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2147469841" r:id="rId5"/>
    <p:sldId id="2147478094" r:id="rId6"/>
    <p:sldId id="2147478095" r:id="rId7"/>
    <p:sldId id="2147478101" r:id="rId8"/>
    <p:sldId id="2147478064" r:id="rId9"/>
    <p:sldId id="2147478098" r:id="rId10"/>
    <p:sldId id="2147478068" r:id="rId11"/>
    <p:sldId id="2147478864" r:id="rId12"/>
    <p:sldId id="2147478082" r:id="rId13"/>
    <p:sldId id="2147478914" r:id="rId14"/>
    <p:sldId id="2147478084" r:id="rId15"/>
    <p:sldId id="2147478862" r:id="rId16"/>
    <p:sldId id="2147478088" r:id="rId17"/>
    <p:sldId id="2147478916" r:id="rId18"/>
    <p:sldId id="2147478099" r:id="rId19"/>
    <p:sldId id="2147477468" r:id="rId20"/>
    <p:sldId id="2147478102" r:id="rId21"/>
    <p:sldId id="2147478096" r:id="rId22"/>
    <p:sldId id="2147478911" r:id="rId23"/>
    <p:sldId id="2147478917" r:id="rId24"/>
    <p:sldId id="2147478861" r:id="rId25"/>
    <p:sldId id="2147478860" r:id="rId26"/>
    <p:sldId id="2147478918" r:id="rId27"/>
    <p:sldId id="2147478919" r:id="rId28"/>
    <p:sldId id="2147478863" r:id="rId29"/>
    <p:sldId id="2147478920" r:id="rId30"/>
    <p:sldId id="2147478865" r:id="rId31"/>
    <p:sldId id="2147478921" r:id="rId32"/>
    <p:sldId id="2147478859" r:id="rId33"/>
    <p:sldId id="2147478868" r:id="rId34"/>
    <p:sldId id="214747886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D9646B8-5C9A-4D76-85DE-1CC9215B29C9}">
          <p14:sldIdLst>
            <p14:sldId id="2147469841"/>
            <p14:sldId id="2147478094"/>
            <p14:sldId id="2147478095"/>
            <p14:sldId id="2147478101"/>
            <p14:sldId id="2147478064"/>
            <p14:sldId id="2147478098"/>
            <p14:sldId id="2147478068"/>
            <p14:sldId id="2147478864"/>
            <p14:sldId id="2147478082"/>
            <p14:sldId id="2147478914"/>
            <p14:sldId id="2147478084"/>
            <p14:sldId id="2147478862"/>
            <p14:sldId id="2147478088"/>
            <p14:sldId id="2147478916"/>
            <p14:sldId id="2147478099"/>
            <p14:sldId id="2147477468"/>
            <p14:sldId id="2147478102"/>
            <p14:sldId id="2147478096"/>
            <p14:sldId id="2147478911"/>
            <p14:sldId id="2147478917"/>
          </p14:sldIdLst>
        </p14:section>
        <p14:section name="Banking Customer Stories" id="{D9682F32-B60C-4AD9-9A97-E54C73D1B87B}">
          <p14:sldIdLst>
            <p14:sldId id="2147478861"/>
          </p14:sldIdLst>
        </p14:section>
        <p14:section name="Healthcare Customer Stories" id="{A3F2F668-3FC1-4B9C-8A9F-E6F219F07980}">
          <p14:sldIdLst>
            <p14:sldId id="2147478860"/>
            <p14:sldId id="2147478918"/>
          </p14:sldIdLst>
        </p14:section>
        <p14:section name="Manufacturing Customer Stories" id="{0263C4EC-7E55-4D68-964D-F2E04BA94C91}">
          <p14:sldIdLst>
            <p14:sldId id="2147478919"/>
            <p14:sldId id="2147478863"/>
            <p14:sldId id="2147478920"/>
            <p14:sldId id="2147478865"/>
          </p14:sldIdLst>
        </p14:section>
        <p14:section name="Retail Customer Stories" id="{27A66076-C011-41C1-AEF6-AFB8D4EBE8F7}">
          <p14:sldIdLst>
            <p14:sldId id="2147478921"/>
            <p14:sldId id="2147478859"/>
            <p14:sldId id="2147478868"/>
            <p14:sldId id="21474788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FB85E5-7293-1255-F20C-D1DEDEA717EB}" name="Emily He" initials="EH" userId="S::emilyhe@microsoft.com::8176d13f-4ca7-448a-b5e2-564347cbde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D30431-C4D7-4644-B475-62731BE7BB94}" v="97" dt="2022-10-11T00:29:04.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638" autoAdjust="0"/>
  </p:normalViewPr>
  <p:slideViewPr>
    <p:cSldViewPr snapToGrid="0">
      <p:cViewPr varScale="1">
        <p:scale>
          <a:sx n="86" d="100"/>
          <a:sy n="86" d="100"/>
        </p:scale>
        <p:origin x="252" y="76"/>
      </p:cViewPr>
      <p:guideLst/>
    </p:cSldViewPr>
  </p:slideViewPr>
  <p:notesTextViewPr>
    <p:cViewPr>
      <p:scale>
        <a:sx n="1" d="1"/>
        <a:sy n="1" d="1"/>
      </p:scale>
      <p:origin x="0" y="0"/>
    </p:cViewPr>
  </p:notesTextViewPr>
  <p:sorterViewPr>
    <p:cViewPr>
      <p:scale>
        <a:sx n="100" d="100"/>
        <a:sy n="100" d="100"/>
      </p:scale>
      <p:origin x="0" y="-62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6C953-7B97-4083-A3C7-0247DA8CFDF2}" type="datetimeFigureOut">
              <a:rPr lang="en-US" smtClean="0"/>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02F5C-9DD2-4634-9A77-776978E5CB0A}" type="slidenum">
              <a:rPr lang="en-US" smtClean="0"/>
              <a:t>‹#›</a:t>
            </a:fld>
            <a:endParaRPr lang="en-US"/>
          </a:p>
        </p:txBody>
      </p:sp>
    </p:spTree>
    <p:extLst>
      <p:ext uri="{BB962C8B-B14F-4D97-AF65-F5344CB8AC3E}">
        <p14:creationId xmlns:p14="http://schemas.microsoft.com/office/powerpoint/2010/main" val="142701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icrosoft.sharepoint.com/:b:/t/CEProductMarketingTeam/EUwQKNixa8hAtvmV1WG5TCUBKpeEjaXIkISQPIOwoEVFzw?e=rNpWrd" TargetMode="External"/><Relationship Id="rId7" Type="http://schemas.openxmlformats.org/officeDocument/2006/relationships/hyperlink" Target="https://microsoft-my.sharepoint.com/:b:/p/evelyngil/EUQdC8IKfCZOnWWox8P88AsBfEh1_1qm49rfb5bzYwSjeQ?e=coBh8G"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bapstorageprod.azureedge.net/assets/Migration%20TEI%20-%20AX%20to%20D365%20FINAL.pdf?sv=2019-07-07&amp;sr=b&amp;sig=EKdXFEBQvlfnRkmC1nrmaNO%2B0s%2FmUcZBCv5u9UGHvm0%3D&amp;se=2022-10-10T21%3A50%3A47Z&amp;sp=r" TargetMode="External"/><Relationship Id="rId5" Type="http://schemas.openxmlformats.org/officeDocument/2006/relationships/hyperlink" Target="https://businessapplications.transform.microsoft.com/download?assetname=assets/Power%20BI%20TEI%20report%20.pdf&amp;download=1" TargetMode="External"/><Relationship Id="rId4" Type="http://schemas.openxmlformats.org/officeDocument/2006/relationships/hyperlink" Target="https://businessapplications.transform.microsoft.com/download?assetname=assets/TEI%20of%20Dynamics%20365%20for%20Operations%20-%20FINAL.pdf&amp;download=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ustomers.microsoft.com/en-us/story/1506585568016191262-weima-modusconsult-dynamics365-e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ustomers.microsoft.com/en-us/story/1468155020153021702-dextra-group-discrete-manufacturing-power-en-thailand"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ustomers.microsoft.com/en-us/story/1468155020153021702-dextra-group-discrete-manufacturing-power-en-thailan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ustomers.microsoft.com/en-us/story/1468155020153021702-dextra-group-discrete-manufacturing-power-en-thailand"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ustomers.microsoft.com/en-us/story/1437658259913383146-khaadi-retailers-microsoft-365-en-pakista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ustomers.microsoft.com/en-us/story/861653-columbia-sportswear-retailers-dynamics-365"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ustomers.microsoft.com/en-in/story/861890-michael-hill-retailers-dynamics-365-commerc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ustomers.microsoft.com/en-us/story/hp-manufacturing-microsoft-ai"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customers.microsoft.com/en-us/story/1339024248153617465-hp-inc-consumer-goods-dynamics-365"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spend a few minutes talking about the digital tools and capabilities people need to move your business forward.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089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43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As many workplaces become more decentralized, it’s both critical and more challenging to foster a culture of collaboration.  In fact, nearly 85% of employees are unsatisfied with the way collaboration tools work across other digital tools and apps they use every day.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Arial" panose="020B0604020202020204" pitchFamily="34" charset="0"/>
              </a:rPr>
              <a:t>People don't have time these days to sift through emails, dig through files, and wait for voicemail responses. Collaboration needs to happen in the flow of work, in the digital tool or app they depend on. </a:t>
            </a:r>
            <a:r>
              <a:rPr lang="en-US" sz="1200" dirty="0">
                <a:effectLst/>
                <a:latin typeface="Calibri" panose="020F0502020204030204" pitchFamily="34" charset="0"/>
                <a:ea typeface="Calibri" panose="020F0502020204030204" pitchFamily="34" charset="0"/>
                <a:cs typeface="Arial" panose="020B0604020202020204" pitchFamily="34" charset="0"/>
              </a:rPr>
              <a:t>And collaboration needs to be enabled across functions, between the warehouse and retail stores, service and product development, sales and finance or marketing.</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Arial" panose="020B0604020202020204" pitchFamily="34" charset="0"/>
              </a:rPr>
              <a:t>We are helping people share and collaborate on information, ideas, and knowledge in a seamless and natural way--</a:t>
            </a:r>
            <a:r>
              <a:rPr lang="en-US" sz="1200" kern="1200" dirty="0">
                <a:effectLst/>
                <a:latin typeface="Calibri" panose="020F0502020204030204" pitchFamily="34" charset="0"/>
                <a:ea typeface="Calibri" panose="020F0502020204030204" pitchFamily="34" charset="0"/>
                <a:cs typeface="Calibri" panose="020F0502020204030204" pitchFamily="34" charset="0"/>
              </a:rPr>
              <a:t>tightly integrating the world-class productivity and collaboration apps in Microsoft 365 together with the Dynamics 365 and Power Platform apps that unify data and processes across thousands of organizations.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Customer experience</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A sales team can close deals faster, by understanding signals from the marketing department around demand generation.</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Customer service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With Teams integrated within Dynamics 365 Customer Service, agents on complex cases can view a list of AI-matched experts and “swarm” this issue together--rapidly troubleshooting the issue and compiling steps to resolve it.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Supply chain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With the threat of supply chain disruptions at an all-time high, workers can’t be siloed from issues that can lead to a crisis. Hybrid supply chain teams to stay in the know, seamlessly connect over chat, share screens for discussion, and post updates on issues in Teams.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Finance</a:t>
            </a:r>
          </a:p>
          <a:p>
            <a:r>
              <a:rPr lang="en-US" sz="1200" kern="1200" dirty="0">
                <a:effectLst/>
                <a:latin typeface="Calibri" panose="020F0502020204030204" pitchFamily="34" charset="0"/>
                <a:ea typeface="Calibri" panose="020F0502020204030204" pitchFamily="34" charset="0"/>
                <a:cs typeface="Arial" panose="020B0604020202020204" pitchFamily="34" charset="0"/>
              </a:rPr>
              <a:t>Finance teams can streamline transactions, sharing purchase orders and payment details with counterparts in sales.</a:t>
            </a:r>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927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712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The vast majority of department leaders view low-code as critical for a healthy business. The Power Platform lets anyone innovate with low code apps that give any business user developer superpowers.</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This takes the burden off a technology department often unable to keep up with the demand for new apps and solutions, empowers the people closest to the problem — business users, citizen developers — to solve problems themselves by building low-code apps, workflows, data solutions.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Customer experience</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Rather than outsource web development to a vendor--which can be a costly, lengthy endeavor--marketing teams can create a micro-site for a campaign using our no-/low-code solution, Power Pages.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Service</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Service teams can easily build intelligent, conversational Power Virtual Agents that can be used as an interactive voice response (IVR) for the voice channel and versatile enough to be used as a chatbot for SMS, live chat, and social messaging channels.</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Supply chain</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Supply chain teams can extend inventory and distribution operations with custom mobile apps, enabling everyone—from the back office to the warehouse floor—to access real-time information and critical alerts, so they can respond faster.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i="1"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200" i="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Finance</a:t>
            </a:r>
          </a:p>
          <a:p>
            <a:pPr marL="0" marR="0">
              <a:lnSpc>
                <a:spcPct val="107000"/>
              </a:lnSpc>
              <a:spcBef>
                <a:spcPts val="0"/>
              </a:spcBef>
              <a:spcAft>
                <a:spcPts val="0"/>
              </a:spcAft>
            </a:pPr>
            <a:r>
              <a:rPr lang="en-US" sz="1200" i="0" kern="1200">
                <a:solidFill>
                  <a:srgbClr val="191919"/>
                </a:solidFill>
                <a:effectLst/>
                <a:latin typeface="Calibri" panose="020F0502020204030204" pitchFamily="34" charset="0"/>
                <a:ea typeface="Calibri" panose="020F0502020204030204" pitchFamily="34" charset="0"/>
                <a:cs typeface="Calibri" panose="020F0502020204030204" pitchFamily="34" charset="0"/>
              </a:rPr>
              <a:t>Finance teams can use Power Automate to remove the burden of many of the manual tasks that can tie up hours in the day, such as automating purchase order and payment processing. </a:t>
            </a:r>
            <a:endParaRPr lang="en-US" sz="1200" i="0">
              <a:effectLst/>
              <a:latin typeface="Calibri" panose="020F0502020204030204" pitchFamily="34" charset="0"/>
              <a:ea typeface="Calibri" panose="020F0502020204030204" pitchFamily="34" charset="0"/>
              <a:cs typeface="Arial" panose="020B0604020202020204" pitchFamily="34" charset="0"/>
            </a:endParaRPr>
          </a:p>
          <a:p>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880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23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These four essential technologies enhance the power of your people, across every business function, to deliver the customer experience and operational excellence needed today. </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790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The market is responding to these innovations, connected solutions and cost savings.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More than 500k organizations—including 97% of Fortune 500 companies—are using Dynamics 365 and the Power Platform.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12/12/2022 3:11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79673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Let’s take a look under the hood at the elements that enable these capabilities.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Dynamics 365 connects data from across the company, processes for any business function, and intelligence to engage customers and optimize operations. These applications break down siloes so that everyone can work from one source of truth.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Dynamics 365 is supported by Microsoft Power Platform, a unified platform of low-code tools that anyone can customize to analyze data, build apps, automate processes, and create virtual agents.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We’ve also tightly integrated Microsoft 365—including Office applications and Microsoft Teams—with Dynamics 365. Everything is connected and accessible—customer and business records, documents, and colleagues. So one can easily and securely share business and customer records and documents with coworkers, collaborate on that information and sync your work back to the system of record---whether from Dynamics 365 or Teams or Outlook.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Finally, we have our insights and analytics capabilities—AI-powered insights derived from the volumes of data harnessed every hour of every day, surfaced when people need it from within Dynamics 365 or Teams.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We even connect with hundreds of other systems, platforms and databases---letting you get the most value from your investments.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r>
              <a:rPr lang="en-US" sz="1200" kern="1200" dirty="0">
                <a:effectLst/>
                <a:latin typeface="Calibri" panose="020F0502020204030204" pitchFamily="34" charset="0"/>
                <a:ea typeface="Calibri" panose="020F0502020204030204" pitchFamily="34" charset="0"/>
              </a:rPr>
              <a:t>By integrating AI-powered insights, automation, innovation and collaboration into your employees’ workflow, you can elevate customer experiences and operational excellence in every department. Everyone can help grow the organization with a shared purpose.</a:t>
            </a:r>
          </a:p>
          <a:p>
            <a:endParaRPr lang="en-US" sz="1200" kern="1200" dirty="0">
              <a:effectLst/>
              <a:latin typeface="Calibri" panose="020F0502020204030204" pitchFamily="34" charset="0"/>
            </a:endParaRPr>
          </a:p>
          <a:p>
            <a:r>
              <a:rPr lang="en-US" sz="1200" kern="1200" dirty="0">
                <a:effectLst/>
                <a:latin typeface="Calibri" panose="020F0502020204030204" pitchFamily="34" charset="0"/>
              </a:rPr>
              <a:t>[transition to Siemens story - https://customers.microsoft.com/en-us/story/1475214041133236328-seimens-traveltransportation]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29A8A-7E68-4EF3-8B34-A5A65557DF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209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Dynamics 365 and Power Platform help you do more with less—reducing complexity and cost on solutions that grow your business, and help your team be more agile.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In fact, customers using Dynamics 365 can save up to 50% compared to our major competitors.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r>
              <a:rPr lang="en-US" sz="1200" kern="1200">
                <a:effectLst/>
                <a:latin typeface="Calibri" panose="020F0502020204030204" pitchFamily="34" charset="0"/>
                <a:ea typeface="Calibri" panose="020F0502020204030204" pitchFamily="34" charset="0"/>
              </a:rPr>
              <a:t>We’re also taking a pretty unique approach to what is an expansive and high-growth market, bringing together robotic process automation, low-code/no-code tools, virtual agents, website building and business intelligence into a common platform for building end-to-end business solutions, reducing complexity as well as cost. Customers can save 80% or more with Power Platform compared to major competitors.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003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Dynamics 365 and Power Platform help you do more with less—reducing complexity and cost on solutions that grow your business, and help your team be more agile.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200" dirty="0">
                <a:effectLst/>
                <a:latin typeface="Calibri" panose="020F0502020204030204" pitchFamily="34" charset="0"/>
                <a:ea typeface="Calibri" panose="020F0502020204030204" pitchFamily="34" charset="0"/>
                <a:cs typeface="Calibri" panose="020F0502020204030204" pitchFamily="34" charset="0"/>
              </a:rPr>
              <a:t>In fact, customers using </a:t>
            </a:r>
            <a:r>
              <a:rPr lang="en-US" sz="1200" kern="1200">
                <a:effectLst/>
                <a:latin typeface="Calibri" panose="020F0502020204030204" pitchFamily="34" charset="0"/>
                <a:ea typeface="Calibri" panose="020F0502020204030204" pitchFamily="34" charset="0"/>
                <a:cs typeface="Calibri" panose="020F0502020204030204" pitchFamily="34" charset="0"/>
              </a:rPr>
              <a:t>Dynamics 365 </a:t>
            </a:r>
            <a:r>
              <a:rPr lang="en-US" sz="1200" kern="1200" dirty="0">
                <a:effectLst/>
                <a:latin typeface="Calibri" panose="020F0502020204030204" pitchFamily="34" charset="0"/>
                <a:ea typeface="Calibri" panose="020F0502020204030204" pitchFamily="34" charset="0"/>
                <a:cs typeface="Calibri" panose="020F0502020204030204" pitchFamily="34" charset="0"/>
              </a:rPr>
              <a:t>can save up </a:t>
            </a:r>
            <a:r>
              <a:rPr lang="en-US" sz="1200" b="0" dirty="0">
                <a:cs typeface="Segoe UI"/>
              </a:rPr>
              <a:t>to 55% relative to Salesforce. </a:t>
            </a: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r>
              <a:rPr lang="en-US" sz="1200" kern="1200" dirty="0">
                <a:effectLst/>
                <a:latin typeface="Calibri" panose="020F0502020204030204" pitchFamily="34" charset="0"/>
                <a:ea typeface="Calibri" panose="020F0502020204030204" pitchFamily="34" charset="0"/>
              </a:rPr>
              <a:t>We’re also taking a pretty unique approach to what is an expansive and high-growth market, bringing together robotic process automation, low-code/no-code tools, virtual agents, website building and business intelligence into a common platform for building end-to-end business solutions, reducing complexity as well as cost. Customers can save 80% or more with Power Platform compared to major competitor.</a:t>
            </a:r>
          </a:p>
          <a:p>
            <a:endParaRPr lang="en-US" sz="1200" kern="1200" dirty="0">
              <a:effectLst/>
              <a:latin typeface="Calibri" panose="020F0502020204030204" pitchFamily="34" charset="0"/>
            </a:endParaRPr>
          </a:p>
          <a:p>
            <a:r>
              <a:rPr lang="en-US" sz="1200" kern="1200" dirty="0">
                <a:effectLst/>
                <a:latin typeface="Calibri" panose="020F0502020204030204" pitchFamily="34" charset="0"/>
              </a:rPr>
              <a:t>Citations:</a:t>
            </a:r>
          </a:p>
          <a:p>
            <a:r>
              <a:rPr lang="en-US" sz="1200" b="1" kern="1200" dirty="0">
                <a:effectLst/>
                <a:latin typeface="Calibri" panose="020F0502020204030204" pitchFamily="34" charset="0"/>
              </a:rPr>
              <a:t>Dynamics 365</a:t>
            </a:r>
          </a:p>
          <a:p>
            <a:pPr algn="l" rtl="0" fontAlgn="base"/>
            <a:r>
              <a:rPr lang="en-US" sz="800" dirty="0">
                <a:solidFill>
                  <a:schemeClr val="tx2">
                    <a:lumMod val="75000"/>
                  </a:schemeClr>
                </a:solidFill>
              </a:rPr>
              <a:t>¹Savings estimated based on publicly available US pricing for major competitor solutions and web direct/base price for Salesforce Sales and Service cloud and Microsoft offerings. </a:t>
            </a:r>
            <a:r>
              <a:rPr lang="en-US" sz="800" b="0" i="0" u="none" strike="noStrike" dirty="0">
                <a:solidFill>
                  <a:schemeClr val="tx2">
                    <a:lumMod val="75000"/>
                  </a:schemeClr>
                </a:solidFill>
                <a:effectLst/>
              </a:rPr>
              <a:t> </a:t>
            </a:r>
            <a:r>
              <a:rPr lang="en-US" sz="800" b="0" i="0" dirty="0">
                <a:solidFill>
                  <a:schemeClr val="tx2">
                    <a:lumMod val="75000"/>
                  </a:schemeClr>
                </a:solidFill>
                <a:effectLst/>
              </a:rPr>
              <a:t>​</a:t>
            </a:r>
            <a:r>
              <a:rPr lang="en-US" sz="800" b="0" i="0" u="none" strike="noStrike" dirty="0">
                <a:solidFill>
                  <a:schemeClr val="tx2">
                    <a:lumMod val="75000"/>
                  </a:schemeClr>
                </a:solidFill>
                <a:effectLst/>
              </a:rPr>
              <a:t>Microsoft internal research, September 2022 </a:t>
            </a:r>
            <a:endParaRPr lang="en-US" sz="800" dirty="0">
              <a:solidFill>
                <a:schemeClr val="tx2">
                  <a:lumMod val="75000"/>
                </a:schemeClr>
              </a:solidFill>
            </a:endParaRPr>
          </a:p>
          <a:p>
            <a:r>
              <a:rPr lang="en-US" sz="800" dirty="0">
                <a:solidFill>
                  <a:schemeClr val="tx2">
                    <a:lumMod val="75000"/>
                  </a:schemeClr>
                </a:solidFill>
              </a:rPr>
              <a:t>² </a:t>
            </a:r>
            <a:r>
              <a:rPr lang="en-US" sz="800" b="0" i="0" dirty="0">
                <a:solidFill>
                  <a:schemeClr val="tx2">
                    <a:lumMod val="75000"/>
                  </a:schemeClr>
                </a:solidFill>
                <a:effectLst/>
              </a:rPr>
              <a:t>Source: Results are over three years for a composite organization based on interviewed customers</a:t>
            </a:r>
            <a:r>
              <a:rPr lang="en-US" sz="800" b="0" i="0" dirty="0">
                <a:solidFill>
                  <a:schemeClr val="tx2">
                    <a:lumMod val="75000"/>
                  </a:schemeClr>
                </a:solidFill>
                <a:effectLst/>
                <a:latin typeface="-apple-system"/>
              </a:rPr>
              <a:t>.  </a:t>
            </a:r>
            <a:r>
              <a:rPr lang="en-US" sz="800" u="sng" dirty="0">
                <a:solidFill>
                  <a:schemeClr val="tx2">
                    <a:lumMod val="75000"/>
                  </a:schemeClr>
                </a:solidFill>
                <a:hlinkClick r:id="rId3">
                  <a:extLst>
                    <a:ext uri="{A12FA001-AC4F-418D-AE19-62706E023703}">
                      <ahyp:hlinkClr xmlns:ahyp="http://schemas.microsoft.com/office/drawing/2018/hyperlinkcolor" val="tx"/>
                    </a:ext>
                  </a:extLst>
                </a:hlinkClick>
              </a:rPr>
              <a:t>The Total Economic Impact ™ of Microsoft Dynamics 365 Sales, 2022</a:t>
            </a:r>
            <a:endParaRPr lang="en-US" sz="800" dirty="0">
              <a:solidFill>
                <a:schemeClr val="tx2">
                  <a:lumMod val="75000"/>
                </a:schemeClr>
              </a:solidFill>
            </a:endParaRPr>
          </a:p>
          <a:p>
            <a:r>
              <a:rPr lang="en-US" sz="800" dirty="0">
                <a:solidFill>
                  <a:schemeClr val="tx2">
                    <a:lumMod val="75000"/>
                  </a:schemeClr>
                </a:solidFill>
              </a:rPr>
              <a:t>³ </a:t>
            </a:r>
            <a:r>
              <a:rPr lang="en-US" sz="800" b="0" i="0" dirty="0">
                <a:solidFill>
                  <a:schemeClr val="tx2">
                    <a:lumMod val="75000"/>
                  </a:schemeClr>
                </a:solidFill>
                <a:effectLst/>
              </a:rPr>
              <a:t>Source: Results are over three years for a composite organization based on interviewed customers</a:t>
            </a:r>
            <a:r>
              <a:rPr lang="en-US" sz="800" b="0" i="0" dirty="0">
                <a:solidFill>
                  <a:schemeClr val="tx2">
                    <a:lumMod val="75000"/>
                  </a:schemeClr>
                </a:solidFill>
                <a:effectLst/>
                <a:latin typeface="-apple-system"/>
              </a:rPr>
              <a:t>. </a:t>
            </a:r>
            <a:r>
              <a:rPr lang="en-US" sz="800" dirty="0">
                <a:solidFill>
                  <a:schemeClr val="tx2">
                    <a:lumMod val="75000"/>
                  </a:schemeClr>
                </a:solidFill>
                <a:hlinkClick r:id="rId4">
                  <a:extLst>
                    <a:ext uri="{A12FA001-AC4F-418D-AE19-62706E023703}">
                      <ahyp:hlinkClr xmlns:ahyp="http://schemas.microsoft.com/office/drawing/2018/hyperlinkcolor" val="tx"/>
                    </a:ext>
                  </a:extLst>
                </a:hlinkClick>
              </a:rPr>
              <a:t>Forrester Total Economic Impact</a:t>
            </a:r>
            <a:r>
              <a:rPr lang="en-US" sz="800" dirty="0">
                <a:solidFill>
                  <a:schemeClr val="tx2">
                    <a:lumMod val="75000"/>
                  </a:schemeClr>
                </a:solidFill>
                <a:ea typeface="+mn-lt"/>
                <a:cs typeface="+mn-lt"/>
                <a:hlinkClick r:id="rId5">
                  <a:extLst>
                    <a:ext uri="{A12FA001-AC4F-418D-AE19-62706E023703}">
                      <ahyp:hlinkClr xmlns:ahyp="http://schemas.microsoft.com/office/drawing/2018/hyperlinkcolor" val="tx"/>
                    </a:ext>
                  </a:extLst>
                </a:hlinkClick>
              </a:rPr>
              <a:t> ™</a:t>
            </a:r>
            <a:r>
              <a:rPr lang="en-US" sz="800" dirty="0">
                <a:solidFill>
                  <a:schemeClr val="tx2">
                    <a:lumMod val="75000"/>
                  </a:schemeClr>
                </a:solidFill>
                <a:hlinkClick r:id="rId4">
                  <a:extLst>
                    <a:ext uri="{A12FA001-AC4F-418D-AE19-62706E023703}">
                      <ahyp:hlinkClr xmlns:ahyp="http://schemas.microsoft.com/office/drawing/2018/hyperlinkcolor" val="tx"/>
                    </a:ext>
                  </a:extLst>
                </a:hlinkClick>
              </a:rPr>
              <a:t> of Microsoft D365 Finance and Microsoft D365   Supply Chain Management, 2018</a:t>
            </a:r>
            <a:endParaRPr lang="en-US" sz="800" dirty="0">
              <a:solidFill>
                <a:schemeClr val="tx2">
                  <a:lumMod val="75000"/>
                </a:schemeClr>
              </a:solidFill>
            </a:endParaRPr>
          </a:p>
          <a:p>
            <a:r>
              <a:rPr lang="en-US" sz="800" dirty="0">
                <a:solidFill>
                  <a:schemeClr val="tx2">
                    <a:lumMod val="75000"/>
                  </a:schemeClr>
                </a:solidFill>
              </a:rPr>
              <a:t>⁴Source: Results are over three years for a composite organization based on interviewed customers.  </a:t>
            </a:r>
            <a:r>
              <a:rPr lang="en-US" sz="800" dirty="0">
                <a:solidFill>
                  <a:schemeClr val="tx2">
                    <a:lumMod val="75000"/>
                  </a:schemeClr>
                </a:solidFill>
                <a:hlinkClick r:id="rId6">
                  <a:extLst>
                    <a:ext uri="{A12FA001-AC4F-418D-AE19-62706E023703}">
                      <ahyp:hlinkClr xmlns:ahyp="http://schemas.microsoft.com/office/drawing/2018/hyperlinkcolor" val="tx"/>
                    </a:ext>
                  </a:extLst>
                </a:hlinkClick>
              </a:rPr>
              <a:t>The Total Economic Impact  </a:t>
            </a:r>
            <a:r>
              <a:rPr lang="en-US" sz="800" u="sng" dirty="0">
                <a:solidFill>
                  <a:schemeClr val="tx2">
                    <a:lumMod val="75000"/>
                  </a:schemeClr>
                </a:solidFill>
                <a:hlinkClick r:id="rId6">
                  <a:extLst>
                    <a:ext uri="{A12FA001-AC4F-418D-AE19-62706E023703}">
                      <ahyp:hlinkClr xmlns:ahyp="http://schemas.microsoft.com/office/drawing/2018/hyperlinkcolor" val="tx"/>
                    </a:ext>
                  </a:extLst>
                </a:hlinkClick>
              </a:rPr>
              <a:t>™</a:t>
            </a:r>
            <a:r>
              <a:rPr lang="en-US" sz="800" dirty="0">
                <a:solidFill>
                  <a:schemeClr val="tx2">
                    <a:lumMod val="75000"/>
                  </a:schemeClr>
                </a:solidFill>
                <a:hlinkClick r:id="rId6">
                  <a:extLst>
                    <a:ext uri="{A12FA001-AC4F-418D-AE19-62706E023703}">
                      <ahyp:hlinkClr xmlns:ahyp="http://schemas.microsoft.com/office/drawing/2018/hyperlinkcolor" val="tx"/>
                    </a:ext>
                  </a:extLst>
                </a:hlinkClick>
              </a:rPr>
              <a:t> Of Migrating From </a:t>
            </a:r>
          </a:p>
          <a:p>
            <a:r>
              <a:rPr lang="en-US" sz="800" dirty="0">
                <a:solidFill>
                  <a:schemeClr val="tx2">
                    <a:lumMod val="75000"/>
                  </a:schemeClr>
                </a:solidFill>
                <a:hlinkClick r:id="rId6">
                  <a:extLst>
                    <a:ext uri="{A12FA001-AC4F-418D-AE19-62706E023703}">
                      <ahyp:hlinkClr xmlns:ahyp="http://schemas.microsoft.com/office/drawing/2018/hyperlinkcolor" val="tx"/>
                    </a:ext>
                  </a:extLst>
                </a:hlinkClick>
              </a:rPr>
              <a:t>Microsoft Dynamics AX To Microsoft Dynamics 365 In The Cloud. </a:t>
            </a:r>
            <a:r>
              <a:rPr lang="en-US" sz="800" dirty="0">
                <a:solidFill>
                  <a:schemeClr val="tx2">
                    <a:lumMod val="75000"/>
                  </a:schemeClr>
                </a:solidFill>
              </a:rPr>
              <a:t>Examples shown are based on various customer outcomes and will vary depending on your specific scenario. </a:t>
            </a:r>
            <a:endParaRPr lang="en-US" sz="800" dirty="0">
              <a:solidFill>
                <a:schemeClr val="tx2">
                  <a:lumMod val="75000"/>
                </a:schemeClr>
              </a:solidFill>
              <a:effectLst/>
              <a:ea typeface="Calibri" panose="020F0502020204030204" pitchFamily="34" charset="0"/>
            </a:endParaRPr>
          </a:p>
          <a:p>
            <a:endParaRPr lang="en-US" sz="800" dirty="0">
              <a:solidFill>
                <a:schemeClr val="tx2">
                  <a:lumMod val="75000"/>
                </a:schemeClr>
              </a:solidFill>
            </a:endParaRPr>
          </a:p>
          <a:p>
            <a:r>
              <a:rPr lang="en-US" sz="1200" b="1" kern="1200" dirty="0">
                <a:effectLst/>
                <a:latin typeface="Calibri" panose="020F0502020204030204" pitchFamily="34" charset="0"/>
              </a:rPr>
              <a:t>Power Platform</a:t>
            </a:r>
          </a:p>
          <a:p>
            <a:r>
              <a:rPr lang="en-US" sz="800" baseline="30000" dirty="0">
                <a:solidFill>
                  <a:schemeClr val="tx2">
                    <a:lumMod val="75000"/>
                  </a:schemeClr>
                </a:solidFill>
                <a:effectLst/>
              </a:rPr>
              <a:t>5</a:t>
            </a:r>
            <a:r>
              <a:rPr lang="en-US" sz="800" dirty="0">
                <a:solidFill>
                  <a:schemeClr val="tx2">
                    <a:lumMod val="75000"/>
                  </a:schemeClr>
                </a:solidFill>
                <a:effectLst/>
              </a:rPr>
              <a:t>Savings estimated based on publicly available Power BI and Power Apps US pricing for 250 representative user licenses compared with major competitor offerings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chemeClr val="tx2">
                    <a:lumMod val="75000"/>
                  </a:schemeClr>
                </a:solidFill>
                <a:effectLst/>
                <a:uLnTx/>
                <a:uFillTx/>
                <a:ea typeface="Segoe UI" panose="020B0502040204020203" pitchFamily="34" charset="0"/>
                <a:cs typeface="Segoe UI" panose="020B0502040204020203" pitchFamily="34" charset="0"/>
              </a:rPr>
              <a:t>6</a:t>
            </a:r>
            <a:r>
              <a:rPr kumimoji="0" lang="en-US" sz="800" b="0" i="0" u="none" strike="noStrike" kern="1200" cap="none" spc="0" normalizeH="0" baseline="0" noProof="0" dirty="0">
                <a:ln>
                  <a:noFill/>
                </a:ln>
                <a:solidFill>
                  <a:schemeClr val="tx2">
                    <a:lumMod val="75000"/>
                  </a:schemeClr>
                </a:solidFill>
                <a:effectLst/>
                <a:uLnTx/>
                <a:uFillTx/>
                <a:ea typeface="Segoe UI" panose="020B0502040204020203" pitchFamily="34" charset="0"/>
                <a:cs typeface="Segoe UI" panose="020B0502040204020203" pitchFamily="34" charset="0"/>
              </a:rPr>
              <a:t>Results are over three years for a composite organization based on interviewed customers. </a:t>
            </a:r>
            <a:r>
              <a:rPr lang="en-US" sz="800" dirty="0">
                <a:solidFill>
                  <a:schemeClr val="tx2">
                    <a:lumMod val="75000"/>
                  </a:schemeClr>
                </a:solidFill>
                <a:effectLst/>
                <a:hlinkClick r:id="rId7">
                  <a:extLst>
                    <a:ext uri="{A12FA001-AC4F-418D-AE19-62706E023703}">
                      <ahyp:hlinkClr xmlns:ahyp="http://schemas.microsoft.com/office/drawing/2018/hyperlinkcolor" val="tx"/>
                    </a:ext>
                  </a:extLst>
                </a:hlinkClick>
              </a:rPr>
              <a:t>The Total Economic Impact of Microsoft Power Platform Premium Licenses, August 2022</a:t>
            </a:r>
            <a:endParaRPr lang="en-US" sz="800" dirty="0">
              <a:solidFill>
                <a:schemeClr val="tx2">
                  <a:lumMod val="75000"/>
                </a:schemeClr>
              </a:solidFill>
              <a:effectLst/>
            </a:endParaRPr>
          </a:p>
          <a:p>
            <a:endParaRPr lang="en-US" sz="800" dirty="0">
              <a:solidFill>
                <a:schemeClr val="tx2">
                  <a:lumMod val="75000"/>
                </a:schemeClr>
              </a:solidFill>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96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7000"/>
              </a:lnSpc>
              <a:spcBef>
                <a:spcPts val="0"/>
              </a:spcBef>
              <a:spcAft>
                <a:spcPts val="0"/>
              </a:spcAft>
            </a:pPr>
            <a:r>
              <a:rPr lang="en-US" sz="1200" kern="1200">
                <a:solidFill>
                  <a:srgbClr val="000000"/>
                </a:solidFill>
                <a:effectLst/>
                <a:latin typeface="Calibri" panose="020F0502020204030204" pitchFamily="34" charset="0"/>
                <a:ea typeface="+mn-ea"/>
                <a:cs typeface="+mn-cs"/>
              </a:rPr>
              <a:t>We’ve all seen how rapidly the world can change. In recent years, the world of work has fundamentally changed. For many organizations, there will be no return to the way things were.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fontAlgn="base">
              <a:lnSpc>
                <a:spcPct val="107000"/>
              </a:lnSpc>
              <a:spcBef>
                <a:spcPts val="0"/>
              </a:spcBef>
              <a:spcAft>
                <a:spcPts val="800"/>
              </a:spcAft>
            </a:pPr>
            <a:r>
              <a:rPr lang="en-US" sz="1200" kern="1200">
                <a:solidFill>
                  <a:srgbClr val="000000"/>
                </a:solidFill>
                <a:effectLst/>
                <a:latin typeface="Calibri" panose="020F0502020204030204" pitchFamily="34" charset="0"/>
                <a:ea typeface="+mn-ea"/>
                <a:cs typeface="+mn-cs"/>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fontAlgn="base">
              <a:lnSpc>
                <a:spcPct val="107000"/>
              </a:lnSpc>
              <a:spcBef>
                <a:spcPts val="0"/>
              </a:spcBef>
              <a:spcAft>
                <a:spcPts val="0"/>
              </a:spcAft>
              <a:buFont typeface="Symbol" panose="05050102010706020507" pitchFamily="18" charset="2"/>
              <a:buChar char=""/>
            </a:pPr>
            <a:r>
              <a:rPr lang="en-US" sz="1200" kern="1200">
                <a:solidFill>
                  <a:srgbClr val="000000"/>
                </a:solidFill>
                <a:effectLst/>
                <a:latin typeface="Calibri" panose="020F0502020204030204" pitchFamily="34" charset="0"/>
                <a:ea typeface="+mn-ea"/>
                <a:cs typeface="+mn-cs"/>
              </a:rPr>
              <a:t>In a new survey with business decision makers and employees, 9 out of 10 workers see cutbacks on the horizon as economic uncertainty affects spending.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fontAlgn="base">
              <a:lnSpc>
                <a:spcPct val="107000"/>
              </a:lnSpc>
              <a:spcBef>
                <a:spcPts val="0"/>
              </a:spcBef>
              <a:spcAft>
                <a:spcPts val="0"/>
              </a:spcAft>
              <a:buFont typeface="Symbol" panose="05050102010706020507" pitchFamily="18" charset="2"/>
              <a:buChar char=""/>
            </a:pPr>
            <a:r>
              <a:rPr lang="en-US" sz="1200" kern="1200">
                <a:solidFill>
                  <a:srgbClr val="000000"/>
                </a:solidFill>
                <a:effectLst/>
                <a:latin typeface="Calibri" panose="020F0502020204030204" pitchFamily="34" charset="0"/>
                <a:ea typeface="+mn-ea"/>
                <a:cs typeface="+mn-cs"/>
              </a:rPr>
              <a:t>At the same time, customers want more, and most will abandon a brand that provides poor customer service.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fontAlgn="base">
              <a:lnSpc>
                <a:spcPct val="107000"/>
              </a:lnSpc>
              <a:spcBef>
                <a:spcPts val="0"/>
              </a:spcBef>
              <a:spcAft>
                <a:spcPts val="0"/>
              </a:spcAft>
              <a:buFont typeface="Symbol" panose="05050102010706020507" pitchFamily="18" charset="2"/>
              <a:buChar char=""/>
            </a:pPr>
            <a:r>
              <a:rPr lang="en-US" sz="1200" kern="1200">
                <a:solidFill>
                  <a:srgbClr val="000000"/>
                </a:solidFill>
                <a:effectLst/>
                <a:latin typeface="Calibri" panose="020F0502020204030204" pitchFamily="34" charset="0"/>
                <a:ea typeface="+mn-ea"/>
                <a:cs typeface="+mn-cs"/>
              </a:rPr>
              <a:t>Meanwhile, organizations are facing a big shift in the </a:t>
            </a:r>
            <a:r>
              <a:rPr lang="en-US" sz="1200" kern="1200">
                <a:solidFill>
                  <a:srgbClr val="000000"/>
                </a:solidFill>
                <a:effectLst/>
                <a:latin typeface="Calibri" panose="020F0502020204030204" pitchFamily="34" charset="0"/>
                <a:ea typeface="+mn-ea"/>
                <a:cs typeface="Calibri" panose="020F0502020204030204" pitchFamily="34" charset="0"/>
              </a:rPr>
              <a:t>work culture—the majority of surveyed workers want more flexibility in how they work as well as to be empowered to work purposefully….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fontAlgn="base">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&lt;click&gt;</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210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FCC0EAF8-E9DF-4DE8-9626-5310F8E27F69}" type="slidenum">
              <a:rPr lang="en-GB" smtClean="0"/>
              <a:t>20</a:t>
            </a:fld>
            <a:endParaRPr lang="en-GB"/>
          </a:p>
        </p:txBody>
      </p:sp>
    </p:spTree>
    <p:extLst>
      <p:ext uri="{BB962C8B-B14F-4D97-AF65-F5344CB8AC3E}">
        <p14:creationId xmlns:p14="http://schemas.microsoft.com/office/powerpoint/2010/main" val="1842777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757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15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506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Microsoft Customer Story-Swapping carbon paper for tablets: Shredding expert WEIMA restructures its global processes with Dynamics 365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712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Microsoft Customer Story-Manufacturing group revamps customer relationships with Dynamics 365</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960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Microsoft Customer Story-Manufacturing group revamps customer relationships with Dynamics 365</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45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Microsoft Customer Story-Manufacturing group revamps customer relationships with Dynamics 365</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505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Microsoft Customer Story-Fashion retailer </a:t>
            </a:r>
            <a:r>
              <a:rPr lang="en-US" err="1">
                <a:hlinkClick r:id="rId3"/>
              </a:rPr>
              <a:t>Khaadi</a:t>
            </a:r>
            <a:r>
              <a:rPr lang="en-US">
                <a:hlinkClick r:id="rId3"/>
              </a:rPr>
              <a:t> reinvents daily operations with Microsoft Power Apps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15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Microsoft Customer Story-Columbia Sportswear gains business flexibility and a sales boost with Microsoft Azure and Dynamics 365</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15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More than ever before, organizations need digital tools and platforms that </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….help people do more with less, so they can solve business challenges on their own; </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….provide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seamless experiences across the customer journey, fast issue resolution, and speedy and predictable product delivery;</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…..all with connected processes and technologies that support a flexible hybrid work culture. </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10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Microsoft Customer Story-Michael Hill optimizes inventory allocation and boosts sales with Microsoft Dynamics 365 Commerce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119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Microsoft Customer Story-HP uses artificial intelligence to transform its customer support experience</a:t>
            </a:r>
            <a:endParaRPr lang="en-US"/>
          </a:p>
          <a:p>
            <a:r>
              <a:rPr lang="en-US">
                <a:hlinkClick r:id="rId4"/>
              </a:rPr>
              <a:t>Microsoft Customer Story-HP aims to deliver highly personalized customer service and build customer loyalty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86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7000"/>
              </a:lnSpc>
              <a:spcBef>
                <a:spcPts val="0"/>
              </a:spcBef>
              <a:spcAft>
                <a:spcPts val="0"/>
              </a:spcAft>
            </a:pPr>
            <a:r>
              <a:rPr lang="en-US" sz="1200" kern="1200">
                <a:solidFill>
                  <a:srgbClr val="000000"/>
                </a:solidFill>
                <a:effectLst/>
                <a:latin typeface="Calibri" panose="020F0502020204030204" pitchFamily="34" charset="0"/>
                <a:ea typeface="+mn-ea"/>
                <a:cs typeface="Calibri" panose="020F0502020204030204" pitchFamily="34" charset="0"/>
              </a:rPr>
              <a:t>We’ve all seen how rapidly the world can change. In recent years, the world of work has fundamentally changed. For many organizations, there will be no return to the way things were.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fontAlgn="base">
              <a:lnSpc>
                <a:spcPct val="107000"/>
              </a:lnSpc>
              <a:spcBef>
                <a:spcPts val="0"/>
              </a:spcBef>
              <a:spcAft>
                <a:spcPts val="800"/>
              </a:spcAft>
            </a:pPr>
            <a:r>
              <a:rPr lang="en-US" sz="1200" kern="1200">
                <a:solidFill>
                  <a:srgbClr val="000000"/>
                </a:solidFill>
                <a:effectLst/>
                <a:latin typeface="Calibri" panose="020F0502020204030204" pitchFamily="34" charset="0"/>
                <a:ea typeface="+mn-ea"/>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fontAlgn="base">
              <a:lnSpc>
                <a:spcPct val="107000"/>
              </a:lnSpc>
              <a:spcBef>
                <a:spcPts val="0"/>
              </a:spcBef>
              <a:spcAft>
                <a:spcPts val="0"/>
              </a:spcAft>
              <a:buFont typeface="Symbol" panose="05050102010706020507" pitchFamily="18" charset="2"/>
              <a:buChar char=""/>
            </a:pPr>
            <a:r>
              <a:rPr lang="en-US" sz="1200" kern="1200">
                <a:solidFill>
                  <a:srgbClr val="000000"/>
                </a:solidFill>
                <a:effectLst/>
                <a:latin typeface="Calibri" panose="020F0502020204030204" pitchFamily="34" charset="0"/>
                <a:ea typeface="+mn-ea"/>
                <a:cs typeface="Calibri" panose="020F0502020204030204" pitchFamily="34" charset="0"/>
              </a:rPr>
              <a:t>In a new survey with business decision makers and employees, 9 out of 10 workers see cutbacks on the horizon as economic uncertainty affects spending. </a:t>
            </a:r>
            <a:br>
              <a:rPr lang="en-US" sz="1200" kern="1200">
                <a:solidFill>
                  <a:srgbClr val="000000"/>
                </a:solidFill>
                <a:effectLst/>
                <a:latin typeface="Calibri" panose="020F0502020204030204" pitchFamily="34" charset="0"/>
                <a:ea typeface="+mn-ea"/>
                <a:cs typeface="Calibri" panose="020F0502020204030204" pitchFamily="34" charset="0"/>
              </a:rPr>
            </a:br>
            <a:r>
              <a:rPr lang="en-US" sz="1200" kern="1200">
                <a:solidFill>
                  <a:srgbClr val="000000"/>
                </a:solidFill>
                <a:effectLst/>
                <a:latin typeface="Calibri" panose="020F0502020204030204" pitchFamily="34" charset="0"/>
                <a:ea typeface="+mn-ea"/>
                <a:cs typeface="Calibri" panose="020F0502020204030204" pitchFamily="34" charset="0"/>
              </a:rPr>
              <a:t>&lt;click&gt; </a:t>
            </a:r>
            <a:br>
              <a:rPr lang="en-US" sz="1200" kern="1200">
                <a:solidFill>
                  <a:srgbClr val="000000"/>
                </a:solidFill>
                <a:effectLst/>
                <a:latin typeface="Calibri" panose="020F0502020204030204" pitchFamily="34" charset="0"/>
                <a:ea typeface="+mn-ea"/>
                <a:cs typeface="Calibri" panose="020F0502020204030204" pitchFamily="34" charset="0"/>
              </a:rPr>
            </a:br>
            <a:r>
              <a:rPr lang="en-US" sz="1200">
                <a:effectLst/>
                <a:latin typeface="Calibri" panose="020F0502020204030204" pitchFamily="34" charset="0"/>
                <a:ea typeface="Times New Roman" panose="02020603050405020304" pitchFamily="18" charset="0"/>
                <a:cs typeface="Calibri" panose="020F0502020204030204" pitchFamily="34" charset="0"/>
              </a:rPr>
              <a:t>More than ever before, organizations need digital tools and platforms that help people do more with less, so they can solve business challenges on their own</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fontAlgn="base">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fontAlgn="base">
              <a:lnSpc>
                <a:spcPct val="107000"/>
              </a:lnSpc>
              <a:spcBef>
                <a:spcPts val="0"/>
              </a:spcBef>
              <a:spcAft>
                <a:spcPts val="0"/>
              </a:spcAft>
              <a:buFont typeface="Symbol" panose="05050102010706020507" pitchFamily="18" charset="2"/>
              <a:buChar char=""/>
            </a:pPr>
            <a:r>
              <a:rPr lang="en-US" sz="1200" kern="1200">
                <a:solidFill>
                  <a:srgbClr val="000000"/>
                </a:solidFill>
                <a:effectLst/>
                <a:latin typeface="Calibri" panose="020F0502020204030204" pitchFamily="34" charset="0"/>
                <a:ea typeface="+mn-ea"/>
                <a:cs typeface="Calibri" panose="020F0502020204030204" pitchFamily="34" charset="0"/>
              </a:rPr>
              <a:t>At the same time, customers want more, and most will abandon a brand that provides poor customer service.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Calibri" panose="020F0502020204030204" pitchFamily="34" charset="0"/>
                <a:ea typeface="Times New Roman" panose="02020603050405020304" pitchFamily="18" charset="0"/>
                <a:cs typeface="Calibri" panose="020F0502020204030204" pitchFamily="34" charset="0"/>
              </a:rPr>
              <a:t>&lt;click&gt;</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Calibri" panose="020F0502020204030204" pitchFamily="34" charset="0"/>
                <a:ea typeface="Times New Roman" panose="02020603050405020304" pitchFamily="18" charset="0"/>
                <a:cs typeface="Calibri" panose="020F0502020204030204" pitchFamily="34" charset="0"/>
              </a:rPr>
              <a:t>Agents need technology that provides seamless experiences across the customer journey, fast issue resolution, and speedy and predictable product delivery</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fontAlgn="base">
              <a:lnSpc>
                <a:spcPct val="107000"/>
              </a:lnSpc>
              <a:spcBef>
                <a:spcPts val="0"/>
              </a:spcBef>
              <a:spcAft>
                <a:spcPts val="0"/>
              </a:spcAft>
              <a:buFont typeface="Symbol" panose="05050102010706020507" pitchFamily="18" charset="2"/>
              <a:buChar char=""/>
            </a:pPr>
            <a:r>
              <a:rPr lang="en-US" sz="1200" kern="1200">
                <a:solidFill>
                  <a:srgbClr val="000000"/>
                </a:solidFill>
                <a:effectLst/>
                <a:latin typeface="Calibri" panose="020F0502020204030204" pitchFamily="34" charset="0"/>
                <a:ea typeface="+mn-ea"/>
                <a:cs typeface="Calibri" panose="020F0502020204030204" pitchFamily="34" charset="0"/>
              </a:rPr>
              <a:t>Meanwhile, organizations are facing a big shift in the work culture—the majority of surveyed workers want more flexibility in how they work as well as to be empowered to work purposefully. </a:t>
            </a:r>
            <a:endParaRPr lang="en-US" sz="1200">
              <a:effectLst/>
              <a:latin typeface="Calibri" panose="020F0502020204030204" pitchFamily="34" charset="0"/>
              <a:ea typeface="Calibri" panose="020F0502020204030204" pitchFamily="34" charset="0"/>
              <a:cs typeface="Arial" panose="020B0604020202020204" pitchFamily="34" charset="0"/>
            </a:endParaRPr>
          </a:p>
          <a:p>
            <a:r>
              <a:rPr lang="en-US" sz="1200" kern="1200">
                <a:solidFill>
                  <a:srgbClr val="000000"/>
                </a:solidFill>
                <a:effectLst/>
                <a:latin typeface="Calibri" panose="020F0502020204030204" pitchFamily="34" charset="0"/>
                <a:ea typeface="+mn-ea"/>
              </a:rPr>
              <a:t>&lt;click&gt; </a:t>
            </a:r>
            <a:br>
              <a:rPr lang="en-US" sz="1200" kern="1200">
                <a:solidFill>
                  <a:srgbClr val="000000"/>
                </a:solidFill>
                <a:effectLst/>
                <a:latin typeface="Calibri" panose="020F0502020204030204" pitchFamily="34" charset="0"/>
                <a:ea typeface="+mn-ea"/>
              </a:rPr>
            </a:br>
            <a:r>
              <a:rPr lang="en-US" sz="1200" kern="1200">
                <a:solidFill>
                  <a:srgbClr val="000000"/>
                </a:solidFill>
                <a:effectLst/>
                <a:latin typeface="Calibri" panose="020F0502020204030204" pitchFamily="34" charset="0"/>
                <a:ea typeface="+mn-ea"/>
              </a:rPr>
              <a:t>They need</a:t>
            </a:r>
            <a:r>
              <a:rPr lang="en-US" sz="1200">
                <a:effectLst/>
                <a:latin typeface="Calibri" panose="020F0502020204030204" pitchFamily="34" charset="0"/>
                <a:ea typeface="Times New Roman" panose="02020603050405020304" pitchFamily="18" charset="0"/>
              </a:rPr>
              <a:t> connected processes and technologies that support a flexible hybrid work culture. </a:t>
            </a:r>
          </a:p>
          <a:p>
            <a:endParaRPr lang="en-US" sz="1200">
              <a:effectLst/>
              <a:latin typeface="Calibri" panose="020F0502020204030204" pitchFamily="34" charset="0"/>
            </a:endParaRPr>
          </a:p>
          <a:p>
            <a:r>
              <a:rPr lang="en-US" sz="1200">
                <a:effectLst/>
                <a:latin typeface="Calibri" panose="020F0502020204030204" pitchFamily="34" charset="0"/>
              </a:rPr>
              <a:t>Sources: </a:t>
            </a:r>
          </a:p>
          <a:p>
            <a:r>
              <a:rPr lang="en-US" sz="1200">
                <a:effectLst/>
                <a:latin typeface="Calibri" panose="020F0502020204030204" pitchFamily="34" charset="0"/>
              </a:rPr>
              <a:t>9 out of 10 workers expect a halt in spending on new tools and solutions</a:t>
            </a:r>
          </a:p>
          <a:p>
            <a:r>
              <a:rPr lang="en-US" sz="1200">
                <a:effectLst/>
                <a:latin typeface="Calibri" panose="020F0502020204030204" pitchFamily="34" charset="0"/>
              </a:rPr>
              <a:t>Microsoft Business Trend Index 2022 | full report: https://www.microsoft.com/en-us/worklab/work-trend-index/</a:t>
            </a:r>
          </a:p>
          <a:p>
            <a:r>
              <a:rPr lang="en-US" sz="1200">
                <a:effectLst/>
                <a:latin typeface="Calibri" panose="020F0502020204030204" pitchFamily="34" charset="0"/>
              </a:rPr>
              <a:t>“Workers are already aware of the potential scaling back of tools in the coming year, as roughly 9 in 10 think that a future challenge will be the macroeconomic environment halting spending on any new tools or solutions (89%) (Q34)”</a:t>
            </a:r>
          </a:p>
          <a:p>
            <a:endParaRPr lang="en-US" sz="1200">
              <a:effectLst/>
              <a:latin typeface="Calibri" panose="020F0502020204030204" pitchFamily="34" charset="0"/>
            </a:endParaRPr>
          </a:p>
          <a:p>
            <a:r>
              <a:rPr lang="en-US" sz="1200">
                <a:effectLst/>
                <a:latin typeface="Calibri" panose="020F0502020204030204" pitchFamily="34" charset="0"/>
              </a:rPr>
              <a:t>Nearly 2/3 of consumers will abandon a business due to poor customer service </a:t>
            </a:r>
          </a:p>
          <a:p>
            <a:r>
              <a:rPr lang="en-US" sz="1200">
                <a:effectLst/>
                <a:latin typeface="Calibri" panose="020F0502020204030204" pitchFamily="34" charset="0"/>
              </a:rPr>
              <a:t>Global State of Multichannel Customer Service Report</a:t>
            </a:r>
          </a:p>
          <a:p>
            <a:r>
              <a:rPr lang="en-US" sz="1200">
                <a:effectLst/>
                <a:latin typeface="Calibri" panose="020F0502020204030204" pitchFamily="34" charset="0"/>
              </a:rPr>
              <a:t>68% of surveyed U.S. consumers have stopped doing business with a brand due to a poor customer service experience. </a:t>
            </a:r>
          </a:p>
          <a:p>
            <a:r>
              <a:rPr lang="en-US" sz="1200">
                <a:effectLst/>
                <a:latin typeface="Calibri" panose="020F0502020204030204" pitchFamily="34" charset="0"/>
              </a:rPr>
              <a:t>Full report: https://download.microsoft.com/documents/en-us/dynamics/Global_State_of_Multichannel_Customer_Service_Report.pdf.pdf</a:t>
            </a:r>
          </a:p>
          <a:p>
            <a:endParaRPr lang="en-US" sz="1200">
              <a:effectLst/>
              <a:latin typeface="Calibri" panose="020F0502020204030204" pitchFamily="34" charset="0"/>
            </a:endParaRPr>
          </a:p>
          <a:p>
            <a:r>
              <a:rPr lang="en-US" sz="1200">
                <a:effectLst/>
                <a:latin typeface="Calibri" panose="020F0502020204030204" pitchFamily="34" charset="0"/>
              </a:rPr>
              <a:t>70% of employees want more flexible remote work options </a:t>
            </a:r>
          </a:p>
          <a:p>
            <a:r>
              <a:rPr lang="en-US" sz="1200">
                <a:effectLst/>
                <a:latin typeface="Calibri" panose="020F0502020204030204" pitchFamily="34" charset="0"/>
              </a:rPr>
              <a:t>2021 Microsoft Work Trends Index | full report: https://assets.ctfassets.net/y8fb0rhks3b3/1gmVdjJ0QuFWWnOxrdN222/79bc462b65ac2fad74e19f76807de87f/2021_Microsoft_WTI_Report_March.pdf </a:t>
            </a:r>
          </a:p>
          <a:p>
            <a:endParaRPr lang="en-US" sz="1200">
              <a:effectLst/>
              <a:latin typeface="Calibri" panose="020F0502020204030204" pitchFamily="34" charset="0"/>
            </a:endParaRPr>
          </a:p>
          <a:p>
            <a:endParaRPr lang="en-US" sz="1200">
              <a:effectLst/>
              <a:latin typeface="Calibri" panose="020F0502020204030204" pitchFamily="34" charset="0"/>
            </a:endParaRPr>
          </a:p>
          <a:p>
            <a:endParaRPr lang="en-US" sz="1200">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572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Employees strive for purposeful productivity. </a:t>
            </a: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They want the organization that employs them to succeed. </a:t>
            </a:r>
            <a:r>
              <a:rPr lang="en-US" sz="1200" b="1">
                <a:effectLst/>
                <a:latin typeface="Calibri" panose="020F0502020204030204" pitchFamily="34" charset="0"/>
                <a:ea typeface="Calibri" panose="020F0502020204030204" pitchFamily="34" charset="0"/>
                <a:cs typeface="Calibri" panose="020F0502020204030204" pitchFamily="34" charset="0"/>
              </a:rPr>
              <a:t>They don’t want to be an asset to produce more, faster. They want to be a catalyst for impactful change.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They want to be empowered with tools to do what they do best: bring </a:t>
            </a:r>
            <a:r>
              <a:rPr lang="en-US" sz="1200" b="1">
                <a:effectLst/>
                <a:latin typeface="Calibri" panose="020F0502020204030204" pitchFamily="34" charset="0"/>
                <a:ea typeface="Calibri" panose="020F0502020204030204" pitchFamily="34" charset="0"/>
                <a:cs typeface="Calibri" panose="020F0502020204030204" pitchFamily="34" charset="0"/>
              </a:rPr>
              <a:t>new levels of efficiency to the business</a:t>
            </a:r>
            <a:r>
              <a:rPr lang="en-US" sz="1200">
                <a:effectLst/>
                <a:latin typeface="Calibri" panose="020F0502020204030204" pitchFamily="34" charset="0"/>
                <a:ea typeface="Calibri" panose="020F0502020204030204" pitchFamily="34" charset="0"/>
                <a:cs typeface="Calibri" panose="020F0502020204030204" pitchFamily="34" charset="0"/>
              </a:rPr>
              <a:t> and </a:t>
            </a:r>
            <a:r>
              <a:rPr lang="en-US" sz="1200" b="1">
                <a:effectLst/>
                <a:latin typeface="Calibri" panose="020F0502020204030204" pitchFamily="34" charset="0"/>
                <a:ea typeface="Calibri" panose="020F0502020204030204" pitchFamily="34" charset="0"/>
                <a:cs typeface="Calibri" panose="020F0502020204030204" pitchFamily="34" charset="0"/>
              </a:rPr>
              <a:t>create breakthrough customer experiences</a:t>
            </a: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To deliver a culture of growth and agility, they need to be </a:t>
            </a:r>
            <a:r>
              <a:rPr lang="en-US" sz="1200" b="1">
                <a:effectLst/>
                <a:latin typeface="Calibri" panose="020F0502020204030204" pitchFamily="34" charset="0"/>
                <a:ea typeface="Calibri" panose="020F0502020204030204" pitchFamily="34" charset="0"/>
                <a:cs typeface="Calibri" panose="020F0502020204030204" pitchFamily="34" charset="0"/>
              </a:rPr>
              <a:t>empowered with digital tools and technology that help them achieve more</a:t>
            </a: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73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Calibri" panose="020F0502020204030204" pitchFamily="34" charset="0"/>
              </a:rPr>
              <a:t>We are integrating the digital tools people need to drive impact into business applications for every function, from marketing to supply chain to finance.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Calibri" panose="020F0502020204030204" pitchFamily="34" charset="0"/>
              </a:rPr>
              <a:t>These include…</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Calibri" panose="020F0502020204030204" pitchFamily="34" charset="0"/>
              </a:rPr>
              <a:t>Empowering people to perform with clarity, direction and focus thanks to predictive insights and guided workflows</a:t>
            </a:r>
            <a:br>
              <a:rPr lang="en-US" sz="1200">
                <a:effectLst/>
                <a:latin typeface="Calibri" panose="020F0502020204030204" pitchFamily="34" charset="0"/>
                <a:ea typeface="Calibri" panose="020F0502020204030204" pitchFamily="34" charset="0"/>
                <a:cs typeface="Calibri" panose="020F0502020204030204" pitchFamily="34" charset="0"/>
              </a:rPr>
            </a:br>
            <a:r>
              <a:rPr lang="en-US" sz="1200">
                <a:effectLst/>
                <a:latin typeface="Calibri" panose="020F0502020204030204" pitchFamily="34" charset="0"/>
                <a:ea typeface="Calibri" panose="020F0502020204030204" pitchFamily="34" charset="0"/>
                <a:cs typeface="Calibri" panose="020F0502020204030204" pitchFamily="34" charset="0"/>
              </a:rPr>
              <a:t>…to automate routine tasks and processes, so they can focus on high value work</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Calibri" panose="020F0502020204030204" pitchFamily="34" charset="0"/>
              </a:rPr>
              <a:t>…the ability to collaborate with anyone, on any business or customer record, within the tools used to manage workflows</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…and the ability for anyone to create digital solutions to solve problems, without relying on IT.</a:t>
            </a: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200">
                <a:effectLst/>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i="1">
                <a:effectLst/>
                <a:latin typeface="Calibri" panose="020F0502020204030204" pitchFamily="34" charset="0"/>
              </a:rPr>
              <a:t>[transition to next act]</a:t>
            </a:r>
            <a:endParaRPr lang="en-US" sz="1200">
              <a:effectLst/>
              <a:latin typeface="Calibri" panose="020F0502020204030204" pitchFamily="34" charset="0"/>
              <a:ea typeface="Calibri" panose="020F0502020204030204" pitchFamily="34" charset="0"/>
              <a:cs typeface="Arial" panose="020B0604020202020204" pitchFamily="34" charset="0"/>
            </a:endParaRPr>
          </a:p>
          <a:p>
            <a:r>
              <a:rPr lang="en-US" sz="1200" kern="1200">
                <a:effectLst/>
                <a:latin typeface="Calibri" panose="020F0502020204030204" pitchFamily="34" charset="0"/>
                <a:ea typeface="Calibri" panose="020F0502020204030204" pitchFamily="34" charset="0"/>
              </a:rPr>
              <a:t>Let’s walk through each of these four digital imperatives to empower employees to make an impact. </a:t>
            </a:r>
          </a:p>
          <a:p>
            <a:endParaRPr lang="en-US" sz="1200" i="1" kern="1200">
              <a:effectLst/>
              <a:latin typeface="Calibri" panose="020F0502020204030204" pitchFamily="34" charset="0"/>
            </a:endParaRPr>
          </a:p>
          <a:p>
            <a:endParaRPr lang="en-US" sz="1200" i="1" kern="1200">
              <a:effectLst/>
              <a:latin typeface="Calibri" panose="020F0502020204030204" pitchFamily="34" charset="0"/>
            </a:endParaRPr>
          </a:p>
          <a:p>
            <a:endParaRPr lang="en-US" sz="1200" i="1" kern="1200">
              <a:effectLst/>
              <a:latin typeface="Calibri" panose="020F0502020204030204" pitchFamily="34" charset="0"/>
            </a:endParaRPr>
          </a:p>
          <a:p>
            <a:endParaRPr lang="en-US" sz="1200" i="1" kern="1200">
              <a:effectLst/>
              <a:latin typeface="Calibri" panose="020F0502020204030204" pitchFamily="34" charset="0"/>
            </a:endParaRPr>
          </a:p>
          <a:p>
            <a:endParaRPr lang="en-US" sz="1200" i="1" kern="1200">
              <a:effectLst/>
              <a:latin typeface="Calibri" panose="020F0502020204030204" pitchFamily="34" charset="0"/>
            </a:endParaRPr>
          </a:p>
          <a:p>
            <a:endParaRPr lang="en-US" sz="1200" i="1" kern="1200">
              <a:effectLst/>
              <a:latin typeface="Calibri" panose="020F0502020204030204" pitchFamily="34" charset="0"/>
            </a:endParaRPr>
          </a:p>
          <a:p>
            <a:endParaRPr lang="en-US" sz="1200" i="1" kern="1200">
              <a:effectLst/>
              <a:latin typeface="Calibri" panose="020F0502020204030204" pitchFamily="34" charset="0"/>
            </a:endParaRPr>
          </a:p>
          <a:p>
            <a:endParaRPr lang="en-US" sz="1200" i="1" kern="1200">
              <a:effectLst/>
              <a:latin typeface="Calibri" panose="020F0502020204030204" pitchFamily="34" charset="0"/>
            </a:endParaRPr>
          </a:p>
          <a:p>
            <a:endParaRPr lang="en-US" sz="1200" i="1" kern="1200">
              <a:effectLst/>
              <a:latin typeface="Calibri" panose="020F0502020204030204" pitchFamily="34" charset="0"/>
            </a:endParaRPr>
          </a:p>
          <a:p>
            <a:endParaRPr lang="en-US" sz="1200" i="1" kern="1200">
              <a:effectLst/>
              <a:latin typeface="Calibri" panose="020F0502020204030204" pitchFamily="34" charset="0"/>
            </a:endParaRPr>
          </a:p>
          <a:p>
            <a:r>
              <a:rPr lang="en-US" sz="1200" i="1" kern="1200">
                <a:effectLst/>
                <a:latin typeface="Calibri" panose="020F0502020204030204" pitchFamily="34" charset="0"/>
              </a:rPr>
              <a:t>--options for Guide ---</a:t>
            </a:r>
          </a:p>
          <a:p>
            <a:r>
              <a:rPr lang="en-US" sz="1200" i="0">
                <a:effectLst/>
                <a:latin typeface="Calibri" panose="020F0502020204030204" pitchFamily="34" charset="0"/>
              </a:rPr>
              <a:t>Options: </a:t>
            </a:r>
          </a:p>
          <a:p>
            <a:r>
              <a:rPr lang="en-US" sz="1200" i="0">
                <a:effectLst/>
                <a:latin typeface="Calibri" panose="020F0502020204030204" pitchFamily="34" charset="0"/>
              </a:rPr>
              <a:t>Focus on results with predictive insights &amp; prescriptive guidance </a:t>
            </a:r>
          </a:p>
          <a:p>
            <a:r>
              <a:rPr lang="en-US" sz="1200" i="0">
                <a:effectLst/>
                <a:latin typeface="Calibri" panose="020F0502020204030204" pitchFamily="34" charset="0"/>
              </a:rPr>
              <a:t>Connect data and AI for proactive insights</a:t>
            </a:r>
          </a:p>
          <a:p>
            <a:endParaRPr lang="en-US" sz="1200" i="0">
              <a:effectLst/>
              <a:latin typeface="Calibri" panose="020F0502020204030204" pitchFamily="34" charset="0"/>
            </a:endParaRPr>
          </a:p>
          <a:p>
            <a:r>
              <a:rPr lang="en-US" sz="1200" i="0">
                <a:effectLst/>
                <a:latin typeface="Calibri" panose="020F0502020204030204" pitchFamily="34" charset="0"/>
              </a:rPr>
              <a:t>Create </a:t>
            </a:r>
          </a:p>
          <a:p>
            <a:r>
              <a:rPr lang="en-US" sz="1200" i="0">
                <a:effectLst/>
                <a:latin typeface="Calibri" panose="020F0502020204030204" pitchFamily="34" charset="0"/>
              </a:rPr>
              <a:t>Focus</a:t>
            </a:r>
          </a:p>
          <a:p>
            <a:r>
              <a:rPr lang="en-US" sz="1200" i="0">
                <a:effectLst/>
                <a:latin typeface="Calibri" panose="020F0502020204030204" pitchFamily="34" charset="0"/>
              </a:rPr>
              <a:t>Augment decisions with AI</a:t>
            </a:r>
          </a:p>
          <a:p>
            <a:r>
              <a:rPr lang="en-US" sz="1200" i="0">
                <a:effectLst/>
                <a:latin typeface="Calibri" panose="020F0502020204030204" pitchFamily="34" charset="0"/>
              </a:rPr>
              <a:t>Lead decisions with predictive insights &amp; prescriptive guidance</a:t>
            </a:r>
          </a:p>
          <a:p>
            <a:r>
              <a:rPr lang="en-US" sz="1200" i="0">
                <a:effectLst/>
                <a:latin typeface="Calibri" panose="020F0502020204030204" pitchFamily="34" charset="0"/>
              </a:rPr>
              <a:t>Discover new insights with AI</a:t>
            </a:r>
          </a:p>
          <a:p>
            <a:r>
              <a:rPr lang="en-US" sz="1200" i="0">
                <a:effectLst/>
                <a:latin typeface="Calibri" panose="020F0502020204030204" pitchFamily="34" charset="0"/>
              </a:rPr>
              <a:t>Unlock insights with AI</a:t>
            </a:r>
          </a:p>
          <a:p>
            <a:r>
              <a:rPr lang="en-US" sz="1200" i="0">
                <a:effectLst/>
                <a:latin typeface="Calibri" panose="020F0502020204030204" pitchFamily="34" charset="0"/>
              </a:rPr>
              <a:t>Exceed goals with predictive insights &amp; prescriptive guidance</a:t>
            </a:r>
          </a:p>
          <a:p>
            <a:r>
              <a:rPr lang="en-US" sz="1200" i="0">
                <a:effectLst/>
                <a:latin typeface="Calibri" panose="020F0502020204030204" pitchFamily="34" charset="0"/>
              </a:rPr>
              <a:t>Excel with predictive </a:t>
            </a:r>
            <a:br>
              <a:rPr lang="en-US" sz="1200" i="0">
                <a:effectLst/>
                <a:latin typeface="Calibri" panose="020F0502020204030204" pitchFamily="34" charset="0"/>
              </a:rPr>
            </a:br>
            <a:r>
              <a:rPr lang="en-US" sz="1200" i="0">
                <a:effectLst/>
                <a:latin typeface="Calibri" panose="020F0502020204030204" pitchFamily="34" charset="0"/>
              </a:rPr>
              <a:t>insights and </a:t>
            </a:r>
            <a:br>
              <a:rPr lang="en-US" sz="1200" i="0">
                <a:effectLst/>
                <a:latin typeface="Calibri" panose="020F0502020204030204" pitchFamily="34" charset="0"/>
              </a:rPr>
            </a:br>
            <a:r>
              <a:rPr lang="en-US" sz="1200" i="0">
                <a:effectLst/>
                <a:latin typeface="Calibri" panose="020F0502020204030204" pitchFamily="34" charset="0"/>
              </a:rPr>
              <a:t>guided workflows</a:t>
            </a:r>
          </a:p>
          <a:p>
            <a:r>
              <a:rPr lang="en-US" sz="1200" i="0">
                <a:effectLst/>
                <a:latin typeface="Calibri" panose="020F0502020204030204" pitchFamily="34" charset="0"/>
              </a:rPr>
              <a:t>Achieve more with predictive insights and AI-guided actions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361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The first set of tools drives better outcomes across the business by combining your data with AI, delivering powerful, targeted insights and guidance right within the flow of work.</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The majority of business leaders we’ve surveyed are not satisfied with the organization’s ability to harness data for insights.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We’re solving this challenge.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By making AI accessible and useful throughout your business, every group has the freedom to solve problems and make decisions on their own with the help of intelligent tools.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A few examples: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algn="l" rtl="0" fontAlgn="base"/>
            <a:r>
              <a:rPr lang="en-US" sz="1200" b="0" i="0">
                <a:solidFill>
                  <a:srgbClr val="000000"/>
                </a:solidFill>
                <a:effectLst/>
                <a:latin typeface="Calibri" panose="020F0502020204030204" pitchFamily="34" charset="0"/>
              </a:rPr>
              <a:t>Customer Experience (Marketing/Sales)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Conversation intelligence analyzes the data to provide you with the information and insights to intelligently manage your sales team and proactively coach sellers.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Service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Sentiment analysis provides service agents and supervisors with real-time insights into how customers are interacting with agents during chat sessions.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Supply Chain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AI can identify and predict issues across the supply chain before they create disruptions.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Finance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Finance insights intelligently predict your company's cash flow, predict when you may receive payment for outstanding receivables, and generate a budget proposal that can help speed up your budgeting process.  </a:t>
            </a:r>
            <a:endParaRPr lang="en-US" b="0" i="0">
              <a:solidFill>
                <a:srgbClr val="000000"/>
              </a:solidFill>
              <a:effectLst/>
              <a:latin typeface="Segoe UI" panose="020B0502040204020203" pitchFamily="34" charset="0"/>
            </a:endParaRPr>
          </a:p>
          <a:p>
            <a:endParaRPr lang="en-US"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300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570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The second set of tools automates many of the common, repetitive and/or manual processes that can consume time better spent on more important and valuable work.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Nearly 90% of leaders and employees agree that automation is key to focus time on what’s important. Automation can increase productivity and profit and reduce errors, reducing overall costs.</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These capabilities empower people across business functions to achieve more. A few examples: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Customer experience</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Many sales teams spend a lot of time manually entering data into a CRM, which can lead to inaccuracies and reporting errors. We’re solving this with tools that help them automate the capture of customer data into the CRM, and then receive insights from that data in the flow of work.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Service</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We’re also helping service teams quickly address and resolve issues using AI-powered virtual agents, freeing agents to handle more complex matters; and giving customers direct access to the knowledge base.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Supply Chain</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Throughout the supply chain, disruptions are often caused by a lack of visibility into what’s happening and slow processes to resolve issues and navigate approval chains. We’re helping to automate critical supply chain processes, from inventory replenishment to order fulfillment.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Finance</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a:effectLst/>
                <a:latin typeface="Calibri" panose="020F0502020204030204" pitchFamily="34" charset="0"/>
                <a:ea typeface="Calibri" panose="020F0502020204030204" pitchFamily="34" charset="0"/>
                <a:cs typeface="Calibri" panose="020F0502020204030204" pitchFamily="34" charset="0"/>
              </a:rPr>
              <a:t>Finally, we’re automating many financial processes that can bog down finance teams. They can save time and labor costs by automatically submitting invoices to workflow and matching vendor invoice lines to product receipts; and by creating a rules- and prediction-based collection automation that helps increase on-time payment, improve cash flow, and save time.</a:t>
            </a:r>
            <a:endParaRPr lang="en-US" sz="1200">
              <a:effectLst/>
              <a:latin typeface="Calibri" panose="020F0502020204030204" pitchFamily="34" charset="0"/>
              <a:ea typeface="Calibri" panose="020F0502020204030204" pitchFamily="34" charset="0"/>
              <a:cs typeface="Arial" panose="020B0604020202020204" pitchFamily="34" charset="0"/>
            </a:endParaRPr>
          </a:p>
          <a:p>
            <a:endParaRPr lang="en-US"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EAF8-E9DF-4DE8-9626-5310F8E27F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649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2"/>
                </a:solidFill>
                <a:latin typeface="+mn-lt"/>
                <a:cs typeface="Segoe UI" panose="020B0502040204020203" pitchFamily="34" charset="0"/>
              </a:defRPr>
            </a:lvl1pPr>
          </a:lstStyle>
          <a:p>
            <a:pPr lvl="0"/>
            <a:r>
              <a:rPr lang="en-US"/>
              <a:t>Speaker name or subtitle</a:t>
            </a:r>
          </a:p>
        </p:txBody>
      </p:sp>
      <p:pic>
        <p:nvPicPr>
          <p:cNvPr id="6" name="Picture 5" descr="A group of people standing in front of a window&#10;&#10;Description automatically generated">
            <a:extLst>
              <a:ext uri="{FF2B5EF4-FFF2-40B4-BE49-F238E27FC236}">
                <a16:creationId xmlns:a16="http://schemas.microsoft.com/office/drawing/2014/main" id="{884C560F-43FA-F741-96E3-FCA7F39ABE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35586" y="1"/>
            <a:ext cx="6848475" cy="6858000"/>
          </a:xfrm>
          <a:prstGeom prst="rect">
            <a:avLst/>
          </a:prstGeom>
        </p:spPr>
      </p:pic>
      <p:grpSp>
        <p:nvGrpSpPr>
          <p:cNvPr id="4" name="Group 3">
            <a:extLst>
              <a:ext uri="{FF2B5EF4-FFF2-40B4-BE49-F238E27FC236}">
                <a16:creationId xmlns:a16="http://schemas.microsoft.com/office/drawing/2014/main" id="{EF94960B-BF2B-5063-2758-ACBF2127DB6F}"/>
              </a:ext>
            </a:extLst>
          </p:cNvPr>
          <p:cNvGrpSpPr/>
          <p:nvPr userDrawn="1"/>
        </p:nvGrpSpPr>
        <p:grpSpPr>
          <a:xfrm>
            <a:off x="584200" y="585788"/>
            <a:ext cx="1366245" cy="292608"/>
            <a:chOff x="584200" y="585788"/>
            <a:chExt cx="1366245" cy="292608"/>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MS logo white - EMF" descr="Microsoft logo white text version">
              <a:extLst>
                <a:ext uri="{FF2B5EF4-FFF2-40B4-BE49-F238E27FC236}">
                  <a16:creationId xmlns:a16="http://schemas.microsoft.com/office/drawing/2014/main" id="{484A3DBD-99FA-1011-C12A-AA047BC94B73}"/>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a:ext>
              </a:extLst>
            </a:blip>
            <a:srcRect l="23297"/>
            <a:stretch/>
          </p:blipFill>
          <p:spPr bwMode="black">
            <a:xfrm>
              <a:off x="902494" y="585788"/>
              <a:ext cx="1047951" cy="292608"/>
            </a:xfrm>
            <a:prstGeom prst="rect">
              <a:avLst/>
            </a:prstGeom>
          </p:spPr>
        </p:pic>
      </p:grpSp>
      <p:sp>
        <p:nvSpPr>
          <p:cNvPr id="10" name="Freeform: Shape 9">
            <a:extLst>
              <a:ext uri="{FF2B5EF4-FFF2-40B4-BE49-F238E27FC236}">
                <a16:creationId xmlns:a16="http://schemas.microsoft.com/office/drawing/2014/main" id="{458B8F77-0DA5-0944-7BE8-ED9AD6CE5328}"/>
              </a:ext>
            </a:extLst>
          </p:cNvPr>
          <p:cNvSpPr>
            <a:spLocks/>
          </p:cNvSpPr>
          <p:nvPr userDrawn="1"/>
        </p:nvSpPr>
        <p:spPr bwMode="auto">
          <a:xfrm>
            <a:off x="5076825" y="0"/>
            <a:ext cx="7115175" cy="6858000"/>
          </a:xfrm>
          <a:custGeom>
            <a:avLst/>
            <a:gdLst>
              <a:gd name="connsiteX0" fmla="*/ 3682999 w 7115175"/>
              <a:gd name="connsiteY0" fmla="*/ 482181 h 6858000"/>
              <a:gd name="connsiteX1" fmla="*/ 736178 w 7115175"/>
              <a:gd name="connsiteY1" fmla="*/ 3429002 h 6858000"/>
              <a:gd name="connsiteX2" fmla="*/ 3682999 w 7115175"/>
              <a:gd name="connsiteY2" fmla="*/ 6375823 h 6858000"/>
              <a:gd name="connsiteX3" fmla="*/ 6629820 w 7115175"/>
              <a:gd name="connsiteY3" fmla="*/ 3429002 h 6858000"/>
              <a:gd name="connsiteX4" fmla="*/ 3682999 w 7115175"/>
              <a:gd name="connsiteY4" fmla="*/ 482181 h 6858000"/>
              <a:gd name="connsiteX5" fmla="*/ 0 w 7115175"/>
              <a:gd name="connsiteY5" fmla="*/ 0 h 6858000"/>
              <a:gd name="connsiteX6" fmla="*/ 7115175 w 7115175"/>
              <a:gd name="connsiteY6" fmla="*/ 0 h 6858000"/>
              <a:gd name="connsiteX7" fmla="*/ 7115175 w 7115175"/>
              <a:gd name="connsiteY7" fmla="*/ 6858000 h 6858000"/>
              <a:gd name="connsiteX8" fmla="*/ 0 w 7115175"/>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5175" h="6858000">
                <a:moveTo>
                  <a:pt x="3682999" y="482181"/>
                </a:moveTo>
                <a:cubicBezTo>
                  <a:pt x="2055515" y="482181"/>
                  <a:pt x="736178" y="1801518"/>
                  <a:pt x="736178" y="3429002"/>
                </a:cubicBezTo>
                <a:cubicBezTo>
                  <a:pt x="736178" y="5056486"/>
                  <a:pt x="2055515" y="6375823"/>
                  <a:pt x="3682999" y="6375823"/>
                </a:cubicBezTo>
                <a:cubicBezTo>
                  <a:pt x="5310483" y="6375823"/>
                  <a:pt x="6629820" y="5056486"/>
                  <a:pt x="6629820" y="3429002"/>
                </a:cubicBezTo>
                <a:cubicBezTo>
                  <a:pt x="6629820" y="1801518"/>
                  <a:pt x="5310483" y="482181"/>
                  <a:pt x="3682999" y="482181"/>
                </a:cubicBezTo>
                <a:close/>
                <a:moveTo>
                  <a:pt x="0" y="0"/>
                </a:moveTo>
                <a:lnTo>
                  <a:pt x="7115175" y="0"/>
                </a:lnTo>
                <a:lnTo>
                  <a:pt x="7115175" y="6858000"/>
                </a:lnTo>
                <a:lnTo>
                  <a:pt x="0" y="6858000"/>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Arc 10">
            <a:extLst>
              <a:ext uri="{FF2B5EF4-FFF2-40B4-BE49-F238E27FC236}">
                <a16:creationId xmlns:a16="http://schemas.microsoft.com/office/drawing/2014/main" id="{11F43BD9-6ED9-3F54-6707-C786B411FB02}"/>
              </a:ext>
            </a:extLst>
          </p:cNvPr>
          <p:cNvSpPr/>
          <p:nvPr userDrawn="1"/>
        </p:nvSpPr>
        <p:spPr>
          <a:xfrm>
            <a:off x="5579106" y="248284"/>
            <a:ext cx="6361434" cy="6361434"/>
          </a:xfrm>
          <a:prstGeom prst="arc">
            <a:avLst>
              <a:gd name="adj1" fmla="val 18280718"/>
              <a:gd name="adj2" fmla="val 9323613"/>
            </a:avLst>
          </a:prstGeom>
          <a:ln w="12700">
            <a:solidFill>
              <a:schemeClr val="accent1"/>
            </a:solidFill>
            <a:headEnd type="none" w="lg" len="lg"/>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552332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248917276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265071405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118833286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16167883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11730853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294319533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541730990"/>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3401"/>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5620246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313185793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2627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298494991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490466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702997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67175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19850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1593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287948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4028467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078266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solidFill>
                <a:schemeClr val="bg1">
                  <a:lumMod val="65000"/>
                </a:schemeClr>
              </a:solidFill>
            </a:endParaRPr>
          </a:p>
        </p:txBody>
      </p:sp>
    </p:spTree>
    <p:extLst>
      <p:ext uri="{BB962C8B-B14F-4D97-AF65-F5344CB8AC3E}">
        <p14:creationId xmlns:p14="http://schemas.microsoft.com/office/powerpoint/2010/main" val="159908653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01772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8_Custom Layout">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19799D-A96C-2249-A72E-BBCFA275C013}"/>
              </a:ext>
            </a:extLst>
          </p:cNvPr>
          <p:cNvSpPr>
            <a:spLocks noGrp="1"/>
          </p:cNvSpPr>
          <p:nvPr>
            <p:ph type="sldNum" sz="quarter" idx="12"/>
          </p:nvPr>
        </p:nvSpPr>
        <p:spPr/>
        <p:txBody>
          <a:bodyPr/>
          <a:lstStyle>
            <a:lvl1pPr>
              <a:defRPr b="0" i="0">
                <a:solidFill>
                  <a:schemeClr val="tx1"/>
                </a:solidFill>
              </a:defRPr>
            </a:lvl1pPr>
          </a:lstStyle>
          <a:p>
            <a:fld id="{D1724E2B-7E18-A14F-A606-B068966F0D12}" type="slidenum">
              <a:rPr lang="en-US" smtClean="0"/>
              <a:pPr/>
              <a:t>‹#›</a:t>
            </a:fld>
            <a:endParaRPr lang="en-US"/>
          </a:p>
        </p:txBody>
      </p:sp>
    </p:spTree>
    <p:extLst>
      <p:ext uri="{BB962C8B-B14F-4D97-AF65-F5344CB8AC3E}">
        <p14:creationId xmlns:p14="http://schemas.microsoft.com/office/powerpoint/2010/main" val="432204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82785"/>
            <a:ext cx="11306469" cy="430887"/>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solidFill>
                <a:schemeClr val="bg1">
                  <a:lumMod val="65000"/>
                </a:schemeClr>
              </a:solidFill>
            </a:endParaRPr>
          </a:p>
        </p:txBody>
      </p:sp>
    </p:spTree>
    <p:extLst>
      <p:ext uri="{BB962C8B-B14F-4D97-AF65-F5344CB8AC3E}">
        <p14:creationId xmlns:p14="http://schemas.microsoft.com/office/powerpoint/2010/main" val="249016218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5F9C-0E21-4791-88DF-6C407AEA9BD8}"/>
              </a:ext>
            </a:extLst>
          </p:cNvPr>
          <p:cNvSpPr>
            <a:spLocks noGrp="1"/>
          </p:cNvSpPr>
          <p:nvPr>
            <p:ph type="title"/>
          </p:nvPr>
        </p:nvSpPr>
        <p:spPr/>
        <p:txBody>
          <a:bodyPr/>
          <a:lstStyle>
            <a:lvl1pPr>
              <a:defRPr>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15C987D-D0F0-4BA0-A5A0-77323EB22575}"/>
              </a:ext>
            </a:extLst>
          </p:cNvPr>
          <p:cNvSpPr>
            <a:spLocks noGrp="1"/>
          </p:cNvSpPr>
          <p:nvPr>
            <p:ph idx="1"/>
          </p:nvPr>
        </p:nvSpPr>
        <p:spPr/>
        <p:txBody>
          <a:bodyPr/>
          <a:lstStyle>
            <a:lvl1pPr>
              <a:spcBef>
                <a:spcPts val="600"/>
              </a:spcBef>
              <a:defRPr>
                <a:latin typeface="Segoe UI Semilight" panose="020B0402040204020203" pitchFamily="34" charset="0"/>
                <a:cs typeface="Segoe UI Semilight" panose="020B0402040204020203" pitchFamily="34" charset="0"/>
              </a:defRPr>
            </a:lvl1pPr>
            <a:lvl2pPr>
              <a:spcBef>
                <a:spcPts val="600"/>
              </a:spcBef>
              <a:defRPr>
                <a:latin typeface="Segoe UI Semilight" panose="020B0402040204020203" pitchFamily="34" charset="0"/>
                <a:cs typeface="Segoe UI Semilight" panose="020B0402040204020203" pitchFamily="34" charset="0"/>
              </a:defRPr>
            </a:lvl2pPr>
            <a:lvl3pPr>
              <a:spcBef>
                <a:spcPts val="600"/>
              </a:spcBef>
              <a:defRPr>
                <a:latin typeface="Segoe UI Semilight" panose="020B0402040204020203" pitchFamily="34" charset="0"/>
                <a:cs typeface="Segoe UI Semilight" panose="020B0402040204020203" pitchFamily="34" charset="0"/>
              </a:defRPr>
            </a:lvl3pPr>
            <a:lvl4pPr>
              <a:spcBef>
                <a:spcPts val="600"/>
              </a:spcBef>
              <a:defRPr>
                <a:latin typeface="Segoe UI Semilight" panose="020B0402040204020203" pitchFamily="34" charset="0"/>
                <a:cs typeface="Segoe UI Semilight" panose="020B0402040204020203" pitchFamily="34" charset="0"/>
              </a:defRPr>
            </a:lvl4pPr>
            <a:lvl5pPr>
              <a:spcBef>
                <a:spcPts val="600"/>
              </a:spcBef>
              <a:defRPr>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B94A32-C2C0-4A2A-8EBC-E60F7B46CBF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4657BF2-4B36-437C-8BB6-99AD5CAA3B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F48B1C-AE07-42D4-997B-703CCCBA406E}"/>
              </a:ext>
            </a:extLst>
          </p:cNvPr>
          <p:cNvSpPr>
            <a:spLocks noGrp="1"/>
          </p:cNvSpPr>
          <p:nvPr>
            <p:ph type="sldNum" sz="quarter" idx="12"/>
          </p:nvPr>
        </p:nvSpPr>
        <p:spPr/>
        <p:txBody>
          <a:bodyPr/>
          <a:lstStyle/>
          <a:p>
            <a:fld id="{8DA32BC3-7D41-4A9C-B175-88B3BA62E713}" type="slidenum">
              <a:rPr lang="en-US" smtClean="0"/>
              <a:t>‹#›</a:t>
            </a:fld>
            <a:endParaRPr lang="en-US"/>
          </a:p>
        </p:txBody>
      </p:sp>
      <p:cxnSp>
        <p:nvCxnSpPr>
          <p:cNvPr id="10" name="Straight Connector 9">
            <a:extLst>
              <a:ext uri="{FF2B5EF4-FFF2-40B4-BE49-F238E27FC236}">
                <a16:creationId xmlns:a16="http://schemas.microsoft.com/office/drawing/2014/main" id="{FABD3FED-6495-461B-B121-2E54EEAD8B60}"/>
              </a:ext>
            </a:extLst>
          </p:cNvPr>
          <p:cNvCxnSpPr/>
          <p:nvPr userDrawn="1"/>
        </p:nvCxnSpPr>
        <p:spPr>
          <a:xfrm>
            <a:off x="838200" y="1268248"/>
            <a:ext cx="105156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733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otential Conflic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hasCustomPrompt="1"/>
          </p:nvPr>
        </p:nvSpPr>
        <p:spPr>
          <a:xfrm>
            <a:off x="588263" y="2578100"/>
            <a:ext cx="4159950" cy="1701800"/>
          </a:xfrm>
        </p:spPr>
        <p:txBody>
          <a:bodyPr anchor="ctr"/>
          <a:lstStyle/>
          <a:p>
            <a:r>
              <a:rPr lang="en-US"/>
              <a:t>Click to add name</a:t>
            </a:r>
          </a:p>
        </p:txBody>
      </p:sp>
      <p:sp>
        <p:nvSpPr>
          <p:cNvPr id="4" name="Text Placeholder 2">
            <a:extLst>
              <a:ext uri="{FF2B5EF4-FFF2-40B4-BE49-F238E27FC236}">
                <a16:creationId xmlns:a16="http://schemas.microsoft.com/office/drawing/2014/main" id="{6FA4C81C-6B1A-A947-8811-D9B0BD446C5E}"/>
              </a:ext>
            </a:extLst>
          </p:cNvPr>
          <p:cNvSpPr>
            <a:spLocks noGrp="1"/>
          </p:cNvSpPr>
          <p:nvPr>
            <p:ph type="body" sz="quarter" idx="10" hasCustomPrompt="1"/>
          </p:nvPr>
        </p:nvSpPr>
        <p:spPr>
          <a:xfrm>
            <a:off x="5676900" y="2578101"/>
            <a:ext cx="5932488" cy="1701800"/>
          </a:xfrm>
          <a:prstGeom prst="rect">
            <a:avLst/>
          </a:prstGeom>
        </p:spPr>
        <p:txBody>
          <a:bodyPr lIns="0" tIns="0" rIns="0" bIns="0" anchor="ctr"/>
          <a:lstStyle>
            <a:lvl1pPr marL="0" indent="0" algn="l" defTabSz="914400" rtl="0" eaLnBrk="1" latinLnBrk="0" hangingPunct="1">
              <a:spcBef>
                <a:spcPts val="1800"/>
              </a:spcBef>
              <a:buNone/>
              <a:defRPr lang="en-US" sz="1600" kern="1200" dirty="0">
                <a:solidFill>
                  <a:schemeClr val="tx1"/>
                </a:solidFill>
                <a:latin typeface="+mj-lt"/>
                <a:ea typeface="+mn-ea"/>
                <a:cs typeface="+mn-cs"/>
              </a:defRPr>
            </a:lvl1pPr>
            <a:lvl2pPr marL="0" indent="0" algn="l" defTabSz="914400" rtl="0" eaLnBrk="1" latinLnBrk="0" hangingPunct="1">
              <a:spcBef>
                <a:spcPts val="1200"/>
              </a:spcBef>
              <a:buNone/>
              <a:defRPr lang="en-US" sz="1600" b="0" i="0" u="none" strike="noStrike" kern="1200" dirty="0">
                <a:solidFill>
                  <a:schemeClr val="tx1"/>
                </a:solidFill>
                <a:effectLst/>
                <a:latin typeface="+mn-lt"/>
                <a:ea typeface="+mn-ea"/>
                <a:cs typeface="+mn-cs"/>
              </a:defRPr>
            </a:lvl2pPr>
            <a:lvl3pPr marL="231775" indent="-228600">
              <a:spcBef>
                <a:spcPts val="1200"/>
              </a:spcBef>
              <a:tabLst/>
              <a:defRPr sz="1600">
                <a:solidFill>
                  <a:schemeClr val="tx1"/>
                </a:solidFill>
              </a:defRPr>
            </a:lvl3pPr>
            <a:lvl4pPr>
              <a:spcBef>
                <a:spcPts val="480"/>
              </a:spcBef>
              <a:defRPr sz="2000">
                <a:solidFill>
                  <a:schemeClr val="tx1"/>
                </a:solidFill>
              </a:defRPr>
            </a:lvl4pPr>
            <a:lvl5pPr>
              <a:spcBef>
                <a:spcPts val="480"/>
              </a:spcBef>
              <a:defRPr sz="2000">
                <a:solidFill>
                  <a:schemeClr val="tx1"/>
                </a:solidFill>
              </a:defRPr>
            </a:lvl5pPr>
          </a:lstStyle>
          <a:p>
            <a:pPr lvl="0"/>
            <a:r>
              <a:rPr lang="en-US"/>
              <a:t>Click to add URL checks</a:t>
            </a:r>
          </a:p>
          <a:p>
            <a:pPr lvl="1"/>
            <a:r>
              <a:rPr lang="en-US"/>
              <a:t>Second level</a:t>
            </a:r>
          </a:p>
          <a:p>
            <a:pPr lvl="2"/>
            <a:r>
              <a:rPr lang="en-US"/>
              <a:t>Third level</a:t>
            </a:r>
          </a:p>
        </p:txBody>
      </p:sp>
      <p:cxnSp>
        <p:nvCxnSpPr>
          <p:cNvPr id="7" name="Straight Connector 6">
            <a:extLst>
              <a:ext uri="{FF2B5EF4-FFF2-40B4-BE49-F238E27FC236}">
                <a16:creationId xmlns:a16="http://schemas.microsoft.com/office/drawing/2014/main" id="{228375A3-6108-D943-A176-D2FF4D9C49C8}"/>
              </a:ext>
              <a:ext uri="{C183D7F6-B498-43B3-948B-1728B52AA6E4}">
                <adec:decorative xmlns:adec="http://schemas.microsoft.com/office/drawing/2017/decorative" val="1"/>
              </a:ext>
            </a:extLst>
          </p:cNvPr>
          <p:cNvCxnSpPr/>
          <p:nvPr/>
        </p:nvCxnSpPr>
        <p:spPr>
          <a:xfrm>
            <a:off x="5231275"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able Placeholder 4">
            <a:extLst>
              <a:ext uri="{FF2B5EF4-FFF2-40B4-BE49-F238E27FC236}">
                <a16:creationId xmlns:a16="http://schemas.microsoft.com/office/drawing/2014/main" id="{416FF02B-413D-B04E-9F32-8BC52EDD66D7}"/>
              </a:ext>
            </a:extLst>
          </p:cNvPr>
          <p:cNvSpPr>
            <a:spLocks noGrp="1"/>
          </p:cNvSpPr>
          <p:nvPr>
            <p:ph type="tbl" sz="quarter" idx="14" hasCustomPrompt="1"/>
          </p:nvPr>
        </p:nvSpPr>
        <p:spPr>
          <a:xfrm>
            <a:off x="5676900" y="4629150"/>
            <a:ext cx="5932488" cy="1639888"/>
          </a:xfrm>
        </p:spPr>
        <p:txBody>
          <a:bodyPr/>
          <a:lstStyle>
            <a:lvl1pPr marL="0" indent="0">
              <a:buNone/>
              <a:defRPr sz="1600"/>
            </a:lvl1pPr>
          </a:lstStyle>
          <a:p>
            <a:r>
              <a:rPr lang="en-US"/>
              <a:t>Table for search results if needed</a:t>
            </a:r>
          </a:p>
        </p:txBody>
      </p:sp>
    </p:spTree>
    <p:extLst>
      <p:ext uri="{BB962C8B-B14F-4D97-AF65-F5344CB8AC3E}">
        <p14:creationId xmlns:p14="http://schemas.microsoft.com/office/powerpoint/2010/main" val="3066583409"/>
      </p:ext>
    </p:extLst>
  </p:cSld>
  <p:clrMapOvr>
    <a:masterClrMapping/>
  </p:clrMapOvr>
  <p:transition>
    <p:fade/>
  </p:transition>
  <p:extLst>
    <p:ext uri="{DCECCB84-F9BA-43D5-87BE-67443E8EF086}">
      <p15:sldGuideLst xmlns:p15="http://schemas.microsoft.com/office/powerpoint/2012/main">
        <p15:guide id="5"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0094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83764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4829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3362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37619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201231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5176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Tree>
    <p:extLst>
      <p:ext uri="{BB962C8B-B14F-4D97-AF65-F5344CB8AC3E}">
        <p14:creationId xmlns:p14="http://schemas.microsoft.com/office/powerpoint/2010/main" val="118504500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Tree>
    <p:extLst>
      <p:ext uri="{BB962C8B-B14F-4D97-AF65-F5344CB8AC3E}">
        <p14:creationId xmlns:p14="http://schemas.microsoft.com/office/powerpoint/2010/main" val="382939073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41965695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295518311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407985532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21553440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6414814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184547773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436313"/>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19538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8248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21240103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39733248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85417303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472304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525348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40876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03071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40778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6283499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solidFill>
                <a:schemeClr val="bg1">
                  <a:lumMod val="65000"/>
                </a:schemeClr>
              </a:solidFill>
            </a:endParaRPr>
          </a:p>
        </p:txBody>
      </p:sp>
    </p:spTree>
    <p:extLst>
      <p:ext uri="{BB962C8B-B14F-4D97-AF65-F5344CB8AC3E}">
        <p14:creationId xmlns:p14="http://schemas.microsoft.com/office/powerpoint/2010/main" val="107091561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81974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cSld name="1_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82785"/>
            <a:ext cx="11306469" cy="430887"/>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solidFill>
                <a:schemeClr val="bg1">
                  <a:lumMod val="65000"/>
                </a:schemeClr>
              </a:solidFill>
            </a:endParaRPr>
          </a:p>
        </p:txBody>
      </p:sp>
    </p:spTree>
    <p:extLst>
      <p:ext uri="{BB962C8B-B14F-4D97-AF65-F5344CB8AC3E}">
        <p14:creationId xmlns:p14="http://schemas.microsoft.com/office/powerpoint/2010/main" val="155687222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A98FE1-8A93-4071-9BC7-C26DB49156C7}"/>
              </a:ext>
            </a:extLst>
          </p:cNvPr>
          <p:cNvSpPr txBox="1"/>
          <p:nvPr userDrawn="1"/>
        </p:nvSpPr>
        <p:spPr>
          <a:xfrm>
            <a:off x="548640" y="6455820"/>
            <a:ext cx="1312860" cy="215444"/>
          </a:xfrm>
          <a:prstGeom prst="rect">
            <a:avLst/>
          </a:prstGeom>
          <a:noFill/>
        </p:spPr>
        <p:txBody>
          <a:bodyPr wrap="none" rtlCol="0">
            <a:spAutoFit/>
          </a:bodyPr>
          <a:lstStyle/>
          <a:p>
            <a:r>
              <a:rPr lang="en-US" sz="800" kern="1000" spc="30">
                <a:solidFill>
                  <a:schemeClr val="bg2">
                    <a:lumMod val="50000"/>
                  </a:schemeClr>
                </a:solidFill>
                <a:latin typeface="Segoe Pro Semibold" panose="020B0702040504020203" pitchFamily="34" charset="0"/>
              </a:rPr>
              <a:t>Microsoft Confidential</a:t>
            </a:r>
          </a:p>
        </p:txBody>
      </p:sp>
    </p:spTree>
    <p:extLst>
      <p:ext uri="{BB962C8B-B14F-4D97-AF65-F5344CB8AC3E}">
        <p14:creationId xmlns:p14="http://schemas.microsoft.com/office/powerpoint/2010/main" val="1957251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33891995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18539169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174620824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70654202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182753450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cstate="email">
              <a:extLst>
                <a:ext uri="{28A0092B-C50C-407E-A947-70E740481C1C}">
                  <a14:useLocalDpi xmlns:a14="http://schemas.microsoft.com/office/drawing/2010/main"/>
                </a:ext>
              </a:extLst>
            </a:blip>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1255086383"/>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86695D1C-6B72-7B4B-AC7D-6C35D794F7E8}"/>
              </a:ext>
            </a:extLst>
          </p:cNvPr>
          <p:cNvSpPr/>
          <p:nvPr userDrawn="1"/>
        </p:nvSpPr>
        <p:spPr>
          <a:xfrm>
            <a:off x="0" y="0"/>
            <a:ext cx="1218946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rgbClr val="3C3C41"/>
          </a:solidFill>
        </p:spPr>
        <p:txBody>
          <a:bodyPr wrap="square" lIns="0" tIns="0" rIns="0" bIns="0" rtlCol="0"/>
          <a:lstStyle/>
          <a:p>
            <a:endParaRPr/>
          </a:p>
        </p:txBody>
      </p:sp>
    </p:spTree>
    <p:extLst>
      <p:ext uri="{BB962C8B-B14F-4D97-AF65-F5344CB8AC3E}">
        <p14:creationId xmlns:p14="http://schemas.microsoft.com/office/powerpoint/2010/main" val="1559875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5" name="Footer Placeholder 4"/>
          <p:cNvSpPr>
            <a:spLocks noGrp="1"/>
          </p:cNvSpPr>
          <p:nvPr>
            <p:ph type="ftr" sz="quarter" idx="10"/>
          </p:nvPr>
        </p:nvSpPr>
        <p:spPr/>
        <p:txBody>
          <a:bodyPr/>
          <a:lstStyle/>
          <a:p>
            <a:endParaRPr lang="en-US"/>
          </a:p>
        </p:txBody>
      </p:sp>
      <p:sp>
        <p:nvSpPr>
          <p:cNvPr id="6" name="Slide Number Placeholder 5"/>
          <p:cNvSpPr>
            <a:spLocks noGrp="1"/>
          </p:cNvSpPr>
          <p:nvPr>
            <p:ph type="sldNum" sz="quarter" idx="11"/>
          </p:nvPr>
        </p:nvSpPr>
        <p:spPr/>
        <p:txBody>
          <a:bodyPr/>
          <a:lstStyle/>
          <a:p>
            <a:fld id="{853D4AEB-B016-F446-9429-422DEEB98FAE}" type="slidenum">
              <a:rPr lang="en-US"/>
              <a:pPr/>
              <a:t>‹#›</a:t>
            </a:fld>
            <a:endParaRPr lang="en-US"/>
          </a:p>
        </p:txBody>
      </p:sp>
      <p:sp>
        <p:nvSpPr>
          <p:cNvPr id="3" name="Rectangle 2"/>
          <p:cNvSpPr/>
          <p:nvPr userDrawn="1"/>
        </p:nvSpPr>
        <p:spPr>
          <a:xfrm>
            <a:off x="11209363" y="6041409"/>
            <a:ext cx="982639" cy="681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9223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47868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ext option 1-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one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4" y="2363622"/>
            <a:ext cx="8975142" cy="2596095"/>
          </a:xfrm>
        </p:spPr>
        <p:txBody>
          <a:bodyPr lIns="0" tIns="0" rIns="0" bIns="0"/>
          <a:lstStyle>
            <a:lvl1pPr marL="0" indent="0">
              <a:lnSpc>
                <a:spcPts val="2353"/>
              </a:lnSpc>
              <a:spcBef>
                <a:spcPts val="1176"/>
              </a:spcBef>
              <a:buNone/>
              <a:defRPr lang="en-US" sz="1961" b="0" kern="1200" spc="0" baseline="0" dirty="0">
                <a:solidFill>
                  <a:schemeClr val="tx2"/>
                </a:solidFill>
                <a:latin typeface="+mj-lt"/>
                <a:ea typeface="+mn-ea"/>
                <a:cs typeface="+mn-cs"/>
              </a:defRPr>
            </a:lvl1pPr>
            <a:lvl2pPr marL="0" marR="0" indent="0" algn="l" defTabSz="914367" rtl="0" eaLnBrk="1" fontAlgn="auto" latinLnBrk="0" hangingPunct="1">
              <a:lnSpc>
                <a:spcPts val="2353"/>
              </a:lnSpc>
              <a:spcBef>
                <a:spcPts val="441"/>
              </a:spcBef>
              <a:spcAft>
                <a:spcPts val="0"/>
              </a:spcAft>
              <a:buClrTx/>
              <a:buSzPct val="90000"/>
              <a:buFont typeface="Arial" panose="020B0604020202020204" pitchFamily="34" charset="0"/>
              <a:buNone/>
              <a:tabLst/>
              <a:defRPr sz="1961">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20/24</a:t>
            </a:r>
          </a:p>
          <a:p>
            <a:pPr lvl="1"/>
            <a:r>
              <a:rPr lang="en-US"/>
              <a:t>Body copy Segoe Regular 20/24.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20/24.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38E79E6-9873-FD4B-AE77-547F8559AE9B}"/>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solidFill>
                <a:schemeClr val="bg1">
                  <a:lumMod val="65000"/>
                </a:schemeClr>
              </a:solidFill>
            </a:endParaRPr>
          </a:p>
        </p:txBody>
      </p:sp>
    </p:spTree>
    <p:extLst>
      <p:ext uri="{BB962C8B-B14F-4D97-AF65-F5344CB8AC3E}">
        <p14:creationId xmlns:p14="http://schemas.microsoft.com/office/powerpoint/2010/main" val="7707369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2CCDC-99C0-4492-BA75-0BFB1A25C2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361BBF-A04B-4799-A54F-B8AA27284C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A1648-F8B8-459E-8E30-9C5E41D9BE8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3C34F8B-1659-4322-9887-234C813ED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70A7F-F6D6-4ED9-ADE3-1B5723FCD7E1}"/>
              </a:ext>
            </a:extLst>
          </p:cNvPr>
          <p:cNvSpPr>
            <a:spLocks noGrp="1"/>
          </p:cNvSpPr>
          <p:nvPr>
            <p:ph type="sldNum" sz="quarter" idx="12"/>
          </p:nvPr>
        </p:nvSpPr>
        <p:spPr/>
        <p:txBody>
          <a:bodyPr/>
          <a:lstStyle/>
          <a:p>
            <a:fld id="{652AD920-B231-4869-8A62-52BCC69B75A2}" type="slidenum">
              <a:rPr lang="en-US" smtClean="0"/>
              <a:t>‹#›</a:t>
            </a:fld>
            <a:endParaRPr lang="en-US"/>
          </a:p>
        </p:txBody>
      </p:sp>
    </p:spTree>
    <p:extLst>
      <p:ext uri="{BB962C8B-B14F-4D97-AF65-F5344CB8AC3E}">
        <p14:creationId xmlns:p14="http://schemas.microsoft.com/office/powerpoint/2010/main" val="29763651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584200" y="1435503"/>
            <a:ext cx="11018520" cy="1095685"/>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263806827"/>
      </p:ext>
    </p:extLst>
  </p:cSld>
  <p:clrMapOvr>
    <a:masterClrMapping/>
  </p:clrMapOvr>
  <p:transition advClick="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4_Cover-Rhino-Placeholder">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BA34E4-7119-364D-AF10-694DA89C8E1F}"/>
              </a:ext>
            </a:extLst>
          </p:cNvPr>
          <p:cNvSpPr>
            <a:spLocks noGrp="1"/>
          </p:cNvSpPr>
          <p:nvPr>
            <p:ph type="sldNum" sz="quarter" idx="12"/>
          </p:nvPr>
        </p:nvSpPr>
        <p:spPr>
          <a:xfrm>
            <a:off x="129600" y="6478750"/>
            <a:ext cx="2743200" cy="365125"/>
          </a:xfrm>
          <a:prstGeom prst="rect">
            <a:avLst/>
          </a:prstGeom>
        </p:spPr>
        <p:txBody>
          <a:bodyPr/>
          <a:lstStyle>
            <a:lvl1pPr algn="l">
              <a:defRPr sz="1200">
                <a:solidFill>
                  <a:schemeClr val="tx1">
                    <a:lumMod val="50000"/>
                    <a:lumOff val="50000"/>
                  </a:schemeClr>
                </a:solidFill>
              </a:defRPr>
            </a:lvl1pPr>
          </a:lstStyle>
          <a:p>
            <a:fld id="{DAA837FF-FFBF-CB4E-AC6E-85155C1DAAC3}" type="slidenum">
              <a:rPr lang="en-US" smtClean="0"/>
              <a:pPr/>
              <a:t>‹#›</a:t>
            </a:fld>
            <a:endParaRPr lang="en-US"/>
          </a:p>
        </p:txBody>
      </p:sp>
      <p:sp>
        <p:nvSpPr>
          <p:cNvPr id="5" name="Title 1">
            <a:extLst>
              <a:ext uri="{FF2B5EF4-FFF2-40B4-BE49-F238E27FC236}">
                <a16:creationId xmlns:a16="http://schemas.microsoft.com/office/drawing/2014/main" id="{1BEA98C7-E16A-4143-A595-3024351ACAE8}"/>
              </a:ext>
            </a:extLst>
          </p:cNvPr>
          <p:cNvSpPr>
            <a:spLocks noGrp="1"/>
          </p:cNvSpPr>
          <p:nvPr>
            <p:ph type="title" hasCustomPrompt="1"/>
          </p:nvPr>
        </p:nvSpPr>
        <p:spPr>
          <a:xfrm>
            <a:off x="182661" y="249276"/>
            <a:ext cx="11171139" cy="726746"/>
          </a:xfrm>
          <a:prstGeom prst="rect">
            <a:avLst/>
          </a:prstGeom>
        </p:spPr>
        <p:txBody>
          <a:bodyPr anchor="ctr"/>
          <a:lstStyle>
            <a:lvl1pPr>
              <a:defRPr sz="3200" b="1">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765034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Project_Objectives/Narrative">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457320" y="1371600"/>
            <a:ext cx="11293241" cy="756617"/>
          </a:xfrm>
          <a:prstGeom prst="rect">
            <a:avLst/>
          </a:prstGeom>
        </p:spPr>
        <p:txBody>
          <a:bodyPr vert="horz"/>
          <a:lstStyle>
            <a:lvl1pPr marL="0" indent="0">
              <a:lnSpc>
                <a:spcPts val="2800"/>
              </a:lnSpc>
              <a:spcBef>
                <a:spcPts val="0"/>
              </a:spcBef>
              <a:buNone/>
              <a:defRPr lang="en-US" sz="2400" kern="1200" dirty="0" smtClean="0">
                <a:solidFill>
                  <a:schemeClr val="tx1"/>
                </a:solidFill>
                <a:latin typeface="+mn-lt"/>
                <a:ea typeface="+mn-ea"/>
                <a:cs typeface="+mn-cs"/>
              </a:defRPr>
            </a:lvl1pPr>
            <a:lvl2pPr marL="182880" indent="-182880">
              <a:lnSpc>
                <a:spcPts val="2800"/>
              </a:lnSpc>
              <a:spcBef>
                <a:spcPts val="300"/>
              </a:spcBef>
              <a:buClr>
                <a:schemeClr val="tx2"/>
              </a:buClr>
              <a:buSzPct val="80000"/>
              <a:buFont typeface="Arial"/>
              <a:buChar char="•"/>
              <a:defRPr sz="2400">
                <a:solidFill>
                  <a:schemeClr val="accent6"/>
                </a:solidFill>
              </a:defRPr>
            </a:lvl2pPr>
          </a:lstStyle>
          <a:p>
            <a:pPr lvl="0"/>
            <a:r>
              <a:rPr lang="en-US"/>
              <a:t>Click to edit Master text styles</a:t>
            </a:r>
          </a:p>
          <a:p>
            <a:pPr lvl="1"/>
            <a:r>
              <a:rPr lang="en-US"/>
              <a:t>Second level</a:t>
            </a:r>
          </a:p>
        </p:txBody>
      </p:sp>
      <p:sp>
        <p:nvSpPr>
          <p:cNvPr id="2" name="Slide Number Placeholder 1"/>
          <p:cNvSpPr>
            <a:spLocks noGrp="1"/>
          </p:cNvSpPr>
          <p:nvPr>
            <p:ph type="sldNum" sz="quarter" idx="13"/>
          </p:nvPr>
        </p:nvSpPr>
        <p:spPr/>
        <p:txBody>
          <a:bodyPr/>
          <a:lstStyle/>
          <a:p>
            <a:endParaRPr lang="en-US"/>
          </a:p>
        </p:txBody>
      </p:sp>
      <p:sp>
        <p:nvSpPr>
          <p:cNvPr id="3" name="Title 2">
            <a:extLst>
              <a:ext uri="{FF2B5EF4-FFF2-40B4-BE49-F238E27FC236}">
                <a16:creationId xmlns:a16="http://schemas.microsoft.com/office/drawing/2014/main" id="{E5EBCBA7-09AA-494E-A653-C8BC9666BBD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6054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Blank (use sparing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5867375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141717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847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ntent slide - simple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3"/>
          <p:cNvSpPr>
            <a:spLocks noGrp="1"/>
          </p:cNvSpPr>
          <p:nvPr>
            <p:ph sz="quarter" idx="10"/>
          </p:nvPr>
        </p:nvSpPr>
        <p:spPr>
          <a:xfrm>
            <a:off x="584200" y="1435100"/>
            <a:ext cx="11018838" cy="16127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194959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Large Number Divider 1">
    <p:bg>
      <p:bgPr>
        <a:solidFill>
          <a:srgbClr val="3B2E58"/>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2720970"/>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1998952"/>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8" name="Title 1">
            <a:extLst>
              <a:ext uri="{FF2B5EF4-FFF2-40B4-BE49-F238E27FC236}">
                <a16:creationId xmlns:a16="http://schemas.microsoft.com/office/drawing/2014/main" id="{7CFB1777-C32A-0CAC-5CF4-A06FB114AEFE}"/>
              </a:ext>
            </a:extLst>
          </p:cNvPr>
          <p:cNvSpPr txBox="1">
            <a:spLocks/>
          </p:cNvSpPr>
          <p:nvPr userDrawn="1"/>
        </p:nvSpPr>
        <p:spPr>
          <a:xfrm>
            <a:off x="633126" y="313676"/>
            <a:ext cx="3994294" cy="6230648"/>
          </a:xfrm>
          <a:prstGeom prst="rect">
            <a:avLst/>
          </a:prstGeom>
          <a:noFill/>
        </p:spPr>
        <p:txBody>
          <a:bodyPr vert="horz" wrap="square" lIns="0" tIns="0" rIns="0" bIns="0" rtlCol="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GB" sz="50000" b="1" i="0">
                <a:solidFill>
                  <a:srgbClr val="D59DFF"/>
                </a:solidFill>
                <a:latin typeface="Segoe UI" panose="020B0502040204020203" pitchFamily="34" charset="0"/>
                <a:cs typeface="Segoe UI" panose="020B0502040204020203" pitchFamily="34" charset="0"/>
              </a:rPr>
              <a:t>2</a:t>
            </a:r>
          </a:p>
        </p:txBody>
      </p:sp>
    </p:spTree>
    <p:extLst>
      <p:ext uri="{BB962C8B-B14F-4D97-AF65-F5344CB8AC3E}">
        <p14:creationId xmlns:p14="http://schemas.microsoft.com/office/powerpoint/2010/main" val="27229448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Tree>
    <p:extLst>
      <p:ext uri="{BB962C8B-B14F-4D97-AF65-F5344CB8AC3E}">
        <p14:creationId xmlns:p14="http://schemas.microsoft.com/office/powerpoint/2010/main" val="297621179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Large Number Divider 1">
    <p:bg>
      <p:bgPr>
        <a:solidFill>
          <a:srgbClr val="3B2E58"/>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2720970"/>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1998952"/>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10" name="Title 1">
            <a:extLst>
              <a:ext uri="{FF2B5EF4-FFF2-40B4-BE49-F238E27FC236}">
                <a16:creationId xmlns:a16="http://schemas.microsoft.com/office/drawing/2014/main" id="{1D805B4B-358A-6C98-E3E6-1B461640ED59}"/>
              </a:ext>
            </a:extLst>
          </p:cNvPr>
          <p:cNvSpPr txBox="1">
            <a:spLocks/>
          </p:cNvSpPr>
          <p:nvPr userDrawn="1"/>
        </p:nvSpPr>
        <p:spPr>
          <a:xfrm>
            <a:off x="633126" y="313676"/>
            <a:ext cx="3994294" cy="6230648"/>
          </a:xfrm>
          <a:prstGeom prst="rect">
            <a:avLst/>
          </a:prstGeom>
          <a:noFill/>
        </p:spPr>
        <p:txBody>
          <a:bodyPr vert="horz" wrap="square" lIns="0" tIns="0" rIns="0" bIns="0" rtlCol="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GB" sz="50000" b="1" i="0">
                <a:solidFill>
                  <a:srgbClr val="D59DFF"/>
                </a:solidFill>
                <a:latin typeface="Segoe UI" panose="020B0502040204020203" pitchFamily="34" charset="0"/>
                <a:cs typeface="Segoe UI" panose="020B0502040204020203" pitchFamily="34" charset="0"/>
              </a:rPr>
              <a:t>3</a:t>
            </a:r>
          </a:p>
        </p:txBody>
      </p:sp>
    </p:spTree>
    <p:extLst>
      <p:ext uri="{BB962C8B-B14F-4D97-AF65-F5344CB8AC3E}">
        <p14:creationId xmlns:p14="http://schemas.microsoft.com/office/powerpoint/2010/main" val="27570445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Tree>
    <p:extLst>
      <p:ext uri="{BB962C8B-B14F-4D97-AF65-F5344CB8AC3E}">
        <p14:creationId xmlns:p14="http://schemas.microsoft.com/office/powerpoint/2010/main" val="224850590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image" Target="../media/image1.emf"/><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oolsToo_Slide" descr="ToolsToo_Slide">
            <a:extLst>
              <a:ext uri="{FF2B5EF4-FFF2-40B4-BE49-F238E27FC236}">
                <a16:creationId xmlns:a16="http://schemas.microsoft.com/office/drawing/2014/main" id="{F782E173-57BE-3406-AC83-79DB139E79F3}"/>
              </a:ext>
            </a:extLst>
          </p:cNvPr>
          <p:cNvSpPr/>
          <p:nvPr userDrawn="1"/>
        </p:nvSpPr>
        <p:spPr bwMode="auto">
          <a:xfrm>
            <a:off x="0" y="0"/>
            <a:ext cx="12192000" cy="6858000"/>
          </a:xfrm>
          <a:prstGeom prst="rect">
            <a:avLst/>
          </a:prstGeom>
          <a:noFill/>
          <a:ln>
            <a:noFill/>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2"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112364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Lst>
  <p:transition>
    <p:fade/>
  </p:transition>
  <p:hf hd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37.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17" Type="http://schemas.openxmlformats.org/officeDocument/2006/relationships/image" Target="../media/image127.png"/><Relationship Id="rId21" Type="http://schemas.openxmlformats.org/officeDocument/2006/relationships/image" Target="../media/image60.jpeg"/><Relationship Id="rId42" Type="http://schemas.openxmlformats.org/officeDocument/2006/relationships/image" Target="../media/image81.jpeg"/><Relationship Id="rId63" Type="http://schemas.openxmlformats.org/officeDocument/2006/relationships/image" Target="../media/image100.png"/><Relationship Id="rId84" Type="http://schemas.microsoft.com/office/2007/relationships/hdphoto" Target="../media/hdphoto13.wdp"/><Relationship Id="rId138" Type="http://schemas.microsoft.com/office/2007/relationships/hdphoto" Target="../media/hdphoto40.wdp"/><Relationship Id="rId159" Type="http://schemas.openxmlformats.org/officeDocument/2006/relationships/image" Target="../media/image148.png"/><Relationship Id="rId170" Type="http://schemas.openxmlformats.org/officeDocument/2006/relationships/image" Target="../media/image154.png"/><Relationship Id="rId107" Type="http://schemas.openxmlformats.org/officeDocument/2006/relationships/image" Target="../media/image122.png"/><Relationship Id="rId11" Type="http://schemas.openxmlformats.org/officeDocument/2006/relationships/image" Target="../media/image50.jpeg"/><Relationship Id="rId32" Type="http://schemas.openxmlformats.org/officeDocument/2006/relationships/image" Target="../media/image71.jpeg"/><Relationship Id="rId53" Type="http://schemas.openxmlformats.org/officeDocument/2006/relationships/image" Target="../media/image92.jpeg"/><Relationship Id="rId74" Type="http://schemas.microsoft.com/office/2007/relationships/hdphoto" Target="../media/hdphoto8.wdp"/><Relationship Id="rId128" Type="http://schemas.microsoft.com/office/2007/relationships/hdphoto" Target="../media/hdphoto35.wdp"/><Relationship Id="rId149" Type="http://schemas.openxmlformats.org/officeDocument/2006/relationships/image" Target="../media/image143.png"/><Relationship Id="rId5" Type="http://schemas.openxmlformats.org/officeDocument/2006/relationships/image" Target="../media/image44.png"/><Relationship Id="rId95" Type="http://schemas.openxmlformats.org/officeDocument/2006/relationships/image" Target="../media/image116.png"/><Relationship Id="rId160" Type="http://schemas.microsoft.com/office/2007/relationships/hdphoto" Target="../media/hdphoto51.wdp"/><Relationship Id="rId22" Type="http://schemas.openxmlformats.org/officeDocument/2006/relationships/image" Target="../media/image61.jpeg"/><Relationship Id="rId43" Type="http://schemas.openxmlformats.org/officeDocument/2006/relationships/image" Target="../media/image82.jpeg"/><Relationship Id="rId64" Type="http://schemas.microsoft.com/office/2007/relationships/hdphoto" Target="../media/hdphoto3.wdp"/><Relationship Id="rId118" Type="http://schemas.microsoft.com/office/2007/relationships/hdphoto" Target="../media/hdphoto30.wdp"/><Relationship Id="rId139" Type="http://schemas.openxmlformats.org/officeDocument/2006/relationships/image" Target="../media/image138.png"/><Relationship Id="rId85" Type="http://schemas.openxmlformats.org/officeDocument/2006/relationships/image" Target="../media/image111.png"/><Relationship Id="rId150" Type="http://schemas.microsoft.com/office/2007/relationships/hdphoto" Target="../media/hdphoto46.wdp"/><Relationship Id="rId171" Type="http://schemas.openxmlformats.org/officeDocument/2006/relationships/image" Target="../media/image155.png"/><Relationship Id="rId12" Type="http://schemas.openxmlformats.org/officeDocument/2006/relationships/image" Target="../media/image51.jpeg"/><Relationship Id="rId33" Type="http://schemas.openxmlformats.org/officeDocument/2006/relationships/image" Target="../media/image72.jpeg"/><Relationship Id="rId108" Type="http://schemas.microsoft.com/office/2007/relationships/hdphoto" Target="../media/hdphoto25.wdp"/><Relationship Id="rId129" Type="http://schemas.openxmlformats.org/officeDocument/2006/relationships/image" Target="../media/image133.png"/><Relationship Id="rId54" Type="http://schemas.openxmlformats.org/officeDocument/2006/relationships/image" Target="../media/image93.jpeg"/><Relationship Id="rId75" Type="http://schemas.openxmlformats.org/officeDocument/2006/relationships/image" Target="../media/image106.png"/><Relationship Id="rId96" Type="http://schemas.microsoft.com/office/2007/relationships/hdphoto" Target="../media/hdphoto19.wdp"/><Relationship Id="rId140" Type="http://schemas.microsoft.com/office/2007/relationships/hdphoto" Target="../media/hdphoto41.wdp"/><Relationship Id="rId161" Type="http://schemas.openxmlformats.org/officeDocument/2006/relationships/image" Target="../media/image149.png"/><Relationship Id="rId6" Type="http://schemas.openxmlformats.org/officeDocument/2006/relationships/image" Target="../media/image45.jpeg"/><Relationship Id="rId23" Type="http://schemas.openxmlformats.org/officeDocument/2006/relationships/image" Target="../media/image62.jpeg"/><Relationship Id="rId28" Type="http://schemas.openxmlformats.org/officeDocument/2006/relationships/image" Target="../media/image67.jpeg"/><Relationship Id="rId49" Type="http://schemas.openxmlformats.org/officeDocument/2006/relationships/image" Target="../media/image88.jpeg"/><Relationship Id="rId114" Type="http://schemas.microsoft.com/office/2007/relationships/hdphoto" Target="../media/hdphoto28.wdp"/><Relationship Id="rId119" Type="http://schemas.openxmlformats.org/officeDocument/2006/relationships/image" Target="../media/image128.png"/><Relationship Id="rId44" Type="http://schemas.openxmlformats.org/officeDocument/2006/relationships/image" Target="../media/image83.jpeg"/><Relationship Id="rId60" Type="http://schemas.microsoft.com/office/2007/relationships/hdphoto" Target="../media/hdphoto1.wdp"/><Relationship Id="rId65" Type="http://schemas.openxmlformats.org/officeDocument/2006/relationships/image" Target="../media/image101.png"/><Relationship Id="rId81" Type="http://schemas.openxmlformats.org/officeDocument/2006/relationships/image" Target="../media/image109.png"/><Relationship Id="rId86" Type="http://schemas.microsoft.com/office/2007/relationships/hdphoto" Target="../media/hdphoto14.wdp"/><Relationship Id="rId130" Type="http://schemas.microsoft.com/office/2007/relationships/hdphoto" Target="../media/hdphoto36.wdp"/><Relationship Id="rId135" Type="http://schemas.openxmlformats.org/officeDocument/2006/relationships/image" Target="../media/image136.png"/><Relationship Id="rId151" Type="http://schemas.openxmlformats.org/officeDocument/2006/relationships/image" Target="../media/image144.png"/><Relationship Id="rId156" Type="http://schemas.microsoft.com/office/2007/relationships/hdphoto" Target="../media/hdphoto49.wdp"/><Relationship Id="rId177" Type="http://schemas.openxmlformats.org/officeDocument/2006/relationships/image" Target="../media/image159.png"/><Relationship Id="rId172" Type="http://schemas.microsoft.com/office/2007/relationships/hdphoto" Target="../media/hdphoto56.wdp"/><Relationship Id="rId13" Type="http://schemas.openxmlformats.org/officeDocument/2006/relationships/image" Target="../media/image52.jpeg"/><Relationship Id="rId18" Type="http://schemas.openxmlformats.org/officeDocument/2006/relationships/image" Target="../media/image57.jpeg"/><Relationship Id="rId39" Type="http://schemas.openxmlformats.org/officeDocument/2006/relationships/image" Target="../media/image78.jpeg"/><Relationship Id="rId109" Type="http://schemas.openxmlformats.org/officeDocument/2006/relationships/image" Target="../media/image123.png"/><Relationship Id="rId34" Type="http://schemas.openxmlformats.org/officeDocument/2006/relationships/image" Target="../media/image73.jpeg"/><Relationship Id="rId50" Type="http://schemas.openxmlformats.org/officeDocument/2006/relationships/image" Target="../media/image89.jpeg"/><Relationship Id="rId55" Type="http://schemas.openxmlformats.org/officeDocument/2006/relationships/image" Target="../media/image94.jpeg"/><Relationship Id="rId76" Type="http://schemas.microsoft.com/office/2007/relationships/hdphoto" Target="../media/hdphoto9.wdp"/><Relationship Id="rId97" Type="http://schemas.openxmlformats.org/officeDocument/2006/relationships/image" Target="../media/image117.png"/><Relationship Id="rId104" Type="http://schemas.microsoft.com/office/2007/relationships/hdphoto" Target="../media/hdphoto23.wdp"/><Relationship Id="rId120" Type="http://schemas.microsoft.com/office/2007/relationships/hdphoto" Target="../media/hdphoto31.wdp"/><Relationship Id="rId125" Type="http://schemas.openxmlformats.org/officeDocument/2006/relationships/image" Target="../media/image131.png"/><Relationship Id="rId141" Type="http://schemas.openxmlformats.org/officeDocument/2006/relationships/image" Target="../media/image139.png"/><Relationship Id="rId146" Type="http://schemas.microsoft.com/office/2007/relationships/hdphoto" Target="../media/hdphoto44.wdp"/><Relationship Id="rId167" Type="http://schemas.microsoft.com/office/2007/relationships/hdphoto" Target="../media/hdphoto54.wdp"/><Relationship Id="rId7" Type="http://schemas.openxmlformats.org/officeDocument/2006/relationships/image" Target="../media/image46.png"/><Relationship Id="rId71" Type="http://schemas.openxmlformats.org/officeDocument/2006/relationships/image" Target="../media/image104.png"/><Relationship Id="rId92" Type="http://schemas.microsoft.com/office/2007/relationships/hdphoto" Target="../media/hdphoto17.wdp"/><Relationship Id="rId162" Type="http://schemas.microsoft.com/office/2007/relationships/hdphoto" Target="../media/hdphoto52.wdp"/><Relationship Id="rId2" Type="http://schemas.openxmlformats.org/officeDocument/2006/relationships/notesSlide" Target="../notesSlides/notesSlide16.xml"/><Relationship Id="rId29" Type="http://schemas.openxmlformats.org/officeDocument/2006/relationships/image" Target="../media/image68.jpeg"/><Relationship Id="rId24" Type="http://schemas.openxmlformats.org/officeDocument/2006/relationships/image" Target="../media/image63.jpeg"/><Relationship Id="rId40" Type="http://schemas.openxmlformats.org/officeDocument/2006/relationships/image" Target="../media/image79.jpeg"/><Relationship Id="rId45" Type="http://schemas.openxmlformats.org/officeDocument/2006/relationships/image" Target="../media/image84.jpeg"/><Relationship Id="rId66" Type="http://schemas.microsoft.com/office/2007/relationships/hdphoto" Target="../media/hdphoto4.wdp"/><Relationship Id="rId87" Type="http://schemas.openxmlformats.org/officeDocument/2006/relationships/image" Target="../media/image112.png"/><Relationship Id="rId110" Type="http://schemas.microsoft.com/office/2007/relationships/hdphoto" Target="../media/hdphoto26.wdp"/><Relationship Id="rId115" Type="http://schemas.openxmlformats.org/officeDocument/2006/relationships/image" Target="../media/image126.png"/><Relationship Id="rId131" Type="http://schemas.openxmlformats.org/officeDocument/2006/relationships/image" Target="../media/image134.png"/><Relationship Id="rId136" Type="http://schemas.microsoft.com/office/2007/relationships/hdphoto" Target="../media/hdphoto39.wdp"/><Relationship Id="rId157" Type="http://schemas.openxmlformats.org/officeDocument/2006/relationships/image" Target="../media/image147.png"/><Relationship Id="rId61" Type="http://schemas.openxmlformats.org/officeDocument/2006/relationships/image" Target="../media/image99.png"/><Relationship Id="rId82" Type="http://schemas.microsoft.com/office/2007/relationships/hdphoto" Target="../media/hdphoto12.wdp"/><Relationship Id="rId152" Type="http://schemas.microsoft.com/office/2007/relationships/hdphoto" Target="../media/hdphoto47.wdp"/><Relationship Id="rId173" Type="http://schemas.openxmlformats.org/officeDocument/2006/relationships/image" Target="../media/image156.png"/><Relationship Id="rId19" Type="http://schemas.openxmlformats.org/officeDocument/2006/relationships/image" Target="../media/image58.jpeg"/><Relationship Id="rId14" Type="http://schemas.openxmlformats.org/officeDocument/2006/relationships/image" Target="../media/image53.jpeg"/><Relationship Id="rId30" Type="http://schemas.openxmlformats.org/officeDocument/2006/relationships/image" Target="../media/image69.jpeg"/><Relationship Id="rId35" Type="http://schemas.openxmlformats.org/officeDocument/2006/relationships/image" Target="../media/image74.jpeg"/><Relationship Id="rId56" Type="http://schemas.openxmlformats.org/officeDocument/2006/relationships/image" Target="../media/image95.jpeg"/><Relationship Id="rId77" Type="http://schemas.openxmlformats.org/officeDocument/2006/relationships/image" Target="../media/image107.png"/><Relationship Id="rId100" Type="http://schemas.microsoft.com/office/2007/relationships/hdphoto" Target="../media/hdphoto21.wdp"/><Relationship Id="rId105" Type="http://schemas.openxmlformats.org/officeDocument/2006/relationships/image" Target="../media/image121.png"/><Relationship Id="rId126" Type="http://schemas.microsoft.com/office/2007/relationships/hdphoto" Target="../media/hdphoto34.wdp"/><Relationship Id="rId147" Type="http://schemas.openxmlformats.org/officeDocument/2006/relationships/image" Target="../media/image142.png"/><Relationship Id="rId168" Type="http://schemas.openxmlformats.org/officeDocument/2006/relationships/image" Target="../media/image153.png"/><Relationship Id="rId8" Type="http://schemas.openxmlformats.org/officeDocument/2006/relationships/image" Target="../media/image47.jpeg"/><Relationship Id="rId51" Type="http://schemas.openxmlformats.org/officeDocument/2006/relationships/image" Target="../media/image90.jpeg"/><Relationship Id="rId72" Type="http://schemas.microsoft.com/office/2007/relationships/hdphoto" Target="../media/hdphoto7.wdp"/><Relationship Id="rId93" Type="http://schemas.openxmlformats.org/officeDocument/2006/relationships/image" Target="../media/image115.png"/><Relationship Id="rId98" Type="http://schemas.microsoft.com/office/2007/relationships/hdphoto" Target="../media/hdphoto20.wdp"/><Relationship Id="rId121" Type="http://schemas.openxmlformats.org/officeDocument/2006/relationships/image" Target="../media/image129.png"/><Relationship Id="rId142" Type="http://schemas.microsoft.com/office/2007/relationships/hdphoto" Target="../media/hdphoto42.wdp"/><Relationship Id="rId163" Type="http://schemas.openxmlformats.org/officeDocument/2006/relationships/image" Target="../media/image150.png"/><Relationship Id="rId3" Type="http://schemas.openxmlformats.org/officeDocument/2006/relationships/image" Target="../media/image42.png"/><Relationship Id="rId25" Type="http://schemas.openxmlformats.org/officeDocument/2006/relationships/image" Target="../media/image64.jpeg"/><Relationship Id="rId46" Type="http://schemas.openxmlformats.org/officeDocument/2006/relationships/image" Target="../media/image85.png"/><Relationship Id="rId67" Type="http://schemas.openxmlformats.org/officeDocument/2006/relationships/image" Target="../media/image102.png"/><Relationship Id="rId116" Type="http://schemas.microsoft.com/office/2007/relationships/hdphoto" Target="../media/hdphoto29.wdp"/><Relationship Id="rId137" Type="http://schemas.openxmlformats.org/officeDocument/2006/relationships/image" Target="../media/image137.png"/><Relationship Id="rId158" Type="http://schemas.microsoft.com/office/2007/relationships/hdphoto" Target="../media/hdphoto50.wdp"/><Relationship Id="rId20" Type="http://schemas.openxmlformats.org/officeDocument/2006/relationships/image" Target="../media/image59.jpeg"/><Relationship Id="rId41" Type="http://schemas.openxmlformats.org/officeDocument/2006/relationships/image" Target="../media/image80.jpeg"/><Relationship Id="rId62" Type="http://schemas.microsoft.com/office/2007/relationships/hdphoto" Target="../media/hdphoto2.wdp"/><Relationship Id="rId83" Type="http://schemas.openxmlformats.org/officeDocument/2006/relationships/image" Target="../media/image110.png"/><Relationship Id="rId88" Type="http://schemas.microsoft.com/office/2007/relationships/hdphoto" Target="../media/hdphoto15.wdp"/><Relationship Id="rId111" Type="http://schemas.openxmlformats.org/officeDocument/2006/relationships/image" Target="../media/image124.png"/><Relationship Id="rId132" Type="http://schemas.microsoft.com/office/2007/relationships/hdphoto" Target="../media/hdphoto37.wdp"/><Relationship Id="rId153" Type="http://schemas.openxmlformats.org/officeDocument/2006/relationships/image" Target="../media/image145.png"/><Relationship Id="rId174" Type="http://schemas.microsoft.com/office/2007/relationships/hdphoto" Target="../media/hdphoto57.wdp"/><Relationship Id="rId15" Type="http://schemas.openxmlformats.org/officeDocument/2006/relationships/image" Target="../media/image54.jpeg"/><Relationship Id="rId36" Type="http://schemas.openxmlformats.org/officeDocument/2006/relationships/image" Target="../media/image75.jpeg"/><Relationship Id="rId57" Type="http://schemas.openxmlformats.org/officeDocument/2006/relationships/image" Target="../media/image96.jpeg"/><Relationship Id="rId106" Type="http://schemas.microsoft.com/office/2007/relationships/hdphoto" Target="../media/hdphoto24.wdp"/><Relationship Id="rId127" Type="http://schemas.openxmlformats.org/officeDocument/2006/relationships/image" Target="../media/image132.png"/><Relationship Id="rId10" Type="http://schemas.openxmlformats.org/officeDocument/2006/relationships/image" Target="../media/image49.png"/><Relationship Id="rId31" Type="http://schemas.openxmlformats.org/officeDocument/2006/relationships/image" Target="../media/image70.jpeg"/><Relationship Id="rId52" Type="http://schemas.openxmlformats.org/officeDocument/2006/relationships/image" Target="../media/image91.png"/><Relationship Id="rId73" Type="http://schemas.openxmlformats.org/officeDocument/2006/relationships/image" Target="../media/image105.png"/><Relationship Id="rId78" Type="http://schemas.microsoft.com/office/2007/relationships/hdphoto" Target="../media/hdphoto10.wdp"/><Relationship Id="rId94" Type="http://schemas.microsoft.com/office/2007/relationships/hdphoto" Target="../media/hdphoto18.wdp"/><Relationship Id="rId99" Type="http://schemas.openxmlformats.org/officeDocument/2006/relationships/image" Target="../media/image118.png"/><Relationship Id="rId101" Type="http://schemas.openxmlformats.org/officeDocument/2006/relationships/image" Target="../media/image119.png"/><Relationship Id="rId122" Type="http://schemas.microsoft.com/office/2007/relationships/hdphoto" Target="../media/hdphoto32.wdp"/><Relationship Id="rId143" Type="http://schemas.openxmlformats.org/officeDocument/2006/relationships/image" Target="../media/image140.png"/><Relationship Id="rId148" Type="http://schemas.microsoft.com/office/2007/relationships/hdphoto" Target="../media/hdphoto45.wdp"/><Relationship Id="rId164" Type="http://schemas.microsoft.com/office/2007/relationships/hdphoto" Target="../media/hdphoto53.wdp"/><Relationship Id="rId169" Type="http://schemas.microsoft.com/office/2007/relationships/hdphoto" Target="../media/hdphoto55.wdp"/><Relationship Id="rId4" Type="http://schemas.openxmlformats.org/officeDocument/2006/relationships/image" Target="../media/image43.png"/><Relationship Id="rId9" Type="http://schemas.openxmlformats.org/officeDocument/2006/relationships/image" Target="../media/image48.jpeg"/><Relationship Id="rId26" Type="http://schemas.openxmlformats.org/officeDocument/2006/relationships/image" Target="../media/image65.jpeg"/><Relationship Id="rId47" Type="http://schemas.openxmlformats.org/officeDocument/2006/relationships/image" Target="../media/image86.jpeg"/><Relationship Id="rId68" Type="http://schemas.microsoft.com/office/2007/relationships/hdphoto" Target="../media/hdphoto5.wdp"/><Relationship Id="rId89" Type="http://schemas.openxmlformats.org/officeDocument/2006/relationships/image" Target="../media/image113.png"/><Relationship Id="rId112" Type="http://schemas.microsoft.com/office/2007/relationships/hdphoto" Target="../media/hdphoto27.wdp"/><Relationship Id="rId133" Type="http://schemas.openxmlformats.org/officeDocument/2006/relationships/image" Target="../media/image135.png"/><Relationship Id="rId154" Type="http://schemas.microsoft.com/office/2007/relationships/hdphoto" Target="../media/hdphoto48.wdp"/><Relationship Id="rId175" Type="http://schemas.openxmlformats.org/officeDocument/2006/relationships/image" Target="../media/image157.png"/><Relationship Id="rId16" Type="http://schemas.openxmlformats.org/officeDocument/2006/relationships/image" Target="../media/image55.jpeg"/><Relationship Id="rId37" Type="http://schemas.openxmlformats.org/officeDocument/2006/relationships/image" Target="../media/image76.jpeg"/><Relationship Id="rId58" Type="http://schemas.openxmlformats.org/officeDocument/2006/relationships/image" Target="../media/image97.jpeg"/><Relationship Id="rId79" Type="http://schemas.openxmlformats.org/officeDocument/2006/relationships/image" Target="../media/image108.png"/><Relationship Id="rId102" Type="http://schemas.microsoft.com/office/2007/relationships/hdphoto" Target="../media/hdphoto22.wdp"/><Relationship Id="rId123" Type="http://schemas.openxmlformats.org/officeDocument/2006/relationships/image" Target="../media/image130.png"/><Relationship Id="rId144" Type="http://schemas.microsoft.com/office/2007/relationships/hdphoto" Target="../media/hdphoto43.wdp"/><Relationship Id="rId90" Type="http://schemas.microsoft.com/office/2007/relationships/hdphoto" Target="../media/hdphoto16.wdp"/><Relationship Id="rId165" Type="http://schemas.openxmlformats.org/officeDocument/2006/relationships/image" Target="../media/image151.png"/><Relationship Id="rId27" Type="http://schemas.openxmlformats.org/officeDocument/2006/relationships/image" Target="../media/image66.jpeg"/><Relationship Id="rId48" Type="http://schemas.openxmlformats.org/officeDocument/2006/relationships/image" Target="../media/image87.jpeg"/><Relationship Id="rId69" Type="http://schemas.openxmlformats.org/officeDocument/2006/relationships/image" Target="../media/image103.png"/><Relationship Id="rId113" Type="http://schemas.openxmlformats.org/officeDocument/2006/relationships/image" Target="../media/image125.png"/><Relationship Id="rId134" Type="http://schemas.microsoft.com/office/2007/relationships/hdphoto" Target="../media/hdphoto38.wdp"/><Relationship Id="rId80" Type="http://schemas.microsoft.com/office/2007/relationships/hdphoto" Target="../media/hdphoto11.wdp"/><Relationship Id="rId155" Type="http://schemas.openxmlformats.org/officeDocument/2006/relationships/image" Target="../media/image146.png"/><Relationship Id="rId176" Type="http://schemas.openxmlformats.org/officeDocument/2006/relationships/image" Target="../media/image158.png"/><Relationship Id="rId17" Type="http://schemas.openxmlformats.org/officeDocument/2006/relationships/image" Target="../media/image56.jpeg"/><Relationship Id="rId38" Type="http://schemas.openxmlformats.org/officeDocument/2006/relationships/image" Target="../media/image77.jpeg"/><Relationship Id="rId59" Type="http://schemas.openxmlformats.org/officeDocument/2006/relationships/image" Target="../media/image98.png"/><Relationship Id="rId103" Type="http://schemas.openxmlformats.org/officeDocument/2006/relationships/image" Target="../media/image120.png"/><Relationship Id="rId124" Type="http://schemas.microsoft.com/office/2007/relationships/hdphoto" Target="../media/hdphoto33.wdp"/><Relationship Id="rId70" Type="http://schemas.microsoft.com/office/2007/relationships/hdphoto" Target="../media/hdphoto6.wdp"/><Relationship Id="rId91" Type="http://schemas.openxmlformats.org/officeDocument/2006/relationships/image" Target="../media/image114.png"/><Relationship Id="rId145" Type="http://schemas.openxmlformats.org/officeDocument/2006/relationships/image" Target="../media/image141.png"/><Relationship Id="rId166" Type="http://schemas.openxmlformats.org/officeDocument/2006/relationships/image" Target="../media/image15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64.png"/><Relationship Id="rId18" Type="http://schemas.openxmlformats.org/officeDocument/2006/relationships/image" Target="../media/image168.png"/><Relationship Id="rId3" Type="http://schemas.openxmlformats.org/officeDocument/2006/relationships/image" Target="../media/image160.png"/><Relationship Id="rId7" Type="http://schemas.openxmlformats.org/officeDocument/2006/relationships/image" Target="../media/image28.png"/><Relationship Id="rId12" Type="http://schemas.openxmlformats.org/officeDocument/2006/relationships/image" Target="../media/image34.png"/><Relationship Id="rId17" Type="http://schemas.openxmlformats.org/officeDocument/2006/relationships/image" Target="../media/image24.png"/><Relationship Id="rId2" Type="http://schemas.openxmlformats.org/officeDocument/2006/relationships/notesSlide" Target="../notesSlides/notesSlide17.xml"/><Relationship Id="rId16" Type="http://schemas.openxmlformats.org/officeDocument/2006/relationships/image" Target="../media/image167.png"/><Relationship Id="rId1" Type="http://schemas.openxmlformats.org/officeDocument/2006/relationships/slideLayout" Target="../slideLayouts/slideLayout6.xml"/><Relationship Id="rId6" Type="http://schemas.openxmlformats.org/officeDocument/2006/relationships/image" Target="../media/image163.png"/><Relationship Id="rId11" Type="http://schemas.openxmlformats.org/officeDocument/2006/relationships/image" Target="../media/image31.png"/><Relationship Id="rId5" Type="http://schemas.openxmlformats.org/officeDocument/2006/relationships/image" Target="../media/image162.png"/><Relationship Id="rId15" Type="http://schemas.openxmlformats.org/officeDocument/2006/relationships/image" Target="../media/image166.png"/><Relationship Id="rId10" Type="http://schemas.openxmlformats.org/officeDocument/2006/relationships/image" Target="../media/image32.png"/><Relationship Id="rId19" Type="http://schemas.openxmlformats.org/officeDocument/2006/relationships/image" Target="../media/image169.png"/><Relationship Id="rId4" Type="http://schemas.openxmlformats.org/officeDocument/2006/relationships/image" Target="../media/image161.png"/><Relationship Id="rId9" Type="http://schemas.openxmlformats.org/officeDocument/2006/relationships/image" Target="../media/image29.png"/><Relationship Id="rId14" Type="http://schemas.openxmlformats.org/officeDocument/2006/relationships/image" Target="../media/image165.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21.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73.jpe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2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jpeg"/></Relationships>
</file>

<file path=ppt/slides/_rels/slide24.xml.rels><?xml version="1.0" encoding="UTF-8" standalone="yes"?>
<Relationships xmlns="http://schemas.openxmlformats.org/package/2006/relationships"><Relationship Id="rId8" Type="http://schemas.openxmlformats.org/officeDocument/2006/relationships/hyperlink" Target="https://customers.microsoft.com/en-us/story/1506585568016191262-weima-modusconsult-dynamics365-en" TargetMode="External"/><Relationship Id="rId3" Type="http://schemas.openxmlformats.org/officeDocument/2006/relationships/image" Target="../media/image182.jpeg"/><Relationship Id="rId7" Type="http://schemas.openxmlformats.org/officeDocument/2006/relationships/image" Target="../media/image17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29.png"/><Relationship Id="rId4" Type="http://schemas.openxmlformats.org/officeDocument/2006/relationships/image" Target="../media/image17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customers.microsoft.com/en-us/story/1468155020153021702-dextra-group-discrete-manufacturing-power-en-thailand"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81.png"/><Relationship Id="rId5" Type="http://schemas.openxmlformats.org/officeDocument/2006/relationships/image" Target="../media/image177.png"/><Relationship Id="rId4" Type="http://schemas.openxmlformats.org/officeDocument/2006/relationships/image" Target="../media/image183.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7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84.jpeg"/><Relationship Id="rId5" Type="http://schemas.openxmlformats.org/officeDocument/2006/relationships/hyperlink" Target="https://customers.microsoft.com/en-us/story/1468155020153021702-dextra-group-discrete-manufacturing-power-en-thailand" TargetMode="External"/><Relationship Id="rId4" Type="http://schemas.openxmlformats.org/officeDocument/2006/relationships/image" Target="../media/image181.png"/></Relationships>
</file>

<file path=ppt/slides/_rels/slide27.xml.rels><?xml version="1.0" encoding="UTF-8" standalone="yes"?>
<Relationships xmlns="http://schemas.openxmlformats.org/package/2006/relationships"><Relationship Id="rId3" Type="http://schemas.openxmlformats.org/officeDocument/2006/relationships/hyperlink" Target="https://customers.microsoft.com/en-us/story/1468155020153021702-dextra-group-discrete-manufacturing-power-en-thailand" TargetMode="External"/><Relationship Id="rId7" Type="http://schemas.openxmlformats.org/officeDocument/2006/relationships/image" Target="../media/image17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86.png"/><Relationship Id="rId5" Type="http://schemas.openxmlformats.org/officeDocument/2006/relationships/image" Target="../media/image180.png"/><Relationship Id="rId4" Type="http://schemas.openxmlformats.org/officeDocument/2006/relationships/image" Target="../media/image185.jpeg"/></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7.jpeg"/><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89.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28.png"/><Relationship Id="rId7" Type="http://schemas.openxmlformats.org/officeDocument/2006/relationships/image" Target="../media/image163.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9.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info.microsoft.com/rs/157-GQE-382/images/EN-CNTNT-Whitepaper-SRGCM4436-PDF.pdf"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37E1-2E9F-57B5-9B68-F07A7BDB73A7}"/>
              </a:ext>
            </a:extLst>
          </p:cNvPr>
          <p:cNvSpPr>
            <a:spLocks noGrp="1"/>
          </p:cNvSpPr>
          <p:nvPr>
            <p:ph type="title"/>
          </p:nvPr>
        </p:nvSpPr>
        <p:spPr>
          <a:xfrm>
            <a:off x="582042" y="2427816"/>
            <a:ext cx="4167887" cy="1107996"/>
          </a:xfrm>
        </p:spPr>
        <p:txBody>
          <a:bodyPr/>
          <a:lstStyle/>
          <a:p>
            <a:r>
              <a:rPr lang="en-US">
                <a:solidFill>
                  <a:schemeClr val="accent1"/>
                </a:solidFill>
                <a:cs typeface="Segoe UI"/>
              </a:rPr>
              <a:t>Business Applications</a:t>
            </a:r>
            <a:endParaRPr lang="en-US">
              <a:solidFill>
                <a:schemeClr val="accent1"/>
              </a:solidFill>
            </a:endParaRPr>
          </a:p>
        </p:txBody>
      </p:sp>
      <p:sp>
        <p:nvSpPr>
          <p:cNvPr id="3" name="Text Placeholder 2">
            <a:extLst>
              <a:ext uri="{FF2B5EF4-FFF2-40B4-BE49-F238E27FC236}">
                <a16:creationId xmlns:a16="http://schemas.microsoft.com/office/drawing/2014/main" id="{AD351869-32CE-611D-53C5-580F3A67931C}"/>
              </a:ext>
            </a:extLst>
          </p:cNvPr>
          <p:cNvSpPr>
            <a:spLocks noGrp="1"/>
          </p:cNvSpPr>
          <p:nvPr>
            <p:ph type="body" sz="quarter" idx="12"/>
          </p:nvPr>
        </p:nvSpPr>
        <p:spPr>
          <a:xfrm>
            <a:off x="582042" y="3623846"/>
            <a:ext cx="4319566" cy="677108"/>
          </a:xfrm>
        </p:spPr>
        <p:txBody>
          <a:bodyPr vert="horz" wrap="square" lIns="0" tIns="0" rIns="0" bIns="0" rtlCol="0" anchor="t">
            <a:spAutoFit/>
          </a:bodyPr>
          <a:lstStyle/>
          <a:p>
            <a:r>
              <a:rPr lang="en-US">
                <a:solidFill>
                  <a:schemeClr val="bg2"/>
                </a:solidFill>
                <a:cs typeface="Segoe UI"/>
              </a:rPr>
              <a:t>Empowering today’s workforce to respond to the digital imperative</a:t>
            </a:r>
          </a:p>
        </p:txBody>
      </p:sp>
    </p:spTree>
    <p:extLst>
      <p:ext uri="{BB962C8B-B14F-4D97-AF65-F5344CB8AC3E}">
        <p14:creationId xmlns:p14="http://schemas.microsoft.com/office/powerpoint/2010/main" val="215760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588263" y="457200"/>
            <a:ext cx="11018520" cy="1661993"/>
          </a:xfrm>
        </p:spPr>
        <p:txBody>
          <a:bodyPr/>
          <a:lstStyle/>
          <a:p>
            <a:r>
              <a:rPr lang="en-US" dirty="0"/>
              <a:t>Westpac New Zealand bank uses automation to transform customer experience</a:t>
            </a:r>
            <a:br>
              <a:rPr lang="en-US" dirty="0"/>
            </a:br>
            <a:endParaRPr lang="en-US" dirty="0"/>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2" name="Text Placeholder 3">
            <a:extLst>
              <a:ext uri="{FF2B5EF4-FFF2-40B4-BE49-F238E27FC236}">
                <a16:creationId xmlns:a16="http://schemas.microsoft.com/office/drawing/2014/main" id="{C44E59C1-CAC1-4F59-FF69-AC516171A85F}"/>
              </a:ext>
            </a:extLst>
          </p:cNvPr>
          <p:cNvSpPr txBox="1">
            <a:spLocks/>
          </p:cNvSpPr>
          <p:nvPr/>
        </p:nvSpPr>
        <p:spPr>
          <a:xfrm flipH="1">
            <a:off x="8624665" y="3459429"/>
            <a:ext cx="3340984"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Shaun Anderson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Tech Area Lead for Business Services</a:t>
            </a: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 </a:t>
            </a: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438965" y="2450190"/>
            <a:ext cx="6765931" cy="144655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w="3175">
                  <a:noFill/>
                </a:ln>
                <a:solidFill>
                  <a:srgbClr val="FFFFFF"/>
                </a:solidFill>
                <a:effectLst/>
                <a:uLnTx/>
                <a:uFillTx/>
                <a:latin typeface="Segoe UI"/>
                <a:ea typeface="+mn-ea"/>
                <a:cs typeface="Segoe UI" pitchFamily="34" charset="0"/>
              </a:rPr>
              <a:t>“With the Dynamics 365 ecosystem, plus Power Platform, we can achieve things that we never could have imagined. We’re always looking to improve, and we look forward to doing so with Microsoft.”</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547476"/>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1130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Paint Points Solved:</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Automate processes across the business to improve customer experience</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Lack of visibility into business performance  </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19372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Automated credit submission process cut downtime to first decision by 21.5%</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Power Platform initiatives combined to save 3,850 hours per week </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Automated data reconciliations are performed daily, ensuring accuracy and quality</a:t>
            </a:r>
          </a:p>
        </p:txBody>
      </p:sp>
      <p:grpSp>
        <p:nvGrpSpPr>
          <p:cNvPr id="58" name="Group 57">
            <a:extLst>
              <a:ext uri="{FF2B5EF4-FFF2-40B4-BE49-F238E27FC236}">
                <a16:creationId xmlns:a16="http://schemas.microsoft.com/office/drawing/2014/main" id="{00D0C6E1-B3FA-84D5-35A8-E568D40A420A}"/>
              </a:ext>
            </a:extLst>
          </p:cNvPr>
          <p:cNvGrpSpPr/>
          <p:nvPr/>
        </p:nvGrpSpPr>
        <p:grpSpPr>
          <a:xfrm>
            <a:off x="-45260" y="4745858"/>
            <a:ext cx="1246562" cy="752048"/>
            <a:chOff x="3759736" y="5862509"/>
            <a:chExt cx="1246562" cy="752048"/>
          </a:xfrm>
        </p:grpSpPr>
        <p:pic>
          <p:nvPicPr>
            <p:cNvPr id="59" name="Picture 58" descr="Icon&#10;&#10;Description automatically generated">
              <a:extLst>
                <a:ext uri="{FF2B5EF4-FFF2-40B4-BE49-F238E27FC236}">
                  <a16:creationId xmlns:a16="http://schemas.microsoft.com/office/drawing/2014/main" id="{085332EF-30D6-C52D-AC84-30B7392B6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9736" y="5862509"/>
              <a:ext cx="752048" cy="752048"/>
            </a:xfrm>
            <a:prstGeom prst="rect">
              <a:avLst/>
            </a:prstGeom>
          </p:spPr>
        </p:pic>
        <p:sp>
          <p:nvSpPr>
            <p:cNvPr id="60" name="Rectangle 59">
              <a:extLst>
                <a:ext uri="{FF2B5EF4-FFF2-40B4-BE49-F238E27FC236}">
                  <a16:creationId xmlns:a16="http://schemas.microsoft.com/office/drawing/2014/main" id="{E7520384-FC37-3580-E50B-7BFE708A3CAF}"/>
                </a:ext>
              </a:extLst>
            </p:cNvPr>
            <p:cNvSpPr>
              <a:spLocks/>
            </p:cNvSpPr>
            <p:nvPr/>
          </p:nvSpPr>
          <p:spPr bwMode="invGray">
            <a:xfrm>
              <a:off x="4430630" y="6100033"/>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a:ea typeface="+mn-ea"/>
                  <a:cs typeface="+mn-cs"/>
                </a:rPr>
                <a:t>Power</a:t>
              </a:r>
              <a:br>
                <a:rPr kumimoji="0" lang="en-US" sz="900" b="1" i="0" u="none" strike="noStrike" kern="1200" cap="none" spc="0" normalizeH="0" baseline="0" noProof="0">
                  <a:ln>
                    <a:noFill/>
                  </a:ln>
                  <a:solidFill>
                    <a:srgbClr val="000000"/>
                  </a:solidFill>
                  <a:effectLst/>
                  <a:uLnTx/>
                  <a:uFillTx/>
                  <a:latin typeface="Segoe UI Semibold"/>
                  <a:ea typeface="+mn-ea"/>
                  <a:cs typeface="+mn-cs"/>
                </a:rPr>
              </a:br>
              <a:r>
                <a:rPr kumimoji="0" lang="en-US" sz="900" b="1" i="0" u="none" strike="noStrike" kern="1200" cap="none" spc="0" normalizeH="0" baseline="0" noProof="0">
                  <a:ln>
                    <a:noFill/>
                  </a:ln>
                  <a:solidFill>
                    <a:srgbClr val="000000"/>
                  </a:solidFill>
                  <a:effectLst/>
                  <a:uLnTx/>
                  <a:uFillTx/>
                  <a:latin typeface="Segoe UI Semibold"/>
                  <a:ea typeface="+mn-ea"/>
                  <a:cs typeface="+mn-cs"/>
                </a:rPr>
                <a:t>BI</a:t>
              </a:r>
            </a:p>
          </p:txBody>
        </p:sp>
      </p:grpSp>
      <p:grpSp>
        <p:nvGrpSpPr>
          <p:cNvPr id="61" name="Group 60">
            <a:extLst>
              <a:ext uri="{FF2B5EF4-FFF2-40B4-BE49-F238E27FC236}">
                <a16:creationId xmlns:a16="http://schemas.microsoft.com/office/drawing/2014/main" id="{CFF94967-65F6-A004-0BC0-CCD9A00BB764}"/>
              </a:ext>
            </a:extLst>
          </p:cNvPr>
          <p:cNvGrpSpPr/>
          <p:nvPr/>
        </p:nvGrpSpPr>
        <p:grpSpPr>
          <a:xfrm>
            <a:off x="1036503" y="4784087"/>
            <a:ext cx="1246563" cy="752048"/>
            <a:chOff x="5393207" y="5880995"/>
            <a:chExt cx="1246563" cy="752048"/>
          </a:xfrm>
        </p:grpSpPr>
        <p:pic>
          <p:nvPicPr>
            <p:cNvPr id="62" name="Picture 61" descr="Icon&#10;&#10;Description automatically generated">
              <a:extLst>
                <a:ext uri="{FF2B5EF4-FFF2-40B4-BE49-F238E27FC236}">
                  <a16:creationId xmlns:a16="http://schemas.microsoft.com/office/drawing/2014/main" id="{E76BB153-85FF-CD2C-B17B-5036D24A1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3207" y="5880995"/>
              <a:ext cx="752048" cy="752048"/>
            </a:xfrm>
            <a:prstGeom prst="rect">
              <a:avLst/>
            </a:prstGeom>
          </p:spPr>
        </p:pic>
        <p:sp>
          <p:nvSpPr>
            <p:cNvPr id="63" name="Rectangle 62">
              <a:extLst>
                <a:ext uri="{FF2B5EF4-FFF2-40B4-BE49-F238E27FC236}">
                  <a16:creationId xmlns:a16="http://schemas.microsoft.com/office/drawing/2014/main" id="{42D720B3-BFBC-6183-17A8-C98F7FB4B7EF}"/>
                </a:ext>
              </a:extLst>
            </p:cNvPr>
            <p:cNvSpPr>
              <a:spLocks/>
            </p:cNvSpPr>
            <p:nvPr/>
          </p:nvSpPr>
          <p:spPr bwMode="invGray">
            <a:xfrm>
              <a:off x="6064102" y="6118519"/>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UI Semibold"/>
                  <a:ea typeface="+mn-ea"/>
                  <a:cs typeface="+mn-cs"/>
                </a:rPr>
                <a:t>Power Automate</a:t>
              </a:r>
            </a:p>
          </p:txBody>
        </p:sp>
      </p:grpSp>
      <p:grpSp>
        <p:nvGrpSpPr>
          <p:cNvPr id="64" name="Group 63">
            <a:extLst>
              <a:ext uri="{FF2B5EF4-FFF2-40B4-BE49-F238E27FC236}">
                <a16:creationId xmlns:a16="http://schemas.microsoft.com/office/drawing/2014/main" id="{AD653A1E-281F-0F45-B915-E52852802299}"/>
              </a:ext>
            </a:extLst>
          </p:cNvPr>
          <p:cNvGrpSpPr/>
          <p:nvPr/>
        </p:nvGrpSpPr>
        <p:grpSpPr>
          <a:xfrm>
            <a:off x="2321401" y="4778040"/>
            <a:ext cx="1246562" cy="752048"/>
            <a:chOff x="6983178" y="5880995"/>
            <a:chExt cx="1246562" cy="752048"/>
          </a:xfrm>
        </p:grpSpPr>
        <p:pic>
          <p:nvPicPr>
            <p:cNvPr id="65" name="Picture 64" descr="A picture containing text&#10;&#10;Description automatically generated">
              <a:extLst>
                <a:ext uri="{FF2B5EF4-FFF2-40B4-BE49-F238E27FC236}">
                  <a16:creationId xmlns:a16="http://schemas.microsoft.com/office/drawing/2014/main" id="{FF0A3B91-D9BB-E42E-A850-9A1DFF343A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3178" y="5880995"/>
              <a:ext cx="752048" cy="752048"/>
            </a:xfrm>
            <a:prstGeom prst="rect">
              <a:avLst/>
            </a:prstGeom>
          </p:spPr>
        </p:pic>
        <p:sp>
          <p:nvSpPr>
            <p:cNvPr id="66" name="Rectangle 65">
              <a:extLst>
                <a:ext uri="{FF2B5EF4-FFF2-40B4-BE49-F238E27FC236}">
                  <a16:creationId xmlns:a16="http://schemas.microsoft.com/office/drawing/2014/main" id="{0EBFB2C9-6D30-28D7-C154-472F460E2A2F}"/>
                </a:ext>
              </a:extLst>
            </p:cNvPr>
            <p:cNvSpPr>
              <a:spLocks/>
            </p:cNvSpPr>
            <p:nvPr/>
          </p:nvSpPr>
          <p:spPr bwMode="invGray">
            <a:xfrm>
              <a:off x="7654072" y="6118519"/>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a:ea typeface="+mn-ea"/>
                  <a:cs typeface="+mn-cs"/>
                </a:rPr>
                <a:t>Power</a:t>
              </a:r>
              <a:br>
                <a:rPr kumimoji="0" lang="en-US" sz="900" b="1" i="0" u="none" strike="noStrike" kern="1200" cap="none" spc="0" normalizeH="0" baseline="0" noProof="0">
                  <a:ln>
                    <a:noFill/>
                  </a:ln>
                  <a:solidFill>
                    <a:srgbClr val="000000"/>
                  </a:solidFill>
                  <a:effectLst/>
                  <a:uLnTx/>
                  <a:uFillTx/>
                  <a:latin typeface="Segoe UI Semibold"/>
                  <a:ea typeface="+mn-ea"/>
                  <a:cs typeface="+mn-cs"/>
                </a:rPr>
              </a:br>
              <a:r>
                <a:rPr kumimoji="0" lang="en-US" sz="900" b="1" i="0" u="none" strike="noStrike" kern="1200" cap="none" spc="0" normalizeH="0" baseline="0" noProof="0">
                  <a:ln>
                    <a:noFill/>
                  </a:ln>
                  <a:solidFill>
                    <a:srgbClr val="000000"/>
                  </a:solidFill>
                  <a:effectLst/>
                  <a:uLnTx/>
                  <a:uFillTx/>
                  <a:latin typeface="Segoe UI Semibold"/>
                  <a:ea typeface="+mn-ea"/>
                  <a:cs typeface="+mn-cs"/>
                </a:rPr>
                <a:t>Apps</a:t>
              </a:r>
            </a:p>
          </p:txBody>
        </p:sp>
      </p:grpSp>
      <p:pic>
        <p:nvPicPr>
          <p:cNvPr id="1026" name="Picture 2" descr="Westpac New Zealand logo">
            <a:extLst>
              <a:ext uri="{FF2B5EF4-FFF2-40B4-BE49-F238E27FC236}">
                <a16:creationId xmlns:a16="http://schemas.microsoft.com/office/drawing/2014/main" id="{8AA5E27F-CC6F-C6F7-329C-DD6EB1ABB2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753" y="3373738"/>
            <a:ext cx="2367359" cy="965824"/>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2997D234-FB28-0B9E-03A8-1EA846B3145C}"/>
              </a:ext>
            </a:extLst>
          </p:cNvPr>
          <p:cNvSpPr>
            <a:spLocks/>
          </p:cNvSpPr>
          <p:nvPr/>
        </p:nvSpPr>
        <p:spPr bwMode="invGray">
          <a:xfrm>
            <a:off x="1524159" y="5877450"/>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Customer Service</a:t>
            </a:r>
          </a:p>
        </p:txBody>
      </p:sp>
      <p:sp>
        <p:nvSpPr>
          <p:cNvPr id="68" name="Rectangle 67">
            <a:extLst>
              <a:ext uri="{FF2B5EF4-FFF2-40B4-BE49-F238E27FC236}">
                <a16:creationId xmlns:a16="http://schemas.microsoft.com/office/drawing/2014/main" id="{2AB0814E-0415-59D4-9FD1-4CD60C4B42D7}"/>
              </a:ext>
            </a:extLst>
          </p:cNvPr>
          <p:cNvSpPr>
            <a:spLocks/>
          </p:cNvSpPr>
          <p:nvPr/>
        </p:nvSpPr>
        <p:spPr bwMode="invGray">
          <a:xfrm>
            <a:off x="492612" y="5877450"/>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Dynamics365</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Sales</a:t>
            </a:r>
          </a:p>
        </p:txBody>
      </p:sp>
      <p:pic>
        <p:nvPicPr>
          <p:cNvPr id="69" name="Picture 68">
            <a:extLst>
              <a:ext uri="{FF2B5EF4-FFF2-40B4-BE49-F238E27FC236}">
                <a16:creationId xmlns:a16="http://schemas.microsoft.com/office/drawing/2014/main" id="{E4977D4A-C9C0-2950-28CD-07B00FDA9E2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942302" y="5531471"/>
            <a:ext cx="316886" cy="316886"/>
          </a:xfrm>
          <a:prstGeom prst="rect">
            <a:avLst/>
          </a:prstGeom>
        </p:spPr>
      </p:pic>
      <p:pic>
        <p:nvPicPr>
          <p:cNvPr id="70" name="Picture 69">
            <a:extLst>
              <a:ext uri="{FF2B5EF4-FFF2-40B4-BE49-F238E27FC236}">
                <a16:creationId xmlns:a16="http://schemas.microsoft.com/office/drawing/2014/main" id="{67751AFA-E774-2F07-DC5A-A680D3963474}"/>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924960" y="5545676"/>
            <a:ext cx="288476" cy="288476"/>
          </a:xfrm>
          <a:prstGeom prst="rect">
            <a:avLst/>
          </a:prstGeom>
        </p:spPr>
      </p:pic>
    </p:spTree>
    <p:extLst>
      <p:ext uri="{BB962C8B-B14F-4D97-AF65-F5344CB8AC3E}">
        <p14:creationId xmlns:p14="http://schemas.microsoft.com/office/powerpoint/2010/main" val="2079574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42" presetClass="path" presetSubtype="0" accel="50000" decel="50000" fill="hold" nodeType="withEffect">
                                  <p:stCondLst>
                                    <p:cond delay="2000"/>
                                  </p:stCondLst>
                                  <p:childTnLst>
                                    <p:animMotion origin="layout" path="M -0.02097 7.40741E-7 L 4.16667E-6 7.40741E-7 " pathEditMode="relative" rAng="0" ptsTypes="AA">
                                      <p:cBhvr>
                                        <p:cTn id="9" dur="800" fill="hold"/>
                                        <p:tgtEl>
                                          <p:spTgt spid="58"/>
                                        </p:tgtEl>
                                        <p:attrNameLst>
                                          <p:attrName>ppt_x</p:attrName>
                                          <p:attrName>ppt_y</p:attrName>
                                        </p:attrNameLst>
                                      </p:cBhvr>
                                      <p:rCtr x="1042" y="0"/>
                                    </p:animMotion>
                                  </p:childTnLst>
                                </p:cTn>
                              </p:par>
                              <p:par>
                                <p:cTn id="10" presetID="10" presetClass="entr" presetSubtype="0" fill="hold" nodeType="withEffect">
                                  <p:stCondLst>
                                    <p:cond delay="210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42" presetClass="path" presetSubtype="0" accel="50000" decel="50000" fill="hold" nodeType="withEffect">
                                  <p:stCondLst>
                                    <p:cond delay="2000"/>
                                  </p:stCondLst>
                                  <p:childTnLst>
                                    <p:animMotion origin="layout" path="M -0.02097 -4.81481E-6 L 2.29167E-6 -4.81481E-6 " pathEditMode="relative" rAng="0" ptsTypes="AA">
                                      <p:cBhvr>
                                        <p:cTn id="14" dur="800" fill="hold"/>
                                        <p:tgtEl>
                                          <p:spTgt spid="61"/>
                                        </p:tgtEl>
                                        <p:attrNameLst>
                                          <p:attrName>ppt_x</p:attrName>
                                          <p:attrName>ppt_y</p:attrName>
                                        </p:attrNameLst>
                                      </p:cBhvr>
                                      <p:rCtr x="1042" y="0"/>
                                    </p:animMotion>
                                  </p:childTnLst>
                                </p:cTn>
                              </p:par>
                              <p:par>
                                <p:cTn id="15" presetID="10" presetClass="entr" presetSubtype="0" fill="hold" nodeType="withEffect">
                                  <p:stCondLst>
                                    <p:cond delay="220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par>
                                <p:cTn id="18" presetID="42" presetClass="path" presetSubtype="0" accel="50000" decel="50000" fill="hold" nodeType="withEffect">
                                  <p:stCondLst>
                                    <p:cond delay="2000"/>
                                  </p:stCondLst>
                                  <p:childTnLst>
                                    <p:animMotion origin="layout" path="M -0.02097 -3.7037E-7 L 3.54167E-6 -3.7037E-7 " pathEditMode="relative" rAng="0" ptsTypes="AA">
                                      <p:cBhvr>
                                        <p:cTn id="19" dur="800" fill="hold"/>
                                        <p:tgtEl>
                                          <p:spTgt spid="64"/>
                                        </p:tgtEl>
                                        <p:attrNameLst>
                                          <p:attrName>ppt_x</p:attrName>
                                          <p:attrName>ppt_y</p:attrName>
                                        </p:attrNameLst>
                                      </p:cBhvr>
                                      <p:rCtr x="1042" y="0"/>
                                    </p:animMotion>
                                  </p:childTnLst>
                                </p:cTn>
                              </p:par>
                              <p:par>
                                <p:cTn id="20" presetID="10" presetClass="entr" presetSubtype="0" fill="hold" nodeType="withEffect">
                                  <p:stCondLst>
                                    <p:cond delay="100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par>
                                <p:cTn id="23" presetID="42" presetClass="path" presetSubtype="0" accel="50000" decel="50000" fill="hold" nodeType="withEffect">
                                  <p:stCondLst>
                                    <p:cond delay="1000"/>
                                  </p:stCondLst>
                                  <p:childTnLst>
                                    <p:animMotion origin="layout" path="M 4.375E-6 3.7037E-7 L -0.00013 0.01227 " pathEditMode="relative" rAng="0" ptsTypes="AA">
                                      <p:cBhvr>
                                        <p:cTn id="24" dur="500" spd="-100000" fill="hold"/>
                                        <p:tgtEl>
                                          <p:spTgt spid="69"/>
                                        </p:tgtEl>
                                        <p:attrNameLst>
                                          <p:attrName>ppt_x</p:attrName>
                                          <p:attrName>ppt_y</p:attrName>
                                        </p:attrNameLst>
                                      </p:cBhvr>
                                      <p:rCtr x="-13" y="602"/>
                                    </p:animMotion>
                                  </p:childTnLst>
                                </p:cTn>
                              </p:par>
                              <p:par>
                                <p:cTn id="25" presetID="10" presetClass="entr" presetSubtype="0" fill="hold" grpId="0" nodeType="withEffect">
                                  <p:stCondLst>
                                    <p:cond delay="110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par>
                                <p:cTn id="28" presetID="42" presetClass="path" presetSubtype="0" accel="50000" decel="50000" fill="hold" grpId="1" nodeType="withEffect">
                                  <p:stCondLst>
                                    <p:cond delay="1100"/>
                                  </p:stCondLst>
                                  <p:childTnLst>
                                    <p:animMotion origin="layout" path="M 4.375E-6 7.40741E-7 L 0.00039 -0.01343 " pathEditMode="relative" rAng="0" ptsTypes="AA">
                                      <p:cBhvr>
                                        <p:cTn id="29" dur="500" spd="-100000" fill="hold"/>
                                        <p:tgtEl>
                                          <p:spTgt spid="67"/>
                                        </p:tgtEl>
                                        <p:attrNameLst>
                                          <p:attrName>ppt_x</p:attrName>
                                          <p:attrName>ppt_y</p:attrName>
                                        </p:attrNameLst>
                                      </p:cBhvr>
                                      <p:rCtr x="13" y="-671"/>
                                    </p:animMotion>
                                  </p:childTnLst>
                                </p:cTn>
                              </p:par>
                              <p:par>
                                <p:cTn id="30" presetID="10" presetClass="entr" presetSubtype="0" fill="hold" nodeType="withEffect">
                                  <p:stCondLst>
                                    <p:cond delay="120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500"/>
                                        <p:tgtEl>
                                          <p:spTgt spid="70"/>
                                        </p:tgtEl>
                                      </p:cBhvr>
                                    </p:animEffect>
                                  </p:childTnLst>
                                </p:cTn>
                              </p:par>
                              <p:par>
                                <p:cTn id="33" presetID="42" presetClass="path" presetSubtype="0" accel="50000" decel="50000" fill="hold" nodeType="withEffect">
                                  <p:stCondLst>
                                    <p:cond delay="1200"/>
                                  </p:stCondLst>
                                  <p:childTnLst>
                                    <p:animMotion origin="layout" path="M -2.08333E-7 3.7037E-7 L -0.00013 0.01227 " pathEditMode="relative" rAng="0" ptsTypes="AA">
                                      <p:cBhvr>
                                        <p:cTn id="34" dur="500" spd="-100000" fill="hold"/>
                                        <p:tgtEl>
                                          <p:spTgt spid="70"/>
                                        </p:tgtEl>
                                        <p:attrNameLst>
                                          <p:attrName>ppt_x</p:attrName>
                                          <p:attrName>ppt_y</p:attrName>
                                        </p:attrNameLst>
                                      </p:cBhvr>
                                      <p:rCtr x="-13" y="602"/>
                                    </p:animMotion>
                                  </p:childTnLst>
                                </p:cTn>
                              </p:par>
                              <p:par>
                                <p:cTn id="35" presetID="10" presetClass="entr" presetSubtype="0" fill="hold" grpId="0" nodeType="withEffect">
                                  <p:stCondLst>
                                    <p:cond delay="130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childTnLst>
                                </p:cTn>
                              </p:par>
                              <p:par>
                                <p:cTn id="38" presetID="42" presetClass="path" presetSubtype="0" accel="50000" decel="50000" fill="hold" grpId="1" nodeType="withEffect">
                                  <p:stCondLst>
                                    <p:cond delay="1300"/>
                                  </p:stCondLst>
                                  <p:childTnLst>
                                    <p:animMotion origin="layout" path="M -2.08333E-7 7.40741E-7 L 0.00039 -0.01343 " pathEditMode="relative" rAng="0" ptsTypes="AA">
                                      <p:cBhvr>
                                        <p:cTn id="39" dur="500" spd="-100000" fill="hold"/>
                                        <p:tgtEl>
                                          <p:spTgt spid="68"/>
                                        </p:tgtEl>
                                        <p:attrNameLst>
                                          <p:attrName>ppt_x</p:attrName>
                                          <p:attrName>ppt_y</p:attrName>
                                        </p:attrNameLst>
                                      </p:cBhvr>
                                      <p:rCtr x="1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7" grpId="1"/>
      <p:bldP spid="68" grpId="0"/>
      <p:bldP spid="6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C232AF2-DEB0-26BF-E9EF-DF4D5ADB7264}"/>
              </a:ext>
            </a:extLst>
          </p:cNvPr>
          <p:cNvSpPr txBox="1"/>
          <p:nvPr/>
        </p:nvSpPr>
        <p:spPr>
          <a:xfrm>
            <a:off x="239347" y="6401497"/>
            <a:ext cx="730650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Microsoft Business Trend Index 2022</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26" name="Title 1">
            <a:extLst>
              <a:ext uri="{FF2B5EF4-FFF2-40B4-BE49-F238E27FC236}">
                <a16:creationId xmlns:a16="http://schemas.microsoft.com/office/drawing/2014/main" id="{945749F3-AD24-86B5-F658-422772044572}"/>
              </a:ext>
            </a:extLst>
          </p:cNvPr>
          <p:cNvSpPr>
            <a:spLocks noGrp="1"/>
          </p:cNvSpPr>
          <p:nvPr>
            <p:ph type="title"/>
          </p:nvPr>
        </p:nvSpPr>
        <p:spPr>
          <a:xfrm>
            <a:off x="588263" y="457200"/>
            <a:ext cx="8935015" cy="1107996"/>
          </a:xfrm>
        </p:spPr>
        <p:txBody>
          <a:bodyPr/>
          <a:lstStyle/>
          <a:p>
            <a:r>
              <a:rPr lang="en-US"/>
              <a:t>Bring together people, data, and processes from across the business</a:t>
            </a:r>
          </a:p>
        </p:txBody>
      </p:sp>
      <p:grpSp>
        <p:nvGrpSpPr>
          <p:cNvPr id="27" name="Group 26">
            <a:extLst>
              <a:ext uri="{FF2B5EF4-FFF2-40B4-BE49-F238E27FC236}">
                <a16:creationId xmlns:a16="http://schemas.microsoft.com/office/drawing/2014/main" id="{5484877B-5C33-64D5-9D9D-02D39DE8440A}"/>
              </a:ext>
            </a:extLst>
          </p:cNvPr>
          <p:cNvGrpSpPr/>
          <p:nvPr/>
        </p:nvGrpSpPr>
        <p:grpSpPr>
          <a:xfrm>
            <a:off x="10956713" y="258914"/>
            <a:ext cx="967266" cy="967266"/>
            <a:chOff x="10386534" y="216924"/>
            <a:chExt cx="1656260" cy="1656260"/>
          </a:xfrm>
        </p:grpSpPr>
        <p:sp>
          <p:nvSpPr>
            <p:cNvPr id="28" name="Freeform: Shape 27">
              <a:extLst>
                <a:ext uri="{FF2B5EF4-FFF2-40B4-BE49-F238E27FC236}">
                  <a16:creationId xmlns:a16="http://schemas.microsoft.com/office/drawing/2014/main" id="{BF2F3530-C9C2-587C-6982-96D841658D12}"/>
                </a:ext>
              </a:extLst>
            </p:cNvPr>
            <p:cNvSpPr/>
            <p:nvPr/>
          </p:nvSpPr>
          <p:spPr bwMode="auto">
            <a:xfrm>
              <a:off x="11229304" y="216924"/>
              <a:ext cx="813490" cy="813490"/>
            </a:xfrm>
            <a:custGeom>
              <a:avLst/>
              <a:gdLst>
                <a:gd name="connsiteX0" fmla="*/ 0 w 2493492"/>
                <a:gd name="connsiteY0" fmla="*/ 0 h 2493492"/>
                <a:gd name="connsiteX1" fmla="*/ 214891 w 2493492"/>
                <a:gd name="connsiteY1" fmla="*/ 10851 h 2493492"/>
                <a:gd name="connsiteX2" fmla="*/ 2482641 w 2493492"/>
                <a:gd name="connsiteY2" fmla="*/ 2278601 h 2493492"/>
                <a:gd name="connsiteX3" fmla="*/ 2493492 w 2493492"/>
                <a:gd name="connsiteY3" fmla="*/ 2493492 h 2493492"/>
                <a:gd name="connsiteX4" fmla="*/ 950839 w 2493492"/>
                <a:gd name="connsiteY4" fmla="*/ 2493492 h 2493492"/>
                <a:gd name="connsiteX5" fmla="*/ 947952 w 2493492"/>
                <a:gd name="connsiteY5" fmla="*/ 2436328 h 2493492"/>
                <a:gd name="connsiteX6" fmla="*/ 57163 w 2493492"/>
                <a:gd name="connsiteY6" fmla="*/ 1545539 h 2493492"/>
                <a:gd name="connsiteX7" fmla="*/ 0 w 2493492"/>
                <a:gd name="connsiteY7" fmla="*/ 1542653 h 2493492"/>
                <a:gd name="connsiteX8" fmla="*/ 0 w 2493492"/>
                <a:gd name="connsiteY8" fmla="*/ 0 h 24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2" h="2493492">
                  <a:moveTo>
                    <a:pt x="0" y="0"/>
                  </a:moveTo>
                  <a:lnTo>
                    <a:pt x="214891" y="10851"/>
                  </a:lnTo>
                  <a:cubicBezTo>
                    <a:pt x="1410611" y="132283"/>
                    <a:pt x="2361209" y="1082881"/>
                    <a:pt x="2482641" y="2278601"/>
                  </a:cubicBezTo>
                  <a:lnTo>
                    <a:pt x="2493492" y="2493492"/>
                  </a:lnTo>
                  <a:lnTo>
                    <a:pt x="950839" y="2493492"/>
                  </a:lnTo>
                  <a:lnTo>
                    <a:pt x="947952" y="2436328"/>
                  </a:lnTo>
                  <a:cubicBezTo>
                    <a:pt x="900252" y="1966640"/>
                    <a:pt x="526851" y="1593239"/>
                    <a:pt x="57163" y="1545539"/>
                  </a:cubicBezTo>
                  <a:lnTo>
                    <a:pt x="0" y="1542653"/>
                  </a:ln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Freeform: Shape 28">
              <a:extLst>
                <a:ext uri="{FF2B5EF4-FFF2-40B4-BE49-F238E27FC236}">
                  <a16:creationId xmlns:a16="http://schemas.microsoft.com/office/drawing/2014/main" id="{37A11F21-C66E-ACA0-1757-8E52AAFFE8FD}"/>
                </a:ext>
              </a:extLst>
            </p:cNvPr>
            <p:cNvSpPr/>
            <p:nvPr/>
          </p:nvSpPr>
          <p:spPr bwMode="auto">
            <a:xfrm>
              <a:off x="10386534" y="216924"/>
              <a:ext cx="813490" cy="813490"/>
            </a:xfrm>
            <a:custGeom>
              <a:avLst/>
              <a:gdLst>
                <a:gd name="connsiteX0" fmla="*/ 2493491 w 2493491"/>
                <a:gd name="connsiteY0" fmla="*/ 0 h 2493492"/>
                <a:gd name="connsiteX1" fmla="*/ 2493491 w 2493491"/>
                <a:gd name="connsiteY1" fmla="*/ 1542653 h 2493492"/>
                <a:gd name="connsiteX2" fmla="*/ 2436327 w 2493491"/>
                <a:gd name="connsiteY2" fmla="*/ 1545539 h 2493492"/>
                <a:gd name="connsiteX3" fmla="*/ 1545538 w 2493491"/>
                <a:gd name="connsiteY3" fmla="*/ 2436328 h 2493492"/>
                <a:gd name="connsiteX4" fmla="*/ 1542652 w 2493491"/>
                <a:gd name="connsiteY4" fmla="*/ 2493492 h 2493492"/>
                <a:gd name="connsiteX5" fmla="*/ 0 w 2493491"/>
                <a:gd name="connsiteY5" fmla="*/ 2493492 h 2493492"/>
                <a:gd name="connsiteX6" fmla="*/ 10851 w 2493491"/>
                <a:gd name="connsiteY6" fmla="*/ 2278601 h 2493492"/>
                <a:gd name="connsiteX7" fmla="*/ 2278601 w 2493491"/>
                <a:gd name="connsiteY7" fmla="*/ 10851 h 2493492"/>
                <a:gd name="connsiteX8" fmla="*/ 2493491 w 2493491"/>
                <a:gd name="connsiteY8" fmla="*/ 0 h 24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1" h="2493492">
                  <a:moveTo>
                    <a:pt x="2493491" y="0"/>
                  </a:moveTo>
                  <a:lnTo>
                    <a:pt x="2493491" y="1542653"/>
                  </a:lnTo>
                  <a:lnTo>
                    <a:pt x="2436327" y="1545539"/>
                  </a:lnTo>
                  <a:cubicBezTo>
                    <a:pt x="1966640" y="1593239"/>
                    <a:pt x="1593238" y="1966640"/>
                    <a:pt x="1545538" y="2436328"/>
                  </a:cubicBezTo>
                  <a:lnTo>
                    <a:pt x="1542652" y="2493492"/>
                  </a:lnTo>
                  <a:lnTo>
                    <a:pt x="0" y="2493492"/>
                  </a:lnTo>
                  <a:lnTo>
                    <a:pt x="10851" y="2278601"/>
                  </a:lnTo>
                  <a:cubicBezTo>
                    <a:pt x="132283" y="1082881"/>
                    <a:pt x="1082881" y="132283"/>
                    <a:pt x="2278601" y="10851"/>
                  </a:cubicBezTo>
                  <a:lnTo>
                    <a:pt x="2493491"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Freeform: Shape 35">
              <a:extLst>
                <a:ext uri="{FF2B5EF4-FFF2-40B4-BE49-F238E27FC236}">
                  <a16:creationId xmlns:a16="http://schemas.microsoft.com/office/drawing/2014/main" id="{F2918645-E09B-1132-AF6F-49AB3C4C6F18}"/>
                </a:ext>
              </a:extLst>
            </p:cNvPr>
            <p:cNvSpPr/>
            <p:nvPr/>
          </p:nvSpPr>
          <p:spPr bwMode="auto">
            <a:xfrm>
              <a:off x="10386534" y="1059694"/>
              <a:ext cx="813490" cy="813490"/>
            </a:xfrm>
            <a:custGeom>
              <a:avLst/>
              <a:gdLst>
                <a:gd name="connsiteX0" fmla="*/ 0 w 2493491"/>
                <a:gd name="connsiteY0" fmla="*/ 0 h 2493491"/>
                <a:gd name="connsiteX1" fmla="*/ 1542652 w 2493491"/>
                <a:gd name="connsiteY1" fmla="*/ 0 h 2493491"/>
                <a:gd name="connsiteX2" fmla="*/ 1545538 w 2493491"/>
                <a:gd name="connsiteY2" fmla="*/ 57163 h 2493491"/>
                <a:gd name="connsiteX3" fmla="*/ 2436327 w 2493491"/>
                <a:gd name="connsiteY3" fmla="*/ 947952 h 2493491"/>
                <a:gd name="connsiteX4" fmla="*/ 2493491 w 2493491"/>
                <a:gd name="connsiteY4" fmla="*/ 950839 h 2493491"/>
                <a:gd name="connsiteX5" fmla="*/ 2493491 w 2493491"/>
                <a:gd name="connsiteY5" fmla="*/ 2493491 h 2493491"/>
                <a:gd name="connsiteX6" fmla="*/ 2278601 w 2493491"/>
                <a:gd name="connsiteY6" fmla="*/ 2482640 h 2493491"/>
                <a:gd name="connsiteX7" fmla="*/ 10851 w 2493491"/>
                <a:gd name="connsiteY7" fmla="*/ 214890 h 2493491"/>
                <a:gd name="connsiteX8" fmla="*/ 0 w 2493491"/>
                <a:gd name="connsiteY8" fmla="*/ 0 h 249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1" h="2493491">
                  <a:moveTo>
                    <a:pt x="0" y="0"/>
                  </a:moveTo>
                  <a:lnTo>
                    <a:pt x="1542652" y="0"/>
                  </a:lnTo>
                  <a:lnTo>
                    <a:pt x="1545538" y="57163"/>
                  </a:lnTo>
                  <a:cubicBezTo>
                    <a:pt x="1593238" y="526851"/>
                    <a:pt x="1966640" y="900252"/>
                    <a:pt x="2436327" y="947952"/>
                  </a:cubicBezTo>
                  <a:lnTo>
                    <a:pt x="2493491" y="950839"/>
                  </a:lnTo>
                  <a:lnTo>
                    <a:pt x="2493491" y="2493491"/>
                  </a:lnTo>
                  <a:lnTo>
                    <a:pt x="2278601" y="2482640"/>
                  </a:lnTo>
                  <a:cubicBezTo>
                    <a:pt x="1082881" y="2361208"/>
                    <a:pt x="132283" y="1410610"/>
                    <a:pt x="10851" y="214890"/>
                  </a:cubicBez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Freeform: Shape 36">
              <a:extLst>
                <a:ext uri="{FF2B5EF4-FFF2-40B4-BE49-F238E27FC236}">
                  <a16:creationId xmlns:a16="http://schemas.microsoft.com/office/drawing/2014/main" id="{DF736489-39FB-0DB9-B460-25E348CE10CD}"/>
                </a:ext>
              </a:extLst>
            </p:cNvPr>
            <p:cNvSpPr/>
            <p:nvPr/>
          </p:nvSpPr>
          <p:spPr bwMode="auto">
            <a:xfrm>
              <a:off x="11229304" y="1059694"/>
              <a:ext cx="813490" cy="813490"/>
            </a:xfrm>
            <a:custGeom>
              <a:avLst/>
              <a:gdLst>
                <a:gd name="connsiteX0" fmla="*/ 950838 w 2493492"/>
                <a:gd name="connsiteY0" fmla="*/ 0 h 2493491"/>
                <a:gd name="connsiteX1" fmla="*/ 2493492 w 2493492"/>
                <a:gd name="connsiteY1" fmla="*/ 0 h 2493491"/>
                <a:gd name="connsiteX2" fmla="*/ 2482641 w 2493492"/>
                <a:gd name="connsiteY2" fmla="*/ 214890 h 2493491"/>
                <a:gd name="connsiteX3" fmla="*/ 214891 w 2493492"/>
                <a:gd name="connsiteY3" fmla="*/ 2482640 h 2493491"/>
                <a:gd name="connsiteX4" fmla="*/ 0 w 2493492"/>
                <a:gd name="connsiteY4" fmla="*/ 2493491 h 2493491"/>
                <a:gd name="connsiteX5" fmla="*/ 0 w 2493492"/>
                <a:gd name="connsiteY5" fmla="*/ 950838 h 2493491"/>
                <a:gd name="connsiteX6" fmla="*/ 57163 w 2493492"/>
                <a:gd name="connsiteY6" fmla="*/ 947952 h 2493491"/>
                <a:gd name="connsiteX7" fmla="*/ 947952 w 2493492"/>
                <a:gd name="connsiteY7" fmla="*/ 57163 h 2493491"/>
                <a:gd name="connsiteX8" fmla="*/ 950838 w 2493492"/>
                <a:gd name="connsiteY8" fmla="*/ 0 h 249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2" h="2493491">
                  <a:moveTo>
                    <a:pt x="950838" y="0"/>
                  </a:moveTo>
                  <a:lnTo>
                    <a:pt x="2493492" y="0"/>
                  </a:lnTo>
                  <a:lnTo>
                    <a:pt x="2482641" y="214890"/>
                  </a:lnTo>
                  <a:cubicBezTo>
                    <a:pt x="2361209" y="1410610"/>
                    <a:pt x="1410611" y="2361208"/>
                    <a:pt x="214891" y="2482640"/>
                  </a:cubicBezTo>
                  <a:lnTo>
                    <a:pt x="0" y="2493491"/>
                  </a:lnTo>
                  <a:lnTo>
                    <a:pt x="0" y="950838"/>
                  </a:lnTo>
                  <a:lnTo>
                    <a:pt x="57163" y="947952"/>
                  </a:lnTo>
                  <a:cubicBezTo>
                    <a:pt x="526851" y="900252"/>
                    <a:pt x="900252" y="526851"/>
                    <a:pt x="947952" y="57163"/>
                  </a:cubicBezTo>
                  <a:lnTo>
                    <a:pt x="950838" y="0"/>
                  </a:lnTo>
                  <a:close/>
                </a:path>
              </a:pathLst>
            </a:cu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1" name="TextBox 40">
            <a:extLst>
              <a:ext uri="{FF2B5EF4-FFF2-40B4-BE49-F238E27FC236}">
                <a16:creationId xmlns:a16="http://schemas.microsoft.com/office/drawing/2014/main" id="{3176AFFF-9561-8E96-1A7C-8DB63CAD7924}"/>
              </a:ext>
            </a:extLst>
          </p:cNvPr>
          <p:cNvSpPr txBox="1"/>
          <p:nvPr/>
        </p:nvSpPr>
        <p:spPr>
          <a:xfrm>
            <a:off x="9004300" y="1243280"/>
            <a:ext cx="2919679"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Collaborate</a:t>
            </a:r>
          </a:p>
        </p:txBody>
      </p:sp>
      <p:cxnSp>
        <p:nvCxnSpPr>
          <p:cNvPr id="3" name="Straight Connector 2">
            <a:extLst>
              <a:ext uri="{FF2B5EF4-FFF2-40B4-BE49-F238E27FC236}">
                <a16:creationId xmlns:a16="http://schemas.microsoft.com/office/drawing/2014/main" id="{1665D56D-19F0-7DD5-6E8D-2E0CBC7A8676}"/>
              </a:ext>
            </a:extLst>
          </p:cNvPr>
          <p:cNvCxnSpPr>
            <a:cxnSpLocks/>
          </p:cNvCxnSpPr>
          <p:nvPr/>
        </p:nvCxnSpPr>
        <p:spPr>
          <a:xfrm>
            <a:off x="3477159" y="2976004"/>
            <a:ext cx="1164895"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532146F-9710-8DA6-67E0-173DEE9F0F18}"/>
              </a:ext>
            </a:extLst>
          </p:cNvPr>
          <p:cNvSpPr txBox="1">
            <a:spLocks/>
          </p:cNvSpPr>
          <p:nvPr/>
        </p:nvSpPr>
        <p:spPr>
          <a:xfrm>
            <a:off x="1023894" y="4370723"/>
            <a:ext cx="2903795" cy="1282270"/>
          </a:xfrm>
          <a:prstGeom prst="rect">
            <a:avLst/>
          </a:prstGeom>
          <a:noFill/>
        </p:spPr>
        <p:txBody>
          <a:bodyPr wrap="square" lIns="45720" rIns="4572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84% of leaders and employees </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agree that collaboration tools need to better align with the way people need to work. </a:t>
            </a:r>
          </a:p>
        </p:txBody>
      </p:sp>
      <p:cxnSp>
        <p:nvCxnSpPr>
          <p:cNvPr id="5" name="Straight Connector 4">
            <a:extLst>
              <a:ext uri="{FF2B5EF4-FFF2-40B4-BE49-F238E27FC236}">
                <a16:creationId xmlns:a16="http://schemas.microsoft.com/office/drawing/2014/main" id="{7F198991-571A-15BA-64DB-543F0C5B79AF}"/>
              </a:ext>
            </a:extLst>
          </p:cNvPr>
          <p:cNvCxnSpPr>
            <a:cxnSpLocks/>
          </p:cNvCxnSpPr>
          <p:nvPr/>
        </p:nvCxnSpPr>
        <p:spPr>
          <a:xfrm>
            <a:off x="2475792" y="3983996"/>
            <a:ext cx="0" cy="292818"/>
          </a:xfrm>
          <a:prstGeom prst="line">
            <a:avLst/>
          </a:prstGeom>
          <a:noFill/>
          <a:ln w="127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Freeform: Shape 5">
            <a:extLst>
              <a:ext uri="{FF2B5EF4-FFF2-40B4-BE49-F238E27FC236}">
                <a16:creationId xmlns:a16="http://schemas.microsoft.com/office/drawing/2014/main" id="{82212FEC-7084-CE01-3CE0-62C1EC0DB188}"/>
              </a:ext>
            </a:extLst>
          </p:cNvPr>
          <p:cNvSpPr>
            <a:spLocks/>
          </p:cNvSpPr>
          <p:nvPr/>
        </p:nvSpPr>
        <p:spPr bwMode="auto">
          <a:xfrm flipH="1">
            <a:off x="1023894" y="4276814"/>
            <a:ext cx="2903795" cy="549593"/>
          </a:xfrm>
          <a:custGeom>
            <a:avLst/>
            <a:gdLst>
              <a:gd name="connsiteX0" fmla="*/ 0 w 2598420"/>
              <a:gd name="connsiteY0" fmla="*/ 845820 h 845820"/>
              <a:gd name="connsiteX1" fmla="*/ 0 w 2598420"/>
              <a:gd name="connsiteY1" fmla="*/ 0 h 845820"/>
              <a:gd name="connsiteX2" fmla="*/ 2598420 w 2598420"/>
              <a:gd name="connsiteY2" fmla="*/ 0 h 845820"/>
              <a:gd name="connsiteX3" fmla="*/ 2598420 w 2598420"/>
              <a:gd name="connsiteY3" fmla="*/ 845820 h 845820"/>
            </a:gdLst>
            <a:ahLst/>
            <a:cxnLst>
              <a:cxn ang="0">
                <a:pos x="connsiteX0" y="connsiteY0"/>
              </a:cxn>
              <a:cxn ang="0">
                <a:pos x="connsiteX1" y="connsiteY1"/>
              </a:cxn>
              <a:cxn ang="0">
                <a:pos x="connsiteX2" y="connsiteY2"/>
              </a:cxn>
              <a:cxn ang="0">
                <a:pos x="connsiteX3" y="connsiteY3"/>
              </a:cxn>
            </a:cxnLst>
            <a:rect l="l" t="t" r="r" b="b"/>
            <a:pathLst>
              <a:path w="2598420" h="845820">
                <a:moveTo>
                  <a:pt x="0" y="845820"/>
                </a:moveTo>
                <a:lnTo>
                  <a:pt x="0" y="0"/>
                </a:lnTo>
                <a:lnTo>
                  <a:pt x="2598420" y="0"/>
                </a:lnTo>
                <a:lnTo>
                  <a:pt x="2598420" y="845820"/>
                </a:lnTo>
              </a:path>
            </a:pathLst>
          </a:cu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Oval 6">
            <a:extLst>
              <a:ext uri="{FF2B5EF4-FFF2-40B4-BE49-F238E27FC236}">
                <a16:creationId xmlns:a16="http://schemas.microsoft.com/office/drawing/2014/main" id="{088A5785-4457-1093-C22D-78B034D30F57}"/>
              </a:ext>
            </a:extLst>
          </p:cNvPr>
          <p:cNvSpPr/>
          <p:nvPr/>
        </p:nvSpPr>
        <p:spPr bwMode="auto">
          <a:xfrm>
            <a:off x="1578559" y="2080242"/>
            <a:ext cx="1826122" cy="182612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Arc 7">
            <a:extLst>
              <a:ext uri="{FF2B5EF4-FFF2-40B4-BE49-F238E27FC236}">
                <a16:creationId xmlns:a16="http://schemas.microsoft.com/office/drawing/2014/main" id="{BC726B6B-A5E1-08DE-1992-EDB3D697D10B}"/>
              </a:ext>
            </a:extLst>
          </p:cNvPr>
          <p:cNvSpPr>
            <a:spLocks/>
          </p:cNvSpPr>
          <p:nvPr/>
        </p:nvSpPr>
        <p:spPr>
          <a:xfrm>
            <a:off x="1474419" y="1984039"/>
            <a:ext cx="2002740" cy="1997168"/>
          </a:xfrm>
          <a:prstGeom prst="arc">
            <a:avLst>
              <a:gd name="adj1" fmla="val 3847365"/>
              <a:gd name="adj2" fmla="val 11611190"/>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Partial Circle 8">
            <a:extLst>
              <a:ext uri="{FF2B5EF4-FFF2-40B4-BE49-F238E27FC236}">
                <a16:creationId xmlns:a16="http://schemas.microsoft.com/office/drawing/2014/main" id="{96FDC2A4-28A0-7ED0-498B-2436D753AE32}"/>
              </a:ext>
            </a:extLst>
          </p:cNvPr>
          <p:cNvSpPr>
            <a:spLocks/>
          </p:cNvSpPr>
          <p:nvPr/>
        </p:nvSpPr>
        <p:spPr bwMode="auto">
          <a:xfrm>
            <a:off x="1578559" y="2080242"/>
            <a:ext cx="1826122" cy="1826120"/>
          </a:xfrm>
          <a:prstGeom prst="pie">
            <a:avLst>
              <a:gd name="adj1" fmla="val 16202771"/>
              <a:gd name="adj2" fmla="val 5454451"/>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6DC580D0-CE13-B960-331B-5A71A3BDC83E}"/>
              </a:ext>
            </a:extLst>
          </p:cNvPr>
          <p:cNvSpPr>
            <a:spLocks/>
          </p:cNvSpPr>
          <p:nvPr/>
        </p:nvSpPr>
        <p:spPr bwMode="auto">
          <a:xfrm>
            <a:off x="1710996" y="2212680"/>
            <a:ext cx="1561246" cy="156124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8C9F9482-09A0-435E-7FCF-62E10C4B8ADD}"/>
              </a:ext>
            </a:extLst>
          </p:cNvPr>
          <p:cNvSpPr>
            <a:spLocks/>
          </p:cNvSpPr>
          <p:nvPr/>
        </p:nvSpPr>
        <p:spPr>
          <a:xfrm>
            <a:off x="4771716" y="2070532"/>
            <a:ext cx="6167385" cy="412670"/>
          </a:xfrm>
          <a:prstGeom prst="rect">
            <a:avLst/>
          </a:prstGeom>
          <a:solidFill>
            <a:schemeClr val="bg1">
              <a:lumMod val="95000"/>
            </a:schemeClr>
          </a:solidFill>
          <a:ln>
            <a:noFill/>
          </a:ln>
        </p:spPr>
        <p:txBody>
          <a:bodyPr wrap="none" lIns="91440" tIns="91440" rIns="91440" bIns="91440" anchor="ctr">
            <a:noAutofit/>
          </a:bodyPr>
          <a:lstStyle/>
          <a:p>
            <a:pPr marL="0" marR="0" lvl="0" indent="0" algn="ctr" defTabSz="914225" rtl="0" eaLnBrk="1" fontAlgn="auto" latinLnBrk="0" hangingPunct="1">
              <a:lnSpc>
                <a:spcPct val="100000"/>
              </a:lnSpc>
              <a:spcBef>
                <a:spcPts val="0"/>
              </a:spcBef>
              <a:spcAft>
                <a:spcPts val="0"/>
              </a:spcAft>
              <a:buClr>
                <a:srgbClr val="0078D7"/>
              </a:buClr>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Siloed teams, insights, and knowledge</a:t>
            </a:r>
          </a:p>
        </p:txBody>
      </p:sp>
      <p:sp>
        <p:nvSpPr>
          <p:cNvPr id="13" name="Rectangle 12">
            <a:extLst>
              <a:ext uri="{FF2B5EF4-FFF2-40B4-BE49-F238E27FC236}">
                <a16:creationId xmlns:a16="http://schemas.microsoft.com/office/drawing/2014/main" id="{91EC102C-1E0D-753F-6066-35F519CF4025}"/>
              </a:ext>
            </a:extLst>
          </p:cNvPr>
          <p:cNvSpPr>
            <a:spLocks/>
          </p:cNvSpPr>
          <p:nvPr/>
        </p:nvSpPr>
        <p:spPr>
          <a:xfrm>
            <a:off x="4771716" y="2520093"/>
            <a:ext cx="6167385" cy="412670"/>
          </a:xfrm>
          <a:prstGeom prst="rect">
            <a:avLst/>
          </a:prstGeom>
          <a:solidFill>
            <a:schemeClr val="bg1">
              <a:lumMod val="95000"/>
            </a:schemeClr>
          </a:solidFill>
          <a:ln>
            <a:noFill/>
          </a:ln>
        </p:spPr>
        <p:txBody>
          <a:bodyPr wrap="none" lIns="91440" tIns="91440" rIns="91440" bIns="91440" anchor="ctr">
            <a:noAutofit/>
          </a:bodyPr>
          <a:lstStyle/>
          <a:p>
            <a:pPr marL="0" marR="0" lvl="0" indent="0" algn="ctr" defTabSz="914225" rtl="0" eaLnBrk="1" fontAlgn="auto" latinLnBrk="0" hangingPunct="1">
              <a:lnSpc>
                <a:spcPct val="100000"/>
              </a:lnSpc>
              <a:spcBef>
                <a:spcPts val="0"/>
              </a:spcBef>
              <a:spcAft>
                <a:spcPts val="0"/>
              </a:spcAft>
              <a:buClr>
                <a:srgbClr val="0078D7"/>
              </a:buClr>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Slow, reactive responses to critical issues</a:t>
            </a:r>
          </a:p>
        </p:txBody>
      </p:sp>
      <p:sp>
        <p:nvSpPr>
          <p:cNvPr id="14" name="Rectangle 13">
            <a:extLst>
              <a:ext uri="{FF2B5EF4-FFF2-40B4-BE49-F238E27FC236}">
                <a16:creationId xmlns:a16="http://schemas.microsoft.com/office/drawing/2014/main" id="{5DDBC9AD-0F50-A794-2A97-6BE1B0017B50}"/>
              </a:ext>
            </a:extLst>
          </p:cNvPr>
          <p:cNvSpPr>
            <a:spLocks/>
          </p:cNvSpPr>
          <p:nvPr/>
        </p:nvSpPr>
        <p:spPr>
          <a:xfrm>
            <a:off x="4771716" y="2969654"/>
            <a:ext cx="6167385" cy="412670"/>
          </a:xfrm>
          <a:prstGeom prst="rect">
            <a:avLst/>
          </a:prstGeom>
          <a:solidFill>
            <a:schemeClr val="bg1">
              <a:lumMod val="95000"/>
            </a:schemeClr>
          </a:solidFill>
          <a:ln>
            <a:noFill/>
          </a:ln>
        </p:spPr>
        <p:txBody>
          <a:bodyPr wrap="none" lIns="91440" tIns="91440" rIns="91440" bIns="91440" anchor="ctr">
            <a:noAutofit/>
          </a:bodyPr>
          <a:lstStyle/>
          <a:p>
            <a:pPr marL="0" marR="0" lvl="0" indent="0" algn="ctr" defTabSz="914225" rtl="0" eaLnBrk="1" fontAlgn="auto" latinLnBrk="0" hangingPunct="1">
              <a:lnSpc>
                <a:spcPct val="100000"/>
              </a:lnSpc>
              <a:spcBef>
                <a:spcPts val="0"/>
              </a:spcBef>
              <a:spcAft>
                <a:spcPts val="0"/>
              </a:spcAft>
              <a:buClr>
                <a:srgbClr val="0078D7"/>
              </a:buClr>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Limited cross-functional collaboration</a:t>
            </a:r>
          </a:p>
        </p:txBody>
      </p:sp>
      <p:sp>
        <p:nvSpPr>
          <p:cNvPr id="15" name="Rectangle 14">
            <a:extLst>
              <a:ext uri="{FF2B5EF4-FFF2-40B4-BE49-F238E27FC236}">
                <a16:creationId xmlns:a16="http://schemas.microsoft.com/office/drawing/2014/main" id="{AEE980AD-5E1C-4FE4-7A08-E0E895C6F0BC}"/>
              </a:ext>
            </a:extLst>
          </p:cNvPr>
          <p:cNvSpPr/>
          <p:nvPr/>
        </p:nvSpPr>
        <p:spPr bwMode="auto">
          <a:xfrm>
            <a:off x="4642054" y="1799270"/>
            <a:ext cx="6426708" cy="1734066"/>
          </a:xfrm>
          <a:prstGeom prst="rect">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1743B64E-0B84-2803-FA2E-E1C2BADCA338}"/>
              </a:ext>
            </a:extLst>
          </p:cNvPr>
          <p:cNvSpPr txBox="1"/>
          <p:nvPr/>
        </p:nvSpPr>
        <p:spPr>
          <a:xfrm>
            <a:off x="7029909" y="1639858"/>
            <a:ext cx="1650998" cy="315776"/>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Challenges</a:t>
            </a:r>
          </a:p>
        </p:txBody>
      </p:sp>
      <p:sp>
        <p:nvSpPr>
          <p:cNvPr id="18" name="Rectangle 17">
            <a:extLst>
              <a:ext uri="{FF2B5EF4-FFF2-40B4-BE49-F238E27FC236}">
                <a16:creationId xmlns:a16="http://schemas.microsoft.com/office/drawing/2014/main" id="{57CE2138-77EF-EB4F-8A71-FE1ABF489A79}"/>
              </a:ext>
            </a:extLst>
          </p:cNvPr>
          <p:cNvSpPr>
            <a:spLocks/>
          </p:cNvSpPr>
          <p:nvPr/>
        </p:nvSpPr>
        <p:spPr bwMode="auto">
          <a:xfrm>
            <a:off x="4642054" y="3918779"/>
            <a:ext cx="6426708" cy="2680307"/>
          </a:xfrm>
          <a:prstGeom prst="rect">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CAF8A8E3-6064-E4A2-A536-F617F6409397}"/>
              </a:ext>
            </a:extLst>
          </p:cNvPr>
          <p:cNvSpPr txBox="1">
            <a:spLocks/>
          </p:cNvSpPr>
          <p:nvPr/>
        </p:nvSpPr>
        <p:spPr>
          <a:xfrm>
            <a:off x="5880474" y="3758862"/>
            <a:ext cx="3985420" cy="253803"/>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Collaboration in the flow of work</a:t>
            </a:r>
          </a:p>
        </p:txBody>
      </p:sp>
      <p:sp>
        <p:nvSpPr>
          <p:cNvPr id="20" name="Arc 19">
            <a:extLst>
              <a:ext uri="{FF2B5EF4-FFF2-40B4-BE49-F238E27FC236}">
                <a16:creationId xmlns:a16="http://schemas.microsoft.com/office/drawing/2014/main" id="{ED871886-60A2-B1D5-321B-F0B6D922768E}"/>
              </a:ext>
            </a:extLst>
          </p:cNvPr>
          <p:cNvSpPr>
            <a:spLocks/>
          </p:cNvSpPr>
          <p:nvPr/>
        </p:nvSpPr>
        <p:spPr>
          <a:xfrm rot="10800000">
            <a:off x="1474419" y="1983664"/>
            <a:ext cx="2002740" cy="1997168"/>
          </a:xfrm>
          <a:prstGeom prst="arc">
            <a:avLst>
              <a:gd name="adj1" fmla="val 3847365"/>
              <a:gd name="adj2" fmla="val 11611190"/>
            </a:avLst>
          </a:prstGeom>
          <a:no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99A3CC66-7098-4265-B935-C66B4989B760}"/>
              </a:ext>
            </a:extLst>
          </p:cNvPr>
          <p:cNvSpPr txBox="1">
            <a:spLocks/>
          </p:cNvSpPr>
          <p:nvPr/>
        </p:nvSpPr>
        <p:spPr>
          <a:xfrm>
            <a:off x="4771716" y="4607222"/>
            <a:ext cx="1514178" cy="1397830"/>
          </a:xfrm>
          <a:prstGeom prst="rect">
            <a:avLst/>
          </a:prstGeom>
          <a:noFill/>
        </p:spPr>
        <p:txBody>
          <a:bodyPr wrap="square" lIns="45720" tIns="91440" rIns="45720" bIns="0" rtlCol="0" anchor="t">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Close deals faster by collaborating with global account teams</a:t>
            </a:r>
          </a:p>
        </p:txBody>
      </p:sp>
      <p:sp>
        <p:nvSpPr>
          <p:cNvPr id="23" name="TextBox 22">
            <a:extLst>
              <a:ext uri="{FF2B5EF4-FFF2-40B4-BE49-F238E27FC236}">
                <a16:creationId xmlns:a16="http://schemas.microsoft.com/office/drawing/2014/main" id="{B37B729E-44F3-1FB0-8363-56E4551757FD}"/>
              </a:ext>
            </a:extLst>
          </p:cNvPr>
          <p:cNvSpPr txBox="1">
            <a:spLocks/>
          </p:cNvSpPr>
          <p:nvPr/>
        </p:nvSpPr>
        <p:spPr>
          <a:xfrm>
            <a:off x="7873852" y="4607222"/>
            <a:ext cx="1514178" cy="1397830"/>
          </a:xfrm>
          <a:prstGeom prst="rect">
            <a:avLst/>
          </a:prstGeom>
          <a:noFill/>
        </p:spPr>
        <p:txBody>
          <a:bodyPr wrap="square" lIns="45720" tIns="91440" rIns="4572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Rapidly coordinate team activities across the supply chain</a:t>
            </a:r>
          </a:p>
        </p:txBody>
      </p:sp>
      <p:sp>
        <p:nvSpPr>
          <p:cNvPr id="24" name="TextBox 23">
            <a:extLst>
              <a:ext uri="{FF2B5EF4-FFF2-40B4-BE49-F238E27FC236}">
                <a16:creationId xmlns:a16="http://schemas.microsoft.com/office/drawing/2014/main" id="{81D46ACF-24F0-23D0-8DD8-7B1ECF20E034}"/>
              </a:ext>
            </a:extLst>
          </p:cNvPr>
          <p:cNvSpPr txBox="1">
            <a:spLocks/>
          </p:cNvSpPr>
          <p:nvPr/>
        </p:nvSpPr>
        <p:spPr>
          <a:xfrm>
            <a:off x="9424920" y="4607222"/>
            <a:ext cx="1514181" cy="1397830"/>
          </a:xfrm>
          <a:prstGeom prst="rect">
            <a:avLst/>
          </a:prstGeom>
          <a:noFill/>
        </p:spPr>
        <p:txBody>
          <a:bodyPr wrap="square" lIns="45720" tIns="91440" rIns="45720" bIns="0" rtlCol="0" anchor="t">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Streamline orders and payments across departments</a:t>
            </a:r>
          </a:p>
        </p:txBody>
      </p:sp>
      <p:sp>
        <p:nvSpPr>
          <p:cNvPr id="25" name="TextBox 24">
            <a:extLst>
              <a:ext uri="{FF2B5EF4-FFF2-40B4-BE49-F238E27FC236}">
                <a16:creationId xmlns:a16="http://schemas.microsoft.com/office/drawing/2014/main" id="{1355EC34-D4D3-697F-9574-77F99E8FD42D}"/>
              </a:ext>
            </a:extLst>
          </p:cNvPr>
          <p:cNvSpPr txBox="1">
            <a:spLocks/>
          </p:cNvSpPr>
          <p:nvPr/>
        </p:nvSpPr>
        <p:spPr>
          <a:xfrm>
            <a:off x="6322784" y="4607222"/>
            <a:ext cx="1514178" cy="1397830"/>
          </a:xfrm>
          <a:prstGeom prst="rect">
            <a:avLst/>
          </a:prstGeom>
          <a:noFill/>
        </p:spPr>
        <p:txBody>
          <a:bodyPr wrap="square" lIns="45720" tIns="91440" rIns="4572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Swarm on customer issues with AI-matched experts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30" name="TextBox 29">
            <a:extLst>
              <a:ext uri="{FF2B5EF4-FFF2-40B4-BE49-F238E27FC236}">
                <a16:creationId xmlns:a16="http://schemas.microsoft.com/office/drawing/2014/main" id="{36BA8E19-8221-2AB9-5A2C-F67D185BD767}"/>
              </a:ext>
            </a:extLst>
          </p:cNvPr>
          <p:cNvSpPr txBox="1">
            <a:spLocks/>
          </p:cNvSpPr>
          <p:nvPr/>
        </p:nvSpPr>
        <p:spPr>
          <a:xfrm>
            <a:off x="6322785" y="4157661"/>
            <a:ext cx="1514178" cy="412670"/>
          </a:xfrm>
          <a:prstGeom prst="rect">
            <a:avLst/>
          </a:prstGeom>
          <a:solidFill>
            <a:schemeClr val="accent1"/>
          </a:solidFill>
        </p:spPr>
        <p:txBody>
          <a:bodyPr wrap="square" lIns="91440" tIns="0" rIns="91440" b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Service</a:t>
            </a:r>
          </a:p>
        </p:txBody>
      </p:sp>
      <p:sp>
        <p:nvSpPr>
          <p:cNvPr id="31" name="TextBox 30">
            <a:extLst>
              <a:ext uri="{FF2B5EF4-FFF2-40B4-BE49-F238E27FC236}">
                <a16:creationId xmlns:a16="http://schemas.microsoft.com/office/drawing/2014/main" id="{55653653-B97D-08A3-D9B6-CBC73DAA5C75}"/>
              </a:ext>
            </a:extLst>
          </p:cNvPr>
          <p:cNvSpPr txBox="1">
            <a:spLocks/>
          </p:cNvSpPr>
          <p:nvPr/>
        </p:nvSpPr>
        <p:spPr>
          <a:xfrm>
            <a:off x="7873854" y="4157661"/>
            <a:ext cx="1514178" cy="41267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Supply Chain</a:t>
            </a:r>
          </a:p>
        </p:txBody>
      </p:sp>
      <p:sp>
        <p:nvSpPr>
          <p:cNvPr id="32" name="TextBox 31">
            <a:extLst>
              <a:ext uri="{FF2B5EF4-FFF2-40B4-BE49-F238E27FC236}">
                <a16:creationId xmlns:a16="http://schemas.microsoft.com/office/drawing/2014/main" id="{7AB3915D-A1E3-B5F5-5AAC-15E9B7BD6108}"/>
              </a:ext>
            </a:extLst>
          </p:cNvPr>
          <p:cNvSpPr txBox="1">
            <a:spLocks/>
          </p:cNvSpPr>
          <p:nvPr/>
        </p:nvSpPr>
        <p:spPr>
          <a:xfrm>
            <a:off x="4771716" y="4157661"/>
            <a:ext cx="1514178" cy="412670"/>
          </a:xfrm>
          <a:prstGeom prst="rect">
            <a:avLst/>
          </a:prstGeom>
          <a:solidFill>
            <a:schemeClr val="accent1"/>
          </a:solidFill>
        </p:spPr>
        <p:txBody>
          <a:bodyPr wrap="square" lIns="91440" tIns="0" rIns="91440" b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Customer Experience</a:t>
            </a:r>
          </a:p>
        </p:txBody>
      </p:sp>
      <p:sp>
        <p:nvSpPr>
          <p:cNvPr id="34" name="TextBox 33">
            <a:extLst>
              <a:ext uri="{FF2B5EF4-FFF2-40B4-BE49-F238E27FC236}">
                <a16:creationId xmlns:a16="http://schemas.microsoft.com/office/drawing/2014/main" id="{EA9A699D-B136-8AC5-F651-D1981ECB9237}"/>
              </a:ext>
            </a:extLst>
          </p:cNvPr>
          <p:cNvSpPr txBox="1">
            <a:spLocks/>
          </p:cNvSpPr>
          <p:nvPr/>
        </p:nvSpPr>
        <p:spPr>
          <a:xfrm>
            <a:off x="9424923" y="4157661"/>
            <a:ext cx="1514178" cy="41267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Finance</a:t>
            </a:r>
          </a:p>
        </p:txBody>
      </p:sp>
      <p:cxnSp>
        <p:nvCxnSpPr>
          <p:cNvPr id="35" name="Straight Connector 34">
            <a:extLst>
              <a:ext uri="{FF2B5EF4-FFF2-40B4-BE49-F238E27FC236}">
                <a16:creationId xmlns:a16="http://schemas.microsoft.com/office/drawing/2014/main" id="{32E65C1D-F646-1440-F3AC-472C9CBA34EF}"/>
              </a:ext>
            </a:extLst>
          </p:cNvPr>
          <p:cNvCxnSpPr/>
          <p:nvPr/>
        </p:nvCxnSpPr>
        <p:spPr>
          <a:xfrm>
            <a:off x="6304339" y="4636789"/>
            <a:ext cx="0" cy="1132186"/>
          </a:xfrm>
          <a:prstGeom prst="line">
            <a:avLst/>
          </a:prstGeom>
          <a:ln>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04C0073-CDCF-02A9-0007-1C1C54CBD78F}"/>
              </a:ext>
            </a:extLst>
          </p:cNvPr>
          <p:cNvCxnSpPr/>
          <p:nvPr/>
        </p:nvCxnSpPr>
        <p:spPr>
          <a:xfrm>
            <a:off x="7855407" y="4636789"/>
            <a:ext cx="0" cy="1132186"/>
          </a:xfrm>
          <a:prstGeom prst="line">
            <a:avLst/>
          </a:prstGeom>
          <a:ln>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B74737B-D29A-B292-AC3D-4D3AEBBBF792}"/>
              </a:ext>
            </a:extLst>
          </p:cNvPr>
          <p:cNvCxnSpPr/>
          <p:nvPr/>
        </p:nvCxnSpPr>
        <p:spPr>
          <a:xfrm>
            <a:off x="9406475" y="4636789"/>
            <a:ext cx="0" cy="1132186"/>
          </a:xfrm>
          <a:prstGeom prst="line">
            <a:avLst/>
          </a:prstGeom>
          <a:ln>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7" name="Picture 16" descr="A group of men having a discussion&#10;&#10;Description automatically generated with low confidence">
            <a:extLst>
              <a:ext uri="{FF2B5EF4-FFF2-40B4-BE49-F238E27FC236}">
                <a16:creationId xmlns:a16="http://schemas.microsoft.com/office/drawing/2014/main" id="{30D09167-1529-6472-FC00-232B4E5769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50"/>
          <a:stretch/>
        </p:blipFill>
        <p:spPr>
          <a:xfrm>
            <a:off x="1765800" y="2267483"/>
            <a:ext cx="1451639" cy="1451639"/>
          </a:xfrm>
          <a:prstGeom prst="ellipse">
            <a:avLst/>
          </a:prstGeom>
        </p:spPr>
      </p:pic>
      <p:sp>
        <p:nvSpPr>
          <p:cNvPr id="40" name="TextBox 39">
            <a:extLst>
              <a:ext uri="{FF2B5EF4-FFF2-40B4-BE49-F238E27FC236}">
                <a16:creationId xmlns:a16="http://schemas.microsoft.com/office/drawing/2014/main" id="{787F719C-D5BF-2058-7C0F-ECB458CF9955}"/>
              </a:ext>
            </a:extLst>
          </p:cNvPr>
          <p:cNvSpPr txBox="1"/>
          <p:nvPr/>
        </p:nvSpPr>
        <p:spPr>
          <a:xfrm>
            <a:off x="4717210" y="5819045"/>
            <a:ext cx="6239504" cy="676338"/>
          </a:xfrm>
          <a:prstGeom prst="rect">
            <a:avLst/>
          </a:prstGeom>
          <a:solidFill>
            <a:schemeClr val="bg1">
              <a:lumMod val="95000"/>
              <a:alpha val="50000"/>
            </a:schemeClr>
          </a:solidFill>
        </p:spPr>
        <p:txBody>
          <a:bodyPr wrap="square" lIns="45720" tIns="45720" rIns="45720" bIns="0" rtlCol="0" anchor="ctr">
            <a:noAutofit/>
          </a:bodyPr>
          <a:lstStyle>
            <a:defPPr>
              <a:defRPr lang="en-US"/>
            </a:defPPr>
            <a:lvl1pPr>
              <a:defRPr sz="1000" i="1">
                <a:gradFill>
                  <a:gsLst>
                    <a:gs pos="2917">
                      <a:schemeClr val="tx1"/>
                    </a:gs>
                    <a:gs pos="30000">
                      <a:schemeClr val="tx1"/>
                    </a:gs>
                  </a:gsLst>
                  <a:lin ang="5400000" scaled="0"/>
                </a:gra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Embedded Teams chat | Link chats to records | AI-suggested contacts | Automated call transcripts</a:t>
            </a:r>
          </a:p>
        </p:txBody>
      </p:sp>
    </p:spTree>
    <p:extLst>
      <p:ext uri="{BB962C8B-B14F-4D97-AF65-F5344CB8AC3E}">
        <p14:creationId xmlns:p14="http://schemas.microsoft.com/office/powerpoint/2010/main" val="4247104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accel="50000" decel="50000" fill="hold" grpId="1" nodeType="withEffect">
                                  <p:stCondLst>
                                    <p:cond delay="0"/>
                                  </p:stCondLst>
                                  <p:childTnLst>
                                    <p:animMotion origin="layout" path="M -4.79167E-6 2.96296E-6 L 0.00014 -0.02107 " pathEditMode="relative" rAng="0" ptsTypes="AA">
                                      <p:cBhvr>
                                        <p:cTn id="9" dur="1000" spd="-100000" fill="hold"/>
                                        <p:tgtEl>
                                          <p:spTgt spid="4"/>
                                        </p:tgtEl>
                                        <p:attrNameLst>
                                          <p:attrName>ppt_x</p:attrName>
                                          <p:attrName>ppt_y</p:attrName>
                                        </p:attrNameLst>
                                      </p:cBhvr>
                                      <p:rCtr x="0" y="-1065"/>
                                    </p:animMotion>
                                  </p:childTnLst>
                                </p:cTn>
                              </p:par>
                              <p:par>
                                <p:cTn id="10" presetID="16" presetClass="entr" presetSubtype="37"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par>
                                <p:cTn id="13" presetID="2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1" fill="hold" grpId="0" nodeType="with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1" presetClass="entr" presetSubtype="1" fill="hold" grpId="0" nodeType="with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750"/>
                                        <p:tgtEl>
                                          <p:spTgt spid="7"/>
                                        </p:tgtEl>
                                      </p:cBhvr>
                                    </p:animEffect>
                                  </p:childTnLst>
                                </p:cTn>
                              </p:par>
                              <p:par>
                                <p:cTn id="25" presetID="10" presetClass="entr" presetSubtype="0" fill="hold" nodeType="withEffect">
                                  <p:stCondLst>
                                    <p:cond delay="12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22" presetClass="entr" presetSubtype="8" fill="hold" grpId="0" nodeType="withEffect">
                                  <p:stCondLst>
                                    <p:cond delay="180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nodeType="withEffect">
                                  <p:stCondLst>
                                    <p:cond delay="230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par>
                                <p:cTn id="34" presetID="10" presetClass="entr" presetSubtype="0" fill="hold" grpId="0" nodeType="withEffect">
                                  <p:stCondLst>
                                    <p:cond delay="25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22" presetClass="entr" presetSubtype="8" fill="hold" grpId="0" nodeType="withEffect">
                                  <p:stCondLst>
                                    <p:cond delay="280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750"/>
                                        <p:tgtEl>
                                          <p:spTgt spid="15"/>
                                        </p:tgtEl>
                                      </p:cBhvr>
                                    </p:animEffect>
                                  </p:childTnLst>
                                </p:cTn>
                              </p:par>
                              <p:par>
                                <p:cTn id="40" presetID="10" presetClass="entr" presetSubtype="0" fill="hold" grpId="0" nodeType="withEffect">
                                  <p:stCondLst>
                                    <p:cond delay="30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42" presetClass="path" presetSubtype="0" accel="50000" decel="50000" fill="hold" grpId="1" nodeType="withEffect">
                                  <p:stCondLst>
                                    <p:cond delay="3000"/>
                                  </p:stCondLst>
                                  <p:childTnLst>
                                    <p:animMotion origin="layout" path="M -8.33333E-7 -4.44444E-6 L -0.01068 -0.00138 " pathEditMode="relative" rAng="0" ptsTypes="AA">
                                      <p:cBhvr>
                                        <p:cTn id="44" dur="750" spd="-100000" fill="hold"/>
                                        <p:tgtEl>
                                          <p:spTgt spid="12"/>
                                        </p:tgtEl>
                                        <p:attrNameLst>
                                          <p:attrName>ppt_x</p:attrName>
                                          <p:attrName>ppt_y</p:attrName>
                                        </p:attrNameLst>
                                      </p:cBhvr>
                                      <p:rCtr x="-534" y="-69"/>
                                    </p:animMotion>
                                  </p:childTnLst>
                                </p:cTn>
                              </p:par>
                              <p:par>
                                <p:cTn id="45" presetID="10" presetClass="entr" presetSubtype="0" fill="hold" grpId="0" nodeType="withEffect">
                                  <p:stCondLst>
                                    <p:cond delay="33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42" presetClass="path" presetSubtype="0" accel="50000" decel="50000" fill="hold" grpId="1" nodeType="withEffect">
                                  <p:stCondLst>
                                    <p:cond delay="3300"/>
                                  </p:stCondLst>
                                  <p:childTnLst>
                                    <p:animMotion origin="layout" path="M -8.33333E-7 -3.7037E-6 L -0.01146 -0.00115 " pathEditMode="relative" rAng="0" ptsTypes="AA">
                                      <p:cBhvr>
                                        <p:cTn id="49" dur="750" spd="-100000" fill="hold"/>
                                        <p:tgtEl>
                                          <p:spTgt spid="13"/>
                                        </p:tgtEl>
                                        <p:attrNameLst>
                                          <p:attrName>ppt_x</p:attrName>
                                          <p:attrName>ppt_y</p:attrName>
                                        </p:attrNameLst>
                                      </p:cBhvr>
                                      <p:rCtr x="-573" y="-69"/>
                                    </p:animMotion>
                                  </p:childTnLst>
                                </p:cTn>
                              </p:par>
                              <p:par>
                                <p:cTn id="50" presetID="10" presetClass="entr" presetSubtype="0" fill="hold" grpId="0" nodeType="withEffect">
                                  <p:stCondLst>
                                    <p:cond delay="36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42" presetClass="path" presetSubtype="0" accel="50000" decel="50000" fill="hold" grpId="1" nodeType="withEffect">
                                  <p:stCondLst>
                                    <p:cond delay="3600"/>
                                  </p:stCondLst>
                                  <p:childTnLst>
                                    <p:animMotion origin="layout" path="M -8.33333E-7 -4.44444E-6 L -0.00976 0.0007 " pathEditMode="relative" rAng="0" ptsTypes="AA">
                                      <p:cBhvr>
                                        <p:cTn id="54" dur="750" spd="-100000" fill="hold"/>
                                        <p:tgtEl>
                                          <p:spTgt spid="14"/>
                                        </p:tgtEl>
                                        <p:attrNameLst>
                                          <p:attrName>ppt_x</p:attrName>
                                          <p:attrName>ppt_y</p:attrName>
                                        </p:attrNameLst>
                                      </p:cBhvr>
                                      <p:rCtr x="-495" y="23"/>
                                    </p:animMotion>
                                  </p:childTnLst>
                                </p:cTn>
                              </p:par>
                            </p:childTnLst>
                          </p:cTn>
                        </p:par>
                        <p:par>
                          <p:cTn id="55" fill="hold">
                            <p:stCondLst>
                              <p:cond delay="435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22" presetClass="entr" presetSubtype="1" fill="hold" grpId="0" nodeType="withEffect">
                                  <p:stCondLst>
                                    <p:cond delay="350"/>
                                  </p:stCondLst>
                                  <p:childTnLst>
                                    <p:set>
                                      <p:cBhvr>
                                        <p:cTn id="60" dur="1" fill="hold">
                                          <p:stCondLst>
                                            <p:cond delay="0"/>
                                          </p:stCondLst>
                                        </p:cTn>
                                        <p:tgtEl>
                                          <p:spTgt spid="18"/>
                                        </p:tgtEl>
                                        <p:attrNameLst>
                                          <p:attrName>style.visibility</p:attrName>
                                        </p:attrNameLst>
                                      </p:cBhvr>
                                      <p:to>
                                        <p:strVal val="visible"/>
                                      </p:to>
                                    </p:set>
                                    <p:animEffect transition="in" filter="wipe(up)">
                                      <p:cBhvr>
                                        <p:cTn id="61" dur="750"/>
                                        <p:tgtEl>
                                          <p:spTgt spid="18"/>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grpId="0" nodeType="withEffect">
                                  <p:stCondLst>
                                    <p:cond delay="120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22" presetClass="entr" presetSubtype="1" fill="hold" nodeType="withEffect">
                                  <p:stCondLst>
                                    <p:cond delay="1200"/>
                                  </p:stCondLst>
                                  <p:childTnLst>
                                    <p:set>
                                      <p:cBhvr>
                                        <p:cTn id="69" dur="1" fill="hold">
                                          <p:stCondLst>
                                            <p:cond delay="0"/>
                                          </p:stCondLst>
                                        </p:cTn>
                                        <p:tgtEl>
                                          <p:spTgt spid="35"/>
                                        </p:tgtEl>
                                        <p:attrNameLst>
                                          <p:attrName>style.visibility</p:attrName>
                                        </p:attrNameLst>
                                      </p:cBhvr>
                                      <p:to>
                                        <p:strVal val="visible"/>
                                      </p:to>
                                    </p:set>
                                    <p:animEffect transition="in" filter="wipe(up)">
                                      <p:cBhvr>
                                        <p:cTn id="70" dur="500"/>
                                        <p:tgtEl>
                                          <p:spTgt spid="35"/>
                                        </p:tgtEl>
                                      </p:cBhvr>
                                    </p:animEffect>
                                  </p:childTnLst>
                                </p:cTn>
                              </p:par>
                              <p:par>
                                <p:cTn id="71" presetID="42" presetClass="path" presetSubtype="0" accel="50000" decel="50000" fill="hold" grpId="1" nodeType="withEffect">
                                  <p:stCondLst>
                                    <p:cond delay="1200"/>
                                  </p:stCondLst>
                                  <p:childTnLst>
                                    <p:animMotion origin="layout" path="M 4.375E-6 -1.11111E-6 L 4.375E-6 -0.02292 " pathEditMode="relative" rAng="0" ptsTypes="AA">
                                      <p:cBhvr>
                                        <p:cTn id="72" dur="750" spd="-100000" fill="hold"/>
                                        <p:tgtEl>
                                          <p:spTgt spid="22"/>
                                        </p:tgtEl>
                                        <p:attrNameLst>
                                          <p:attrName>ppt_x</p:attrName>
                                          <p:attrName>ppt_y</p:attrName>
                                        </p:attrNameLst>
                                      </p:cBhvr>
                                      <p:rCtr x="0" y="-1157"/>
                                    </p:animMotion>
                                  </p:childTnLst>
                                </p:cTn>
                              </p:par>
                            </p:childTnLst>
                          </p:cTn>
                        </p:par>
                        <p:par>
                          <p:cTn id="73" fill="hold">
                            <p:stCondLst>
                              <p:cond delay="6300"/>
                            </p:stCondLst>
                            <p:childTnLst>
                              <p:par>
                                <p:cTn id="74" presetID="10" presetClass="entr" presetSubtype="0"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grpId="0" nodeType="withEffect">
                                  <p:stCondLst>
                                    <p:cond delay="20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22" presetClass="entr" presetSubtype="1" fill="hold" nodeType="withEffect">
                                  <p:stCondLst>
                                    <p:cond delay="200"/>
                                  </p:stCondLst>
                                  <p:childTnLst>
                                    <p:set>
                                      <p:cBhvr>
                                        <p:cTn id="81" dur="1" fill="hold">
                                          <p:stCondLst>
                                            <p:cond delay="0"/>
                                          </p:stCondLst>
                                        </p:cTn>
                                        <p:tgtEl>
                                          <p:spTgt spid="38"/>
                                        </p:tgtEl>
                                        <p:attrNameLst>
                                          <p:attrName>style.visibility</p:attrName>
                                        </p:attrNameLst>
                                      </p:cBhvr>
                                      <p:to>
                                        <p:strVal val="visible"/>
                                      </p:to>
                                    </p:set>
                                    <p:animEffect transition="in" filter="wipe(up)">
                                      <p:cBhvr>
                                        <p:cTn id="82" dur="500"/>
                                        <p:tgtEl>
                                          <p:spTgt spid="38"/>
                                        </p:tgtEl>
                                      </p:cBhvr>
                                    </p:animEffect>
                                  </p:childTnLst>
                                </p:cTn>
                              </p:par>
                              <p:par>
                                <p:cTn id="83" presetID="42" presetClass="path" presetSubtype="0" accel="50000" decel="50000" fill="hold" grpId="1" nodeType="withEffect">
                                  <p:stCondLst>
                                    <p:cond delay="200"/>
                                  </p:stCondLst>
                                  <p:childTnLst>
                                    <p:animMotion origin="layout" path="M 4.375E-6 -1.11111E-6 L 4.375E-6 -0.02292 " pathEditMode="relative" rAng="0" ptsTypes="AA">
                                      <p:cBhvr>
                                        <p:cTn id="84" dur="750" spd="-100000" fill="hold"/>
                                        <p:tgtEl>
                                          <p:spTgt spid="25"/>
                                        </p:tgtEl>
                                        <p:attrNameLst>
                                          <p:attrName>ppt_x</p:attrName>
                                          <p:attrName>ppt_y</p:attrName>
                                        </p:attrNameLst>
                                      </p:cBhvr>
                                      <p:rCtr x="0" y="-1157"/>
                                    </p:animMotion>
                                  </p:childTnLst>
                                </p:cTn>
                              </p:par>
                            </p:childTnLst>
                          </p:cTn>
                        </p:par>
                        <p:par>
                          <p:cTn id="85" fill="hold">
                            <p:stCondLst>
                              <p:cond delay="7250"/>
                            </p:stCondLst>
                            <p:childTnLst>
                              <p:par>
                                <p:cTn id="86" presetID="10" presetClass="entr" presetSubtype="0"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par>
                                <p:cTn id="89" presetID="10" presetClass="entr" presetSubtype="0" fill="hold" grpId="0" nodeType="withEffect">
                                  <p:stCondLst>
                                    <p:cond delay="20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par>
                                <p:cTn id="92" presetID="22" presetClass="entr" presetSubtype="1" fill="hold" nodeType="withEffect">
                                  <p:stCondLst>
                                    <p:cond delay="200"/>
                                  </p:stCondLst>
                                  <p:childTnLst>
                                    <p:set>
                                      <p:cBhvr>
                                        <p:cTn id="93" dur="1" fill="hold">
                                          <p:stCondLst>
                                            <p:cond delay="0"/>
                                          </p:stCondLst>
                                        </p:cTn>
                                        <p:tgtEl>
                                          <p:spTgt spid="39"/>
                                        </p:tgtEl>
                                        <p:attrNameLst>
                                          <p:attrName>style.visibility</p:attrName>
                                        </p:attrNameLst>
                                      </p:cBhvr>
                                      <p:to>
                                        <p:strVal val="visible"/>
                                      </p:to>
                                    </p:set>
                                    <p:animEffect transition="in" filter="wipe(up)">
                                      <p:cBhvr>
                                        <p:cTn id="94" dur="500"/>
                                        <p:tgtEl>
                                          <p:spTgt spid="39"/>
                                        </p:tgtEl>
                                      </p:cBhvr>
                                    </p:animEffect>
                                  </p:childTnLst>
                                </p:cTn>
                              </p:par>
                              <p:par>
                                <p:cTn id="95" presetID="42" presetClass="path" presetSubtype="0" accel="50000" decel="50000" fill="hold" grpId="1" nodeType="withEffect">
                                  <p:stCondLst>
                                    <p:cond delay="200"/>
                                  </p:stCondLst>
                                  <p:childTnLst>
                                    <p:animMotion origin="layout" path="M 4.375E-6 -1.11111E-6 L 4.375E-6 -0.02292 " pathEditMode="relative" rAng="0" ptsTypes="AA">
                                      <p:cBhvr>
                                        <p:cTn id="96" dur="750" spd="-100000" fill="hold"/>
                                        <p:tgtEl>
                                          <p:spTgt spid="23"/>
                                        </p:tgtEl>
                                        <p:attrNameLst>
                                          <p:attrName>ppt_x</p:attrName>
                                          <p:attrName>ppt_y</p:attrName>
                                        </p:attrNameLst>
                                      </p:cBhvr>
                                      <p:rCtr x="0" y="-1157"/>
                                    </p:animMotion>
                                  </p:childTnLst>
                                </p:cTn>
                              </p:par>
                            </p:childTnLst>
                          </p:cTn>
                        </p:par>
                        <p:par>
                          <p:cTn id="97" fill="hold">
                            <p:stCondLst>
                              <p:cond delay="8200"/>
                            </p:stCondLst>
                            <p:childTnLst>
                              <p:par>
                                <p:cTn id="98" presetID="10" presetClass="entr" presetSubtype="0" fill="hold" grpId="0" nodeType="after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500"/>
                                        <p:tgtEl>
                                          <p:spTgt spid="34"/>
                                        </p:tgtEl>
                                      </p:cBhvr>
                                    </p:animEffect>
                                  </p:childTnLst>
                                </p:cTn>
                              </p:par>
                              <p:par>
                                <p:cTn id="101" presetID="10" presetClass="entr" presetSubtype="0" fill="hold" grpId="0" nodeType="withEffect">
                                  <p:stCondLst>
                                    <p:cond delay="20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500"/>
                                        <p:tgtEl>
                                          <p:spTgt spid="24"/>
                                        </p:tgtEl>
                                      </p:cBhvr>
                                    </p:animEffect>
                                  </p:childTnLst>
                                </p:cTn>
                              </p:par>
                              <p:par>
                                <p:cTn id="104" presetID="42" presetClass="path" presetSubtype="0" accel="50000" decel="50000" fill="hold" grpId="1" nodeType="withEffect">
                                  <p:stCondLst>
                                    <p:cond delay="200"/>
                                  </p:stCondLst>
                                  <p:childTnLst>
                                    <p:animMotion origin="layout" path="M -4.58333E-6 -1.11111E-6 L -4.58333E-6 -0.02292 " pathEditMode="relative" rAng="0" ptsTypes="AA">
                                      <p:cBhvr>
                                        <p:cTn id="105" dur="750" spd="-100000" fill="hold"/>
                                        <p:tgtEl>
                                          <p:spTgt spid="24"/>
                                        </p:tgtEl>
                                        <p:attrNameLst>
                                          <p:attrName>ppt_x</p:attrName>
                                          <p:attrName>ppt_y</p:attrName>
                                        </p:attrNameLst>
                                      </p:cBhvr>
                                      <p:rCtr x="0" y="-1157"/>
                                    </p:animMotion>
                                  </p:childTnLst>
                                </p:cTn>
                              </p:par>
                              <p:par>
                                <p:cTn id="106" presetID="10" presetClass="entr" presetSubtype="0" fill="hold" grpId="0" nodeType="withEffect">
                                  <p:stCondLst>
                                    <p:cond delay="900"/>
                                  </p:stCondLst>
                                  <p:childTnLst>
                                    <p:set>
                                      <p:cBhvr>
                                        <p:cTn id="107" dur="1" fill="hold">
                                          <p:stCondLst>
                                            <p:cond delay="0"/>
                                          </p:stCondLst>
                                        </p:cTn>
                                        <p:tgtEl>
                                          <p:spTgt spid="40"/>
                                        </p:tgtEl>
                                        <p:attrNameLst>
                                          <p:attrName>style.visibility</p:attrName>
                                        </p:attrNameLst>
                                      </p:cBhvr>
                                      <p:to>
                                        <p:strVal val="visible"/>
                                      </p:to>
                                    </p:set>
                                    <p:animEffect transition="in" filter="fade">
                                      <p:cBhvr>
                                        <p:cTn id="108" dur="500"/>
                                        <p:tgtEl>
                                          <p:spTgt spid="40"/>
                                        </p:tgtEl>
                                      </p:cBhvr>
                                    </p:animEffect>
                                  </p:childTnLst>
                                </p:cTn>
                              </p:par>
                              <p:par>
                                <p:cTn id="109" presetID="42" presetClass="path" presetSubtype="0" accel="50000" decel="50000" fill="hold" grpId="1" nodeType="withEffect">
                                  <p:stCondLst>
                                    <p:cond delay="900"/>
                                  </p:stCondLst>
                                  <p:childTnLst>
                                    <p:animMotion origin="layout" path="M -4.58333E-6 -1.11111E-6 L -4.58333E-6 -0.02292 " pathEditMode="relative" rAng="0" ptsTypes="AA">
                                      <p:cBhvr>
                                        <p:cTn id="110" dur="750" spd="-100000" fill="hold"/>
                                        <p:tgtEl>
                                          <p:spTgt spid="40"/>
                                        </p:tgtEl>
                                        <p:attrNameLst>
                                          <p:attrName>ppt_x</p:attrName>
                                          <p:attrName>ppt_y</p:attrName>
                                        </p:attrNameLst>
                                      </p:cBhvr>
                                      <p:rCtr x="0"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7" grpId="0" animBg="1"/>
      <p:bldP spid="8" grpId="0" animBg="1"/>
      <p:bldP spid="9" grpId="0" animBg="1"/>
      <p:bldP spid="12" grpId="0" animBg="1"/>
      <p:bldP spid="12" grpId="1" animBg="1"/>
      <p:bldP spid="13" grpId="0" animBg="1"/>
      <p:bldP spid="13" grpId="1" animBg="1"/>
      <p:bldP spid="14" grpId="0" animBg="1"/>
      <p:bldP spid="14" grpId="1" animBg="1"/>
      <p:bldP spid="15" grpId="0" animBg="1"/>
      <p:bldP spid="16" grpId="0" animBg="1"/>
      <p:bldP spid="18" grpId="0" animBg="1"/>
      <p:bldP spid="19" grpId="0" animBg="1"/>
      <p:bldP spid="20" grpId="0" animBg="1"/>
      <p:bldP spid="22" grpId="0"/>
      <p:bldP spid="22" grpId="1"/>
      <p:bldP spid="23" grpId="0"/>
      <p:bldP spid="23" grpId="1"/>
      <p:bldP spid="24" grpId="0"/>
      <p:bldP spid="24" grpId="1"/>
      <p:bldP spid="25" grpId="0"/>
      <p:bldP spid="25" grpId="1"/>
      <p:bldP spid="30" grpId="0" animBg="1"/>
      <p:bldP spid="31" grpId="0" animBg="1"/>
      <p:bldP spid="32" grpId="0" animBg="1"/>
      <p:bldP spid="34" grpId="0" animBg="1"/>
      <p:bldP spid="40" grpId="0" animBg="1"/>
      <p:bldP spid="4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588263" y="457200"/>
            <a:ext cx="11018520" cy="1661993"/>
          </a:xfrm>
        </p:spPr>
        <p:txBody>
          <a:bodyPr/>
          <a:lstStyle/>
          <a:p>
            <a:r>
              <a:rPr lang="en-US" dirty="0"/>
              <a:t>Gibson Brands streamlines its business and creates an immersive customer experience</a:t>
            </a:r>
            <a:br>
              <a:rPr lang="en-US" dirty="0"/>
            </a:br>
            <a:endParaRPr lang="en-US" dirty="0"/>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266616" y="2589923"/>
            <a:ext cx="7015645" cy="113877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w="3175">
                  <a:noFill/>
                </a:ln>
                <a:solidFill>
                  <a:srgbClr val="FFFFFF"/>
                </a:solidFill>
                <a:effectLst/>
                <a:uLnTx/>
                <a:uFillTx/>
                <a:latin typeface="Segoe UI"/>
                <a:ea typeface="+mn-ea"/>
                <a:cs typeface="Segoe UI" pitchFamily="34" charset="0"/>
              </a:rPr>
              <a:t>“Dynamics 365 is giving us the ability to reach all demographics, whether through ecommerce or retail or helping our manufacturing and our dealers get product out there.”</a:t>
            </a:r>
            <a:endPar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463757"/>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1130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Paint Points Solved:</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I</a:t>
            </a:r>
            <a:r>
              <a:rPr kumimoji="0" lang="en-US" sz="1600" b="0" i="0" u="none" strike="noStrike" kern="1200" cap="none" spc="0" normalizeH="0" baseline="0" noProof="0" err="1">
                <a:ln>
                  <a:noFill/>
                </a:ln>
                <a:solidFill>
                  <a:srgbClr val="FFFFFF"/>
                </a:solidFill>
                <a:effectLst/>
                <a:uLnTx/>
                <a:uFillTx/>
                <a:latin typeface="Segoe UI"/>
                <a:ea typeface="+mn-ea"/>
                <a:cs typeface="Segoe UI" panose="020B0502040204020203" pitchFamily="34" charset="0"/>
              </a:rPr>
              <a:t>ncreased</a:t>
            </a: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 its online presence and improved the level of service to both customers and dealers.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L</a:t>
            </a:r>
            <a:r>
              <a:rPr kumimoji="0" lang="en-US" sz="1600" b="0" i="0" u="none" strike="noStrike" kern="1200" cap="none" spc="0" normalizeH="0" baseline="0" noProof="0" err="1">
                <a:ln>
                  <a:noFill/>
                </a:ln>
                <a:solidFill>
                  <a:srgbClr val="FFFFFF"/>
                </a:solidFill>
                <a:effectLst/>
                <a:uLnTx/>
                <a:uFillTx/>
                <a:latin typeface="Segoe UI"/>
                <a:ea typeface="+mn-ea"/>
                <a:cs typeface="Segoe UI" panose="020B0502040204020203" pitchFamily="34" charset="0"/>
              </a:rPr>
              <a:t>egacy</a:t>
            </a: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 system lacked transparency, agility, and the ability to provide insight.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19372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Refined processes, and unlocked different aspects of the ERP</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Dynamics 365 creates accountability between the different business units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Ability to keep up with the demand and large number of orders</a:t>
            </a:r>
          </a:p>
        </p:txBody>
      </p:sp>
      <p:sp>
        <p:nvSpPr>
          <p:cNvPr id="4" name="Rectangle 3">
            <a:extLst>
              <a:ext uri="{FF2B5EF4-FFF2-40B4-BE49-F238E27FC236}">
                <a16:creationId xmlns:a16="http://schemas.microsoft.com/office/drawing/2014/main" id="{780F9B45-4277-A693-34C8-0FA29DBB95F3}"/>
              </a:ext>
            </a:extLst>
          </p:cNvPr>
          <p:cNvSpPr>
            <a:spLocks/>
          </p:cNvSpPr>
          <p:nvPr/>
        </p:nvSpPr>
        <p:spPr bwMode="invGray">
          <a:xfrm>
            <a:off x="78047" y="5111167"/>
            <a:ext cx="981904"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Finance</a:t>
            </a:r>
          </a:p>
        </p:txBody>
      </p:sp>
      <p:pic>
        <p:nvPicPr>
          <p:cNvPr id="5" name="Picture 4">
            <a:extLst>
              <a:ext uri="{FF2B5EF4-FFF2-40B4-BE49-F238E27FC236}">
                <a16:creationId xmlns:a16="http://schemas.microsoft.com/office/drawing/2014/main" id="{B66416F0-22B7-0E2A-3122-F8DFFBB3013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34482" y="4794761"/>
            <a:ext cx="269033" cy="269033"/>
          </a:xfrm>
          <a:prstGeom prst="rect">
            <a:avLst/>
          </a:prstGeom>
        </p:spPr>
      </p:pic>
      <p:sp>
        <p:nvSpPr>
          <p:cNvPr id="6" name="Rectangle 5">
            <a:extLst>
              <a:ext uri="{FF2B5EF4-FFF2-40B4-BE49-F238E27FC236}">
                <a16:creationId xmlns:a16="http://schemas.microsoft.com/office/drawing/2014/main" id="{36A19FA9-DABC-F203-5063-5A9B91074F17}"/>
              </a:ext>
            </a:extLst>
          </p:cNvPr>
          <p:cNvSpPr>
            <a:spLocks/>
          </p:cNvSpPr>
          <p:nvPr/>
        </p:nvSpPr>
        <p:spPr bwMode="invGray">
          <a:xfrm>
            <a:off x="1049951" y="5111167"/>
            <a:ext cx="1281323"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Supply Chain Management</a:t>
            </a:r>
          </a:p>
        </p:txBody>
      </p:sp>
      <p:pic>
        <p:nvPicPr>
          <p:cNvPr id="7" name="Picture 6">
            <a:extLst>
              <a:ext uri="{FF2B5EF4-FFF2-40B4-BE49-F238E27FC236}">
                <a16:creationId xmlns:a16="http://schemas.microsoft.com/office/drawing/2014/main" id="{30E51382-B3CD-6C99-F945-6DBC2EF58F67}"/>
              </a:ext>
              <a:ext uri="{C183D7F6-B498-43B3-948B-1728B52AA6E4}">
                <adec:decorative xmlns:adec="http://schemas.microsoft.com/office/drawing/2017/decorative" val="1"/>
              </a:ext>
            </a:extLst>
          </p:cNvPr>
          <p:cNvPicPr>
            <a:picLocks noChangeAspect="1"/>
          </p:cNvPicPr>
          <p:nvPr/>
        </p:nvPicPr>
        <p:blipFill>
          <a:blip r:embed="rId4" cstate="print">
            <a:alphaModFix/>
            <a:extLst>
              <a:ext uri="{28A0092B-C50C-407E-A947-70E740481C1C}">
                <a14:useLocalDpi xmlns:a14="http://schemas.microsoft.com/office/drawing/2010/main"/>
              </a:ext>
            </a:extLst>
          </a:blip>
          <a:srcRect/>
          <a:stretch/>
        </p:blipFill>
        <p:spPr>
          <a:xfrm>
            <a:off x="1552818" y="4791970"/>
            <a:ext cx="275591" cy="275589"/>
          </a:xfrm>
          <a:prstGeom prst="rect">
            <a:avLst/>
          </a:prstGeom>
        </p:spPr>
      </p:pic>
      <p:pic>
        <p:nvPicPr>
          <p:cNvPr id="8" name="Commerce icon" descr="Commerce icon">
            <a:extLst>
              <a:ext uri="{FF2B5EF4-FFF2-40B4-BE49-F238E27FC236}">
                <a16:creationId xmlns:a16="http://schemas.microsoft.com/office/drawing/2014/main" id="{5CDF1082-E3E2-0EB4-1BF6-3CC5EBA02E8E}"/>
              </a:ext>
            </a:extLst>
          </p:cNvPr>
          <p:cNvPicPr>
            <a:picLocks noChangeAspect="1"/>
          </p:cNvPicPr>
          <p:nvPr/>
        </p:nvPicPr>
        <p:blipFill>
          <a:blip r:embed="rId5"/>
          <a:stretch>
            <a:fillRect/>
          </a:stretch>
        </p:blipFill>
        <p:spPr>
          <a:xfrm>
            <a:off x="2676461" y="4789557"/>
            <a:ext cx="288476" cy="288476"/>
          </a:xfrm>
          <a:prstGeom prst="rect">
            <a:avLst/>
          </a:prstGeom>
        </p:spPr>
      </p:pic>
      <p:sp>
        <p:nvSpPr>
          <p:cNvPr id="9" name="Rectangle 8">
            <a:extLst>
              <a:ext uri="{FF2B5EF4-FFF2-40B4-BE49-F238E27FC236}">
                <a16:creationId xmlns:a16="http://schemas.microsoft.com/office/drawing/2014/main" id="{5440BC4B-0DFF-4BBF-36E0-90BB515BA04B}"/>
              </a:ext>
            </a:extLst>
          </p:cNvPr>
          <p:cNvSpPr>
            <a:spLocks/>
          </p:cNvSpPr>
          <p:nvPr/>
        </p:nvSpPr>
        <p:spPr bwMode="invGray">
          <a:xfrm>
            <a:off x="2112753" y="5129829"/>
            <a:ext cx="1463040"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Commerce</a:t>
            </a:r>
          </a:p>
        </p:txBody>
      </p:sp>
      <p:grpSp>
        <p:nvGrpSpPr>
          <p:cNvPr id="13" name="Group 12">
            <a:extLst>
              <a:ext uri="{FF2B5EF4-FFF2-40B4-BE49-F238E27FC236}">
                <a16:creationId xmlns:a16="http://schemas.microsoft.com/office/drawing/2014/main" id="{B0AA968F-5890-FB83-ACEC-B5A843A48E5A}"/>
              </a:ext>
            </a:extLst>
          </p:cNvPr>
          <p:cNvGrpSpPr/>
          <p:nvPr/>
        </p:nvGrpSpPr>
        <p:grpSpPr>
          <a:xfrm>
            <a:off x="1512436" y="5513018"/>
            <a:ext cx="1246562" cy="752048"/>
            <a:chOff x="6983178" y="5880995"/>
            <a:chExt cx="1246562" cy="752048"/>
          </a:xfrm>
        </p:grpSpPr>
        <p:pic>
          <p:nvPicPr>
            <p:cNvPr id="14" name="Picture 13" descr="A picture containing text&#10;&#10;Description automatically generated">
              <a:extLst>
                <a:ext uri="{FF2B5EF4-FFF2-40B4-BE49-F238E27FC236}">
                  <a16:creationId xmlns:a16="http://schemas.microsoft.com/office/drawing/2014/main" id="{FD5945C0-4700-C7B5-E567-F9E3E46517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3178" y="5880995"/>
              <a:ext cx="752048" cy="752048"/>
            </a:xfrm>
            <a:prstGeom prst="rect">
              <a:avLst/>
            </a:prstGeom>
          </p:spPr>
        </p:pic>
        <p:sp>
          <p:nvSpPr>
            <p:cNvPr id="15" name="Rectangle 14">
              <a:extLst>
                <a:ext uri="{FF2B5EF4-FFF2-40B4-BE49-F238E27FC236}">
                  <a16:creationId xmlns:a16="http://schemas.microsoft.com/office/drawing/2014/main" id="{B07B120A-9E2D-A1D8-D270-26EBF630EF90}"/>
                </a:ext>
              </a:extLst>
            </p:cNvPr>
            <p:cNvSpPr>
              <a:spLocks/>
            </p:cNvSpPr>
            <p:nvPr/>
          </p:nvSpPr>
          <p:spPr bwMode="invGray">
            <a:xfrm>
              <a:off x="7654072" y="6118519"/>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a:ea typeface="+mn-ea"/>
                  <a:cs typeface="+mn-cs"/>
                </a:rPr>
                <a:t>Power</a:t>
              </a:r>
              <a:br>
                <a:rPr kumimoji="0" lang="en-US" sz="900" b="1" i="0" u="none" strike="noStrike" kern="1200" cap="none" spc="0" normalizeH="0" baseline="0" noProof="0">
                  <a:ln>
                    <a:noFill/>
                  </a:ln>
                  <a:solidFill>
                    <a:srgbClr val="000000"/>
                  </a:solidFill>
                  <a:effectLst/>
                  <a:uLnTx/>
                  <a:uFillTx/>
                  <a:latin typeface="Segoe UI Semibold"/>
                  <a:ea typeface="+mn-ea"/>
                  <a:cs typeface="+mn-cs"/>
                </a:rPr>
              </a:br>
              <a:r>
                <a:rPr kumimoji="0" lang="en-US" sz="900" b="1" i="0" u="none" strike="noStrike" kern="1200" cap="none" spc="0" normalizeH="0" baseline="0" noProof="0">
                  <a:ln>
                    <a:noFill/>
                  </a:ln>
                  <a:solidFill>
                    <a:srgbClr val="000000"/>
                  </a:solidFill>
                  <a:effectLst/>
                  <a:uLnTx/>
                  <a:uFillTx/>
                  <a:latin typeface="Segoe UI Semibold"/>
                  <a:ea typeface="+mn-ea"/>
                  <a:cs typeface="+mn-cs"/>
                </a:rPr>
                <a:t>Apps</a:t>
              </a:r>
            </a:p>
          </p:txBody>
        </p:sp>
      </p:grpSp>
      <p:sp>
        <p:nvSpPr>
          <p:cNvPr id="16" name="TextBox 15">
            <a:extLst>
              <a:ext uri="{FF2B5EF4-FFF2-40B4-BE49-F238E27FC236}">
                <a16:creationId xmlns:a16="http://schemas.microsoft.com/office/drawing/2014/main" id="{8F8A433D-ADFC-833E-3BF6-CD27ECD06B2D}"/>
              </a:ext>
            </a:extLst>
          </p:cNvPr>
          <p:cNvSpPr txBox="1"/>
          <p:nvPr/>
        </p:nvSpPr>
        <p:spPr>
          <a:xfrm>
            <a:off x="929322" y="5800706"/>
            <a:ext cx="497848" cy="26357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Teams</a:t>
            </a:r>
          </a:p>
        </p:txBody>
      </p:sp>
      <p:pic>
        <p:nvPicPr>
          <p:cNvPr id="17" name="Picture 2" descr="Icon&#10;&#10;Description automatically generated">
            <a:extLst>
              <a:ext uri="{FF2B5EF4-FFF2-40B4-BE49-F238E27FC236}">
                <a16:creationId xmlns:a16="http://schemas.microsoft.com/office/drawing/2014/main" id="{BA15875E-78C7-F622-9A06-89752E848BA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22377" t="12989" r="22377" b="12989"/>
          <a:stretch/>
        </p:blipFill>
        <p:spPr bwMode="auto">
          <a:xfrm>
            <a:off x="582610" y="5657680"/>
            <a:ext cx="361954" cy="340376"/>
          </a:xfrm>
          <a:prstGeom prst="rect">
            <a:avLst/>
          </a:prstGeom>
          <a:noFill/>
        </p:spPr>
      </p:pic>
      <p:sp>
        <p:nvSpPr>
          <p:cNvPr id="18" name="Text Placeholder 3">
            <a:extLst>
              <a:ext uri="{FF2B5EF4-FFF2-40B4-BE49-F238E27FC236}">
                <a16:creationId xmlns:a16="http://schemas.microsoft.com/office/drawing/2014/main" id="{8057D17A-6965-AD7D-AE4A-A0A16E7EAB19}"/>
              </a:ext>
            </a:extLst>
          </p:cNvPr>
          <p:cNvSpPr txBox="1">
            <a:spLocks/>
          </p:cNvSpPr>
          <p:nvPr/>
        </p:nvSpPr>
        <p:spPr>
          <a:xfrm flipH="1">
            <a:off x="8939173" y="3610486"/>
            <a:ext cx="2141782"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Erick </a:t>
            </a:r>
            <a:r>
              <a:rPr kumimoji="0" lang="en-US" sz="14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rPr>
              <a:t>Peacon</a:t>
            </a:r>
            <a:endPar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Business Analyst</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pic>
        <p:nvPicPr>
          <p:cNvPr id="1026" name="Picture 2" descr="Gibson Brands logo">
            <a:extLst>
              <a:ext uri="{FF2B5EF4-FFF2-40B4-BE49-F238E27FC236}">
                <a16:creationId xmlns:a16="http://schemas.microsoft.com/office/drawing/2014/main" id="{6EA3B00C-4894-3584-9A74-4333CB0F27C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8341" b="18039"/>
          <a:stretch/>
        </p:blipFill>
        <p:spPr bwMode="auto">
          <a:xfrm>
            <a:off x="428426" y="2776341"/>
            <a:ext cx="2083770" cy="132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957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accel="50000" decel="50000" fill="hold" nodeType="withEffect">
                                  <p:stCondLst>
                                    <p:cond delay="1000"/>
                                  </p:stCondLst>
                                  <p:childTnLst>
                                    <p:animMotion origin="layout" path="M 5.55112E-17 -2.96296E-6 L -0.00013 0.01227 " pathEditMode="relative" rAng="0" ptsTypes="AA">
                                      <p:cBhvr>
                                        <p:cTn id="9" dur="500" spd="-100000" fill="hold"/>
                                        <p:tgtEl>
                                          <p:spTgt spid="5"/>
                                        </p:tgtEl>
                                        <p:attrNameLst>
                                          <p:attrName>ppt_x</p:attrName>
                                          <p:attrName>ppt_y</p:attrName>
                                        </p:attrNameLst>
                                      </p:cBhvr>
                                      <p:rCtr x="-1300" y="60200"/>
                                    </p:animMotion>
                                  </p:childTnLst>
                                </p:cTn>
                              </p:par>
                              <p:par>
                                <p:cTn id="10" presetID="10" presetClass="entr" presetSubtype="0" fill="hold" grpId="0" nodeType="withEffect">
                                  <p:stCondLst>
                                    <p:cond delay="1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accel="50000" decel="50000" fill="hold" grpId="1" nodeType="withEffect">
                                  <p:stCondLst>
                                    <p:cond delay="1100"/>
                                  </p:stCondLst>
                                  <p:childTnLst>
                                    <p:animMotion origin="layout" path="M 5.55112E-17 -1.11111E-6 L 0.00039 -0.01342 " pathEditMode="relative" rAng="0" ptsTypes="AA">
                                      <p:cBhvr>
                                        <p:cTn id="14" dur="500" spd="-100000" fill="hold"/>
                                        <p:tgtEl>
                                          <p:spTgt spid="4"/>
                                        </p:tgtEl>
                                        <p:attrNameLst>
                                          <p:attrName>ppt_x</p:attrName>
                                          <p:attrName>ppt_y</p:attrName>
                                        </p:attrNameLst>
                                      </p:cBhvr>
                                      <p:rCtr x="1300" y="-67100"/>
                                    </p:animMotion>
                                  </p:childTnLst>
                                </p:cTn>
                              </p:par>
                              <p:par>
                                <p:cTn id="15" presetID="10" presetClass="entr" presetSubtype="0" fill="hold" nodeType="withEffect">
                                  <p:stCondLst>
                                    <p:cond delay="12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accel="50000" decel="50000" fill="hold" nodeType="withEffect">
                                  <p:stCondLst>
                                    <p:cond delay="1200"/>
                                  </p:stCondLst>
                                  <p:childTnLst>
                                    <p:animMotion origin="layout" path="M 5.55112E-17 -2.96296E-6 L -0.00013 0.01227 " pathEditMode="relative" rAng="0" ptsTypes="AA">
                                      <p:cBhvr>
                                        <p:cTn id="19" dur="500" spd="-100000" fill="hold"/>
                                        <p:tgtEl>
                                          <p:spTgt spid="7"/>
                                        </p:tgtEl>
                                        <p:attrNameLst>
                                          <p:attrName>ppt_x</p:attrName>
                                          <p:attrName>ppt_y</p:attrName>
                                        </p:attrNameLst>
                                      </p:cBhvr>
                                      <p:rCtr x="-1300" y="60200"/>
                                    </p:animMotion>
                                  </p:childTnLst>
                                </p:cTn>
                              </p:par>
                              <p:par>
                                <p:cTn id="20" presetID="10" presetClass="entr" presetSubtype="0" fill="hold" grpId="0" nodeType="withEffect">
                                  <p:stCondLst>
                                    <p:cond delay="13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accel="50000" decel="50000" fill="hold" grpId="1" nodeType="withEffect">
                                  <p:stCondLst>
                                    <p:cond delay="1300"/>
                                  </p:stCondLst>
                                  <p:childTnLst>
                                    <p:animMotion origin="layout" path="M 5.55112E-17 -1.11111E-6 L 0.00039 -0.01342 " pathEditMode="relative" rAng="0" ptsTypes="AA">
                                      <p:cBhvr>
                                        <p:cTn id="24" dur="500" spd="-100000" fill="hold"/>
                                        <p:tgtEl>
                                          <p:spTgt spid="6"/>
                                        </p:tgtEl>
                                        <p:attrNameLst>
                                          <p:attrName>ppt_x</p:attrName>
                                          <p:attrName>ppt_y</p:attrName>
                                        </p:attrNameLst>
                                      </p:cBhvr>
                                      <p:rCtr x="1300" y="-67100"/>
                                    </p:animMotion>
                                  </p:childTnLst>
                                </p:cTn>
                              </p:par>
                              <p:par>
                                <p:cTn id="25" presetID="10" presetClass="entr" presetSubtype="0" fill="hold" nodeType="withEffect">
                                  <p:stCondLst>
                                    <p:cond delay="33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nodeType="withEffect">
                                  <p:stCondLst>
                                    <p:cond delay="330"/>
                                  </p:stCondLst>
                                  <p:childTnLst>
                                    <p:animMotion origin="layout" path="M 4.58333E-6 -2.59259E-6 L -0.01472 -0.01018 " pathEditMode="relative" rAng="0" ptsTypes="AA">
                                      <p:cBhvr>
                                        <p:cTn id="29" dur="700" spd="-100000" fill="hold"/>
                                        <p:tgtEl>
                                          <p:spTgt spid="8"/>
                                        </p:tgtEl>
                                        <p:attrNameLst>
                                          <p:attrName>ppt_x</p:attrName>
                                          <p:attrName>ppt_y</p:attrName>
                                        </p:attrNameLst>
                                      </p:cBhvr>
                                      <p:rCtr x="-742" y="-509"/>
                                    </p:animMotion>
                                  </p:childTnLst>
                                </p:cTn>
                              </p:par>
                              <p:par>
                                <p:cTn id="30" presetID="10" presetClass="entr" presetSubtype="0" fill="hold" grpId="0" nodeType="withEffect">
                                  <p:stCondLst>
                                    <p:cond delay="13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42" presetClass="path" presetSubtype="0" accel="50000" decel="50000" fill="hold" grpId="1" nodeType="withEffect">
                                  <p:stCondLst>
                                    <p:cond delay="1300"/>
                                  </p:stCondLst>
                                  <p:childTnLst>
                                    <p:animMotion origin="layout" path="M 5.55112E-17 -1.11111E-6 L 0.00039 -0.01342 " pathEditMode="relative" rAng="0" ptsTypes="AA">
                                      <p:cBhvr>
                                        <p:cTn id="34" dur="500" spd="-100000" fill="hold"/>
                                        <p:tgtEl>
                                          <p:spTgt spid="9"/>
                                        </p:tgtEl>
                                        <p:attrNameLst>
                                          <p:attrName>ppt_x</p:attrName>
                                          <p:attrName>ppt_y</p:attrName>
                                        </p:attrNameLst>
                                      </p:cBhvr>
                                      <p:rCtr x="1300" y="-67100"/>
                                    </p:animMotion>
                                  </p:childTnLst>
                                </p:cTn>
                              </p:par>
                              <p:par>
                                <p:cTn id="35" presetID="10" presetClass="entr" presetSubtype="0" fill="hold" nodeType="withEffect">
                                  <p:stCondLst>
                                    <p:cond delay="22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42" presetClass="path" presetSubtype="0" accel="50000" decel="50000" fill="hold" nodeType="withEffect">
                                  <p:stCondLst>
                                    <p:cond delay="2000"/>
                                  </p:stCondLst>
                                  <p:childTnLst>
                                    <p:animMotion origin="layout" path="M -0.02097 -3.7037E-7 L 3.54167E-6 -3.7037E-7 " pathEditMode="relative" rAng="0" ptsTypes="AA">
                                      <p:cBhvr>
                                        <p:cTn id="39" dur="800" fill="hold"/>
                                        <p:tgtEl>
                                          <p:spTgt spid="13"/>
                                        </p:tgtEl>
                                        <p:attrNameLst>
                                          <p:attrName>ppt_x</p:attrName>
                                          <p:attrName>ppt_y</p:attrName>
                                        </p:attrNameLst>
                                      </p:cBhvr>
                                      <p:rCtr x="1042" y="0"/>
                                    </p:animMotion>
                                  </p:childTnLst>
                                </p:cTn>
                              </p:par>
                              <p:par>
                                <p:cTn id="40" presetID="10" presetClass="entr" presetSubtype="0" fill="hold" nodeType="withEffect">
                                  <p:stCondLst>
                                    <p:cond delay="9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42" presetClass="path" presetSubtype="0" accel="50000" decel="50000" fill="hold" nodeType="withEffect">
                                  <p:stCondLst>
                                    <p:cond delay="900"/>
                                  </p:stCondLst>
                                  <p:childTnLst>
                                    <p:animMotion origin="layout" path="M 1.45833E-6 -1.48148E-6 L -0.00013 0.01227 " pathEditMode="relative" rAng="0" ptsTypes="AA">
                                      <p:cBhvr>
                                        <p:cTn id="44" dur="500" spd="-100000" fill="hold"/>
                                        <p:tgtEl>
                                          <p:spTgt spid="17"/>
                                        </p:tgtEl>
                                        <p:attrNameLst>
                                          <p:attrName>ppt_x</p:attrName>
                                          <p:attrName>ppt_y</p:attrName>
                                        </p:attrNameLst>
                                      </p:cBhvr>
                                      <p:rCtr x="-13" y="602"/>
                                    </p:animMotion>
                                  </p:childTnLst>
                                </p:cTn>
                              </p:par>
                              <p:par>
                                <p:cTn id="45" presetID="10" presetClass="entr" presetSubtype="0" fill="hold" grpId="0" nodeType="withEffect">
                                  <p:stCondLst>
                                    <p:cond delay="10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42" presetClass="path" presetSubtype="0" accel="50000" decel="50000" fill="hold" grpId="1" nodeType="withEffect">
                                  <p:stCondLst>
                                    <p:cond delay="1000"/>
                                  </p:stCondLst>
                                  <p:childTnLst>
                                    <p:animMotion origin="layout" path="M -2.91667E-6 7.40741E-7 L 0.00039 -0.01343 " pathEditMode="relative" rAng="0" ptsTypes="AA">
                                      <p:cBhvr>
                                        <p:cTn id="49" dur="500" spd="-100000" fill="hold"/>
                                        <p:tgtEl>
                                          <p:spTgt spid="16"/>
                                        </p:tgtEl>
                                        <p:attrNameLst>
                                          <p:attrName>ppt_x</p:attrName>
                                          <p:attrName>ppt_y</p:attrName>
                                        </p:attrNameLst>
                                      </p:cBhvr>
                                      <p:rCtr x="1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9" grpId="0"/>
      <p:bldP spid="9" grpId="1"/>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6B7BBBD-DFA1-6BB6-F298-5BAEE9C1C32B}"/>
              </a:ext>
            </a:extLst>
          </p:cNvPr>
          <p:cNvGrpSpPr/>
          <p:nvPr/>
        </p:nvGrpSpPr>
        <p:grpSpPr>
          <a:xfrm>
            <a:off x="10956713" y="258914"/>
            <a:ext cx="967266" cy="967266"/>
            <a:chOff x="10386534" y="216924"/>
            <a:chExt cx="1656260" cy="1656260"/>
          </a:xfrm>
        </p:grpSpPr>
        <p:sp>
          <p:nvSpPr>
            <p:cNvPr id="12" name="Freeform: Shape 11">
              <a:extLst>
                <a:ext uri="{FF2B5EF4-FFF2-40B4-BE49-F238E27FC236}">
                  <a16:creationId xmlns:a16="http://schemas.microsoft.com/office/drawing/2014/main" id="{198D7102-FCA8-136C-C977-8B451004BF5D}"/>
                </a:ext>
              </a:extLst>
            </p:cNvPr>
            <p:cNvSpPr/>
            <p:nvPr/>
          </p:nvSpPr>
          <p:spPr bwMode="auto">
            <a:xfrm>
              <a:off x="11229304" y="216924"/>
              <a:ext cx="813490" cy="813490"/>
            </a:xfrm>
            <a:custGeom>
              <a:avLst/>
              <a:gdLst>
                <a:gd name="connsiteX0" fmla="*/ 0 w 2493492"/>
                <a:gd name="connsiteY0" fmla="*/ 0 h 2493492"/>
                <a:gd name="connsiteX1" fmla="*/ 214891 w 2493492"/>
                <a:gd name="connsiteY1" fmla="*/ 10851 h 2493492"/>
                <a:gd name="connsiteX2" fmla="*/ 2482641 w 2493492"/>
                <a:gd name="connsiteY2" fmla="*/ 2278601 h 2493492"/>
                <a:gd name="connsiteX3" fmla="*/ 2493492 w 2493492"/>
                <a:gd name="connsiteY3" fmla="*/ 2493492 h 2493492"/>
                <a:gd name="connsiteX4" fmla="*/ 950839 w 2493492"/>
                <a:gd name="connsiteY4" fmla="*/ 2493492 h 2493492"/>
                <a:gd name="connsiteX5" fmla="*/ 947952 w 2493492"/>
                <a:gd name="connsiteY5" fmla="*/ 2436328 h 2493492"/>
                <a:gd name="connsiteX6" fmla="*/ 57163 w 2493492"/>
                <a:gd name="connsiteY6" fmla="*/ 1545539 h 2493492"/>
                <a:gd name="connsiteX7" fmla="*/ 0 w 2493492"/>
                <a:gd name="connsiteY7" fmla="*/ 1542653 h 2493492"/>
                <a:gd name="connsiteX8" fmla="*/ 0 w 2493492"/>
                <a:gd name="connsiteY8" fmla="*/ 0 h 24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2" h="2493492">
                  <a:moveTo>
                    <a:pt x="0" y="0"/>
                  </a:moveTo>
                  <a:lnTo>
                    <a:pt x="214891" y="10851"/>
                  </a:lnTo>
                  <a:cubicBezTo>
                    <a:pt x="1410611" y="132283"/>
                    <a:pt x="2361209" y="1082881"/>
                    <a:pt x="2482641" y="2278601"/>
                  </a:cubicBezTo>
                  <a:lnTo>
                    <a:pt x="2493492" y="2493492"/>
                  </a:lnTo>
                  <a:lnTo>
                    <a:pt x="950839" y="2493492"/>
                  </a:lnTo>
                  <a:lnTo>
                    <a:pt x="947952" y="2436328"/>
                  </a:lnTo>
                  <a:cubicBezTo>
                    <a:pt x="900252" y="1966640"/>
                    <a:pt x="526851" y="1593239"/>
                    <a:pt x="57163" y="1545539"/>
                  </a:cubicBezTo>
                  <a:lnTo>
                    <a:pt x="0" y="1542653"/>
                  </a:ln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FF1BF380-2E3D-40A3-B52B-DBCA4F6EB3D2}"/>
                </a:ext>
              </a:extLst>
            </p:cNvPr>
            <p:cNvSpPr/>
            <p:nvPr/>
          </p:nvSpPr>
          <p:spPr bwMode="auto">
            <a:xfrm>
              <a:off x="10386534" y="216924"/>
              <a:ext cx="813490" cy="813490"/>
            </a:xfrm>
            <a:custGeom>
              <a:avLst/>
              <a:gdLst>
                <a:gd name="connsiteX0" fmla="*/ 2493491 w 2493491"/>
                <a:gd name="connsiteY0" fmla="*/ 0 h 2493492"/>
                <a:gd name="connsiteX1" fmla="*/ 2493491 w 2493491"/>
                <a:gd name="connsiteY1" fmla="*/ 1542653 h 2493492"/>
                <a:gd name="connsiteX2" fmla="*/ 2436327 w 2493491"/>
                <a:gd name="connsiteY2" fmla="*/ 1545539 h 2493492"/>
                <a:gd name="connsiteX3" fmla="*/ 1545538 w 2493491"/>
                <a:gd name="connsiteY3" fmla="*/ 2436328 h 2493492"/>
                <a:gd name="connsiteX4" fmla="*/ 1542652 w 2493491"/>
                <a:gd name="connsiteY4" fmla="*/ 2493492 h 2493492"/>
                <a:gd name="connsiteX5" fmla="*/ 0 w 2493491"/>
                <a:gd name="connsiteY5" fmla="*/ 2493492 h 2493492"/>
                <a:gd name="connsiteX6" fmla="*/ 10851 w 2493491"/>
                <a:gd name="connsiteY6" fmla="*/ 2278601 h 2493492"/>
                <a:gd name="connsiteX7" fmla="*/ 2278601 w 2493491"/>
                <a:gd name="connsiteY7" fmla="*/ 10851 h 2493492"/>
                <a:gd name="connsiteX8" fmla="*/ 2493491 w 2493491"/>
                <a:gd name="connsiteY8" fmla="*/ 0 h 24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1" h="2493492">
                  <a:moveTo>
                    <a:pt x="2493491" y="0"/>
                  </a:moveTo>
                  <a:lnTo>
                    <a:pt x="2493491" y="1542653"/>
                  </a:lnTo>
                  <a:lnTo>
                    <a:pt x="2436327" y="1545539"/>
                  </a:lnTo>
                  <a:cubicBezTo>
                    <a:pt x="1966640" y="1593239"/>
                    <a:pt x="1593238" y="1966640"/>
                    <a:pt x="1545538" y="2436328"/>
                  </a:cubicBezTo>
                  <a:lnTo>
                    <a:pt x="1542652" y="2493492"/>
                  </a:lnTo>
                  <a:lnTo>
                    <a:pt x="0" y="2493492"/>
                  </a:lnTo>
                  <a:lnTo>
                    <a:pt x="10851" y="2278601"/>
                  </a:lnTo>
                  <a:cubicBezTo>
                    <a:pt x="132283" y="1082881"/>
                    <a:pt x="1082881" y="132283"/>
                    <a:pt x="2278601" y="10851"/>
                  </a:cubicBezTo>
                  <a:lnTo>
                    <a:pt x="2493491"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Freeform: Shape 14">
              <a:extLst>
                <a:ext uri="{FF2B5EF4-FFF2-40B4-BE49-F238E27FC236}">
                  <a16:creationId xmlns:a16="http://schemas.microsoft.com/office/drawing/2014/main" id="{69E6D0F9-54E3-F2DF-63AE-E65441F4C03A}"/>
                </a:ext>
              </a:extLst>
            </p:cNvPr>
            <p:cNvSpPr/>
            <p:nvPr/>
          </p:nvSpPr>
          <p:spPr bwMode="auto">
            <a:xfrm>
              <a:off x="10386534" y="1059694"/>
              <a:ext cx="813490" cy="813490"/>
            </a:xfrm>
            <a:custGeom>
              <a:avLst/>
              <a:gdLst>
                <a:gd name="connsiteX0" fmla="*/ 0 w 2493491"/>
                <a:gd name="connsiteY0" fmla="*/ 0 h 2493491"/>
                <a:gd name="connsiteX1" fmla="*/ 1542652 w 2493491"/>
                <a:gd name="connsiteY1" fmla="*/ 0 h 2493491"/>
                <a:gd name="connsiteX2" fmla="*/ 1545538 w 2493491"/>
                <a:gd name="connsiteY2" fmla="*/ 57163 h 2493491"/>
                <a:gd name="connsiteX3" fmla="*/ 2436327 w 2493491"/>
                <a:gd name="connsiteY3" fmla="*/ 947952 h 2493491"/>
                <a:gd name="connsiteX4" fmla="*/ 2493491 w 2493491"/>
                <a:gd name="connsiteY4" fmla="*/ 950839 h 2493491"/>
                <a:gd name="connsiteX5" fmla="*/ 2493491 w 2493491"/>
                <a:gd name="connsiteY5" fmla="*/ 2493491 h 2493491"/>
                <a:gd name="connsiteX6" fmla="*/ 2278601 w 2493491"/>
                <a:gd name="connsiteY6" fmla="*/ 2482640 h 2493491"/>
                <a:gd name="connsiteX7" fmla="*/ 10851 w 2493491"/>
                <a:gd name="connsiteY7" fmla="*/ 214890 h 2493491"/>
                <a:gd name="connsiteX8" fmla="*/ 0 w 2493491"/>
                <a:gd name="connsiteY8" fmla="*/ 0 h 249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1" h="2493491">
                  <a:moveTo>
                    <a:pt x="0" y="0"/>
                  </a:moveTo>
                  <a:lnTo>
                    <a:pt x="1542652" y="0"/>
                  </a:lnTo>
                  <a:lnTo>
                    <a:pt x="1545538" y="57163"/>
                  </a:lnTo>
                  <a:cubicBezTo>
                    <a:pt x="1593238" y="526851"/>
                    <a:pt x="1966640" y="900252"/>
                    <a:pt x="2436327" y="947952"/>
                  </a:cubicBezTo>
                  <a:lnTo>
                    <a:pt x="2493491" y="950839"/>
                  </a:lnTo>
                  <a:lnTo>
                    <a:pt x="2493491" y="2493491"/>
                  </a:lnTo>
                  <a:lnTo>
                    <a:pt x="2278601" y="2482640"/>
                  </a:lnTo>
                  <a:cubicBezTo>
                    <a:pt x="1082881" y="2361208"/>
                    <a:pt x="132283" y="1410610"/>
                    <a:pt x="10851" y="214890"/>
                  </a:cubicBezTo>
                  <a:lnTo>
                    <a:pt x="0"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Freeform: Shape 15">
              <a:extLst>
                <a:ext uri="{FF2B5EF4-FFF2-40B4-BE49-F238E27FC236}">
                  <a16:creationId xmlns:a16="http://schemas.microsoft.com/office/drawing/2014/main" id="{5C1AD4C9-D1A8-8D43-2BBF-760026E7BBA6}"/>
                </a:ext>
              </a:extLst>
            </p:cNvPr>
            <p:cNvSpPr/>
            <p:nvPr/>
          </p:nvSpPr>
          <p:spPr bwMode="auto">
            <a:xfrm>
              <a:off x="11229304" y="1059694"/>
              <a:ext cx="813490" cy="813490"/>
            </a:xfrm>
            <a:custGeom>
              <a:avLst/>
              <a:gdLst>
                <a:gd name="connsiteX0" fmla="*/ 950838 w 2493492"/>
                <a:gd name="connsiteY0" fmla="*/ 0 h 2493491"/>
                <a:gd name="connsiteX1" fmla="*/ 2493492 w 2493492"/>
                <a:gd name="connsiteY1" fmla="*/ 0 h 2493491"/>
                <a:gd name="connsiteX2" fmla="*/ 2482641 w 2493492"/>
                <a:gd name="connsiteY2" fmla="*/ 214890 h 2493491"/>
                <a:gd name="connsiteX3" fmla="*/ 214891 w 2493492"/>
                <a:gd name="connsiteY3" fmla="*/ 2482640 h 2493491"/>
                <a:gd name="connsiteX4" fmla="*/ 0 w 2493492"/>
                <a:gd name="connsiteY4" fmla="*/ 2493491 h 2493491"/>
                <a:gd name="connsiteX5" fmla="*/ 0 w 2493492"/>
                <a:gd name="connsiteY5" fmla="*/ 950838 h 2493491"/>
                <a:gd name="connsiteX6" fmla="*/ 57163 w 2493492"/>
                <a:gd name="connsiteY6" fmla="*/ 947952 h 2493491"/>
                <a:gd name="connsiteX7" fmla="*/ 947952 w 2493492"/>
                <a:gd name="connsiteY7" fmla="*/ 57163 h 2493491"/>
                <a:gd name="connsiteX8" fmla="*/ 950838 w 2493492"/>
                <a:gd name="connsiteY8" fmla="*/ 0 h 249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2" h="2493491">
                  <a:moveTo>
                    <a:pt x="950838" y="0"/>
                  </a:moveTo>
                  <a:lnTo>
                    <a:pt x="2493492" y="0"/>
                  </a:lnTo>
                  <a:lnTo>
                    <a:pt x="2482641" y="214890"/>
                  </a:lnTo>
                  <a:cubicBezTo>
                    <a:pt x="2361209" y="1410610"/>
                    <a:pt x="1410611" y="2361208"/>
                    <a:pt x="214891" y="2482640"/>
                  </a:cubicBezTo>
                  <a:lnTo>
                    <a:pt x="0" y="2493491"/>
                  </a:lnTo>
                  <a:lnTo>
                    <a:pt x="0" y="950838"/>
                  </a:lnTo>
                  <a:lnTo>
                    <a:pt x="57163" y="947952"/>
                  </a:lnTo>
                  <a:cubicBezTo>
                    <a:pt x="526851" y="900252"/>
                    <a:pt x="900252" y="526851"/>
                    <a:pt x="947952" y="57163"/>
                  </a:cubicBezTo>
                  <a:lnTo>
                    <a:pt x="950838"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8" name="TextBox 17">
            <a:extLst>
              <a:ext uri="{FF2B5EF4-FFF2-40B4-BE49-F238E27FC236}">
                <a16:creationId xmlns:a16="http://schemas.microsoft.com/office/drawing/2014/main" id="{01EF83F1-6802-5BC4-25D8-F06B13496566}"/>
              </a:ext>
            </a:extLst>
          </p:cNvPr>
          <p:cNvSpPr txBox="1"/>
          <p:nvPr/>
        </p:nvSpPr>
        <p:spPr>
          <a:xfrm>
            <a:off x="9004300" y="1243280"/>
            <a:ext cx="2919679"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Innovate</a:t>
            </a:r>
          </a:p>
        </p:txBody>
      </p:sp>
      <p:sp>
        <p:nvSpPr>
          <p:cNvPr id="22" name="Title 1">
            <a:extLst>
              <a:ext uri="{FF2B5EF4-FFF2-40B4-BE49-F238E27FC236}">
                <a16:creationId xmlns:a16="http://schemas.microsoft.com/office/drawing/2014/main" id="{870E5954-52DF-B820-9C1F-46333AE38745}"/>
              </a:ext>
            </a:extLst>
          </p:cNvPr>
          <p:cNvSpPr>
            <a:spLocks noGrp="1"/>
          </p:cNvSpPr>
          <p:nvPr>
            <p:ph type="title"/>
          </p:nvPr>
        </p:nvSpPr>
        <p:spPr>
          <a:xfrm>
            <a:off x="588263" y="457200"/>
            <a:ext cx="9989608" cy="553998"/>
          </a:xfrm>
        </p:spPr>
        <p:txBody>
          <a:bodyPr/>
          <a:lstStyle/>
          <a:p>
            <a:r>
              <a:rPr lang="en-US"/>
              <a:t>Enable everyone with the power to innovate</a:t>
            </a:r>
          </a:p>
        </p:txBody>
      </p:sp>
      <p:sp>
        <p:nvSpPr>
          <p:cNvPr id="58" name="TextBox 57">
            <a:extLst>
              <a:ext uri="{FF2B5EF4-FFF2-40B4-BE49-F238E27FC236}">
                <a16:creationId xmlns:a16="http://schemas.microsoft.com/office/drawing/2014/main" id="{61AFE8F2-3206-BA5F-43CF-9C3F403F8539}"/>
              </a:ext>
            </a:extLst>
          </p:cNvPr>
          <p:cNvSpPr txBox="1"/>
          <p:nvPr/>
        </p:nvSpPr>
        <p:spPr>
          <a:xfrm>
            <a:off x="239347" y="6401497"/>
            <a:ext cx="730650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Microsoft Business Trend Index 2022  </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cxnSp>
        <p:nvCxnSpPr>
          <p:cNvPr id="29" name="Straight Connector 28">
            <a:extLst>
              <a:ext uri="{FF2B5EF4-FFF2-40B4-BE49-F238E27FC236}">
                <a16:creationId xmlns:a16="http://schemas.microsoft.com/office/drawing/2014/main" id="{FF949761-3063-32B3-B42B-56399D5B7ED8}"/>
              </a:ext>
            </a:extLst>
          </p:cNvPr>
          <p:cNvCxnSpPr>
            <a:cxnSpLocks/>
          </p:cNvCxnSpPr>
          <p:nvPr/>
        </p:nvCxnSpPr>
        <p:spPr>
          <a:xfrm>
            <a:off x="3477159" y="2976004"/>
            <a:ext cx="1164895"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1E00C50-4BEF-9DD7-E5A5-4D82E2853012}"/>
              </a:ext>
            </a:extLst>
          </p:cNvPr>
          <p:cNvSpPr txBox="1">
            <a:spLocks/>
          </p:cNvSpPr>
          <p:nvPr/>
        </p:nvSpPr>
        <p:spPr>
          <a:xfrm>
            <a:off x="1023894" y="4370723"/>
            <a:ext cx="2903795" cy="1282270"/>
          </a:xfrm>
          <a:prstGeom prst="rect">
            <a:avLst/>
          </a:prstGeom>
          <a:noFill/>
        </p:spPr>
        <p:txBody>
          <a:bodyPr wrap="square" lIns="45720" rIns="4572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82% of leaders </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want </a:t>
            </a:r>
            <a:b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more organization-wide access to low-code/no-code tools </a:t>
            </a:r>
          </a:p>
        </p:txBody>
      </p:sp>
      <p:cxnSp>
        <p:nvCxnSpPr>
          <p:cNvPr id="32" name="Straight Connector 31">
            <a:extLst>
              <a:ext uri="{FF2B5EF4-FFF2-40B4-BE49-F238E27FC236}">
                <a16:creationId xmlns:a16="http://schemas.microsoft.com/office/drawing/2014/main" id="{01950F80-6E74-B703-F911-8A2EF6B21232}"/>
              </a:ext>
            </a:extLst>
          </p:cNvPr>
          <p:cNvCxnSpPr>
            <a:cxnSpLocks/>
          </p:cNvCxnSpPr>
          <p:nvPr/>
        </p:nvCxnSpPr>
        <p:spPr>
          <a:xfrm>
            <a:off x="2475792" y="3983996"/>
            <a:ext cx="0" cy="292818"/>
          </a:xfrm>
          <a:prstGeom prst="line">
            <a:avLst/>
          </a:prstGeom>
          <a:noFill/>
          <a:ln w="127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3" name="Freeform: Shape 32">
            <a:extLst>
              <a:ext uri="{FF2B5EF4-FFF2-40B4-BE49-F238E27FC236}">
                <a16:creationId xmlns:a16="http://schemas.microsoft.com/office/drawing/2014/main" id="{51E9BA74-56CE-532A-9285-B0CB536C9B05}"/>
              </a:ext>
            </a:extLst>
          </p:cNvPr>
          <p:cNvSpPr>
            <a:spLocks/>
          </p:cNvSpPr>
          <p:nvPr/>
        </p:nvSpPr>
        <p:spPr bwMode="auto">
          <a:xfrm flipH="1">
            <a:off x="1023894" y="4276814"/>
            <a:ext cx="2903795" cy="549593"/>
          </a:xfrm>
          <a:custGeom>
            <a:avLst/>
            <a:gdLst>
              <a:gd name="connsiteX0" fmla="*/ 0 w 2598420"/>
              <a:gd name="connsiteY0" fmla="*/ 845820 h 845820"/>
              <a:gd name="connsiteX1" fmla="*/ 0 w 2598420"/>
              <a:gd name="connsiteY1" fmla="*/ 0 h 845820"/>
              <a:gd name="connsiteX2" fmla="*/ 2598420 w 2598420"/>
              <a:gd name="connsiteY2" fmla="*/ 0 h 845820"/>
              <a:gd name="connsiteX3" fmla="*/ 2598420 w 2598420"/>
              <a:gd name="connsiteY3" fmla="*/ 845820 h 845820"/>
            </a:gdLst>
            <a:ahLst/>
            <a:cxnLst>
              <a:cxn ang="0">
                <a:pos x="connsiteX0" y="connsiteY0"/>
              </a:cxn>
              <a:cxn ang="0">
                <a:pos x="connsiteX1" y="connsiteY1"/>
              </a:cxn>
              <a:cxn ang="0">
                <a:pos x="connsiteX2" y="connsiteY2"/>
              </a:cxn>
              <a:cxn ang="0">
                <a:pos x="connsiteX3" y="connsiteY3"/>
              </a:cxn>
            </a:cxnLst>
            <a:rect l="l" t="t" r="r" b="b"/>
            <a:pathLst>
              <a:path w="2598420" h="845820">
                <a:moveTo>
                  <a:pt x="0" y="845820"/>
                </a:moveTo>
                <a:lnTo>
                  <a:pt x="0" y="0"/>
                </a:lnTo>
                <a:lnTo>
                  <a:pt x="2598420" y="0"/>
                </a:lnTo>
                <a:lnTo>
                  <a:pt x="2598420" y="845820"/>
                </a:lnTo>
              </a:path>
            </a:pathLst>
          </a:cu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Oval 33">
            <a:extLst>
              <a:ext uri="{FF2B5EF4-FFF2-40B4-BE49-F238E27FC236}">
                <a16:creationId xmlns:a16="http://schemas.microsoft.com/office/drawing/2014/main" id="{C6C2BF3F-CC4E-8971-D74C-4968FC0FC7DA}"/>
              </a:ext>
            </a:extLst>
          </p:cNvPr>
          <p:cNvSpPr/>
          <p:nvPr/>
        </p:nvSpPr>
        <p:spPr bwMode="auto">
          <a:xfrm>
            <a:off x="1578559" y="2080242"/>
            <a:ext cx="1826122" cy="182612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Arc 34">
            <a:extLst>
              <a:ext uri="{FF2B5EF4-FFF2-40B4-BE49-F238E27FC236}">
                <a16:creationId xmlns:a16="http://schemas.microsoft.com/office/drawing/2014/main" id="{1B57EBCD-EBBA-FC08-54BD-A0E1B85656C0}"/>
              </a:ext>
            </a:extLst>
          </p:cNvPr>
          <p:cNvSpPr>
            <a:spLocks/>
          </p:cNvSpPr>
          <p:nvPr/>
        </p:nvSpPr>
        <p:spPr>
          <a:xfrm>
            <a:off x="1474419" y="1984039"/>
            <a:ext cx="2002740" cy="1997168"/>
          </a:xfrm>
          <a:prstGeom prst="arc">
            <a:avLst>
              <a:gd name="adj1" fmla="val 3847365"/>
              <a:gd name="adj2" fmla="val 11611190"/>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Partial Circle 35">
            <a:extLst>
              <a:ext uri="{FF2B5EF4-FFF2-40B4-BE49-F238E27FC236}">
                <a16:creationId xmlns:a16="http://schemas.microsoft.com/office/drawing/2014/main" id="{179C3970-B9A0-B9E6-7545-FE6FBF16354F}"/>
              </a:ext>
            </a:extLst>
          </p:cNvPr>
          <p:cNvSpPr>
            <a:spLocks/>
          </p:cNvSpPr>
          <p:nvPr/>
        </p:nvSpPr>
        <p:spPr bwMode="auto">
          <a:xfrm>
            <a:off x="1578559" y="2080242"/>
            <a:ext cx="1826122" cy="1826120"/>
          </a:xfrm>
          <a:prstGeom prst="pie">
            <a:avLst>
              <a:gd name="adj1" fmla="val 16202771"/>
              <a:gd name="adj2" fmla="val 5454451"/>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2832090-486E-F8BA-6B09-60880E9F0828}"/>
              </a:ext>
            </a:extLst>
          </p:cNvPr>
          <p:cNvSpPr>
            <a:spLocks/>
          </p:cNvSpPr>
          <p:nvPr/>
        </p:nvSpPr>
        <p:spPr bwMode="auto">
          <a:xfrm>
            <a:off x="1710996" y="2212680"/>
            <a:ext cx="1561246" cy="156124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Rectangle 38">
            <a:extLst>
              <a:ext uri="{FF2B5EF4-FFF2-40B4-BE49-F238E27FC236}">
                <a16:creationId xmlns:a16="http://schemas.microsoft.com/office/drawing/2014/main" id="{8260FBA8-C28A-4B22-6E43-6A8FDD33CC86}"/>
              </a:ext>
            </a:extLst>
          </p:cNvPr>
          <p:cNvSpPr>
            <a:spLocks/>
          </p:cNvSpPr>
          <p:nvPr/>
        </p:nvSpPr>
        <p:spPr>
          <a:xfrm>
            <a:off x="4771716" y="2070532"/>
            <a:ext cx="6167385" cy="412670"/>
          </a:xfrm>
          <a:prstGeom prst="rect">
            <a:avLst/>
          </a:prstGeom>
          <a:solidFill>
            <a:schemeClr val="bg1">
              <a:lumMod val="95000"/>
            </a:schemeClr>
          </a:solidFill>
          <a:ln>
            <a:noFill/>
          </a:ln>
        </p:spPr>
        <p:txBody>
          <a:bodyPr wrap="none" lIns="91440" tIns="91440" rIns="91440" bIns="91440" anchor="ctr">
            <a:noAutofit/>
          </a:bodyPr>
          <a:lstStyle/>
          <a:p>
            <a:pPr marL="0" marR="0" lvl="0" indent="0" algn="ctr" defTabSz="914225" rtl="0" eaLnBrk="1" fontAlgn="auto" latinLnBrk="0" hangingPunct="1">
              <a:lnSpc>
                <a:spcPct val="100000"/>
              </a:lnSpc>
              <a:spcBef>
                <a:spcPts val="0"/>
              </a:spcBef>
              <a:spcAft>
                <a:spcPts val="0"/>
              </a:spcAft>
              <a:buClr>
                <a:srgbClr val="0078D7"/>
              </a:buClr>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Time &amp; resource constraints</a:t>
            </a:r>
          </a:p>
        </p:txBody>
      </p:sp>
      <p:sp>
        <p:nvSpPr>
          <p:cNvPr id="40" name="Rectangle 39">
            <a:extLst>
              <a:ext uri="{FF2B5EF4-FFF2-40B4-BE49-F238E27FC236}">
                <a16:creationId xmlns:a16="http://schemas.microsoft.com/office/drawing/2014/main" id="{7FC7EB49-8362-37C2-AAB5-46D2E4FC49EF}"/>
              </a:ext>
            </a:extLst>
          </p:cNvPr>
          <p:cNvSpPr>
            <a:spLocks/>
          </p:cNvSpPr>
          <p:nvPr/>
        </p:nvSpPr>
        <p:spPr>
          <a:xfrm>
            <a:off x="4771716" y="2520093"/>
            <a:ext cx="6167385" cy="412670"/>
          </a:xfrm>
          <a:prstGeom prst="rect">
            <a:avLst/>
          </a:prstGeom>
          <a:solidFill>
            <a:schemeClr val="bg1">
              <a:lumMod val="95000"/>
            </a:schemeClr>
          </a:solidFill>
          <a:ln>
            <a:noFill/>
          </a:ln>
        </p:spPr>
        <p:txBody>
          <a:bodyPr wrap="none" lIns="91440" tIns="91440" rIns="91440" bIns="91440" anchor="ctr">
            <a:noAutofit/>
          </a:bodyPr>
          <a:lstStyle/>
          <a:p>
            <a:pPr marL="0" marR="0" lvl="0" indent="0" algn="ctr" defTabSz="914225" rtl="0" eaLnBrk="1" fontAlgn="auto" latinLnBrk="0" hangingPunct="1">
              <a:lnSpc>
                <a:spcPct val="100000"/>
              </a:lnSpc>
              <a:spcBef>
                <a:spcPts val="0"/>
              </a:spcBef>
              <a:spcAft>
                <a:spcPts val="0"/>
              </a:spcAft>
              <a:buClr>
                <a:srgbClr val="0078D7"/>
              </a:buClr>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Tech skills gap</a:t>
            </a:r>
          </a:p>
        </p:txBody>
      </p:sp>
      <p:sp>
        <p:nvSpPr>
          <p:cNvPr id="41" name="Rectangle 40">
            <a:extLst>
              <a:ext uri="{FF2B5EF4-FFF2-40B4-BE49-F238E27FC236}">
                <a16:creationId xmlns:a16="http://schemas.microsoft.com/office/drawing/2014/main" id="{1A87EF77-9092-07D8-E879-3BB05C842CB2}"/>
              </a:ext>
            </a:extLst>
          </p:cNvPr>
          <p:cNvSpPr>
            <a:spLocks/>
          </p:cNvSpPr>
          <p:nvPr/>
        </p:nvSpPr>
        <p:spPr>
          <a:xfrm>
            <a:off x="4771716" y="2969654"/>
            <a:ext cx="6167385" cy="412670"/>
          </a:xfrm>
          <a:prstGeom prst="rect">
            <a:avLst/>
          </a:prstGeom>
          <a:solidFill>
            <a:schemeClr val="bg1">
              <a:lumMod val="95000"/>
            </a:schemeClr>
          </a:solidFill>
          <a:ln>
            <a:noFill/>
          </a:ln>
        </p:spPr>
        <p:txBody>
          <a:bodyPr wrap="none" lIns="91440" tIns="91440" rIns="91440" bIns="91440" anchor="ctr">
            <a:noAutofit/>
          </a:bodyPr>
          <a:lstStyle/>
          <a:p>
            <a:pPr marL="0" marR="0" lvl="0" indent="0" algn="ctr" defTabSz="914225" rtl="0" eaLnBrk="1" fontAlgn="auto" latinLnBrk="0" hangingPunct="1">
              <a:lnSpc>
                <a:spcPct val="100000"/>
              </a:lnSpc>
              <a:spcBef>
                <a:spcPts val="0"/>
              </a:spcBef>
              <a:spcAft>
                <a:spcPts val="0"/>
              </a:spcAft>
              <a:buClr>
                <a:srgbClr val="0078D7"/>
              </a:buClr>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Evolving workforce expectations</a:t>
            </a:r>
          </a:p>
        </p:txBody>
      </p:sp>
      <p:sp>
        <p:nvSpPr>
          <p:cNvPr id="42" name="Rectangle 41">
            <a:extLst>
              <a:ext uri="{FF2B5EF4-FFF2-40B4-BE49-F238E27FC236}">
                <a16:creationId xmlns:a16="http://schemas.microsoft.com/office/drawing/2014/main" id="{5EC30498-7195-7F2B-AD52-2CEE4CB5B58A}"/>
              </a:ext>
            </a:extLst>
          </p:cNvPr>
          <p:cNvSpPr/>
          <p:nvPr/>
        </p:nvSpPr>
        <p:spPr bwMode="auto">
          <a:xfrm>
            <a:off x="4642054" y="1799270"/>
            <a:ext cx="6426708" cy="1734066"/>
          </a:xfrm>
          <a:prstGeom prst="rect">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TextBox 42">
            <a:extLst>
              <a:ext uri="{FF2B5EF4-FFF2-40B4-BE49-F238E27FC236}">
                <a16:creationId xmlns:a16="http://schemas.microsoft.com/office/drawing/2014/main" id="{05C40113-22CF-9DB5-F393-3EDA27CB0102}"/>
              </a:ext>
            </a:extLst>
          </p:cNvPr>
          <p:cNvSpPr txBox="1"/>
          <p:nvPr/>
        </p:nvSpPr>
        <p:spPr>
          <a:xfrm>
            <a:off x="7029909" y="1639858"/>
            <a:ext cx="1650998" cy="315776"/>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Challenges</a:t>
            </a:r>
          </a:p>
        </p:txBody>
      </p:sp>
      <p:sp>
        <p:nvSpPr>
          <p:cNvPr id="44" name="Rectangle 43">
            <a:extLst>
              <a:ext uri="{FF2B5EF4-FFF2-40B4-BE49-F238E27FC236}">
                <a16:creationId xmlns:a16="http://schemas.microsoft.com/office/drawing/2014/main" id="{BAE4F197-7848-1D8D-953C-BBEFAE6A3C6B}"/>
              </a:ext>
            </a:extLst>
          </p:cNvPr>
          <p:cNvSpPr>
            <a:spLocks/>
          </p:cNvSpPr>
          <p:nvPr/>
        </p:nvSpPr>
        <p:spPr bwMode="auto">
          <a:xfrm>
            <a:off x="4642054" y="3918779"/>
            <a:ext cx="6426708" cy="2680307"/>
          </a:xfrm>
          <a:prstGeom prst="rect">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TextBox 44">
            <a:extLst>
              <a:ext uri="{FF2B5EF4-FFF2-40B4-BE49-F238E27FC236}">
                <a16:creationId xmlns:a16="http://schemas.microsoft.com/office/drawing/2014/main" id="{8518B128-0BBB-B218-B014-14BB9988E5DD}"/>
              </a:ext>
            </a:extLst>
          </p:cNvPr>
          <p:cNvSpPr txBox="1">
            <a:spLocks/>
          </p:cNvSpPr>
          <p:nvPr/>
        </p:nvSpPr>
        <p:spPr>
          <a:xfrm>
            <a:off x="5880474" y="3758862"/>
            <a:ext cx="3985420" cy="253803"/>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Low-code solutions for everyone</a:t>
            </a:r>
          </a:p>
        </p:txBody>
      </p:sp>
      <p:sp>
        <p:nvSpPr>
          <p:cNvPr id="46" name="Arc 45">
            <a:extLst>
              <a:ext uri="{FF2B5EF4-FFF2-40B4-BE49-F238E27FC236}">
                <a16:creationId xmlns:a16="http://schemas.microsoft.com/office/drawing/2014/main" id="{F1AEBB41-DA6C-D7BA-5F5B-37C7CBEF7141}"/>
              </a:ext>
            </a:extLst>
          </p:cNvPr>
          <p:cNvSpPr>
            <a:spLocks/>
          </p:cNvSpPr>
          <p:nvPr/>
        </p:nvSpPr>
        <p:spPr>
          <a:xfrm rot="10800000">
            <a:off x="1474419" y="1983664"/>
            <a:ext cx="2002740" cy="1997168"/>
          </a:xfrm>
          <a:prstGeom prst="arc">
            <a:avLst>
              <a:gd name="adj1" fmla="val 3847365"/>
              <a:gd name="adj2" fmla="val 11611190"/>
            </a:avLst>
          </a:prstGeom>
          <a:no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97878D72-5F71-F73B-5301-3BACF360D39E}"/>
              </a:ext>
            </a:extLst>
          </p:cNvPr>
          <p:cNvSpPr txBox="1">
            <a:spLocks/>
          </p:cNvSpPr>
          <p:nvPr/>
        </p:nvSpPr>
        <p:spPr>
          <a:xfrm>
            <a:off x="4771716" y="4607222"/>
            <a:ext cx="1514178" cy="1065682"/>
          </a:xfrm>
          <a:prstGeom prst="rect">
            <a:avLst/>
          </a:prstGeom>
          <a:noFill/>
        </p:spPr>
        <p:txBody>
          <a:bodyPr wrap="square" lIns="0" tIns="9144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Create a micro-site </a:t>
            </a:r>
            <a:b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for a marketing campaign</a:t>
            </a:r>
          </a:p>
        </p:txBody>
      </p:sp>
      <p:sp>
        <p:nvSpPr>
          <p:cNvPr id="48" name="TextBox 47">
            <a:extLst>
              <a:ext uri="{FF2B5EF4-FFF2-40B4-BE49-F238E27FC236}">
                <a16:creationId xmlns:a16="http://schemas.microsoft.com/office/drawing/2014/main" id="{5C32AE50-CC65-9A01-071B-295B25E553DB}"/>
              </a:ext>
            </a:extLst>
          </p:cNvPr>
          <p:cNvSpPr txBox="1">
            <a:spLocks/>
          </p:cNvSpPr>
          <p:nvPr/>
        </p:nvSpPr>
        <p:spPr>
          <a:xfrm>
            <a:off x="7873852" y="4607222"/>
            <a:ext cx="1514178" cy="1065682"/>
          </a:xfrm>
          <a:prstGeom prst="rect">
            <a:avLst/>
          </a:prstGeom>
          <a:noFill/>
        </p:spPr>
        <p:txBody>
          <a:bodyPr wrap="square" lIns="0" tIns="9144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Equip frontline workers with mobile access to information and updates</a:t>
            </a:r>
          </a:p>
        </p:txBody>
      </p:sp>
      <p:sp>
        <p:nvSpPr>
          <p:cNvPr id="49" name="TextBox 48">
            <a:extLst>
              <a:ext uri="{FF2B5EF4-FFF2-40B4-BE49-F238E27FC236}">
                <a16:creationId xmlns:a16="http://schemas.microsoft.com/office/drawing/2014/main" id="{B9C2A05B-2866-6087-E606-0F4F29B25513}"/>
              </a:ext>
            </a:extLst>
          </p:cNvPr>
          <p:cNvSpPr txBox="1">
            <a:spLocks/>
          </p:cNvSpPr>
          <p:nvPr/>
        </p:nvSpPr>
        <p:spPr>
          <a:xfrm>
            <a:off x="9424922" y="4607222"/>
            <a:ext cx="1514178" cy="1065682"/>
          </a:xfrm>
          <a:prstGeom prst="rect">
            <a:avLst/>
          </a:prstGeom>
          <a:noFill/>
        </p:spPr>
        <p:txBody>
          <a:bodyPr wrap="square" lIns="0" tIns="9144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Automate manual tasks, like purchase orders and payment processing</a:t>
            </a:r>
          </a:p>
        </p:txBody>
      </p:sp>
      <p:sp>
        <p:nvSpPr>
          <p:cNvPr id="50" name="TextBox 49">
            <a:extLst>
              <a:ext uri="{FF2B5EF4-FFF2-40B4-BE49-F238E27FC236}">
                <a16:creationId xmlns:a16="http://schemas.microsoft.com/office/drawing/2014/main" id="{3028421E-2D37-AE12-F0F4-8254F673B87D}"/>
              </a:ext>
            </a:extLst>
          </p:cNvPr>
          <p:cNvSpPr txBox="1">
            <a:spLocks/>
          </p:cNvSpPr>
          <p:nvPr/>
        </p:nvSpPr>
        <p:spPr>
          <a:xfrm>
            <a:off x="6322784" y="4607222"/>
            <a:ext cx="1514178" cy="1065682"/>
          </a:xfrm>
          <a:prstGeom prst="rect">
            <a:avLst/>
          </a:prstGeom>
          <a:noFill/>
        </p:spPr>
        <p:txBody>
          <a:bodyPr wrap="square" lIns="0" tIns="9144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Create no-code </a:t>
            </a: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000000"/>
                </a:solidFill>
                <a:effectLst/>
                <a:uLnTx/>
                <a:uFillTx/>
                <a:latin typeface="Segoe UI"/>
                <a:ea typeface="+mn-ea"/>
                <a:cs typeface="+mn-cs"/>
              </a:rPr>
              <a:t>virtual chatbots </a:t>
            </a: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000000"/>
                </a:solidFill>
                <a:effectLst/>
                <a:uLnTx/>
                <a:uFillTx/>
                <a:latin typeface="Segoe UI"/>
                <a:ea typeface="+mn-ea"/>
                <a:cs typeface="+mn-cs"/>
              </a:rPr>
              <a:t>with interactive </a:t>
            </a: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000000"/>
                </a:solidFill>
                <a:effectLst/>
                <a:uLnTx/>
                <a:uFillTx/>
                <a:latin typeface="Segoe UI"/>
                <a:ea typeface="+mn-ea"/>
                <a:cs typeface="+mn-cs"/>
              </a:rPr>
              <a:t>voice response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51" name="TextBox 50">
            <a:extLst>
              <a:ext uri="{FF2B5EF4-FFF2-40B4-BE49-F238E27FC236}">
                <a16:creationId xmlns:a16="http://schemas.microsoft.com/office/drawing/2014/main" id="{4AE6913D-A30E-BF04-4614-647FBEE9665E}"/>
              </a:ext>
            </a:extLst>
          </p:cNvPr>
          <p:cNvSpPr txBox="1">
            <a:spLocks/>
          </p:cNvSpPr>
          <p:nvPr/>
        </p:nvSpPr>
        <p:spPr>
          <a:xfrm>
            <a:off x="6322785" y="4157661"/>
            <a:ext cx="1514178" cy="412670"/>
          </a:xfrm>
          <a:prstGeom prst="rect">
            <a:avLst/>
          </a:prstGeom>
          <a:solidFill>
            <a:schemeClr val="accent1"/>
          </a:solidFill>
        </p:spPr>
        <p:txBody>
          <a:bodyPr wrap="square" lIns="91440" tIns="0" rIns="91440" b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Service</a:t>
            </a:r>
          </a:p>
        </p:txBody>
      </p:sp>
      <p:sp>
        <p:nvSpPr>
          <p:cNvPr id="52" name="TextBox 51">
            <a:extLst>
              <a:ext uri="{FF2B5EF4-FFF2-40B4-BE49-F238E27FC236}">
                <a16:creationId xmlns:a16="http://schemas.microsoft.com/office/drawing/2014/main" id="{A635FF9A-AFF5-C086-B9E9-0DC892DCF024}"/>
              </a:ext>
            </a:extLst>
          </p:cNvPr>
          <p:cNvSpPr txBox="1">
            <a:spLocks/>
          </p:cNvSpPr>
          <p:nvPr/>
        </p:nvSpPr>
        <p:spPr>
          <a:xfrm>
            <a:off x="7873854" y="4157661"/>
            <a:ext cx="1514178" cy="41267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Supply Chain</a:t>
            </a:r>
          </a:p>
        </p:txBody>
      </p:sp>
      <p:sp>
        <p:nvSpPr>
          <p:cNvPr id="53" name="TextBox 52">
            <a:extLst>
              <a:ext uri="{FF2B5EF4-FFF2-40B4-BE49-F238E27FC236}">
                <a16:creationId xmlns:a16="http://schemas.microsoft.com/office/drawing/2014/main" id="{010F5B2E-63D3-6D14-C54D-8E408EC4FF4A}"/>
              </a:ext>
            </a:extLst>
          </p:cNvPr>
          <p:cNvSpPr txBox="1">
            <a:spLocks/>
          </p:cNvSpPr>
          <p:nvPr/>
        </p:nvSpPr>
        <p:spPr>
          <a:xfrm>
            <a:off x="4771716" y="4157661"/>
            <a:ext cx="1514178" cy="412670"/>
          </a:xfrm>
          <a:prstGeom prst="rect">
            <a:avLst/>
          </a:prstGeom>
          <a:solidFill>
            <a:schemeClr val="accent1"/>
          </a:solidFill>
        </p:spPr>
        <p:txBody>
          <a:bodyPr wrap="square" lIns="91440" tIns="0" rIns="91440" b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Customer Experience</a:t>
            </a:r>
          </a:p>
        </p:txBody>
      </p:sp>
      <p:sp>
        <p:nvSpPr>
          <p:cNvPr id="55" name="TextBox 54">
            <a:extLst>
              <a:ext uri="{FF2B5EF4-FFF2-40B4-BE49-F238E27FC236}">
                <a16:creationId xmlns:a16="http://schemas.microsoft.com/office/drawing/2014/main" id="{CAF976AC-9A59-A63B-7ED2-B9F5B60AC716}"/>
              </a:ext>
            </a:extLst>
          </p:cNvPr>
          <p:cNvSpPr txBox="1">
            <a:spLocks/>
          </p:cNvSpPr>
          <p:nvPr/>
        </p:nvSpPr>
        <p:spPr>
          <a:xfrm>
            <a:off x="9424923" y="4157661"/>
            <a:ext cx="1514178" cy="41267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Finance</a:t>
            </a:r>
          </a:p>
        </p:txBody>
      </p:sp>
      <p:cxnSp>
        <p:nvCxnSpPr>
          <p:cNvPr id="56" name="Straight Connector 55">
            <a:extLst>
              <a:ext uri="{FF2B5EF4-FFF2-40B4-BE49-F238E27FC236}">
                <a16:creationId xmlns:a16="http://schemas.microsoft.com/office/drawing/2014/main" id="{29A43473-E8AB-E07A-033C-BA39A2A935D4}"/>
              </a:ext>
            </a:extLst>
          </p:cNvPr>
          <p:cNvCxnSpPr>
            <a:cxnSpLocks/>
          </p:cNvCxnSpPr>
          <p:nvPr/>
        </p:nvCxnSpPr>
        <p:spPr>
          <a:xfrm>
            <a:off x="6304339" y="4636789"/>
            <a:ext cx="0" cy="786111"/>
          </a:xfrm>
          <a:prstGeom prst="line">
            <a:avLst/>
          </a:prstGeom>
          <a:ln>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1F42AF8-FC56-103E-376E-D70022574373}"/>
              </a:ext>
            </a:extLst>
          </p:cNvPr>
          <p:cNvCxnSpPr/>
          <p:nvPr/>
        </p:nvCxnSpPr>
        <p:spPr>
          <a:xfrm>
            <a:off x="7855407" y="4636789"/>
            <a:ext cx="0" cy="1132186"/>
          </a:xfrm>
          <a:prstGeom prst="line">
            <a:avLst/>
          </a:prstGeom>
          <a:ln>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7C777D1-AE36-0AA2-3E71-87AAD7F0028A}"/>
              </a:ext>
            </a:extLst>
          </p:cNvPr>
          <p:cNvCxnSpPr/>
          <p:nvPr/>
        </p:nvCxnSpPr>
        <p:spPr>
          <a:xfrm>
            <a:off x="9406475" y="4636789"/>
            <a:ext cx="0" cy="1132186"/>
          </a:xfrm>
          <a:prstGeom prst="line">
            <a:avLst/>
          </a:prstGeom>
          <a:ln>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4" name="Picture 53" descr="Two people looking at a computer screen&#10;&#10;Description automatically generated">
            <a:extLst>
              <a:ext uri="{FF2B5EF4-FFF2-40B4-BE49-F238E27FC236}">
                <a16:creationId xmlns:a16="http://schemas.microsoft.com/office/drawing/2014/main" id="{90202BB3-0142-9638-869E-CBCEA25F5B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33"/>
          <a:stretch/>
        </p:blipFill>
        <p:spPr>
          <a:xfrm>
            <a:off x="1765800" y="2267483"/>
            <a:ext cx="1451639" cy="1451639"/>
          </a:xfrm>
          <a:prstGeom prst="ellipse">
            <a:avLst/>
          </a:prstGeom>
        </p:spPr>
      </p:pic>
      <p:sp>
        <p:nvSpPr>
          <p:cNvPr id="63" name="TextBox 62">
            <a:extLst>
              <a:ext uri="{FF2B5EF4-FFF2-40B4-BE49-F238E27FC236}">
                <a16:creationId xmlns:a16="http://schemas.microsoft.com/office/drawing/2014/main" id="{8C95EBCA-46B1-DC8C-E156-517D5547BCC5}"/>
              </a:ext>
            </a:extLst>
          </p:cNvPr>
          <p:cNvSpPr txBox="1"/>
          <p:nvPr/>
        </p:nvSpPr>
        <p:spPr>
          <a:xfrm>
            <a:off x="4735655" y="5582817"/>
            <a:ext cx="6239504" cy="676338"/>
          </a:xfrm>
          <a:prstGeom prst="rect">
            <a:avLst/>
          </a:prstGeom>
          <a:solidFill>
            <a:schemeClr val="bg1">
              <a:lumMod val="95000"/>
              <a:alpha val="50000"/>
            </a:schemeClr>
          </a:solidFill>
        </p:spPr>
        <p:txBody>
          <a:bodyPr wrap="square" lIns="45720" tIns="45720" rIns="45720" bIns="0" rtlCol="0" anchor="ctr">
            <a:noAutofit/>
          </a:bodyPr>
          <a:lstStyle>
            <a:defPPr>
              <a:defRPr lang="en-US"/>
            </a:defPPr>
            <a:lvl1pPr>
              <a:defRPr sz="1000" i="1">
                <a:gradFill>
                  <a:gsLst>
                    <a:gs pos="2917">
                      <a:schemeClr val="tx1"/>
                    </a:gs>
                    <a:gs pos="30000">
                      <a:schemeClr val="tx1"/>
                    </a:gs>
                  </a:gsLst>
                  <a:lin ang="5400000" scaled="0"/>
                </a:gra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low-code website &amp; app development | Intelligent virtual agents| automate organizational processes</a:t>
            </a:r>
          </a:p>
        </p:txBody>
      </p:sp>
    </p:spTree>
    <p:extLst>
      <p:ext uri="{BB962C8B-B14F-4D97-AF65-F5344CB8AC3E}">
        <p14:creationId xmlns:p14="http://schemas.microsoft.com/office/powerpoint/2010/main" val="413121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path" presetSubtype="0" accel="50000" decel="50000" fill="hold" grpId="1" nodeType="withEffect">
                                  <p:stCondLst>
                                    <p:cond delay="0"/>
                                  </p:stCondLst>
                                  <p:childTnLst>
                                    <p:animMotion origin="layout" path="M -4.79167E-6 2.96296E-6 L 0.00014 -0.02107 " pathEditMode="relative" rAng="0" ptsTypes="AA">
                                      <p:cBhvr>
                                        <p:cTn id="9" dur="1000" spd="-100000" fill="hold"/>
                                        <p:tgtEl>
                                          <p:spTgt spid="31"/>
                                        </p:tgtEl>
                                        <p:attrNameLst>
                                          <p:attrName>ppt_x</p:attrName>
                                          <p:attrName>ppt_y</p:attrName>
                                        </p:attrNameLst>
                                      </p:cBhvr>
                                      <p:rCtr x="0" y="-1065"/>
                                    </p:animMotion>
                                  </p:childTnLst>
                                </p:cTn>
                              </p:par>
                              <p:par>
                                <p:cTn id="10" presetID="16" presetClass="entr" presetSubtype="37" fill="hold" grpId="0" nodeType="withEffect">
                                  <p:stCondLst>
                                    <p:cond delay="500"/>
                                  </p:stCondLst>
                                  <p:childTnLst>
                                    <p:set>
                                      <p:cBhvr>
                                        <p:cTn id="11" dur="1" fill="hold">
                                          <p:stCondLst>
                                            <p:cond delay="0"/>
                                          </p:stCondLst>
                                        </p:cTn>
                                        <p:tgtEl>
                                          <p:spTgt spid="33"/>
                                        </p:tgtEl>
                                        <p:attrNameLst>
                                          <p:attrName>style.visibility</p:attrName>
                                        </p:attrNameLst>
                                      </p:cBhvr>
                                      <p:to>
                                        <p:strVal val="visible"/>
                                      </p:to>
                                    </p:set>
                                    <p:animEffect transition="in" filter="barn(outVertical)">
                                      <p:cBhvr>
                                        <p:cTn id="12" dur="500"/>
                                        <p:tgtEl>
                                          <p:spTgt spid="33"/>
                                        </p:tgtEl>
                                      </p:cBhvr>
                                    </p:animEffect>
                                  </p:childTnLst>
                                </p:cTn>
                              </p:par>
                              <p:par>
                                <p:cTn id="13" presetID="22" presetClass="entr" presetSubtype="4" fill="hold" nodeType="withEffect">
                                  <p:stCondLst>
                                    <p:cond delay="50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par>
                                <p:cTn id="16" presetID="22" presetClass="entr" presetSubtype="4" fill="hold" grpId="0" nodeType="withEffect">
                                  <p:stCondLst>
                                    <p:cond delay="100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500"/>
                                        <p:tgtEl>
                                          <p:spTgt spid="35"/>
                                        </p:tgtEl>
                                      </p:cBhvr>
                                    </p:animEffect>
                                  </p:childTnLst>
                                </p:cTn>
                              </p:par>
                              <p:par>
                                <p:cTn id="19" presetID="22" presetClass="entr" presetSubtype="1" fill="hold" grpId="0" nodeType="withEffect">
                                  <p:stCondLst>
                                    <p:cond delay="1000"/>
                                  </p:stCondLst>
                                  <p:childTnLst>
                                    <p:set>
                                      <p:cBhvr>
                                        <p:cTn id="20" dur="1" fill="hold">
                                          <p:stCondLst>
                                            <p:cond delay="0"/>
                                          </p:stCondLst>
                                        </p:cTn>
                                        <p:tgtEl>
                                          <p:spTgt spid="36"/>
                                        </p:tgtEl>
                                        <p:attrNameLst>
                                          <p:attrName>style.visibility</p:attrName>
                                        </p:attrNameLst>
                                      </p:cBhvr>
                                      <p:to>
                                        <p:strVal val="visible"/>
                                      </p:to>
                                    </p:set>
                                    <p:animEffect transition="in" filter="wipe(up)">
                                      <p:cBhvr>
                                        <p:cTn id="21" dur="500"/>
                                        <p:tgtEl>
                                          <p:spTgt spid="36"/>
                                        </p:tgtEl>
                                      </p:cBhvr>
                                    </p:animEffect>
                                  </p:childTnLst>
                                </p:cTn>
                              </p:par>
                              <p:par>
                                <p:cTn id="22" presetID="21" presetClass="entr" presetSubtype="1" fill="hold" grpId="0" nodeType="withEffect">
                                  <p:stCondLst>
                                    <p:cond delay="1000"/>
                                  </p:stCondLst>
                                  <p:childTnLst>
                                    <p:set>
                                      <p:cBhvr>
                                        <p:cTn id="23" dur="1" fill="hold">
                                          <p:stCondLst>
                                            <p:cond delay="0"/>
                                          </p:stCondLst>
                                        </p:cTn>
                                        <p:tgtEl>
                                          <p:spTgt spid="34"/>
                                        </p:tgtEl>
                                        <p:attrNameLst>
                                          <p:attrName>style.visibility</p:attrName>
                                        </p:attrNameLst>
                                      </p:cBhvr>
                                      <p:to>
                                        <p:strVal val="visible"/>
                                      </p:to>
                                    </p:set>
                                    <p:animEffect transition="in" filter="wheel(1)">
                                      <p:cBhvr>
                                        <p:cTn id="24" dur="750"/>
                                        <p:tgtEl>
                                          <p:spTgt spid="34"/>
                                        </p:tgtEl>
                                      </p:cBhvr>
                                    </p:animEffect>
                                  </p:childTnLst>
                                </p:cTn>
                              </p:par>
                              <p:par>
                                <p:cTn id="25" presetID="10" presetClass="entr" presetSubtype="0" fill="hold" nodeType="withEffect">
                                  <p:stCondLst>
                                    <p:cond delay="120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22" presetClass="entr" presetSubtype="8" fill="hold" grpId="0" nodeType="withEffect">
                                  <p:stCondLst>
                                    <p:cond delay="1800"/>
                                  </p:stCondLst>
                                  <p:childTnLst>
                                    <p:set>
                                      <p:cBhvr>
                                        <p:cTn id="29" dur="1" fill="hold">
                                          <p:stCondLst>
                                            <p:cond delay="0"/>
                                          </p:stCondLst>
                                        </p:cTn>
                                        <p:tgtEl>
                                          <p:spTgt spid="46"/>
                                        </p:tgtEl>
                                        <p:attrNameLst>
                                          <p:attrName>style.visibility</p:attrName>
                                        </p:attrNameLst>
                                      </p:cBhvr>
                                      <p:to>
                                        <p:strVal val="visible"/>
                                      </p:to>
                                    </p:set>
                                    <p:animEffect transition="in" filter="wipe(left)">
                                      <p:cBhvr>
                                        <p:cTn id="30" dur="500"/>
                                        <p:tgtEl>
                                          <p:spTgt spid="46"/>
                                        </p:tgtEl>
                                      </p:cBhvr>
                                    </p:animEffect>
                                  </p:childTnLst>
                                </p:cTn>
                              </p:par>
                              <p:par>
                                <p:cTn id="31" presetID="22" presetClass="entr" presetSubtype="8" fill="hold" nodeType="withEffect">
                                  <p:stCondLst>
                                    <p:cond delay="230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par>
                                <p:cTn id="34" presetID="10" presetClass="entr" presetSubtype="0" fill="hold" grpId="0" nodeType="withEffect">
                                  <p:stCondLst>
                                    <p:cond delay="250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22" presetClass="entr" presetSubtype="8" fill="hold" grpId="0" nodeType="withEffect">
                                  <p:stCondLst>
                                    <p:cond delay="280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750"/>
                                        <p:tgtEl>
                                          <p:spTgt spid="42"/>
                                        </p:tgtEl>
                                      </p:cBhvr>
                                    </p:animEffect>
                                  </p:childTnLst>
                                </p:cTn>
                              </p:par>
                              <p:par>
                                <p:cTn id="40" presetID="10" presetClass="entr" presetSubtype="0" fill="hold" grpId="0" nodeType="withEffect">
                                  <p:stCondLst>
                                    <p:cond delay="300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42" presetClass="path" presetSubtype="0" accel="50000" decel="50000" fill="hold" grpId="1" nodeType="withEffect">
                                  <p:stCondLst>
                                    <p:cond delay="3000"/>
                                  </p:stCondLst>
                                  <p:childTnLst>
                                    <p:animMotion origin="layout" path="M -8.33333E-7 -4.44444E-6 L -0.01068 -0.00138 " pathEditMode="relative" rAng="0" ptsTypes="AA">
                                      <p:cBhvr>
                                        <p:cTn id="44" dur="750" spd="-100000" fill="hold"/>
                                        <p:tgtEl>
                                          <p:spTgt spid="39"/>
                                        </p:tgtEl>
                                        <p:attrNameLst>
                                          <p:attrName>ppt_x</p:attrName>
                                          <p:attrName>ppt_y</p:attrName>
                                        </p:attrNameLst>
                                      </p:cBhvr>
                                      <p:rCtr x="-534" y="-69"/>
                                    </p:animMotion>
                                  </p:childTnLst>
                                </p:cTn>
                              </p:par>
                              <p:par>
                                <p:cTn id="45" presetID="10" presetClass="entr" presetSubtype="0" fill="hold" grpId="0" nodeType="withEffect">
                                  <p:stCondLst>
                                    <p:cond delay="330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par>
                                <p:cTn id="48" presetID="42" presetClass="path" presetSubtype="0" accel="50000" decel="50000" fill="hold" grpId="1" nodeType="withEffect">
                                  <p:stCondLst>
                                    <p:cond delay="3300"/>
                                  </p:stCondLst>
                                  <p:childTnLst>
                                    <p:animMotion origin="layout" path="M -8.33333E-7 -3.7037E-6 L -0.01146 -0.00115 " pathEditMode="relative" rAng="0" ptsTypes="AA">
                                      <p:cBhvr>
                                        <p:cTn id="49" dur="750" spd="-100000" fill="hold"/>
                                        <p:tgtEl>
                                          <p:spTgt spid="40"/>
                                        </p:tgtEl>
                                        <p:attrNameLst>
                                          <p:attrName>ppt_x</p:attrName>
                                          <p:attrName>ppt_y</p:attrName>
                                        </p:attrNameLst>
                                      </p:cBhvr>
                                      <p:rCtr x="-573" y="-69"/>
                                    </p:animMotion>
                                  </p:childTnLst>
                                </p:cTn>
                              </p:par>
                              <p:par>
                                <p:cTn id="50" presetID="10" presetClass="entr" presetSubtype="0" fill="hold" grpId="0" nodeType="withEffect">
                                  <p:stCondLst>
                                    <p:cond delay="360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42" presetClass="path" presetSubtype="0" accel="50000" decel="50000" fill="hold" grpId="1" nodeType="withEffect">
                                  <p:stCondLst>
                                    <p:cond delay="3600"/>
                                  </p:stCondLst>
                                  <p:childTnLst>
                                    <p:animMotion origin="layout" path="M -8.33333E-7 -4.44444E-6 L -0.00976 0.0007 " pathEditMode="relative" rAng="0" ptsTypes="AA">
                                      <p:cBhvr>
                                        <p:cTn id="54" dur="750" spd="-100000" fill="hold"/>
                                        <p:tgtEl>
                                          <p:spTgt spid="41"/>
                                        </p:tgtEl>
                                        <p:attrNameLst>
                                          <p:attrName>ppt_x</p:attrName>
                                          <p:attrName>ppt_y</p:attrName>
                                        </p:attrNameLst>
                                      </p:cBhvr>
                                      <p:rCtr x="-495" y="23"/>
                                    </p:animMotion>
                                  </p:childTnLst>
                                </p:cTn>
                              </p:par>
                            </p:childTnLst>
                          </p:cTn>
                        </p:par>
                        <p:par>
                          <p:cTn id="55" fill="hold">
                            <p:stCondLst>
                              <p:cond delay="4350"/>
                            </p:stCondLst>
                            <p:childTnLst>
                              <p:par>
                                <p:cTn id="56" presetID="10" presetClass="entr" presetSubtype="0" fill="hold" grpId="0" nodeType="after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22" presetClass="entr" presetSubtype="1" fill="hold" grpId="0" nodeType="withEffect">
                                  <p:stCondLst>
                                    <p:cond delay="350"/>
                                  </p:stCondLst>
                                  <p:childTnLst>
                                    <p:set>
                                      <p:cBhvr>
                                        <p:cTn id="60" dur="1" fill="hold">
                                          <p:stCondLst>
                                            <p:cond delay="0"/>
                                          </p:stCondLst>
                                        </p:cTn>
                                        <p:tgtEl>
                                          <p:spTgt spid="44"/>
                                        </p:tgtEl>
                                        <p:attrNameLst>
                                          <p:attrName>style.visibility</p:attrName>
                                        </p:attrNameLst>
                                      </p:cBhvr>
                                      <p:to>
                                        <p:strVal val="visible"/>
                                      </p:to>
                                    </p:set>
                                    <p:animEffect transition="in" filter="wipe(up)">
                                      <p:cBhvr>
                                        <p:cTn id="61" dur="750"/>
                                        <p:tgtEl>
                                          <p:spTgt spid="44"/>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500"/>
                                        <p:tgtEl>
                                          <p:spTgt spid="53"/>
                                        </p:tgtEl>
                                      </p:cBhvr>
                                    </p:animEffect>
                                  </p:childTnLst>
                                </p:cTn>
                              </p:par>
                              <p:par>
                                <p:cTn id="65" presetID="10" presetClass="entr" presetSubtype="0" fill="hold" grpId="0" nodeType="withEffect">
                                  <p:stCondLst>
                                    <p:cond delay="12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par>
                                <p:cTn id="68" presetID="22" presetClass="entr" presetSubtype="1" fill="hold" nodeType="withEffect">
                                  <p:stCondLst>
                                    <p:cond delay="1200"/>
                                  </p:stCondLst>
                                  <p:childTnLst>
                                    <p:set>
                                      <p:cBhvr>
                                        <p:cTn id="69" dur="1" fill="hold">
                                          <p:stCondLst>
                                            <p:cond delay="0"/>
                                          </p:stCondLst>
                                        </p:cTn>
                                        <p:tgtEl>
                                          <p:spTgt spid="56"/>
                                        </p:tgtEl>
                                        <p:attrNameLst>
                                          <p:attrName>style.visibility</p:attrName>
                                        </p:attrNameLst>
                                      </p:cBhvr>
                                      <p:to>
                                        <p:strVal val="visible"/>
                                      </p:to>
                                    </p:set>
                                    <p:animEffect transition="in" filter="wipe(up)">
                                      <p:cBhvr>
                                        <p:cTn id="70" dur="500"/>
                                        <p:tgtEl>
                                          <p:spTgt spid="56"/>
                                        </p:tgtEl>
                                      </p:cBhvr>
                                    </p:animEffect>
                                  </p:childTnLst>
                                </p:cTn>
                              </p:par>
                              <p:par>
                                <p:cTn id="71" presetID="42" presetClass="path" presetSubtype="0" accel="50000" decel="50000" fill="hold" grpId="1" nodeType="withEffect">
                                  <p:stCondLst>
                                    <p:cond delay="1200"/>
                                  </p:stCondLst>
                                  <p:childTnLst>
                                    <p:animMotion origin="layout" path="M 4.375E-6 -1.11111E-6 L 4.375E-6 -0.02292 " pathEditMode="relative" rAng="0" ptsTypes="AA">
                                      <p:cBhvr>
                                        <p:cTn id="72" dur="750" spd="-100000" fill="hold"/>
                                        <p:tgtEl>
                                          <p:spTgt spid="47"/>
                                        </p:tgtEl>
                                        <p:attrNameLst>
                                          <p:attrName>ppt_x</p:attrName>
                                          <p:attrName>ppt_y</p:attrName>
                                        </p:attrNameLst>
                                      </p:cBhvr>
                                      <p:rCtr x="0" y="-1157"/>
                                    </p:animMotion>
                                  </p:childTnLst>
                                </p:cTn>
                              </p:par>
                            </p:childTnLst>
                          </p:cTn>
                        </p:par>
                        <p:par>
                          <p:cTn id="73" fill="hold">
                            <p:stCondLst>
                              <p:cond delay="6300"/>
                            </p:stCondLst>
                            <p:childTnLst>
                              <p:par>
                                <p:cTn id="74" presetID="10" presetClass="entr" presetSubtype="0" fill="hold" grpId="0" nodeType="after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10" presetClass="entr" presetSubtype="0" fill="hold" grpId="0" nodeType="withEffect">
                                  <p:stCondLst>
                                    <p:cond delay="20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cTn>
                              </p:par>
                              <p:par>
                                <p:cTn id="80" presetID="22" presetClass="entr" presetSubtype="1" fill="hold" nodeType="withEffect">
                                  <p:stCondLst>
                                    <p:cond delay="200"/>
                                  </p:stCondLst>
                                  <p:childTnLst>
                                    <p:set>
                                      <p:cBhvr>
                                        <p:cTn id="81" dur="1" fill="hold">
                                          <p:stCondLst>
                                            <p:cond delay="0"/>
                                          </p:stCondLst>
                                        </p:cTn>
                                        <p:tgtEl>
                                          <p:spTgt spid="57"/>
                                        </p:tgtEl>
                                        <p:attrNameLst>
                                          <p:attrName>style.visibility</p:attrName>
                                        </p:attrNameLst>
                                      </p:cBhvr>
                                      <p:to>
                                        <p:strVal val="visible"/>
                                      </p:to>
                                    </p:set>
                                    <p:animEffect transition="in" filter="wipe(up)">
                                      <p:cBhvr>
                                        <p:cTn id="82" dur="500"/>
                                        <p:tgtEl>
                                          <p:spTgt spid="57"/>
                                        </p:tgtEl>
                                      </p:cBhvr>
                                    </p:animEffect>
                                  </p:childTnLst>
                                </p:cTn>
                              </p:par>
                              <p:par>
                                <p:cTn id="83" presetID="42" presetClass="path" presetSubtype="0" accel="50000" decel="50000" fill="hold" grpId="1" nodeType="withEffect">
                                  <p:stCondLst>
                                    <p:cond delay="200"/>
                                  </p:stCondLst>
                                  <p:childTnLst>
                                    <p:animMotion origin="layout" path="M 4.375E-6 -1.11111E-6 L 4.375E-6 -0.02292 " pathEditMode="relative" rAng="0" ptsTypes="AA">
                                      <p:cBhvr>
                                        <p:cTn id="84" dur="750" spd="-100000" fill="hold"/>
                                        <p:tgtEl>
                                          <p:spTgt spid="50"/>
                                        </p:tgtEl>
                                        <p:attrNameLst>
                                          <p:attrName>ppt_x</p:attrName>
                                          <p:attrName>ppt_y</p:attrName>
                                        </p:attrNameLst>
                                      </p:cBhvr>
                                      <p:rCtr x="0" y="-1157"/>
                                    </p:animMotion>
                                  </p:childTnLst>
                                </p:cTn>
                              </p:par>
                            </p:childTnLst>
                          </p:cTn>
                        </p:par>
                        <p:par>
                          <p:cTn id="85" fill="hold">
                            <p:stCondLst>
                              <p:cond delay="7250"/>
                            </p:stCondLst>
                            <p:childTnLst>
                              <p:par>
                                <p:cTn id="86" presetID="10" presetClass="entr" presetSubtype="0" fill="hold" grpId="0" nodeType="after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cTn>
                              </p:par>
                              <p:par>
                                <p:cTn id="89" presetID="10" presetClass="entr" presetSubtype="0" fill="hold" grpId="0" nodeType="withEffect">
                                  <p:stCondLst>
                                    <p:cond delay="20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par>
                                <p:cTn id="92" presetID="22" presetClass="entr" presetSubtype="1" fill="hold" nodeType="withEffect">
                                  <p:stCondLst>
                                    <p:cond delay="200"/>
                                  </p:stCondLst>
                                  <p:childTnLst>
                                    <p:set>
                                      <p:cBhvr>
                                        <p:cTn id="93" dur="1" fill="hold">
                                          <p:stCondLst>
                                            <p:cond delay="0"/>
                                          </p:stCondLst>
                                        </p:cTn>
                                        <p:tgtEl>
                                          <p:spTgt spid="59"/>
                                        </p:tgtEl>
                                        <p:attrNameLst>
                                          <p:attrName>style.visibility</p:attrName>
                                        </p:attrNameLst>
                                      </p:cBhvr>
                                      <p:to>
                                        <p:strVal val="visible"/>
                                      </p:to>
                                    </p:set>
                                    <p:animEffect transition="in" filter="wipe(up)">
                                      <p:cBhvr>
                                        <p:cTn id="94" dur="500"/>
                                        <p:tgtEl>
                                          <p:spTgt spid="59"/>
                                        </p:tgtEl>
                                      </p:cBhvr>
                                    </p:animEffect>
                                  </p:childTnLst>
                                </p:cTn>
                              </p:par>
                              <p:par>
                                <p:cTn id="95" presetID="42" presetClass="path" presetSubtype="0" accel="50000" decel="50000" fill="hold" grpId="1" nodeType="withEffect">
                                  <p:stCondLst>
                                    <p:cond delay="200"/>
                                  </p:stCondLst>
                                  <p:childTnLst>
                                    <p:animMotion origin="layout" path="M 4.375E-6 -1.11111E-6 L 4.375E-6 -0.02292 " pathEditMode="relative" rAng="0" ptsTypes="AA">
                                      <p:cBhvr>
                                        <p:cTn id="96" dur="750" spd="-100000" fill="hold"/>
                                        <p:tgtEl>
                                          <p:spTgt spid="48"/>
                                        </p:tgtEl>
                                        <p:attrNameLst>
                                          <p:attrName>ppt_x</p:attrName>
                                          <p:attrName>ppt_y</p:attrName>
                                        </p:attrNameLst>
                                      </p:cBhvr>
                                      <p:rCtr x="0" y="-1157"/>
                                    </p:animMotion>
                                  </p:childTnLst>
                                </p:cTn>
                              </p:par>
                            </p:childTnLst>
                          </p:cTn>
                        </p:par>
                        <p:par>
                          <p:cTn id="97" fill="hold">
                            <p:stCondLst>
                              <p:cond delay="8200"/>
                            </p:stCondLst>
                            <p:childTnLst>
                              <p:par>
                                <p:cTn id="98" presetID="10" presetClass="entr" presetSubtype="0"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fade">
                                      <p:cBhvr>
                                        <p:cTn id="100" dur="500"/>
                                        <p:tgtEl>
                                          <p:spTgt spid="55"/>
                                        </p:tgtEl>
                                      </p:cBhvr>
                                    </p:animEffect>
                                  </p:childTnLst>
                                </p:cTn>
                              </p:par>
                              <p:par>
                                <p:cTn id="101" presetID="10" presetClass="entr" presetSubtype="0" fill="hold" grpId="0" nodeType="withEffect">
                                  <p:stCondLst>
                                    <p:cond delay="20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42" presetClass="path" presetSubtype="0" accel="50000" decel="50000" fill="hold" grpId="1" nodeType="withEffect">
                                  <p:stCondLst>
                                    <p:cond delay="200"/>
                                  </p:stCondLst>
                                  <p:childTnLst>
                                    <p:animMotion origin="layout" path="M 4.375E-6 -1.11111E-6 L 4.375E-6 -0.02292 " pathEditMode="relative" rAng="0" ptsTypes="AA">
                                      <p:cBhvr>
                                        <p:cTn id="105" dur="750" spd="-100000" fill="hold"/>
                                        <p:tgtEl>
                                          <p:spTgt spid="49"/>
                                        </p:tgtEl>
                                        <p:attrNameLst>
                                          <p:attrName>ppt_x</p:attrName>
                                          <p:attrName>ppt_y</p:attrName>
                                        </p:attrNameLst>
                                      </p:cBhvr>
                                      <p:rCtr x="0" y="-1157"/>
                                    </p:animMotion>
                                  </p:childTnLst>
                                </p:cTn>
                              </p:par>
                              <p:par>
                                <p:cTn id="106" presetID="10" presetClass="entr" presetSubtype="0" fill="hold" grpId="0" nodeType="withEffect">
                                  <p:stCondLst>
                                    <p:cond delay="900"/>
                                  </p:stCondLst>
                                  <p:childTnLst>
                                    <p:set>
                                      <p:cBhvr>
                                        <p:cTn id="107" dur="1" fill="hold">
                                          <p:stCondLst>
                                            <p:cond delay="0"/>
                                          </p:stCondLst>
                                        </p:cTn>
                                        <p:tgtEl>
                                          <p:spTgt spid="63"/>
                                        </p:tgtEl>
                                        <p:attrNameLst>
                                          <p:attrName>style.visibility</p:attrName>
                                        </p:attrNameLst>
                                      </p:cBhvr>
                                      <p:to>
                                        <p:strVal val="visible"/>
                                      </p:to>
                                    </p:set>
                                    <p:animEffect transition="in" filter="fade">
                                      <p:cBhvr>
                                        <p:cTn id="108" dur="500"/>
                                        <p:tgtEl>
                                          <p:spTgt spid="63"/>
                                        </p:tgtEl>
                                      </p:cBhvr>
                                    </p:animEffect>
                                  </p:childTnLst>
                                </p:cTn>
                              </p:par>
                              <p:par>
                                <p:cTn id="109" presetID="42" presetClass="path" presetSubtype="0" accel="50000" decel="50000" fill="hold" grpId="1" nodeType="withEffect">
                                  <p:stCondLst>
                                    <p:cond delay="900"/>
                                  </p:stCondLst>
                                  <p:childTnLst>
                                    <p:animMotion origin="layout" path="M -8.33333E-7 4.07407E-6 L -8.33333E-7 -0.02292 " pathEditMode="relative" rAng="0" ptsTypes="AA">
                                      <p:cBhvr>
                                        <p:cTn id="110" dur="750" spd="-100000" fill="hold"/>
                                        <p:tgtEl>
                                          <p:spTgt spid="63"/>
                                        </p:tgtEl>
                                        <p:attrNameLst>
                                          <p:attrName>ppt_x</p:attrName>
                                          <p:attrName>ppt_y</p:attrName>
                                        </p:attrNameLst>
                                      </p:cBhvr>
                                      <p:rCtr x="0"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3" grpId="0" animBg="1"/>
      <p:bldP spid="34" grpId="0" animBg="1"/>
      <p:bldP spid="35" grpId="0" animBg="1"/>
      <p:bldP spid="36" grpId="0" animBg="1"/>
      <p:bldP spid="39" grpId="0" animBg="1"/>
      <p:bldP spid="39" grpId="1" animBg="1"/>
      <p:bldP spid="40" grpId="0" animBg="1"/>
      <p:bldP spid="40" grpId="1" animBg="1"/>
      <p:bldP spid="41" grpId="0" animBg="1"/>
      <p:bldP spid="41" grpId="1" animBg="1"/>
      <p:bldP spid="42" grpId="0" animBg="1"/>
      <p:bldP spid="43" grpId="0" animBg="1"/>
      <p:bldP spid="44" grpId="0" animBg="1"/>
      <p:bldP spid="45" grpId="0" animBg="1"/>
      <p:bldP spid="46" grpId="0" animBg="1"/>
      <p:bldP spid="47" grpId="0"/>
      <p:bldP spid="47" grpId="1"/>
      <p:bldP spid="48" grpId="0"/>
      <p:bldP spid="48" grpId="1"/>
      <p:bldP spid="49" grpId="0"/>
      <p:bldP spid="49" grpId="1"/>
      <p:bldP spid="50" grpId="0"/>
      <p:bldP spid="50" grpId="1"/>
      <p:bldP spid="51" grpId="0" animBg="1"/>
      <p:bldP spid="52" grpId="0" animBg="1"/>
      <p:bldP spid="53" grpId="0" animBg="1"/>
      <p:bldP spid="55" grpId="0" animBg="1"/>
      <p:bldP spid="63" grpId="0" animBg="1"/>
      <p:bldP spid="6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588263" y="457200"/>
            <a:ext cx="11018520" cy="1661993"/>
          </a:xfrm>
        </p:spPr>
        <p:txBody>
          <a:bodyPr/>
          <a:lstStyle/>
          <a:p>
            <a:r>
              <a:rPr lang="en-US" dirty="0"/>
              <a:t>Toyota Motor turns employee ideas into apps and automation </a:t>
            </a:r>
            <a:br>
              <a:rPr lang="en-US" dirty="0"/>
            </a:br>
            <a:endParaRPr lang="en-US" dirty="0"/>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2" name="Text Placeholder 3">
            <a:extLst>
              <a:ext uri="{FF2B5EF4-FFF2-40B4-BE49-F238E27FC236}">
                <a16:creationId xmlns:a16="http://schemas.microsoft.com/office/drawing/2014/main" id="{C44E59C1-CAC1-4F59-FF69-AC516171A85F}"/>
              </a:ext>
            </a:extLst>
          </p:cNvPr>
          <p:cNvSpPr txBox="1">
            <a:spLocks/>
          </p:cNvSpPr>
          <p:nvPr/>
        </p:nvSpPr>
        <p:spPr>
          <a:xfrm flipH="1">
            <a:off x="8450489" y="3459429"/>
            <a:ext cx="3340984"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Chris Ingalls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Business and Solution Architect, Toyota</a:t>
            </a:r>
            <a:endPar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438965" y="2450190"/>
            <a:ext cx="6765931" cy="113877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w="3175">
                  <a:noFill/>
                </a:ln>
                <a:solidFill>
                  <a:srgbClr val="FFFFFF"/>
                </a:solidFill>
                <a:effectLst/>
                <a:uLnTx/>
                <a:uFillTx/>
                <a:latin typeface="Segoe UI"/>
                <a:ea typeface="+mn-ea"/>
                <a:cs typeface="Segoe UI" pitchFamily="34" charset="0"/>
              </a:rPr>
              <a:t>“Power Apps gives us new capabilities and ways to adapt quickly and efficiently. The apps are easy to create, easy to deploy, and they give us an incredibly fast way to innovate.”</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463757"/>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1130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rPr>
              <a:t>Paint Points Solved:</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N</a:t>
            </a:r>
            <a:r>
              <a:rPr kumimoji="0" lang="en-US" sz="1600" b="0" i="0" u="none" strike="noStrike" kern="1200" cap="none" spc="0" normalizeH="0" baseline="0" noProof="0" dirty="0" err="1">
                <a:ln>
                  <a:noFill/>
                </a:ln>
                <a:solidFill>
                  <a:srgbClr val="FFFFFF"/>
                </a:solidFill>
                <a:effectLst/>
                <a:uLnTx/>
                <a:uFillTx/>
                <a:latin typeface="Segoe UI"/>
                <a:ea typeface="+mn-ea"/>
                <a:cs typeface="Segoe UI" panose="020B0502040204020203" pitchFamily="34" charset="0"/>
              </a:rPr>
              <a:t>eeded</a:t>
            </a: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 a way to develop applications quickly and simply</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Eliminate inefficient processes </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I</a:t>
            </a:r>
            <a:r>
              <a:rPr kumimoji="0" lang="en-US" sz="1600" b="0" i="0" u="none" strike="noStrike" kern="1200" cap="none" spc="0" normalizeH="0" baseline="0" noProof="0" dirty="0" err="1">
                <a:ln>
                  <a:noFill/>
                </a:ln>
                <a:solidFill>
                  <a:srgbClr val="FFFFFF"/>
                </a:solidFill>
                <a:effectLst/>
                <a:uLnTx/>
                <a:uFillTx/>
                <a:latin typeface="Segoe UI"/>
                <a:ea typeface="+mn-ea"/>
                <a:cs typeface="Segoe UI" panose="020B0502040204020203" pitchFamily="34" charset="0"/>
              </a:rPr>
              <a:t>nnovate</a:t>
            </a: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 – without heavy involvement from IT</a:t>
            </a:r>
            <a:endParaRPr kumimoji="0" lang="en-US" sz="1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19372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E</a:t>
            </a:r>
            <a:r>
              <a:rPr kumimoji="0" lang="en-US" sz="1600" b="0" i="0" u="none" strike="noStrike" kern="1200" cap="none" spc="0" normalizeH="0" baseline="0" noProof="0" dirty="0" err="1">
                <a:ln>
                  <a:noFill/>
                </a:ln>
                <a:solidFill>
                  <a:srgbClr val="FFFFFF"/>
                </a:solidFill>
                <a:effectLst/>
                <a:uLnTx/>
                <a:uFillTx/>
                <a:latin typeface="Segoe UI"/>
                <a:ea typeface="+mn-ea"/>
                <a:cs typeface="Segoe UI" panose="020B0502040204020203" pitchFamily="34" charset="0"/>
              </a:rPr>
              <a:t>mpowered</a:t>
            </a: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 employees to develop and deploy more than 400 apps across the company.</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a:t>
            </a:r>
            <a:r>
              <a:rPr kumimoji="0" lang="en-US" sz="1600" b="0" i="0" u="none" strike="noStrike" kern="1200" cap="none" spc="0" normalizeH="0" baseline="0" noProof="0" dirty="0" err="1">
                <a:ln>
                  <a:noFill/>
                </a:ln>
                <a:solidFill>
                  <a:srgbClr val="FFFFFF"/>
                </a:solidFill>
                <a:effectLst/>
                <a:uLnTx/>
                <a:uFillTx/>
                <a:latin typeface="Segoe UI"/>
                <a:ea typeface="+mn-ea"/>
                <a:cs typeface="Segoe UI" panose="020B0502040204020203" pitchFamily="34" charset="0"/>
              </a:rPr>
              <a:t>aving</a:t>
            </a: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 thousands of dollars and hundreds of hours annually by digitizing processes </a:t>
            </a:r>
          </a:p>
        </p:txBody>
      </p:sp>
      <p:grpSp>
        <p:nvGrpSpPr>
          <p:cNvPr id="10" name="Group 9">
            <a:extLst>
              <a:ext uri="{FF2B5EF4-FFF2-40B4-BE49-F238E27FC236}">
                <a16:creationId xmlns:a16="http://schemas.microsoft.com/office/drawing/2014/main" id="{DF324C5E-8224-1286-FB9A-4F8E3651B1B2}"/>
              </a:ext>
            </a:extLst>
          </p:cNvPr>
          <p:cNvGrpSpPr/>
          <p:nvPr/>
        </p:nvGrpSpPr>
        <p:grpSpPr>
          <a:xfrm>
            <a:off x="908020" y="5326981"/>
            <a:ext cx="1246562" cy="752048"/>
            <a:chOff x="3759736" y="5862509"/>
            <a:chExt cx="1246562" cy="752048"/>
          </a:xfrm>
        </p:grpSpPr>
        <p:pic>
          <p:nvPicPr>
            <p:cNvPr id="11" name="Picture 10" descr="Icon&#10;&#10;Description automatically generated">
              <a:extLst>
                <a:ext uri="{FF2B5EF4-FFF2-40B4-BE49-F238E27FC236}">
                  <a16:creationId xmlns:a16="http://schemas.microsoft.com/office/drawing/2014/main" id="{AA919C77-4387-B5D8-E915-10E2E614F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9736" y="5862509"/>
              <a:ext cx="752048" cy="752048"/>
            </a:xfrm>
            <a:prstGeom prst="rect">
              <a:avLst/>
            </a:prstGeom>
          </p:spPr>
        </p:pic>
        <p:sp>
          <p:nvSpPr>
            <p:cNvPr id="12" name="Rectangle 11">
              <a:extLst>
                <a:ext uri="{FF2B5EF4-FFF2-40B4-BE49-F238E27FC236}">
                  <a16:creationId xmlns:a16="http://schemas.microsoft.com/office/drawing/2014/main" id="{04B09482-06FF-905C-E15E-5CEC6448F8FA}"/>
                </a:ext>
              </a:extLst>
            </p:cNvPr>
            <p:cNvSpPr>
              <a:spLocks/>
            </p:cNvSpPr>
            <p:nvPr/>
          </p:nvSpPr>
          <p:spPr bwMode="invGray">
            <a:xfrm>
              <a:off x="4430630" y="6100033"/>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UI Semibold"/>
                  <a:ea typeface="+mn-ea"/>
                  <a:cs typeface="+mn-cs"/>
                </a:rPr>
                <a:t>Power</a:t>
              </a:r>
              <a:br>
                <a:rPr kumimoji="0" lang="en-US" sz="900" b="1" i="0" u="none" strike="noStrike" kern="1200" cap="none" spc="0" normalizeH="0" baseline="0" noProof="0" dirty="0">
                  <a:ln>
                    <a:noFill/>
                  </a:ln>
                  <a:solidFill>
                    <a:srgbClr val="000000"/>
                  </a:solidFill>
                  <a:effectLst/>
                  <a:uLnTx/>
                  <a:uFillTx/>
                  <a:latin typeface="Segoe UI Semibold"/>
                  <a:ea typeface="+mn-ea"/>
                  <a:cs typeface="+mn-cs"/>
                </a:rPr>
              </a:br>
              <a:r>
                <a:rPr kumimoji="0" lang="en-US" sz="900" b="1" i="0" u="none" strike="noStrike" kern="1200" cap="none" spc="0" normalizeH="0" baseline="0" noProof="0" dirty="0">
                  <a:ln>
                    <a:noFill/>
                  </a:ln>
                  <a:solidFill>
                    <a:srgbClr val="000000"/>
                  </a:solidFill>
                  <a:effectLst/>
                  <a:uLnTx/>
                  <a:uFillTx/>
                  <a:latin typeface="Segoe UI Semibold"/>
                  <a:ea typeface="+mn-ea"/>
                  <a:cs typeface="+mn-cs"/>
                </a:rPr>
                <a:t>BI</a:t>
              </a:r>
            </a:p>
          </p:txBody>
        </p:sp>
      </p:grpSp>
      <p:grpSp>
        <p:nvGrpSpPr>
          <p:cNvPr id="13" name="Group 12">
            <a:extLst>
              <a:ext uri="{FF2B5EF4-FFF2-40B4-BE49-F238E27FC236}">
                <a16:creationId xmlns:a16="http://schemas.microsoft.com/office/drawing/2014/main" id="{B0AA968F-5890-FB83-ACEC-B5A843A48E5A}"/>
              </a:ext>
            </a:extLst>
          </p:cNvPr>
          <p:cNvGrpSpPr/>
          <p:nvPr/>
        </p:nvGrpSpPr>
        <p:grpSpPr>
          <a:xfrm>
            <a:off x="342992" y="4618062"/>
            <a:ext cx="1246562" cy="752048"/>
            <a:chOff x="6983178" y="5880995"/>
            <a:chExt cx="1246562" cy="752048"/>
          </a:xfrm>
        </p:grpSpPr>
        <p:pic>
          <p:nvPicPr>
            <p:cNvPr id="14" name="Picture 13" descr="A picture containing text&#10;&#10;Description automatically generated">
              <a:extLst>
                <a:ext uri="{FF2B5EF4-FFF2-40B4-BE49-F238E27FC236}">
                  <a16:creationId xmlns:a16="http://schemas.microsoft.com/office/drawing/2014/main" id="{FD5945C0-4700-C7B5-E567-F9E3E4651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178" y="5880995"/>
              <a:ext cx="752048" cy="752048"/>
            </a:xfrm>
            <a:prstGeom prst="rect">
              <a:avLst/>
            </a:prstGeom>
          </p:spPr>
        </p:pic>
        <p:sp>
          <p:nvSpPr>
            <p:cNvPr id="15" name="Rectangle 14">
              <a:extLst>
                <a:ext uri="{FF2B5EF4-FFF2-40B4-BE49-F238E27FC236}">
                  <a16:creationId xmlns:a16="http://schemas.microsoft.com/office/drawing/2014/main" id="{B07B120A-9E2D-A1D8-D270-26EBF630EF90}"/>
                </a:ext>
              </a:extLst>
            </p:cNvPr>
            <p:cNvSpPr>
              <a:spLocks/>
            </p:cNvSpPr>
            <p:nvPr/>
          </p:nvSpPr>
          <p:spPr bwMode="invGray">
            <a:xfrm>
              <a:off x="7654072" y="6118519"/>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UI Semibold"/>
                  <a:ea typeface="+mn-ea"/>
                  <a:cs typeface="+mn-cs"/>
                </a:rPr>
                <a:t>Power</a:t>
              </a:r>
              <a:br>
                <a:rPr kumimoji="0" lang="en-US" sz="900" b="1" i="0" u="none" strike="noStrike" kern="1200" cap="none" spc="0" normalizeH="0" baseline="0" noProof="0" dirty="0">
                  <a:ln>
                    <a:noFill/>
                  </a:ln>
                  <a:solidFill>
                    <a:srgbClr val="000000"/>
                  </a:solidFill>
                  <a:effectLst/>
                  <a:uLnTx/>
                  <a:uFillTx/>
                  <a:latin typeface="Segoe UI Semibold"/>
                  <a:ea typeface="+mn-ea"/>
                  <a:cs typeface="+mn-cs"/>
                </a:rPr>
              </a:br>
              <a:r>
                <a:rPr kumimoji="0" lang="en-US" sz="900" b="1" i="0" u="none" strike="noStrike" kern="1200" cap="none" spc="0" normalizeH="0" baseline="0" noProof="0" dirty="0">
                  <a:ln>
                    <a:noFill/>
                  </a:ln>
                  <a:solidFill>
                    <a:srgbClr val="000000"/>
                  </a:solidFill>
                  <a:effectLst/>
                  <a:uLnTx/>
                  <a:uFillTx/>
                  <a:latin typeface="Segoe UI Semibold"/>
                  <a:ea typeface="+mn-ea"/>
                  <a:cs typeface="+mn-cs"/>
                </a:rPr>
                <a:t>Apps</a:t>
              </a:r>
            </a:p>
          </p:txBody>
        </p:sp>
      </p:grpSp>
      <p:pic>
        <p:nvPicPr>
          <p:cNvPr id="16" name="Picture 15" descr="A picture containing sitting, track, train, night&#10;&#10;Description automatically generated">
            <a:extLst>
              <a:ext uri="{FF2B5EF4-FFF2-40B4-BE49-F238E27FC236}">
                <a16:creationId xmlns:a16="http://schemas.microsoft.com/office/drawing/2014/main" id="{E4AB067A-F08F-3F92-5D82-D45BC690ED07}"/>
              </a:ext>
            </a:extLst>
          </p:cNvPr>
          <p:cNvPicPr>
            <a:picLocks noChangeAspect="1"/>
          </p:cNvPicPr>
          <p:nvPr/>
        </p:nvPicPr>
        <p:blipFill>
          <a:blip r:embed="rId5"/>
          <a:stretch>
            <a:fillRect/>
          </a:stretch>
        </p:blipFill>
        <p:spPr>
          <a:xfrm>
            <a:off x="987018" y="2838369"/>
            <a:ext cx="1344256" cy="1344256"/>
          </a:xfrm>
          <a:prstGeom prst="rect">
            <a:avLst/>
          </a:prstGeom>
        </p:spPr>
      </p:pic>
      <p:grpSp>
        <p:nvGrpSpPr>
          <p:cNvPr id="17" name="Group 16">
            <a:extLst>
              <a:ext uri="{FF2B5EF4-FFF2-40B4-BE49-F238E27FC236}">
                <a16:creationId xmlns:a16="http://schemas.microsoft.com/office/drawing/2014/main" id="{3F72AFC4-7EAC-9088-CA77-9DE9B72DF963}"/>
              </a:ext>
            </a:extLst>
          </p:cNvPr>
          <p:cNvGrpSpPr/>
          <p:nvPr/>
        </p:nvGrpSpPr>
        <p:grpSpPr>
          <a:xfrm>
            <a:off x="1737639" y="4658862"/>
            <a:ext cx="1246563" cy="752048"/>
            <a:chOff x="5393207" y="5880995"/>
            <a:chExt cx="1246563" cy="752048"/>
          </a:xfrm>
        </p:grpSpPr>
        <p:pic>
          <p:nvPicPr>
            <p:cNvPr id="18" name="Picture 17" descr="Icon&#10;&#10;Description automatically generated">
              <a:extLst>
                <a:ext uri="{FF2B5EF4-FFF2-40B4-BE49-F238E27FC236}">
                  <a16:creationId xmlns:a16="http://schemas.microsoft.com/office/drawing/2014/main" id="{74A48559-584E-6AE4-AD7D-AC12ED15A6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3207" y="5880995"/>
              <a:ext cx="752048" cy="752048"/>
            </a:xfrm>
            <a:prstGeom prst="rect">
              <a:avLst/>
            </a:prstGeom>
          </p:spPr>
        </p:pic>
        <p:sp>
          <p:nvSpPr>
            <p:cNvPr id="19" name="Rectangle 18">
              <a:extLst>
                <a:ext uri="{FF2B5EF4-FFF2-40B4-BE49-F238E27FC236}">
                  <a16:creationId xmlns:a16="http://schemas.microsoft.com/office/drawing/2014/main" id="{8F87D6DC-67F3-FB13-F910-C39536328E18}"/>
                </a:ext>
              </a:extLst>
            </p:cNvPr>
            <p:cNvSpPr>
              <a:spLocks/>
            </p:cNvSpPr>
            <p:nvPr/>
          </p:nvSpPr>
          <p:spPr bwMode="invGray">
            <a:xfrm>
              <a:off x="6064102" y="6118519"/>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UI Semibold"/>
                  <a:ea typeface="+mn-ea"/>
                  <a:cs typeface="+mn-cs"/>
                </a:rPr>
                <a:t>Power Automate</a:t>
              </a:r>
            </a:p>
          </p:txBody>
        </p:sp>
      </p:grpSp>
    </p:spTree>
    <p:extLst>
      <p:ext uri="{BB962C8B-B14F-4D97-AF65-F5344CB8AC3E}">
        <p14:creationId xmlns:p14="http://schemas.microsoft.com/office/powerpoint/2010/main" val="1212958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accel="50000" decel="50000" fill="hold" nodeType="withEffect">
                                  <p:stCondLst>
                                    <p:cond delay="2000"/>
                                  </p:stCondLst>
                                  <p:childTnLst>
                                    <p:animMotion origin="layout" path="M -0.02096 -1.48148E-6 L -8.33333E-7 -1.48148E-6 " pathEditMode="relative" rAng="0" ptsTypes="AA">
                                      <p:cBhvr>
                                        <p:cTn id="9" dur="800" fill="hold"/>
                                        <p:tgtEl>
                                          <p:spTgt spid="10"/>
                                        </p:tgtEl>
                                        <p:attrNameLst>
                                          <p:attrName>ppt_x</p:attrName>
                                          <p:attrName>ppt_y</p:attrName>
                                        </p:attrNameLst>
                                      </p:cBhvr>
                                      <p:rCtr x="1042" y="0"/>
                                    </p:animMotion>
                                  </p:childTnLst>
                                </p:cTn>
                              </p:par>
                              <p:par>
                                <p:cTn id="10" presetID="10" presetClass="entr" presetSubtype="0" fill="hold" nodeType="withEffect">
                                  <p:stCondLst>
                                    <p:cond delay="22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accel="50000" decel="50000" fill="hold" nodeType="withEffect">
                                  <p:stCondLst>
                                    <p:cond delay="2000"/>
                                  </p:stCondLst>
                                  <p:childTnLst>
                                    <p:animMotion origin="layout" path="M -0.02097 -7.40741E-7 L 3.33333E-6 -7.40741E-7 " pathEditMode="relative" rAng="0" ptsTypes="AA">
                                      <p:cBhvr>
                                        <p:cTn id="14" dur="800" fill="hold"/>
                                        <p:tgtEl>
                                          <p:spTgt spid="13"/>
                                        </p:tgtEl>
                                        <p:attrNameLst>
                                          <p:attrName>ppt_x</p:attrName>
                                          <p:attrName>ppt_y</p:attrName>
                                        </p:attrNameLst>
                                      </p:cBhvr>
                                      <p:rCtr x="1042" y="0"/>
                                    </p:animMotion>
                                  </p:childTnLst>
                                </p:cTn>
                              </p:par>
                              <p:par>
                                <p:cTn id="15" presetID="10" presetClass="entr" presetSubtype="0" fill="hold" nodeType="withEffect">
                                  <p:stCondLst>
                                    <p:cond delay="21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accel="50000" decel="50000" fill="hold" nodeType="withEffect">
                                  <p:stCondLst>
                                    <p:cond delay="2000"/>
                                  </p:stCondLst>
                                  <p:childTnLst>
                                    <p:animMotion origin="layout" path="M -0.02096 7.40741E-7 L 2.08333E-7 7.40741E-7 " pathEditMode="relative" rAng="0" ptsTypes="AA">
                                      <p:cBhvr>
                                        <p:cTn id="19" dur="800" fill="hold"/>
                                        <p:tgtEl>
                                          <p:spTgt spid="17"/>
                                        </p:tgtEl>
                                        <p:attrNameLst>
                                          <p:attrName>ppt_x</p:attrName>
                                          <p:attrName>ppt_y</p:attrName>
                                        </p:attrNameLst>
                                      </p:cBhvr>
                                      <p:rCtr x="104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36A022EF-9FE7-0E3E-011B-0436366BFE13}"/>
              </a:ext>
            </a:extLst>
          </p:cNvPr>
          <p:cNvSpPr txBox="1"/>
          <p:nvPr/>
        </p:nvSpPr>
        <p:spPr>
          <a:xfrm rot="16200000">
            <a:off x="1220744" y="1717201"/>
            <a:ext cx="4216077" cy="4216077"/>
          </a:xfrm>
          <a:prstGeom prst="rect">
            <a:avLst/>
          </a:prstGeom>
          <a:noFill/>
        </p:spPr>
        <p:txBody>
          <a:bodyPr wrap="square" lIns="0" tIns="0" rIns="0" bIns="0" rtlCol="0">
            <a:prstTxWarp prst="textArchUp">
              <a:avLst>
                <a:gd name="adj" fmla="val 1382735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Customer Experience</a:t>
            </a:r>
          </a:p>
        </p:txBody>
      </p:sp>
      <p:sp>
        <p:nvSpPr>
          <p:cNvPr id="39" name="TextBox 38">
            <a:extLst>
              <a:ext uri="{FF2B5EF4-FFF2-40B4-BE49-F238E27FC236}">
                <a16:creationId xmlns:a16="http://schemas.microsoft.com/office/drawing/2014/main" id="{04D666FF-1E45-47D4-04DC-CB3E09E8DFF7}"/>
              </a:ext>
            </a:extLst>
          </p:cNvPr>
          <p:cNvSpPr txBox="1"/>
          <p:nvPr/>
        </p:nvSpPr>
        <p:spPr>
          <a:xfrm rot="5400000">
            <a:off x="1220744" y="1717201"/>
            <a:ext cx="4216077" cy="4216077"/>
          </a:xfrm>
          <a:prstGeom prst="rect">
            <a:avLst/>
          </a:prstGeom>
          <a:noFill/>
        </p:spPr>
        <p:txBody>
          <a:bodyPr wrap="square" lIns="0" tIns="0" rIns="0" bIns="0" rtlCol="0">
            <a:prstTxWarp prst="textArchUp">
              <a:avLst>
                <a:gd name="adj" fmla="val 1382735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Operational Excellence</a:t>
            </a:r>
          </a:p>
        </p:txBody>
      </p:sp>
      <p:sp>
        <p:nvSpPr>
          <p:cNvPr id="4" name="TextBox 3">
            <a:extLst>
              <a:ext uri="{FF2B5EF4-FFF2-40B4-BE49-F238E27FC236}">
                <a16:creationId xmlns:a16="http://schemas.microsoft.com/office/drawing/2014/main" id="{E167A6DA-6BB2-1DBD-6D1F-5F7500CCC843}"/>
              </a:ext>
            </a:extLst>
          </p:cNvPr>
          <p:cNvSpPr txBox="1"/>
          <p:nvPr/>
        </p:nvSpPr>
        <p:spPr>
          <a:xfrm>
            <a:off x="6568775" y="2509892"/>
            <a:ext cx="5279996" cy="412555"/>
          </a:xfrm>
          <a:prstGeom prst="rect">
            <a:avLst/>
          </a:prstGeom>
          <a:noFill/>
        </p:spPr>
        <p:txBody>
          <a:bodyPr wrap="square" lIns="0" r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t>Operational excellence</a:t>
            </a:r>
          </a:p>
        </p:txBody>
      </p:sp>
      <p:sp>
        <p:nvSpPr>
          <p:cNvPr id="5" name="TextBox 4">
            <a:extLst>
              <a:ext uri="{FF2B5EF4-FFF2-40B4-BE49-F238E27FC236}">
                <a16:creationId xmlns:a16="http://schemas.microsoft.com/office/drawing/2014/main" id="{DC7A6AE2-F814-4C69-FF07-B7CE1ABE4C01}"/>
              </a:ext>
            </a:extLst>
          </p:cNvPr>
          <p:cNvSpPr txBox="1">
            <a:spLocks/>
          </p:cNvSpPr>
          <p:nvPr/>
        </p:nvSpPr>
        <p:spPr>
          <a:xfrm>
            <a:off x="6568775" y="3449422"/>
            <a:ext cx="5279996" cy="412555"/>
          </a:xfrm>
          <a:prstGeom prst="rect">
            <a:avLst/>
          </a:prstGeom>
          <a:noFill/>
        </p:spPr>
        <p:txBody>
          <a:bodyPr wrap="square" lIns="0" r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Exceptional customer experiences</a:t>
            </a:r>
          </a:p>
        </p:txBody>
      </p:sp>
      <p:sp>
        <p:nvSpPr>
          <p:cNvPr id="6" name="TextBox 5">
            <a:extLst>
              <a:ext uri="{FF2B5EF4-FFF2-40B4-BE49-F238E27FC236}">
                <a16:creationId xmlns:a16="http://schemas.microsoft.com/office/drawing/2014/main" id="{D3D05C67-5232-239B-D949-28AC055A74A1}"/>
              </a:ext>
            </a:extLst>
          </p:cNvPr>
          <p:cNvSpPr txBox="1">
            <a:spLocks/>
          </p:cNvSpPr>
          <p:nvPr/>
        </p:nvSpPr>
        <p:spPr>
          <a:xfrm>
            <a:off x="6568775" y="4388952"/>
            <a:ext cx="5279996" cy="382243"/>
          </a:xfrm>
          <a:prstGeom prst="rect">
            <a:avLst/>
          </a:prstGeom>
          <a:noFill/>
        </p:spPr>
        <p:txBody>
          <a:bodyPr wrap="square" lIns="0" r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Culture of growth and agility</a:t>
            </a:r>
          </a:p>
        </p:txBody>
      </p:sp>
      <p:cxnSp>
        <p:nvCxnSpPr>
          <p:cNvPr id="18" name="Straight Connector 17">
            <a:extLst>
              <a:ext uri="{FF2B5EF4-FFF2-40B4-BE49-F238E27FC236}">
                <a16:creationId xmlns:a16="http://schemas.microsoft.com/office/drawing/2014/main" id="{AFA86823-0362-A1B9-E0C5-B6DF3875E96C}"/>
              </a:ext>
            </a:extLst>
          </p:cNvPr>
          <p:cNvCxnSpPr>
            <a:cxnSpLocks/>
          </p:cNvCxnSpPr>
          <p:nvPr/>
        </p:nvCxnSpPr>
        <p:spPr>
          <a:xfrm>
            <a:off x="6096000" y="2282251"/>
            <a:ext cx="0" cy="2903220"/>
          </a:xfrm>
          <a:prstGeom prst="line">
            <a:avLst/>
          </a:prstGeom>
          <a:ln w="1905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4A3BFA1-8578-4A3D-8AD6-070FEE13CDFF}"/>
              </a:ext>
            </a:extLst>
          </p:cNvPr>
          <p:cNvSpPr>
            <a:spLocks noGrp="1"/>
          </p:cNvSpPr>
          <p:nvPr>
            <p:ph type="title"/>
          </p:nvPr>
        </p:nvSpPr>
        <p:spPr/>
        <p:txBody>
          <a:bodyPr/>
          <a:lstStyle/>
          <a:p>
            <a:r>
              <a:rPr lang="en-US" dirty="0"/>
              <a:t>Empower every employee to be a catalyst for impact </a:t>
            </a:r>
          </a:p>
        </p:txBody>
      </p:sp>
      <p:pic>
        <p:nvPicPr>
          <p:cNvPr id="15" name="Picture 14" descr="A person sitting at a table using a computer&#10;&#10;Description automatically generated with medium confidence">
            <a:extLst>
              <a:ext uri="{FF2B5EF4-FFF2-40B4-BE49-F238E27FC236}">
                <a16:creationId xmlns:a16="http://schemas.microsoft.com/office/drawing/2014/main" id="{FBC623A3-AD8C-6296-E2D7-8FF4CDD935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5240" t="13653" r="-1"/>
          <a:stretch/>
        </p:blipFill>
        <p:spPr>
          <a:xfrm>
            <a:off x="2920472" y="3411014"/>
            <a:ext cx="826244" cy="826244"/>
          </a:xfrm>
          <a:prstGeom prst="ellipse">
            <a:avLst/>
          </a:prstGeom>
        </p:spPr>
      </p:pic>
      <p:sp>
        <p:nvSpPr>
          <p:cNvPr id="16" name="Freeform: Shape 15">
            <a:extLst>
              <a:ext uri="{FF2B5EF4-FFF2-40B4-BE49-F238E27FC236}">
                <a16:creationId xmlns:a16="http://schemas.microsoft.com/office/drawing/2014/main" id="{F81847B3-7EF1-E62E-EB19-7A53AED81FEE}"/>
              </a:ext>
            </a:extLst>
          </p:cNvPr>
          <p:cNvSpPr/>
          <p:nvPr/>
        </p:nvSpPr>
        <p:spPr bwMode="auto">
          <a:xfrm>
            <a:off x="2019353" y="1941565"/>
            <a:ext cx="2628485" cy="1148983"/>
          </a:xfrm>
          <a:custGeom>
            <a:avLst/>
            <a:gdLst>
              <a:gd name="connsiteX0" fmla="*/ 1314242 w 2628485"/>
              <a:gd name="connsiteY0" fmla="*/ 0 h 1148983"/>
              <a:gd name="connsiteX1" fmla="*/ 2511732 w 2628485"/>
              <a:gd name="connsiteY1" fmla="*/ 429888 h 1148983"/>
              <a:gd name="connsiteX2" fmla="*/ 2628485 w 2628485"/>
              <a:gd name="connsiteY2" fmla="*/ 536000 h 1148983"/>
              <a:gd name="connsiteX3" fmla="*/ 2015502 w 2628485"/>
              <a:gd name="connsiteY3" fmla="*/ 1148983 h 1148983"/>
              <a:gd name="connsiteX4" fmla="*/ 1960311 w 2628485"/>
              <a:gd name="connsiteY4" fmla="*/ 1098822 h 1148983"/>
              <a:gd name="connsiteX5" fmla="*/ 1314242 w 2628485"/>
              <a:gd name="connsiteY5" fmla="*/ 866889 h 1148983"/>
              <a:gd name="connsiteX6" fmla="*/ 668173 w 2628485"/>
              <a:gd name="connsiteY6" fmla="*/ 1098822 h 1148983"/>
              <a:gd name="connsiteX7" fmla="*/ 612983 w 2628485"/>
              <a:gd name="connsiteY7" fmla="*/ 1148983 h 1148983"/>
              <a:gd name="connsiteX8" fmla="*/ 0 w 2628485"/>
              <a:gd name="connsiteY8" fmla="*/ 536000 h 1148983"/>
              <a:gd name="connsiteX9" fmla="*/ 116752 w 2628485"/>
              <a:gd name="connsiteY9" fmla="*/ 429888 h 1148983"/>
              <a:gd name="connsiteX10" fmla="*/ 1314242 w 2628485"/>
              <a:gd name="connsiteY10" fmla="*/ 0 h 114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8485" h="1148983">
                <a:moveTo>
                  <a:pt x="1314242" y="0"/>
                </a:moveTo>
                <a:cubicBezTo>
                  <a:pt x="1769118" y="0"/>
                  <a:pt x="2186313" y="161328"/>
                  <a:pt x="2511732" y="429888"/>
                </a:cubicBezTo>
                <a:lnTo>
                  <a:pt x="2628485" y="536000"/>
                </a:lnTo>
                <a:lnTo>
                  <a:pt x="2015502" y="1148983"/>
                </a:lnTo>
                <a:lnTo>
                  <a:pt x="1960311" y="1098822"/>
                </a:lnTo>
                <a:cubicBezTo>
                  <a:pt x="1784741" y="953929"/>
                  <a:pt x="1559656" y="866889"/>
                  <a:pt x="1314242" y="866889"/>
                </a:cubicBezTo>
                <a:cubicBezTo>
                  <a:pt x="1068828" y="866889"/>
                  <a:pt x="843744" y="953929"/>
                  <a:pt x="668173" y="1098822"/>
                </a:cubicBezTo>
                <a:lnTo>
                  <a:pt x="612983" y="1148983"/>
                </a:lnTo>
                <a:lnTo>
                  <a:pt x="0" y="536000"/>
                </a:lnTo>
                <a:lnTo>
                  <a:pt x="116752" y="429888"/>
                </a:lnTo>
                <a:cubicBezTo>
                  <a:pt x="442172" y="161328"/>
                  <a:pt x="859367" y="0"/>
                  <a:pt x="1314242" y="0"/>
                </a:cubicBezTo>
                <a:close/>
              </a:path>
            </a:pathLst>
          </a:custGeom>
          <a:blipFill>
            <a:blip r:embed="rId4"/>
            <a:stretch>
              <a:fillRect l="-23708" t="-56089" r="-4078" b="-89695"/>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Freeform: Shape 16">
            <a:extLst>
              <a:ext uri="{FF2B5EF4-FFF2-40B4-BE49-F238E27FC236}">
                <a16:creationId xmlns:a16="http://schemas.microsoft.com/office/drawing/2014/main" id="{BF884802-EEF3-12AB-9B98-5C439659CCA5}"/>
              </a:ext>
            </a:extLst>
          </p:cNvPr>
          <p:cNvSpPr/>
          <p:nvPr/>
        </p:nvSpPr>
        <p:spPr bwMode="auto">
          <a:xfrm>
            <a:off x="1451023" y="2509892"/>
            <a:ext cx="1148984" cy="2628486"/>
          </a:xfrm>
          <a:custGeom>
            <a:avLst/>
            <a:gdLst>
              <a:gd name="connsiteX0" fmla="*/ 536001 w 1148984"/>
              <a:gd name="connsiteY0" fmla="*/ 0 h 2628486"/>
              <a:gd name="connsiteX1" fmla="*/ 1148984 w 1148984"/>
              <a:gd name="connsiteY1" fmla="*/ 612983 h 2628486"/>
              <a:gd name="connsiteX2" fmla="*/ 1098821 w 1148984"/>
              <a:gd name="connsiteY2" fmla="*/ 668175 h 2628486"/>
              <a:gd name="connsiteX3" fmla="*/ 866888 w 1148984"/>
              <a:gd name="connsiteY3" fmla="*/ 1314244 h 2628486"/>
              <a:gd name="connsiteX4" fmla="*/ 1098821 w 1148984"/>
              <a:gd name="connsiteY4" fmla="*/ 1960313 h 2628486"/>
              <a:gd name="connsiteX5" fmla="*/ 1148982 w 1148984"/>
              <a:gd name="connsiteY5" fmla="*/ 2015504 h 2628486"/>
              <a:gd name="connsiteX6" fmla="*/ 536000 w 1148984"/>
              <a:gd name="connsiteY6" fmla="*/ 2628486 h 2628486"/>
              <a:gd name="connsiteX7" fmla="*/ 429888 w 1148984"/>
              <a:gd name="connsiteY7" fmla="*/ 2511733 h 2628486"/>
              <a:gd name="connsiteX8" fmla="*/ 0 w 1148984"/>
              <a:gd name="connsiteY8" fmla="*/ 1314243 h 2628486"/>
              <a:gd name="connsiteX9" fmla="*/ 429888 w 1148984"/>
              <a:gd name="connsiteY9" fmla="*/ 116753 h 2628486"/>
              <a:gd name="connsiteX10" fmla="*/ 536001 w 1148984"/>
              <a:gd name="connsiteY10" fmla="*/ 0 h 262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8984" h="2628486">
                <a:moveTo>
                  <a:pt x="536001" y="0"/>
                </a:moveTo>
                <a:lnTo>
                  <a:pt x="1148984" y="612983"/>
                </a:lnTo>
                <a:lnTo>
                  <a:pt x="1098821" y="668175"/>
                </a:lnTo>
                <a:cubicBezTo>
                  <a:pt x="953928" y="843746"/>
                  <a:pt x="866888" y="1068830"/>
                  <a:pt x="866888" y="1314244"/>
                </a:cubicBezTo>
                <a:cubicBezTo>
                  <a:pt x="866888" y="1559658"/>
                  <a:pt x="953928" y="1784743"/>
                  <a:pt x="1098821" y="1960313"/>
                </a:cubicBezTo>
                <a:lnTo>
                  <a:pt x="1148982" y="2015504"/>
                </a:lnTo>
                <a:lnTo>
                  <a:pt x="536000" y="2628486"/>
                </a:lnTo>
                <a:lnTo>
                  <a:pt x="429888" y="2511733"/>
                </a:lnTo>
                <a:cubicBezTo>
                  <a:pt x="161328" y="2186314"/>
                  <a:pt x="0" y="1769118"/>
                  <a:pt x="0" y="1314243"/>
                </a:cubicBezTo>
                <a:cubicBezTo>
                  <a:pt x="0" y="859368"/>
                  <a:pt x="161328" y="442173"/>
                  <a:pt x="429888" y="116753"/>
                </a:cubicBezTo>
                <a:lnTo>
                  <a:pt x="536001" y="0"/>
                </a:lnTo>
                <a:close/>
              </a:path>
            </a:pathLst>
          </a:custGeom>
          <a:blipFill>
            <a:blip r:embed="rId5"/>
            <a:stretch>
              <a:fillRect l="-107500" r="-48502"/>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Freeform: Shape 18">
            <a:extLst>
              <a:ext uri="{FF2B5EF4-FFF2-40B4-BE49-F238E27FC236}">
                <a16:creationId xmlns:a16="http://schemas.microsoft.com/office/drawing/2014/main" id="{6E810715-B6CD-AE76-C162-4CF4D1A20AE9}"/>
              </a:ext>
            </a:extLst>
          </p:cNvPr>
          <p:cNvSpPr/>
          <p:nvPr/>
        </p:nvSpPr>
        <p:spPr bwMode="auto">
          <a:xfrm>
            <a:off x="4067183" y="2509892"/>
            <a:ext cx="1148983" cy="2628486"/>
          </a:xfrm>
          <a:custGeom>
            <a:avLst/>
            <a:gdLst>
              <a:gd name="connsiteX0" fmla="*/ 612983 w 1148983"/>
              <a:gd name="connsiteY0" fmla="*/ 0 h 2628486"/>
              <a:gd name="connsiteX1" fmla="*/ 719095 w 1148983"/>
              <a:gd name="connsiteY1" fmla="*/ 116753 h 2628486"/>
              <a:gd name="connsiteX2" fmla="*/ 1148983 w 1148983"/>
              <a:gd name="connsiteY2" fmla="*/ 1314243 h 2628486"/>
              <a:gd name="connsiteX3" fmla="*/ 719095 w 1148983"/>
              <a:gd name="connsiteY3" fmla="*/ 2511733 h 2628486"/>
              <a:gd name="connsiteX4" fmla="*/ 612984 w 1148983"/>
              <a:gd name="connsiteY4" fmla="*/ 2628486 h 2628486"/>
              <a:gd name="connsiteX5" fmla="*/ 2 w 1148983"/>
              <a:gd name="connsiteY5" fmla="*/ 2015503 h 2628486"/>
              <a:gd name="connsiteX6" fmla="*/ 50162 w 1148983"/>
              <a:gd name="connsiteY6" fmla="*/ 1960313 h 2628486"/>
              <a:gd name="connsiteX7" fmla="*/ 282095 w 1148983"/>
              <a:gd name="connsiteY7" fmla="*/ 1314244 h 2628486"/>
              <a:gd name="connsiteX8" fmla="*/ 50162 w 1148983"/>
              <a:gd name="connsiteY8" fmla="*/ 668175 h 2628486"/>
              <a:gd name="connsiteX9" fmla="*/ 0 w 1148983"/>
              <a:gd name="connsiteY9" fmla="*/ 612983 h 2628486"/>
              <a:gd name="connsiteX10" fmla="*/ 612983 w 1148983"/>
              <a:gd name="connsiteY10" fmla="*/ 0 h 262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8983" h="2628486">
                <a:moveTo>
                  <a:pt x="612983" y="0"/>
                </a:moveTo>
                <a:lnTo>
                  <a:pt x="719095" y="116753"/>
                </a:lnTo>
                <a:cubicBezTo>
                  <a:pt x="987655" y="442173"/>
                  <a:pt x="1148983" y="859368"/>
                  <a:pt x="1148983" y="1314243"/>
                </a:cubicBezTo>
                <a:cubicBezTo>
                  <a:pt x="1148983" y="1769118"/>
                  <a:pt x="987655" y="2186314"/>
                  <a:pt x="719095" y="2511733"/>
                </a:cubicBezTo>
                <a:lnTo>
                  <a:pt x="612984" y="2628486"/>
                </a:lnTo>
                <a:lnTo>
                  <a:pt x="2" y="2015503"/>
                </a:lnTo>
                <a:lnTo>
                  <a:pt x="50162" y="1960313"/>
                </a:lnTo>
                <a:cubicBezTo>
                  <a:pt x="195056" y="1784743"/>
                  <a:pt x="282095" y="1559658"/>
                  <a:pt x="282095" y="1314244"/>
                </a:cubicBezTo>
                <a:cubicBezTo>
                  <a:pt x="282095" y="1068830"/>
                  <a:pt x="195056" y="843746"/>
                  <a:pt x="50162" y="668175"/>
                </a:cubicBezTo>
                <a:lnTo>
                  <a:pt x="0" y="612983"/>
                </a:lnTo>
                <a:lnTo>
                  <a:pt x="612983" y="0"/>
                </a:lnTo>
                <a:close/>
              </a:path>
            </a:pathLst>
          </a:custGeom>
          <a:blipFill>
            <a:blip r:embed="rId6"/>
            <a:stretch>
              <a:fillRect l="-249756" t="-30107" r="-79744" b="-4051"/>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Freeform: Shape 19">
            <a:extLst>
              <a:ext uri="{FF2B5EF4-FFF2-40B4-BE49-F238E27FC236}">
                <a16:creationId xmlns:a16="http://schemas.microsoft.com/office/drawing/2014/main" id="{B2B77E4B-F0C3-76A0-B07E-966491EBC7ED}"/>
              </a:ext>
            </a:extLst>
          </p:cNvPr>
          <p:cNvSpPr/>
          <p:nvPr/>
        </p:nvSpPr>
        <p:spPr bwMode="auto">
          <a:xfrm>
            <a:off x="2019352" y="4557724"/>
            <a:ext cx="2628487" cy="1148983"/>
          </a:xfrm>
          <a:custGeom>
            <a:avLst/>
            <a:gdLst>
              <a:gd name="connsiteX0" fmla="*/ 2015505 w 2628487"/>
              <a:gd name="connsiteY0" fmla="*/ 0 h 1148983"/>
              <a:gd name="connsiteX1" fmla="*/ 2628487 w 2628487"/>
              <a:gd name="connsiteY1" fmla="*/ 612983 h 1148983"/>
              <a:gd name="connsiteX2" fmla="*/ 2511733 w 2628487"/>
              <a:gd name="connsiteY2" fmla="*/ 719095 h 1148983"/>
              <a:gd name="connsiteX3" fmla="*/ 1314243 w 2628487"/>
              <a:gd name="connsiteY3" fmla="*/ 1148983 h 1148983"/>
              <a:gd name="connsiteX4" fmla="*/ 116753 w 2628487"/>
              <a:gd name="connsiteY4" fmla="*/ 719095 h 1148983"/>
              <a:gd name="connsiteX5" fmla="*/ 0 w 2628487"/>
              <a:gd name="connsiteY5" fmla="*/ 612983 h 1148983"/>
              <a:gd name="connsiteX6" fmla="*/ 612982 w 2628487"/>
              <a:gd name="connsiteY6" fmla="*/ 1 h 1148983"/>
              <a:gd name="connsiteX7" fmla="*/ 668174 w 2628487"/>
              <a:gd name="connsiteY7" fmla="*/ 50163 h 1148983"/>
              <a:gd name="connsiteX8" fmla="*/ 1314243 w 2628487"/>
              <a:gd name="connsiteY8" fmla="*/ 282096 h 1148983"/>
              <a:gd name="connsiteX9" fmla="*/ 1960312 w 2628487"/>
              <a:gd name="connsiteY9" fmla="*/ 50163 h 1148983"/>
              <a:gd name="connsiteX10" fmla="*/ 2015505 w 2628487"/>
              <a:gd name="connsiteY10" fmla="*/ 0 h 114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8487" h="1148983">
                <a:moveTo>
                  <a:pt x="2015505" y="0"/>
                </a:moveTo>
                <a:lnTo>
                  <a:pt x="2628487" y="612983"/>
                </a:lnTo>
                <a:lnTo>
                  <a:pt x="2511733" y="719095"/>
                </a:lnTo>
                <a:cubicBezTo>
                  <a:pt x="2186314" y="987655"/>
                  <a:pt x="1769119" y="1148983"/>
                  <a:pt x="1314243" y="1148983"/>
                </a:cubicBezTo>
                <a:cubicBezTo>
                  <a:pt x="859368" y="1148983"/>
                  <a:pt x="442173" y="987655"/>
                  <a:pt x="116753" y="719095"/>
                </a:cubicBezTo>
                <a:lnTo>
                  <a:pt x="0" y="612983"/>
                </a:lnTo>
                <a:lnTo>
                  <a:pt x="612982" y="1"/>
                </a:lnTo>
                <a:lnTo>
                  <a:pt x="668174" y="50163"/>
                </a:lnTo>
                <a:cubicBezTo>
                  <a:pt x="843745" y="195056"/>
                  <a:pt x="1068829" y="282096"/>
                  <a:pt x="1314243" y="282096"/>
                </a:cubicBezTo>
                <a:cubicBezTo>
                  <a:pt x="1559657" y="282096"/>
                  <a:pt x="1784742" y="195056"/>
                  <a:pt x="1960312" y="50163"/>
                </a:cubicBezTo>
                <a:lnTo>
                  <a:pt x="2015505" y="0"/>
                </a:lnTo>
                <a:close/>
              </a:path>
            </a:pathLst>
          </a:custGeom>
          <a:blipFill>
            <a:blip r:embed="rId7"/>
            <a:stretch>
              <a:fillRect l="-4032" t="-23263" r="-4460" b="-54869"/>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15D582EE-5DD1-D74D-51AF-164437C0BA87}"/>
              </a:ext>
            </a:extLst>
          </p:cNvPr>
          <p:cNvSpPr/>
          <p:nvPr/>
        </p:nvSpPr>
        <p:spPr bwMode="auto">
          <a:xfrm rot="16200000">
            <a:off x="2361129" y="3842598"/>
            <a:ext cx="959082" cy="959082"/>
          </a:xfrm>
          <a:custGeom>
            <a:avLst/>
            <a:gdLst>
              <a:gd name="connsiteX0" fmla="*/ 959082 w 959082"/>
              <a:gd name="connsiteY0" fmla="*/ 0 h 959082"/>
              <a:gd name="connsiteX1" fmla="*/ 959082 w 959082"/>
              <a:gd name="connsiteY1" fmla="*/ 531211 h 959082"/>
              <a:gd name="connsiteX2" fmla="*/ 885613 w 959082"/>
              <a:gd name="connsiteY2" fmla="*/ 538617 h 959082"/>
              <a:gd name="connsiteX3" fmla="*/ 538615 w 959082"/>
              <a:gd name="connsiteY3" fmla="*/ 885615 h 959082"/>
              <a:gd name="connsiteX4" fmla="*/ 531209 w 959082"/>
              <a:gd name="connsiteY4" fmla="*/ 959082 h 959082"/>
              <a:gd name="connsiteX5" fmla="*/ 0 w 959082"/>
              <a:gd name="connsiteY5" fmla="*/ 959082 h 959082"/>
              <a:gd name="connsiteX6" fmla="*/ 4212 w 959082"/>
              <a:gd name="connsiteY6" fmla="*/ 875663 h 959082"/>
              <a:gd name="connsiteX7" fmla="*/ 875662 w 959082"/>
              <a:gd name="connsiteY7" fmla="*/ 4213 h 959082"/>
              <a:gd name="connsiteX8" fmla="*/ 959082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959082" y="0"/>
                </a:moveTo>
                <a:lnTo>
                  <a:pt x="959082" y="531211"/>
                </a:lnTo>
                <a:lnTo>
                  <a:pt x="885613" y="538617"/>
                </a:lnTo>
                <a:cubicBezTo>
                  <a:pt x="711440" y="574258"/>
                  <a:pt x="574256" y="711442"/>
                  <a:pt x="538615" y="885615"/>
                </a:cubicBezTo>
                <a:lnTo>
                  <a:pt x="531209" y="959082"/>
                </a:lnTo>
                <a:lnTo>
                  <a:pt x="0" y="959082"/>
                </a:lnTo>
                <a:lnTo>
                  <a:pt x="4212" y="875663"/>
                </a:lnTo>
                <a:cubicBezTo>
                  <a:pt x="50876" y="416172"/>
                  <a:pt x="416171" y="50877"/>
                  <a:pt x="875662" y="4213"/>
                </a:cubicBezTo>
                <a:lnTo>
                  <a:pt x="959082"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Freeform: Shape 21">
            <a:extLst>
              <a:ext uri="{FF2B5EF4-FFF2-40B4-BE49-F238E27FC236}">
                <a16:creationId xmlns:a16="http://schemas.microsoft.com/office/drawing/2014/main" id="{48293CC1-387C-3B5E-8FB2-1DAE87E85F8E}"/>
              </a:ext>
            </a:extLst>
          </p:cNvPr>
          <p:cNvSpPr/>
          <p:nvPr/>
        </p:nvSpPr>
        <p:spPr bwMode="auto">
          <a:xfrm rot="16200000">
            <a:off x="2361129" y="2850711"/>
            <a:ext cx="959082" cy="959082"/>
          </a:xfrm>
          <a:custGeom>
            <a:avLst/>
            <a:gdLst>
              <a:gd name="connsiteX0" fmla="*/ 0 w 959082"/>
              <a:gd name="connsiteY0" fmla="*/ 0 h 959082"/>
              <a:gd name="connsiteX1" fmla="*/ 83419 w 959082"/>
              <a:gd name="connsiteY1" fmla="*/ 4213 h 959082"/>
              <a:gd name="connsiteX2" fmla="*/ 954869 w 959082"/>
              <a:gd name="connsiteY2" fmla="*/ 875663 h 959082"/>
              <a:gd name="connsiteX3" fmla="*/ 959082 w 959082"/>
              <a:gd name="connsiteY3" fmla="*/ 959082 h 959082"/>
              <a:gd name="connsiteX4" fmla="*/ 427871 w 959082"/>
              <a:gd name="connsiteY4" fmla="*/ 959082 h 959082"/>
              <a:gd name="connsiteX5" fmla="*/ 420464 w 959082"/>
              <a:gd name="connsiteY5" fmla="*/ 885615 h 959082"/>
              <a:gd name="connsiteX6" fmla="*/ 73466 w 959082"/>
              <a:gd name="connsiteY6" fmla="*/ 538617 h 959082"/>
              <a:gd name="connsiteX7" fmla="*/ 0 w 959082"/>
              <a:gd name="connsiteY7" fmla="*/ 531211 h 959082"/>
              <a:gd name="connsiteX8" fmla="*/ 0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0" y="0"/>
                </a:moveTo>
                <a:lnTo>
                  <a:pt x="83419" y="4213"/>
                </a:lnTo>
                <a:cubicBezTo>
                  <a:pt x="542911" y="50877"/>
                  <a:pt x="908206" y="416172"/>
                  <a:pt x="954869" y="875663"/>
                </a:cubicBezTo>
                <a:lnTo>
                  <a:pt x="959082" y="959082"/>
                </a:lnTo>
                <a:lnTo>
                  <a:pt x="427871" y="959082"/>
                </a:lnTo>
                <a:lnTo>
                  <a:pt x="420464" y="885615"/>
                </a:lnTo>
                <a:cubicBezTo>
                  <a:pt x="384824" y="711442"/>
                  <a:pt x="247639" y="574258"/>
                  <a:pt x="73466" y="538617"/>
                </a:cubicBezTo>
                <a:lnTo>
                  <a:pt x="0" y="531211"/>
                </a:lnTo>
                <a:lnTo>
                  <a:pt x="0"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Freeform: Shape 22">
            <a:extLst>
              <a:ext uri="{FF2B5EF4-FFF2-40B4-BE49-F238E27FC236}">
                <a16:creationId xmlns:a16="http://schemas.microsoft.com/office/drawing/2014/main" id="{FA70F754-8F54-E986-A8E7-EE4C17595810}"/>
              </a:ext>
            </a:extLst>
          </p:cNvPr>
          <p:cNvSpPr/>
          <p:nvPr/>
        </p:nvSpPr>
        <p:spPr bwMode="auto">
          <a:xfrm rot="16200000">
            <a:off x="3353017" y="3842597"/>
            <a:ext cx="959082" cy="959083"/>
          </a:xfrm>
          <a:custGeom>
            <a:avLst/>
            <a:gdLst>
              <a:gd name="connsiteX0" fmla="*/ 0 w 959082"/>
              <a:gd name="connsiteY0" fmla="*/ 0 h 959083"/>
              <a:gd name="connsiteX1" fmla="*/ 531209 w 959082"/>
              <a:gd name="connsiteY1" fmla="*/ 0 h 959083"/>
              <a:gd name="connsiteX2" fmla="*/ 538615 w 959082"/>
              <a:gd name="connsiteY2" fmla="*/ 73468 h 959083"/>
              <a:gd name="connsiteX3" fmla="*/ 885613 w 959082"/>
              <a:gd name="connsiteY3" fmla="*/ 420466 h 959083"/>
              <a:gd name="connsiteX4" fmla="*/ 959082 w 959082"/>
              <a:gd name="connsiteY4" fmla="*/ 427873 h 959083"/>
              <a:gd name="connsiteX5" fmla="*/ 959082 w 959082"/>
              <a:gd name="connsiteY5" fmla="*/ 959083 h 959083"/>
              <a:gd name="connsiteX6" fmla="*/ 875662 w 959082"/>
              <a:gd name="connsiteY6" fmla="*/ 954870 h 959083"/>
              <a:gd name="connsiteX7" fmla="*/ 4212 w 959082"/>
              <a:gd name="connsiteY7" fmla="*/ 83420 h 959083"/>
              <a:gd name="connsiteX8" fmla="*/ 0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0" y="0"/>
                </a:moveTo>
                <a:lnTo>
                  <a:pt x="531209" y="0"/>
                </a:lnTo>
                <a:lnTo>
                  <a:pt x="538615" y="73468"/>
                </a:lnTo>
                <a:cubicBezTo>
                  <a:pt x="574256" y="247641"/>
                  <a:pt x="711440" y="384826"/>
                  <a:pt x="885613" y="420466"/>
                </a:cubicBezTo>
                <a:lnTo>
                  <a:pt x="959082" y="427873"/>
                </a:lnTo>
                <a:lnTo>
                  <a:pt x="959082" y="959083"/>
                </a:lnTo>
                <a:lnTo>
                  <a:pt x="875662" y="954870"/>
                </a:lnTo>
                <a:cubicBezTo>
                  <a:pt x="416171" y="908207"/>
                  <a:pt x="50876" y="542912"/>
                  <a:pt x="4212" y="83420"/>
                </a:cubicBezTo>
                <a:lnTo>
                  <a:pt x="0"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Freeform: Shape 23">
            <a:extLst>
              <a:ext uri="{FF2B5EF4-FFF2-40B4-BE49-F238E27FC236}">
                <a16:creationId xmlns:a16="http://schemas.microsoft.com/office/drawing/2014/main" id="{4450F665-4235-F9CE-B731-DFAC8F3CA51F}"/>
              </a:ext>
            </a:extLst>
          </p:cNvPr>
          <p:cNvSpPr/>
          <p:nvPr/>
        </p:nvSpPr>
        <p:spPr bwMode="auto">
          <a:xfrm rot="16200000">
            <a:off x="3353017" y="2850710"/>
            <a:ext cx="959082" cy="959083"/>
          </a:xfrm>
          <a:custGeom>
            <a:avLst/>
            <a:gdLst>
              <a:gd name="connsiteX0" fmla="*/ 427871 w 959082"/>
              <a:gd name="connsiteY0" fmla="*/ 0 h 959083"/>
              <a:gd name="connsiteX1" fmla="*/ 959082 w 959082"/>
              <a:gd name="connsiteY1" fmla="*/ 0 h 959083"/>
              <a:gd name="connsiteX2" fmla="*/ 954869 w 959082"/>
              <a:gd name="connsiteY2" fmla="*/ 83420 h 959083"/>
              <a:gd name="connsiteX3" fmla="*/ 83419 w 959082"/>
              <a:gd name="connsiteY3" fmla="*/ 954870 h 959083"/>
              <a:gd name="connsiteX4" fmla="*/ 0 w 959082"/>
              <a:gd name="connsiteY4" fmla="*/ 959083 h 959083"/>
              <a:gd name="connsiteX5" fmla="*/ 0 w 959082"/>
              <a:gd name="connsiteY5" fmla="*/ 427873 h 959083"/>
              <a:gd name="connsiteX6" fmla="*/ 73466 w 959082"/>
              <a:gd name="connsiteY6" fmla="*/ 420466 h 959083"/>
              <a:gd name="connsiteX7" fmla="*/ 420464 w 959082"/>
              <a:gd name="connsiteY7" fmla="*/ 73468 h 959083"/>
              <a:gd name="connsiteX8" fmla="*/ 427871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427871" y="0"/>
                </a:moveTo>
                <a:lnTo>
                  <a:pt x="959082" y="0"/>
                </a:lnTo>
                <a:lnTo>
                  <a:pt x="954869" y="83420"/>
                </a:lnTo>
                <a:cubicBezTo>
                  <a:pt x="908206" y="542912"/>
                  <a:pt x="542911" y="908207"/>
                  <a:pt x="83419" y="954870"/>
                </a:cubicBezTo>
                <a:lnTo>
                  <a:pt x="0" y="959083"/>
                </a:lnTo>
                <a:lnTo>
                  <a:pt x="0" y="427873"/>
                </a:lnTo>
                <a:lnTo>
                  <a:pt x="73466" y="420466"/>
                </a:lnTo>
                <a:cubicBezTo>
                  <a:pt x="247639" y="384826"/>
                  <a:pt x="384824" y="247641"/>
                  <a:pt x="420464" y="73468"/>
                </a:cubicBezTo>
                <a:lnTo>
                  <a:pt x="427871"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TextBox 24">
            <a:extLst>
              <a:ext uri="{FF2B5EF4-FFF2-40B4-BE49-F238E27FC236}">
                <a16:creationId xmlns:a16="http://schemas.microsoft.com/office/drawing/2014/main" id="{E200E338-9958-112E-0C4C-A98476AF7868}"/>
              </a:ext>
            </a:extLst>
          </p:cNvPr>
          <p:cNvSpPr txBox="1">
            <a:spLocks/>
          </p:cNvSpPr>
          <p:nvPr/>
        </p:nvSpPr>
        <p:spPr>
          <a:xfrm>
            <a:off x="2490542" y="4223484"/>
            <a:ext cx="810616" cy="23691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mn-ea"/>
                <a:cs typeface="+mn-cs"/>
              </a:rPr>
              <a:t>Innovate</a:t>
            </a:r>
          </a:p>
        </p:txBody>
      </p:sp>
      <p:sp>
        <p:nvSpPr>
          <p:cNvPr id="26" name="TextBox 25">
            <a:extLst>
              <a:ext uri="{FF2B5EF4-FFF2-40B4-BE49-F238E27FC236}">
                <a16:creationId xmlns:a16="http://schemas.microsoft.com/office/drawing/2014/main" id="{D5269419-1C0F-81B3-EB05-9401C0D57DAE}"/>
              </a:ext>
            </a:extLst>
          </p:cNvPr>
          <p:cNvSpPr txBox="1">
            <a:spLocks/>
          </p:cNvSpPr>
          <p:nvPr/>
        </p:nvSpPr>
        <p:spPr>
          <a:xfrm>
            <a:off x="2564219" y="3171930"/>
            <a:ext cx="663260" cy="23522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mn-ea"/>
                <a:cs typeface="+mn-cs"/>
              </a:rPr>
              <a:t>Unify</a:t>
            </a:r>
          </a:p>
        </p:txBody>
      </p:sp>
      <p:sp>
        <p:nvSpPr>
          <p:cNvPr id="27" name="TextBox 26">
            <a:extLst>
              <a:ext uri="{FF2B5EF4-FFF2-40B4-BE49-F238E27FC236}">
                <a16:creationId xmlns:a16="http://schemas.microsoft.com/office/drawing/2014/main" id="{71DAC153-7144-5C92-E5F4-120A9CDCD7CF}"/>
              </a:ext>
            </a:extLst>
          </p:cNvPr>
          <p:cNvSpPr txBox="1">
            <a:spLocks/>
          </p:cNvSpPr>
          <p:nvPr/>
        </p:nvSpPr>
        <p:spPr>
          <a:xfrm>
            <a:off x="3341850" y="4226951"/>
            <a:ext cx="802258" cy="2299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mn-ea"/>
                <a:cs typeface="+mn-cs"/>
              </a:rPr>
              <a:t>Collaborate</a:t>
            </a:r>
          </a:p>
        </p:txBody>
      </p:sp>
      <p:sp>
        <p:nvSpPr>
          <p:cNvPr id="28" name="TextBox 27">
            <a:extLst>
              <a:ext uri="{FF2B5EF4-FFF2-40B4-BE49-F238E27FC236}">
                <a16:creationId xmlns:a16="http://schemas.microsoft.com/office/drawing/2014/main" id="{04527953-A087-6C0A-7D1E-A288F07EF523}"/>
              </a:ext>
            </a:extLst>
          </p:cNvPr>
          <p:cNvSpPr txBox="1">
            <a:spLocks/>
          </p:cNvSpPr>
          <p:nvPr/>
        </p:nvSpPr>
        <p:spPr>
          <a:xfrm>
            <a:off x="3411349" y="3171930"/>
            <a:ext cx="663260" cy="23522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mn-ea"/>
                <a:cs typeface="+mn-cs"/>
              </a:rPr>
              <a:t>Automate</a:t>
            </a:r>
          </a:p>
        </p:txBody>
      </p:sp>
      <p:sp>
        <p:nvSpPr>
          <p:cNvPr id="30" name="Freeform: Shape 29">
            <a:extLst>
              <a:ext uri="{FF2B5EF4-FFF2-40B4-BE49-F238E27FC236}">
                <a16:creationId xmlns:a16="http://schemas.microsoft.com/office/drawing/2014/main" id="{8092831D-4425-B41F-82C0-947723924BE5}"/>
              </a:ext>
            </a:extLst>
          </p:cNvPr>
          <p:cNvSpPr/>
          <p:nvPr/>
        </p:nvSpPr>
        <p:spPr bwMode="auto">
          <a:xfrm>
            <a:off x="2019353" y="1941565"/>
            <a:ext cx="2628485" cy="1148983"/>
          </a:xfrm>
          <a:custGeom>
            <a:avLst/>
            <a:gdLst>
              <a:gd name="connsiteX0" fmla="*/ 1314242 w 2628485"/>
              <a:gd name="connsiteY0" fmla="*/ 0 h 1148983"/>
              <a:gd name="connsiteX1" fmla="*/ 2511732 w 2628485"/>
              <a:gd name="connsiteY1" fmla="*/ 429888 h 1148983"/>
              <a:gd name="connsiteX2" fmla="*/ 2628485 w 2628485"/>
              <a:gd name="connsiteY2" fmla="*/ 536000 h 1148983"/>
              <a:gd name="connsiteX3" fmla="*/ 2015502 w 2628485"/>
              <a:gd name="connsiteY3" fmla="*/ 1148983 h 1148983"/>
              <a:gd name="connsiteX4" fmla="*/ 1960311 w 2628485"/>
              <a:gd name="connsiteY4" fmla="*/ 1098822 h 1148983"/>
              <a:gd name="connsiteX5" fmla="*/ 1314242 w 2628485"/>
              <a:gd name="connsiteY5" fmla="*/ 866889 h 1148983"/>
              <a:gd name="connsiteX6" fmla="*/ 668173 w 2628485"/>
              <a:gd name="connsiteY6" fmla="*/ 1098822 h 1148983"/>
              <a:gd name="connsiteX7" fmla="*/ 612983 w 2628485"/>
              <a:gd name="connsiteY7" fmla="*/ 1148983 h 1148983"/>
              <a:gd name="connsiteX8" fmla="*/ 0 w 2628485"/>
              <a:gd name="connsiteY8" fmla="*/ 536000 h 1148983"/>
              <a:gd name="connsiteX9" fmla="*/ 116752 w 2628485"/>
              <a:gd name="connsiteY9" fmla="*/ 429888 h 1148983"/>
              <a:gd name="connsiteX10" fmla="*/ 1314242 w 2628485"/>
              <a:gd name="connsiteY10" fmla="*/ 0 h 114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8485" h="1148983">
                <a:moveTo>
                  <a:pt x="1314242" y="0"/>
                </a:moveTo>
                <a:cubicBezTo>
                  <a:pt x="1769118" y="0"/>
                  <a:pt x="2186313" y="161328"/>
                  <a:pt x="2511732" y="429888"/>
                </a:cubicBezTo>
                <a:lnTo>
                  <a:pt x="2628485" y="536000"/>
                </a:lnTo>
                <a:lnTo>
                  <a:pt x="2015502" y="1148983"/>
                </a:lnTo>
                <a:lnTo>
                  <a:pt x="1960311" y="1098822"/>
                </a:lnTo>
                <a:cubicBezTo>
                  <a:pt x="1784741" y="953929"/>
                  <a:pt x="1559656" y="866889"/>
                  <a:pt x="1314242" y="866889"/>
                </a:cubicBezTo>
                <a:cubicBezTo>
                  <a:pt x="1068828" y="866889"/>
                  <a:pt x="843744" y="953929"/>
                  <a:pt x="668173" y="1098822"/>
                </a:cubicBezTo>
                <a:lnTo>
                  <a:pt x="612983" y="1148983"/>
                </a:lnTo>
                <a:lnTo>
                  <a:pt x="0" y="536000"/>
                </a:lnTo>
                <a:lnTo>
                  <a:pt x="116752" y="429888"/>
                </a:lnTo>
                <a:cubicBezTo>
                  <a:pt x="442172" y="161328"/>
                  <a:pt x="859367" y="0"/>
                  <a:pt x="1314242" y="0"/>
                </a:cubicBezTo>
                <a:close/>
              </a:path>
            </a:pathLst>
          </a:cu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31" name="Freeform: Shape 30">
            <a:extLst>
              <a:ext uri="{FF2B5EF4-FFF2-40B4-BE49-F238E27FC236}">
                <a16:creationId xmlns:a16="http://schemas.microsoft.com/office/drawing/2014/main" id="{D7CE4233-E679-A2AA-0C51-FA769D2CEF64}"/>
              </a:ext>
            </a:extLst>
          </p:cNvPr>
          <p:cNvSpPr/>
          <p:nvPr/>
        </p:nvSpPr>
        <p:spPr bwMode="auto">
          <a:xfrm>
            <a:off x="1451023" y="2509892"/>
            <a:ext cx="1148984" cy="2628486"/>
          </a:xfrm>
          <a:custGeom>
            <a:avLst/>
            <a:gdLst>
              <a:gd name="connsiteX0" fmla="*/ 536001 w 1148984"/>
              <a:gd name="connsiteY0" fmla="*/ 0 h 2628486"/>
              <a:gd name="connsiteX1" fmla="*/ 1148984 w 1148984"/>
              <a:gd name="connsiteY1" fmla="*/ 612983 h 2628486"/>
              <a:gd name="connsiteX2" fmla="*/ 1098821 w 1148984"/>
              <a:gd name="connsiteY2" fmla="*/ 668175 h 2628486"/>
              <a:gd name="connsiteX3" fmla="*/ 866888 w 1148984"/>
              <a:gd name="connsiteY3" fmla="*/ 1314244 h 2628486"/>
              <a:gd name="connsiteX4" fmla="*/ 1098821 w 1148984"/>
              <a:gd name="connsiteY4" fmla="*/ 1960313 h 2628486"/>
              <a:gd name="connsiteX5" fmla="*/ 1148982 w 1148984"/>
              <a:gd name="connsiteY5" fmla="*/ 2015504 h 2628486"/>
              <a:gd name="connsiteX6" fmla="*/ 536000 w 1148984"/>
              <a:gd name="connsiteY6" fmla="*/ 2628486 h 2628486"/>
              <a:gd name="connsiteX7" fmla="*/ 429888 w 1148984"/>
              <a:gd name="connsiteY7" fmla="*/ 2511733 h 2628486"/>
              <a:gd name="connsiteX8" fmla="*/ 0 w 1148984"/>
              <a:gd name="connsiteY8" fmla="*/ 1314243 h 2628486"/>
              <a:gd name="connsiteX9" fmla="*/ 429888 w 1148984"/>
              <a:gd name="connsiteY9" fmla="*/ 116753 h 2628486"/>
              <a:gd name="connsiteX10" fmla="*/ 536001 w 1148984"/>
              <a:gd name="connsiteY10" fmla="*/ 0 h 262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8984" h="2628486">
                <a:moveTo>
                  <a:pt x="536001" y="0"/>
                </a:moveTo>
                <a:lnTo>
                  <a:pt x="1148984" y="612983"/>
                </a:lnTo>
                <a:lnTo>
                  <a:pt x="1098821" y="668175"/>
                </a:lnTo>
                <a:cubicBezTo>
                  <a:pt x="953928" y="843746"/>
                  <a:pt x="866888" y="1068830"/>
                  <a:pt x="866888" y="1314244"/>
                </a:cubicBezTo>
                <a:cubicBezTo>
                  <a:pt x="866888" y="1559658"/>
                  <a:pt x="953928" y="1784743"/>
                  <a:pt x="1098821" y="1960313"/>
                </a:cubicBezTo>
                <a:lnTo>
                  <a:pt x="1148982" y="2015504"/>
                </a:lnTo>
                <a:lnTo>
                  <a:pt x="536000" y="2628486"/>
                </a:lnTo>
                <a:lnTo>
                  <a:pt x="429888" y="2511733"/>
                </a:lnTo>
                <a:cubicBezTo>
                  <a:pt x="161328" y="2186314"/>
                  <a:pt x="0" y="1769118"/>
                  <a:pt x="0" y="1314243"/>
                </a:cubicBezTo>
                <a:cubicBezTo>
                  <a:pt x="0" y="859368"/>
                  <a:pt x="161328" y="442173"/>
                  <a:pt x="429888" y="116753"/>
                </a:cubicBezTo>
                <a:lnTo>
                  <a:pt x="536001" y="0"/>
                </a:lnTo>
                <a:close/>
              </a:path>
            </a:pathLst>
          </a:cu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32" name="Freeform: Shape 31">
            <a:extLst>
              <a:ext uri="{FF2B5EF4-FFF2-40B4-BE49-F238E27FC236}">
                <a16:creationId xmlns:a16="http://schemas.microsoft.com/office/drawing/2014/main" id="{2DE36BD3-4AB0-D65E-9CEA-02DD47BA2DF6}"/>
              </a:ext>
            </a:extLst>
          </p:cNvPr>
          <p:cNvSpPr/>
          <p:nvPr/>
        </p:nvSpPr>
        <p:spPr bwMode="auto">
          <a:xfrm>
            <a:off x="4067183" y="2509892"/>
            <a:ext cx="1148983" cy="2628486"/>
          </a:xfrm>
          <a:custGeom>
            <a:avLst/>
            <a:gdLst>
              <a:gd name="connsiteX0" fmla="*/ 612983 w 1148983"/>
              <a:gd name="connsiteY0" fmla="*/ 0 h 2628486"/>
              <a:gd name="connsiteX1" fmla="*/ 719095 w 1148983"/>
              <a:gd name="connsiteY1" fmla="*/ 116753 h 2628486"/>
              <a:gd name="connsiteX2" fmla="*/ 1148983 w 1148983"/>
              <a:gd name="connsiteY2" fmla="*/ 1314243 h 2628486"/>
              <a:gd name="connsiteX3" fmla="*/ 719095 w 1148983"/>
              <a:gd name="connsiteY3" fmla="*/ 2511733 h 2628486"/>
              <a:gd name="connsiteX4" fmla="*/ 612984 w 1148983"/>
              <a:gd name="connsiteY4" fmla="*/ 2628486 h 2628486"/>
              <a:gd name="connsiteX5" fmla="*/ 2 w 1148983"/>
              <a:gd name="connsiteY5" fmla="*/ 2015503 h 2628486"/>
              <a:gd name="connsiteX6" fmla="*/ 50162 w 1148983"/>
              <a:gd name="connsiteY6" fmla="*/ 1960313 h 2628486"/>
              <a:gd name="connsiteX7" fmla="*/ 282095 w 1148983"/>
              <a:gd name="connsiteY7" fmla="*/ 1314244 h 2628486"/>
              <a:gd name="connsiteX8" fmla="*/ 50162 w 1148983"/>
              <a:gd name="connsiteY8" fmla="*/ 668175 h 2628486"/>
              <a:gd name="connsiteX9" fmla="*/ 0 w 1148983"/>
              <a:gd name="connsiteY9" fmla="*/ 612983 h 2628486"/>
              <a:gd name="connsiteX10" fmla="*/ 612983 w 1148983"/>
              <a:gd name="connsiteY10" fmla="*/ 0 h 262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8983" h="2628486">
                <a:moveTo>
                  <a:pt x="612983" y="0"/>
                </a:moveTo>
                <a:lnTo>
                  <a:pt x="719095" y="116753"/>
                </a:lnTo>
                <a:cubicBezTo>
                  <a:pt x="987655" y="442173"/>
                  <a:pt x="1148983" y="859368"/>
                  <a:pt x="1148983" y="1314243"/>
                </a:cubicBezTo>
                <a:cubicBezTo>
                  <a:pt x="1148983" y="1769118"/>
                  <a:pt x="987655" y="2186314"/>
                  <a:pt x="719095" y="2511733"/>
                </a:cubicBezTo>
                <a:lnTo>
                  <a:pt x="612984" y="2628486"/>
                </a:lnTo>
                <a:lnTo>
                  <a:pt x="2" y="2015503"/>
                </a:lnTo>
                <a:lnTo>
                  <a:pt x="50162" y="1960313"/>
                </a:lnTo>
                <a:cubicBezTo>
                  <a:pt x="195056" y="1784743"/>
                  <a:pt x="282095" y="1559658"/>
                  <a:pt x="282095" y="1314244"/>
                </a:cubicBezTo>
                <a:cubicBezTo>
                  <a:pt x="282095" y="1068830"/>
                  <a:pt x="195056" y="843746"/>
                  <a:pt x="50162" y="668175"/>
                </a:cubicBezTo>
                <a:lnTo>
                  <a:pt x="0" y="612983"/>
                </a:lnTo>
                <a:lnTo>
                  <a:pt x="612983" y="0"/>
                </a:lnTo>
                <a:close/>
              </a:path>
            </a:pathLst>
          </a:cu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33" name="Freeform: Shape 32">
            <a:extLst>
              <a:ext uri="{FF2B5EF4-FFF2-40B4-BE49-F238E27FC236}">
                <a16:creationId xmlns:a16="http://schemas.microsoft.com/office/drawing/2014/main" id="{E302D3A0-60E3-F691-5934-CCBA15C3DA23}"/>
              </a:ext>
            </a:extLst>
          </p:cNvPr>
          <p:cNvSpPr/>
          <p:nvPr/>
        </p:nvSpPr>
        <p:spPr bwMode="auto">
          <a:xfrm>
            <a:off x="2019352" y="4557724"/>
            <a:ext cx="2628487" cy="1148983"/>
          </a:xfrm>
          <a:custGeom>
            <a:avLst/>
            <a:gdLst>
              <a:gd name="connsiteX0" fmla="*/ 2015505 w 2628487"/>
              <a:gd name="connsiteY0" fmla="*/ 0 h 1148983"/>
              <a:gd name="connsiteX1" fmla="*/ 2628487 w 2628487"/>
              <a:gd name="connsiteY1" fmla="*/ 612983 h 1148983"/>
              <a:gd name="connsiteX2" fmla="*/ 2511733 w 2628487"/>
              <a:gd name="connsiteY2" fmla="*/ 719095 h 1148983"/>
              <a:gd name="connsiteX3" fmla="*/ 1314243 w 2628487"/>
              <a:gd name="connsiteY3" fmla="*/ 1148983 h 1148983"/>
              <a:gd name="connsiteX4" fmla="*/ 116753 w 2628487"/>
              <a:gd name="connsiteY4" fmla="*/ 719095 h 1148983"/>
              <a:gd name="connsiteX5" fmla="*/ 0 w 2628487"/>
              <a:gd name="connsiteY5" fmla="*/ 612983 h 1148983"/>
              <a:gd name="connsiteX6" fmla="*/ 612982 w 2628487"/>
              <a:gd name="connsiteY6" fmla="*/ 1 h 1148983"/>
              <a:gd name="connsiteX7" fmla="*/ 668174 w 2628487"/>
              <a:gd name="connsiteY7" fmla="*/ 50163 h 1148983"/>
              <a:gd name="connsiteX8" fmla="*/ 1314243 w 2628487"/>
              <a:gd name="connsiteY8" fmla="*/ 282096 h 1148983"/>
              <a:gd name="connsiteX9" fmla="*/ 1960312 w 2628487"/>
              <a:gd name="connsiteY9" fmla="*/ 50163 h 1148983"/>
              <a:gd name="connsiteX10" fmla="*/ 2015505 w 2628487"/>
              <a:gd name="connsiteY10" fmla="*/ 0 h 114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8487" h="1148983">
                <a:moveTo>
                  <a:pt x="2015505" y="0"/>
                </a:moveTo>
                <a:lnTo>
                  <a:pt x="2628487" y="612983"/>
                </a:lnTo>
                <a:lnTo>
                  <a:pt x="2511733" y="719095"/>
                </a:lnTo>
                <a:cubicBezTo>
                  <a:pt x="2186314" y="987655"/>
                  <a:pt x="1769119" y="1148983"/>
                  <a:pt x="1314243" y="1148983"/>
                </a:cubicBezTo>
                <a:cubicBezTo>
                  <a:pt x="859368" y="1148983"/>
                  <a:pt x="442173" y="987655"/>
                  <a:pt x="116753" y="719095"/>
                </a:cubicBezTo>
                <a:lnTo>
                  <a:pt x="0" y="612983"/>
                </a:lnTo>
                <a:lnTo>
                  <a:pt x="612982" y="1"/>
                </a:lnTo>
                <a:lnTo>
                  <a:pt x="668174" y="50163"/>
                </a:lnTo>
                <a:cubicBezTo>
                  <a:pt x="843745" y="195056"/>
                  <a:pt x="1068829" y="282096"/>
                  <a:pt x="1314243" y="282096"/>
                </a:cubicBezTo>
                <a:cubicBezTo>
                  <a:pt x="1559657" y="282096"/>
                  <a:pt x="1784742" y="195056"/>
                  <a:pt x="1960312" y="50163"/>
                </a:cubicBezTo>
                <a:lnTo>
                  <a:pt x="2015505" y="0"/>
                </a:lnTo>
                <a:close/>
              </a:path>
            </a:pathLst>
          </a:cu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34" name="TextBox 33">
            <a:extLst>
              <a:ext uri="{FF2B5EF4-FFF2-40B4-BE49-F238E27FC236}">
                <a16:creationId xmlns:a16="http://schemas.microsoft.com/office/drawing/2014/main" id="{E9B2370E-E06C-8A18-A7E7-98511AF444F5}"/>
              </a:ext>
            </a:extLst>
          </p:cNvPr>
          <p:cNvSpPr txBox="1">
            <a:spLocks/>
          </p:cNvSpPr>
          <p:nvPr/>
        </p:nvSpPr>
        <p:spPr>
          <a:xfrm>
            <a:off x="1515735" y="3706520"/>
            <a:ext cx="737250" cy="235229"/>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Service</a:t>
            </a:r>
          </a:p>
        </p:txBody>
      </p:sp>
      <p:sp>
        <p:nvSpPr>
          <p:cNvPr id="35" name="TextBox 34">
            <a:extLst>
              <a:ext uri="{FF2B5EF4-FFF2-40B4-BE49-F238E27FC236}">
                <a16:creationId xmlns:a16="http://schemas.microsoft.com/office/drawing/2014/main" id="{D7E8EB15-43BB-F230-824C-AEC4F9D1932E}"/>
              </a:ext>
            </a:extLst>
          </p:cNvPr>
          <p:cNvSpPr txBox="1">
            <a:spLocks/>
          </p:cNvSpPr>
          <p:nvPr/>
        </p:nvSpPr>
        <p:spPr>
          <a:xfrm>
            <a:off x="2814637" y="4950645"/>
            <a:ext cx="1037917" cy="363141"/>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Customer</a:t>
            </a:r>
            <a:br>
              <a:rPr kumimoji="0" lang="en-US" sz="1200" b="0" i="0" u="none" strike="noStrike" kern="1200" cap="none" spc="0" normalizeH="0" baseline="0" noProof="0">
                <a:ln>
                  <a:noFill/>
                </a:ln>
                <a:solidFill>
                  <a:srgbClr val="FFFFFF"/>
                </a:solidFill>
                <a:effectLst/>
                <a:uLnTx/>
                <a:uFillTx/>
                <a:latin typeface="Segoe UI Semibold"/>
                <a:ea typeface="+mn-ea"/>
                <a:cs typeface="+mn-cs"/>
              </a:rPr>
            </a:br>
            <a:r>
              <a:rPr kumimoji="0" lang="en-US" sz="1200" b="0" i="0" u="none" strike="noStrike" kern="1200" cap="none" spc="0" normalizeH="0" baseline="0" noProof="0">
                <a:ln>
                  <a:noFill/>
                </a:ln>
                <a:solidFill>
                  <a:srgbClr val="FFFFFF"/>
                </a:solidFill>
                <a:effectLst/>
                <a:uLnTx/>
                <a:uFillTx/>
                <a:latin typeface="Segoe UI Semibold"/>
                <a:ea typeface="+mn-ea"/>
                <a:cs typeface="+mn-cs"/>
              </a:rPr>
              <a:t>Experience</a:t>
            </a:r>
          </a:p>
        </p:txBody>
      </p:sp>
      <p:sp>
        <p:nvSpPr>
          <p:cNvPr id="36" name="TextBox 35">
            <a:extLst>
              <a:ext uri="{FF2B5EF4-FFF2-40B4-BE49-F238E27FC236}">
                <a16:creationId xmlns:a16="http://schemas.microsoft.com/office/drawing/2014/main" id="{67385826-B091-32E9-CA25-3F1A0652BDA4}"/>
              </a:ext>
            </a:extLst>
          </p:cNvPr>
          <p:cNvSpPr txBox="1">
            <a:spLocks/>
          </p:cNvSpPr>
          <p:nvPr/>
        </p:nvSpPr>
        <p:spPr>
          <a:xfrm>
            <a:off x="2814637" y="2398442"/>
            <a:ext cx="1037917" cy="235229"/>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Supply Chain</a:t>
            </a:r>
          </a:p>
        </p:txBody>
      </p:sp>
      <p:sp>
        <p:nvSpPr>
          <p:cNvPr id="37" name="TextBox 36">
            <a:extLst>
              <a:ext uri="{FF2B5EF4-FFF2-40B4-BE49-F238E27FC236}">
                <a16:creationId xmlns:a16="http://schemas.microsoft.com/office/drawing/2014/main" id="{79BE4B07-A5B1-B73B-C247-933C9988E8D7}"/>
              </a:ext>
            </a:extLst>
          </p:cNvPr>
          <p:cNvSpPr txBox="1">
            <a:spLocks/>
          </p:cNvSpPr>
          <p:nvPr/>
        </p:nvSpPr>
        <p:spPr>
          <a:xfrm>
            <a:off x="4400325" y="3706520"/>
            <a:ext cx="772636" cy="235229"/>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Finance</a:t>
            </a:r>
          </a:p>
        </p:txBody>
      </p:sp>
      <p:sp>
        <p:nvSpPr>
          <p:cNvPr id="40" name="Arc 39">
            <a:extLst>
              <a:ext uri="{FF2B5EF4-FFF2-40B4-BE49-F238E27FC236}">
                <a16:creationId xmlns:a16="http://schemas.microsoft.com/office/drawing/2014/main" id="{C28CF4C7-BA6A-47E4-E7E9-DF855A1B74B0}"/>
              </a:ext>
            </a:extLst>
          </p:cNvPr>
          <p:cNvSpPr>
            <a:spLocks/>
          </p:cNvSpPr>
          <p:nvPr/>
        </p:nvSpPr>
        <p:spPr>
          <a:xfrm>
            <a:off x="1224313" y="1717202"/>
            <a:ext cx="4216076" cy="4216076"/>
          </a:xfrm>
          <a:prstGeom prst="arc">
            <a:avLst>
              <a:gd name="adj1" fmla="val 1625105"/>
              <a:gd name="adj2" fmla="val 9240447"/>
            </a:avLst>
          </a:prstGeom>
          <a:ln>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Arc 40">
            <a:extLst>
              <a:ext uri="{FF2B5EF4-FFF2-40B4-BE49-F238E27FC236}">
                <a16:creationId xmlns:a16="http://schemas.microsoft.com/office/drawing/2014/main" id="{71865537-AFCB-1175-E12A-63B70207F4C8}"/>
              </a:ext>
            </a:extLst>
          </p:cNvPr>
          <p:cNvSpPr>
            <a:spLocks/>
          </p:cNvSpPr>
          <p:nvPr/>
        </p:nvSpPr>
        <p:spPr>
          <a:xfrm flipH="1" flipV="1">
            <a:off x="1219793" y="1717202"/>
            <a:ext cx="4216076" cy="4216076"/>
          </a:xfrm>
          <a:prstGeom prst="arc">
            <a:avLst>
              <a:gd name="adj1" fmla="val 1586397"/>
              <a:gd name="adj2" fmla="val 9150561"/>
            </a:avLst>
          </a:prstGeom>
          <a:ln>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568206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2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4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60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8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6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110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12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170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grpId="0" nodeType="withEffect">
                                  <p:stCondLst>
                                    <p:cond delay="190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42" presetClass="path" presetSubtype="0" accel="50000" decel="50000" fill="hold" grpId="1" nodeType="withEffect">
                                  <p:stCondLst>
                                    <p:cond delay="1900"/>
                                  </p:stCondLst>
                                  <p:childTnLst>
                                    <p:animMotion origin="layout" path="M 2.5E-6 3.7037E-7 L 0.00013 -0.01944 " pathEditMode="relative" rAng="0" ptsTypes="AA">
                                      <p:cBhvr>
                                        <p:cTn id="52" dur="1000" spd="-100000" fill="hold"/>
                                        <p:tgtEl>
                                          <p:spTgt spid="35"/>
                                        </p:tgtEl>
                                        <p:attrNameLst>
                                          <p:attrName>ppt_x</p:attrName>
                                          <p:attrName>ppt_y</p:attrName>
                                        </p:attrNameLst>
                                      </p:cBhvr>
                                      <p:rCtr x="0" y="-972"/>
                                    </p:animMotion>
                                  </p:childTnLst>
                                </p:cTn>
                              </p:par>
                              <p:par>
                                <p:cTn id="53" presetID="10" presetClass="entr" presetSubtype="0" fill="hold" grpId="0" nodeType="withEffect">
                                  <p:stCondLst>
                                    <p:cond delay="190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grpId="0" nodeType="withEffect">
                                  <p:stCondLst>
                                    <p:cond delay="210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42" presetClass="path" presetSubtype="0" accel="50000" decel="50000" fill="hold" grpId="1" nodeType="withEffect">
                                  <p:stCondLst>
                                    <p:cond delay="2100"/>
                                  </p:stCondLst>
                                  <p:childTnLst>
                                    <p:animMotion origin="layout" path="M 2.70833E-6 1.11111E-6 L 0.01276 0.00208 " pathEditMode="relative" rAng="0" ptsTypes="AA">
                                      <p:cBhvr>
                                        <p:cTn id="60" dur="1000" spd="-100000" fill="hold"/>
                                        <p:tgtEl>
                                          <p:spTgt spid="34"/>
                                        </p:tgtEl>
                                        <p:attrNameLst>
                                          <p:attrName>ppt_x</p:attrName>
                                          <p:attrName>ppt_y</p:attrName>
                                        </p:attrNameLst>
                                      </p:cBhvr>
                                      <p:rCtr x="638" y="93"/>
                                    </p:animMotion>
                                  </p:childTnLst>
                                </p:cTn>
                              </p:par>
                              <p:par>
                                <p:cTn id="61" presetID="10" presetClass="entr" presetSubtype="0" fill="hold" grpId="0" nodeType="withEffect">
                                  <p:stCondLst>
                                    <p:cond delay="210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10" presetClass="entr" presetSubtype="0" fill="hold" grpId="0" nodeType="withEffect">
                                  <p:stCondLst>
                                    <p:cond delay="230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grpId="0" nodeType="withEffect">
                                  <p:stCondLst>
                                    <p:cond delay="230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par>
                                <p:cTn id="70" presetID="42" presetClass="path" presetSubtype="0" accel="50000" decel="50000" fill="hold" grpId="1" nodeType="withEffect">
                                  <p:stCondLst>
                                    <p:cond delay="2300"/>
                                  </p:stCondLst>
                                  <p:childTnLst>
                                    <p:animMotion origin="layout" path="M 2.5E-6 1.85185E-6 L 0.00065 0.02245 " pathEditMode="relative" rAng="0" ptsTypes="AA">
                                      <p:cBhvr>
                                        <p:cTn id="71" dur="1000" spd="-100000" fill="hold"/>
                                        <p:tgtEl>
                                          <p:spTgt spid="36"/>
                                        </p:tgtEl>
                                        <p:attrNameLst>
                                          <p:attrName>ppt_x</p:attrName>
                                          <p:attrName>ppt_y</p:attrName>
                                        </p:attrNameLst>
                                      </p:cBhvr>
                                      <p:rCtr x="26" y="1111"/>
                                    </p:animMotion>
                                  </p:childTnLst>
                                </p:cTn>
                              </p:par>
                              <p:par>
                                <p:cTn id="72" presetID="10" presetClass="entr" presetSubtype="0" fill="hold" grpId="0" nodeType="withEffect">
                                  <p:stCondLst>
                                    <p:cond delay="250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par>
                                <p:cTn id="75" presetID="42" presetClass="path" presetSubtype="0" accel="50000" decel="50000" fill="hold" grpId="1" nodeType="withEffect">
                                  <p:stCondLst>
                                    <p:cond delay="2500"/>
                                  </p:stCondLst>
                                  <p:childTnLst>
                                    <p:animMotion origin="layout" path="M 1.875E-6 1.11111E-6 L -0.01576 0.00208 " pathEditMode="relative" rAng="0" ptsTypes="AA">
                                      <p:cBhvr>
                                        <p:cTn id="76" dur="1000" spd="-100000" fill="hold"/>
                                        <p:tgtEl>
                                          <p:spTgt spid="37"/>
                                        </p:tgtEl>
                                        <p:attrNameLst>
                                          <p:attrName>ppt_x</p:attrName>
                                          <p:attrName>ppt_y</p:attrName>
                                        </p:attrNameLst>
                                      </p:cBhvr>
                                      <p:rCtr x="-794" y="93"/>
                                    </p:animMotion>
                                  </p:childTnLst>
                                </p:cTn>
                              </p:par>
                              <p:par>
                                <p:cTn id="77" presetID="10" presetClass="entr" presetSubtype="0" fill="hold" grpId="0" nodeType="withEffect">
                                  <p:stCondLst>
                                    <p:cond delay="360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1000"/>
                                        <p:tgtEl>
                                          <p:spTgt spid="38"/>
                                        </p:tgtEl>
                                      </p:cBhvr>
                                    </p:animEffect>
                                  </p:childTnLst>
                                </p:cTn>
                              </p:par>
                              <p:par>
                                <p:cTn id="80" presetID="42" presetClass="path" presetSubtype="0" accel="50000" decel="50000" fill="hold" grpId="1" nodeType="withEffect">
                                  <p:stCondLst>
                                    <p:cond delay="3600"/>
                                  </p:stCondLst>
                                  <p:childTnLst>
                                    <p:animMotion origin="layout" path="M 3.125E-6 1.11111E-6 L 0.01237 -0.00023 " pathEditMode="relative" rAng="0" ptsTypes="AA">
                                      <p:cBhvr>
                                        <p:cTn id="81" dur="1000" spd="-100000" fill="hold"/>
                                        <p:tgtEl>
                                          <p:spTgt spid="38"/>
                                        </p:tgtEl>
                                        <p:attrNameLst>
                                          <p:attrName>ppt_x</p:attrName>
                                          <p:attrName>ppt_y</p:attrName>
                                        </p:attrNameLst>
                                      </p:cBhvr>
                                      <p:rCtr x="612" y="-23"/>
                                    </p:animMotion>
                                  </p:childTnLst>
                                </p:cTn>
                              </p:par>
                              <p:par>
                                <p:cTn id="82" presetID="22" presetClass="entr" presetSubtype="8" fill="hold" grpId="0" nodeType="withEffect">
                                  <p:stCondLst>
                                    <p:cond delay="3800"/>
                                  </p:stCondLst>
                                  <p:childTnLst>
                                    <p:set>
                                      <p:cBhvr>
                                        <p:cTn id="83" dur="1" fill="hold">
                                          <p:stCondLst>
                                            <p:cond delay="0"/>
                                          </p:stCondLst>
                                        </p:cTn>
                                        <p:tgtEl>
                                          <p:spTgt spid="41"/>
                                        </p:tgtEl>
                                        <p:attrNameLst>
                                          <p:attrName>style.visibility</p:attrName>
                                        </p:attrNameLst>
                                      </p:cBhvr>
                                      <p:to>
                                        <p:strVal val="visible"/>
                                      </p:to>
                                    </p:set>
                                    <p:animEffect transition="in" filter="wipe(left)">
                                      <p:cBhvr>
                                        <p:cTn id="84" dur="1000"/>
                                        <p:tgtEl>
                                          <p:spTgt spid="41"/>
                                        </p:tgtEl>
                                      </p:cBhvr>
                                    </p:animEffect>
                                  </p:childTnLst>
                                </p:cTn>
                              </p:par>
                              <p:par>
                                <p:cTn id="85" presetID="10" presetClass="entr" presetSubtype="0" fill="hold" grpId="0" nodeType="withEffect">
                                  <p:stCondLst>
                                    <p:cond delay="460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0"/>
                                        <p:tgtEl>
                                          <p:spTgt spid="39"/>
                                        </p:tgtEl>
                                      </p:cBhvr>
                                    </p:animEffect>
                                  </p:childTnLst>
                                </p:cTn>
                              </p:par>
                              <p:par>
                                <p:cTn id="88" presetID="42" presetClass="path" presetSubtype="0" accel="50000" decel="50000" fill="hold" grpId="1" nodeType="withEffect">
                                  <p:stCondLst>
                                    <p:cond delay="4600"/>
                                  </p:stCondLst>
                                  <p:childTnLst>
                                    <p:animMotion origin="layout" path="M 3.125E-6 1.11111E-6 L -0.01016 -0.00023 " pathEditMode="relative" rAng="0" ptsTypes="AA">
                                      <p:cBhvr>
                                        <p:cTn id="89" dur="1000" spd="-100000" fill="hold"/>
                                        <p:tgtEl>
                                          <p:spTgt spid="39"/>
                                        </p:tgtEl>
                                        <p:attrNameLst>
                                          <p:attrName>ppt_x</p:attrName>
                                          <p:attrName>ppt_y</p:attrName>
                                        </p:attrNameLst>
                                      </p:cBhvr>
                                      <p:rCtr x="-508" y="-23"/>
                                    </p:animMotion>
                                  </p:childTnLst>
                                </p:cTn>
                              </p:par>
                              <p:par>
                                <p:cTn id="90" presetID="22" presetClass="entr" presetSubtype="2" fill="hold" grpId="0" nodeType="withEffect">
                                  <p:stCondLst>
                                    <p:cond delay="4800"/>
                                  </p:stCondLst>
                                  <p:childTnLst>
                                    <p:set>
                                      <p:cBhvr>
                                        <p:cTn id="91" dur="1" fill="hold">
                                          <p:stCondLst>
                                            <p:cond delay="0"/>
                                          </p:stCondLst>
                                        </p:cTn>
                                        <p:tgtEl>
                                          <p:spTgt spid="40"/>
                                        </p:tgtEl>
                                        <p:attrNameLst>
                                          <p:attrName>style.visibility</p:attrName>
                                        </p:attrNameLst>
                                      </p:cBhvr>
                                      <p:to>
                                        <p:strVal val="visible"/>
                                      </p:to>
                                    </p:set>
                                    <p:animEffect transition="in" filter="wipe(right)">
                                      <p:cBhvr>
                                        <p:cTn id="92" dur="1000"/>
                                        <p:tgtEl>
                                          <p:spTgt spid="40"/>
                                        </p:tgtEl>
                                      </p:cBhvr>
                                    </p:animEffect>
                                  </p:childTnLst>
                                </p:cTn>
                              </p:par>
                              <p:par>
                                <p:cTn id="93" presetID="10" presetClass="entr" presetSubtype="0" fill="hold" nodeType="withEffect">
                                  <p:stCondLst>
                                    <p:cond delay="480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childTnLst>
                          </p:cTn>
                        </p:par>
                        <p:par>
                          <p:cTn id="96" fill="hold">
                            <p:stCondLst>
                              <p:cond delay="6300"/>
                            </p:stCondLst>
                            <p:childTnLst>
                              <p:par>
                                <p:cTn id="97" presetID="10" presetClass="entr" presetSubtype="0" fill="hold" grpId="0" nodeType="after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fade">
                                      <p:cBhvr>
                                        <p:cTn id="99" dur="1000"/>
                                        <p:tgtEl>
                                          <p:spTgt spid="4"/>
                                        </p:tgtEl>
                                      </p:cBhvr>
                                    </p:animEffect>
                                  </p:childTnLst>
                                </p:cTn>
                              </p:par>
                              <p:par>
                                <p:cTn id="100" presetID="42" presetClass="path" presetSubtype="0" accel="50000" decel="50000" fill="hold" grpId="1" nodeType="withEffect">
                                  <p:stCondLst>
                                    <p:cond delay="0"/>
                                  </p:stCondLst>
                                  <p:childTnLst>
                                    <p:animMotion origin="layout" path="M 1.45833E-6 -4.81481E-6 L -0.02396 -0.00069 " pathEditMode="relative" rAng="0" ptsTypes="AA">
                                      <p:cBhvr>
                                        <p:cTn id="101" dur="1000" spd="-100000" fill="hold"/>
                                        <p:tgtEl>
                                          <p:spTgt spid="4"/>
                                        </p:tgtEl>
                                        <p:attrNameLst>
                                          <p:attrName>ppt_x</p:attrName>
                                          <p:attrName>ppt_y</p:attrName>
                                        </p:attrNameLst>
                                      </p:cBhvr>
                                      <p:rCtr x="-1198" y="-46"/>
                                    </p:animMotion>
                                  </p:childTnLst>
                                </p:cTn>
                              </p:par>
                            </p:childTnLst>
                          </p:cTn>
                        </p:par>
                        <p:par>
                          <p:cTn id="102" fill="hold">
                            <p:stCondLst>
                              <p:cond delay="7300"/>
                            </p:stCondLst>
                            <p:childTnLst>
                              <p:par>
                                <p:cTn id="103" presetID="10" presetClass="entr" presetSubtype="0" fill="hold" grpId="0" nodeType="after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1000"/>
                                        <p:tgtEl>
                                          <p:spTgt spid="5"/>
                                        </p:tgtEl>
                                      </p:cBhvr>
                                    </p:animEffect>
                                  </p:childTnLst>
                                </p:cTn>
                              </p:par>
                              <p:par>
                                <p:cTn id="106" presetID="42" presetClass="path" presetSubtype="0" accel="50000" decel="50000" fill="hold" grpId="1" nodeType="withEffect">
                                  <p:stCondLst>
                                    <p:cond delay="0"/>
                                  </p:stCondLst>
                                  <p:childTnLst>
                                    <p:animMotion origin="layout" path="M 1.45833E-6 -1.85185E-6 L -0.02669 -0.00046 " pathEditMode="relative" rAng="0" ptsTypes="AA">
                                      <p:cBhvr>
                                        <p:cTn id="107" dur="1000" spd="-100000" fill="hold"/>
                                        <p:tgtEl>
                                          <p:spTgt spid="5"/>
                                        </p:tgtEl>
                                        <p:attrNameLst>
                                          <p:attrName>ppt_x</p:attrName>
                                          <p:attrName>ppt_y</p:attrName>
                                        </p:attrNameLst>
                                      </p:cBhvr>
                                      <p:rCtr x="-1341" y="-23"/>
                                    </p:animMotion>
                                  </p:childTnLst>
                                </p:cTn>
                              </p:par>
                            </p:childTnLst>
                          </p:cTn>
                        </p:par>
                        <p:par>
                          <p:cTn id="108" fill="hold">
                            <p:stCondLst>
                              <p:cond delay="8300"/>
                            </p:stCondLst>
                            <p:childTnLst>
                              <p:par>
                                <p:cTn id="109" presetID="10" presetClass="entr" presetSubtype="0" fill="hold" grpId="0" nodeType="after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fade">
                                      <p:cBhvr>
                                        <p:cTn id="111" dur="1000"/>
                                        <p:tgtEl>
                                          <p:spTgt spid="6"/>
                                        </p:tgtEl>
                                      </p:cBhvr>
                                    </p:animEffect>
                                  </p:childTnLst>
                                </p:cTn>
                              </p:par>
                              <p:par>
                                <p:cTn id="112" presetID="42" presetClass="path" presetSubtype="0" accel="50000" decel="50000" fill="hold" grpId="1" nodeType="withEffect">
                                  <p:stCondLst>
                                    <p:cond delay="0"/>
                                  </p:stCondLst>
                                  <p:childTnLst>
                                    <p:animMotion origin="layout" path="M 1.45833E-6 -4.07407E-6 L -0.02318 -0.00138 " pathEditMode="relative" rAng="0" ptsTypes="AA">
                                      <p:cBhvr>
                                        <p:cTn id="113" dur="1000" spd="-100000" fill="hold"/>
                                        <p:tgtEl>
                                          <p:spTgt spid="6"/>
                                        </p:tgtEl>
                                        <p:attrNameLst>
                                          <p:attrName>ppt_x</p:attrName>
                                          <p:attrName>ppt_y</p:attrName>
                                        </p:attrNameLst>
                                      </p:cBhvr>
                                      <p:rCtr x="-115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39" grpId="0"/>
      <p:bldP spid="39" grpId="1"/>
      <p:bldP spid="4" grpId="0"/>
      <p:bldP spid="4" grpId="1"/>
      <p:bldP spid="5" grpId="0"/>
      <p:bldP spid="5" grpId="1"/>
      <p:bldP spid="6" grpId="0"/>
      <p:bldP spid="6" grpId="1"/>
      <p:bldP spid="16" grpId="0" animBg="1"/>
      <p:bldP spid="17" grpId="0" animBg="1"/>
      <p:bldP spid="19" grpId="0" animBg="1"/>
      <p:bldP spid="20" grpId="0" animBg="1"/>
      <p:bldP spid="21" grpId="0" animBg="1"/>
      <p:bldP spid="22" grpId="0" animBg="1"/>
      <p:bldP spid="23" grpId="0" animBg="1"/>
      <p:bldP spid="24" grpId="0" animBg="1"/>
      <p:bldP spid="25" grpId="0"/>
      <p:bldP spid="26" grpId="0"/>
      <p:bldP spid="27" grpId="0"/>
      <p:bldP spid="28" grpId="0"/>
      <p:bldP spid="30" grpId="0" animBg="1"/>
      <p:bldP spid="31" grpId="0" animBg="1"/>
      <p:bldP spid="32" grpId="0" animBg="1"/>
      <p:bldP spid="33" grpId="0" animBg="1"/>
      <p:bldP spid="34" grpId="0"/>
      <p:bldP spid="34" grpId="1"/>
      <p:bldP spid="35" grpId="0"/>
      <p:bldP spid="35" grpId="1"/>
      <p:bldP spid="36" grpId="0"/>
      <p:bldP spid="36" grpId="1"/>
      <p:bldP spid="37" grpId="0"/>
      <p:bldP spid="37" grpId="1"/>
      <p:bldP spid="40"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1CB3F6D1-F52B-40C9-A3C3-6FAC181FDE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714" t="12441" r="15714" b="12441"/>
          <a:stretch/>
        </p:blipFill>
        <p:spPr>
          <a:xfrm>
            <a:off x="1" y="0"/>
            <a:ext cx="1741714" cy="857250"/>
          </a:xfrm>
          <a:prstGeom prst="rect">
            <a:avLst/>
          </a:prstGeom>
        </p:spPr>
      </p:pic>
      <p:pic>
        <p:nvPicPr>
          <p:cNvPr id="78" name="Picture 77">
            <a:extLst>
              <a:ext uri="{FF2B5EF4-FFF2-40B4-BE49-F238E27FC236}">
                <a16:creationId xmlns:a16="http://schemas.microsoft.com/office/drawing/2014/main" id="{0F3E2B43-559F-4145-81D3-F32CEEFFA4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5714" r="15714" b="13848"/>
          <a:stretch/>
        </p:blipFill>
        <p:spPr>
          <a:xfrm>
            <a:off x="1" y="857250"/>
            <a:ext cx="1741714" cy="857250"/>
          </a:xfrm>
          <a:prstGeom prst="rect">
            <a:avLst/>
          </a:prstGeom>
        </p:spPr>
      </p:pic>
      <p:pic>
        <p:nvPicPr>
          <p:cNvPr id="81" name="Picture 80">
            <a:extLst>
              <a:ext uri="{FF2B5EF4-FFF2-40B4-BE49-F238E27FC236}">
                <a16:creationId xmlns:a16="http://schemas.microsoft.com/office/drawing/2014/main" id="{8E55E556-6556-4D99-A25B-CC053A0CB21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714" r="15714" b="15148"/>
          <a:stretch/>
        </p:blipFill>
        <p:spPr>
          <a:xfrm>
            <a:off x="1" y="1714500"/>
            <a:ext cx="1741714" cy="857250"/>
          </a:xfrm>
          <a:prstGeom prst="rect">
            <a:avLst/>
          </a:prstGeom>
        </p:spPr>
      </p:pic>
      <p:pic>
        <p:nvPicPr>
          <p:cNvPr id="1036" name="Picture 12">
            <a:extLst>
              <a:ext uri="{FF2B5EF4-FFF2-40B4-BE49-F238E27FC236}">
                <a16:creationId xmlns:a16="http://schemas.microsoft.com/office/drawing/2014/main" id="{BEE6CC59-1C11-4C88-8B47-4333B8E0132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7969" t="25950" r="23458" b="9250"/>
          <a:stretch/>
        </p:blipFill>
        <p:spPr bwMode="auto">
          <a:xfrm>
            <a:off x="1" y="25717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2D981FD9-5B57-4D05-B61E-86557F02D54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6700" r="16700" b="12961"/>
          <a:stretch/>
        </p:blipFill>
        <p:spPr>
          <a:xfrm>
            <a:off x="1" y="3429000"/>
            <a:ext cx="1741714" cy="857250"/>
          </a:xfrm>
          <a:prstGeom prst="rect">
            <a:avLst/>
          </a:prstGeom>
        </p:spPr>
      </p:pic>
      <p:pic>
        <p:nvPicPr>
          <p:cNvPr id="1040" name="Picture 16">
            <a:extLst>
              <a:ext uri="{FF2B5EF4-FFF2-40B4-BE49-F238E27FC236}">
                <a16:creationId xmlns:a16="http://schemas.microsoft.com/office/drawing/2014/main" id="{5738D4B1-1FFD-47C6-9B55-63196C6D6814}"/>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16700" r="16700" b="3140"/>
          <a:stretch/>
        </p:blipFill>
        <p:spPr bwMode="auto">
          <a:xfrm>
            <a:off x="1" y="4286249"/>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923A07BB-C15B-403B-85CE-568CCCC96180}"/>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16700" t="1" r="16700" b="9748"/>
          <a:stretch/>
        </p:blipFill>
        <p:spPr bwMode="auto">
          <a:xfrm>
            <a:off x="1" y="5143499"/>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2FE7BD50-BF7F-4CE5-A785-AB450B0A58B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3601" t="2497" r="-1" b="1"/>
          <a:stretch/>
        </p:blipFill>
        <p:spPr>
          <a:xfrm>
            <a:off x="1" y="6000749"/>
            <a:ext cx="1741714" cy="857250"/>
          </a:xfrm>
          <a:prstGeom prst="rect">
            <a:avLst/>
          </a:prstGeom>
        </p:spPr>
      </p:pic>
      <p:pic>
        <p:nvPicPr>
          <p:cNvPr id="1050" name="Picture 26">
            <a:extLst>
              <a:ext uri="{FF2B5EF4-FFF2-40B4-BE49-F238E27FC236}">
                <a16:creationId xmlns:a16="http://schemas.microsoft.com/office/drawing/2014/main" id="{E8838046-04D6-4359-BB65-1F5E63BF3F48}"/>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15714" t="12817" r="15714" b="22384"/>
          <a:stretch/>
        </p:blipFill>
        <p:spPr bwMode="auto">
          <a:xfrm>
            <a:off x="1741715" y="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466F05F0-E5A1-47FF-A8AD-434FCF1FBD42}"/>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15714" t="17600" r="15714" b="17600"/>
          <a:stretch/>
        </p:blipFill>
        <p:spPr bwMode="auto">
          <a:xfrm>
            <a:off x="1741715" y="8572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55642D6C-AAB4-4884-8AEF-C00634D7B268}"/>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l="23823" r="23823"/>
          <a:stretch/>
        </p:blipFill>
        <p:spPr bwMode="auto">
          <a:xfrm>
            <a:off x="1741715" y="171450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202890A9-23C4-477A-90C8-DD216E21C178}"/>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l="15715" t="1" r="15715" b="1071"/>
          <a:stretch/>
        </p:blipFill>
        <p:spPr bwMode="auto">
          <a:xfrm>
            <a:off x="1741715" y="25717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6F51EB49-EBB2-4F24-8CB3-9F14479AAEDB}"/>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l="3253" t="6774" r="20685"/>
          <a:stretch/>
        </p:blipFill>
        <p:spPr bwMode="auto">
          <a:xfrm>
            <a:off x="1741715" y="342900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7B808825-D4B2-4379-AD2B-E3BAD7BE007F}"/>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l="7305" t="13139" r="7305" b="6167"/>
          <a:stretch/>
        </p:blipFill>
        <p:spPr bwMode="auto">
          <a:xfrm>
            <a:off x="1741715" y="42862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F75A10CF-33B5-46F8-B366-5CC4E3ADE057}"/>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l="3254" t="4694" r="3254" b="6956"/>
          <a:stretch/>
        </p:blipFill>
        <p:spPr bwMode="auto">
          <a:xfrm>
            <a:off x="1741715" y="514350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a:extLst>
              <a:ext uri="{FF2B5EF4-FFF2-40B4-BE49-F238E27FC236}">
                <a16:creationId xmlns:a16="http://schemas.microsoft.com/office/drawing/2014/main" id="{199EFD85-BA94-4743-9A90-BECB01BD70F4}"/>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t="11252" b="14897"/>
          <a:stretch/>
        </p:blipFill>
        <p:spPr bwMode="auto">
          <a:xfrm>
            <a:off x="1741715" y="6000751"/>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C9E2D797-FF06-4B84-ACAF-32451382F7B7}"/>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l="15715" t="4516" r="15715" b="30685"/>
          <a:stretch/>
        </p:blipFill>
        <p:spPr bwMode="auto">
          <a:xfrm>
            <a:off x="3483429" y="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B1C228EA-6CAB-44E0-B188-D8381E056E4E}"/>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l="5128" t="7595" r="5128" b="7597"/>
          <a:stretch/>
        </p:blipFill>
        <p:spPr bwMode="auto">
          <a:xfrm>
            <a:off x="3483429" y="8572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a:extLst>
              <a:ext uri="{FF2B5EF4-FFF2-40B4-BE49-F238E27FC236}">
                <a16:creationId xmlns:a16="http://schemas.microsoft.com/office/drawing/2014/main" id="{1FE827EF-BCA8-466A-86FF-A5CC275C42F4}"/>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l="5291" t="10283" r="26139" b="616"/>
          <a:stretch/>
        </p:blipFill>
        <p:spPr bwMode="auto">
          <a:xfrm>
            <a:off x="3483429" y="171450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a:extLst>
              <a:ext uri="{FF2B5EF4-FFF2-40B4-BE49-F238E27FC236}">
                <a16:creationId xmlns:a16="http://schemas.microsoft.com/office/drawing/2014/main" id="{4FA1637F-5AE5-4CF3-9181-04C4144F4C36}"/>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l="6932" t="5275" r="6932" b="5277"/>
          <a:stretch/>
        </p:blipFill>
        <p:spPr bwMode="auto">
          <a:xfrm>
            <a:off x="3483429" y="25717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IPS Houston">
            <a:extLst>
              <a:ext uri="{FF2B5EF4-FFF2-40B4-BE49-F238E27FC236}">
                <a16:creationId xmlns:a16="http://schemas.microsoft.com/office/drawing/2014/main" id="{47C896EF-FA60-407E-9D0B-3FE510AFA744}"/>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t="6658" b="5897"/>
          <a:stretch/>
        </p:blipFill>
        <p:spPr bwMode="auto">
          <a:xfrm>
            <a:off x="3483429" y="342900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a:extLst>
              <a:ext uri="{FF2B5EF4-FFF2-40B4-BE49-F238E27FC236}">
                <a16:creationId xmlns:a16="http://schemas.microsoft.com/office/drawing/2014/main" id="{926B0EF1-9A21-41F1-9EAF-DF49476D3E7D}"/>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l="1781" t="1237" r="1781" b="35384"/>
          <a:stretch/>
        </p:blipFill>
        <p:spPr bwMode="auto">
          <a:xfrm>
            <a:off x="3483429" y="42862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a:extLst>
              <a:ext uri="{FF2B5EF4-FFF2-40B4-BE49-F238E27FC236}">
                <a16:creationId xmlns:a16="http://schemas.microsoft.com/office/drawing/2014/main" id="{1EAB6588-3D02-4D93-97B3-671D98D99261}"/>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l="3326" t="7838" r="3326" b="23246"/>
          <a:stretch/>
        </p:blipFill>
        <p:spPr bwMode="auto">
          <a:xfrm>
            <a:off x="3483429" y="514350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a:extLst>
              <a:ext uri="{FF2B5EF4-FFF2-40B4-BE49-F238E27FC236}">
                <a16:creationId xmlns:a16="http://schemas.microsoft.com/office/drawing/2014/main" id="{02A5C64B-638F-4BCD-948F-FC6E7355756D}"/>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l="3841" t="8188" r="3841" b="4571"/>
          <a:stretch/>
        </p:blipFill>
        <p:spPr bwMode="auto">
          <a:xfrm>
            <a:off x="3483429" y="6000749"/>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a:extLst>
              <a:ext uri="{FF2B5EF4-FFF2-40B4-BE49-F238E27FC236}">
                <a16:creationId xmlns:a16="http://schemas.microsoft.com/office/drawing/2014/main" id="{27DAAB13-A8AF-4F6E-AD92-23ECF45D932C}"/>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l="5053" t="7669" r="5053" b="6706"/>
          <a:stretch/>
        </p:blipFill>
        <p:spPr bwMode="auto">
          <a:xfrm>
            <a:off x="5225143" y="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100">
            <a:extLst>
              <a:ext uri="{FF2B5EF4-FFF2-40B4-BE49-F238E27FC236}">
                <a16:creationId xmlns:a16="http://schemas.microsoft.com/office/drawing/2014/main" id="{4041B46E-E24D-4875-8250-4095AA751F15}"/>
              </a:ext>
            </a:extLst>
          </p:cNvPr>
          <p:cNvPicPr>
            <a:picLocks noChangeAspect="1" noChangeArrowheads="1"/>
          </p:cNvPicPr>
          <p:nvPr/>
        </p:nvPicPr>
        <p:blipFill rotWithShape="1">
          <a:blip r:embed="rId28" cstate="print">
            <a:extLst>
              <a:ext uri="{28A0092B-C50C-407E-A947-70E740481C1C}">
                <a14:useLocalDpi xmlns:a14="http://schemas.microsoft.com/office/drawing/2010/main"/>
              </a:ext>
            </a:extLst>
          </a:blip>
          <a:srcRect l="3785" t="7502" r="3785" b="5150"/>
          <a:stretch/>
        </p:blipFill>
        <p:spPr bwMode="auto">
          <a:xfrm>
            <a:off x="5225143" y="8572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a:extLst>
              <a:ext uri="{FF2B5EF4-FFF2-40B4-BE49-F238E27FC236}">
                <a16:creationId xmlns:a16="http://schemas.microsoft.com/office/drawing/2014/main" id="{E26082A0-5469-48AC-9337-EF897EF75630}"/>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l="5622" t="6955" r="5622" b="15384"/>
          <a:stretch/>
        </p:blipFill>
        <p:spPr bwMode="auto">
          <a:xfrm>
            <a:off x="5225143" y="171450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a:extLst>
              <a:ext uri="{FF2B5EF4-FFF2-40B4-BE49-F238E27FC236}">
                <a16:creationId xmlns:a16="http://schemas.microsoft.com/office/drawing/2014/main" id="{ED862019-8A5E-404E-AF95-F2B9429BDD19}"/>
              </a:ext>
            </a:extLst>
          </p:cNvPr>
          <p:cNvPicPr>
            <a:picLocks noChangeAspect="1" noChangeArrowheads="1"/>
          </p:cNvPicPr>
          <p:nvPr/>
        </p:nvPicPr>
        <p:blipFill rotWithShape="1">
          <a:blip r:embed="rId30" cstate="print">
            <a:extLst>
              <a:ext uri="{28A0092B-C50C-407E-A947-70E740481C1C}">
                <a14:useLocalDpi xmlns:a14="http://schemas.microsoft.com/office/drawing/2010/main"/>
              </a:ext>
            </a:extLst>
          </a:blip>
          <a:srcRect l="27441" r="27441"/>
          <a:stretch/>
        </p:blipFill>
        <p:spPr bwMode="auto">
          <a:xfrm>
            <a:off x="5225143" y="25717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112">
            <a:extLst>
              <a:ext uri="{FF2B5EF4-FFF2-40B4-BE49-F238E27FC236}">
                <a16:creationId xmlns:a16="http://schemas.microsoft.com/office/drawing/2014/main" id="{56059B67-C263-4173-917F-9732AE257423}"/>
              </a:ext>
            </a:extLst>
          </p:cNvPr>
          <p:cNvPicPr>
            <a:picLocks noChangeAspect="1" noChangeArrowheads="1"/>
          </p:cNvPicPr>
          <p:nvPr/>
        </p:nvPicPr>
        <p:blipFill rotWithShape="1">
          <a:blip r:embed="rId31" cstate="print">
            <a:extLst>
              <a:ext uri="{28A0092B-C50C-407E-A947-70E740481C1C}">
                <a14:useLocalDpi xmlns:a14="http://schemas.microsoft.com/office/drawing/2010/main"/>
              </a:ext>
            </a:extLst>
          </a:blip>
          <a:srcRect l="23267" r="23267"/>
          <a:stretch/>
        </p:blipFill>
        <p:spPr bwMode="auto">
          <a:xfrm>
            <a:off x="5225143" y="3428999"/>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116">
            <a:extLst>
              <a:ext uri="{FF2B5EF4-FFF2-40B4-BE49-F238E27FC236}">
                <a16:creationId xmlns:a16="http://schemas.microsoft.com/office/drawing/2014/main" id="{71F54F44-6FB4-4942-8DB1-8300E37AAE4D}"/>
              </a:ext>
            </a:extLst>
          </p:cNvPr>
          <p:cNvPicPr>
            <a:picLocks noChangeAspect="1" noChangeArrowheads="1"/>
          </p:cNvPicPr>
          <p:nvPr/>
        </p:nvPicPr>
        <p:blipFill rotWithShape="1">
          <a:blip r:embed="rId32" cstate="print">
            <a:extLst>
              <a:ext uri="{28A0092B-C50C-407E-A947-70E740481C1C}">
                <a14:useLocalDpi xmlns:a14="http://schemas.microsoft.com/office/drawing/2010/main"/>
              </a:ext>
            </a:extLst>
          </a:blip>
          <a:srcRect l="26670" t="2726" r="4760" b="2016"/>
          <a:stretch/>
        </p:blipFill>
        <p:spPr bwMode="auto">
          <a:xfrm>
            <a:off x="5225143" y="4286248"/>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44" name="Picture 120">
            <a:extLst>
              <a:ext uri="{FF2B5EF4-FFF2-40B4-BE49-F238E27FC236}">
                <a16:creationId xmlns:a16="http://schemas.microsoft.com/office/drawing/2014/main" id="{4EF31302-BDEF-4241-AB48-337227E835FE}"/>
              </a:ext>
            </a:extLst>
          </p:cNvPr>
          <p:cNvPicPr>
            <a:picLocks noChangeAspect="1" noChangeArrowheads="1"/>
          </p:cNvPicPr>
          <p:nvPr/>
        </p:nvPicPr>
        <p:blipFill rotWithShape="1">
          <a:blip r:embed="rId33" cstate="print">
            <a:extLst>
              <a:ext uri="{28A0092B-C50C-407E-A947-70E740481C1C}">
                <a14:useLocalDpi xmlns:a14="http://schemas.microsoft.com/office/drawing/2010/main"/>
              </a:ext>
            </a:extLst>
          </a:blip>
          <a:srcRect l="6529" t="8721" r="6529" b="9118"/>
          <a:stretch/>
        </p:blipFill>
        <p:spPr bwMode="auto">
          <a:xfrm>
            <a:off x="5225143" y="5143498"/>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124">
            <a:extLst>
              <a:ext uri="{FF2B5EF4-FFF2-40B4-BE49-F238E27FC236}">
                <a16:creationId xmlns:a16="http://schemas.microsoft.com/office/drawing/2014/main" id="{5CD1D39D-27FA-401F-BD14-9C270217FC61}"/>
              </a:ext>
            </a:extLst>
          </p:cNvPr>
          <p:cNvPicPr>
            <a:picLocks noChangeAspect="1" noChangeArrowheads="1"/>
          </p:cNvPicPr>
          <p:nvPr/>
        </p:nvPicPr>
        <p:blipFill rotWithShape="1">
          <a:blip r:embed="rId34" cstate="print">
            <a:extLst>
              <a:ext uri="{28A0092B-C50C-407E-A947-70E740481C1C}">
                <a14:useLocalDpi xmlns:a14="http://schemas.microsoft.com/office/drawing/2010/main"/>
              </a:ext>
            </a:extLst>
          </a:blip>
          <a:srcRect l="23990" r="2960" b="97"/>
          <a:stretch/>
        </p:blipFill>
        <p:spPr bwMode="auto">
          <a:xfrm>
            <a:off x="5225143" y="6000748"/>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128">
            <a:extLst>
              <a:ext uri="{FF2B5EF4-FFF2-40B4-BE49-F238E27FC236}">
                <a16:creationId xmlns:a16="http://schemas.microsoft.com/office/drawing/2014/main" id="{9B376362-86F0-4529-8D11-8A50774E6AE4}"/>
              </a:ext>
            </a:extLst>
          </p:cNvPr>
          <p:cNvPicPr>
            <a:picLocks noChangeAspect="1" noChangeArrowheads="1"/>
          </p:cNvPicPr>
          <p:nvPr/>
        </p:nvPicPr>
        <p:blipFill rotWithShape="1">
          <a:blip r:embed="rId35" cstate="print">
            <a:extLst>
              <a:ext uri="{28A0092B-C50C-407E-A947-70E740481C1C}">
                <a14:useLocalDpi xmlns:a14="http://schemas.microsoft.com/office/drawing/2010/main"/>
              </a:ext>
            </a:extLst>
          </a:blip>
          <a:srcRect l="15985" t="17649" r="15985" b="17552"/>
          <a:stretch/>
        </p:blipFill>
        <p:spPr bwMode="auto">
          <a:xfrm>
            <a:off x="6966857" y="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56" name="Picture 132">
            <a:extLst>
              <a:ext uri="{FF2B5EF4-FFF2-40B4-BE49-F238E27FC236}">
                <a16:creationId xmlns:a16="http://schemas.microsoft.com/office/drawing/2014/main" id="{273B2792-FF3D-44EF-8A44-EDED4350C4D9}"/>
              </a:ext>
            </a:extLst>
          </p:cNvPr>
          <p:cNvPicPr>
            <a:picLocks noChangeAspect="1" noChangeArrowheads="1"/>
          </p:cNvPicPr>
          <p:nvPr/>
        </p:nvPicPr>
        <p:blipFill rotWithShape="1">
          <a:blip r:embed="rId36" cstate="print">
            <a:extLst>
              <a:ext uri="{28A0092B-C50C-407E-A947-70E740481C1C}">
                <a14:useLocalDpi xmlns:a14="http://schemas.microsoft.com/office/drawing/2010/main"/>
              </a:ext>
            </a:extLst>
          </a:blip>
          <a:srcRect l="15985" t="15576" r="15985" b="19625"/>
          <a:stretch/>
        </p:blipFill>
        <p:spPr bwMode="auto">
          <a:xfrm>
            <a:off x="6966857" y="8572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60" name="Picture 136">
            <a:extLst>
              <a:ext uri="{FF2B5EF4-FFF2-40B4-BE49-F238E27FC236}">
                <a16:creationId xmlns:a16="http://schemas.microsoft.com/office/drawing/2014/main" id="{94C0CDE2-9969-4C4D-9BB1-6EEF0682B458}"/>
              </a:ext>
            </a:extLst>
          </p:cNvPr>
          <p:cNvPicPr>
            <a:picLocks noChangeAspect="1" noChangeArrowheads="1"/>
          </p:cNvPicPr>
          <p:nvPr/>
        </p:nvPicPr>
        <p:blipFill rotWithShape="1">
          <a:blip r:embed="rId37" cstate="print">
            <a:extLst>
              <a:ext uri="{28A0092B-C50C-407E-A947-70E740481C1C}">
                <a14:useLocalDpi xmlns:a14="http://schemas.microsoft.com/office/drawing/2010/main"/>
              </a:ext>
            </a:extLst>
          </a:blip>
          <a:srcRect l="1963" t="4244" r="1963" b="4244"/>
          <a:stretch/>
        </p:blipFill>
        <p:spPr bwMode="auto">
          <a:xfrm>
            <a:off x="6966857" y="171450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a:extLst>
              <a:ext uri="{FF2B5EF4-FFF2-40B4-BE49-F238E27FC236}">
                <a16:creationId xmlns:a16="http://schemas.microsoft.com/office/drawing/2014/main" id="{2674C3C5-2013-4AA0-A8CD-F88375DEBFEF}"/>
              </a:ext>
            </a:extLst>
          </p:cNvPr>
          <p:cNvPicPr>
            <a:picLocks noChangeAspect="1" noChangeArrowheads="1"/>
          </p:cNvPicPr>
          <p:nvPr/>
        </p:nvPicPr>
        <p:blipFill rotWithShape="1">
          <a:blip r:embed="rId38" cstate="print">
            <a:extLst>
              <a:ext uri="{28A0092B-C50C-407E-A947-70E740481C1C}">
                <a14:useLocalDpi xmlns:a14="http://schemas.microsoft.com/office/drawing/2010/main"/>
              </a:ext>
            </a:extLst>
          </a:blip>
          <a:srcRect l="3921" t="5286" r="5317" b="8265"/>
          <a:stretch/>
        </p:blipFill>
        <p:spPr bwMode="auto">
          <a:xfrm>
            <a:off x="6966857" y="25717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144">
            <a:extLst>
              <a:ext uri="{FF2B5EF4-FFF2-40B4-BE49-F238E27FC236}">
                <a16:creationId xmlns:a16="http://schemas.microsoft.com/office/drawing/2014/main" id="{1E0F812D-42FC-47F1-BE86-1D964E6E99B4}"/>
              </a:ext>
            </a:extLst>
          </p:cNvPr>
          <p:cNvPicPr>
            <a:picLocks noChangeAspect="1" noChangeArrowheads="1"/>
          </p:cNvPicPr>
          <p:nvPr/>
        </p:nvPicPr>
        <p:blipFill rotWithShape="1">
          <a:blip r:embed="rId39" cstate="print">
            <a:extLst>
              <a:ext uri="{28A0092B-C50C-407E-A947-70E740481C1C}">
                <a14:useLocalDpi xmlns:a14="http://schemas.microsoft.com/office/drawing/2010/main"/>
              </a:ext>
            </a:extLst>
          </a:blip>
          <a:srcRect l="2911" t="23105" r="2911" b="11419"/>
          <a:stretch/>
        </p:blipFill>
        <p:spPr bwMode="auto">
          <a:xfrm>
            <a:off x="6966857" y="3428999"/>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150">
            <a:extLst>
              <a:ext uri="{FF2B5EF4-FFF2-40B4-BE49-F238E27FC236}">
                <a16:creationId xmlns:a16="http://schemas.microsoft.com/office/drawing/2014/main" id="{360293E6-3AF5-423D-A5D7-76370A0F2AFA}"/>
              </a:ext>
            </a:extLst>
          </p:cNvPr>
          <p:cNvPicPr>
            <a:picLocks noChangeAspect="1" noChangeArrowheads="1"/>
          </p:cNvPicPr>
          <p:nvPr/>
        </p:nvPicPr>
        <p:blipFill rotWithShape="1">
          <a:blip r:embed="rId40" cstate="print">
            <a:extLst>
              <a:ext uri="{28A0092B-C50C-407E-A947-70E740481C1C}">
                <a14:useLocalDpi xmlns:a14="http://schemas.microsoft.com/office/drawing/2010/main"/>
              </a:ext>
            </a:extLst>
          </a:blip>
          <a:srcRect l="50000" t="11250" r="13449" b="37551"/>
          <a:stretch/>
        </p:blipFill>
        <p:spPr bwMode="auto">
          <a:xfrm>
            <a:off x="6966857" y="4286248"/>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76" name="Picture 152">
            <a:extLst>
              <a:ext uri="{FF2B5EF4-FFF2-40B4-BE49-F238E27FC236}">
                <a16:creationId xmlns:a16="http://schemas.microsoft.com/office/drawing/2014/main" id="{8CC6B7FB-4E11-4BA7-93B1-E75868EF3799}"/>
              </a:ext>
            </a:extLst>
          </p:cNvPr>
          <p:cNvPicPr>
            <a:picLocks noChangeAspect="1" noChangeArrowheads="1"/>
          </p:cNvPicPr>
          <p:nvPr/>
        </p:nvPicPr>
        <p:blipFill rotWithShape="1">
          <a:blip r:embed="rId41" cstate="print">
            <a:extLst>
              <a:ext uri="{28A0092B-C50C-407E-A947-70E740481C1C}">
                <a14:useLocalDpi xmlns:a14="http://schemas.microsoft.com/office/drawing/2010/main"/>
              </a:ext>
            </a:extLst>
          </a:blip>
          <a:srcRect l="8427" t="12168" r="832" b="1403"/>
          <a:stretch/>
        </p:blipFill>
        <p:spPr bwMode="auto">
          <a:xfrm>
            <a:off x="6966857" y="5143498"/>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80" name="Picture 156">
            <a:extLst>
              <a:ext uri="{FF2B5EF4-FFF2-40B4-BE49-F238E27FC236}">
                <a16:creationId xmlns:a16="http://schemas.microsoft.com/office/drawing/2014/main" id="{16277FBF-F815-45F6-A4F2-09617AAE5F62}"/>
              </a:ext>
            </a:extLst>
          </p:cNvPr>
          <p:cNvPicPr>
            <a:picLocks noChangeAspect="1" noChangeArrowheads="1"/>
          </p:cNvPicPr>
          <p:nvPr/>
        </p:nvPicPr>
        <p:blipFill rotWithShape="1">
          <a:blip r:embed="rId42" cstate="print">
            <a:extLst>
              <a:ext uri="{28A0092B-C50C-407E-A947-70E740481C1C}">
                <a14:useLocalDpi xmlns:a14="http://schemas.microsoft.com/office/drawing/2010/main"/>
              </a:ext>
            </a:extLst>
          </a:blip>
          <a:srcRect l="12341" t="5229" r="1623" b="12824"/>
          <a:stretch/>
        </p:blipFill>
        <p:spPr bwMode="auto">
          <a:xfrm>
            <a:off x="6966857" y="6000748"/>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84" name="Picture 160">
            <a:extLst>
              <a:ext uri="{FF2B5EF4-FFF2-40B4-BE49-F238E27FC236}">
                <a16:creationId xmlns:a16="http://schemas.microsoft.com/office/drawing/2014/main" id="{BE3AD739-D946-481F-BF6B-AA0921AA4731}"/>
              </a:ext>
            </a:extLst>
          </p:cNvPr>
          <p:cNvPicPr>
            <a:picLocks noChangeAspect="1" noChangeArrowheads="1"/>
          </p:cNvPicPr>
          <p:nvPr/>
        </p:nvPicPr>
        <p:blipFill rotWithShape="1">
          <a:blip r:embed="rId43" cstate="print">
            <a:extLst>
              <a:ext uri="{28A0092B-C50C-407E-A947-70E740481C1C}">
                <a14:useLocalDpi xmlns:a14="http://schemas.microsoft.com/office/drawing/2010/main"/>
              </a:ext>
            </a:extLst>
          </a:blip>
          <a:srcRect l="15717" r="15717" b="16607"/>
          <a:stretch/>
        </p:blipFill>
        <p:spPr bwMode="auto">
          <a:xfrm>
            <a:off x="8708571" y="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88" name="Picture 164">
            <a:extLst>
              <a:ext uri="{FF2B5EF4-FFF2-40B4-BE49-F238E27FC236}">
                <a16:creationId xmlns:a16="http://schemas.microsoft.com/office/drawing/2014/main" id="{A99B5568-4CD6-4C85-B3D9-0FED14031812}"/>
              </a:ext>
            </a:extLst>
          </p:cNvPr>
          <p:cNvPicPr>
            <a:picLocks noChangeAspect="1" noChangeArrowheads="1"/>
          </p:cNvPicPr>
          <p:nvPr/>
        </p:nvPicPr>
        <p:blipFill rotWithShape="1">
          <a:blip r:embed="rId44" cstate="print">
            <a:extLst>
              <a:ext uri="{28A0092B-C50C-407E-A947-70E740481C1C}">
                <a14:useLocalDpi xmlns:a14="http://schemas.microsoft.com/office/drawing/2010/main"/>
              </a:ext>
            </a:extLst>
          </a:blip>
          <a:srcRect l="3109" t="4524" r="3109" b="6851"/>
          <a:stretch/>
        </p:blipFill>
        <p:spPr bwMode="auto">
          <a:xfrm>
            <a:off x="8708571" y="8572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92" name="Picture 168">
            <a:extLst>
              <a:ext uri="{FF2B5EF4-FFF2-40B4-BE49-F238E27FC236}">
                <a16:creationId xmlns:a16="http://schemas.microsoft.com/office/drawing/2014/main" id="{D992D5CB-7D49-4651-A76C-DB2EB12544E9}"/>
              </a:ext>
            </a:extLst>
          </p:cNvPr>
          <p:cNvPicPr>
            <a:picLocks noChangeAspect="1" noChangeArrowheads="1"/>
          </p:cNvPicPr>
          <p:nvPr/>
        </p:nvPicPr>
        <p:blipFill rotWithShape="1">
          <a:blip r:embed="rId45" cstate="print">
            <a:extLst>
              <a:ext uri="{28A0092B-C50C-407E-A947-70E740481C1C}">
                <a14:useLocalDpi xmlns:a14="http://schemas.microsoft.com/office/drawing/2010/main"/>
              </a:ext>
            </a:extLst>
          </a:blip>
          <a:srcRect l="15718" t="20977" r="15718" b="14230"/>
          <a:stretch/>
        </p:blipFill>
        <p:spPr bwMode="auto">
          <a:xfrm>
            <a:off x="8708571" y="171450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96" name="Picture 172">
            <a:extLst>
              <a:ext uri="{FF2B5EF4-FFF2-40B4-BE49-F238E27FC236}">
                <a16:creationId xmlns:a16="http://schemas.microsoft.com/office/drawing/2014/main" id="{4A8327B9-76FD-4697-B496-D6E1EF4DF003}"/>
              </a:ext>
            </a:extLst>
          </p:cNvPr>
          <p:cNvPicPr>
            <a:picLocks noChangeAspect="1" noChangeArrowheads="1"/>
          </p:cNvPicPr>
          <p:nvPr/>
        </p:nvPicPr>
        <p:blipFill rotWithShape="1">
          <a:blip r:embed="rId46" cstate="print">
            <a:extLst>
              <a:ext uri="{28A0092B-C50C-407E-A947-70E740481C1C}">
                <a14:useLocalDpi xmlns:a14="http://schemas.microsoft.com/office/drawing/2010/main"/>
              </a:ext>
            </a:extLst>
          </a:blip>
          <a:srcRect l="2127" t="4755" r="2127" b="4764"/>
          <a:stretch/>
        </p:blipFill>
        <p:spPr bwMode="auto">
          <a:xfrm>
            <a:off x="8708571" y="25717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02" name="Picture 178">
            <a:extLst>
              <a:ext uri="{FF2B5EF4-FFF2-40B4-BE49-F238E27FC236}">
                <a16:creationId xmlns:a16="http://schemas.microsoft.com/office/drawing/2014/main" id="{F73B7A0F-2C75-4253-91F7-F62919976E00}"/>
              </a:ext>
            </a:extLst>
          </p:cNvPr>
          <p:cNvPicPr>
            <a:picLocks noChangeAspect="1" noChangeArrowheads="1"/>
          </p:cNvPicPr>
          <p:nvPr/>
        </p:nvPicPr>
        <p:blipFill rotWithShape="1">
          <a:blip r:embed="rId47" cstate="print">
            <a:extLst>
              <a:ext uri="{28A0092B-C50C-407E-A947-70E740481C1C}">
                <a14:useLocalDpi xmlns:a14="http://schemas.microsoft.com/office/drawing/2010/main"/>
              </a:ext>
            </a:extLst>
          </a:blip>
          <a:srcRect l="3550" t="12319" r="13098" b="8913"/>
          <a:stretch/>
        </p:blipFill>
        <p:spPr bwMode="auto">
          <a:xfrm>
            <a:off x="8708571" y="3428999"/>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08" name="Picture 184">
            <a:extLst>
              <a:ext uri="{FF2B5EF4-FFF2-40B4-BE49-F238E27FC236}">
                <a16:creationId xmlns:a16="http://schemas.microsoft.com/office/drawing/2014/main" id="{287B3B32-56EE-41E6-844D-9DA4C1D75B46}"/>
              </a:ext>
            </a:extLst>
          </p:cNvPr>
          <p:cNvPicPr>
            <a:picLocks noChangeAspect="1" noChangeArrowheads="1"/>
          </p:cNvPicPr>
          <p:nvPr/>
        </p:nvPicPr>
        <p:blipFill rotWithShape="1">
          <a:blip r:embed="rId48" cstate="print">
            <a:extLst>
              <a:ext uri="{28A0092B-C50C-407E-A947-70E740481C1C}">
                <a14:useLocalDpi xmlns:a14="http://schemas.microsoft.com/office/drawing/2010/main"/>
              </a:ext>
            </a:extLst>
          </a:blip>
          <a:srcRect l="11957" t="5328" r="9339" b="1702"/>
          <a:stretch/>
        </p:blipFill>
        <p:spPr bwMode="auto">
          <a:xfrm>
            <a:off x="8708571" y="4286249"/>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10" name="Picture 186">
            <a:extLst>
              <a:ext uri="{FF2B5EF4-FFF2-40B4-BE49-F238E27FC236}">
                <a16:creationId xmlns:a16="http://schemas.microsoft.com/office/drawing/2014/main" id="{EAE69E87-FA68-4CAE-AC3D-A8D63EA2C977}"/>
              </a:ext>
            </a:extLst>
          </p:cNvPr>
          <p:cNvPicPr>
            <a:picLocks noChangeAspect="1" noChangeArrowheads="1"/>
          </p:cNvPicPr>
          <p:nvPr/>
        </p:nvPicPr>
        <p:blipFill rotWithShape="1">
          <a:blip r:embed="rId49" cstate="print">
            <a:extLst>
              <a:ext uri="{28A0092B-C50C-407E-A947-70E740481C1C}">
                <a14:useLocalDpi xmlns:a14="http://schemas.microsoft.com/office/drawing/2010/main"/>
              </a:ext>
            </a:extLst>
          </a:blip>
          <a:srcRect l="6301" t="8502" r="6301" b="7583"/>
          <a:stretch/>
        </p:blipFill>
        <p:spPr bwMode="auto">
          <a:xfrm>
            <a:off x="8708571" y="5143498"/>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18" name="Picture 194">
            <a:extLst>
              <a:ext uri="{FF2B5EF4-FFF2-40B4-BE49-F238E27FC236}">
                <a16:creationId xmlns:a16="http://schemas.microsoft.com/office/drawing/2014/main" id="{67833109-101C-4056-B8C4-6CEF0B7925D0}"/>
              </a:ext>
            </a:extLst>
          </p:cNvPr>
          <p:cNvPicPr>
            <a:picLocks noChangeAspect="1" noChangeArrowheads="1"/>
          </p:cNvPicPr>
          <p:nvPr/>
        </p:nvPicPr>
        <p:blipFill rotWithShape="1">
          <a:blip r:embed="rId50" cstate="print">
            <a:extLst>
              <a:ext uri="{28A0092B-C50C-407E-A947-70E740481C1C}">
                <a14:useLocalDpi xmlns:a14="http://schemas.microsoft.com/office/drawing/2010/main"/>
              </a:ext>
            </a:extLst>
          </a:blip>
          <a:srcRect l="3847" t="4272" r="3847" b="7192"/>
          <a:stretch/>
        </p:blipFill>
        <p:spPr bwMode="auto">
          <a:xfrm>
            <a:off x="8708571" y="6000748"/>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22" name="Picture 198">
            <a:extLst>
              <a:ext uri="{FF2B5EF4-FFF2-40B4-BE49-F238E27FC236}">
                <a16:creationId xmlns:a16="http://schemas.microsoft.com/office/drawing/2014/main" id="{9527940C-05E6-487C-B2C9-0C1637F9691F}"/>
              </a:ext>
            </a:extLst>
          </p:cNvPr>
          <p:cNvPicPr>
            <a:picLocks noChangeAspect="1" noChangeArrowheads="1"/>
          </p:cNvPicPr>
          <p:nvPr/>
        </p:nvPicPr>
        <p:blipFill rotWithShape="1">
          <a:blip r:embed="rId51" cstate="print">
            <a:extLst>
              <a:ext uri="{28A0092B-C50C-407E-A947-70E740481C1C}">
                <a14:useLocalDpi xmlns:a14="http://schemas.microsoft.com/office/drawing/2010/main"/>
              </a:ext>
            </a:extLst>
          </a:blip>
          <a:srcRect l="28204" t="40461" r="27464" b="6508"/>
          <a:stretch/>
        </p:blipFill>
        <p:spPr bwMode="auto">
          <a:xfrm>
            <a:off x="10450286" y="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28" name="Picture 204">
            <a:extLst>
              <a:ext uri="{FF2B5EF4-FFF2-40B4-BE49-F238E27FC236}">
                <a16:creationId xmlns:a16="http://schemas.microsoft.com/office/drawing/2014/main" id="{B86FE32A-4887-4686-BA8D-D631495159EB}"/>
              </a:ext>
            </a:extLst>
          </p:cNvPr>
          <p:cNvPicPr>
            <a:picLocks noChangeAspect="1" noChangeArrowheads="1"/>
          </p:cNvPicPr>
          <p:nvPr/>
        </p:nvPicPr>
        <p:blipFill rotWithShape="1">
          <a:blip r:embed="rId52" cstate="print">
            <a:extLst>
              <a:ext uri="{28A0092B-C50C-407E-A947-70E740481C1C}">
                <a14:useLocalDpi xmlns:a14="http://schemas.microsoft.com/office/drawing/2010/main"/>
              </a:ext>
            </a:extLst>
          </a:blip>
          <a:srcRect l="20424" r="20424"/>
          <a:stretch/>
        </p:blipFill>
        <p:spPr bwMode="auto">
          <a:xfrm>
            <a:off x="10450286" y="8572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30" name="Picture 206">
            <a:extLst>
              <a:ext uri="{FF2B5EF4-FFF2-40B4-BE49-F238E27FC236}">
                <a16:creationId xmlns:a16="http://schemas.microsoft.com/office/drawing/2014/main" id="{71EF0DCE-FC6D-4A0C-8506-4E082DBDD252}"/>
              </a:ext>
            </a:extLst>
          </p:cNvPr>
          <p:cNvPicPr>
            <a:picLocks noChangeAspect="1" noChangeArrowheads="1"/>
          </p:cNvPicPr>
          <p:nvPr/>
        </p:nvPicPr>
        <p:blipFill rotWithShape="1">
          <a:blip r:embed="rId53" cstate="print">
            <a:extLst>
              <a:ext uri="{28A0092B-C50C-407E-A947-70E740481C1C}">
                <a14:useLocalDpi xmlns:a14="http://schemas.microsoft.com/office/drawing/2010/main"/>
              </a:ext>
            </a:extLst>
          </a:blip>
          <a:srcRect l="15459" t="25924" r="21435" b="8543"/>
          <a:stretch/>
        </p:blipFill>
        <p:spPr bwMode="auto">
          <a:xfrm>
            <a:off x="10450286" y="171450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34" name="Picture 210">
            <a:extLst>
              <a:ext uri="{FF2B5EF4-FFF2-40B4-BE49-F238E27FC236}">
                <a16:creationId xmlns:a16="http://schemas.microsoft.com/office/drawing/2014/main" id="{DAC5339B-4052-4062-9676-93C6F8705DE5}"/>
              </a:ext>
            </a:extLst>
          </p:cNvPr>
          <p:cNvPicPr>
            <a:picLocks noChangeAspect="1" noChangeArrowheads="1"/>
          </p:cNvPicPr>
          <p:nvPr/>
        </p:nvPicPr>
        <p:blipFill rotWithShape="1">
          <a:blip r:embed="rId54" cstate="print">
            <a:extLst>
              <a:ext uri="{28A0092B-C50C-407E-A947-70E740481C1C}">
                <a14:useLocalDpi xmlns:a14="http://schemas.microsoft.com/office/drawing/2010/main"/>
              </a:ext>
            </a:extLst>
          </a:blip>
          <a:srcRect l="19472" t="31764" r="27130" b="3459"/>
          <a:stretch/>
        </p:blipFill>
        <p:spPr bwMode="auto">
          <a:xfrm>
            <a:off x="10450286" y="25717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38" name="Picture 214">
            <a:extLst>
              <a:ext uri="{FF2B5EF4-FFF2-40B4-BE49-F238E27FC236}">
                <a16:creationId xmlns:a16="http://schemas.microsoft.com/office/drawing/2014/main" id="{211FC6D9-F386-4ADB-81E8-AD2219D2E73F}"/>
              </a:ext>
            </a:extLst>
          </p:cNvPr>
          <p:cNvPicPr>
            <a:picLocks noChangeAspect="1" noChangeArrowheads="1"/>
          </p:cNvPicPr>
          <p:nvPr/>
        </p:nvPicPr>
        <p:blipFill rotWithShape="1">
          <a:blip r:embed="rId55" cstate="print">
            <a:extLst>
              <a:ext uri="{28A0092B-C50C-407E-A947-70E740481C1C}">
                <a14:useLocalDpi xmlns:a14="http://schemas.microsoft.com/office/drawing/2010/main"/>
              </a:ext>
            </a:extLst>
          </a:blip>
          <a:srcRect l="1924" t="7958" r="1924" b="7911"/>
          <a:stretch/>
        </p:blipFill>
        <p:spPr bwMode="auto">
          <a:xfrm>
            <a:off x="10450286" y="342900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42" name="Picture 218">
            <a:extLst>
              <a:ext uri="{FF2B5EF4-FFF2-40B4-BE49-F238E27FC236}">
                <a16:creationId xmlns:a16="http://schemas.microsoft.com/office/drawing/2014/main" id="{08C54159-6CDA-4D5B-9D56-C893430980AF}"/>
              </a:ext>
            </a:extLst>
          </p:cNvPr>
          <p:cNvPicPr>
            <a:picLocks noChangeAspect="1" noChangeArrowheads="1"/>
          </p:cNvPicPr>
          <p:nvPr/>
        </p:nvPicPr>
        <p:blipFill rotWithShape="1">
          <a:blip r:embed="rId56" cstate="print">
            <a:extLst>
              <a:ext uri="{28A0092B-C50C-407E-A947-70E740481C1C}">
                <a14:useLocalDpi xmlns:a14="http://schemas.microsoft.com/office/drawing/2010/main"/>
              </a:ext>
            </a:extLst>
          </a:blip>
          <a:srcRect l="2197" t="-1210" r="2197" b="18426"/>
          <a:stretch/>
        </p:blipFill>
        <p:spPr bwMode="auto">
          <a:xfrm>
            <a:off x="10450286" y="42862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46" name="Picture 222">
            <a:extLst>
              <a:ext uri="{FF2B5EF4-FFF2-40B4-BE49-F238E27FC236}">
                <a16:creationId xmlns:a16="http://schemas.microsoft.com/office/drawing/2014/main" id="{FD140BA6-099C-405B-9A76-F8A0803811DB}"/>
              </a:ext>
            </a:extLst>
          </p:cNvPr>
          <p:cNvPicPr>
            <a:picLocks noChangeAspect="1" noChangeArrowheads="1"/>
          </p:cNvPicPr>
          <p:nvPr/>
        </p:nvPicPr>
        <p:blipFill rotWithShape="1">
          <a:blip r:embed="rId57" cstate="print">
            <a:extLst>
              <a:ext uri="{28A0092B-C50C-407E-A947-70E740481C1C}">
                <a14:useLocalDpi xmlns:a14="http://schemas.microsoft.com/office/drawing/2010/main"/>
              </a:ext>
            </a:extLst>
          </a:blip>
          <a:srcRect l="3285" t="8578" r="3423" b="9771"/>
          <a:stretch/>
        </p:blipFill>
        <p:spPr bwMode="auto">
          <a:xfrm>
            <a:off x="10450286" y="514350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50" name="Picture 226">
            <a:extLst>
              <a:ext uri="{FF2B5EF4-FFF2-40B4-BE49-F238E27FC236}">
                <a16:creationId xmlns:a16="http://schemas.microsoft.com/office/drawing/2014/main" id="{35612063-57EF-49F4-9A71-5FD170F1E7B5}"/>
              </a:ext>
            </a:extLst>
          </p:cNvPr>
          <p:cNvPicPr>
            <a:picLocks noChangeAspect="1" noChangeArrowheads="1"/>
          </p:cNvPicPr>
          <p:nvPr/>
        </p:nvPicPr>
        <p:blipFill rotWithShape="1">
          <a:blip r:embed="rId58" cstate="print">
            <a:extLst>
              <a:ext uri="{28A0092B-C50C-407E-A947-70E740481C1C}">
                <a14:useLocalDpi xmlns:a14="http://schemas.microsoft.com/office/drawing/2010/main"/>
              </a:ext>
            </a:extLst>
          </a:blip>
          <a:srcRect l="7985" t="12012" r="7985" b="8579"/>
          <a:stretch/>
        </p:blipFill>
        <p:spPr bwMode="auto">
          <a:xfrm>
            <a:off x="10450286" y="6000750"/>
            <a:ext cx="1741714" cy="857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amp;amp;M - Wikipedia">
            <a:extLst>
              <a:ext uri="{FF2B5EF4-FFF2-40B4-BE49-F238E27FC236}">
                <a16:creationId xmlns:a16="http://schemas.microsoft.com/office/drawing/2014/main" id="{E302167E-B279-4A84-A946-E98C17E2B449}"/>
              </a:ext>
            </a:extLst>
          </p:cNvPr>
          <p:cNvPicPr>
            <a:picLocks noChangeAspect="1" noChangeArrowheads="1"/>
          </p:cNvPicPr>
          <p:nvPr/>
        </p:nvPicPr>
        <p:blipFill>
          <a:blip r:embed="rId59" cstate="print">
            <a:extLst>
              <a:ext uri="{BEBA8EAE-BF5A-486C-A8C5-ECC9F3942E4B}">
                <a14:imgProps xmlns:a14="http://schemas.microsoft.com/office/drawing/2010/main">
                  <a14:imgLayer r:embed="rId6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600949" y="250934"/>
            <a:ext cx="539818" cy="35538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Logos | Newsroom | Walgreens Boots AllianceLogos | Walgreens Boots Alliance">
            <a:extLst>
              <a:ext uri="{FF2B5EF4-FFF2-40B4-BE49-F238E27FC236}">
                <a16:creationId xmlns:a16="http://schemas.microsoft.com/office/drawing/2014/main" id="{501A4EB9-6E4A-4E96-83FA-EABAC85F4284}"/>
              </a:ext>
            </a:extLst>
          </p:cNvPr>
          <p:cNvPicPr>
            <a:picLocks noChangeAspect="1" noChangeArrowheads="1"/>
          </p:cNvPicPr>
          <p:nvPr/>
        </p:nvPicPr>
        <p:blipFill>
          <a:blip r:embed="rId61" cstate="print">
            <a:extLst>
              <a:ext uri="{BEBA8EAE-BF5A-486C-A8C5-ECC9F3942E4B}">
                <a14:imgProps xmlns:a14="http://schemas.microsoft.com/office/drawing/2010/main">
                  <a14:imgLayer r:embed="rId62">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60835" y="1108184"/>
            <a:ext cx="1420045" cy="35538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Steelers - Giant Eagle">
            <a:extLst>
              <a:ext uri="{FF2B5EF4-FFF2-40B4-BE49-F238E27FC236}">
                <a16:creationId xmlns:a16="http://schemas.microsoft.com/office/drawing/2014/main" id="{A229B93E-F06B-41DA-BFF3-E12924392DE8}"/>
              </a:ext>
            </a:extLst>
          </p:cNvPr>
          <p:cNvPicPr>
            <a:picLocks noChangeAspect="1" noChangeArrowheads="1"/>
          </p:cNvPicPr>
          <p:nvPr/>
        </p:nvPicPr>
        <p:blipFill>
          <a:blip r:embed="rId63" cstate="print">
            <a:extLst>
              <a:ext uri="{BEBA8EAE-BF5A-486C-A8C5-ECC9F3942E4B}">
                <a14:imgProps xmlns:a14="http://schemas.microsoft.com/office/drawing/2010/main">
                  <a14:imgLayer r:embed="rId6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14862" y="2829832"/>
            <a:ext cx="911992" cy="3410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Mobile Logo (magenta on transparent, RGB, PNG) ‑ T‑Mobile Newsroom">
            <a:extLst>
              <a:ext uri="{FF2B5EF4-FFF2-40B4-BE49-F238E27FC236}">
                <a16:creationId xmlns:a16="http://schemas.microsoft.com/office/drawing/2014/main" id="{03E63D43-C08D-49E7-A44C-43DD91CB6FDA}"/>
              </a:ext>
            </a:extLst>
          </p:cNvPr>
          <p:cNvPicPr>
            <a:picLocks noChangeAspect="1" noChangeArrowheads="1"/>
          </p:cNvPicPr>
          <p:nvPr/>
        </p:nvPicPr>
        <p:blipFill>
          <a:blip r:embed="rId65" cstate="print">
            <a:extLst>
              <a:ext uri="{BEBA8EAE-BF5A-486C-A8C5-ECC9F3942E4B}">
                <a14:imgProps xmlns:a14="http://schemas.microsoft.com/office/drawing/2010/main">
                  <a14:imgLayer r:embed="rId6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34392" y="3726489"/>
            <a:ext cx="1072931" cy="2622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oyota Logo, HD, Meaning">
            <a:extLst>
              <a:ext uri="{FF2B5EF4-FFF2-40B4-BE49-F238E27FC236}">
                <a16:creationId xmlns:a16="http://schemas.microsoft.com/office/drawing/2014/main" id="{6604EDDF-36F7-4FE0-B431-1D2657820A3C}"/>
              </a:ext>
            </a:extLst>
          </p:cNvPr>
          <p:cNvPicPr>
            <a:picLocks noChangeAspect="1" noChangeArrowheads="1"/>
          </p:cNvPicPr>
          <p:nvPr/>
        </p:nvPicPr>
        <p:blipFill rotWithShape="1">
          <a:blip r:embed="rId67" cstate="print">
            <a:extLst>
              <a:ext uri="{BEBA8EAE-BF5A-486C-A8C5-ECC9F3942E4B}">
                <a14:imgProps xmlns:a14="http://schemas.microsoft.com/office/drawing/2010/main">
                  <a14:imgLayer r:embed="rId68">
                    <a14:imgEffect>
                      <a14:brightnessContrast bright="100000"/>
                    </a14:imgEffect>
                  </a14:imgLayer>
                </a14:imgProps>
              </a:ext>
              <a:ext uri="{28A0092B-C50C-407E-A947-70E740481C1C}">
                <a14:useLocalDpi xmlns:a14="http://schemas.microsoft.com/office/drawing/2010/main"/>
              </a:ext>
            </a:extLst>
          </a:blip>
          <a:srcRect l="30209"/>
          <a:stretch/>
        </p:blipFill>
        <p:spPr bwMode="auto">
          <a:xfrm>
            <a:off x="334392" y="4465558"/>
            <a:ext cx="1072931" cy="49863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oca-Cola Bottling Company United - Wikipedia">
            <a:extLst>
              <a:ext uri="{FF2B5EF4-FFF2-40B4-BE49-F238E27FC236}">
                <a16:creationId xmlns:a16="http://schemas.microsoft.com/office/drawing/2014/main" id="{5FD5BF5E-BFC4-4059-A43F-730D4BB50179}"/>
              </a:ext>
            </a:extLst>
          </p:cNvPr>
          <p:cNvPicPr>
            <a:picLocks noChangeAspect="1" noChangeArrowheads="1"/>
          </p:cNvPicPr>
          <p:nvPr/>
        </p:nvPicPr>
        <p:blipFill>
          <a:blip r:embed="rId69" cstate="print">
            <a:extLst>
              <a:ext uri="{BEBA8EAE-BF5A-486C-A8C5-ECC9F3942E4B}">
                <a14:imgProps xmlns:a14="http://schemas.microsoft.com/office/drawing/2010/main">
                  <a14:imgLayer r:embed="rId7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61638" y="5362905"/>
            <a:ext cx="418440" cy="41844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exion | We are responsible chemistry">
            <a:extLst>
              <a:ext uri="{FF2B5EF4-FFF2-40B4-BE49-F238E27FC236}">
                <a16:creationId xmlns:a16="http://schemas.microsoft.com/office/drawing/2014/main" id="{50E79636-AF49-45C1-8076-1F925AC2E5D3}"/>
              </a:ext>
            </a:extLst>
          </p:cNvPr>
          <p:cNvPicPr>
            <a:picLocks noChangeAspect="1" noChangeArrowheads="1"/>
          </p:cNvPicPr>
          <p:nvPr/>
        </p:nvPicPr>
        <p:blipFill>
          <a:blip r:embed="rId71" cstate="print">
            <a:extLst>
              <a:ext uri="{BEBA8EAE-BF5A-486C-A8C5-ECC9F3942E4B}">
                <a14:imgProps xmlns:a14="http://schemas.microsoft.com/office/drawing/2010/main">
                  <a14:imgLayer r:embed="rId72">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41266" y="6254271"/>
            <a:ext cx="1459185" cy="35020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ISABLED LOOKS LIKE ME | Everpress">
            <a:extLst>
              <a:ext uri="{FF2B5EF4-FFF2-40B4-BE49-F238E27FC236}">
                <a16:creationId xmlns:a16="http://schemas.microsoft.com/office/drawing/2014/main" id="{D2E65A9C-AC3E-455A-9285-DF9A5331AFC2}"/>
              </a:ext>
            </a:extLst>
          </p:cNvPr>
          <p:cNvPicPr>
            <a:picLocks noChangeAspect="1" noChangeArrowheads="1"/>
          </p:cNvPicPr>
          <p:nvPr/>
        </p:nvPicPr>
        <p:blipFill>
          <a:blip r:embed="rId73" cstate="print">
            <a:extLst>
              <a:ext uri="{BEBA8EAE-BF5A-486C-A8C5-ECC9F3942E4B}">
                <a14:imgProps xmlns:a14="http://schemas.microsoft.com/office/drawing/2010/main">
                  <a14:imgLayer r:embed="rId7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221268" y="244048"/>
            <a:ext cx="782608" cy="36915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ome - Degrees of Change">
            <a:extLst>
              <a:ext uri="{FF2B5EF4-FFF2-40B4-BE49-F238E27FC236}">
                <a16:creationId xmlns:a16="http://schemas.microsoft.com/office/drawing/2014/main" id="{B16F5EB0-16EF-4B32-B253-5A61A648339A}"/>
              </a:ext>
            </a:extLst>
          </p:cNvPr>
          <p:cNvPicPr>
            <a:picLocks noChangeAspect="1" noChangeArrowheads="1"/>
          </p:cNvPicPr>
          <p:nvPr/>
        </p:nvPicPr>
        <p:blipFill>
          <a:blip r:embed="rId75" cstate="print">
            <a:extLst>
              <a:ext uri="{BEBA8EAE-BF5A-486C-A8C5-ECC9F3942E4B}">
                <a14:imgProps xmlns:a14="http://schemas.microsoft.com/office/drawing/2010/main">
                  <a14:imgLayer r:embed="rId7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76106" y="1143346"/>
            <a:ext cx="1072931" cy="28505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Northwell Health - Wikipedia">
            <a:extLst>
              <a:ext uri="{FF2B5EF4-FFF2-40B4-BE49-F238E27FC236}">
                <a16:creationId xmlns:a16="http://schemas.microsoft.com/office/drawing/2014/main" id="{714E1135-7041-40D4-87B4-7A02FF294AA1}"/>
              </a:ext>
            </a:extLst>
          </p:cNvPr>
          <p:cNvPicPr>
            <a:picLocks noChangeAspect="1" noChangeArrowheads="1"/>
          </p:cNvPicPr>
          <p:nvPr/>
        </p:nvPicPr>
        <p:blipFill>
          <a:blip r:embed="rId77" cstate="print">
            <a:extLst>
              <a:ext uri="{BEBA8EAE-BF5A-486C-A8C5-ECC9F3942E4B}">
                <a14:imgProps xmlns:a14="http://schemas.microsoft.com/office/drawing/2010/main">
                  <a14:imgLayer r:embed="rId7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203596" y="1920915"/>
            <a:ext cx="817952" cy="444420"/>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Partners In Health Volunteer Night [02/23/17]">
            <a:extLst>
              <a:ext uri="{FF2B5EF4-FFF2-40B4-BE49-F238E27FC236}">
                <a16:creationId xmlns:a16="http://schemas.microsoft.com/office/drawing/2014/main" id="{D44FF3EA-315D-4541-80B4-937944B550A5}"/>
              </a:ext>
            </a:extLst>
          </p:cNvPr>
          <p:cNvPicPr>
            <a:picLocks noChangeAspect="1" noChangeArrowheads="1"/>
          </p:cNvPicPr>
          <p:nvPr/>
        </p:nvPicPr>
        <p:blipFill>
          <a:blip r:embed="rId79" cstate="print">
            <a:extLst>
              <a:ext uri="{BEBA8EAE-BF5A-486C-A8C5-ECC9F3942E4B}">
                <a14:imgProps xmlns:a14="http://schemas.microsoft.com/office/drawing/2010/main">
                  <a14:imgLayer r:embed="rId8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06681" y="2789032"/>
            <a:ext cx="1211782" cy="422686"/>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Rabobank Logo transparent PNG - StickPNG">
            <a:extLst>
              <a:ext uri="{FF2B5EF4-FFF2-40B4-BE49-F238E27FC236}">
                <a16:creationId xmlns:a16="http://schemas.microsoft.com/office/drawing/2014/main" id="{47D9008B-00E6-4625-A386-654ED90C26DA}"/>
              </a:ext>
            </a:extLst>
          </p:cNvPr>
          <p:cNvPicPr>
            <a:picLocks noChangeAspect="1" noChangeArrowheads="1"/>
          </p:cNvPicPr>
          <p:nvPr/>
        </p:nvPicPr>
        <p:blipFill>
          <a:blip r:embed="rId81" cstate="print">
            <a:extLst>
              <a:ext uri="{BEBA8EAE-BF5A-486C-A8C5-ECC9F3942E4B}">
                <a14:imgProps xmlns:a14="http://schemas.microsoft.com/office/drawing/2010/main">
                  <a14:imgLayer r:embed="rId82">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203596" y="3617704"/>
            <a:ext cx="817952" cy="479841"/>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illimity - Crunchbase Investor Profile &amp;amp; Investments">
            <a:extLst>
              <a:ext uri="{FF2B5EF4-FFF2-40B4-BE49-F238E27FC236}">
                <a16:creationId xmlns:a16="http://schemas.microsoft.com/office/drawing/2014/main" id="{41DE649A-8946-4C14-8226-E6DD1BFDB7FF}"/>
              </a:ext>
            </a:extLst>
          </p:cNvPr>
          <p:cNvPicPr>
            <a:picLocks noChangeAspect="1" noChangeArrowheads="1"/>
          </p:cNvPicPr>
          <p:nvPr/>
        </p:nvPicPr>
        <p:blipFill>
          <a:blip r:embed="rId83" cstate="print">
            <a:extLst>
              <a:ext uri="{BEBA8EAE-BF5A-486C-A8C5-ECC9F3942E4B}">
                <a14:imgProps xmlns:a14="http://schemas.microsoft.com/office/drawing/2010/main">
                  <a14:imgLayer r:embed="rId8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953283" y="4544339"/>
            <a:ext cx="1318578" cy="341072"/>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Ernst &amp;amp; Young - Wikipedia">
            <a:extLst>
              <a:ext uri="{FF2B5EF4-FFF2-40B4-BE49-F238E27FC236}">
                <a16:creationId xmlns:a16="http://schemas.microsoft.com/office/drawing/2014/main" id="{36F86A6B-BCC7-4869-9CD2-0DF949916FF9}"/>
              </a:ext>
            </a:extLst>
          </p:cNvPr>
          <p:cNvPicPr>
            <a:picLocks noChangeAspect="1" noChangeArrowheads="1"/>
          </p:cNvPicPr>
          <p:nvPr/>
        </p:nvPicPr>
        <p:blipFill>
          <a:blip r:embed="rId85" cstate="print">
            <a:extLst>
              <a:ext uri="{BEBA8EAE-BF5A-486C-A8C5-ECC9F3942E4B}">
                <a14:imgProps xmlns:a14="http://schemas.microsoft.com/office/drawing/2010/main">
                  <a14:imgLayer r:embed="rId8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397986" y="5357540"/>
            <a:ext cx="429171" cy="429171"/>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Arriva - Wikiwand">
            <a:extLst>
              <a:ext uri="{FF2B5EF4-FFF2-40B4-BE49-F238E27FC236}">
                <a16:creationId xmlns:a16="http://schemas.microsoft.com/office/drawing/2014/main" id="{E389ECBD-CA3C-4CDC-95B4-8A224AF01EE3}"/>
              </a:ext>
            </a:extLst>
          </p:cNvPr>
          <p:cNvPicPr>
            <a:picLocks noChangeAspect="1" noChangeArrowheads="1"/>
          </p:cNvPicPr>
          <p:nvPr/>
        </p:nvPicPr>
        <p:blipFill>
          <a:blip r:embed="rId87" cstate="print">
            <a:extLst>
              <a:ext uri="{BEBA8EAE-BF5A-486C-A8C5-ECC9F3942E4B}">
                <a14:imgProps xmlns:a14="http://schemas.microsoft.com/office/drawing/2010/main">
                  <a14:imgLayer r:embed="rId8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76107" y="6273312"/>
            <a:ext cx="1072930" cy="312125"/>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6E1C1987-289D-4D68-8C84-FE526A7EE74F}"/>
              </a:ext>
            </a:extLst>
          </p:cNvPr>
          <p:cNvPicPr>
            <a:picLocks noChangeAspect="1" noChangeArrowheads="1"/>
          </p:cNvPicPr>
          <p:nvPr/>
        </p:nvPicPr>
        <p:blipFill>
          <a:blip r:embed="rId89" cstate="print">
            <a:extLst>
              <a:ext uri="{BEBA8EAE-BF5A-486C-A8C5-ECC9F3942E4B}">
                <a14:imgProps xmlns:a14="http://schemas.microsoft.com/office/drawing/2010/main">
                  <a14:imgLayer r:embed="rId9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748395" y="241651"/>
            <a:ext cx="1211782" cy="373948"/>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SNCF - Wikipedia">
            <a:extLst>
              <a:ext uri="{FF2B5EF4-FFF2-40B4-BE49-F238E27FC236}">
                <a16:creationId xmlns:a16="http://schemas.microsoft.com/office/drawing/2014/main" id="{C46EDDD3-C014-4AB1-B901-6C3CC616EC08}"/>
              </a:ext>
            </a:extLst>
          </p:cNvPr>
          <p:cNvPicPr>
            <a:picLocks noChangeAspect="1" noChangeArrowheads="1"/>
          </p:cNvPicPr>
          <p:nvPr/>
        </p:nvPicPr>
        <p:blipFill>
          <a:blip r:embed="rId91" cstate="print">
            <a:extLst>
              <a:ext uri="{BEBA8EAE-BF5A-486C-A8C5-ECC9F3942E4B}">
                <a14:imgProps xmlns:a14="http://schemas.microsoft.com/office/drawing/2010/main">
                  <a14:imgLayer r:embed="rId92">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945310" y="1070821"/>
            <a:ext cx="817952" cy="430107"/>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Virgin Atlantic Logo | evolution history and meaning">
            <a:extLst>
              <a:ext uri="{FF2B5EF4-FFF2-40B4-BE49-F238E27FC236}">
                <a16:creationId xmlns:a16="http://schemas.microsoft.com/office/drawing/2014/main" id="{4848F548-6FE0-451E-BF51-232DDD389384}"/>
              </a:ext>
            </a:extLst>
          </p:cNvPr>
          <p:cNvPicPr>
            <a:picLocks noChangeAspect="1" noChangeArrowheads="1"/>
          </p:cNvPicPr>
          <p:nvPr/>
        </p:nvPicPr>
        <p:blipFill rotWithShape="1">
          <a:blip r:embed="rId93" cstate="print">
            <a:extLst>
              <a:ext uri="{BEBA8EAE-BF5A-486C-A8C5-ECC9F3942E4B}">
                <a14:imgProps xmlns:a14="http://schemas.microsoft.com/office/drawing/2010/main">
                  <a14:imgLayer r:embed="rId94">
                    <a14:imgEffect>
                      <a14:brightnessContrast bright="100000"/>
                    </a14:imgEffect>
                  </a14:imgLayer>
                </a14:imgProps>
              </a:ext>
              <a:ext uri="{28A0092B-C50C-407E-A947-70E740481C1C}">
                <a14:useLocalDpi xmlns:a14="http://schemas.microsoft.com/office/drawing/2010/main"/>
              </a:ext>
            </a:extLst>
          </a:blip>
          <a:srcRect t="23903" b="24354"/>
          <a:stretch/>
        </p:blipFill>
        <p:spPr bwMode="auto">
          <a:xfrm>
            <a:off x="3694997" y="1929917"/>
            <a:ext cx="1318578" cy="426417"/>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a:extLst>
              <a:ext uri="{FF2B5EF4-FFF2-40B4-BE49-F238E27FC236}">
                <a16:creationId xmlns:a16="http://schemas.microsoft.com/office/drawing/2014/main" id="{CC7EC5F8-77E0-469E-916C-746FC1BD8D28}"/>
              </a:ext>
            </a:extLst>
          </p:cNvPr>
          <p:cNvPicPr>
            <a:picLocks noChangeAspect="1" noChangeArrowheads="1"/>
          </p:cNvPicPr>
          <p:nvPr/>
        </p:nvPicPr>
        <p:blipFill>
          <a:blip r:embed="rId95" cstate="print">
            <a:extLst>
              <a:ext uri="{BEBA8EAE-BF5A-486C-A8C5-ECC9F3942E4B}">
                <a14:imgProps xmlns:a14="http://schemas.microsoft.com/office/drawing/2010/main">
                  <a14:imgLayer r:embed="rId9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748395" y="2852452"/>
            <a:ext cx="1211782" cy="295845"/>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Integrated Power Services - Service and repair for electric motors and  generators">
            <a:extLst>
              <a:ext uri="{FF2B5EF4-FFF2-40B4-BE49-F238E27FC236}">
                <a16:creationId xmlns:a16="http://schemas.microsoft.com/office/drawing/2014/main" id="{0E093674-8D55-4D2A-B55A-A07F86524C3C}"/>
              </a:ext>
            </a:extLst>
          </p:cNvPr>
          <p:cNvPicPr>
            <a:picLocks noChangeAspect="1" noChangeArrowheads="1"/>
          </p:cNvPicPr>
          <p:nvPr/>
        </p:nvPicPr>
        <p:blipFill>
          <a:blip r:embed="rId97" cstate="print">
            <a:extLst>
              <a:ext uri="{BEBA8EAE-BF5A-486C-A8C5-ECC9F3942E4B}">
                <a14:imgProps xmlns:a14="http://schemas.microsoft.com/office/drawing/2010/main">
                  <a14:imgLayer r:embed="rId9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806989" y="3635415"/>
            <a:ext cx="1094593" cy="44442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4" descr="TransAlta Homepage - TransAlta">
            <a:extLst>
              <a:ext uri="{FF2B5EF4-FFF2-40B4-BE49-F238E27FC236}">
                <a16:creationId xmlns:a16="http://schemas.microsoft.com/office/drawing/2014/main" id="{420DACBD-BFCC-4871-9B59-DA839C794435}"/>
              </a:ext>
            </a:extLst>
          </p:cNvPr>
          <p:cNvPicPr>
            <a:picLocks noChangeAspect="1" noChangeArrowheads="1"/>
          </p:cNvPicPr>
          <p:nvPr/>
        </p:nvPicPr>
        <p:blipFill>
          <a:blip r:embed="rId99" cstate="print">
            <a:extLst>
              <a:ext uri="{BEBA8EAE-BF5A-486C-A8C5-ECC9F3942E4B}">
                <a14:imgProps xmlns:a14="http://schemas.microsoft.com/office/drawing/2010/main">
                  <a14:imgLayer r:embed="rId10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866102" y="4582976"/>
            <a:ext cx="976367" cy="263797"/>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a:extLst>
              <a:ext uri="{FF2B5EF4-FFF2-40B4-BE49-F238E27FC236}">
                <a16:creationId xmlns:a16="http://schemas.microsoft.com/office/drawing/2014/main" id="{35BDEB43-6CE9-4721-946C-5E0D4008661D}"/>
              </a:ext>
            </a:extLst>
          </p:cNvPr>
          <p:cNvPicPr>
            <a:picLocks noChangeAspect="1" noChangeArrowheads="1"/>
          </p:cNvPicPr>
          <p:nvPr/>
        </p:nvPicPr>
        <p:blipFill>
          <a:blip r:embed="rId101" cstate="print">
            <a:extLst>
              <a:ext uri="{BEBA8EAE-BF5A-486C-A8C5-ECC9F3942E4B}">
                <a14:imgProps xmlns:a14="http://schemas.microsoft.com/office/drawing/2010/main">
                  <a14:imgLayer r:embed="rId102">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907297" y="6244294"/>
            <a:ext cx="893978" cy="370163"/>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aphic 89">
            <a:extLst>
              <a:ext uri="{FF2B5EF4-FFF2-40B4-BE49-F238E27FC236}">
                <a16:creationId xmlns:a16="http://schemas.microsoft.com/office/drawing/2014/main" id="{C18FBBA4-0092-4CA7-BCA3-F337A0E18F22}"/>
              </a:ext>
            </a:extLst>
          </p:cNvPr>
          <p:cNvGrpSpPr/>
          <p:nvPr/>
        </p:nvGrpSpPr>
        <p:grpSpPr>
          <a:xfrm>
            <a:off x="5898073" y="229933"/>
            <a:ext cx="395210" cy="396880"/>
            <a:chOff x="5898073" y="229933"/>
            <a:chExt cx="395210" cy="396880"/>
          </a:xfrm>
        </p:grpSpPr>
        <p:sp>
          <p:nvSpPr>
            <p:cNvPr id="70" name="Freeform: Shape 69">
              <a:extLst>
                <a:ext uri="{FF2B5EF4-FFF2-40B4-BE49-F238E27FC236}">
                  <a16:creationId xmlns:a16="http://schemas.microsoft.com/office/drawing/2014/main" id="{5496FAE0-F671-437F-B420-DC400860ED59}"/>
                </a:ext>
              </a:extLst>
            </p:cNvPr>
            <p:cNvSpPr/>
            <p:nvPr/>
          </p:nvSpPr>
          <p:spPr>
            <a:xfrm>
              <a:off x="5983267" y="248737"/>
              <a:ext cx="310015" cy="352992"/>
            </a:xfrm>
            <a:custGeom>
              <a:avLst/>
              <a:gdLst>
                <a:gd name="connsiteX0" fmla="*/ 300722 w 310015"/>
                <a:gd name="connsiteY0" fmla="*/ 189256 h 352992"/>
                <a:gd name="connsiteX1" fmla="*/ 300722 w 310015"/>
                <a:gd name="connsiteY1" fmla="*/ 163264 h 352992"/>
                <a:gd name="connsiteX2" fmla="*/ 22365 w 310015"/>
                <a:gd name="connsiteY2" fmla="*/ 3081 h 352992"/>
                <a:gd name="connsiteX3" fmla="*/ 0 w 310015"/>
                <a:gd name="connsiteY3" fmla="*/ 16077 h 352992"/>
                <a:gd name="connsiteX4" fmla="*/ 302 w 310015"/>
                <a:gd name="connsiteY4" fmla="*/ 337048 h 352992"/>
                <a:gd name="connsiteX5" fmla="*/ 22667 w 310015"/>
                <a:gd name="connsiteY5" fmla="*/ 350044 h 352992"/>
                <a:gd name="connsiteX6" fmla="*/ 300722 w 310015"/>
                <a:gd name="connsiteY6" fmla="*/ 189256 h 35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015" h="352992">
                  <a:moveTo>
                    <a:pt x="300722" y="189256"/>
                  </a:moveTo>
                  <a:cubicBezTo>
                    <a:pt x="313114" y="182003"/>
                    <a:pt x="313114" y="170518"/>
                    <a:pt x="300722" y="163264"/>
                  </a:cubicBezTo>
                  <a:lnTo>
                    <a:pt x="22365" y="3081"/>
                  </a:lnTo>
                  <a:cubicBezTo>
                    <a:pt x="9974" y="-4173"/>
                    <a:pt x="0" y="1872"/>
                    <a:pt x="0" y="16077"/>
                  </a:cubicBezTo>
                  <a:lnTo>
                    <a:pt x="302" y="337048"/>
                  </a:lnTo>
                  <a:cubicBezTo>
                    <a:pt x="302" y="351253"/>
                    <a:pt x="10578" y="356996"/>
                    <a:pt x="22667" y="350044"/>
                  </a:cubicBezTo>
                  <a:lnTo>
                    <a:pt x="300722" y="189256"/>
                  </a:lnTo>
                  <a:close/>
                </a:path>
              </a:pathLst>
            </a:custGeom>
            <a:solidFill>
              <a:srgbClr val="FFFFFF"/>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1" name="Graphic 89">
              <a:extLst>
                <a:ext uri="{FF2B5EF4-FFF2-40B4-BE49-F238E27FC236}">
                  <a16:creationId xmlns:a16="http://schemas.microsoft.com/office/drawing/2014/main" id="{6064CC9B-45E7-4C6F-82FB-B36069C1EEAF}"/>
                </a:ext>
              </a:extLst>
            </p:cNvPr>
            <p:cNvGrpSpPr/>
            <p:nvPr/>
          </p:nvGrpSpPr>
          <p:grpSpPr>
            <a:xfrm>
              <a:off x="5898073" y="229933"/>
              <a:ext cx="388866" cy="396880"/>
              <a:chOff x="5898073" y="229933"/>
              <a:chExt cx="388866" cy="396880"/>
            </a:xfrm>
          </p:grpSpPr>
          <p:sp>
            <p:nvSpPr>
              <p:cNvPr id="72" name="Freeform: Shape 71">
                <a:extLst>
                  <a:ext uri="{FF2B5EF4-FFF2-40B4-BE49-F238E27FC236}">
                    <a16:creationId xmlns:a16="http://schemas.microsoft.com/office/drawing/2014/main" id="{22C6D942-16EC-43E8-B7EB-AF1B91896409}"/>
                  </a:ext>
                </a:extLst>
              </p:cNvPr>
              <p:cNvSpPr/>
              <p:nvPr/>
            </p:nvSpPr>
            <p:spPr>
              <a:xfrm>
                <a:off x="5914299" y="316496"/>
                <a:ext cx="68967" cy="57122"/>
              </a:xfrm>
              <a:custGeom>
                <a:avLst/>
                <a:gdLst>
                  <a:gd name="connsiteX0" fmla="*/ 68968 w 68967"/>
                  <a:gd name="connsiteY0" fmla="*/ 0 h 57122"/>
                  <a:gd name="connsiteX1" fmla="*/ 16077 w 68967"/>
                  <a:gd name="connsiteY1" fmla="*/ 0 h 57122"/>
                  <a:gd name="connsiteX2" fmla="*/ 3081 w 68967"/>
                  <a:gd name="connsiteY2" fmla="*/ 22365 h 57122"/>
                  <a:gd name="connsiteX3" fmla="*/ 23028 w 68967"/>
                  <a:gd name="connsiteY3" fmla="*/ 57122 h 57122"/>
                  <a:gd name="connsiteX4" fmla="*/ 68968 w 68967"/>
                  <a:gd name="connsiteY4" fmla="*/ 39895 h 57122"/>
                  <a:gd name="connsiteX5" fmla="*/ 68968 w 68967"/>
                  <a:gd name="connsiteY5" fmla="*/ 0 h 5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67" h="57122">
                    <a:moveTo>
                      <a:pt x="68968" y="0"/>
                    </a:moveTo>
                    <a:lnTo>
                      <a:pt x="16077" y="0"/>
                    </a:lnTo>
                    <a:cubicBezTo>
                      <a:pt x="1872" y="0"/>
                      <a:pt x="-4173" y="10276"/>
                      <a:pt x="3081" y="22365"/>
                    </a:cubicBezTo>
                    <a:lnTo>
                      <a:pt x="23028" y="57122"/>
                    </a:lnTo>
                    <a:lnTo>
                      <a:pt x="68968" y="39895"/>
                    </a:lnTo>
                    <a:lnTo>
                      <a:pt x="68968" y="0"/>
                    </a:lnTo>
                    <a:close/>
                  </a:path>
                </a:pathLst>
              </a:custGeom>
              <a:solidFill>
                <a:schemeClr val="tx2">
                  <a:lumMod val="50000"/>
                </a:schemeClr>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C4621870-2216-414E-9954-EB15A7B42FDC}"/>
                  </a:ext>
                </a:extLst>
              </p:cNvPr>
              <p:cNvSpPr/>
              <p:nvPr/>
            </p:nvSpPr>
            <p:spPr>
              <a:xfrm>
                <a:off x="6052176" y="555260"/>
                <a:ext cx="68909" cy="71553"/>
              </a:xfrm>
              <a:custGeom>
                <a:avLst/>
                <a:gdLst>
                  <a:gd name="connsiteX0" fmla="*/ 0 w 68909"/>
                  <a:gd name="connsiteY0" fmla="*/ 16925 h 71553"/>
                  <a:gd name="connsiteX1" fmla="*/ 25992 w 68909"/>
                  <a:gd name="connsiteY1" fmla="*/ 62260 h 71553"/>
                  <a:gd name="connsiteX2" fmla="*/ 51984 w 68909"/>
                  <a:gd name="connsiteY2" fmla="*/ 62260 h 71553"/>
                  <a:gd name="connsiteX3" fmla="*/ 68909 w 68909"/>
                  <a:gd name="connsiteY3" fmla="*/ 32943 h 71553"/>
                  <a:gd name="connsiteX4" fmla="*/ 29317 w 68909"/>
                  <a:gd name="connsiteY4" fmla="*/ 0 h 71553"/>
                  <a:gd name="connsiteX5" fmla="*/ 0 w 68909"/>
                  <a:gd name="connsiteY5" fmla="*/ 16925 h 7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09" h="71553">
                    <a:moveTo>
                      <a:pt x="0" y="16925"/>
                    </a:moveTo>
                    <a:lnTo>
                      <a:pt x="25992" y="62260"/>
                    </a:lnTo>
                    <a:cubicBezTo>
                      <a:pt x="33246" y="74652"/>
                      <a:pt x="44731" y="74652"/>
                      <a:pt x="51984" y="62260"/>
                    </a:cubicBezTo>
                    <a:lnTo>
                      <a:pt x="68909" y="32943"/>
                    </a:lnTo>
                    <a:lnTo>
                      <a:pt x="29317" y="0"/>
                    </a:lnTo>
                    <a:lnTo>
                      <a:pt x="0" y="16925"/>
                    </a:lnTo>
                    <a:close/>
                  </a:path>
                </a:pathLst>
              </a:custGeom>
              <a:solidFill>
                <a:schemeClr val="tx2">
                  <a:lumMod val="50000"/>
                </a:schemeClr>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B708B208-2A0C-4F40-B743-28F68B7D297B}"/>
                  </a:ext>
                </a:extLst>
              </p:cNvPr>
              <p:cNvSpPr/>
              <p:nvPr/>
            </p:nvSpPr>
            <p:spPr>
              <a:xfrm>
                <a:off x="6216289" y="316496"/>
                <a:ext cx="51740" cy="68909"/>
              </a:xfrm>
              <a:custGeom>
                <a:avLst/>
                <a:gdLst>
                  <a:gd name="connsiteX0" fmla="*/ 21761 w 51740"/>
                  <a:gd name="connsiteY0" fmla="*/ 68909 h 68909"/>
                  <a:gd name="connsiteX1" fmla="*/ 48660 w 51740"/>
                  <a:gd name="connsiteY1" fmla="*/ 22365 h 68909"/>
                  <a:gd name="connsiteX2" fmla="*/ 35663 w 51740"/>
                  <a:gd name="connsiteY2" fmla="*/ 0 h 68909"/>
                  <a:gd name="connsiteX3" fmla="*/ 9671 w 51740"/>
                  <a:gd name="connsiteY3" fmla="*/ 0 h 68909"/>
                  <a:gd name="connsiteX4" fmla="*/ 0 w 51740"/>
                  <a:gd name="connsiteY4" fmla="*/ 56518 h 68909"/>
                  <a:gd name="connsiteX5" fmla="*/ 21761 w 51740"/>
                  <a:gd name="connsiteY5" fmla="*/ 68909 h 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40" h="68909">
                    <a:moveTo>
                      <a:pt x="21761" y="68909"/>
                    </a:moveTo>
                    <a:lnTo>
                      <a:pt x="48660" y="22365"/>
                    </a:lnTo>
                    <a:cubicBezTo>
                      <a:pt x="55913" y="9974"/>
                      <a:pt x="49868" y="0"/>
                      <a:pt x="35663" y="0"/>
                    </a:cubicBezTo>
                    <a:lnTo>
                      <a:pt x="9671" y="0"/>
                    </a:lnTo>
                    <a:lnTo>
                      <a:pt x="0" y="56518"/>
                    </a:lnTo>
                    <a:lnTo>
                      <a:pt x="21761" y="68909"/>
                    </a:lnTo>
                    <a:close/>
                  </a:path>
                </a:pathLst>
              </a:custGeom>
              <a:solidFill>
                <a:schemeClr val="tx2">
                  <a:lumMod val="50000"/>
                </a:schemeClr>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6" name="Freeform: Shape 75">
                <a:extLst>
                  <a:ext uri="{FF2B5EF4-FFF2-40B4-BE49-F238E27FC236}">
                    <a16:creationId xmlns:a16="http://schemas.microsoft.com/office/drawing/2014/main" id="{2D586F8C-1B2D-4E66-BAB5-B5F8AB441247}"/>
                  </a:ext>
                </a:extLst>
              </p:cNvPr>
              <p:cNvSpPr/>
              <p:nvPr/>
            </p:nvSpPr>
            <p:spPr>
              <a:xfrm>
                <a:off x="6107787" y="270270"/>
                <a:ext cx="123701" cy="46225"/>
              </a:xfrm>
              <a:custGeom>
                <a:avLst/>
                <a:gdLst>
                  <a:gd name="connsiteX0" fmla="*/ 10880 w 123701"/>
                  <a:gd name="connsiteY0" fmla="*/ 46225 h 46225"/>
                  <a:gd name="connsiteX1" fmla="*/ 26294 w 123701"/>
                  <a:gd name="connsiteY1" fmla="*/ 46225 h 46225"/>
                  <a:gd name="connsiteX2" fmla="*/ 118475 w 123701"/>
                  <a:gd name="connsiteY2" fmla="*/ 46225 h 46225"/>
                  <a:gd name="connsiteX3" fmla="*/ 123311 w 123701"/>
                  <a:gd name="connsiteY3" fmla="*/ 18118 h 46225"/>
                  <a:gd name="connsiteX4" fmla="*/ 103364 w 123701"/>
                  <a:gd name="connsiteY4" fmla="*/ 1495 h 46225"/>
                  <a:gd name="connsiteX5" fmla="*/ 14507 w 123701"/>
                  <a:gd name="connsiteY5" fmla="*/ 34740 h 46225"/>
                  <a:gd name="connsiteX6" fmla="*/ 0 w 123701"/>
                  <a:gd name="connsiteY6" fmla="*/ 40181 h 46225"/>
                  <a:gd name="connsiteX7" fmla="*/ 10880 w 123701"/>
                  <a:gd name="connsiteY7" fmla="*/ 46225 h 4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701" h="46225">
                    <a:moveTo>
                      <a:pt x="10880" y="46225"/>
                    </a:moveTo>
                    <a:lnTo>
                      <a:pt x="26294" y="46225"/>
                    </a:lnTo>
                    <a:lnTo>
                      <a:pt x="118475" y="46225"/>
                    </a:lnTo>
                    <a:lnTo>
                      <a:pt x="123311" y="18118"/>
                    </a:lnTo>
                    <a:cubicBezTo>
                      <a:pt x="125729" y="3913"/>
                      <a:pt x="116662" y="-3341"/>
                      <a:pt x="103364" y="1495"/>
                    </a:cubicBezTo>
                    <a:lnTo>
                      <a:pt x="14507" y="34740"/>
                    </a:lnTo>
                    <a:lnTo>
                      <a:pt x="0" y="40181"/>
                    </a:lnTo>
                    <a:lnTo>
                      <a:pt x="10880" y="46225"/>
                    </a:lnTo>
                    <a:close/>
                  </a:path>
                </a:pathLst>
              </a:custGeom>
              <a:solidFill>
                <a:schemeClr val="accent6"/>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DC0686C1-8C04-42DB-BE78-F8981D635D2F}"/>
                  </a:ext>
                </a:extLst>
              </p:cNvPr>
              <p:cNvSpPr/>
              <p:nvPr/>
            </p:nvSpPr>
            <p:spPr>
              <a:xfrm>
                <a:off x="5898073" y="373618"/>
                <a:ext cx="85496" cy="100643"/>
              </a:xfrm>
              <a:custGeom>
                <a:avLst/>
                <a:gdLst>
                  <a:gd name="connsiteX0" fmla="*/ 85195 w 85496"/>
                  <a:gd name="connsiteY0" fmla="*/ 79487 h 100643"/>
                  <a:gd name="connsiteX1" fmla="*/ 77336 w 85496"/>
                  <a:gd name="connsiteY1" fmla="*/ 65887 h 100643"/>
                  <a:gd name="connsiteX2" fmla="*/ 39255 w 85496"/>
                  <a:gd name="connsiteY2" fmla="*/ 0 h 100643"/>
                  <a:gd name="connsiteX3" fmla="*/ 11450 w 85496"/>
                  <a:gd name="connsiteY3" fmla="*/ 10276 h 100643"/>
                  <a:gd name="connsiteX4" fmla="*/ 7218 w 85496"/>
                  <a:gd name="connsiteY4" fmla="*/ 35966 h 100643"/>
                  <a:gd name="connsiteX5" fmla="*/ 71594 w 85496"/>
                  <a:gd name="connsiteY5" fmla="*/ 89159 h 100643"/>
                  <a:gd name="connsiteX6" fmla="*/ 85497 w 85496"/>
                  <a:gd name="connsiteY6" fmla="*/ 100644 h 100643"/>
                  <a:gd name="connsiteX7" fmla="*/ 85195 w 85496"/>
                  <a:gd name="connsiteY7" fmla="*/ 79487 h 10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96" h="100643">
                    <a:moveTo>
                      <a:pt x="85195" y="79487"/>
                    </a:moveTo>
                    <a:lnTo>
                      <a:pt x="77336" y="65887"/>
                    </a:lnTo>
                    <a:lnTo>
                      <a:pt x="39255" y="0"/>
                    </a:lnTo>
                    <a:lnTo>
                      <a:pt x="11450" y="10276"/>
                    </a:lnTo>
                    <a:cubicBezTo>
                      <a:pt x="-1849" y="15112"/>
                      <a:pt x="-3964" y="26899"/>
                      <a:pt x="7218" y="35966"/>
                    </a:cubicBezTo>
                    <a:lnTo>
                      <a:pt x="71594" y="89159"/>
                    </a:lnTo>
                    <a:lnTo>
                      <a:pt x="85497" y="100644"/>
                    </a:lnTo>
                    <a:lnTo>
                      <a:pt x="85195" y="79487"/>
                    </a:lnTo>
                    <a:close/>
                  </a:path>
                </a:pathLst>
              </a:custGeom>
              <a:solidFill>
                <a:schemeClr val="accent6"/>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0" name="Freeform: Shape 79">
                <a:extLst>
                  <a:ext uri="{FF2B5EF4-FFF2-40B4-BE49-F238E27FC236}">
                    <a16:creationId xmlns:a16="http://schemas.microsoft.com/office/drawing/2014/main" id="{1071C5E5-28DF-431C-95CE-C4DBBAE3F4C7}"/>
                  </a:ext>
                </a:extLst>
              </p:cNvPr>
              <p:cNvSpPr/>
              <p:nvPr/>
            </p:nvSpPr>
            <p:spPr>
              <a:xfrm>
                <a:off x="6120783" y="488466"/>
                <a:ext cx="76162" cy="130897"/>
              </a:xfrm>
              <a:custGeom>
                <a:avLst/>
                <a:gdLst>
                  <a:gd name="connsiteX0" fmla="*/ 56518 w 76162"/>
                  <a:gd name="connsiteY0" fmla="*/ 116964 h 130897"/>
                  <a:gd name="connsiteX1" fmla="*/ 72838 w 76162"/>
                  <a:gd name="connsiteY1" fmla="*/ 20552 h 130897"/>
                  <a:gd name="connsiteX2" fmla="*/ 76163 w 76162"/>
                  <a:gd name="connsiteY2" fmla="*/ 0 h 130897"/>
                  <a:gd name="connsiteX3" fmla="*/ 48357 w 76162"/>
                  <a:gd name="connsiteY3" fmla="*/ 16018 h 130897"/>
                  <a:gd name="connsiteX4" fmla="*/ 40801 w 76162"/>
                  <a:gd name="connsiteY4" fmla="*/ 29317 h 130897"/>
                  <a:gd name="connsiteX5" fmla="*/ 0 w 76162"/>
                  <a:gd name="connsiteY5" fmla="*/ 99737 h 130897"/>
                  <a:gd name="connsiteX6" fmla="*/ 31734 w 76162"/>
                  <a:gd name="connsiteY6" fmla="*/ 126031 h 130897"/>
                  <a:gd name="connsiteX7" fmla="*/ 56518 w 76162"/>
                  <a:gd name="connsiteY7" fmla="*/ 116964 h 13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2" h="130897">
                    <a:moveTo>
                      <a:pt x="56518" y="116964"/>
                    </a:moveTo>
                    <a:lnTo>
                      <a:pt x="72838" y="20552"/>
                    </a:lnTo>
                    <a:lnTo>
                      <a:pt x="76163" y="0"/>
                    </a:lnTo>
                    <a:lnTo>
                      <a:pt x="48357" y="16018"/>
                    </a:lnTo>
                    <a:lnTo>
                      <a:pt x="40801" y="29317"/>
                    </a:lnTo>
                    <a:lnTo>
                      <a:pt x="0" y="99737"/>
                    </a:lnTo>
                    <a:lnTo>
                      <a:pt x="31734" y="126031"/>
                    </a:lnTo>
                    <a:cubicBezTo>
                      <a:pt x="42917" y="135098"/>
                      <a:pt x="54100" y="131169"/>
                      <a:pt x="56518" y="116964"/>
                    </a:cubicBezTo>
                    <a:close/>
                  </a:path>
                </a:pathLst>
              </a:custGeom>
              <a:solidFill>
                <a:schemeClr val="accent6"/>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4" name="Freeform: Shape 83">
                <a:extLst>
                  <a:ext uri="{FF2B5EF4-FFF2-40B4-BE49-F238E27FC236}">
                    <a16:creationId xmlns:a16="http://schemas.microsoft.com/office/drawing/2014/main" id="{9C7C95AD-E633-42EB-8C5C-7ED26E3542BC}"/>
                  </a:ext>
                </a:extLst>
              </p:cNvPr>
              <p:cNvSpPr/>
              <p:nvPr/>
            </p:nvSpPr>
            <p:spPr>
              <a:xfrm>
                <a:off x="5937328" y="356390"/>
                <a:ext cx="45939" cy="96714"/>
              </a:xfrm>
              <a:custGeom>
                <a:avLst/>
                <a:gdLst>
                  <a:gd name="connsiteX0" fmla="*/ 45939 w 45939"/>
                  <a:gd name="connsiteY0" fmla="*/ 96715 h 96714"/>
                  <a:gd name="connsiteX1" fmla="*/ 45939 w 45939"/>
                  <a:gd name="connsiteY1" fmla="*/ 0 h 96714"/>
                  <a:gd name="connsiteX2" fmla="*/ 0 w 45939"/>
                  <a:gd name="connsiteY2" fmla="*/ 17227 h 96714"/>
                  <a:gd name="connsiteX3" fmla="*/ 38384 w 45939"/>
                  <a:gd name="connsiteY3" fmla="*/ 83416 h 96714"/>
                </a:gdLst>
                <a:ahLst/>
                <a:cxnLst>
                  <a:cxn ang="0">
                    <a:pos x="connsiteX0" y="connsiteY0"/>
                  </a:cxn>
                  <a:cxn ang="0">
                    <a:pos x="connsiteX1" y="connsiteY1"/>
                  </a:cxn>
                  <a:cxn ang="0">
                    <a:pos x="connsiteX2" y="connsiteY2"/>
                  </a:cxn>
                  <a:cxn ang="0">
                    <a:pos x="connsiteX3" y="connsiteY3"/>
                  </a:cxn>
                </a:cxnLst>
                <a:rect l="l" t="t" r="r" b="b"/>
                <a:pathLst>
                  <a:path w="45939" h="96714">
                    <a:moveTo>
                      <a:pt x="45939" y="96715"/>
                    </a:moveTo>
                    <a:lnTo>
                      <a:pt x="45939" y="0"/>
                    </a:lnTo>
                    <a:lnTo>
                      <a:pt x="0" y="17227"/>
                    </a:lnTo>
                    <a:lnTo>
                      <a:pt x="38384" y="83416"/>
                    </a:lnTo>
                    <a:close/>
                  </a:path>
                </a:pathLst>
              </a:custGeom>
              <a:solidFill>
                <a:schemeClr val="tx2">
                  <a:lumMod val="75000"/>
                </a:schemeClr>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6" name="Freeform: Shape 85">
                <a:extLst>
                  <a:ext uri="{FF2B5EF4-FFF2-40B4-BE49-F238E27FC236}">
                    <a16:creationId xmlns:a16="http://schemas.microsoft.com/office/drawing/2014/main" id="{4CD39B69-967F-45DA-A0AE-8FB08066D5EF}"/>
                  </a:ext>
                </a:extLst>
              </p:cNvPr>
              <p:cNvSpPr/>
              <p:nvPr/>
            </p:nvSpPr>
            <p:spPr>
              <a:xfrm>
                <a:off x="6081191" y="504485"/>
                <a:ext cx="88252" cy="83718"/>
              </a:xfrm>
              <a:custGeom>
                <a:avLst/>
                <a:gdLst>
                  <a:gd name="connsiteX0" fmla="*/ 88252 w 88252"/>
                  <a:gd name="connsiteY0" fmla="*/ 0 h 83718"/>
                  <a:gd name="connsiteX1" fmla="*/ 0 w 88252"/>
                  <a:gd name="connsiteY1" fmla="*/ 50775 h 83718"/>
                  <a:gd name="connsiteX2" fmla="*/ 39895 w 88252"/>
                  <a:gd name="connsiteY2" fmla="*/ 83719 h 83718"/>
                  <a:gd name="connsiteX3" fmla="*/ 80394 w 88252"/>
                  <a:gd name="connsiteY3" fmla="*/ 13298 h 83718"/>
                </a:gdLst>
                <a:ahLst/>
                <a:cxnLst>
                  <a:cxn ang="0">
                    <a:pos x="connsiteX0" y="connsiteY0"/>
                  </a:cxn>
                  <a:cxn ang="0">
                    <a:pos x="connsiteX1" y="connsiteY1"/>
                  </a:cxn>
                  <a:cxn ang="0">
                    <a:pos x="connsiteX2" y="connsiteY2"/>
                  </a:cxn>
                  <a:cxn ang="0">
                    <a:pos x="connsiteX3" y="connsiteY3"/>
                  </a:cxn>
                </a:cxnLst>
                <a:rect l="l" t="t" r="r" b="b"/>
                <a:pathLst>
                  <a:path w="88252" h="83718">
                    <a:moveTo>
                      <a:pt x="88252" y="0"/>
                    </a:moveTo>
                    <a:lnTo>
                      <a:pt x="0" y="50775"/>
                    </a:lnTo>
                    <a:lnTo>
                      <a:pt x="39895" y="83719"/>
                    </a:lnTo>
                    <a:lnTo>
                      <a:pt x="80394" y="13298"/>
                    </a:lnTo>
                    <a:close/>
                  </a:path>
                </a:pathLst>
              </a:custGeom>
              <a:solidFill>
                <a:schemeClr val="tx2">
                  <a:lumMod val="75000"/>
                </a:schemeClr>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9" name="Freeform: Shape 88">
                <a:extLst>
                  <a:ext uri="{FF2B5EF4-FFF2-40B4-BE49-F238E27FC236}">
                    <a16:creationId xmlns:a16="http://schemas.microsoft.com/office/drawing/2014/main" id="{B456E30C-11C7-4165-BD45-6E9630101F46}"/>
                  </a:ext>
                </a:extLst>
              </p:cNvPr>
              <p:cNvSpPr/>
              <p:nvPr/>
            </p:nvSpPr>
            <p:spPr>
              <a:xfrm>
                <a:off x="6118667" y="316496"/>
                <a:ext cx="107594" cy="56517"/>
              </a:xfrm>
              <a:custGeom>
                <a:avLst/>
                <a:gdLst>
                  <a:gd name="connsiteX0" fmla="*/ 0 w 107594"/>
                  <a:gd name="connsiteY0" fmla="*/ 0 h 56517"/>
                  <a:gd name="connsiteX1" fmla="*/ 97924 w 107594"/>
                  <a:gd name="connsiteY1" fmla="*/ 56518 h 56517"/>
                  <a:gd name="connsiteX2" fmla="*/ 107595 w 107594"/>
                  <a:gd name="connsiteY2" fmla="*/ 0 h 56517"/>
                  <a:gd name="connsiteX3" fmla="*/ 15414 w 107594"/>
                  <a:gd name="connsiteY3" fmla="*/ 0 h 56517"/>
                </a:gdLst>
                <a:ahLst/>
                <a:cxnLst>
                  <a:cxn ang="0">
                    <a:pos x="connsiteX0" y="connsiteY0"/>
                  </a:cxn>
                  <a:cxn ang="0">
                    <a:pos x="connsiteX1" y="connsiteY1"/>
                  </a:cxn>
                  <a:cxn ang="0">
                    <a:pos x="connsiteX2" y="connsiteY2"/>
                  </a:cxn>
                  <a:cxn ang="0">
                    <a:pos x="connsiteX3" y="connsiteY3"/>
                  </a:cxn>
                </a:cxnLst>
                <a:rect l="l" t="t" r="r" b="b"/>
                <a:pathLst>
                  <a:path w="107594" h="56517">
                    <a:moveTo>
                      <a:pt x="0" y="0"/>
                    </a:moveTo>
                    <a:lnTo>
                      <a:pt x="97924" y="56518"/>
                    </a:lnTo>
                    <a:lnTo>
                      <a:pt x="107595" y="0"/>
                    </a:lnTo>
                    <a:lnTo>
                      <a:pt x="15414" y="0"/>
                    </a:lnTo>
                    <a:close/>
                  </a:path>
                </a:pathLst>
              </a:custGeom>
              <a:solidFill>
                <a:schemeClr val="tx2">
                  <a:lumMod val="75000"/>
                </a:schemeClr>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1" name="Freeform: Shape 90">
                <a:extLst>
                  <a:ext uri="{FF2B5EF4-FFF2-40B4-BE49-F238E27FC236}">
                    <a16:creationId xmlns:a16="http://schemas.microsoft.com/office/drawing/2014/main" id="{411D8854-D74F-4003-916E-ACC5D1727BF0}"/>
                  </a:ext>
                </a:extLst>
              </p:cNvPr>
              <p:cNvSpPr/>
              <p:nvPr/>
            </p:nvSpPr>
            <p:spPr>
              <a:xfrm>
                <a:off x="6193621" y="448269"/>
                <a:ext cx="93317" cy="60748"/>
              </a:xfrm>
              <a:custGeom>
                <a:avLst/>
                <a:gdLst>
                  <a:gd name="connsiteX0" fmla="*/ 0 w 93317"/>
                  <a:gd name="connsiteY0" fmla="*/ 60749 h 60748"/>
                  <a:gd name="connsiteX1" fmla="*/ 80696 w 93317"/>
                  <a:gd name="connsiteY1" fmla="*/ 38686 h 60748"/>
                  <a:gd name="connsiteX2" fmla="*/ 87345 w 93317"/>
                  <a:gd name="connsiteY2" fmla="*/ 13600 h 60748"/>
                  <a:gd name="connsiteX3" fmla="*/ 73443 w 93317"/>
                  <a:gd name="connsiteY3" fmla="*/ 0 h 60748"/>
                  <a:gd name="connsiteX4" fmla="*/ 3325 w 93317"/>
                  <a:gd name="connsiteY4" fmla="*/ 40499 h 60748"/>
                  <a:gd name="connsiteX5" fmla="*/ 0 w 93317"/>
                  <a:gd name="connsiteY5" fmla="*/ 60749 h 6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17" h="60748">
                    <a:moveTo>
                      <a:pt x="0" y="60749"/>
                    </a:moveTo>
                    <a:lnTo>
                      <a:pt x="80696" y="38686"/>
                    </a:lnTo>
                    <a:cubicBezTo>
                      <a:pt x="94599" y="35059"/>
                      <a:pt x="97319" y="23574"/>
                      <a:pt x="87345" y="13600"/>
                    </a:cubicBezTo>
                    <a:lnTo>
                      <a:pt x="73443" y="0"/>
                    </a:lnTo>
                    <a:lnTo>
                      <a:pt x="3325" y="40499"/>
                    </a:lnTo>
                    <a:lnTo>
                      <a:pt x="0" y="60749"/>
                    </a:lnTo>
                    <a:close/>
                  </a:path>
                </a:pathLst>
              </a:custGeom>
              <a:solidFill>
                <a:schemeClr val="bg1">
                  <a:lumMod val="65000"/>
                  <a:lumOff val="35000"/>
                </a:schemeClr>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E23B70B8-D585-4E85-89CB-7A489F94A7AF}"/>
                  </a:ext>
                </a:extLst>
              </p:cNvPr>
              <p:cNvSpPr/>
              <p:nvPr/>
            </p:nvSpPr>
            <p:spPr>
              <a:xfrm>
                <a:off x="6022255" y="229933"/>
                <a:ext cx="100039" cy="80517"/>
              </a:xfrm>
              <a:custGeom>
                <a:avLst/>
                <a:gdLst>
                  <a:gd name="connsiteX0" fmla="*/ 100039 w 100039"/>
                  <a:gd name="connsiteY0" fmla="*/ 75078 h 80517"/>
                  <a:gd name="connsiteX1" fmla="*/ 29921 w 100039"/>
                  <a:gd name="connsiteY1" fmla="*/ 5866 h 80517"/>
                  <a:gd name="connsiteX2" fmla="*/ 4836 w 100039"/>
                  <a:gd name="connsiteY2" fmla="*/ 12818 h 80517"/>
                  <a:gd name="connsiteX3" fmla="*/ 0 w 100039"/>
                  <a:gd name="connsiteY3" fmla="*/ 31254 h 80517"/>
                  <a:gd name="connsiteX4" fmla="*/ 85532 w 100039"/>
                  <a:gd name="connsiteY4" fmla="*/ 80518 h 80517"/>
                  <a:gd name="connsiteX5" fmla="*/ 100039 w 100039"/>
                  <a:gd name="connsiteY5" fmla="*/ 75078 h 8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39" h="80517">
                    <a:moveTo>
                      <a:pt x="100039" y="75078"/>
                    </a:moveTo>
                    <a:lnTo>
                      <a:pt x="29921" y="5866"/>
                    </a:lnTo>
                    <a:cubicBezTo>
                      <a:pt x="19645" y="-4108"/>
                      <a:pt x="8463" y="-1085"/>
                      <a:pt x="4836" y="12818"/>
                    </a:cubicBezTo>
                    <a:lnTo>
                      <a:pt x="0" y="31254"/>
                    </a:lnTo>
                    <a:lnTo>
                      <a:pt x="85532" y="80518"/>
                    </a:lnTo>
                    <a:lnTo>
                      <a:pt x="100039" y="75078"/>
                    </a:lnTo>
                    <a:close/>
                  </a:path>
                </a:pathLst>
              </a:custGeom>
              <a:solidFill>
                <a:schemeClr val="bg1">
                  <a:lumMod val="65000"/>
                  <a:lumOff val="35000"/>
                </a:schemeClr>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4" name="Freeform: Shape 93">
                <a:extLst>
                  <a:ext uri="{FF2B5EF4-FFF2-40B4-BE49-F238E27FC236}">
                    <a16:creationId xmlns:a16="http://schemas.microsoft.com/office/drawing/2014/main" id="{7A657052-B889-4AF0-A681-8DC1F01A5F05}"/>
                  </a:ext>
                </a:extLst>
              </p:cNvPr>
              <p:cNvSpPr/>
              <p:nvPr/>
            </p:nvSpPr>
            <p:spPr>
              <a:xfrm>
                <a:off x="5944949" y="462776"/>
                <a:ext cx="38318" cy="109790"/>
              </a:xfrm>
              <a:custGeom>
                <a:avLst/>
                <a:gdLst>
                  <a:gd name="connsiteX0" fmla="*/ 24718 w 38318"/>
                  <a:gd name="connsiteY0" fmla="*/ 0 h 109790"/>
                  <a:gd name="connsiteX1" fmla="*/ 841 w 38318"/>
                  <a:gd name="connsiteY1" fmla="*/ 90670 h 109790"/>
                  <a:gd name="connsiteX2" fmla="*/ 19277 w 38318"/>
                  <a:gd name="connsiteY2" fmla="*/ 108804 h 109790"/>
                  <a:gd name="connsiteX3" fmla="*/ 38318 w 38318"/>
                  <a:gd name="connsiteY3" fmla="*/ 103666 h 109790"/>
                  <a:gd name="connsiteX4" fmla="*/ 38318 w 38318"/>
                  <a:gd name="connsiteY4" fmla="*/ 11485 h 109790"/>
                  <a:gd name="connsiteX5" fmla="*/ 24718 w 38318"/>
                  <a:gd name="connsiteY5" fmla="*/ 0 h 10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18" h="109790">
                    <a:moveTo>
                      <a:pt x="24718" y="0"/>
                    </a:moveTo>
                    <a:lnTo>
                      <a:pt x="841" y="90670"/>
                    </a:lnTo>
                    <a:cubicBezTo>
                      <a:pt x="-2786" y="104573"/>
                      <a:pt x="5677" y="112733"/>
                      <a:pt x="19277" y="108804"/>
                    </a:cubicBezTo>
                    <a:lnTo>
                      <a:pt x="38318" y="103666"/>
                    </a:lnTo>
                    <a:lnTo>
                      <a:pt x="38318" y="11485"/>
                    </a:lnTo>
                    <a:lnTo>
                      <a:pt x="24718" y="0"/>
                    </a:lnTo>
                    <a:close/>
                  </a:path>
                </a:pathLst>
              </a:custGeom>
              <a:solidFill>
                <a:schemeClr val="bg1">
                  <a:lumMod val="65000"/>
                  <a:lumOff val="35000"/>
                </a:schemeClr>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95" name="Graphic 89">
                <a:extLst>
                  <a:ext uri="{FF2B5EF4-FFF2-40B4-BE49-F238E27FC236}">
                    <a16:creationId xmlns:a16="http://schemas.microsoft.com/office/drawing/2014/main" id="{F571ECD6-311A-4CF3-B18B-1B72335912FF}"/>
                  </a:ext>
                </a:extLst>
              </p:cNvPr>
              <p:cNvGrpSpPr/>
              <p:nvPr/>
            </p:nvGrpSpPr>
            <p:grpSpPr>
              <a:xfrm>
                <a:off x="6007143" y="385405"/>
                <a:ext cx="187384" cy="37779"/>
                <a:chOff x="6007143" y="385405"/>
                <a:chExt cx="187384" cy="37779"/>
              </a:xfrm>
              <a:solidFill>
                <a:srgbClr val="58595B"/>
              </a:solidFill>
            </p:grpSpPr>
            <p:sp>
              <p:nvSpPr>
                <p:cNvPr id="96" name="Freeform: Shape 95">
                  <a:extLst>
                    <a:ext uri="{FF2B5EF4-FFF2-40B4-BE49-F238E27FC236}">
                      <a16:creationId xmlns:a16="http://schemas.microsoft.com/office/drawing/2014/main" id="{15134EEA-943F-4C12-BC20-80559F678A89}"/>
                    </a:ext>
                  </a:extLst>
                </p:cNvPr>
                <p:cNvSpPr/>
                <p:nvPr/>
              </p:nvSpPr>
              <p:spPr>
                <a:xfrm>
                  <a:off x="6007143" y="386009"/>
                  <a:ext cx="24480" cy="36570"/>
                </a:xfrm>
                <a:custGeom>
                  <a:avLst/>
                  <a:gdLst>
                    <a:gd name="connsiteX0" fmla="*/ 1209 w 24480"/>
                    <a:gd name="connsiteY0" fmla="*/ 36570 h 36570"/>
                    <a:gd name="connsiteX1" fmla="*/ 5742 w 24480"/>
                    <a:gd name="connsiteY1" fmla="*/ 36570 h 36570"/>
                    <a:gd name="connsiteX2" fmla="*/ 6951 w 24480"/>
                    <a:gd name="connsiteY2" fmla="*/ 35361 h 36570"/>
                    <a:gd name="connsiteX3" fmla="*/ 6951 w 24480"/>
                    <a:gd name="connsiteY3" fmla="*/ 23574 h 36570"/>
                    <a:gd name="connsiteX4" fmla="*/ 10276 w 24480"/>
                    <a:gd name="connsiteY4" fmla="*/ 23876 h 36570"/>
                    <a:gd name="connsiteX5" fmla="*/ 24481 w 24480"/>
                    <a:gd name="connsiteY5" fmla="*/ 11787 h 36570"/>
                    <a:gd name="connsiteX6" fmla="*/ 9671 w 24480"/>
                    <a:gd name="connsiteY6" fmla="*/ 0 h 36570"/>
                    <a:gd name="connsiteX7" fmla="*/ 1209 w 24480"/>
                    <a:gd name="connsiteY7" fmla="*/ 0 h 36570"/>
                    <a:gd name="connsiteX8" fmla="*/ 0 w 24480"/>
                    <a:gd name="connsiteY8" fmla="*/ 1511 h 36570"/>
                    <a:gd name="connsiteX9" fmla="*/ 0 w 24480"/>
                    <a:gd name="connsiteY9" fmla="*/ 35663 h 36570"/>
                    <a:gd name="connsiteX10" fmla="*/ 1209 w 24480"/>
                    <a:gd name="connsiteY10" fmla="*/ 36570 h 36570"/>
                    <a:gd name="connsiteX11" fmla="*/ 6951 w 24480"/>
                    <a:gd name="connsiteY11" fmla="*/ 4836 h 36570"/>
                    <a:gd name="connsiteX12" fmla="*/ 9671 w 24480"/>
                    <a:gd name="connsiteY12" fmla="*/ 4836 h 36570"/>
                    <a:gd name="connsiteX13" fmla="*/ 17227 w 24480"/>
                    <a:gd name="connsiteY13" fmla="*/ 11485 h 36570"/>
                    <a:gd name="connsiteX14" fmla="*/ 9974 w 24480"/>
                    <a:gd name="connsiteY14" fmla="*/ 18134 h 36570"/>
                    <a:gd name="connsiteX15" fmla="*/ 6951 w 24480"/>
                    <a:gd name="connsiteY15" fmla="*/ 18134 h 36570"/>
                    <a:gd name="connsiteX16" fmla="*/ 6951 w 24480"/>
                    <a:gd name="connsiteY16" fmla="*/ 4836 h 3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80" h="36570">
                      <a:moveTo>
                        <a:pt x="1209" y="36570"/>
                      </a:moveTo>
                      <a:lnTo>
                        <a:pt x="5742" y="36570"/>
                      </a:lnTo>
                      <a:cubicBezTo>
                        <a:pt x="6649" y="36570"/>
                        <a:pt x="6951" y="35966"/>
                        <a:pt x="6951" y="35361"/>
                      </a:cubicBezTo>
                      <a:lnTo>
                        <a:pt x="6951" y="23574"/>
                      </a:lnTo>
                      <a:cubicBezTo>
                        <a:pt x="7254" y="23574"/>
                        <a:pt x="9671" y="23876"/>
                        <a:pt x="10276" y="23876"/>
                      </a:cubicBezTo>
                      <a:cubicBezTo>
                        <a:pt x="16321" y="23876"/>
                        <a:pt x="24481" y="21156"/>
                        <a:pt x="24481" y="11787"/>
                      </a:cubicBezTo>
                      <a:cubicBezTo>
                        <a:pt x="24481" y="2116"/>
                        <a:pt x="16623" y="0"/>
                        <a:pt x="9671" y="0"/>
                      </a:cubicBezTo>
                      <a:lnTo>
                        <a:pt x="1209" y="0"/>
                      </a:lnTo>
                      <a:cubicBezTo>
                        <a:pt x="302" y="0"/>
                        <a:pt x="0" y="302"/>
                        <a:pt x="0" y="1511"/>
                      </a:cubicBezTo>
                      <a:lnTo>
                        <a:pt x="0" y="35663"/>
                      </a:lnTo>
                      <a:cubicBezTo>
                        <a:pt x="0" y="36268"/>
                        <a:pt x="302" y="36570"/>
                        <a:pt x="1209" y="36570"/>
                      </a:cubicBezTo>
                      <a:close/>
                      <a:moveTo>
                        <a:pt x="6951" y="4836"/>
                      </a:moveTo>
                      <a:lnTo>
                        <a:pt x="9671" y="4836"/>
                      </a:lnTo>
                      <a:cubicBezTo>
                        <a:pt x="14205" y="4836"/>
                        <a:pt x="17227" y="6649"/>
                        <a:pt x="17227" y="11485"/>
                      </a:cubicBezTo>
                      <a:cubicBezTo>
                        <a:pt x="17227" y="16018"/>
                        <a:pt x="14507" y="18134"/>
                        <a:pt x="9974" y="18134"/>
                      </a:cubicBezTo>
                      <a:cubicBezTo>
                        <a:pt x="9671" y="18134"/>
                        <a:pt x="7254" y="18134"/>
                        <a:pt x="6951" y="18134"/>
                      </a:cubicBezTo>
                      <a:lnTo>
                        <a:pt x="6951" y="4836"/>
                      </a:ln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7" name="Freeform: Shape 96">
                  <a:extLst>
                    <a:ext uri="{FF2B5EF4-FFF2-40B4-BE49-F238E27FC236}">
                      <a16:creationId xmlns:a16="http://schemas.microsoft.com/office/drawing/2014/main" id="{FF3101BD-6BD2-4EBC-B31B-3A17F0803CFB}"/>
                    </a:ext>
                  </a:extLst>
                </p:cNvPr>
                <p:cNvSpPr/>
                <p:nvPr/>
              </p:nvSpPr>
              <p:spPr>
                <a:xfrm>
                  <a:off x="6036158" y="396890"/>
                  <a:ext cx="6346" cy="25689"/>
                </a:xfrm>
                <a:custGeom>
                  <a:avLst/>
                  <a:gdLst>
                    <a:gd name="connsiteX0" fmla="*/ 6347 w 6346"/>
                    <a:gd name="connsiteY0" fmla="*/ 24481 h 25689"/>
                    <a:gd name="connsiteX1" fmla="*/ 6347 w 6346"/>
                    <a:gd name="connsiteY1" fmla="*/ 1209 h 25689"/>
                    <a:gd name="connsiteX2" fmla="*/ 5138 w 6346"/>
                    <a:gd name="connsiteY2" fmla="*/ 0 h 25689"/>
                    <a:gd name="connsiteX3" fmla="*/ 1511 w 6346"/>
                    <a:gd name="connsiteY3" fmla="*/ 0 h 25689"/>
                    <a:gd name="connsiteX4" fmla="*/ 0 w 6346"/>
                    <a:gd name="connsiteY4" fmla="*/ 1209 h 25689"/>
                    <a:gd name="connsiteX5" fmla="*/ 0 w 6346"/>
                    <a:gd name="connsiteY5" fmla="*/ 24481 h 25689"/>
                    <a:gd name="connsiteX6" fmla="*/ 1209 w 6346"/>
                    <a:gd name="connsiteY6" fmla="*/ 25690 h 25689"/>
                    <a:gd name="connsiteX7" fmla="*/ 5440 w 6346"/>
                    <a:gd name="connsiteY7" fmla="*/ 25690 h 25689"/>
                    <a:gd name="connsiteX8" fmla="*/ 6347 w 6346"/>
                    <a:gd name="connsiteY8" fmla="*/ 24481 h 2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46" h="25689">
                      <a:moveTo>
                        <a:pt x="6347" y="24481"/>
                      </a:moveTo>
                      <a:lnTo>
                        <a:pt x="6347" y="1209"/>
                      </a:lnTo>
                      <a:cubicBezTo>
                        <a:pt x="6347" y="302"/>
                        <a:pt x="5742" y="0"/>
                        <a:pt x="5138" y="0"/>
                      </a:cubicBezTo>
                      <a:lnTo>
                        <a:pt x="1511" y="0"/>
                      </a:lnTo>
                      <a:cubicBezTo>
                        <a:pt x="604" y="0"/>
                        <a:pt x="0" y="302"/>
                        <a:pt x="0" y="1209"/>
                      </a:cubicBezTo>
                      <a:lnTo>
                        <a:pt x="0" y="24481"/>
                      </a:lnTo>
                      <a:cubicBezTo>
                        <a:pt x="0" y="25388"/>
                        <a:pt x="302" y="25690"/>
                        <a:pt x="1209" y="25690"/>
                      </a:cubicBezTo>
                      <a:lnTo>
                        <a:pt x="5440" y="25690"/>
                      </a:lnTo>
                      <a:cubicBezTo>
                        <a:pt x="6045" y="25690"/>
                        <a:pt x="6347" y="25388"/>
                        <a:pt x="6347" y="24481"/>
                      </a:cubicBez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8A3E49AA-6C34-4236-838D-5155947FAA87}"/>
                    </a:ext>
                  </a:extLst>
                </p:cNvPr>
                <p:cNvSpPr/>
                <p:nvPr/>
              </p:nvSpPr>
              <p:spPr>
                <a:xfrm>
                  <a:off x="6047945" y="395983"/>
                  <a:ext cx="22969" cy="26898"/>
                </a:xfrm>
                <a:custGeom>
                  <a:avLst/>
                  <a:gdLst>
                    <a:gd name="connsiteX0" fmla="*/ 1209 w 22969"/>
                    <a:gd name="connsiteY0" fmla="*/ 26597 h 26898"/>
                    <a:gd name="connsiteX1" fmla="*/ 5138 w 22969"/>
                    <a:gd name="connsiteY1" fmla="*/ 26597 h 26898"/>
                    <a:gd name="connsiteX2" fmla="*/ 6347 w 22969"/>
                    <a:gd name="connsiteY2" fmla="*/ 25388 h 26898"/>
                    <a:gd name="connsiteX3" fmla="*/ 6347 w 22969"/>
                    <a:gd name="connsiteY3" fmla="*/ 8463 h 26898"/>
                    <a:gd name="connsiteX4" fmla="*/ 12694 w 22969"/>
                    <a:gd name="connsiteY4" fmla="*/ 5742 h 26898"/>
                    <a:gd name="connsiteX5" fmla="*/ 16623 w 22969"/>
                    <a:gd name="connsiteY5" fmla="*/ 10880 h 26898"/>
                    <a:gd name="connsiteX6" fmla="*/ 16623 w 22969"/>
                    <a:gd name="connsiteY6" fmla="*/ 25388 h 26898"/>
                    <a:gd name="connsiteX7" fmla="*/ 17832 w 22969"/>
                    <a:gd name="connsiteY7" fmla="*/ 26899 h 26898"/>
                    <a:gd name="connsiteX8" fmla="*/ 21761 w 22969"/>
                    <a:gd name="connsiteY8" fmla="*/ 26899 h 26898"/>
                    <a:gd name="connsiteX9" fmla="*/ 22970 w 22969"/>
                    <a:gd name="connsiteY9" fmla="*/ 25388 h 26898"/>
                    <a:gd name="connsiteX10" fmla="*/ 22970 w 22969"/>
                    <a:gd name="connsiteY10" fmla="*/ 9671 h 26898"/>
                    <a:gd name="connsiteX11" fmla="*/ 14507 w 22969"/>
                    <a:gd name="connsiteY11" fmla="*/ 0 h 26898"/>
                    <a:gd name="connsiteX12" fmla="*/ 5742 w 22969"/>
                    <a:gd name="connsiteY12" fmla="*/ 3022 h 26898"/>
                    <a:gd name="connsiteX13" fmla="*/ 5742 w 22969"/>
                    <a:gd name="connsiteY13" fmla="*/ 1511 h 26898"/>
                    <a:gd name="connsiteX14" fmla="*/ 4533 w 22969"/>
                    <a:gd name="connsiteY14" fmla="*/ 604 h 26898"/>
                    <a:gd name="connsiteX15" fmla="*/ 1209 w 22969"/>
                    <a:gd name="connsiteY15" fmla="*/ 604 h 26898"/>
                    <a:gd name="connsiteX16" fmla="*/ 0 w 22969"/>
                    <a:gd name="connsiteY16" fmla="*/ 1813 h 26898"/>
                    <a:gd name="connsiteX17" fmla="*/ 0 w 22969"/>
                    <a:gd name="connsiteY17" fmla="*/ 25085 h 26898"/>
                    <a:gd name="connsiteX18" fmla="*/ 1209 w 22969"/>
                    <a:gd name="connsiteY18" fmla="*/ 26597 h 2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69" h="26898">
                      <a:moveTo>
                        <a:pt x="1209" y="26597"/>
                      </a:moveTo>
                      <a:lnTo>
                        <a:pt x="5138" y="26597"/>
                      </a:lnTo>
                      <a:cubicBezTo>
                        <a:pt x="6045" y="26597"/>
                        <a:pt x="6347" y="26294"/>
                        <a:pt x="6347" y="25388"/>
                      </a:cubicBezTo>
                      <a:lnTo>
                        <a:pt x="6347" y="8463"/>
                      </a:lnTo>
                      <a:cubicBezTo>
                        <a:pt x="7858" y="6951"/>
                        <a:pt x="10578" y="5742"/>
                        <a:pt x="12694" y="5742"/>
                      </a:cubicBezTo>
                      <a:cubicBezTo>
                        <a:pt x="16018" y="5742"/>
                        <a:pt x="16623" y="7858"/>
                        <a:pt x="16623" y="10880"/>
                      </a:cubicBezTo>
                      <a:lnTo>
                        <a:pt x="16623" y="25388"/>
                      </a:lnTo>
                      <a:cubicBezTo>
                        <a:pt x="16623" y="26294"/>
                        <a:pt x="16925" y="26899"/>
                        <a:pt x="17832" y="26899"/>
                      </a:cubicBezTo>
                      <a:lnTo>
                        <a:pt x="21761" y="26899"/>
                      </a:lnTo>
                      <a:cubicBezTo>
                        <a:pt x="22667" y="26899"/>
                        <a:pt x="22970" y="26294"/>
                        <a:pt x="22970" y="25388"/>
                      </a:cubicBezTo>
                      <a:lnTo>
                        <a:pt x="22970" y="9671"/>
                      </a:lnTo>
                      <a:cubicBezTo>
                        <a:pt x="22970" y="3929"/>
                        <a:pt x="20552" y="0"/>
                        <a:pt x="14507" y="0"/>
                      </a:cubicBezTo>
                      <a:cubicBezTo>
                        <a:pt x="11485" y="0"/>
                        <a:pt x="8160" y="1209"/>
                        <a:pt x="5742" y="3022"/>
                      </a:cubicBezTo>
                      <a:lnTo>
                        <a:pt x="5742" y="1511"/>
                      </a:lnTo>
                      <a:cubicBezTo>
                        <a:pt x="5742" y="907"/>
                        <a:pt x="5138" y="604"/>
                        <a:pt x="4533" y="604"/>
                      </a:cubicBezTo>
                      <a:lnTo>
                        <a:pt x="1209" y="604"/>
                      </a:lnTo>
                      <a:cubicBezTo>
                        <a:pt x="302" y="604"/>
                        <a:pt x="0" y="1209"/>
                        <a:pt x="0" y="1813"/>
                      </a:cubicBezTo>
                      <a:lnTo>
                        <a:pt x="0" y="25085"/>
                      </a:lnTo>
                      <a:cubicBezTo>
                        <a:pt x="0" y="26294"/>
                        <a:pt x="604" y="26597"/>
                        <a:pt x="1209" y="26597"/>
                      </a:cubicBez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9" name="Freeform: Shape 98">
                  <a:extLst>
                    <a:ext uri="{FF2B5EF4-FFF2-40B4-BE49-F238E27FC236}">
                      <a16:creationId xmlns:a16="http://schemas.microsoft.com/office/drawing/2014/main" id="{1C9225AB-50C3-4508-9BB9-71F17C8B8D6A}"/>
                    </a:ext>
                  </a:extLst>
                </p:cNvPr>
                <p:cNvSpPr/>
                <p:nvPr/>
              </p:nvSpPr>
              <p:spPr>
                <a:xfrm>
                  <a:off x="6076578" y="395983"/>
                  <a:ext cx="23048" cy="26898"/>
                </a:xfrm>
                <a:custGeom>
                  <a:avLst/>
                  <a:gdLst>
                    <a:gd name="connsiteX0" fmla="*/ 1288 w 23048"/>
                    <a:gd name="connsiteY0" fmla="*/ 26597 h 26898"/>
                    <a:gd name="connsiteX1" fmla="*/ 5217 w 23048"/>
                    <a:gd name="connsiteY1" fmla="*/ 26597 h 26898"/>
                    <a:gd name="connsiteX2" fmla="*/ 6426 w 23048"/>
                    <a:gd name="connsiteY2" fmla="*/ 25388 h 26898"/>
                    <a:gd name="connsiteX3" fmla="*/ 6426 w 23048"/>
                    <a:gd name="connsiteY3" fmla="*/ 8463 h 26898"/>
                    <a:gd name="connsiteX4" fmla="*/ 12772 w 23048"/>
                    <a:gd name="connsiteY4" fmla="*/ 5742 h 26898"/>
                    <a:gd name="connsiteX5" fmla="*/ 16701 w 23048"/>
                    <a:gd name="connsiteY5" fmla="*/ 10880 h 26898"/>
                    <a:gd name="connsiteX6" fmla="*/ 16701 w 23048"/>
                    <a:gd name="connsiteY6" fmla="*/ 25388 h 26898"/>
                    <a:gd name="connsiteX7" fmla="*/ 17910 w 23048"/>
                    <a:gd name="connsiteY7" fmla="*/ 26899 h 26898"/>
                    <a:gd name="connsiteX8" fmla="*/ 21839 w 23048"/>
                    <a:gd name="connsiteY8" fmla="*/ 26899 h 26898"/>
                    <a:gd name="connsiteX9" fmla="*/ 23048 w 23048"/>
                    <a:gd name="connsiteY9" fmla="*/ 25388 h 26898"/>
                    <a:gd name="connsiteX10" fmla="*/ 23048 w 23048"/>
                    <a:gd name="connsiteY10" fmla="*/ 9671 h 26898"/>
                    <a:gd name="connsiteX11" fmla="*/ 14586 w 23048"/>
                    <a:gd name="connsiteY11" fmla="*/ 0 h 26898"/>
                    <a:gd name="connsiteX12" fmla="*/ 5821 w 23048"/>
                    <a:gd name="connsiteY12" fmla="*/ 3022 h 26898"/>
                    <a:gd name="connsiteX13" fmla="*/ 5821 w 23048"/>
                    <a:gd name="connsiteY13" fmla="*/ 1511 h 26898"/>
                    <a:gd name="connsiteX14" fmla="*/ 4612 w 23048"/>
                    <a:gd name="connsiteY14" fmla="*/ 604 h 26898"/>
                    <a:gd name="connsiteX15" fmla="*/ 1288 w 23048"/>
                    <a:gd name="connsiteY15" fmla="*/ 604 h 26898"/>
                    <a:gd name="connsiteX16" fmla="*/ 79 w 23048"/>
                    <a:gd name="connsiteY16" fmla="*/ 1813 h 26898"/>
                    <a:gd name="connsiteX17" fmla="*/ 79 w 23048"/>
                    <a:gd name="connsiteY17" fmla="*/ 25085 h 26898"/>
                    <a:gd name="connsiteX18" fmla="*/ 1288 w 23048"/>
                    <a:gd name="connsiteY18" fmla="*/ 26597 h 2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048" h="26898">
                      <a:moveTo>
                        <a:pt x="1288" y="26597"/>
                      </a:moveTo>
                      <a:lnTo>
                        <a:pt x="5217" y="26597"/>
                      </a:lnTo>
                      <a:cubicBezTo>
                        <a:pt x="6123" y="26597"/>
                        <a:pt x="6426" y="26294"/>
                        <a:pt x="6426" y="25388"/>
                      </a:cubicBezTo>
                      <a:lnTo>
                        <a:pt x="6426" y="8463"/>
                      </a:lnTo>
                      <a:cubicBezTo>
                        <a:pt x="7937" y="6951"/>
                        <a:pt x="10657" y="5742"/>
                        <a:pt x="12772" y="5742"/>
                      </a:cubicBezTo>
                      <a:cubicBezTo>
                        <a:pt x="16097" y="5742"/>
                        <a:pt x="16701" y="7858"/>
                        <a:pt x="16701" y="10880"/>
                      </a:cubicBezTo>
                      <a:lnTo>
                        <a:pt x="16701" y="25388"/>
                      </a:lnTo>
                      <a:cubicBezTo>
                        <a:pt x="16701" y="26294"/>
                        <a:pt x="17004" y="26899"/>
                        <a:pt x="17910" y="26899"/>
                      </a:cubicBezTo>
                      <a:lnTo>
                        <a:pt x="21839" y="26899"/>
                      </a:lnTo>
                      <a:cubicBezTo>
                        <a:pt x="22746" y="26899"/>
                        <a:pt x="23048" y="26294"/>
                        <a:pt x="23048" y="25388"/>
                      </a:cubicBezTo>
                      <a:lnTo>
                        <a:pt x="23048" y="9671"/>
                      </a:lnTo>
                      <a:cubicBezTo>
                        <a:pt x="23048" y="3929"/>
                        <a:pt x="20630" y="0"/>
                        <a:pt x="14586" y="0"/>
                      </a:cubicBezTo>
                      <a:cubicBezTo>
                        <a:pt x="11563" y="0"/>
                        <a:pt x="8239" y="1209"/>
                        <a:pt x="5821" y="3022"/>
                      </a:cubicBezTo>
                      <a:lnTo>
                        <a:pt x="5821" y="1511"/>
                      </a:lnTo>
                      <a:cubicBezTo>
                        <a:pt x="5821" y="907"/>
                        <a:pt x="5217" y="604"/>
                        <a:pt x="4612" y="604"/>
                      </a:cubicBezTo>
                      <a:lnTo>
                        <a:pt x="1288" y="604"/>
                      </a:lnTo>
                      <a:cubicBezTo>
                        <a:pt x="381" y="604"/>
                        <a:pt x="79" y="1209"/>
                        <a:pt x="79" y="1813"/>
                      </a:cubicBezTo>
                      <a:lnTo>
                        <a:pt x="79" y="25085"/>
                      </a:lnTo>
                      <a:cubicBezTo>
                        <a:pt x="-224" y="26294"/>
                        <a:pt x="381" y="26597"/>
                        <a:pt x="1288" y="26597"/>
                      </a:cubicBez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0" name="Freeform: Shape 99">
                  <a:extLst>
                    <a:ext uri="{FF2B5EF4-FFF2-40B4-BE49-F238E27FC236}">
                      <a16:creationId xmlns:a16="http://schemas.microsoft.com/office/drawing/2014/main" id="{95E8FFED-7261-4AE2-B971-F08032F63477}"/>
                    </a:ext>
                  </a:extLst>
                </p:cNvPr>
                <p:cNvSpPr/>
                <p:nvPr/>
              </p:nvSpPr>
              <p:spPr>
                <a:xfrm>
                  <a:off x="6133175" y="395681"/>
                  <a:ext cx="21337" cy="27200"/>
                </a:xfrm>
                <a:custGeom>
                  <a:avLst/>
                  <a:gdLst>
                    <a:gd name="connsiteX0" fmla="*/ 20854 w 21337"/>
                    <a:gd name="connsiteY0" fmla="*/ 21761 h 27200"/>
                    <a:gd name="connsiteX1" fmla="*/ 19645 w 21337"/>
                    <a:gd name="connsiteY1" fmla="*/ 21156 h 27200"/>
                    <a:gd name="connsiteX2" fmla="*/ 13903 w 21337"/>
                    <a:gd name="connsiteY2" fmla="*/ 22365 h 27200"/>
                    <a:gd name="connsiteX3" fmla="*/ 6951 w 21337"/>
                    <a:gd name="connsiteY3" fmla="*/ 13600 h 27200"/>
                    <a:gd name="connsiteX4" fmla="*/ 14205 w 21337"/>
                    <a:gd name="connsiteY4" fmla="*/ 5138 h 27200"/>
                    <a:gd name="connsiteX5" fmla="*/ 19343 w 21337"/>
                    <a:gd name="connsiteY5" fmla="*/ 6347 h 27200"/>
                    <a:gd name="connsiteX6" fmla="*/ 20552 w 21337"/>
                    <a:gd name="connsiteY6" fmla="*/ 5742 h 27200"/>
                    <a:gd name="connsiteX7" fmla="*/ 21156 w 21337"/>
                    <a:gd name="connsiteY7" fmla="*/ 3022 h 27200"/>
                    <a:gd name="connsiteX8" fmla="*/ 20552 w 21337"/>
                    <a:gd name="connsiteY8" fmla="*/ 1511 h 27200"/>
                    <a:gd name="connsiteX9" fmla="*/ 13298 w 21337"/>
                    <a:gd name="connsiteY9" fmla="*/ 0 h 27200"/>
                    <a:gd name="connsiteX10" fmla="*/ 0 w 21337"/>
                    <a:gd name="connsiteY10" fmla="*/ 13903 h 27200"/>
                    <a:gd name="connsiteX11" fmla="*/ 12694 w 21337"/>
                    <a:gd name="connsiteY11" fmla="*/ 27201 h 27200"/>
                    <a:gd name="connsiteX12" fmla="*/ 20552 w 21337"/>
                    <a:gd name="connsiteY12" fmla="*/ 25690 h 27200"/>
                    <a:gd name="connsiteX13" fmla="*/ 21156 w 21337"/>
                    <a:gd name="connsiteY13" fmla="*/ 23876 h 27200"/>
                    <a:gd name="connsiteX14" fmla="*/ 20854 w 21337"/>
                    <a:gd name="connsiteY14" fmla="*/ 21761 h 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37" h="27200">
                      <a:moveTo>
                        <a:pt x="20854" y="21761"/>
                      </a:moveTo>
                      <a:cubicBezTo>
                        <a:pt x="20552" y="21156"/>
                        <a:pt x="20250" y="20854"/>
                        <a:pt x="19645" y="21156"/>
                      </a:cubicBezTo>
                      <a:cubicBezTo>
                        <a:pt x="17832" y="22063"/>
                        <a:pt x="16321" y="22365"/>
                        <a:pt x="13903" y="22365"/>
                      </a:cubicBezTo>
                      <a:cubicBezTo>
                        <a:pt x="9369" y="22365"/>
                        <a:pt x="6951" y="18738"/>
                        <a:pt x="6951" y="13600"/>
                      </a:cubicBezTo>
                      <a:cubicBezTo>
                        <a:pt x="6951" y="8463"/>
                        <a:pt x="9671" y="5138"/>
                        <a:pt x="14205" y="5138"/>
                      </a:cubicBezTo>
                      <a:cubicBezTo>
                        <a:pt x="16018" y="5138"/>
                        <a:pt x="17832" y="5742"/>
                        <a:pt x="19343" y="6347"/>
                      </a:cubicBezTo>
                      <a:cubicBezTo>
                        <a:pt x="19947" y="6649"/>
                        <a:pt x="20250" y="6649"/>
                        <a:pt x="20552" y="5742"/>
                      </a:cubicBezTo>
                      <a:lnTo>
                        <a:pt x="21156" y="3022"/>
                      </a:lnTo>
                      <a:cubicBezTo>
                        <a:pt x="21459" y="2418"/>
                        <a:pt x="21459" y="1813"/>
                        <a:pt x="20552" y="1511"/>
                      </a:cubicBezTo>
                      <a:cubicBezTo>
                        <a:pt x="18436" y="604"/>
                        <a:pt x="15716" y="0"/>
                        <a:pt x="13298" y="0"/>
                      </a:cubicBezTo>
                      <a:cubicBezTo>
                        <a:pt x="5138" y="0"/>
                        <a:pt x="0" y="5742"/>
                        <a:pt x="0" y="13903"/>
                      </a:cubicBezTo>
                      <a:cubicBezTo>
                        <a:pt x="0" y="22063"/>
                        <a:pt x="4533" y="27201"/>
                        <a:pt x="12694" y="27201"/>
                      </a:cubicBezTo>
                      <a:cubicBezTo>
                        <a:pt x="15414" y="27201"/>
                        <a:pt x="17832" y="26597"/>
                        <a:pt x="20552" y="25690"/>
                      </a:cubicBezTo>
                      <a:cubicBezTo>
                        <a:pt x="21156" y="25388"/>
                        <a:pt x="21459" y="24783"/>
                        <a:pt x="21156" y="23876"/>
                      </a:cubicBezTo>
                      <a:lnTo>
                        <a:pt x="20854" y="21761"/>
                      </a:ln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44486148-7B6D-407F-9C3B-1E2D13BCEBA4}"/>
                    </a:ext>
                  </a:extLst>
                </p:cNvPr>
                <p:cNvSpPr/>
                <p:nvPr/>
              </p:nvSpPr>
              <p:spPr>
                <a:xfrm>
                  <a:off x="6170332" y="395681"/>
                  <a:ext cx="24195" cy="27503"/>
                </a:xfrm>
                <a:custGeom>
                  <a:avLst/>
                  <a:gdLst>
                    <a:gd name="connsiteX0" fmla="*/ 13013 w 24195"/>
                    <a:gd name="connsiteY0" fmla="*/ 27503 h 27503"/>
                    <a:gd name="connsiteX1" fmla="*/ 22080 w 24195"/>
                    <a:gd name="connsiteY1" fmla="*/ 25690 h 27503"/>
                    <a:gd name="connsiteX2" fmla="*/ 22685 w 24195"/>
                    <a:gd name="connsiteY2" fmla="*/ 24179 h 27503"/>
                    <a:gd name="connsiteX3" fmla="*/ 22080 w 24195"/>
                    <a:gd name="connsiteY3" fmla="*/ 21459 h 27503"/>
                    <a:gd name="connsiteX4" fmla="*/ 20871 w 24195"/>
                    <a:gd name="connsiteY4" fmla="*/ 20854 h 27503"/>
                    <a:gd name="connsiteX5" fmla="*/ 14222 w 24195"/>
                    <a:gd name="connsiteY5" fmla="*/ 22063 h 27503"/>
                    <a:gd name="connsiteX6" fmla="*/ 6666 w 24195"/>
                    <a:gd name="connsiteY6" fmla="*/ 15112 h 27503"/>
                    <a:gd name="connsiteX7" fmla="*/ 22383 w 24195"/>
                    <a:gd name="connsiteY7" fmla="*/ 15112 h 27503"/>
                    <a:gd name="connsiteX8" fmla="*/ 24196 w 24195"/>
                    <a:gd name="connsiteY8" fmla="*/ 12694 h 27503"/>
                    <a:gd name="connsiteX9" fmla="*/ 13316 w 24195"/>
                    <a:gd name="connsiteY9" fmla="*/ 0 h 27503"/>
                    <a:gd name="connsiteX10" fmla="*/ 17 w 24195"/>
                    <a:gd name="connsiteY10" fmla="*/ 13298 h 27503"/>
                    <a:gd name="connsiteX11" fmla="*/ 13013 w 24195"/>
                    <a:gd name="connsiteY11" fmla="*/ 27503 h 27503"/>
                    <a:gd name="connsiteX12" fmla="*/ 12711 w 24195"/>
                    <a:gd name="connsiteY12" fmla="*/ 5138 h 27503"/>
                    <a:gd name="connsiteX13" fmla="*/ 17547 w 24195"/>
                    <a:gd name="connsiteY13" fmla="*/ 11183 h 27503"/>
                    <a:gd name="connsiteX14" fmla="*/ 6666 w 24195"/>
                    <a:gd name="connsiteY14" fmla="*/ 11183 h 27503"/>
                    <a:gd name="connsiteX15" fmla="*/ 12711 w 24195"/>
                    <a:gd name="connsiteY15" fmla="*/ 5138 h 27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95" h="27503">
                      <a:moveTo>
                        <a:pt x="13013" y="27503"/>
                      </a:moveTo>
                      <a:cubicBezTo>
                        <a:pt x="17547" y="27503"/>
                        <a:pt x="20569" y="26294"/>
                        <a:pt x="22080" y="25690"/>
                      </a:cubicBezTo>
                      <a:cubicBezTo>
                        <a:pt x="22685" y="25388"/>
                        <a:pt x="22987" y="25388"/>
                        <a:pt x="22685" y="24179"/>
                      </a:cubicBezTo>
                      <a:lnTo>
                        <a:pt x="22080" y="21459"/>
                      </a:lnTo>
                      <a:cubicBezTo>
                        <a:pt x="21778" y="20552"/>
                        <a:pt x="21174" y="20854"/>
                        <a:pt x="20871" y="20854"/>
                      </a:cubicBezTo>
                      <a:cubicBezTo>
                        <a:pt x="18756" y="21761"/>
                        <a:pt x="16640" y="22063"/>
                        <a:pt x="14222" y="22063"/>
                      </a:cubicBezTo>
                      <a:cubicBezTo>
                        <a:pt x="9991" y="22063"/>
                        <a:pt x="6969" y="19343"/>
                        <a:pt x="6666" y="15112"/>
                      </a:cubicBezTo>
                      <a:lnTo>
                        <a:pt x="22383" y="15112"/>
                      </a:lnTo>
                      <a:cubicBezTo>
                        <a:pt x="23592" y="15112"/>
                        <a:pt x="24196" y="14507"/>
                        <a:pt x="24196" y="12694"/>
                      </a:cubicBezTo>
                      <a:cubicBezTo>
                        <a:pt x="24196" y="5138"/>
                        <a:pt x="20267" y="0"/>
                        <a:pt x="13316" y="0"/>
                      </a:cubicBezTo>
                      <a:cubicBezTo>
                        <a:pt x="5155" y="0"/>
                        <a:pt x="17" y="6045"/>
                        <a:pt x="17" y="13298"/>
                      </a:cubicBezTo>
                      <a:cubicBezTo>
                        <a:pt x="-285" y="20854"/>
                        <a:pt x="3342" y="27503"/>
                        <a:pt x="13013" y="27503"/>
                      </a:cubicBezTo>
                      <a:close/>
                      <a:moveTo>
                        <a:pt x="12711" y="5138"/>
                      </a:moveTo>
                      <a:cubicBezTo>
                        <a:pt x="16036" y="5138"/>
                        <a:pt x="17547" y="7858"/>
                        <a:pt x="17547" y="11183"/>
                      </a:cubicBezTo>
                      <a:lnTo>
                        <a:pt x="6666" y="11183"/>
                      </a:lnTo>
                      <a:cubicBezTo>
                        <a:pt x="6969" y="7858"/>
                        <a:pt x="9084" y="5138"/>
                        <a:pt x="12711" y="5138"/>
                      </a:cubicBez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2" name="Freeform: Shape 101">
                  <a:extLst>
                    <a:ext uri="{FF2B5EF4-FFF2-40B4-BE49-F238E27FC236}">
                      <a16:creationId xmlns:a16="http://schemas.microsoft.com/office/drawing/2014/main" id="{90566D8A-C1F9-4865-98E0-27B7A951E8FB}"/>
                    </a:ext>
                  </a:extLst>
                </p:cNvPr>
                <p:cNvSpPr/>
                <p:nvPr/>
              </p:nvSpPr>
              <p:spPr>
                <a:xfrm>
                  <a:off x="6035856" y="386009"/>
                  <a:ext cx="7253" cy="7253"/>
                </a:xfrm>
                <a:custGeom>
                  <a:avLst/>
                  <a:gdLst>
                    <a:gd name="connsiteX0" fmla="*/ 7254 w 7253"/>
                    <a:gd name="connsiteY0" fmla="*/ 3627 h 7253"/>
                    <a:gd name="connsiteX1" fmla="*/ 3627 w 7253"/>
                    <a:gd name="connsiteY1" fmla="*/ 7254 h 7253"/>
                    <a:gd name="connsiteX2" fmla="*/ 0 w 7253"/>
                    <a:gd name="connsiteY2" fmla="*/ 3627 h 7253"/>
                    <a:gd name="connsiteX3" fmla="*/ 3627 w 7253"/>
                    <a:gd name="connsiteY3" fmla="*/ 0 h 7253"/>
                    <a:gd name="connsiteX4" fmla="*/ 7254 w 7253"/>
                    <a:gd name="connsiteY4" fmla="*/ 3627 h 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3" h="7253">
                      <a:moveTo>
                        <a:pt x="7254" y="3627"/>
                      </a:moveTo>
                      <a:cubicBezTo>
                        <a:pt x="7254" y="5630"/>
                        <a:pt x="5630" y="7254"/>
                        <a:pt x="3627" y="7254"/>
                      </a:cubicBezTo>
                      <a:cubicBezTo>
                        <a:pt x="1624" y="7254"/>
                        <a:pt x="0" y="5630"/>
                        <a:pt x="0" y="3627"/>
                      </a:cubicBezTo>
                      <a:cubicBezTo>
                        <a:pt x="0" y="1624"/>
                        <a:pt x="1624" y="0"/>
                        <a:pt x="3627" y="0"/>
                      </a:cubicBezTo>
                      <a:cubicBezTo>
                        <a:pt x="5630" y="0"/>
                        <a:pt x="7254" y="1624"/>
                        <a:pt x="7254" y="3627"/>
                      </a:cubicBez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3" name="Freeform: Shape 102">
                  <a:extLst>
                    <a:ext uri="{FF2B5EF4-FFF2-40B4-BE49-F238E27FC236}">
                      <a16:creationId xmlns:a16="http://schemas.microsoft.com/office/drawing/2014/main" id="{0B80EE91-8EE0-4C15-9E3B-88FB271E1EA0}"/>
                    </a:ext>
                  </a:extLst>
                </p:cNvPr>
                <p:cNvSpPr/>
                <p:nvPr/>
              </p:nvSpPr>
              <p:spPr>
                <a:xfrm>
                  <a:off x="6104160" y="395983"/>
                  <a:ext cx="26898" cy="27200"/>
                </a:xfrm>
                <a:custGeom>
                  <a:avLst/>
                  <a:gdLst>
                    <a:gd name="connsiteX0" fmla="*/ 10578 w 26898"/>
                    <a:gd name="connsiteY0" fmla="*/ 27201 h 27200"/>
                    <a:gd name="connsiteX1" fmla="*/ 18738 w 26898"/>
                    <a:gd name="connsiteY1" fmla="*/ 23272 h 27200"/>
                    <a:gd name="connsiteX2" fmla="*/ 24179 w 26898"/>
                    <a:gd name="connsiteY2" fmla="*/ 26899 h 27200"/>
                    <a:gd name="connsiteX3" fmla="*/ 26899 w 26898"/>
                    <a:gd name="connsiteY3" fmla="*/ 25388 h 27200"/>
                    <a:gd name="connsiteX4" fmla="*/ 26899 w 26898"/>
                    <a:gd name="connsiteY4" fmla="*/ 23876 h 27200"/>
                    <a:gd name="connsiteX5" fmla="*/ 25992 w 26898"/>
                    <a:gd name="connsiteY5" fmla="*/ 22365 h 27200"/>
                    <a:gd name="connsiteX6" fmla="*/ 24481 w 26898"/>
                    <a:gd name="connsiteY6" fmla="*/ 19041 h 27200"/>
                    <a:gd name="connsiteX7" fmla="*/ 24481 w 26898"/>
                    <a:gd name="connsiteY7" fmla="*/ 1813 h 27200"/>
                    <a:gd name="connsiteX8" fmla="*/ 23272 w 26898"/>
                    <a:gd name="connsiteY8" fmla="*/ 604 h 27200"/>
                    <a:gd name="connsiteX9" fmla="*/ 19947 w 26898"/>
                    <a:gd name="connsiteY9" fmla="*/ 604 h 27200"/>
                    <a:gd name="connsiteX10" fmla="*/ 18436 w 26898"/>
                    <a:gd name="connsiteY10" fmla="*/ 1813 h 27200"/>
                    <a:gd name="connsiteX11" fmla="*/ 18436 w 26898"/>
                    <a:gd name="connsiteY11" fmla="*/ 3022 h 27200"/>
                    <a:gd name="connsiteX12" fmla="*/ 11485 w 26898"/>
                    <a:gd name="connsiteY12" fmla="*/ 0 h 27200"/>
                    <a:gd name="connsiteX13" fmla="*/ 0 w 26898"/>
                    <a:gd name="connsiteY13" fmla="*/ 13600 h 27200"/>
                    <a:gd name="connsiteX14" fmla="*/ 10578 w 26898"/>
                    <a:gd name="connsiteY14" fmla="*/ 27201 h 27200"/>
                    <a:gd name="connsiteX15" fmla="*/ 12694 w 26898"/>
                    <a:gd name="connsiteY15" fmla="*/ 5138 h 27200"/>
                    <a:gd name="connsiteX16" fmla="*/ 18134 w 26898"/>
                    <a:gd name="connsiteY16" fmla="*/ 7858 h 27200"/>
                    <a:gd name="connsiteX17" fmla="*/ 18134 w 26898"/>
                    <a:gd name="connsiteY17" fmla="*/ 18134 h 27200"/>
                    <a:gd name="connsiteX18" fmla="*/ 12392 w 26898"/>
                    <a:gd name="connsiteY18" fmla="*/ 21761 h 27200"/>
                    <a:gd name="connsiteX19" fmla="*/ 6649 w 26898"/>
                    <a:gd name="connsiteY19" fmla="*/ 13600 h 27200"/>
                    <a:gd name="connsiteX20" fmla="*/ 12694 w 26898"/>
                    <a:gd name="connsiteY20" fmla="*/ 5138 h 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 h="27200">
                      <a:moveTo>
                        <a:pt x="10578" y="27201"/>
                      </a:moveTo>
                      <a:cubicBezTo>
                        <a:pt x="14507" y="27201"/>
                        <a:pt x="17530" y="24783"/>
                        <a:pt x="18738" y="23272"/>
                      </a:cubicBezTo>
                      <a:cubicBezTo>
                        <a:pt x="19343" y="25992"/>
                        <a:pt x="22063" y="26899"/>
                        <a:pt x="24179" y="26899"/>
                      </a:cubicBezTo>
                      <a:cubicBezTo>
                        <a:pt x="26597" y="26899"/>
                        <a:pt x="26899" y="25992"/>
                        <a:pt x="26899" y="25388"/>
                      </a:cubicBezTo>
                      <a:lnTo>
                        <a:pt x="26899" y="23876"/>
                      </a:lnTo>
                      <a:cubicBezTo>
                        <a:pt x="26899" y="22667"/>
                        <a:pt x="26597" y="22365"/>
                        <a:pt x="25992" y="22365"/>
                      </a:cubicBezTo>
                      <a:cubicBezTo>
                        <a:pt x="24179" y="22365"/>
                        <a:pt x="24481" y="20552"/>
                        <a:pt x="24481" y="19041"/>
                      </a:cubicBezTo>
                      <a:lnTo>
                        <a:pt x="24481" y="1813"/>
                      </a:lnTo>
                      <a:cubicBezTo>
                        <a:pt x="24481" y="907"/>
                        <a:pt x="23876" y="604"/>
                        <a:pt x="23272" y="604"/>
                      </a:cubicBezTo>
                      <a:lnTo>
                        <a:pt x="19947" y="604"/>
                      </a:lnTo>
                      <a:cubicBezTo>
                        <a:pt x="19041" y="604"/>
                        <a:pt x="18436" y="907"/>
                        <a:pt x="18436" y="1813"/>
                      </a:cubicBezTo>
                      <a:lnTo>
                        <a:pt x="18436" y="3022"/>
                      </a:lnTo>
                      <a:cubicBezTo>
                        <a:pt x="17227" y="1209"/>
                        <a:pt x="14507" y="0"/>
                        <a:pt x="11485" y="0"/>
                      </a:cubicBezTo>
                      <a:cubicBezTo>
                        <a:pt x="4533" y="0"/>
                        <a:pt x="0" y="6347"/>
                        <a:pt x="0" y="13600"/>
                      </a:cubicBezTo>
                      <a:cubicBezTo>
                        <a:pt x="0" y="21156"/>
                        <a:pt x="3325" y="27201"/>
                        <a:pt x="10578" y="27201"/>
                      </a:cubicBezTo>
                      <a:close/>
                      <a:moveTo>
                        <a:pt x="12694" y="5138"/>
                      </a:moveTo>
                      <a:cubicBezTo>
                        <a:pt x="14809" y="5138"/>
                        <a:pt x="16925" y="6347"/>
                        <a:pt x="18134" y="7858"/>
                      </a:cubicBezTo>
                      <a:lnTo>
                        <a:pt x="18134" y="18134"/>
                      </a:lnTo>
                      <a:cubicBezTo>
                        <a:pt x="17227" y="19645"/>
                        <a:pt x="15112" y="21761"/>
                        <a:pt x="12392" y="21761"/>
                      </a:cubicBezTo>
                      <a:cubicBezTo>
                        <a:pt x="8463" y="21761"/>
                        <a:pt x="6649" y="17832"/>
                        <a:pt x="6649" y="13600"/>
                      </a:cubicBezTo>
                      <a:cubicBezTo>
                        <a:pt x="6649" y="8160"/>
                        <a:pt x="9369" y="5138"/>
                        <a:pt x="12694" y="5138"/>
                      </a:cubicBez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87237C6D-C244-4673-8300-8880F8D4CB9C}"/>
                    </a:ext>
                  </a:extLst>
                </p:cNvPr>
                <p:cNvSpPr/>
                <p:nvPr/>
              </p:nvSpPr>
              <p:spPr>
                <a:xfrm>
                  <a:off x="6159771" y="385405"/>
                  <a:ext cx="8764" cy="37476"/>
                </a:xfrm>
                <a:custGeom>
                  <a:avLst/>
                  <a:gdLst>
                    <a:gd name="connsiteX0" fmla="*/ 7858 w 8764"/>
                    <a:gd name="connsiteY0" fmla="*/ 32943 h 37476"/>
                    <a:gd name="connsiteX1" fmla="*/ 6347 w 8764"/>
                    <a:gd name="connsiteY1" fmla="*/ 29619 h 37476"/>
                    <a:gd name="connsiteX2" fmla="*/ 6347 w 8764"/>
                    <a:gd name="connsiteY2" fmla="*/ 1209 h 37476"/>
                    <a:gd name="connsiteX3" fmla="*/ 5138 w 8764"/>
                    <a:gd name="connsiteY3" fmla="*/ 0 h 37476"/>
                    <a:gd name="connsiteX4" fmla="*/ 1511 w 8764"/>
                    <a:gd name="connsiteY4" fmla="*/ 0 h 37476"/>
                    <a:gd name="connsiteX5" fmla="*/ 0 w 8764"/>
                    <a:gd name="connsiteY5" fmla="*/ 1209 h 37476"/>
                    <a:gd name="connsiteX6" fmla="*/ 0 w 8764"/>
                    <a:gd name="connsiteY6" fmla="*/ 31432 h 37476"/>
                    <a:gd name="connsiteX7" fmla="*/ 6045 w 8764"/>
                    <a:gd name="connsiteY7" fmla="*/ 37477 h 37476"/>
                    <a:gd name="connsiteX8" fmla="*/ 8765 w 8764"/>
                    <a:gd name="connsiteY8" fmla="*/ 35966 h 37476"/>
                    <a:gd name="connsiteX9" fmla="*/ 8765 w 8764"/>
                    <a:gd name="connsiteY9" fmla="*/ 34455 h 37476"/>
                    <a:gd name="connsiteX10" fmla="*/ 7858 w 8764"/>
                    <a:gd name="connsiteY10" fmla="*/ 32943 h 3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4" h="37476">
                      <a:moveTo>
                        <a:pt x="7858" y="32943"/>
                      </a:moveTo>
                      <a:cubicBezTo>
                        <a:pt x="6045" y="32943"/>
                        <a:pt x="6347" y="31130"/>
                        <a:pt x="6347" y="29619"/>
                      </a:cubicBezTo>
                      <a:lnTo>
                        <a:pt x="6347" y="1209"/>
                      </a:lnTo>
                      <a:cubicBezTo>
                        <a:pt x="6347" y="302"/>
                        <a:pt x="5742" y="0"/>
                        <a:pt x="5138" y="0"/>
                      </a:cubicBezTo>
                      <a:lnTo>
                        <a:pt x="1511" y="0"/>
                      </a:lnTo>
                      <a:cubicBezTo>
                        <a:pt x="604" y="0"/>
                        <a:pt x="0" y="302"/>
                        <a:pt x="0" y="1209"/>
                      </a:cubicBezTo>
                      <a:lnTo>
                        <a:pt x="0" y="31432"/>
                      </a:lnTo>
                      <a:cubicBezTo>
                        <a:pt x="0" y="36872"/>
                        <a:pt x="3627" y="37477"/>
                        <a:pt x="6045" y="37477"/>
                      </a:cubicBezTo>
                      <a:cubicBezTo>
                        <a:pt x="8463" y="37477"/>
                        <a:pt x="8765" y="36570"/>
                        <a:pt x="8765" y="35966"/>
                      </a:cubicBezTo>
                      <a:lnTo>
                        <a:pt x="8765" y="34455"/>
                      </a:lnTo>
                      <a:cubicBezTo>
                        <a:pt x="8463" y="33246"/>
                        <a:pt x="8160" y="32943"/>
                        <a:pt x="7858" y="32943"/>
                      </a:cubicBez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5" name="Graphic 89">
                <a:extLst>
                  <a:ext uri="{FF2B5EF4-FFF2-40B4-BE49-F238E27FC236}">
                    <a16:creationId xmlns:a16="http://schemas.microsoft.com/office/drawing/2014/main" id="{D084C6BE-D842-47DC-A6B6-A8B5BD804308}"/>
                  </a:ext>
                </a:extLst>
              </p:cNvPr>
              <p:cNvGrpSpPr/>
              <p:nvPr/>
            </p:nvGrpSpPr>
            <p:grpSpPr>
              <a:xfrm>
                <a:off x="6004121" y="431344"/>
                <a:ext cx="126937" cy="48961"/>
                <a:chOff x="6004121" y="431344"/>
                <a:chExt cx="126937" cy="48961"/>
              </a:xfrm>
              <a:solidFill>
                <a:srgbClr val="58595B"/>
              </a:solidFill>
            </p:grpSpPr>
            <p:sp>
              <p:nvSpPr>
                <p:cNvPr id="106" name="Freeform: Shape 105">
                  <a:extLst>
                    <a:ext uri="{FF2B5EF4-FFF2-40B4-BE49-F238E27FC236}">
                      <a16:creationId xmlns:a16="http://schemas.microsoft.com/office/drawing/2014/main" id="{6C897E00-1E46-4130-AF9D-376046CF19A6}"/>
                    </a:ext>
                  </a:extLst>
                </p:cNvPr>
                <p:cNvSpPr/>
                <p:nvPr/>
              </p:nvSpPr>
              <p:spPr>
                <a:xfrm>
                  <a:off x="6004121" y="431344"/>
                  <a:ext cx="29618" cy="38081"/>
                </a:xfrm>
                <a:custGeom>
                  <a:avLst/>
                  <a:gdLst>
                    <a:gd name="connsiteX0" fmla="*/ 17832 w 29618"/>
                    <a:gd name="connsiteY0" fmla="*/ 38081 h 38081"/>
                    <a:gd name="connsiteX1" fmla="*/ 28410 w 29618"/>
                    <a:gd name="connsiteY1" fmla="*/ 35663 h 38081"/>
                    <a:gd name="connsiteX2" fmla="*/ 29619 w 29618"/>
                    <a:gd name="connsiteY2" fmla="*/ 33548 h 38081"/>
                    <a:gd name="connsiteX3" fmla="*/ 29619 w 29618"/>
                    <a:gd name="connsiteY3" fmla="*/ 18738 h 38081"/>
                    <a:gd name="connsiteX4" fmla="*/ 28712 w 29618"/>
                    <a:gd name="connsiteY4" fmla="*/ 17832 h 38081"/>
                    <a:gd name="connsiteX5" fmla="*/ 19041 w 29618"/>
                    <a:gd name="connsiteY5" fmla="*/ 17832 h 38081"/>
                    <a:gd name="connsiteX6" fmla="*/ 18134 w 29618"/>
                    <a:gd name="connsiteY6" fmla="*/ 18738 h 38081"/>
                    <a:gd name="connsiteX7" fmla="*/ 18134 w 29618"/>
                    <a:gd name="connsiteY7" fmla="*/ 20854 h 38081"/>
                    <a:gd name="connsiteX8" fmla="*/ 19041 w 29618"/>
                    <a:gd name="connsiteY8" fmla="*/ 21761 h 38081"/>
                    <a:gd name="connsiteX9" fmla="*/ 24783 w 29618"/>
                    <a:gd name="connsiteY9" fmla="*/ 21761 h 38081"/>
                    <a:gd name="connsiteX10" fmla="*/ 24783 w 29618"/>
                    <a:gd name="connsiteY10" fmla="*/ 32943 h 38081"/>
                    <a:gd name="connsiteX11" fmla="*/ 17832 w 29618"/>
                    <a:gd name="connsiteY11" fmla="*/ 34152 h 38081"/>
                    <a:gd name="connsiteX12" fmla="*/ 6045 w 29618"/>
                    <a:gd name="connsiteY12" fmla="*/ 19041 h 38081"/>
                    <a:gd name="connsiteX13" fmla="*/ 18738 w 29618"/>
                    <a:gd name="connsiteY13" fmla="*/ 4231 h 38081"/>
                    <a:gd name="connsiteX14" fmla="*/ 25992 w 29618"/>
                    <a:gd name="connsiteY14" fmla="*/ 5742 h 38081"/>
                    <a:gd name="connsiteX15" fmla="*/ 27201 w 29618"/>
                    <a:gd name="connsiteY15" fmla="*/ 5138 h 38081"/>
                    <a:gd name="connsiteX16" fmla="*/ 27805 w 29618"/>
                    <a:gd name="connsiteY16" fmla="*/ 3022 h 38081"/>
                    <a:gd name="connsiteX17" fmla="*/ 27201 w 29618"/>
                    <a:gd name="connsiteY17" fmla="*/ 1813 h 38081"/>
                    <a:gd name="connsiteX18" fmla="*/ 18134 w 29618"/>
                    <a:gd name="connsiteY18" fmla="*/ 0 h 38081"/>
                    <a:gd name="connsiteX19" fmla="*/ 0 w 29618"/>
                    <a:gd name="connsiteY19" fmla="*/ 19041 h 38081"/>
                    <a:gd name="connsiteX20" fmla="*/ 17832 w 29618"/>
                    <a:gd name="connsiteY20" fmla="*/ 38081 h 3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18" h="38081">
                      <a:moveTo>
                        <a:pt x="17832" y="38081"/>
                      </a:moveTo>
                      <a:cubicBezTo>
                        <a:pt x="21459" y="38081"/>
                        <a:pt x="25690" y="37175"/>
                        <a:pt x="28410" y="35663"/>
                      </a:cubicBezTo>
                      <a:cubicBezTo>
                        <a:pt x="29317" y="35059"/>
                        <a:pt x="29619" y="34757"/>
                        <a:pt x="29619" y="33548"/>
                      </a:cubicBezTo>
                      <a:lnTo>
                        <a:pt x="29619" y="18738"/>
                      </a:lnTo>
                      <a:cubicBezTo>
                        <a:pt x="29619" y="17832"/>
                        <a:pt x="29317" y="17832"/>
                        <a:pt x="28712" y="17832"/>
                      </a:cubicBezTo>
                      <a:lnTo>
                        <a:pt x="19041" y="17832"/>
                      </a:lnTo>
                      <a:cubicBezTo>
                        <a:pt x="18436" y="17832"/>
                        <a:pt x="18134" y="18134"/>
                        <a:pt x="18134" y="18738"/>
                      </a:cubicBezTo>
                      <a:lnTo>
                        <a:pt x="18134" y="20854"/>
                      </a:lnTo>
                      <a:cubicBezTo>
                        <a:pt x="18134" y="21761"/>
                        <a:pt x="18436" y="21761"/>
                        <a:pt x="19041" y="21761"/>
                      </a:cubicBezTo>
                      <a:lnTo>
                        <a:pt x="24783" y="21761"/>
                      </a:lnTo>
                      <a:lnTo>
                        <a:pt x="24783" y="32943"/>
                      </a:lnTo>
                      <a:cubicBezTo>
                        <a:pt x="22970" y="33850"/>
                        <a:pt x="20250" y="34152"/>
                        <a:pt x="17832" y="34152"/>
                      </a:cubicBezTo>
                      <a:cubicBezTo>
                        <a:pt x="9369" y="34152"/>
                        <a:pt x="6045" y="26899"/>
                        <a:pt x="6045" y="19041"/>
                      </a:cubicBezTo>
                      <a:cubicBezTo>
                        <a:pt x="6045" y="8463"/>
                        <a:pt x="12392" y="4231"/>
                        <a:pt x="18738" y="4231"/>
                      </a:cubicBezTo>
                      <a:cubicBezTo>
                        <a:pt x="20854" y="4231"/>
                        <a:pt x="24179" y="4836"/>
                        <a:pt x="25992" y="5742"/>
                      </a:cubicBezTo>
                      <a:cubicBezTo>
                        <a:pt x="26597" y="6045"/>
                        <a:pt x="26899" y="5742"/>
                        <a:pt x="27201" y="5138"/>
                      </a:cubicBezTo>
                      <a:lnTo>
                        <a:pt x="27805" y="3022"/>
                      </a:lnTo>
                      <a:cubicBezTo>
                        <a:pt x="28108" y="2418"/>
                        <a:pt x="27805" y="2116"/>
                        <a:pt x="27201" y="1813"/>
                      </a:cubicBezTo>
                      <a:cubicBezTo>
                        <a:pt x="24481" y="604"/>
                        <a:pt x="21156" y="0"/>
                        <a:pt x="18134" y="0"/>
                      </a:cubicBezTo>
                      <a:cubicBezTo>
                        <a:pt x="6951" y="0"/>
                        <a:pt x="0" y="8160"/>
                        <a:pt x="0" y="19041"/>
                      </a:cubicBezTo>
                      <a:cubicBezTo>
                        <a:pt x="604" y="30223"/>
                        <a:pt x="6045" y="38081"/>
                        <a:pt x="17832" y="38081"/>
                      </a:cubicBez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7" name="Freeform: Shape 106">
                  <a:extLst>
                    <a:ext uri="{FF2B5EF4-FFF2-40B4-BE49-F238E27FC236}">
                      <a16:creationId xmlns:a16="http://schemas.microsoft.com/office/drawing/2014/main" id="{20A42C3D-6951-4772-894E-122958F4E15C}"/>
                    </a:ext>
                  </a:extLst>
                </p:cNvPr>
                <p:cNvSpPr/>
                <p:nvPr/>
              </p:nvSpPr>
              <p:spPr>
                <a:xfrm>
                  <a:off x="6107787" y="442224"/>
                  <a:ext cx="23271" cy="38081"/>
                </a:xfrm>
                <a:custGeom>
                  <a:avLst/>
                  <a:gdLst>
                    <a:gd name="connsiteX0" fmla="*/ 3022 w 23271"/>
                    <a:gd name="connsiteY0" fmla="*/ 604 h 38081"/>
                    <a:gd name="connsiteX1" fmla="*/ 907 w 23271"/>
                    <a:gd name="connsiteY1" fmla="*/ 604 h 38081"/>
                    <a:gd name="connsiteX2" fmla="*/ 0 w 23271"/>
                    <a:gd name="connsiteY2" fmla="*/ 1511 h 38081"/>
                    <a:gd name="connsiteX3" fmla="*/ 0 w 23271"/>
                    <a:gd name="connsiteY3" fmla="*/ 36872 h 38081"/>
                    <a:gd name="connsiteX4" fmla="*/ 907 w 23271"/>
                    <a:gd name="connsiteY4" fmla="*/ 38081 h 38081"/>
                    <a:gd name="connsiteX5" fmla="*/ 3325 w 23271"/>
                    <a:gd name="connsiteY5" fmla="*/ 38081 h 38081"/>
                    <a:gd name="connsiteX6" fmla="*/ 4533 w 23271"/>
                    <a:gd name="connsiteY6" fmla="*/ 37175 h 38081"/>
                    <a:gd name="connsiteX7" fmla="*/ 4533 w 23271"/>
                    <a:gd name="connsiteY7" fmla="*/ 24179 h 38081"/>
                    <a:gd name="connsiteX8" fmla="*/ 11485 w 23271"/>
                    <a:gd name="connsiteY8" fmla="*/ 27201 h 38081"/>
                    <a:gd name="connsiteX9" fmla="*/ 23272 w 23271"/>
                    <a:gd name="connsiteY9" fmla="*/ 13298 h 38081"/>
                    <a:gd name="connsiteX10" fmla="*/ 12392 w 23271"/>
                    <a:gd name="connsiteY10" fmla="*/ 0 h 38081"/>
                    <a:gd name="connsiteX11" fmla="*/ 4533 w 23271"/>
                    <a:gd name="connsiteY11" fmla="*/ 3325 h 38081"/>
                    <a:gd name="connsiteX12" fmla="*/ 4533 w 23271"/>
                    <a:gd name="connsiteY12" fmla="*/ 1511 h 38081"/>
                    <a:gd name="connsiteX13" fmla="*/ 3022 w 23271"/>
                    <a:gd name="connsiteY13" fmla="*/ 604 h 38081"/>
                    <a:gd name="connsiteX14" fmla="*/ 4533 w 23271"/>
                    <a:gd name="connsiteY14" fmla="*/ 7254 h 38081"/>
                    <a:gd name="connsiteX15" fmla="*/ 11485 w 23271"/>
                    <a:gd name="connsiteY15" fmla="*/ 3929 h 38081"/>
                    <a:gd name="connsiteX16" fmla="*/ 18738 w 23271"/>
                    <a:gd name="connsiteY16" fmla="*/ 13600 h 38081"/>
                    <a:gd name="connsiteX17" fmla="*/ 11183 w 23271"/>
                    <a:gd name="connsiteY17" fmla="*/ 23574 h 38081"/>
                    <a:gd name="connsiteX18" fmla="*/ 4533 w 23271"/>
                    <a:gd name="connsiteY18" fmla="*/ 19947 h 38081"/>
                    <a:gd name="connsiteX19" fmla="*/ 4533 w 23271"/>
                    <a:gd name="connsiteY19" fmla="*/ 7254 h 3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271" h="38081">
                      <a:moveTo>
                        <a:pt x="3022" y="604"/>
                      </a:moveTo>
                      <a:lnTo>
                        <a:pt x="907" y="604"/>
                      </a:lnTo>
                      <a:cubicBezTo>
                        <a:pt x="302" y="604"/>
                        <a:pt x="0" y="907"/>
                        <a:pt x="0" y="1511"/>
                      </a:cubicBezTo>
                      <a:lnTo>
                        <a:pt x="0" y="36872"/>
                      </a:lnTo>
                      <a:cubicBezTo>
                        <a:pt x="0" y="37477"/>
                        <a:pt x="302" y="38081"/>
                        <a:pt x="907" y="38081"/>
                      </a:cubicBezTo>
                      <a:lnTo>
                        <a:pt x="3325" y="38081"/>
                      </a:lnTo>
                      <a:cubicBezTo>
                        <a:pt x="3929" y="38081"/>
                        <a:pt x="4533" y="37779"/>
                        <a:pt x="4533" y="37175"/>
                      </a:cubicBezTo>
                      <a:lnTo>
                        <a:pt x="4533" y="24179"/>
                      </a:lnTo>
                      <a:cubicBezTo>
                        <a:pt x="6045" y="26294"/>
                        <a:pt x="9067" y="27201"/>
                        <a:pt x="11485" y="27201"/>
                      </a:cubicBezTo>
                      <a:cubicBezTo>
                        <a:pt x="19343" y="27201"/>
                        <a:pt x="23272" y="20552"/>
                        <a:pt x="23272" y="13298"/>
                      </a:cubicBezTo>
                      <a:cubicBezTo>
                        <a:pt x="23272" y="6347"/>
                        <a:pt x="19947" y="0"/>
                        <a:pt x="12392" y="0"/>
                      </a:cubicBezTo>
                      <a:cubicBezTo>
                        <a:pt x="9369" y="0"/>
                        <a:pt x="6045" y="1511"/>
                        <a:pt x="4533" y="3325"/>
                      </a:cubicBezTo>
                      <a:lnTo>
                        <a:pt x="4533" y="1511"/>
                      </a:lnTo>
                      <a:cubicBezTo>
                        <a:pt x="4231" y="907"/>
                        <a:pt x="3929" y="604"/>
                        <a:pt x="3022" y="604"/>
                      </a:cubicBezTo>
                      <a:close/>
                      <a:moveTo>
                        <a:pt x="4533" y="7254"/>
                      </a:moveTo>
                      <a:cubicBezTo>
                        <a:pt x="5742" y="5440"/>
                        <a:pt x="8765" y="3929"/>
                        <a:pt x="11485" y="3929"/>
                      </a:cubicBezTo>
                      <a:cubicBezTo>
                        <a:pt x="16925" y="3929"/>
                        <a:pt x="18738" y="9067"/>
                        <a:pt x="18738" y="13600"/>
                      </a:cubicBezTo>
                      <a:cubicBezTo>
                        <a:pt x="18738" y="18436"/>
                        <a:pt x="16925" y="23574"/>
                        <a:pt x="11183" y="23574"/>
                      </a:cubicBezTo>
                      <a:cubicBezTo>
                        <a:pt x="8463" y="23574"/>
                        <a:pt x="5742" y="21761"/>
                        <a:pt x="4533" y="19947"/>
                      </a:cubicBezTo>
                      <a:lnTo>
                        <a:pt x="4533" y="7254"/>
                      </a:ln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8" name="Freeform: Shape 107">
                  <a:extLst>
                    <a:ext uri="{FF2B5EF4-FFF2-40B4-BE49-F238E27FC236}">
                      <a16:creationId xmlns:a16="http://schemas.microsoft.com/office/drawing/2014/main" id="{7401773B-41C1-4BE8-8467-AA6E67B85751}"/>
                    </a:ext>
                  </a:extLst>
                </p:cNvPr>
                <p:cNvSpPr/>
                <p:nvPr/>
              </p:nvSpPr>
              <p:spPr>
                <a:xfrm>
                  <a:off x="6038576" y="442527"/>
                  <a:ext cx="12391" cy="26898"/>
                </a:xfrm>
                <a:custGeom>
                  <a:avLst/>
                  <a:gdLst>
                    <a:gd name="connsiteX0" fmla="*/ 4533 w 12391"/>
                    <a:gd name="connsiteY0" fmla="*/ 1511 h 26898"/>
                    <a:gd name="connsiteX1" fmla="*/ 3325 w 12391"/>
                    <a:gd name="connsiteY1" fmla="*/ 604 h 26898"/>
                    <a:gd name="connsiteX2" fmla="*/ 907 w 12391"/>
                    <a:gd name="connsiteY2" fmla="*/ 604 h 26898"/>
                    <a:gd name="connsiteX3" fmla="*/ 0 w 12391"/>
                    <a:gd name="connsiteY3" fmla="*/ 1813 h 26898"/>
                    <a:gd name="connsiteX4" fmla="*/ 0 w 12391"/>
                    <a:gd name="connsiteY4" fmla="*/ 25690 h 26898"/>
                    <a:gd name="connsiteX5" fmla="*/ 907 w 12391"/>
                    <a:gd name="connsiteY5" fmla="*/ 26899 h 26898"/>
                    <a:gd name="connsiteX6" fmla="*/ 3325 w 12391"/>
                    <a:gd name="connsiteY6" fmla="*/ 26899 h 26898"/>
                    <a:gd name="connsiteX7" fmla="*/ 4231 w 12391"/>
                    <a:gd name="connsiteY7" fmla="*/ 25690 h 26898"/>
                    <a:gd name="connsiteX8" fmla="*/ 4231 w 12391"/>
                    <a:gd name="connsiteY8" fmla="*/ 7254 h 26898"/>
                    <a:gd name="connsiteX9" fmla="*/ 9671 w 12391"/>
                    <a:gd name="connsiteY9" fmla="*/ 3929 h 26898"/>
                    <a:gd name="connsiteX10" fmla="*/ 11485 w 12391"/>
                    <a:gd name="connsiteY10" fmla="*/ 4231 h 26898"/>
                    <a:gd name="connsiteX11" fmla="*/ 12089 w 12391"/>
                    <a:gd name="connsiteY11" fmla="*/ 3627 h 26898"/>
                    <a:gd name="connsiteX12" fmla="*/ 12392 w 12391"/>
                    <a:gd name="connsiteY12" fmla="*/ 1209 h 26898"/>
                    <a:gd name="connsiteX13" fmla="*/ 12089 w 12391"/>
                    <a:gd name="connsiteY13" fmla="*/ 302 h 26898"/>
                    <a:gd name="connsiteX14" fmla="*/ 10578 w 12391"/>
                    <a:gd name="connsiteY14" fmla="*/ 0 h 26898"/>
                    <a:gd name="connsiteX15" fmla="*/ 4231 w 12391"/>
                    <a:gd name="connsiteY15" fmla="*/ 3325 h 26898"/>
                    <a:gd name="connsiteX16" fmla="*/ 4231 w 12391"/>
                    <a:gd name="connsiteY16" fmla="*/ 1511 h 2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1" h="26898">
                      <a:moveTo>
                        <a:pt x="4533" y="1511"/>
                      </a:moveTo>
                      <a:cubicBezTo>
                        <a:pt x="4533" y="907"/>
                        <a:pt x="4231" y="604"/>
                        <a:pt x="3325" y="604"/>
                      </a:cubicBezTo>
                      <a:lnTo>
                        <a:pt x="907" y="604"/>
                      </a:lnTo>
                      <a:cubicBezTo>
                        <a:pt x="302" y="604"/>
                        <a:pt x="0" y="907"/>
                        <a:pt x="0" y="1813"/>
                      </a:cubicBezTo>
                      <a:lnTo>
                        <a:pt x="0" y="25690"/>
                      </a:lnTo>
                      <a:cubicBezTo>
                        <a:pt x="0" y="26294"/>
                        <a:pt x="302" y="26899"/>
                        <a:pt x="907" y="26899"/>
                      </a:cubicBezTo>
                      <a:lnTo>
                        <a:pt x="3325" y="26899"/>
                      </a:lnTo>
                      <a:cubicBezTo>
                        <a:pt x="3929" y="26899"/>
                        <a:pt x="4231" y="26597"/>
                        <a:pt x="4231" y="25690"/>
                      </a:cubicBezTo>
                      <a:lnTo>
                        <a:pt x="4231" y="7254"/>
                      </a:lnTo>
                      <a:cubicBezTo>
                        <a:pt x="5742" y="5138"/>
                        <a:pt x="7858" y="3929"/>
                        <a:pt x="9671" y="3929"/>
                      </a:cubicBezTo>
                      <a:cubicBezTo>
                        <a:pt x="10578" y="3929"/>
                        <a:pt x="10880" y="4231"/>
                        <a:pt x="11485" y="4231"/>
                      </a:cubicBezTo>
                      <a:cubicBezTo>
                        <a:pt x="11787" y="4231"/>
                        <a:pt x="12089" y="3929"/>
                        <a:pt x="12089" y="3627"/>
                      </a:cubicBezTo>
                      <a:lnTo>
                        <a:pt x="12392" y="1209"/>
                      </a:lnTo>
                      <a:cubicBezTo>
                        <a:pt x="12392" y="907"/>
                        <a:pt x="12392" y="302"/>
                        <a:pt x="12089" y="302"/>
                      </a:cubicBezTo>
                      <a:cubicBezTo>
                        <a:pt x="11485" y="302"/>
                        <a:pt x="10880" y="0"/>
                        <a:pt x="10578" y="0"/>
                      </a:cubicBezTo>
                      <a:cubicBezTo>
                        <a:pt x="7858" y="0"/>
                        <a:pt x="5742" y="1511"/>
                        <a:pt x="4231" y="3325"/>
                      </a:cubicBezTo>
                      <a:lnTo>
                        <a:pt x="4231" y="1511"/>
                      </a:ln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9" name="Freeform: Shape 108">
                  <a:extLst>
                    <a:ext uri="{FF2B5EF4-FFF2-40B4-BE49-F238E27FC236}">
                      <a16:creationId xmlns:a16="http://schemas.microsoft.com/office/drawing/2014/main" id="{AA7528C4-EF2A-4D22-95BC-BB6E058E7B80}"/>
                    </a:ext>
                  </a:extLst>
                </p:cNvPr>
                <p:cNvSpPr/>
                <p:nvPr/>
              </p:nvSpPr>
              <p:spPr>
                <a:xfrm>
                  <a:off x="6080284" y="442527"/>
                  <a:ext cx="23271" cy="26596"/>
                </a:xfrm>
                <a:custGeom>
                  <a:avLst/>
                  <a:gdLst>
                    <a:gd name="connsiteX0" fmla="*/ 16925 w 23271"/>
                    <a:gd name="connsiteY0" fmla="*/ 1511 h 26596"/>
                    <a:gd name="connsiteX1" fmla="*/ 16925 w 23271"/>
                    <a:gd name="connsiteY1" fmla="*/ 19947 h 26596"/>
                    <a:gd name="connsiteX2" fmla="*/ 9974 w 23271"/>
                    <a:gd name="connsiteY2" fmla="*/ 22970 h 26596"/>
                    <a:gd name="connsiteX3" fmla="*/ 4836 w 23271"/>
                    <a:gd name="connsiteY3" fmla="*/ 16321 h 26596"/>
                    <a:gd name="connsiteX4" fmla="*/ 4836 w 23271"/>
                    <a:gd name="connsiteY4" fmla="*/ 1209 h 26596"/>
                    <a:gd name="connsiteX5" fmla="*/ 3627 w 23271"/>
                    <a:gd name="connsiteY5" fmla="*/ 0 h 26596"/>
                    <a:gd name="connsiteX6" fmla="*/ 1209 w 23271"/>
                    <a:gd name="connsiteY6" fmla="*/ 0 h 26596"/>
                    <a:gd name="connsiteX7" fmla="*/ 0 w 23271"/>
                    <a:gd name="connsiteY7" fmla="*/ 1209 h 26596"/>
                    <a:gd name="connsiteX8" fmla="*/ 0 w 23271"/>
                    <a:gd name="connsiteY8" fmla="*/ 16925 h 26596"/>
                    <a:gd name="connsiteX9" fmla="*/ 8463 w 23271"/>
                    <a:gd name="connsiteY9" fmla="*/ 26597 h 26596"/>
                    <a:gd name="connsiteX10" fmla="*/ 17227 w 23271"/>
                    <a:gd name="connsiteY10" fmla="*/ 23272 h 26596"/>
                    <a:gd name="connsiteX11" fmla="*/ 20854 w 23271"/>
                    <a:gd name="connsiteY11" fmla="*/ 26294 h 26596"/>
                    <a:gd name="connsiteX12" fmla="*/ 23272 w 23271"/>
                    <a:gd name="connsiteY12" fmla="*/ 25085 h 26596"/>
                    <a:gd name="connsiteX13" fmla="*/ 23272 w 23271"/>
                    <a:gd name="connsiteY13" fmla="*/ 24179 h 26596"/>
                    <a:gd name="connsiteX14" fmla="*/ 22667 w 23271"/>
                    <a:gd name="connsiteY14" fmla="*/ 23272 h 26596"/>
                    <a:gd name="connsiteX15" fmla="*/ 21459 w 23271"/>
                    <a:gd name="connsiteY15" fmla="*/ 21459 h 26596"/>
                    <a:gd name="connsiteX16" fmla="*/ 21459 w 23271"/>
                    <a:gd name="connsiteY16" fmla="*/ 1209 h 26596"/>
                    <a:gd name="connsiteX17" fmla="*/ 20552 w 23271"/>
                    <a:gd name="connsiteY17" fmla="*/ 0 h 26596"/>
                    <a:gd name="connsiteX18" fmla="*/ 18134 w 23271"/>
                    <a:gd name="connsiteY18" fmla="*/ 0 h 26596"/>
                    <a:gd name="connsiteX19" fmla="*/ 16925 w 23271"/>
                    <a:gd name="connsiteY19" fmla="*/ 1511 h 2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271" h="26596">
                      <a:moveTo>
                        <a:pt x="16925" y="1511"/>
                      </a:moveTo>
                      <a:lnTo>
                        <a:pt x="16925" y="19947"/>
                      </a:lnTo>
                      <a:cubicBezTo>
                        <a:pt x="15112" y="21459"/>
                        <a:pt x="12089" y="22970"/>
                        <a:pt x="9974" y="22970"/>
                      </a:cubicBezTo>
                      <a:cubicBezTo>
                        <a:pt x="5742" y="22970"/>
                        <a:pt x="4836" y="20250"/>
                        <a:pt x="4836" y="16321"/>
                      </a:cubicBezTo>
                      <a:lnTo>
                        <a:pt x="4836" y="1209"/>
                      </a:lnTo>
                      <a:cubicBezTo>
                        <a:pt x="4836" y="604"/>
                        <a:pt x="4533" y="0"/>
                        <a:pt x="3627" y="0"/>
                      </a:cubicBezTo>
                      <a:lnTo>
                        <a:pt x="1209" y="0"/>
                      </a:lnTo>
                      <a:cubicBezTo>
                        <a:pt x="604" y="0"/>
                        <a:pt x="0" y="302"/>
                        <a:pt x="0" y="1209"/>
                      </a:cubicBezTo>
                      <a:lnTo>
                        <a:pt x="0" y="16925"/>
                      </a:lnTo>
                      <a:cubicBezTo>
                        <a:pt x="0" y="22667"/>
                        <a:pt x="2116" y="26597"/>
                        <a:pt x="8463" y="26597"/>
                      </a:cubicBezTo>
                      <a:cubicBezTo>
                        <a:pt x="11485" y="26597"/>
                        <a:pt x="14507" y="25690"/>
                        <a:pt x="17227" y="23272"/>
                      </a:cubicBezTo>
                      <a:cubicBezTo>
                        <a:pt x="17832" y="25388"/>
                        <a:pt x="19343" y="26294"/>
                        <a:pt x="20854" y="26294"/>
                      </a:cubicBezTo>
                      <a:cubicBezTo>
                        <a:pt x="22667" y="26294"/>
                        <a:pt x="23272" y="25690"/>
                        <a:pt x="23272" y="25085"/>
                      </a:cubicBezTo>
                      <a:lnTo>
                        <a:pt x="23272" y="24179"/>
                      </a:lnTo>
                      <a:cubicBezTo>
                        <a:pt x="23272" y="23272"/>
                        <a:pt x="22970" y="23272"/>
                        <a:pt x="22667" y="23272"/>
                      </a:cubicBezTo>
                      <a:cubicBezTo>
                        <a:pt x="21761" y="23272"/>
                        <a:pt x="21459" y="22365"/>
                        <a:pt x="21459" y="21459"/>
                      </a:cubicBezTo>
                      <a:lnTo>
                        <a:pt x="21459" y="1209"/>
                      </a:lnTo>
                      <a:cubicBezTo>
                        <a:pt x="21459" y="604"/>
                        <a:pt x="21156" y="0"/>
                        <a:pt x="20552" y="0"/>
                      </a:cubicBezTo>
                      <a:lnTo>
                        <a:pt x="18134" y="0"/>
                      </a:lnTo>
                      <a:cubicBezTo>
                        <a:pt x="17227" y="302"/>
                        <a:pt x="16925" y="604"/>
                        <a:pt x="16925" y="1511"/>
                      </a:cubicBez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AF16E940-D766-478C-9DE4-9A0DFB021707}"/>
                    </a:ext>
                  </a:extLst>
                </p:cNvPr>
                <p:cNvSpPr/>
                <p:nvPr/>
              </p:nvSpPr>
              <p:spPr>
                <a:xfrm>
                  <a:off x="6051572" y="442224"/>
                  <a:ext cx="24480" cy="27200"/>
                </a:xfrm>
                <a:custGeom>
                  <a:avLst/>
                  <a:gdLst>
                    <a:gd name="connsiteX0" fmla="*/ 0 w 24480"/>
                    <a:gd name="connsiteY0" fmla="*/ 13600 h 27200"/>
                    <a:gd name="connsiteX1" fmla="*/ 12089 w 24480"/>
                    <a:gd name="connsiteY1" fmla="*/ 27201 h 27200"/>
                    <a:gd name="connsiteX2" fmla="*/ 24481 w 24480"/>
                    <a:gd name="connsiteY2" fmla="*/ 13600 h 27200"/>
                    <a:gd name="connsiteX3" fmla="*/ 12392 w 24480"/>
                    <a:gd name="connsiteY3" fmla="*/ 0 h 27200"/>
                    <a:gd name="connsiteX4" fmla="*/ 0 w 24480"/>
                    <a:gd name="connsiteY4" fmla="*/ 13600 h 27200"/>
                    <a:gd name="connsiteX5" fmla="*/ 19645 w 24480"/>
                    <a:gd name="connsiteY5" fmla="*/ 13600 h 27200"/>
                    <a:gd name="connsiteX6" fmla="*/ 12089 w 24480"/>
                    <a:gd name="connsiteY6" fmla="*/ 23574 h 27200"/>
                    <a:gd name="connsiteX7" fmla="*/ 4836 w 24480"/>
                    <a:gd name="connsiteY7" fmla="*/ 13298 h 27200"/>
                    <a:gd name="connsiteX8" fmla="*/ 12392 w 24480"/>
                    <a:gd name="connsiteY8" fmla="*/ 3325 h 27200"/>
                    <a:gd name="connsiteX9" fmla="*/ 19645 w 24480"/>
                    <a:gd name="connsiteY9" fmla="*/ 13600 h 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80" h="27200">
                      <a:moveTo>
                        <a:pt x="0" y="13600"/>
                      </a:moveTo>
                      <a:cubicBezTo>
                        <a:pt x="0" y="21156"/>
                        <a:pt x="3627" y="27201"/>
                        <a:pt x="12089" y="27201"/>
                      </a:cubicBezTo>
                      <a:cubicBezTo>
                        <a:pt x="19947" y="27201"/>
                        <a:pt x="24481" y="21156"/>
                        <a:pt x="24481" y="13600"/>
                      </a:cubicBezTo>
                      <a:cubicBezTo>
                        <a:pt x="24481" y="5742"/>
                        <a:pt x="20854" y="0"/>
                        <a:pt x="12392" y="0"/>
                      </a:cubicBezTo>
                      <a:cubicBezTo>
                        <a:pt x="4533" y="0"/>
                        <a:pt x="0" y="6045"/>
                        <a:pt x="0" y="13600"/>
                      </a:cubicBezTo>
                      <a:close/>
                      <a:moveTo>
                        <a:pt x="19645" y="13600"/>
                      </a:moveTo>
                      <a:cubicBezTo>
                        <a:pt x="19645" y="18738"/>
                        <a:pt x="17530" y="23574"/>
                        <a:pt x="12089" y="23574"/>
                      </a:cubicBezTo>
                      <a:cubicBezTo>
                        <a:pt x="6347" y="23574"/>
                        <a:pt x="4836" y="18436"/>
                        <a:pt x="4836" y="13298"/>
                      </a:cubicBezTo>
                      <a:cubicBezTo>
                        <a:pt x="4836" y="8463"/>
                        <a:pt x="6649" y="3325"/>
                        <a:pt x="12392" y="3325"/>
                      </a:cubicBezTo>
                      <a:cubicBezTo>
                        <a:pt x="17832" y="3627"/>
                        <a:pt x="19645" y="8765"/>
                        <a:pt x="19645" y="13600"/>
                      </a:cubicBezTo>
                      <a:close/>
                    </a:path>
                  </a:pathLst>
                </a:custGeom>
                <a:solidFill>
                  <a:srgbClr val="58595B"/>
                </a:solidFill>
                <a:ln w="3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pic>
        <p:nvPicPr>
          <p:cNvPr id="1126" name="Picture 102" descr="Evoqua Water Technologies | Middle Market Private Equity Investment | AEA  Investors">
            <a:extLst>
              <a:ext uri="{FF2B5EF4-FFF2-40B4-BE49-F238E27FC236}">
                <a16:creationId xmlns:a16="http://schemas.microsoft.com/office/drawing/2014/main" id="{EFBD45AB-01F2-4091-8BF2-B172C36EC121}"/>
              </a:ext>
            </a:extLst>
          </p:cNvPr>
          <p:cNvPicPr>
            <a:picLocks noChangeAspect="1" noChangeArrowheads="1"/>
          </p:cNvPicPr>
          <p:nvPr/>
        </p:nvPicPr>
        <p:blipFill rotWithShape="1">
          <a:blip r:embed="rId103" cstate="print">
            <a:extLst>
              <a:ext uri="{BEBA8EAE-BF5A-486C-A8C5-ECC9F3942E4B}">
                <a14:imgProps xmlns:a14="http://schemas.microsoft.com/office/drawing/2010/main">
                  <a14:imgLayer r:embed="rId104">
                    <a14:imgEffect>
                      <a14:brightnessContrast bright="100000"/>
                    </a14:imgEffect>
                  </a14:imgLayer>
                </a14:imgProps>
              </a:ext>
              <a:ext uri="{28A0092B-C50C-407E-A947-70E740481C1C}">
                <a14:useLocalDpi xmlns:a14="http://schemas.microsoft.com/office/drawing/2010/main"/>
              </a:ext>
            </a:extLst>
          </a:blip>
          <a:srcRect t="27223" b="27223"/>
          <a:stretch/>
        </p:blipFill>
        <p:spPr bwMode="auto">
          <a:xfrm>
            <a:off x="5548704" y="1036564"/>
            <a:ext cx="1094593" cy="498622"/>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descr="Capitol Records | Official Website | Music and Videos">
            <a:extLst>
              <a:ext uri="{FF2B5EF4-FFF2-40B4-BE49-F238E27FC236}">
                <a16:creationId xmlns:a16="http://schemas.microsoft.com/office/drawing/2014/main" id="{13ED0692-0450-4400-A0A3-EFD31AE8C27E}"/>
              </a:ext>
            </a:extLst>
          </p:cNvPr>
          <p:cNvPicPr>
            <a:picLocks noChangeAspect="1" noChangeArrowheads="1"/>
          </p:cNvPicPr>
          <p:nvPr/>
        </p:nvPicPr>
        <p:blipFill>
          <a:blip r:embed="rId105" cstate="print">
            <a:extLst>
              <a:ext uri="{BEBA8EAE-BF5A-486C-A8C5-ECC9F3942E4B}">
                <a14:imgProps xmlns:a14="http://schemas.microsoft.com/office/drawing/2010/main">
                  <a14:imgLayer r:embed="rId10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649011" y="1927677"/>
            <a:ext cx="893978" cy="430897"/>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a:extLst>
              <a:ext uri="{FF2B5EF4-FFF2-40B4-BE49-F238E27FC236}">
                <a16:creationId xmlns:a16="http://schemas.microsoft.com/office/drawing/2014/main" id="{B79C2383-E48C-4B0C-90CF-FDAFCC3664D4}"/>
              </a:ext>
            </a:extLst>
          </p:cNvPr>
          <p:cNvPicPr>
            <a:picLocks noChangeAspect="1" noChangeArrowheads="1"/>
          </p:cNvPicPr>
          <p:nvPr/>
        </p:nvPicPr>
        <p:blipFill>
          <a:blip r:embed="rId107" cstate="print">
            <a:extLst>
              <a:ext uri="{BEBA8EAE-BF5A-486C-A8C5-ECC9F3942E4B}">
                <a14:imgProps xmlns:a14="http://schemas.microsoft.com/office/drawing/2010/main">
                  <a14:imgLayer r:embed="rId10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80791" y="2897639"/>
            <a:ext cx="1230419" cy="205471"/>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118" descr="NSure  logo">
            <a:extLst>
              <a:ext uri="{FF2B5EF4-FFF2-40B4-BE49-F238E27FC236}">
                <a16:creationId xmlns:a16="http://schemas.microsoft.com/office/drawing/2014/main" id="{553AC511-AE57-41AB-9F5A-B7737C1F25EC}"/>
              </a:ext>
            </a:extLst>
          </p:cNvPr>
          <p:cNvPicPr>
            <a:picLocks noChangeAspect="1" noChangeArrowheads="1"/>
          </p:cNvPicPr>
          <p:nvPr/>
        </p:nvPicPr>
        <p:blipFill>
          <a:blip r:embed="rId109" cstate="print">
            <a:extLst>
              <a:ext uri="{BEBA8EAE-BF5A-486C-A8C5-ECC9F3942E4B}">
                <a14:imgProps xmlns:a14="http://schemas.microsoft.com/office/drawing/2010/main">
                  <a14:imgLayer r:embed="rId1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749980" y="4520238"/>
            <a:ext cx="692041" cy="389273"/>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122" descr="Eaton Corporation – Logos Download">
            <a:extLst>
              <a:ext uri="{FF2B5EF4-FFF2-40B4-BE49-F238E27FC236}">
                <a16:creationId xmlns:a16="http://schemas.microsoft.com/office/drawing/2014/main" id="{79F28961-7AF1-42D9-8B31-6505219E3BEC}"/>
              </a:ext>
            </a:extLst>
          </p:cNvPr>
          <p:cNvPicPr>
            <a:picLocks noChangeAspect="1" noChangeArrowheads="1"/>
          </p:cNvPicPr>
          <p:nvPr/>
        </p:nvPicPr>
        <p:blipFill>
          <a:blip r:embed="rId111" cstate="print">
            <a:extLst>
              <a:ext uri="{BEBA8EAE-BF5A-486C-A8C5-ECC9F3942E4B}">
                <a14:imgProps xmlns:a14="http://schemas.microsoft.com/office/drawing/2010/main">
                  <a14:imgLayer r:embed="rId112">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548705" y="5393613"/>
            <a:ext cx="1094589" cy="357024"/>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26" descr="Aubainerie | Emploi 45 Plus">
            <a:extLst>
              <a:ext uri="{FF2B5EF4-FFF2-40B4-BE49-F238E27FC236}">
                <a16:creationId xmlns:a16="http://schemas.microsoft.com/office/drawing/2014/main" id="{37D91AF8-F404-42B2-8851-317ADEDEB5AF}"/>
              </a:ext>
            </a:extLst>
          </p:cNvPr>
          <p:cNvPicPr>
            <a:picLocks noChangeAspect="1" noChangeArrowheads="1"/>
          </p:cNvPicPr>
          <p:nvPr/>
        </p:nvPicPr>
        <p:blipFill>
          <a:blip r:embed="rId113" cstate="print">
            <a:extLst>
              <a:ext uri="{BEBA8EAE-BF5A-486C-A8C5-ECC9F3942E4B}">
                <a14:imgProps xmlns:a14="http://schemas.microsoft.com/office/drawing/2010/main">
                  <a14:imgLayer r:embed="rId11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330898" y="6250851"/>
            <a:ext cx="1530204" cy="357048"/>
          </a:xfrm>
          <a:prstGeom prst="rect">
            <a:avLst/>
          </a:prstGeom>
          <a:noFill/>
          <a:extLst>
            <a:ext uri="{909E8E84-426E-40DD-AFC4-6F175D3DCCD1}">
              <a14:hiddenFill xmlns:a14="http://schemas.microsoft.com/office/drawing/2010/main">
                <a:solidFill>
                  <a:srgbClr val="FFFFFF"/>
                </a:solidFill>
              </a14:hiddenFill>
            </a:ext>
          </a:extLst>
        </p:spPr>
      </p:pic>
      <p:pic>
        <p:nvPicPr>
          <p:cNvPr id="1154" name="Picture 130">
            <a:extLst>
              <a:ext uri="{FF2B5EF4-FFF2-40B4-BE49-F238E27FC236}">
                <a16:creationId xmlns:a16="http://schemas.microsoft.com/office/drawing/2014/main" id="{0C1A6B0C-47DD-493D-8791-EEA8F95D1324}"/>
              </a:ext>
            </a:extLst>
          </p:cNvPr>
          <p:cNvPicPr>
            <a:picLocks noChangeAspect="1" noChangeArrowheads="1"/>
          </p:cNvPicPr>
          <p:nvPr/>
        </p:nvPicPr>
        <p:blipFill>
          <a:blip r:embed="rId115" cstate="print">
            <a:extLst>
              <a:ext uri="{BEBA8EAE-BF5A-486C-A8C5-ECC9F3942E4B}">
                <a14:imgProps xmlns:a14="http://schemas.microsoft.com/office/drawing/2010/main">
                  <a14:imgLayer r:embed="rId11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484714" y="197781"/>
            <a:ext cx="705999" cy="461688"/>
          </a:xfrm>
          <a:prstGeom prst="rect">
            <a:avLst/>
          </a:prstGeom>
          <a:noFill/>
          <a:extLst>
            <a:ext uri="{909E8E84-426E-40DD-AFC4-6F175D3DCCD1}">
              <a14:hiddenFill xmlns:a14="http://schemas.microsoft.com/office/drawing/2010/main">
                <a:solidFill>
                  <a:srgbClr val="FFFFFF"/>
                </a:solidFill>
              </a14:hiddenFill>
            </a:ext>
          </a:extLst>
        </p:spPr>
      </p:pic>
      <p:pic>
        <p:nvPicPr>
          <p:cNvPr id="1158" name="Picture 134" descr="ChemTreat | Danaher">
            <a:extLst>
              <a:ext uri="{FF2B5EF4-FFF2-40B4-BE49-F238E27FC236}">
                <a16:creationId xmlns:a16="http://schemas.microsoft.com/office/drawing/2014/main" id="{D2033F82-C4B3-4BCA-8B83-C670D42F9816}"/>
              </a:ext>
            </a:extLst>
          </p:cNvPr>
          <p:cNvPicPr>
            <a:picLocks noChangeAspect="1" noChangeArrowheads="1"/>
          </p:cNvPicPr>
          <p:nvPr/>
        </p:nvPicPr>
        <p:blipFill>
          <a:blip r:embed="rId117" cstate="print">
            <a:extLst>
              <a:ext uri="{BEBA8EAE-BF5A-486C-A8C5-ECC9F3942E4B}">
                <a14:imgProps xmlns:a14="http://schemas.microsoft.com/office/drawing/2010/main">
                  <a14:imgLayer r:embed="rId11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178426" y="1062080"/>
            <a:ext cx="1318575" cy="447590"/>
          </a:xfrm>
          <a:prstGeom prst="rect">
            <a:avLst/>
          </a:prstGeom>
          <a:noFill/>
          <a:extLst>
            <a:ext uri="{909E8E84-426E-40DD-AFC4-6F175D3DCCD1}">
              <a14:hiddenFill xmlns:a14="http://schemas.microsoft.com/office/drawing/2010/main">
                <a:solidFill>
                  <a:srgbClr val="FFFFFF"/>
                </a:solidFill>
              </a14:hiddenFill>
            </a:ext>
          </a:extLst>
        </p:spPr>
      </p:pic>
      <p:pic>
        <p:nvPicPr>
          <p:cNvPr id="1162" name="Picture 138" descr="Heineken Logo, history, meaning, symbol, PNG">
            <a:extLst>
              <a:ext uri="{FF2B5EF4-FFF2-40B4-BE49-F238E27FC236}">
                <a16:creationId xmlns:a16="http://schemas.microsoft.com/office/drawing/2014/main" id="{1EFE6EA8-CFCC-4068-B4F7-0A9D519C3FDF}"/>
              </a:ext>
            </a:extLst>
          </p:cNvPr>
          <p:cNvPicPr>
            <a:picLocks noChangeAspect="1" noChangeArrowheads="1"/>
          </p:cNvPicPr>
          <p:nvPr/>
        </p:nvPicPr>
        <p:blipFill rotWithShape="1">
          <a:blip r:embed="rId119" cstate="print">
            <a:extLst>
              <a:ext uri="{BEBA8EAE-BF5A-486C-A8C5-ECC9F3942E4B}">
                <a14:imgProps xmlns:a14="http://schemas.microsoft.com/office/drawing/2010/main">
                  <a14:imgLayer r:embed="rId120">
                    <a14:imgEffect>
                      <a14:brightnessContrast bright="100000"/>
                    </a14:imgEffect>
                  </a14:imgLayer>
                </a14:imgProps>
              </a:ext>
              <a:ext uri="{28A0092B-C50C-407E-A947-70E740481C1C}">
                <a14:useLocalDpi xmlns:a14="http://schemas.microsoft.com/office/drawing/2010/main"/>
              </a:ext>
            </a:extLst>
          </a:blip>
          <a:srcRect t="31805" b="31805"/>
          <a:stretch/>
        </p:blipFill>
        <p:spPr bwMode="auto">
          <a:xfrm>
            <a:off x="7178427" y="2008176"/>
            <a:ext cx="1318573" cy="269897"/>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Daimler Trucks North America | Daimler">
            <a:extLst>
              <a:ext uri="{FF2B5EF4-FFF2-40B4-BE49-F238E27FC236}">
                <a16:creationId xmlns:a16="http://schemas.microsoft.com/office/drawing/2014/main" id="{8A9D7C87-C970-412A-A117-166C362EF9E1}"/>
              </a:ext>
            </a:extLst>
          </p:cNvPr>
          <p:cNvPicPr>
            <a:picLocks noChangeAspect="1" noChangeArrowheads="1"/>
          </p:cNvPicPr>
          <p:nvPr/>
        </p:nvPicPr>
        <p:blipFill>
          <a:blip r:embed="rId121" cstate="print">
            <a:extLst>
              <a:ext uri="{BEBA8EAE-BF5A-486C-A8C5-ECC9F3942E4B}">
                <a14:imgProps xmlns:a14="http://schemas.microsoft.com/office/drawing/2010/main">
                  <a14:imgLayer r:embed="rId122">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72612" y="2816751"/>
            <a:ext cx="1530204" cy="367248"/>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146" descr="GNC logo and symbol, meaning, history, PNG">
            <a:extLst>
              <a:ext uri="{FF2B5EF4-FFF2-40B4-BE49-F238E27FC236}">
                <a16:creationId xmlns:a16="http://schemas.microsoft.com/office/drawing/2014/main" id="{0A957391-F0D7-44B3-9FAF-27D2B49D712F}"/>
              </a:ext>
            </a:extLst>
          </p:cNvPr>
          <p:cNvPicPr>
            <a:picLocks noChangeAspect="1" noChangeArrowheads="1"/>
          </p:cNvPicPr>
          <p:nvPr/>
        </p:nvPicPr>
        <p:blipFill rotWithShape="1">
          <a:blip r:embed="rId123" cstate="print">
            <a:extLst>
              <a:ext uri="{BEBA8EAE-BF5A-486C-A8C5-ECC9F3942E4B}">
                <a14:imgProps xmlns:a14="http://schemas.microsoft.com/office/drawing/2010/main">
                  <a14:imgLayer r:embed="rId124">
                    <a14:imgEffect>
                      <a14:brightnessContrast bright="100000"/>
                    </a14:imgEffect>
                  </a14:imgLayer>
                </a14:imgProps>
              </a:ext>
              <a:ext uri="{28A0092B-C50C-407E-A947-70E740481C1C}">
                <a14:useLocalDpi xmlns:a14="http://schemas.microsoft.com/office/drawing/2010/main"/>
              </a:ext>
            </a:extLst>
          </a:blip>
          <a:srcRect t="18308" b="18308"/>
          <a:stretch/>
        </p:blipFill>
        <p:spPr bwMode="auto">
          <a:xfrm>
            <a:off x="7322829" y="3674002"/>
            <a:ext cx="1029769" cy="367246"/>
          </a:xfrm>
          <a:prstGeom prst="rect">
            <a:avLst/>
          </a:prstGeom>
          <a:noFill/>
          <a:extLst>
            <a:ext uri="{909E8E84-426E-40DD-AFC4-6F175D3DCCD1}">
              <a14:hiddenFill xmlns:a14="http://schemas.microsoft.com/office/drawing/2010/main">
                <a:solidFill>
                  <a:srgbClr val="FFFFFF"/>
                </a:solidFill>
              </a14:hiddenFill>
            </a:ext>
          </a:extLst>
        </p:spPr>
      </p:pic>
      <p:pic>
        <p:nvPicPr>
          <p:cNvPr id="1178" name="Picture 154" descr="GN Store Nord - Wikipedia">
            <a:extLst>
              <a:ext uri="{FF2B5EF4-FFF2-40B4-BE49-F238E27FC236}">
                <a16:creationId xmlns:a16="http://schemas.microsoft.com/office/drawing/2014/main" id="{9F483F79-BCA4-469D-AB0C-719FE79C4E79}"/>
              </a:ext>
            </a:extLst>
          </p:cNvPr>
          <p:cNvPicPr>
            <a:picLocks noChangeAspect="1" noChangeArrowheads="1"/>
          </p:cNvPicPr>
          <p:nvPr/>
        </p:nvPicPr>
        <p:blipFill>
          <a:blip r:embed="rId125" cstate="print">
            <a:extLst>
              <a:ext uri="{BEBA8EAE-BF5A-486C-A8C5-ECC9F3942E4B}">
                <a14:imgProps xmlns:a14="http://schemas.microsoft.com/office/drawing/2010/main">
                  <a14:imgLayer r:embed="rId12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458493" y="5393575"/>
            <a:ext cx="758442" cy="357100"/>
          </a:xfrm>
          <a:prstGeom prst="rect">
            <a:avLst/>
          </a:prstGeom>
          <a:noFill/>
          <a:extLst>
            <a:ext uri="{909E8E84-426E-40DD-AFC4-6F175D3DCCD1}">
              <a14:hiddenFill xmlns:a14="http://schemas.microsoft.com/office/drawing/2010/main">
                <a:solidFill>
                  <a:srgbClr val="FFFFFF"/>
                </a:solidFill>
              </a14:hiddenFill>
            </a:ext>
          </a:extLst>
        </p:spPr>
      </p:pic>
      <p:pic>
        <p:nvPicPr>
          <p:cNvPr id="1182" name="Picture 158">
            <a:extLst>
              <a:ext uri="{FF2B5EF4-FFF2-40B4-BE49-F238E27FC236}">
                <a16:creationId xmlns:a16="http://schemas.microsoft.com/office/drawing/2014/main" id="{954DFAC3-C733-4C79-95D7-2DD20B8A539C}"/>
              </a:ext>
            </a:extLst>
          </p:cNvPr>
          <p:cNvPicPr>
            <a:picLocks noChangeAspect="1" noChangeArrowheads="1"/>
          </p:cNvPicPr>
          <p:nvPr/>
        </p:nvPicPr>
        <p:blipFill>
          <a:blip r:embed="rId127" cstate="print">
            <a:extLst>
              <a:ext uri="{BEBA8EAE-BF5A-486C-A8C5-ECC9F3942E4B}">
                <a14:imgProps xmlns:a14="http://schemas.microsoft.com/office/drawing/2010/main">
                  <a14:imgLayer r:embed="rId12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148638" y="6317400"/>
            <a:ext cx="1378152" cy="223950"/>
          </a:xfrm>
          <a:prstGeom prst="rect">
            <a:avLst/>
          </a:prstGeom>
          <a:noFill/>
          <a:extLst>
            <a:ext uri="{909E8E84-426E-40DD-AFC4-6F175D3DCCD1}">
              <a14:hiddenFill xmlns:a14="http://schemas.microsoft.com/office/drawing/2010/main">
                <a:solidFill>
                  <a:srgbClr val="FFFFFF"/>
                </a:solidFill>
              </a14:hiddenFill>
            </a:ext>
          </a:extLst>
        </p:spPr>
      </p:pic>
      <p:pic>
        <p:nvPicPr>
          <p:cNvPr id="1186" name="Picture 162">
            <a:extLst>
              <a:ext uri="{FF2B5EF4-FFF2-40B4-BE49-F238E27FC236}">
                <a16:creationId xmlns:a16="http://schemas.microsoft.com/office/drawing/2014/main" id="{F6E4EE8E-599A-4ED4-8279-CFACD7A06A0E}"/>
              </a:ext>
            </a:extLst>
          </p:cNvPr>
          <p:cNvPicPr>
            <a:picLocks noChangeAspect="1" noChangeArrowheads="1"/>
          </p:cNvPicPr>
          <p:nvPr/>
        </p:nvPicPr>
        <p:blipFill>
          <a:blip r:embed="rId129" cstate="print">
            <a:extLst>
              <a:ext uri="{BEBA8EAE-BF5A-486C-A8C5-ECC9F3942E4B}">
                <a14:imgProps xmlns:a14="http://schemas.microsoft.com/office/drawing/2010/main">
                  <a14:imgLayer r:embed="rId13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8855201" y="297359"/>
            <a:ext cx="1448455" cy="262532"/>
          </a:xfrm>
          <a:prstGeom prst="rect">
            <a:avLst/>
          </a:prstGeom>
          <a:noFill/>
          <a:extLst>
            <a:ext uri="{909E8E84-426E-40DD-AFC4-6F175D3DCCD1}">
              <a14:hiddenFill xmlns:a14="http://schemas.microsoft.com/office/drawing/2010/main">
                <a:solidFill>
                  <a:srgbClr val="FFFFFF"/>
                </a:solidFill>
              </a14:hiddenFill>
            </a:ext>
          </a:extLst>
        </p:spPr>
      </p:pic>
      <p:pic>
        <p:nvPicPr>
          <p:cNvPr id="1190" name="Picture 166" descr="Chipotle Mexican Grill - Wikipedia">
            <a:extLst>
              <a:ext uri="{FF2B5EF4-FFF2-40B4-BE49-F238E27FC236}">
                <a16:creationId xmlns:a16="http://schemas.microsoft.com/office/drawing/2014/main" id="{33BE8561-A80C-4B5E-88B9-CC1A6437E875}"/>
              </a:ext>
            </a:extLst>
          </p:cNvPr>
          <p:cNvPicPr>
            <a:picLocks noChangeAspect="1" noChangeArrowheads="1"/>
          </p:cNvPicPr>
          <p:nvPr/>
        </p:nvPicPr>
        <p:blipFill>
          <a:blip r:embed="rId131" cstate="print">
            <a:extLst>
              <a:ext uri="{BEBA8EAE-BF5A-486C-A8C5-ECC9F3942E4B}">
                <a14:imgProps xmlns:a14="http://schemas.microsoft.com/office/drawing/2010/main">
                  <a14:imgLayer r:embed="rId132">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342040" y="1048488"/>
            <a:ext cx="474775" cy="474774"/>
          </a:xfrm>
          <a:prstGeom prst="rect">
            <a:avLst/>
          </a:prstGeom>
          <a:noFill/>
          <a:extLst>
            <a:ext uri="{909E8E84-426E-40DD-AFC4-6F175D3DCCD1}">
              <a14:hiddenFill xmlns:a14="http://schemas.microsoft.com/office/drawing/2010/main">
                <a:solidFill>
                  <a:srgbClr val="FFFFFF"/>
                </a:solidFill>
              </a14:hiddenFill>
            </a:ext>
          </a:extLst>
        </p:spPr>
      </p:pic>
      <p:pic>
        <p:nvPicPr>
          <p:cNvPr id="1194" name="Picture 170" descr="Dr. Martens Logo | evolution history and meaning, PNG">
            <a:extLst>
              <a:ext uri="{FF2B5EF4-FFF2-40B4-BE49-F238E27FC236}">
                <a16:creationId xmlns:a16="http://schemas.microsoft.com/office/drawing/2014/main" id="{2313BAD8-1BBC-4A1D-936F-7D631F26C6CF}"/>
              </a:ext>
            </a:extLst>
          </p:cNvPr>
          <p:cNvPicPr>
            <a:picLocks noChangeAspect="1" noChangeArrowheads="1"/>
          </p:cNvPicPr>
          <p:nvPr/>
        </p:nvPicPr>
        <p:blipFill>
          <a:blip r:embed="rId133" cstate="print">
            <a:extLst>
              <a:ext uri="{BEBA8EAE-BF5A-486C-A8C5-ECC9F3942E4B}">
                <a14:imgProps xmlns:a14="http://schemas.microsoft.com/office/drawing/2010/main">
                  <a14:imgLayer r:embed="rId13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169081" y="1912305"/>
            <a:ext cx="820694" cy="461641"/>
          </a:xfrm>
          <a:prstGeom prst="rect">
            <a:avLst/>
          </a:prstGeom>
          <a:noFill/>
          <a:extLst>
            <a:ext uri="{909E8E84-426E-40DD-AFC4-6F175D3DCCD1}">
              <a14:hiddenFill xmlns:a14="http://schemas.microsoft.com/office/drawing/2010/main">
                <a:solidFill>
                  <a:srgbClr val="FFFFFF"/>
                </a:solidFill>
              </a14:hiddenFill>
            </a:ext>
          </a:extLst>
        </p:spPr>
      </p:pic>
      <p:pic>
        <p:nvPicPr>
          <p:cNvPr id="1198" name="Picture 174" descr="Water, Hygiene and Infection Prevention Solutions and Services | Ecolab">
            <a:extLst>
              <a:ext uri="{FF2B5EF4-FFF2-40B4-BE49-F238E27FC236}">
                <a16:creationId xmlns:a16="http://schemas.microsoft.com/office/drawing/2014/main" id="{B2ADBFF3-FBCB-44A0-A24A-B7E15AC7B5F0}"/>
              </a:ext>
            </a:extLst>
          </p:cNvPr>
          <p:cNvPicPr>
            <a:picLocks noChangeAspect="1" noChangeArrowheads="1"/>
          </p:cNvPicPr>
          <p:nvPr/>
        </p:nvPicPr>
        <p:blipFill>
          <a:blip r:embed="rId135" cstate="print">
            <a:extLst>
              <a:ext uri="{BEBA8EAE-BF5A-486C-A8C5-ECC9F3942E4B}">
                <a14:imgProps xmlns:a14="http://schemas.microsoft.com/office/drawing/2010/main">
                  <a14:imgLayer r:embed="rId13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8920138" y="2761117"/>
            <a:ext cx="1318578" cy="478517"/>
          </a:xfrm>
          <a:prstGeom prst="rect">
            <a:avLst/>
          </a:prstGeom>
          <a:noFill/>
          <a:extLst>
            <a:ext uri="{909E8E84-426E-40DD-AFC4-6F175D3DCCD1}">
              <a14:hiddenFill xmlns:a14="http://schemas.microsoft.com/office/drawing/2010/main">
                <a:solidFill>
                  <a:srgbClr val="FFFFFF"/>
                </a:solidFill>
              </a14:hiddenFill>
            </a:ext>
          </a:extLst>
        </p:spPr>
      </p:pic>
      <p:pic>
        <p:nvPicPr>
          <p:cNvPr id="1204" name="Picture 180" descr="A 160-year journey | Campari Group">
            <a:extLst>
              <a:ext uri="{FF2B5EF4-FFF2-40B4-BE49-F238E27FC236}">
                <a16:creationId xmlns:a16="http://schemas.microsoft.com/office/drawing/2014/main" id="{CC46F1F2-7BB6-4396-AF8A-23950A3C3422}"/>
              </a:ext>
            </a:extLst>
          </p:cNvPr>
          <p:cNvPicPr>
            <a:picLocks noChangeAspect="1" noChangeArrowheads="1"/>
          </p:cNvPicPr>
          <p:nvPr/>
        </p:nvPicPr>
        <p:blipFill>
          <a:blip r:embed="rId137" cstate="print">
            <a:extLst>
              <a:ext uri="{BEBA8EAE-BF5A-486C-A8C5-ECC9F3942E4B}">
                <a14:imgProps xmlns:a14="http://schemas.microsoft.com/office/drawing/2010/main">
                  <a14:imgLayer r:embed="rId13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8975905" y="3652427"/>
            <a:ext cx="1207046" cy="410396"/>
          </a:xfrm>
          <a:prstGeom prst="rect">
            <a:avLst/>
          </a:prstGeom>
          <a:noFill/>
          <a:extLst>
            <a:ext uri="{909E8E84-426E-40DD-AFC4-6F175D3DCCD1}">
              <a14:hiddenFill xmlns:a14="http://schemas.microsoft.com/office/drawing/2010/main">
                <a:solidFill>
                  <a:srgbClr val="FFFFFF"/>
                </a:solidFill>
              </a14:hiddenFill>
            </a:ext>
          </a:extLst>
        </p:spPr>
      </p:pic>
      <p:pic>
        <p:nvPicPr>
          <p:cNvPr id="1206" name="Picture 182">
            <a:extLst>
              <a:ext uri="{FF2B5EF4-FFF2-40B4-BE49-F238E27FC236}">
                <a16:creationId xmlns:a16="http://schemas.microsoft.com/office/drawing/2014/main" id="{BBE958B1-8ADF-43BC-BC29-9D9775839C4A}"/>
              </a:ext>
            </a:extLst>
          </p:cNvPr>
          <p:cNvPicPr>
            <a:picLocks noChangeAspect="1" noChangeArrowheads="1"/>
          </p:cNvPicPr>
          <p:nvPr/>
        </p:nvPicPr>
        <p:blipFill>
          <a:blip r:embed="rId139" cstate="print">
            <a:extLst>
              <a:ext uri="{BEBA8EAE-BF5A-486C-A8C5-ECC9F3942E4B}">
                <a14:imgProps xmlns:a14="http://schemas.microsoft.com/office/drawing/2010/main">
                  <a14:imgLayer r:embed="rId14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8975906" y="4605486"/>
            <a:ext cx="1207044" cy="218777"/>
          </a:xfrm>
          <a:prstGeom prst="rect">
            <a:avLst/>
          </a:prstGeom>
          <a:noFill/>
          <a:extLst>
            <a:ext uri="{909E8E84-426E-40DD-AFC4-6F175D3DCCD1}">
              <a14:hiddenFill xmlns:a14="http://schemas.microsoft.com/office/drawing/2010/main">
                <a:solidFill>
                  <a:srgbClr val="FFFFFF"/>
                </a:solidFill>
              </a14:hiddenFill>
            </a:ext>
          </a:extLst>
        </p:spPr>
      </p:pic>
      <p:pic>
        <p:nvPicPr>
          <p:cNvPr id="1212" name="Picture 188" descr="Siemens Logo, history, meaning, symbol, PNG">
            <a:extLst>
              <a:ext uri="{FF2B5EF4-FFF2-40B4-BE49-F238E27FC236}">
                <a16:creationId xmlns:a16="http://schemas.microsoft.com/office/drawing/2014/main" id="{563AC597-6AE5-4401-98A4-025DFC5D9913}"/>
              </a:ext>
            </a:extLst>
          </p:cNvPr>
          <p:cNvPicPr>
            <a:picLocks noChangeAspect="1" noChangeArrowheads="1"/>
          </p:cNvPicPr>
          <p:nvPr/>
        </p:nvPicPr>
        <p:blipFill rotWithShape="1">
          <a:blip r:embed="rId141" cstate="print">
            <a:extLst>
              <a:ext uri="{BEBA8EAE-BF5A-486C-A8C5-ECC9F3942E4B}">
                <a14:imgProps xmlns:a14="http://schemas.microsoft.com/office/drawing/2010/main">
                  <a14:imgLayer r:embed="rId142">
                    <a14:imgEffect>
                      <a14:brightnessContrast bright="100000"/>
                    </a14:imgEffect>
                  </a14:imgLayer>
                </a14:imgProps>
              </a:ext>
              <a:ext uri="{28A0092B-C50C-407E-A947-70E740481C1C}">
                <a14:useLocalDpi xmlns:a14="http://schemas.microsoft.com/office/drawing/2010/main"/>
              </a:ext>
            </a:extLst>
          </a:blip>
          <a:srcRect t="31691" b="31691"/>
          <a:stretch/>
        </p:blipFill>
        <p:spPr bwMode="auto">
          <a:xfrm>
            <a:off x="8892753" y="5430684"/>
            <a:ext cx="1373350" cy="282882"/>
          </a:xfrm>
          <a:prstGeom prst="rect">
            <a:avLst/>
          </a:prstGeom>
          <a:noFill/>
          <a:extLst>
            <a:ext uri="{909E8E84-426E-40DD-AFC4-6F175D3DCCD1}">
              <a14:hiddenFill xmlns:a14="http://schemas.microsoft.com/office/drawing/2010/main">
                <a:solidFill>
                  <a:srgbClr val="FFFFFF"/>
                </a:solidFill>
              </a14:hiddenFill>
            </a:ext>
          </a:extLst>
        </p:spPr>
      </p:pic>
      <p:pic>
        <p:nvPicPr>
          <p:cNvPr id="1220" name="Picture 196" descr="Careers at TruGreen | TruGreen jobs">
            <a:extLst>
              <a:ext uri="{FF2B5EF4-FFF2-40B4-BE49-F238E27FC236}">
                <a16:creationId xmlns:a16="http://schemas.microsoft.com/office/drawing/2014/main" id="{01D1E5AD-36BE-4F82-8DEF-6F1E44F800B6}"/>
              </a:ext>
            </a:extLst>
          </p:cNvPr>
          <p:cNvPicPr>
            <a:picLocks noChangeAspect="1" noChangeArrowheads="1"/>
          </p:cNvPicPr>
          <p:nvPr/>
        </p:nvPicPr>
        <p:blipFill>
          <a:blip r:embed="rId143" cstate="print">
            <a:extLst>
              <a:ext uri="{BEBA8EAE-BF5A-486C-A8C5-ECC9F3942E4B}">
                <a14:imgProps xmlns:a14="http://schemas.microsoft.com/office/drawing/2010/main">
                  <a14:imgLayer r:embed="rId144">
                    <a14:imgEffect>
                      <a14:sharpenSoften amount="10000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8869282" y="6262288"/>
            <a:ext cx="1420291" cy="334175"/>
          </a:xfrm>
          <a:prstGeom prst="rect">
            <a:avLst/>
          </a:prstGeom>
          <a:noFill/>
          <a:extLst>
            <a:ext uri="{909E8E84-426E-40DD-AFC4-6F175D3DCCD1}">
              <a14:hiddenFill xmlns:a14="http://schemas.microsoft.com/office/drawing/2010/main">
                <a:solidFill>
                  <a:srgbClr val="FFFFFF"/>
                </a:solidFill>
              </a14:hiddenFill>
            </a:ext>
          </a:extLst>
        </p:spPr>
      </p:pic>
      <p:pic>
        <p:nvPicPr>
          <p:cNvPr id="1224" name="Picture 200">
            <a:extLst>
              <a:ext uri="{FF2B5EF4-FFF2-40B4-BE49-F238E27FC236}">
                <a16:creationId xmlns:a16="http://schemas.microsoft.com/office/drawing/2014/main" id="{2B6CC277-6EFE-47F5-9C71-06D29B562DA9}"/>
              </a:ext>
            </a:extLst>
          </p:cNvPr>
          <p:cNvPicPr>
            <a:picLocks noChangeAspect="1" noChangeArrowheads="1"/>
          </p:cNvPicPr>
          <p:nvPr/>
        </p:nvPicPr>
        <p:blipFill>
          <a:blip r:embed="rId145" cstate="print">
            <a:extLst>
              <a:ext uri="{BEBA8EAE-BF5A-486C-A8C5-ECC9F3942E4B}">
                <a14:imgProps xmlns:a14="http://schemas.microsoft.com/office/drawing/2010/main">
                  <a14:imgLayer r:embed="rId14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672020" y="365741"/>
            <a:ext cx="1298246" cy="125768"/>
          </a:xfrm>
          <a:prstGeom prst="rect">
            <a:avLst/>
          </a:prstGeom>
          <a:noFill/>
          <a:extLst>
            <a:ext uri="{909E8E84-426E-40DD-AFC4-6F175D3DCCD1}">
              <a14:hiddenFill xmlns:a14="http://schemas.microsoft.com/office/drawing/2010/main">
                <a:solidFill>
                  <a:srgbClr val="FFFFFF"/>
                </a:solidFill>
              </a14:hiddenFill>
            </a:ext>
          </a:extLst>
        </p:spPr>
      </p:pic>
      <p:pic>
        <p:nvPicPr>
          <p:cNvPr id="1226" name="Picture 202" descr="Arla Foods - Wikipedia">
            <a:extLst>
              <a:ext uri="{FF2B5EF4-FFF2-40B4-BE49-F238E27FC236}">
                <a16:creationId xmlns:a16="http://schemas.microsoft.com/office/drawing/2014/main" id="{23535CC3-0504-47FF-8F0D-ABB20215F35C}"/>
              </a:ext>
            </a:extLst>
          </p:cNvPr>
          <p:cNvPicPr>
            <a:picLocks noChangeAspect="1" noChangeArrowheads="1"/>
          </p:cNvPicPr>
          <p:nvPr/>
        </p:nvPicPr>
        <p:blipFill>
          <a:blip r:embed="rId147" cstate="print">
            <a:extLst>
              <a:ext uri="{BEBA8EAE-BF5A-486C-A8C5-ECC9F3942E4B}">
                <a14:imgProps xmlns:a14="http://schemas.microsoft.com/office/drawing/2010/main">
                  <a14:imgLayer r:embed="rId14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1033598" y="1093226"/>
            <a:ext cx="575091" cy="385297"/>
          </a:xfrm>
          <a:prstGeom prst="rect">
            <a:avLst/>
          </a:prstGeom>
          <a:noFill/>
          <a:extLst>
            <a:ext uri="{909E8E84-426E-40DD-AFC4-6F175D3DCCD1}">
              <a14:hiddenFill xmlns:a14="http://schemas.microsoft.com/office/drawing/2010/main">
                <a:solidFill>
                  <a:srgbClr val="FFFFFF"/>
                </a:solidFill>
              </a14:hiddenFill>
            </a:ext>
          </a:extLst>
        </p:spPr>
      </p:pic>
      <p:pic>
        <p:nvPicPr>
          <p:cNvPr id="1232" name="Picture 208">
            <a:extLst>
              <a:ext uri="{FF2B5EF4-FFF2-40B4-BE49-F238E27FC236}">
                <a16:creationId xmlns:a16="http://schemas.microsoft.com/office/drawing/2014/main" id="{DEA9272B-3D52-4C49-BE91-33DF96008136}"/>
              </a:ext>
            </a:extLst>
          </p:cNvPr>
          <p:cNvPicPr>
            <a:picLocks noChangeAspect="1" noChangeArrowheads="1"/>
          </p:cNvPicPr>
          <p:nvPr/>
        </p:nvPicPr>
        <p:blipFill>
          <a:blip r:embed="rId149" cstate="print">
            <a:extLst>
              <a:ext uri="{BEBA8EAE-BF5A-486C-A8C5-ECC9F3942E4B}">
                <a14:imgProps xmlns:a14="http://schemas.microsoft.com/office/drawing/2010/main">
                  <a14:imgLayer r:embed="rId15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964394" y="1917083"/>
            <a:ext cx="713499" cy="452084"/>
          </a:xfrm>
          <a:prstGeom prst="rect">
            <a:avLst/>
          </a:prstGeom>
          <a:noFill/>
          <a:extLst>
            <a:ext uri="{909E8E84-426E-40DD-AFC4-6F175D3DCCD1}">
              <a14:hiddenFill xmlns:a14="http://schemas.microsoft.com/office/drawing/2010/main">
                <a:solidFill>
                  <a:srgbClr val="FFFFFF"/>
                </a:solidFill>
              </a14:hiddenFill>
            </a:ext>
          </a:extLst>
        </p:spPr>
      </p:pic>
      <p:pic>
        <p:nvPicPr>
          <p:cNvPr id="1236" name="Picture 212">
            <a:extLst>
              <a:ext uri="{FF2B5EF4-FFF2-40B4-BE49-F238E27FC236}">
                <a16:creationId xmlns:a16="http://schemas.microsoft.com/office/drawing/2014/main" id="{8B0855A7-9462-48E2-88F7-DEC9618A05EA}"/>
              </a:ext>
            </a:extLst>
          </p:cNvPr>
          <p:cNvPicPr>
            <a:picLocks noChangeAspect="1" noChangeArrowheads="1"/>
          </p:cNvPicPr>
          <p:nvPr/>
        </p:nvPicPr>
        <p:blipFill>
          <a:blip r:embed="rId151" cstate="print">
            <a:extLst>
              <a:ext uri="{BEBA8EAE-BF5A-486C-A8C5-ECC9F3942E4B}">
                <a14:imgProps xmlns:a14="http://schemas.microsoft.com/office/drawing/2010/main">
                  <a14:imgLayer r:embed="rId152">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629102" y="2958745"/>
            <a:ext cx="1384081" cy="83261"/>
          </a:xfrm>
          <a:prstGeom prst="rect">
            <a:avLst/>
          </a:prstGeom>
          <a:noFill/>
          <a:extLst>
            <a:ext uri="{909E8E84-426E-40DD-AFC4-6F175D3DCCD1}">
              <a14:hiddenFill xmlns:a14="http://schemas.microsoft.com/office/drawing/2010/main">
                <a:solidFill>
                  <a:srgbClr val="FFFFFF"/>
                </a:solidFill>
              </a14:hiddenFill>
            </a:ext>
          </a:extLst>
        </p:spPr>
      </p:pic>
      <p:pic>
        <p:nvPicPr>
          <p:cNvPr id="1240" name="Picture 216" descr="Mercedes-Benz Logo, HD Png, Meaning, Information">
            <a:extLst>
              <a:ext uri="{FF2B5EF4-FFF2-40B4-BE49-F238E27FC236}">
                <a16:creationId xmlns:a16="http://schemas.microsoft.com/office/drawing/2014/main" id="{944E8C10-BE3F-4167-BA91-2913D85362F4}"/>
              </a:ext>
            </a:extLst>
          </p:cNvPr>
          <p:cNvPicPr>
            <a:picLocks noChangeAspect="1" noChangeArrowheads="1"/>
          </p:cNvPicPr>
          <p:nvPr/>
        </p:nvPicPr>
        <p:blipFill>
          <a:blip r:embed="rId153" cstate="print">
            <a:extLst>
              <a:ext uri="{BEBA8EAE-BF5A-486C-A8C5-ECC9F3942E4B}">
                <a14:imgProps xmlns:a14="http://schemas.microsoft.com/office/drawing/2010/main">
                  <a14:imgLayer r:embed="rId15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854418" y="3595093"/>
            <a:ext cx="933450" cy="525065"/>
          </a:xfrm>
          <a:prstGeom prst="rect">
            <a:avLst/>
          </a:prstGeom>
          <a:noFill/>
          <a:extLst>
            <a:ext uri="{909E8E84-426E-40DD-AFC4-6F175D3DCCD1}">
              <a14:hiddenFill xmlns:a14="http://schemas.microsoft.com/office/drawing/2010/main">
                <a:solidFill>
                  <a:srgbClr val="FFFFFF"/>
                </a:solidFill>
              </a14:hiddenFill>
            </a:ext>
          </a:extLst>
        </p:spPr>
      </p:pic>
      <p:pic>
        <p:nvPicPr>
          <p:cNvPr id="1244" name="Picture 220">
            <a:extLst>
              <a:ext uri="{FF2B5EF4-FFF2-40B4-BE49-F238E27FC236}">
                <a16:creationId xmlns:a16="http://schemas.microsoft.com/office/drawing/2014/main" id="{1A7EA76C-4D5D-4B4A-AB70-19C6B20874FC}"/>
              </a:ext>
            </a:extLst>
          </p:cNvPr>
          <p:cNvPicPr>
            <a:picLocks noChangeAspect="1" noChangeArrowheads="1"/>
          </p:cNvPicPr>
          <p:nvPr/>
        </p:nvPicPr>
        <p:blipFill>
          <a:blip r:embed="rId155" cstate="print">
            <a:extLst>
              <a:ext uri="{BEBA8EAE-BF5A-486C-A8C5-ECC9F3942E4B}">
                <a14:imgProps xmlns:a14="http://schemas.microsoft.com/office/drawing/2010/main">
                  <a14:imgLayer r:embed="rId15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629102" y="4581082"/>
            <a:ext cx="1384081" cy="267587"/>
          </a:xfrm>
          <a:prstGeom prst="rect">
            <a:avLst/>
          </a:prstGeom>
          <a:noFill/>
          <a:extLst>
            <a:ext uri="{909E8E84-426E-40DD-AFC4-6F175D3DCCD1}">
              <a14:hiddenFill xmlns:a14="http://schemas.microsoft.com/office/drawing/2010/main">
                <a:solidFill>
                  <a:srgbClr val="FFFFFF"/>
                </a:solidFill>
              </a14:hiddenFill>
            </a:ext>
          </a:extLst>
        </p:spPr>
      </p:pic>
      <p:pic>
        <p:nvPicPr>
          <p:cNvPr id="1248" name="Picture 224" descr="Mainstream&amp;#39;s Competitors, Revenue, Number of Employees, Funding,  Acquisitions &amp;amp; News - Owler Company Profile">
            <a:extLst>
              <a:ext uri="{FF2B5EF4-FFF2-40B4-BE49-F238E27FC236}">
                <a16:creationId xmlns:a16="http://schemas.microsoft.com/office/drawing/2014/main" id="{E287EF7A-5999-49BA-83EC-A74866EB2457}"/>
              </a:ext>
            </a:extLst>
          </p:cNvPr>
          <p:cNvPicPr>
            <a:picLocks noChangeAspect="1" noChangeArrowheads="1"/>
          </p:cNvPicPr>
          <p:nvPr/>
        </p:nvPicPr>
        <p:blipFill>
          <a:blip r:embed="rId157" cstate="print">
            <a:extLst>
              <a:ext uri="{BEBA8EAE-BF5A-486C-A8C5-ECC9F3942E4B}">
                <a14:imgProps xmlns:a14="http://schemas.microsoft.com/office/drawing/2010/main">
                  <a14:imgLayer r:embed="rId15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670679" y="5377266"/>
            <a:ext cx="1300928" cy="389717"/>
          </a:xfrm>
          <a:prstGeom prst="rect">
            <a:avLst/>
          </a:prstGeom>
          <a:noFill/>
          <a:extLst>
            <a:ext uri="{909E8E84-426E-40DD-AFC4-6F175D3DCCD1}">
              <a14:hiddenFill xmlns:a14="http://schemas.microsoft.com/office/drawing/2010/main">
                <a:solidFill>
                  <a:srgbClr val="FFFFFF"/>
                </a:solidFill>
              </a14:hiddenFill>
            </a:ext>
          </a:extLst>
        </p:spPr>
      </p:pic>
      <p:pic>
        <p:nvPicPr>
          <p:cNvPr id="1252" name="Picture 228" descr="Download HD Michael Hill Logo Transparent PNG Image - NicePNG.com">
            <a:extLst>
              <a:ext uri="{FF2B5EF4-FFF2-40B4-BE49-F238E27FC236}">
                <a16:creationId xmlns:a16="http://schemas.microsoft.com/office/drawing/2014/main" id="{0AB52A39-0922-4567-B032-DF22FDB4040A}"/>
              </a:ext>
            </a:extLst>
          </p:cNvPr>
          <p:cNvPicPr>
            <a:picLocks noChangeAspect="1" noChangeArrowheads="1"/>
          </p:cNvPicPr>
          <p:nvPr/>
        </p:nvPicPr>
        <p:blipFill rotWithShape="1">
          <a:blip r:embed="rId159" cstate="print">
            <a:extLst>
              <a:ext uri="{BEBA8EAE-BF5A-486C-A8C5-ECC9F3942E4B}">
                <a14:imgProps xmlns:a14="http://schemas.microsoft.com/office/drawing/2010/main">
                  <a14:imgLayer r:embed="rId160">
                    <a14:imgEffect>
                      <a14:brightnessContrast bright="100000"/>
                    </a14:imgEffect>
                  </a14:imgLayer>
                </a14:imgProps>
              </a:ext>
              <a:ext uri="{28A0092B-C50C-407E-A947-70E740481C1C}">
                <a14:useLocalDpi xmlns:a14="http://schemas.microsoft.com/office/drawing/2010/main"/>
              </a:ext>
            </a:extLst>
          </a:blip>
          <a:srcRect t="52463"/>
          <a:stretch/>
        </p:blipFill>
        <p:spPr bwMode="auto">
          <a:xfrm>
            <a:off x="10736396" y="6250617"/>
            <a:ext cx="1169495" cy="357516"/>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9737E7AE-ED33-431A-B4BB-7C26E1DDEEEF}"/>
              </a:ext>
            </a:extLst>
          </p:cNvPr>
          <p:cNvGrpSpPr/>
          <p:nvPr/>
        </p:nvGrpSpPr>
        <p:grpSpPr>
          <a:xfrm>
            <a:off x="361216" y="1888304"/>
            <a:ext cx="1019285" cy="509642"/>
            <a:chOff x="361216" y="1888304"/>
            <a:chExt cx="1019285" cy="509642"/>
          </a:xfrm>
        </p:grpSpPr>
        <p:pic>
          <p:nvPicPr>
            <p:cNvPr id="82" name="Picture 8" descr="Columbus Region Success Stories | G&amp;amp;J Pepsi-Cola Bottling Company is One of  Us">
              <a:extLst>
                <a:ext uri="{FF2B5EF4-FFF2-40B4-BE49-F238E27FC236}">
                  <a16:creationId xmlns:a16="http://schemas.microsoft.com/office/drawing/2014/main" id="{07BBBA3C-849C-4F67-8C14-925C6FCAD611}"/>
                </a:ext>
              </a:extLst>
            </p:cNvPr>
            <p:cNvPicPr>
              <a:picLocks noChangeAspect="1" noChangeArrowheads="1"/>
            </p:cNvPicPr>
            <p:nvPr/>
          </p:nvPicPr>
          <p:blipFill>
            <a:blip r:embed="rId161" cstate="print">
              <a:extLst>
                <a:ext uri="{BEBA8EAE-BF5A-486C-A8C5-ECC9F3942E4B}">
                  <a14:imgProps xmlns:a14="http://schemas.microsoft.com/office/drawing/2010/main">
                    <a14:imgLayer r:embed="rId162">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61216" y="1888304"/>
              <a:ext cx="1019285" cy="509642"/>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8" descr="Columbus Region Success Stories | G&amp;amp;J Pepsi-Cola Bottling Company is One of  Us">
              <a:extLst>
                <a:ext uri="{FF2B5EF4-FFF2-40B4-BE49-F238E27FC236}">
                  <a16:creationId xmlns:a16="http://schemas.microsoft.com/office/drawing/2014/main" id="{CFD50A9A-598C-4836-955C-DAB0929EACD9}"/>
                </a:ext>
              </a:extLst>
            </p:cNvPr>
            <p:cNvPicPr>
              <a:picLocks noChangeAspect="1" noChangeArrowheads="1"/>
            </p:cNvPicPr>
            <p:nvPr/>
          </p:nvPicPr>
          <p:blipFill rotWithShape="1">
            <a:blip r:embed="rId163" cstate="print">
              <a:extLst>
                <a:ext uri="{BEBA8EAE-BF5A-486C-A8C5-ECC9F3942E4B}">
                  <a14:imgProps xmlns:a14="http://schemas.microsoft.com/office/drawing/2010/main">
                    <a14:imgLayer r:embed="rId164">
                      <a14:imgEffect>
                        <a14:saturation sat="0"/>
                      </a14:imgEffect>
                    </a14:imgLayer>
                  </a14:imgProps>
                </a:ext>
                <a:ext uri="{28A0092B-C50C-407E-A947-70E740481C1C}">
                  <a14:useLocalDpi xmlns:a14="http://schemas.microsoft.com/office/drawing/2010/main"/>
                </a:ext>
              </a:extLst>
            </a:blip>
            <a:srcRect l="29474" r="45027"/>
            <a:stretch/>
          </p:blipFill>
          <p:spPr bwMode="auto">
            <a:xfrm>
              <a:off x="661639" y="1888304"/>
              <a:ext cx="259905" cy="5096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2EA26EC5-7A97-4130-A83F-C3189930DC58}"/>
              </a:ext>
            </a:extLst>
          </p:cNvPr>
          <p:cNvGrpSpPr/>
          <p:nvPr/>
        </p:nvGrpSpPr>
        <p:grpSpPr>
          <a:xfrm>
            <a:off x="3945310" y="5341281"/>
            <a:ext cx="817952" cy="461688"/>
            <a:chOff x="3945310" y="5341281"/>
            <a:chExt cx="817952" cy="461688"/>
          </a:xfrm>
        </p:grpSpPr>
        <p:pic>
          <p:nvPicPr>
            <p:cNvPr id="1112" name="Picture 88" descr="Shell logo and symbol, meaning, history, PNG">
              <a:extLst>
                <a:ext uri="{FF2B5EF4-FFF2-40B4-BE49-F238E27FC236}">
                  <a16:creationId xmlns:a16="http://schemas.microsoft.com/office/drawing/2014/main" id="{E0E1CD2E-F749-4658-BCDD-09D57B639AFC}"/>
                </a:ext>
              </a:extLst>
            </p:cNvPr>
            <p:cNvPicPr>
              <a:picLocks noChangeAspect="1" noChangeArrowheads="1"/>
            </p:cNvPicPr>
            <p:nvPr/>
          </p:nvPicPr>
          <p:blipFill rotWithShape="1">
            <a:blip r:embed="rId165" cstate="print">
              <a:biLevel thresh="50000"/>
              <a:extLst>
                <a:ext uri="{28A0092B-C50C-407E-A947-70E740481C1C}">
                  <a14:useLocalDpi xmlns:a14="http://schemas.microsoft.com/office/drawing/2010/main"/>
                </a:ext>
              </a:extLst>
            </a:blip>
            <a:srcRect b="21432"/>
            <a:stretch/>
          </p:blipFill>
          <p:spPr bwMode="auto">
            <a:xfrm>
              <a:off x="3945310" y="5341281"/>
              <a:ext cx="817952" cy="362742"/>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88" descr="Shell logo and symbol, meaning, history, PNG">
              <a:extLst>
                <a:ext uri="{FF2B5EF4-FFF2-40B4-BE49-F238E27FC236}">
                  <a16:creationId xmlns:a16="http://schemas.microsoft.com/office/drawing/2014/main" id="{A29229D7-041B-434B-82DA-CB9AB0065C38}"/>
                </a:ext>
              </a:extLst>
            </p:cNvPr>
            <p:cNvPicPr>
              <a:picLocks noChangeAspect="1" noChangeArrowheads="1"/>
            </p:cNvPicPr>
            <p:nvPr/>
          </p:nvPicPr>
          <p:blipFill rotWithShape="1">
            <a:blip r:embed="rId166" cstate="print">
              <a:biLevel thresh="50000"/>
              <a:extLst>
                <a:ext uri="{BEBA8EAE-BF5A-486C-A8C5-ECC9F3942E4B}">
                  <a14:imgProps xmlns:a14="http://schemas.microsoft.com/office/drawing/2010/main">
                    <a14:imgLayer r:embed="rId167">
                      <a14:imgEffect>
                        <a14:brightnessContrast bright="100000"/>
                      </a14:imgEffect>
                    </a14:imgLayer>
                  </a14:imgProps>
                </a:ext>
                <a:ext uri="{28A0092B-C50C-407E-A947-70E740481C1C}">
                  <a14:useLocalDpi xmlns:a14="http://schemas.microsoft.com/office/drawing/2010/main"/>
                </a:ext>
              </a:extLst>
            </a:blip>
            <a:srcRect t="78568"/>
            <a:stretch/>
          </p:blipFill>
          <p:spPr bwMode="auto">
            <a:xfrm>
              <a:off x="3945310" y="5704021"/>
              <a:ext cx="817952" cy="989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a:extLst>
              <a:ext uri="{FF2B5EF4-FFF2-40B4-BE49-F238E27FC236}">
                <a16:creationId xmlns:a16="http://schemas.microsoft.com/office/drawing/2014/main" id="{3A863B61-8A3C-42B5-AF57-18077E8DE873}"/>
              </a:ext>
            </a:extLst>
          </p:cNvPr>
          <p:cNvGrpSpPr/>
          <p:nvPr/>
        </p:nvGrpSpPr>
        <p:grpSpPr>
          <a:xfrm>
            <a:off x="5385186" y="3699080"/>
            <a:ext cx="1421629" cy="317089"/>
            <a:chOff x="5385186" y="3699080"/>
            <a:chExt cx="1421629" cy="317089"/>
          </a:xfrm>
        </p:grpSpPr>
        <p:pic>
          <p:nvPicPr>
            <p:cNvPr id="1138" name="Picture 114" descr="Communities of Opportunity">
              <a:extLst>
                <a:ext uri="{FF2B5EF4-FFF2-40B4-BE49-F238E27FC236}">
                  <a16:creationId xmlns:a16="http://schemas.microsoft.com/office/drawing/2014/main" id="{F314BA81-CFEE-461D-B0AE-73AD76C53A99}"/>
                </a:ext>
              </a:extLst>
            </p:cNvPr>
            <p:cNvPicPr>
              <a:picLocks noChangeAspect="1" noChangeArrowheads="1"/>
            </p:cNvPicPr>
            <p:nvPr/>
          </p:nvPicPr>
          <p:blipFill rotWithShape="1">
            <a:blip r:embed="rId168" cstate="print">
              <a:extLst>
                <a:ext uri="{BEBA8EAE-BF5A-486C-A8C5-ECC9F3942E4B}">
                  <a14:imgProps xmlns:a14="http://schemas.microsoft.com/office/drawing/2010/main">
                    <a14:imgLayer r:embed="rId169">
                      <a14:imgEffect>
                        <a14:brightnessContrast bright="100000"/>
                      </a14:imgEffect>
                    </a14:imgLayer>
                  </a14:imgProps>
                </a:ext>
                <a:ext uri="{28A0092B-C50C-407E-A947-70E740481C1C}">
                  <a14:useLocalDpi xmlns:a14="http://schemas.microsoft.com/office/drawing/2010/main"/>
                </a:ext>
              </a:extLst>
            </a:blip>
            <a:srcRect l="23535"/>
            <a:stretch/>
          </p:blipFill>
          <p:spPr bwMode="auto">
            <a:xfrm>
              <a:off x="5719763" y="3699080"/>
              <a:ext cx="1087052" cy="317089"/>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114" descr="Communities of Opportunity">
              <a:extLst>
                <a:ext uri="{FF2B5EF4-FFF2-40B4-BE49-F238E27FC236}">
                  <a16:creationId xmlns:a16="http://schemas.microsoft.com/office/drawing/2014/main" id="{2E57F98B-6C07-4174-B287-84F26C693BF0}"/>
                </a:ext>
              </a:extLst>
            </p:cNvPr>
            <p:cNvPicPr>
              <a:picLocks noChangeAspect="1" noChangeArrowheads="1"/>
            </p:cNvPicPr>
            <p:nvPr/>
          </p:nvPicPr>
          <p:blipFill rotWithShape="1">
            <a:blip r:embed="rId170" cstate="print">
              <a:extLst>
                <a:ext uri="{28A0092B-C50C-407E-A947-70E740481C1C}">
                  <a14:useLocalDpi xmlns:a14="http://schemas.microsoft.com/office/drawing/2010/main"/>
                </a:ext>
              </a:extLst>
            </a:blip>
            <a:srcRect r="76465"/>
            <a:stretch/>
          </p:blipFill>
          <p:spPr bwMode="auto">
            <a:xfrm>
              <a:off x="5385186" y="3699080"/>
              <a:ext cx="334577" cy="317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a:extLst>
              <a:ext uri="{FF2B5EF4-FFF2-40B4-BE49-F238E27FC236}">
                <a16:creationId xmlns:a16="http://schemas.microsoft.com/office/drawing/2014/main" id="{ECC30E1B-1328-4715-B850-3A3ADF6DC6DE}"/>
              </a:ext>
            </a:extLst>
          </p:cNvPr>
          <p:cNvGrpSpPr/>
          <p:nvPr/>
        </p:nvGrpSpPr>
        <p:grpSpPr>
          <a:xfrm>
            <a:off x="7322829" y="4567020"/>
            <a:ext cx="1029769" cy="295710"/>
            <a:chOff x="7322829" y="4567020"/>
            <a:chExt cx="1029769" cy="295710"/>
          </a:xfrm>
        </p:grpSpPr>
        <p:pic>
          <p:nvPicPr>
            <p:cNvPr id="1172" name="Picture 148" descr="EDIBLE LOGO (2)">
              <a:extLst>
                <a:ext uri="{FF2B5EF4-FFF2-40B4-BE49-F238E27FC236}">
                  <a16:creationId xmlns:a16="http://schemas.microsoft.com/office/drawing/2014/main" id="{59687D04-E58E-4335-B6CA-A96B79114246}"/>
                </a:ext>
              </a:extLst>
            </p:cNvPr>
            <p:cNvPicPr>
              <a:picLocks noChangeAspect="1" noChangeArrowheads="1"/>
            </p:cNvPicPr>
            <p:nvPr/>
          </p:nvPicPr>
          <p:blipFill>
            <a:blip r:embed="rId171" cstate="print">
              <a:extLst>
                <a:ext uri="{BEBA8EAE-BF5A-486C-A8C5-ECC9F3942E4B}">
                  <a14:imgProps xmlns:a14="http://schemas.microsoft.com/office/drawing/2010/main">
                    <a14:imgLayer r:embed="rId172">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322829" y="4567020"/>
              <a:ext cx="1029769" cy="295710"/>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148" descr="EDIBLE LOGO (2)">
              <a:extLst>
                <a:ext uri="{FF2B5EF4-FFF2-40B4-BE49-F238E27FC236}">
                  <a16:creationId xmlns:a16="http://schemas.microsoft.com/office/drawing/2014/main" id="{DB7270A1-D7C9-487D-A195-59E5A6CAEA68}"/>
                </a:ext>
              </a:extLst>
            </p:cNvPr>
            <p:cNvPicPr>
              <a:picLocks noChangeAspect="1" noChangeArrowheads="1"/>
            </p:cNvPicPr>
            <p:nvPr/>
          </p:nvPicPr>
          <p:blipFill rotWithShape="1">
            <a:blip r:embed="rId173" cstate="print">
              <a:extLst>
                <a:ext uri="{BEBA8EAE-BF5A-486C-A8C5-ECC9F3942E4B}">
                  <a14:imgProps xmlns:a14="http://schemas.microsoft.com/office/drawing/2010/main">
                    <a14:imgLayer r:embed="rId174">
                      <a14:imgEffect>
                        <a14:saturation sat="0"/>
                      </a14:imgEffect>
                    </a14:imgLayer>
                  </a14:imgProps>
                </a:ext>
                <a:ext uri="{28A0092B-C50C-407E-A947-70E740481C1C}">
                  <a14:useLocalDpi xmlns:a14="http://schemas.microsoft.com/office/drawing/2010/main"/>
                </a:ext>
              </a:extLst>
            </a:blip>
            <a:srcRect r="69061"/>
            <a:stretch/>
          </p:blipFill>
          <p:spPr bwMode="auto">
            <a:xfrm>
              <a:off x="7322830" y="4567020"/>
              <a:ext cx="318602" cy="295710"/>
            </a:xfrm>
            <a:prstGeom prst="rect">
              <a:avLst/>
            </a:prstGeom>
            <a:noFill/>
            <a:extLst>
              <a:ext uri="{909E8E84-426E-40DD-AFC4-6F175D3DCCD1}">
                <a14:hiddenFill xmlns:a14="http://schemas.microsoft.com/office/drawing/2010/main">
                  <a:solidFill>
                    <a:srgbClr val="FFFFFF"/>
                  </a:solidFill>
                </a14:hiddenFill>
              </a:ext>
            </a:extLst>
          </p:spPr>
        </p:pic>
      </p:grpSp>
      <p:sp>
        <p:nvSpPr>
          <p:cNvPr id="155" name="Rectangle 154">
            <a:extLst>
              <a:ext uri="{FF2B5EF4-FFF2-40B4-BE49-F238E27FC236}">
                <a16:creationId xmlns:a16="http://schemas.microsoft.com/office/drawing/2014/main" id="{A73937CB-5992-463B-AD0D-8C17300E072F}"/>
              </a:ext>
              <a:ext uri="{C183D7F6-B498-43B3-948B-1728B52AA6E4}">
                <adec:decorative xmlns:adec="http://schemas.microsoft.com/office/drawing/2017/decorative" val="1"/>
              </a:ext>
            </a:extLst>
          </p:cNvPr>
          <p:cNvSpPr>
            <a:spLocks/>
          </p:cNvSpPr>
          <p:nvPr/>
        </p:nvSpPr>
        <p:spPr bwMode="auto">
          <a:xfrm>
            <a:off x="0" y="0"/>
            <a:ext cx="12192000" cy="6858000"/>
          </a:xfrm>
          <a:prstGeom prst="rect">
            <a:avLst/>
          </a:prstGeom>
          <a:solidFill>
            <a:schemeClr val="bg1">
              <a:alpha val="98000"/>
            </a:schemeClr>
          </a:solidFill>
          <a:ln w="25400"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j-lt"/>
                <a:ea typeface="+mj-ea"/>
                <a:cs typeface="+mj-cs"/>
              </a:defRPr>
            </a:lvl1pPr>
            <a:lvl2pPr marL="457183" algn="l" defTabSz="914367" rtl="0" eaLnBrk="1" latinLnBrk="0" hangingPunct="1">
              <a:defRPr sz="1765" kern="1200">
                <a:solidFill>
                  <a:schemeClr val="tx1"/>
                </a:solidFill>
                <a:latin typeface="+mj-lt"/>
                <a:ea typeface="+mj-ea"/>
                <a:cs typeface="+mj-cs"/>
              </a:defRPr>
            </a:lvl2pPr>
            <a:lvl3pPr marL="914367" algn="l" defTabSz="914367" rtl="0" eaLnBrk="1" latinLnBrk="0" hangingPunct="1">
              <a:defRPr sz="1765" kern="1200">
                <a:solidFill>
                  <a:schemeClr val="tx1"/>
                </a:solidFill>
                <a:latin typeface="+mj-lt"/>
                <a:ea typeface="+mj-ea"/>
                <a:cs typeface="+mj-cs"/>
              </a:defRPr>
            </a:lvl3pPr>
            <a:lvl4pPr marL="1371550" algn="l" defTabSz="914367" rtl="0" eaLnBrk="1" latinLnBrk="0" hangingPunct="1">
              <a:defRPr sz="1765" kern="1200">
                <a:solidFill>
                  <a:schemeClr val="tx1"/>
                </a:solidFill>
                <a:latin typeface="+mj-lt"/>
                <a:ea typeface="+mj-ea"/>
                <a:cs typeface="+mj-cs"/>
              </a:defRPr>
            </a:lvl4pPr>
            <a:lvl5pPr marL="1828734" algn="l" defTabSz="914367" rtl="0" eaLnBrk="1" latinLnBrk="0" hangingPunct="1">
              <a:defRPr sz="1765" kern="1200">
                <a:solidFill>
                  <a:schemeClr val="tx1"/>
                </a:solidFill>
                <a:latin typeface="+mj-lt"/>
                <a:ea typeface="+mj-ea"/>
                <a:cs typeface="+mj-cs"/>
              </a:defRPr>
            </a:lvl5pPr>
            <a:lvl6pPr marL="2285918" algn="l" defTabSz="914367" rtl="0" eaLnBrk="1" latinLnBrk="0" hangingPunct="1">
              <a:defRPr sz="1765" kern="1200">
                <a:solidFill>
                  <a:schemeClr val="tx1"/>
                </a:solidFill>
                <a:latin typeface="+mj-lt"/>
                <a:ea typeface="+mj-ea"/>
                <a:cs typeface="+mj-cs"/>
              </a:defRPr>
            </a:lvl6pPr>
            <a:lvl7pPr marL="2743101" algn="l" defTabSz="914367" rtl="0" eaLnBrk="1" latinLnBrk="0" hangingPunct="1">
              <a:defRPr sz="1765" kern="1200">
                <a:solidFill>
                  <a:schemeClr val="tx1"/>
                </a:solidFill>
                <a:latin typeface="+mj-lt"/>
                <a:ea typeface="+mj-ea"/>
                <a:cs typeface="+mj-cs"/>
              </a:defRPr>
            </a:lvl7pPr>
            <a:lvl8pPr marL="3200284" algn="l" defTabSz="914367" rtl="0" eaLnBrk="1" latinLnBrk="0" hangingPunct="1">
              <a:defRPr sz="1765" kern="1200">
                <a:solidFill>
                  <a:schemeClr val="tx1"/>
                </a:solidFill>
                <a:latin typeface="+mj-lt"/>
                <a:ea typeface="+mj-ea"/>
                <a:cs typeface="+mj-cs"/>
              </a:defRPr>
            </a:lvl8pPr>
            <a:lvl9pPr marL="3657469" algn="l" defTabSz="914367" rtl="0" eaLnBrk="1" latinLnBrk="0" hangingPunct="1">
              <a:defRPr sz="1765" kern="1200">
                <a:solidFill>
                  <a:schemeClr val="tx1"/>
                </a:solidFill>
                <a:latin typeface="+mj-lt"/>
                <a:ea typeface="+mj-ea"/>
                <a:cs typeface="+mj-cs"/>
              </a:defRPr>
            </a:lvl9p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a:ea typeface="+mj-ea"/>
              <a:cs typeface="Segoe UI" pitchFamily="34" charset="0"/>
            </a:endParaRPr>
          </a:p>
        </p:txBody>
      </p:sp>
      <p:sp>
        <p:nvSpPr>
          <p:cNvPr id="170" name="Title 1">
            <a:extLst>
              <a:ext uri="{FF2B5EF4-FFF2-40B4-BE49-F238E27FC236}">
                <a16:creationId xmlns:a16="http://schemas.microsoft.com/office/drawing/2014/main" id="{E5FD08D4-C125-4F89-83D1-F1FC0D967402}"/>
              </a:ext>
            </a:extLst>
          </p:cNvPr>
          <p:cNvSpPr txBox="1">
            <a:spLocks/>
          </p:cNvSpPr>
          <p:nvPr/>
        </p:nvSpPr>
        <p:spPr>
          <a:xfrm>
            <a:off x="1268148" y="4948720"/>
            <a:ext cx="3803332" cy="950080"/>
          </a:xfrm>
          <a:prstGeom prst="rect">
            <a:avLst/>
          </a:prstGeom>
          <a:solidFill>
            <a:schemeClr val="accent1"/>
          </a:solidFill>
        </p:spPr>
        <p:txBody>
          <a:bodyPr vert="horz" wrap="square" lIns="0" tIns="0" rIns="0" bIns="0" rtlCol="0" anchor="ctr">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w="3175">
                  <a:noFill/>
                </a:ln>
                <a:solidFill>
                  <a:srgbClr val="FFFFFF"/>
                </a:solidFill>
                <a:effectLst/>
                <a:uLnTx/>
                <a:uFillTx/>
                <a:latin typeface="Segoe UI"/>
                <a:ea typeface="+mn-ea"/>
                <a:cs typeface="Segoe UI"/>
              </a:rPr>
              <a:t>are using Dynamics 365 </a:t>
            </a:r>
            <a:br>
              <a:rPr kumimoji="0" lang="en-US" sz="2400" b="0" i="0" u="none" strike="noStrike" kern="1200" cap="none" spc="0" normalizeH="0" baseline="0" noProof="0" dirty="0">
                <a:ln w="3175">
                  <a:noFill/>
                </a:ln>
                <a:solidFill>
                  <a:srgbClr val="FFFFFF"/>
                </a:solidFill>
                <a:effectLst/>
                <a:uLnTx/>
                <a:uFillTx/>
                <a:latin typeface="Segoe UI"/>
                <a:ea typeface="+mn-ea"/>
                <a:cs typeface="Segoe UI"/>
              </a:rPr>
            </a:br>
            <a:r>
              <a:rPr kumimoji="0" lang="en-US" sz="2400" b="0" i="0" u="none" strike="noStrike" kern="1200" cap="none" spc="0" normalizeH="0" baseline="0" noProof="0" dirty="0">
                <a:ln w="3175">
                  <a:noFill/>
                </a:ln>
                <a:solidFill>
                  <a:srgbClr val="FFFFFF"/>
                </a:solidFill>
                <a:effectLst/>
                <a:uLnTx/>
                <a:uFillTx/>
                <a:latin typeface="Segoe UI"/>
                <a:ea typeface="+mn-ea"/>
                <a:cs typeface="Segoe UI"/>
              </a:rPr>
              <a:t>or the Power Platform</a:t>
            </a:r>
          </a:p>
        </p:txBody>
      </p:sp>
      <p:sp>
        <p:nvSpPr>
          <p:cNvPr id="160" name="Title 1">
            <a:extLst>
              <a:ext uri="{FF2B5EF4-FFF2-40B4-BE49-F238E27FC236}">
                <a16:creationId xmlns:a16="http://schemas.microsoft.com/office/drawing/2014/main" id="{BC0F0700-55E1-4004-8414-54BF41ACCF7A}"/>
              </a:ext>
            </a:extLst>
          </p:cNvPr>
          <p:cNvSpPr txBox="1">
            <a:spLocks/>
          </p:cNvSpPr>
          <p:nvPr/>
        </p:nvSpPr>
        <p:spPr>
          <a:xfrm>
            <a:off x="3294731" y="2617962"/>
            <a:ext cx="1874634" cy="450592"/>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w="3175">
                  <a:noFill/>
                </a:ln>
                <a:solidFill>
                  <a:srgbClr val="000000"/>
                </a:solidFill>
                <a:effectLst/>
                <a:uLnTx/>
                <a:uFillTx/>
                <a:latin typeface="Segoe UI Semibold"/>
                <a:ea typeface="+mn-ea"/>
                <a:cs typeface="Segoe UI"/>
              </a:rPr>
              <a:t>organizations </a:t>
            </a:r>
            <a:br>
              <a:rPr kumimoji="0" lang="en-US" sz="1800" b="0" i="0" u="none" strike="noStrike" kern="1200" cap="none" spc="0" normalizeH="0" baseline="0" noProof="0" dirty="0">
                <a:ln w="3175">
                  <a:noFill/>
                </a:ln>
                <a:solidFill>
                  <a:srgbClr val="000000"/>
                </a:solidFill>
                <a:effectLst/>
                <a:uLnTx/>
                <a:uFillTx/>
                <a:latin typeface="Segoe UI Semibold"/>
                <a:ea typeface="+mn-ea"/>
                <a:cs typeface="Segoe UI"/>
              </a:rPr>
            </a:br>
            <a:r>
              <a:rPr kumimoji="0" lang="en-US" sz="1800" b="0" i="0" u="none" strike="noStrike" kern="1200" cap="none" spc="0" normalizeH="0" baseline="0" noProof="0" dirty="0">
                <a:ln w="3175">
                  <a:noFill/>
                </a:ln>
                <a:solidFill>
                  <a:srgbClr val="000000"/>
                </a:solidFill>
                <a:effectLst/>
                <a:uLnTx/>
                <a:uFillTx/>
                <a:latin typeface="Segoe UI Semibold"/>
                <a:ea typeface="+mn-ea"/>
                <a:cs typeface="Segoe UI"/>
              </a:rPr>
              <a:t>each month</a:t>
            </a:r>
            <a:endParaRPr kumimoji="0" lang="en-US" sz="3200" b="0" i="0" u="none" strike="noStrike" kern="1200" cap="none" spc="0" normalizeH="0" baseline="0" noProof="0" dirty="0">
              <a:ln w="3175">
                <a:noFill/>
              </a:ln>
              <a:solidFill>
                <a:srgbClr val="000000"/>
              </a:solidFill>
              <a:effectLst/>
              <a:uLnTx/>
              <a:uFillTx/>
              <a:latin typeface="Segoe UI Semibold"/>
              <a:ea typeface="+mn-ea"/>
              <a:cs typeface="Segoe UI"/>
            </a:endParaRPr>
          </a:p>
        </p:txBody>
      </p:sp>
      <p:sp>
        <p:nvSpPr>
          <p:cNvPr id="154" name="Title 1">
            <a:extLst>
              <a:ext uri="{FF2B5EF4-FFF2-40B4-BE49-F238E27FC236}">
                <a16:creationId xmlns:a16="http://schemas.microsoft.com/office/drawing/2014/main" id="{4C237527-2F01-41EC-8BF6-F55EC64C26EB}"/>
              </a:ext>
            </a:extLst>
          </p:cNvPr>
          <p:cNvSpPr txBox="1">
            <a:spLocks/>
          </p:cNvSpPr>
          <p:nvPr/>
        </p:nvSpPr>
        <p:spPr>
          <a:xfrm>
            <a:off x="1208530" y="2525892"/>
            <a:ext cx="1874634" cy="564423"/>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5400" b="1" i="0" u="none" strike="noStrike" kern="1200" cap="none" spc="0" normalizeH="0" baseline="0" noProof="0" dirty="0">
                <a:ln w="3175">
                  <a:noFill/>
                </a:ln>
                <a:solidFill>
                  <a:srgbClr val="0078D4"/>
                </a:solidFill>
                <a:effectLst/>
                <a:uLnTx/>
                <a:uFillTx/>
                <a:latin typeface="Segoe UI Semibold"/>
                <a:ea typeface="+mn-ea"/>
                <a:cs typeface="Segoe UI" pitchFamily="34" charset="0"/>
              </a:rPr>
              <a:t>500k</a:t>
            </a:r>
            <a:r>
              <a:rPr kumimoji="0" lang="en-US" sz="5400" b="0" i="0" u="none" strike="noStrike" kern="1200" cap="none" spc="0" normalizeH="0" baseline="0" noProof="0" dirty="0">
                <a:ln w="3175">
                  <a:noFill/>
                </a:ln>
                <a:solidFill>
                  <a:srgbClr val="0078D4"/>
                </a:solidFill>
                <a:effectLst/>
                <a:uLnTx/>
                <a:uFillTx/>
                <a:latin typeface="Segoe UI Semibold"/>
                <a:ea typeface="+mn-ea"/>
                <a:cs typeface="Segoe UI" pitchFamily="34" charset="0"/>
              </a:rPr>
              <a:t> </a:t>
            </a:r>
            <a:endParaRPr kumimoji="0" lang="en-US" sz="5400" b="0" i="0" u="none" strike="noStrike" kern="1200" cap="none" spc="0" normalizeH="0" baseline="0" noProof="0" dirty="0">
              <a:ln w="3175">
                <a:noFill/>
              </a:ln>
              <a:solidFill>
                <a:srgbClr val="0078D4"/>
              </a:solidFill>
              <a:effectLst/>
              <a:uLnTx/>
              <a:uFillTx/>
              <a:latin typeface="Segoe UI"/>
              <a:ea typeface="+mn-ea"/>
              <a:cs typeface="Segoe UI"/>
            </a:endParaRPr>
          </a:p>
        </p:txBody>
      </p:sp>
      <p:sp>
        <p:nvSpPr>
          <p:cNvPr id="161" name="Title 1">
            <a:extLst>
              <a:ext uri="{FF2B5EF4-FFF2-40B4-BE49-F238E27FC236}">
                <a16:creationId xmlns:a16="http://schemas.microsoft.com/office/drawing/2014/main" id="{7D5D0475-C319-4FE6-B1E1-7C9C71E856D8}"/>
              </a:ext>
            </a:extLst>
          </p:cNvPr>
          <p:cNvSpPr txBox="1">
            <a:spLocks/>
          </p:cNvSpPr>
          <p:nvPr/>
        </p:nvSpPr>
        <p:spPr>
          <a:xfrm>
            <a:off x="1208530" y="3822805"/>
            <a:ext cx="1874634" cy="564423"/>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5400" b="1" i="0" u="none" strike="noStrike" kern="1200" cap="none" spc="0" normalizeH="0" baseline="0" noProof="0" dirty="0">
                <a:ln w="3175">
                  <a:noFill/>
                </a:ln>
                <a:solidFill>
                  <a:srgbClr val="0078D4"/>
                </a:solidFill>
                <a:effectLst/>
                <a:uLnTx/>
                <a:uFillTx/>
                <a:latin typeface="Segoe UI Semibold"/>
                <a:ea typeface="+mn-ea"/>
                <a:cs typeface="Segoe UI" pitchFamily="34" charset="0"/>
              </a:rPr>
              <a:t>97%</a:t>
            </a:r>
            <a:endParaRPr kumimoji="0" lang="en-US" sz="5400" b="0" i="0" u="none" strike="noStrike" kern="1200" cap="none" spc="0" normalizeH="0" baseline="0" noProof="0" dirty="0">
              <a:ln w="3175">
                <a:noFill/>
              </a:ln>
              <a:solidFill>
                <a:srgbClr val="0078D4"/>
              </a:solidFill>
              <a:effectLst/>
              <a:uLnTx/>
              <a:uFillTx/>
              <a:latin typeface="Segoe UI"/>
              <a:ea typeface="+mn-ea"/>
              <a:cs typeface="Segoe UI"/>
            </a:endParaRPr>
          </a:p>
        </p:txBody>
      </p:sp>
      <p:sp>
        <p:nvSpPr>
          <p:cNvPr id="162" name="Title 1">
            <a:extLst>
              <a:ext uri="{FF2B5EF4-FFF2-40B4-BE49-F238E27FC236}">
                <a16:creationId xmlns:a16="http://schemas.microsoft.com/office/drawing/2014/main" id="{050AB9A7-54AC-4126-968E-653669E29515}"/>
              </a:ext>
            </a:extLst>
          </p:cNvPr>
          <p:cNvSpPr txBox="1">
            <a:spLocks/>
          </p:cNvSpPr>
          <p:nvPr/>
        </p:nvSpPr>
        <p:spPr>
          <a:xfrm>
            <a:off x="3294731" y="3897463"/>
            <a:ext cx="1874634" cy="450592"/>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w="3175">
                  <a:noFill/>
                </a:ln>
                <a:solidFill>
                  <a:srgbClr val="000000"/>
                </a:solidFill>
                <a:effectLst/>
                <a:uLnTx/>
                <a:uFillTx/>
                <a:latin typeface="Segoe UI Semibold"/>
                <a:ea typeface="+mn-ea"/>
                <a:cs typeface="Segoe UI"/>
              </a:rPr>
              <a:t>of Fortune 500 companies</a:t>
            </a:r>
            <a:endParaRPr kumimoji="0" lang="en-US" sz="3200" b="0" i="0" u="none" strike="noStrike" kern="1200" cap="none" spc="0" normalizeH="0" baseline="0" noProof="0" dirty="0">
              <a:ln w="3175">
                <a:noFill/>
              </a:ln>
              <a:solidFill>
                <a:srgbClr val="000000"/>
              </a:solidFill>
              <a:effectLst/>
              <a:uLnTx/>
              <a:uFillTx/>
              <a:latin typeface="Segoe UI Semibold"/>
              <a:ea typeface="+mn-ea"/>
              <a:cs typeface="Segoe UI"/>
            </a:endParaRPr>
          </a:p>
        </p:txBody>
      </p:sp>
      <p:sp>
        <p:nvSpPr>
          <p:cNvPr id="10" name="TextBox 9">
            <a:extLst>
              <a:ext uri="{FF2B5EF4-FFF2-40B4-BE49-F238E27FC236}">
                <a16:creationId xmlns:a16="http://schemas.microsoft.com/office/drawing/2014/main" id="{31CCE728-544C-F985-2AF3-E7BBB4055275}"/>
              </a:ext>
            </a:extLst>
          </p:cNvPr>
          <p:cNvSpPr txBox="1"/>
          <p:nvPr/>
        </p:nvSpPr>
        <p:spPr>
          <a:xfrm>
            <a:off x="9954235" y="6262286"/>
            <a:ext cx="180036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*Q2 Earnings Release FY22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83B008EB-0687-33E2-E474-760AE3F07D93}"/>
              </a:ext>
            </a:extLst>
          </p:cNvPr>
          <p:cNvSpPr>
            <a:spLocks/>
          </p:cNvSpPr>
          <p:nvPr/>
        </p:nvSpPr>
        <p:spPr bwMode="auto">
          <a:xfrm>
            <a:off x="769856" y="2044965"/>
            <a:ext cx="4890716" cy="3405534"/>
          </a:xfrm>
          <a:prstGeom prst="rect">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AD14FFDB-0D05-44DA-07B9-B40F7F26753D}"/>
              </a:ext>
            </a:extLst>
          </p:cNvPr>
          <p:cNvCxnSpPr>
            <a:cxnSpLocks/>
          </p:cNvCxnSpPr>
          <p:nvPr/>
        </p:nvCxnSpPr>
        <p:spPr>
          <a:xfrm flipH="1">
            <a:off x="1572358" y="3529848"/>
            <a:ext cx="3499122"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47B57436-34AC-51E1-42CB-B5FC13B05030}"/>
              </a:ext>
            </a:extLst>
          </p:cNvPr>
          <p:cNvPicPr>
            <a:picLocks noChangeAspect="1" noChangeArrowheads="1"/>
          </p:cNvPicPr>
          <p:nvPr/>
        </p:nvPicPr>
        <p:blipFill>
          <a:blip r:embed="rId175" cstate="print">
            <a:extLst>
              <a:ext uri="{28A0092B-C50C-407E-A947-70E740481C1C}">
                <a14:useLocalDpi xmlns:a14="http://schemas.microsoft.com/office/drawing/2010/main" val="0"/>
              </a:ext>
            </a:extLst>
          </a:blip>
          <a:srcRect/>
          <a:stretch>
            <a:fillRect/>
          </a:stretch>
        </p:blipFill>
        <p:spPr bwMode="auto">
          <a:xfrm>
            <a:off x="6351423" y="2226125"/>
            <a:ext cx="1604496" cy="804613"/>
          </a:xfrm>
          <a:prstGeom prst="rect">
            <a:avLst/>
          </a:prstGeom>
          <a:noFill/>
        </p:spPr>
      </p:pic>
      <p:sp>
        <p:nvSpPr>
          <p:cNvPr id="12" name="TextBox 11">
            <a:extLst>
              <a:ext uri="{FF2B5EF4-FFF2-40B4-BE49-F238E27FC236}">
                <a16:creationId xmlns:a16="http://schemas.microsoft.com/office/drawing/2014/main" id="{E12E1321-8362-47BB-6B5B-B9980655A1A5}"/>
              </a:ext>
            </a:extLst>
          </p:cNvPr>
          <p:cNvSpPr txBox="1">
            <a:spLocks noChangeAspect="1"/>
          </p:cNvSpPr>
          <p:nvPr/>
        </p:nvSpPr>
        <p:spPr>
          <a:xfrm>
            <a:off x="8338608" y="2373800"/>
            <a:ext cx="3369391" cy="50926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A Leader in 7 Gartner® </a:t>
            </a:r>
            <a:br>
              <a:rPr kumimoji="0" lang="en-US" sz="1600" b="0" i="0" u="none" strike="noStrike" kern="1200" cap="none" spc="0" normalizeH="0" baseline="0" noProof="0" dirty="0">
                <a:ln>
                  <a:noFill/>
                </a:ln>
                <a:solidFill>
                  <a:srgbClr val="000000"/>
                </a:solidFill>
                <a:effectLst/>
                <a:uLnTx/>
                <a:uFillTx/>
                <a:latin typeface="Segoe UI Semibold"/>
                <a:ea typeface="+mn-ea"/>
                <a:cs typeface="+mn-cs"/>
              </a:rPr>
            </a:b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Magic Quadrant™ reports</a:t>
            </a:r>
          </a:p>
        </p:txBody>
      </p:sp>
      <p:sp>
        <p:nvSpPr>
          <p:cNvPr id="13" name="TextBox 12">
            <a:extLst>
              <a:ext uri="{FF2B5EF4-FFF2-40B4-BE49-F238E27FC236}">
                <a16:creationId xmlns:a16="http://schemas.microsoft.com/office/drawing/2014/main" id="{745C2D62-BC89-1EF5-2551-702C5F317A04}"/>
              </a:ext>
            </a:extLst>
          </p:cNvPr>
          <p:cNvSpPr txBox="1">
            <a:spLocks noChangeAspect="1"/>
          </p:cNvSpPr>
          <p:nvPr/>
        </p:nvSpPr>
        <p:spPr>
          <a:xfrm>
            <a:off x="8338609" y="3538091"/>
            <a:ext cx="3369391" cy="50926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A Leader in 5 Forrester </a:t>
            </a:r>
            <a:br>
              <a:rPr kumimoji="0" lang="en-US" sz="1600" b="0" i="0" u="none" strike="noStrike" kern="1200" cap="none" spc="0" normalizeH="0" baseline="0" noProof="0" dirty="0">
                <a:ln>
                  <a:noFill/>
                </a:ln>
                <a:solidFill>
                  <a:srgbClr val="000000"/>
                </a:solidFill>
                <a:effectLst/>
                <a:uLnTx/>
                <a:uFillTx/>
                <a:latin typeface="Segoe UI Semibold"/>
                <a:ea typeface="+mn-ea"/>
                <a:cs typeface="+mn-cs"/>
              </a:rPr>
            </a:b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Wave™ reports</a:t>
            </a:r>
          </a:p>
        </p:txBody>
      </p:sp>
      <p:sp>
        <p:nvSpPr>
          <p:cNvPr id="14" name="TextBox 13">
            <a:extLst>
              <a:ext uri="{FF2B5EF4-FFF2-40B4-BE49-F238E27FC236}">
                <a16:creationId xmlns:a16="http://schemas.microsoft.com/office/drawing/2014/main" id="{73CF92DC-1E46-63EA-662D-707593ABA358}"/>
              </a:ext>
            </a:extLst>
          </p:cNvPr>
          <p:cNvSpPr txBox="1">
            <a:spLocks noChangeAspect="1"/>
          </p:cNvSpPr>
          <p:nvPr/>
        </p:nvSpPr>
        <p:spPr>
          <a:xfrm>
            <a:off x="8338608" y="4702382"/>
            <a:ext cx="3198362" cy="50926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A Leader in 3 IDC </a:t>
            </a:r>
            <a:br>
              <a:rPr kumimoji="0" lang="en-US" sz="1600" b="0" i="0" u="none" strike="noStrike" kern="1200" cap="none" spc="0" normalizeH="0" baseline="0" noProof="0" dirty="0">
                <a:ln>
                  <a:noFill/>
                </a:ln>
                <a:solidFill>
                  <a:srgbClr val="000000"/>
                </a:solidFill>
                <a:effectLst/>
                <a:uLnTx/>
                <a:uFillTx/>
                <a:latin typeface="Segoe UI Semibold"/>
                <a:ea typeface="+mn-ea"/>
                <a:cs typeface="+mn-cs"/>
              </a:rPr>
            </a:br>
            <a:r>
              <a:rPr kumimoji="0" lang="en-US" sz="1600" b="0" i="0" u="none" strike="noStrike" kern="1200" cap="none" spc="0" normalizeH="0" baseline="0" noProof="0" dirty="0" err="1">
                <a:ln>
                  <a:noFill/>
                </a:ln>
                <a:solidFill>
                  <a:srgbClr val="000000"/>
                </a:solidFill>
                <a:effectLst/>
                <a:uLnTx/>
                <a:uFillTx/>
                <a:latin typeface="Segoe UI Semibold"/>
                <a:ea typeface="+mn-ea"/>
                <a:cs typeface="+mn-cs"/>
              </a:rPr>
              <a:t>MarketScape</a:t>
            </a: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 reports</a:t>
            </a:r>
          </a:p>
        </p:txBody>
      </p:sp>
      <p:pic>
        <p:nvPicPr>
          <p:cNvPr id="15" name="Picture 2" descr="Logo - Forrester">
            <a:extLst>
              <a:ext uri="{FF2B5EF4-FFF2-40B4-BE49-F238E27FC236}">
                <a16:creationId xmlns:a16="http://schemas.microsoft.com/office/drawing/2014/main" id="{26EAF820-AA56-48B8-D835-FDFC7FD0BC12}"/>
              </a:ext>
            </a:extLst>
          </p:cNvPr>
          <p:cNvPicPr>
            <a:picLocks noChangeAspect="1" noChangeArrowheads="1"/>
          </p:cNvPicPr>
          <p:nvPr/>
        </p:nvPicPr>
        <p:blipFill rotWithShape="1">
          <a:blip r:embed="rId176" cstate="print">
            <a:extLst>
              <a:ext uri="{28A0092B-C50C-407E-A947-70E740481C1C}">
                <a14:useLocalDpi xmlns:a14="http://schemas.microsoft.com/office/drawing/2010/main" val="0"/>
              </a:ext>
            </a:extLst>
          </a:blip>
          <a:srcRect t="28417" b="16425"/>
          <a:stretch/>
        </p:blipFill>
        <p:spPr bwMode="auto">
          <a:xfrm>
            <a:off x="6351423" y="3441967"/>
            <a:ext cx="1604496" cy="7015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dc-logo - Centina Systems">
            <a:extLst>
              <a:ext uri="{FF2B5EF4-FFF2-40B4-BE49-F238E27FC236}">
                <a16:creationId xmlns:a16="http://schemas.microsoft.com/office/drawing/2014/main" id="{25DD9524-DBF2-6120-D890-356CB638DD8E}"/>
              </a:ext>
            </a:extLst>
          </p:cNvPr>
          <p:cNvPicPr>
            <a:picLocks noChangeAspect="1" noChangeArrowheads="1"/>
          </p:cNvPicPr>
          <p:nvPr/>
        </p:nvPicPr>
        <p:blipFill>
          <a:blip r:embed="rId177" cstate="print">
            <a:extLst>
              <a:ext uri="{28A0092B-C50C-407E-A947-70E740481C1C}">
                <a14:useLocalDpi xmlns:a14="http://schemas.microsoft.com/office/drawing/2010/main" val="0"/>
              </a:ext>
            </a:extLst>
          </a:blip>
          <a:srcRect/>
          <a:stretch>
            <a:fillRect/>
          </a:stretch>
        </p:blipFill>
        <p:spPr bwMode="auto">
          <a:xfrm>
            <a:off x="6351424" y="4742863"/>
            <a:ext cx="1604495" cy="4283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4">
            <a:extLst>
              <a:ext uri="{FF2B5EF4-FFF2-40B4-BE49-F238E27FC236}">
                <a16:creationId xmlns:a16="http://schemas.microsoft.com/office/drawing/2014/main" id="{E950BA23-7DBC-1D19-A9B6-12187A312EBB}"/>
              </a:ext>
            </a:extLst>
          </p:cNvPr>
          <p:cNvSpPr txBox="1">
            <a:spLocks/>
          </p:cNvSpPr>
          <p:nvPr/>
        </p:nvSpPr>
        <p:spPr>
          <a:xfrm>
            <a:off x="588263" y="457200"/>
            <a:ext cx="11018520" cy="1107996"/>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gradFill>
                  <a:gsLst>
                    <a:gs pos="1250">
                      <a:srgbClr val="000000"/>
                    </a:gs>
                    <a:gs pos="100000">
                      <a:srgbClr val="000000"/>
                    </a:gs>
                  </a:gsLst>
                  <a:lin ang="5400000" scaled="0"/>
                </a:gradFill>
                <a:effectLst/>
                <a:uLnTx/>
                <a:uFillTx/>
                <a:latin typeface="Segoe UI Semibold"/>
                <a:ea typeface="+mn-ea"/>
                <a:cs typeface="Segoe UI"/>
              </a:rPr>
              <a:t>At Microsoft, we build technology that enhances the power of your employees</a:t>
            </a:r>
            <a:endParaRPr kumimoji="0" lang="en-US" sz="3600" b="0" i="0" u="none" strike="noStrike" kern="1200" cap="none" spc="-50" normalizeH="0" baseline="0" noProof="0" dirty="0">
              <a:ln w="3175">
                <a:noFill/>
              </a:ln>
              <a:gradFill>
                <a:gsLst>
                  <a:gs pos="1250">
                    <a:srgbClr val="000000"/>
                  </a:gs>
                  <a:gs pos="100000">
                    <a:srgbClr val="000000"/>
                  </a:gs>
                </a:gsLst>
                <a:lin ang="5400000" scaled="0"/>
              </a:gradFill>
              <a:effectLst/>
              <a:uLnTx/>
              <a:uFillTx/>
              <a:latin typeface="Segoe UI Semibold"/>
              <a:ea typeface="+mn-ea"/>
              <a:cs typeface="Segoe UI" pitchFamily="34" charset="0"/>
            </a:endParaRPr>
          </a:p>
        </p:txBody>
      </p:sp>
      <p:cxnSp>
        <p:nvCxnSpPr>
          <p:cNvPr id="19" name="Straight Connector 18">
            <a:extLst>
              <a:ext uri="{FF2B5EF4-FFF2-40B4-BE49-F238E27FC236}">
                <a16:creationId xmlns:a16="http://schemas.microsoft.com/office/drawing/2014/main" id="{170E0888-4665-9C83-24B5-0347D3205F9B}"/>
              </a:ext>
            </a:extLst>
          </p:cNvPr>
          <p:cNvCxnSpPr>
            <a:cxnSpLocks/>
          </p:cNvCxnSpPr>
          <p:nvPr/>
        </p:nvCxnSpPr>
        <p:spPr>
          <a:xfrm>
            <a:off x="6637020" y="3210577"/>
            <a:ext cx="3666636" cy="0"/>
          </a:xfrm>
          <a:prstGeom prst="line">
            <a:avLst/>
          </a:prstGeom>
          <a:ln>
            <a:solidFill>
              <a:schemeClr val="bg2">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71CCF2-39FC-0F44-9B5B-91E772DA7CDB}"/>
              </a:ext>
            </a:extLst>
          </p:cNvPr>
          <p:cNvCxnSpPr>
            <a:cxnSpLocks/>
          </p:cNvCxnSpPr>
          <p:nvPr/>
        </p:nvCxnSpPr>
        <p:spPr>
          <a:xfrm>
            <a:off x="6637020" y="4374868"/>
            <a:ext cx="3666636" cy="0"/>
          </a:xfrm>
          <a:prstGeom prst="line">
            <a:avLst/>
          </a:prstGeom>
          <a:ln>
            <a:solidFill>
              <a:schemeClr val="bg2">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879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500"/>
                                        <p:tgtEl>
                                          <p:spTgt spid="155"/>
                                        </p:tgtEl>
                                      </p:cBhvr>
                                    </p:animEffect>
                                  </p:childTnLst>
                                </p:cTn>
                              </p:par>
                            </p:childTnLst>
                          </p:cTn>
                        </p:par>
                        <p:par>
                          <p:cTn id="8" fill="hold">
                            <p:stCondLst>
                              <p:cond delay="9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400"/>
                            </p:stCondLst>
                            <p:childTnLst>
                              <p:par>
                                <p:cTn id="13" presetID="10" presetClass="entr" presetSubtype="0" fill="hold" grpId="0" nodeType="afterEffect">
                                  <p:stCondLst>
                                    <p:cond delay="0"/>
                                  </p:stCondLst>
                                  <p:childTnLst>
                                    <p:set>
                                      <p:cBhvr>
                                        <p:cTn id="14" dur="1" fill="hold">
                                          <p:stCondLst>
                                            <p:cond delay="0"/>
                                          </p:stCondLst>
                                        </p:cTn>
                                        <p:tgtEl>
                                          <p:spTgt spid="154"/>
                                        </p:tgtEl>
                                        <p:attrNameLst>
                                          <p:attrName>style.visibility</p:attrName>
                                        </p:attrNameLst>
                                      </p:cBhvr>
                                      <p:to>
                                        <p:strVal val="visible"/>
                                      </p:to>
                                    </p:set>
                                    <p:animEffect transition="in" filter="fade">
                                      <p:cBhvr>
                                        <p:cTn id="15" dur="500"/>
                                        <p:tgtEl>
                                          <p:spTgt spid="154"/>
                                        </p:tgtEl>
                                      </p:cBhvr>
                                    </p:animEffect>
                                  </p:childTnLst>
                                </p:cTn>
                              </p:par>
                            </p:childTnLst>
                          </p:cTn>
                        </p:par>
                        <p:par>
                          <p:cTn id="16" fill="hold">
                            <p:stCondLst>
                              <p:cond delay="1900"/>
                            </p:stCondLst>
                            <p:childTnLst>
                              <p:par>
                                <p:cTn id="17" presetID="10" presetClass="entr" presetSubtype="0" fill="hold" grpId="0" nodeType="afterEffect">
                                  <p:stCondLst>
                                    <p:cond delay="0"/>
                                  </p:stCondLst>
                                  <p:childTnLst>
                                    <p:set>
                                      <p:cBhvr>
                                        <p:cTn id="18" dur="1" fill="hold">
                                          <p:stCondLst>
                                            <p:cond delay="0"/>
                                          </p:stCondLst>
                                        </p:cTn>
                                        <p:tgtEl>
                                          <p:spTgt spid="160"/>
                                        </p:tgtEl>
                                        <p:attrNameLst>
                                          <p:attrName>style.visibility</p:attrName>
                                        </p:attrNameLst>
                                      </p:cBhvr>
                                      <p:to>
                                        <p:strVal val="visible"/>
                                      </p:to>
                                    </p:set>
                                    <p:animEffect transition="in" filter="fade">
                                      <p:cBhvr>
                                        <p:cTn id="19" dur="1000"/>
                                        <p:tgtEl>
                                          <p:spTgt spid="160"/>
                                        </p:tgtEl>
                                      </p:cBhvr>
                                    </p:animEffect>
                                  </p:childTnLst>
                                </p:cTn>
                              </p:par>
                              <p:par>
                                <p:cTn id="20" presetID="42" presetClass="path" presetSubtype="0" accel="50000" decel="50000" fill="hold" grpId="1" nodeType="withEffect">
                                  <p:stCondLst>
                                    <p:cond delay="0"/>
                                  </p:stCondLst>
                                  <p:childTnLst>
                                    <p:animMotion origin="layout" path="M 1.45833E-6 -4.81481E-6 L -0.02396 -0.00069 " pathEditMode="relative" rAng="0" ptsTypes="AA">
                                      <p:cBhvr>
                                        <p:cTn id="21" dur="1000" spd="-100000" fill="hold"/>
                                        <p:tgtEl>
                                          <p:spTgt spid="160"/>
                                        </p:tgtEl>
                                        <p:attrNameLst>
                                          <p:attrName>ppt_x</p:attrName>
                                          <p:attrName>ppt_y</p:attrName>
                                        </p:attrNameLst>
                                      </p:cBhvr>
                                      <p:rCtr x="-1198" y="-46"/>
                                    </p:animMotion>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61"/>
                                        </p:tgtEl>
                                        <p:attrNameLst>
                                          <p:attrName>style.visibility</p:attrName>
                                        </p:attrNameLst>
                                      </p:cBhvr>
                                      <p:to>
                                        <p:strVal val="visible"/>
                                      </p:to>
                                    </p:set>
                                    <p:animEffect transition="in" filter="fade">
                                      <p:cBhvr>
                                        <p:cTn id="25" dur="500"/>
                                        <p:tgtEl>
                                          <p:spTgt spid="161"/>
                                        </p:tgtEl>
                                      </p:cBhvr>
                                    </p:animEffect>
                                  </p:childTnLst>
                                </p:cTn>
                              </p:par>
                            </p:childTnLst>
                          </p:cTn>
                        </p:par>
                        <p:par>
                          <p:cTn id="26" fill="hold">
                            <p:stCondLst>
                              <p:cond delay="3400"/>
                            </p:stCondLst>
                            <p:childTnLst>
                              <p:par>
                                <p:cTn id="27" presetID="10" presetClass="entr" presetSubtype="0" fill="hold" grpId="0" nodeType="afterEffect">
                                  <p:stCondLst>
                                    <p:cond delay="0"/>
                                  </p:stCondLst>
                                  <p:childTnLst>
                                    <p:set>
                                      <p:cBhvr>
                                        <p:cTn id="28" dur="1" fill="hold">
                                          <p:stCondLst>
                                            <p:cond delay="0"/>
                                          </p:stCondLst>
                                        </p:cTn>
                                        <p:tgtEl>
                                          <p:spTgt spid="162"/>
                                        </p:tgtEl>
                                        <p:attrNameLst>
                                          <p:attrName>style.visibility</p:attrName>
                                        </p:attrNameLst>
                                      </p:cBhvr>
                                      <p:to>
                                        <p:strVal val="visible"/>
                                      </p:to>
                                    </p:set>
                                    <p:animEffect transition="in" filter="fade">
                                      <p:cBhvr>
                                        <p:cTn id="29" dur="1000"/>
                                        <p:tgtEl>
                                          <p:spTgt spid="162"/>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42" presetClass="path" presetSubtype="0" accel="50000" decel="50000" fill="hold" grpId="1" nodeType="withEffect">
                                  <p:stCondLst>
                                    <p:cond delay="0"/>
                                  </p:stCondLst>
                                  <p:childTnLst>
                                    <p:animMotion origin="layout" path="M 1.45833E-6 -4.81481E-6 L -0.02396 -0.00069 " pathEditMode="relative" rAng="0" ptsTypes="AA">
                                      <p:cBhvr>
                                        <p:cTn id="34" dur="1000" spd="-100000" fill="hold"/>
                                        <p:tgtEl>
                                          <p:spTgt spid="162"/>
                                        </p:tgtEl>
                                        <p:attrNameLst>
                                          <p:attrName>ppt_x</p:attrName>
                                          <p:attrName>ppt_y</p:attrName>
                                        </p:attrNameLst>
                                      </p:cBhvr>
                                      <p:rCtr x="-1198" y="-46"/>
                                    </p:animMotion>
                                  </p:childTnLst>
                                </p:cTn>
                              </p:par>
                            </p:childTnLst>
                          </p:cTn>
                        </p:par>
                        <p:par>
                          <p:cTn id="35" fill="hold">
                            <p:stCondLst>
                              <p:cond delay="4400"/>
                            </p:stCondLst>
                            <p:childTnLst>
                              <p:par>
                                <p:cTn id="36" presetID="10" presetClass="entr" presetSubtype="0" fill="hold" grpId="0" nodeType="afterEffect">
                                  <p:stCondLst>
                                    <p:cond delay="0"/>
                                  </p:stCondLst>
                                  <p:childTnLst>
                                    <p:set>
                                      <p:cBhvr>
                                        <p:cTn id="37" dur="1" fill="hold">
                                          <p:stCondLst>
                                            <p:cond delay="0"/>
                                          </p:stCondLst>
                                        </p:cTn>
                                        <p:tgtEl>
                                          <p:spTgt spid="170"/>
                                        </p:tgtEl>
                                        <p:attrNameLst>
                                          <p:attrName>style.visibility</p:attrName>
                                        </p:attrNameLst>
                                      </p:cBhvr>
                                      <p:to>
                                        <p:strVal val="visible"/>
                                      </p:to>
                                    </p:set>
                                    <p:animEffect transition="in" filter="fade">
                                      <p:cBhvr>
                                        <p:cTn id="38" dur="500"/>
                                        <p:tgtEl>
                                          <p:spTgt spid="170"/>
                                        </p:tgtEl>
                                      </p:cBhvr>
                                    </p:animEffect>
                                  </p:childTnLst>
                                </p:cTn>
                              </p:par>
                              <p:par>
                                <p:cTn id="39" presetID="22" presetClass="entr" presetSubtype="4" fill="hold" grpId="0" nodeType="withEffect">
                                  <p:stCondLst>
                                    <p:cond delay="30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par>
                                <p:cTn id="42" presetID="10" presetClass="entr" presetSubtype="0" fill="hold" grpId="0" nodeType="withEffect">
                                  <p:stCondLst>
                                    <p:cond delay="30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childTnLst>
                                </p:cTn>
                              </p:par>
                              <p:par>
                                <p:cTn id="54" presetID="42" presetClass="path" presetSubtype="0" accel="50000" decel="50000" fill="hold" grpId="1" nodeType="withEffect">
                                  <p:stCondLst>
                                    <p:cond delay="0"/>
                                  </p:stCondLst>
                                  <p:childTnLst>
                                    <p:animMotion origin="layout" path="M 1.45833E-6 -4.81481E-6 L -0.02396 -0.00069 " pathEditMode="relative" rAng="0" ptsTypes="AA">
                                      <p:cBhvr>
                                        <p:cTn id="55" dur="1000" spd="-100000" fill="hold"/>
                                        <p:tgtEl>
                                          <p:spTgt spid="12"/>
                                        </p:tgtEl>
                                        <p:attrNameLst>
                                          <p:attrName>ppt_x</p:attrName>
                                          <p:attrName>ppt_y</p:attrName>
                                        </p:attrNameLst>
                                      </p:cBhvr>
                                      <p:rCtr x="-1198" y="-46"/>
                                    </p:animMotion>
                                  </p:childTnLst>
                                </p:cTn>
                              </p:par>
                            </p:childTnLst>
                          </p:cTn>
                        </p:par>
                        <p:par>
                          <p:cTn id="56" fill="hold">
                            <p:stCondLst>
                              <p:cond delay="15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par>
                                <p:cTn id="60" presetID="10"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childTnLst>
                                </p:cTn>
                              </p:par>
                              <p:par>
                                <p:cTn id="67" presetID="42" presetClass="path" presetSubtype="0" accel="50000" decel="50000" fill="hold" grpId="1" nodeType="withEffect">
                                  <p:stCondLst>
                                    <p:cond delay="0"/>
                                  </p:stCondLst>
                                  <p:childTnLst>
                                    <p:animMotion origin="layout" path="M 1.45833E-6 -4.81481E-6 L -0.02396 -0.00069 " pathEditMode="relative" rAng="0" ptsTypes="AA">
                                      <p:cBhvr>
                                        <p:cTn id="68" dur="1000" spd="-100000" fill="hold"/>
                                        <p:tgtEl>
                                          <p:spTgt spid="13"/>
                                        </p:tgtEl>
                                        <p:attrNameLst>
                                          <p:attrName>ppt_x</p:attrName>
                                          <p:attrName>ppt_y</p:attrName>
                                        </p:attrNameLst>
                                      </p:cBhvr>
                                      <p:rCtr x="-1198" y="-46"/>
                                    </p:animMotion>
                                  </p:childTnLst>
                                </p:cTn>
                              </p:par>
                            </p:childTnLst>
                          </p:cTn>
                        </p:par>
                        <p:par>
                          <p:cTn id="69" fill="hold">
                            <p:stCondLst>
                              <p:cond delay="3000"/>
                            </p:stCondLst>
                            <p:childTnLst>
                              <p:par>
                                <p:cTn id="70" presetID="10" presetClass="entr" presetSubtype="0" fill="hold" nodeType="after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par>
                                <p:cTn id="73" presetID="10"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par>
                          <p:cTn id="76" fill="hold">
                            <p:stCondLst>
                              <p:cond delay="3500"/>
                            </p:stCondLst>
                            <p:childTnLst>
                              <p:par>
                                <p:cTn id="77" presetID="10" presetClass="entr" presetSubtype="0"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1000"/>
                                        <p:tgtEl>
                                          <p:spTgt spid="14"/>
                                        </p:tgtEl>
                                      </p:cBhvr>
                                    </p:animEffect>
                                  </p:childTnLst>
                                </p:cTn>
                              </p:par>
                              <p:par>
                                <p:cTn id="80" presetID="42" presetClass="path" presetSubtype="0" accel="50000" decel="50000" fill="hold" grpId="1" nodeType="withEffect">
                                  <p:stCondLst>
                                    <p:cond delay="0"/>
                                  </p:stCondLst>
                                  <p:childTnLst>
                                    <p:animMotion origin="layout" path="M 1.45833E-6 -4.81481E-6 L -0.02396 -0.00069 " pathEditMode="relative" rAng="0" ptsTypes="AA">
                                      <p:cBhvr>
                                        <p:cTn id="81" dur="1000" spd="-100000" fill="hold"/>
                                        <p:tgtEl>
                                          <p:spTgt spid="14"/>
                                        </p:tgtEl>
                                        <p:attrNameLst>
                                          <p:attrName>ppt_x</p:attrName>
                                          <p:attrName>ppt_y</p:attrName>
                                        </p:attrNameLst>
                                      </p:cBhvr>
                                      <p:rCtr x="-119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170" grpId="0" animBg="1"/>
      <p:bldP spid="160" grpId="0"/>
      <p:bldP spid="160" grpId="1"/>
      <p:bldP spid="154" grpId="0"/>
      <p:bldP spid="161" grpId="0"/>
      <p:bldP spid="162" grpId="0"/>
      <p:bldP spid="162" grpId="1"/>
      <p:bldP spid="10" grpId="0"/>
      <p:bldP spid="2" grpId="0" animBg="1"/>
      <p:bldP spid="12" grpId="0"/>
      <p:bldP spid="12" grpId="1"/>
      <p:bldP spid="13" grpId="0"/>
      <p:bldP spid="13" grpId="1"/>
      <p:bldP spid="14" grpId="0"/>
      <p:bldP spid="14" grpId="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51" name="Straight Connector 1050">
            <a:extLst>
              <a:ext uri="{FF2B5EF4-FFF2-40B4-BE49-F238E27FC236}">
                <a16:creationId xmlns:a16="http://schemas.microsoft.com/office/drawing/2014/main" id="{F8CACB87-3E95-F659-53A6-36D2882CC737}"/>
              </a:ext>
            </a:extLst>
          </p:cNvPr>
          <p:cNvCxnSpPr>
            <a:cxnSpLocks/>
          </p:cNvCxnSpPr>
          <p:nvPr/>
        </p:nvCxnSpPr>
        <p:spPr>
          <a:xfrm>
            <a:off x="6097523" y="2311400"/>
            <a:ext cx="0" cy="1095482"/>
          </a:xfrm>
          <a:prstGeom prst="line">
            <a:avLst/>
          </a:prstGeom>
          <a:ln>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D0354AD3-1451-6E75-8B2E-30B278DBB594}"/>
              </a:ext>
            </a:extLst>
          </p:cNvPr>
          <p:cNvCxnSpPr>
            <a:cxnSpLocks/>
          </p:cNvCxnSpPr>
          <p:nvPr/>
        </p:nvCxnSpPr>
        <p:spPr>
          <a:xfrm>
            <a:off x="3993710" y="3275094"/>
            <a:ext cx="1254565" cy="107"/>
          </a:xfrm>
          <a:prstGeom prst="line">
            <a:avLst/>
          </a:prstGeom>
          <a:ln>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89D5C354-4BAA-B341-CAA9-2024431C0FC6}"/>
              </a:ext>
            </a:extLst>
          </p:cNvPr>
          <p:cNvCxnSpPr>
            <a:cxnSpLocks/>
          </p:cNvCxnSpPr>
          <p:nvPr/>
        </p:nvCxnSpPr>
        <p:spPr>
          <a:xfrm>
            <a:off x="6999410" y="3275201"/>
            <a:ext cx="1178138" cy="0"/>
          </a:xfrm>
          <a:prstGeom prst="line">
            <a:avLst/>
          </a:prstGeom>
          <a:ln>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A46B68C9-C0BB-896C-92DB-8CCCFB9BDD68}"/>
              </a:ext>
            </a:extLst>
          </p:cNvPr>
          <p:cNvCxnSpPr>
            <a:cxnSpLocks/>
          </p:cNvCxnSpPr>
          <p:nvPr/>
        </p:nvCxnSpPr>
        <p:spPr>
          <a:xfrm>
            <a:off x="6999410" y="4782301"/>
            <a:ext cx="1178138" cy="0"/>
          </a:xfrm>
          <a:prstGeom prst="line">
            <a:avLst/>
          </a:prstGeom>
          <a:ln>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1F6A87F1-8EF7-3370-67E2-C6690592D016}"/>
              </a:ext>
            </a:extLst>
          </p:cNvPr>
          <p:cNvCxnSpPr>
            <a:cxnSpLocks/>
          </p:cNvCxnSpPr>
          <p:nvPr/>
        </p:nvCxnSpPr>
        <p:spPr>
          <a:xfrm>
            <a:off x="3993710" y="4782194"/>
            <a:ext cx="1192653" cy="0"/>
          </a:xfrm>
          <a:prstGeom prst="line">
            <a:avLst/>
          </a:prstGeom>
          <a:ln>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31" name="Freeform: Shape 1030">
            <a:extLst>
              <a:ext uri="{FF2B5EF4-FFF2-40B4-BE49-F238E27FC236}">
                <a16:creationId xmlns:a16="http://schemas.microsoft.com/office/drawing/2014/main" id="{6C494D11-C51B-16B3-5ECA-08CA08C92AAD}"/>
              </a:ext>
            </a:extLst>
          </p:cNvPr>
          <p:cNvSpPr/>
          <p:nvPr/>
        </p:nvSpPr>
        <p:spPr bwMode="auto">
          <a:xfrm rot="2700000">
            <a:off x="5332130" y="2186530"/>
            <a:ext cx="1527740" cy="1527740"/>
          </a:xfrm>
          <a:custGeom>
            <a:avLst/>
            <a:gdLst>
              <a:gd name="connsiteX0" fmla="*/ 1691039 w 1691039"/>
              <a:gd name="connsiteY0" fmla="*/ 0 h 1691039"/>
              <a:gd name="connsiteX1" fmla="*/ 1691039 w 1691039"/>
              <a:gd name="connsiteY1" fmla="*/ 456966 h 1691039"/>
              <a:gd name="connsiteX2" fmla="*/ 1583059 w 1691039"/>
              <a:gd name="connsiteY2" fmla="*/ 462418 h 1691039"/>
              <a:gd name="connsiteX3" fmla="*/ 462418 w 1691039"/>
              <a:gd name="connsiteY3" fmla="*/ 1583059 h 1691039"/>
              <a:gd name="connsiteX4" fmla="*/ 456966 w 1691039"/>
              <a:gd name="connsiteY4" fmla="*/ 1691039 h 1691039"/>
              <a:gd name="connsiteX5" fmla="*/ 0 w 1691039"/>
              <a:gd name="connsiteY5" fmla="*/ 1691039 h 1691039"/>
              <a:gd name="connsiteX6" fmla="*/ 7811 w 1691039"/>
              <a:gd name="connsiteY6" fmla="*/ 1536336 h 1691039"/>
              <a:gd name="connsiteX7" fmla="*/ 1536336 w 1691039"/>
              <a:gd name="connsiteY7" fmla="*/ 7811 h 1691039"/>
              <a:gd name="connsiteX8" fmla="*/ 1691039 w 1691039"/>
              <a:gd name="connsiteY8" fmla="*/ 0 h 169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39" h="1691039">
                <a:moveTo>
                  <a:pt x="1691039" y="0"/>
                </a:moveTo>
                <a:lnTo>
                  <a:pt x="1691039" y="456966"/>
                </a:lnTo>
                <a:lnTo>
                  <a:pt x="1583059" y="462418"/>
                </a:lnTo>
                <a:cubicBezTo>
                  <a:pt x="992177" y="522425"/>
                  <a:pt x="522426" y="992177"/>
                  <a:pt x="462418" y="1583059"/>
                </a:cubicBezTo>
                <a:lnTo>
                  <a:pt x="456966" y="1691039"/>
                </a:lnTo>
                <a:lnTo>
                  <a:pt x="0" y="1691039"/>
                </a:lnTo>
                <a:lnTo>
                  <a:pt x="7811" y="1536336"/>
                </a:lnTo>
                <a:cubicBezTo>
                  <a:pt x="89660" y="730388"/>
                  <a:pt x="730388" y="89660"/>
                  <a:pt x="1536336" y="7811"/>
                </a:cubicBezTo>
                <a:lnTo>
                  <a:pt x="1691039"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30" name="Freeform: Shape 1029">
            <a:extLst>
              <a:ext uri="{FF2B5EF4-FFF2-40B4-BE49-F238E27FC236}">
                <a16:creationId xmlns:a16="http://schemas.microsoft.com/office/drawing/2014/main" id="{B4F9DD26-742D-3E7E-36D9-F8784B6E96D8}"/>
              </a:ext>
            </a:extLst>
          </p:cNvPr>
          <p:cNvSpPr/>
          <p:nvPr/>
        </p:nvSpPr>
        <p:spPr bwMode="auto">
          <a:xfrm rot="2700000">
            <a:off x="6438451" y="3292851"/>
            <a:ext cx="1527741" cy="1527740"/>
          </a:xfrm>
          <a:custGeom>
            <a:avLst/>
            <a:gdLst>
              <a:gd name="connsiteX0" fmla="*/ 0 w 1691040"/>
              <a:gd name="connsiteY0" fmla="*/ 0 h 1691039"/>
              <a:gd name="connsiteX1" fmla="*/ 154703 w 1691040"/>
              <a:gd name="connsiteY1" fmla="*/ 7811 h 1691039"/>
              <a:gd name="connsiteX2" fmla="*/ 1683228 w 1691040"/>
              <a:gd name="connsiteY2" fmla="*/ 1536336 h 1691039"/>
              <a:gd name="connsiteX3" fmla="*/ 1691040 w 1691040"/>
              <a:gd name="connsiteY3" fmla="*/ 1691039 h 1691039"/>
              <a:gd name="connsiteX4" fmla="*/ 1234074 w 1691040"/>
              <a:gd name="connsiteY4" fmla="*/ 1691039 h 1691039"/>
              <a:gd name="connsiteX5" fmla="*/ 1228621 w 1691040"/>
              <a:gd name="connsiteY5" fmla="*/ 1583059 h 1691039"/>
              <a:gd name="connsiteX6" fmla="*/ 107980 w 1691040"/>
              <a:gd name="connsiteY6" fmla="*/ 462418 h 1691039"/>
              <a:gd name="connsiteX7" fmla="*/ 0 w 1691040"/>
              <a:gd name="connsiteY7" fmla="*/ 456966 h 1691039"/>
              <a:gd name="connsiteX8" fmla="*/ 0 w 1691040"/>
              <a:gd name="connsiteY8" fmla="*/ 0 h 169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40" h="1691039">
                <a:moveTo>
                  <a:pt x="0" y="0"/>
                </a:moveTo>
                <a:lnTo>
                  <a:pt x="154703" y="7811"/>
                </a:lnTo>
                <a:cubicBezTo>
                  <a:pt x="960651" y="89660"/>
                  <a:pt x="1601380" y="730388"/>
                  <a:pt x="1683228" y="1536336"/>
                </a:cubicBezTo>
                <a:lnTo>
                  <a:pt x="1691040" y="1691039"/>
                </a:lnTo>
                <a:lnTo>
                  <a:pt x="1234074" y="1691039"/>
                </a:lnTo>
                <a:lnTo>
                  <a:pt x="1228621" y="1583059"/>
                </a:lnTo>
                <a:cubicBezTo>
                  <a:pt x="1168614" y="992177"/>
                  <a:pt x="698862" y="522425"/>
                  <a:pt x="107980" y="462418"/>
                </a:cubicBezTo>
                <a:lnTo>
                  <a:pt x="0" y="456966"/>
                </a:ln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43" name="TextBox 1042">
            <a:extLst>
              <a:ext uri="{FF2B5EF4-FFF2-40B4-BE49-F238E27FC236}">
                <a16:creationId xmlns:a16="http://schemas.microsoft.com/office/drawing/2014/main" id="{121E578D-C306-67CA-9FA0-185E284C5703}"/>
              </a:ext>
            </a:extLst>
          </p:cNvPr>
          <p:cNvSpPr txBox="1"/>
          <p:nvPr/>
        </p:nvSpPr>
        <p:spPr>
          <a:xfrm>
            <a:off x="4746535" y="2713868"/>
            <a:ext cx="2689037" cy="2694386"/>
          </a:xfrm>
          <a:prstGeom prst="rect">
            <a:avLst/>
          </a:prstGeom>
          <a:noFill/>
        </p:spPr>
        <p:txBody>
          <a:bodyPr wrap="square" lIns="0" tIns="0" rIns="0" bIns="0" rtlCol="0">
            <a:prstTxWarp prst="textArchUp">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Customer Experience</a:t>
            </a:r>
          </a:p>
        </p:txBody>
      </p:sp>
      <p:sp>
        <p:nvSpPr>
          <p:cNvPr id="106" name="Freeform: Shape 105">
            <a:extLst>
              <a:ext uri="{FF2B5EF4-FFF2-40B4-BE49-F238E27FC236}">
                <a16:creationId xmlns:a16="http://schemas.microsoft.com/office/drawing/2014/main" id="{C24703D4-39F5-4CF1-E781-93972F59D4B9}"/>
              </a:ext>
            </a:extLst>
          </p:cNvPr>
          <p:cNvSpPr/>
          <p:nvPr/>
        </p:nvSpPr>
        <p:spPr bwMode="auto">
          <a:xfrm rot="2700000">
            <a:off x="5332129" y="4399173"/>
            <a:ext cx="1527741" cy="1527741"/>
          </a:xfrm>
          <a:custGeom>
            <a:avLst/>
            <a:gdLst>
              <a:gd name="connsiteX0" fmla="*/ 1234074 w 1691040"/>
              <a:gd name="connsiteY0" fmla="*/ 0 h 1691040"/>
              <a:gd name="connsiteX1" fmla="*/ 1691040 w 1691040"/>
              <a:gd name="connsiteY1" fmla="*/ 0 h 1691040"/>
              <a:gd name="connsiteX2" fmla="*/ 1683228 w 1691040"/>
              <a:gd name="connsiteY2" fmla="*/ 154703 h 1691040"/>
              <a:gd name="connsiteX3" fmla="*/ 154703 w 1691040"/>
              <a:gd name="connsiteY3" fmla="*/ 1683228 h 1691040"/>
              <a:gd name="connsiteX4" fmla="*/ 0 w 1691040"/>
              <a:gd name="connsiteY4" fmla="*/ 1691040 h 1691040"/>
              <a:gd name="connsiteX5" fmla="*/ 0 w 1691040"/>
              <a:gd name="connsiteY5" fmla="*/ 1234074 h 1691040"/>
              <a:gd name="connsiteX6" fmla="*/ 107980 w 1691040"/>
              <a:gd name="connsiteY6" fmla="*/ 1228621 h 1691040"/>
              <a:gd name="connsiteX7" fmla="*/ 1228621 w 1691040"/>
              <a:gd name="connsiteY7" fmla="*/ 107980 h 1691040"/>
              <a:gd name="connsiteX8" fmla="*/ 1234074 w 1691040"/>
              <a:gd name="connsiteY8" fmla="*/ 0 h 16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40" h="1691040">
                <a:moveTo>
                  <a:pt x="1234074" y="0"/>
                </a:moveTo>
                <a:lnTo>
                  <a:pt x="1691040" y="0"/>
                </a:lnTo>
                <a:lnTo>
                  <a:pt x="1683228" y="154703"/>
                </a:lnTo>
                <a:cubicBezTo>
                  <a:pt x="1601380" y="960651"/>
                  <a:pt x="960651" y="1601380"/>
                  <a:pt x="154703" y="1683228"/>
                </a:cubicBezTo>
                <a:lnTo>
                  <a:pt x="0" y="1691040"/>
                </a:lnTo>
                <a:lnTo>
                  <a:pt x="0" y="1234074"/>
                </a:lnTo>
                <a:lnTo>
                  <a:pt x="107980" y="1228621"/>
                </a:lnTo>
                <a:cubicBezTo>
                  <a:pt x="698862" y="1168614"/>
                  <a:pt x="1168614" y="698862"/>
                  <a:pt x="1228621" y="107980"/>
                </a:cubicBezTo>
                <a:lnTo>
                  <a:pt x="1234074"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44" name="TextBox 1043">
            <a:extLst>
              <a:ext uri="{FF2B5EF4-FFF2-40B4-BE49-F238E27FC236}">
                <a16:creationId xmlns:a16="http://schemas.microsoft.com/office/drawing/2014/main" id="{8008D35B-DC9C-901A-9333-CAFB755C910B}"/>
              </a:ext>
            </a:extLst>
          </p:cNvPr>
          <p:cNvSpPr txBox="1"/>
          <p:nvPr/>
        </p:nvSpPr>
        <p:spPr>
          <a:xfrm rot="5400000">
            <a:off x="4734820" y="2713868"/>
            <a:ext cx="2689037" cy="2694386"/>
          </a:xfrm>
          <a:prstGeom prst="rect">
            <a:avLst/>
          </a:prstGeom>
          <a:noFill/>
        </p:spPr>
        <p:txBody>
          <a:bodyPr wrap="square" lIns="0" tIns="0" rIns="0" bIns="0" rtlCol="0">
            <a:prstTxWarp prst="textArchUp">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Service</a:t>
            </a:r>
          </a:p>
        </p:txBody>
      </p:sp>
      <p:sp>
        <p:nvSpPr>
          <p:cNvPr id="118" name="Freeform: Shape 117">
            <a:extLst>
              <a:ext uri="{FF2B5EF4-FFF2-40B4-BE49-F238E27FC236}">
                <a16:creationId xmlns:a16="http://schemas.microsoft.com/office/drawing/2014/main" id="{CD181D7C-A1CA-0B65-9FE0-93CECCA98A2A}"/>
              </a:ext>
            </a:extLst>
          </p:cNvPr>
          <p:cNvSpPr/>
          <p:nvPr/>
        </p:nvSpPr>
        <p:spPr bwMode="auto">
          <a:xfrm rot="2700000">
            <a:off x="4225809" y="3292851"/>
            <a:ext cx="1527740" cy="1527741"/>
          </a:xfrm>
          <a:custGeom>
            <a:avLst/>
            <a:gdLst>
              <a:gd name="connsiteX0" fmla="*/ 0 w 1691039"/>
              <a:gd name="connsiteY0" fmla="*/ 0 h 1691040"/>
              <a:gd name="connsiteX1" fmla="*/ 456966 w 1691039"/>
              <a:gd name="connsiteY1" fmla="*/ 0 h 1691040"/>
              <a:gd name="connsiteX2" fmla="*/ 462418 w 1691039"/>
              <a:gd name="connsiteY2" fmla="*/ 107980 h 1691040"/>
              <a:gd name="connsiteX3" fmla="*/ 1583059 w 1691039"/>
              <a:gd name="connsiteY3" fmla="*/ 1228621 h 1691040"/>
              <a:gd name="connsiteX4" fmla="*/ 1691039 w 1691039"/>
              <a:gd name="connsiteY4" fmla="*/ 1234074 h 1691040"/>
              <a:gd name="connsiteX5" fmla="*/ 1691039 w 1691039"/>
              <a:gd name="connsiteY5" fmla="*/ 1691040 h 1691040"/>
              <a:gd name="connsiteX6" fmla="*/ 1536336 w 1691039"/>
              <a:gd name="connsiteY6" fmla="*/ 1683228 h 1691040"/>
              <a:gd name="connsiteX7" fmla="*/ 7811 w 1691039"/>
              <a:gd name="connsiteY7" fmla="*/ 154703 h 1691040"/>
              <a:gd name="connsiteX8" fmla="*/ 0 w 1691039"/>
              <a:gd name="connsiteY8" fmla="*/ 0 h 16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39" h="1691040">
                <a:moveTo>
                  <a:pt x="0" y="0"/>
                </a:moveTo>
                <a:lnTo>
                  <a:pt x="456966" y="0"/>
                </a:lnTo>
                <a:lnTo>
                  <a:pt x="462418" y="107980"/>
                </a:lnTo>
                <a:cubicBezTo>
                  <a:pt x="522426" y="698862"/>
                  <a:pt x="992177" y="1168614"/>
                  <a:pt x="1583059" y="1228621"/>
                </a:cubicBezTo>
                <a:lnTo>
                  <a:pt x="1691039" y="1234074"/>
                </a:lnTo>
                <a:lnTo>
                  <a:pt x="1691039" y="1691040"/>
                </a:lnTo>
                <a:lnTo>
                  <a:pt x="1536336" y="1683228"/>
                </a:lnTo>
                <a:cubicBezTo>
                  <a:pt x="730388" y="1601380"/>
                  <a:pt x="89660" y="960651"/>
                  <a:pt x="7811" y="154703"/>
                </a:cubicBez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46" name="TextBox 1045">
            <a:extLst>
              <a:ext uri="{FF2B5EF4-FFF2-40B4-BE49-F238E27FC236}">
                <a16:creationId xmlns:a16="http://schemas.microsoft.com/office/drawing/2014/main" id="{E37DC91E-9541-BB50-AA09-7C1C92871907}"/>
              </a:ext>
            </a:extLst>
          </p:cNvPr>
          <p:cNvSpPr txBox="1"/>
          <p:nvPr/>
        </p:nvSpPr>
        <p:spPr>
          <a:xfrm rot="16200000">
            <a:off x="4796131" y="2713868"/>
            <a:ext cx="2689037" cy="2694386"/>
          </a:xfrm>
          <a:prstGeom prst="rect">
            <a:avLst/>
          </a:prstGeom>
          <a:noFill/>
        </p:spPr>
        <p:txBody>
          <a:bodyPr wrap="square" lIns="0" tIns="0" rIns="0" bIns="0" rtlCol="0">
            <a:prstTxWarp prst="textArchUp">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Finance</a:t>
            </a:r>
          </a:p>
        </p:txBody>
      </p:sp>
      <p:sp>
        <p:nvSpPr>
          <p:cNvPr id="1045" name="TextBox 1044">
            <a:extLst>
              <a:ext uri="{FF2B5EF4-FFF2-40B4-BE49-F238E27FC236}">
                <a16:creationId xmlns:a16="http://schemas.microsoft.com/office/drawing/2014/main" id="{3D5A3F78-A975-D013-485D-38AD05605FA8}"/>
              </a:ext>
            </a:extLst>
          </p:cNvPr>
          <p:cNvSpPr txBox="1"/>
          <p:nvPr/>
        </p:nvSpPr>
        <p:spPr>
          <a:xfrm>
            <a:off x="4734705" y="2702658"/>
            <a:ext cx="2689037" cy="2694386"/>
          </a:xfrm>
          <a:prstGeom prst="rect">
            <a:avLst/>
          </a:prstGeom>
          <a:noFill/>
        </p:spPr>
        <p:txBody>
          <a:bodyPr wrap="square" lIns="0" tIns="0" rIns="0" bIns="0" rtlCol="0">
            <a:prstTxWarp prst="textArchDown">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Supply Chain</a:t>
            </a:r>
          </a:p>
        </p:txBody>
      </p:sp>
      <p:sp>
        <p:nvSpPr>
          <p:cNvPr id="28" name="!!Rectangle: Rounded Corners 29!!">
            <a:extLst>
              <a:ext uri="{FF2B5EF4-FFF2-40B4-BE49-F238E27FC236}">
                <a16:creationId xmlns:a16="http://schemas.microsoft.com/office/drawing/2014/main" id="{94E892A9-17E4-23B4-2661-54A145FFE3C5}"/>
              </a:ext>
            </a:extLst>
          </p:cNvPr>
          <p:cNvSpPr>
            <a:spLocks/>
          </p:cNvSpPr>
          <p:nvPr/>
        </p:nvSpPr>
        <p:spPr>
          <a:xfrm>
            <a:off x="3829051" y="6169604"/>
            <a:ext cx="4232246" cy="401072"/>
          </a:xfrm>
          <a:prstGeom prst="roundRect">
            <a:avLst>
              <a:gd name="adj" fmla="val 18527"/>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15" name="Rectangle: Rounded Corners 114">
            <a:extLst>
              <a:ext uri="{FF2B5EF4-FFF2-40B4-BE49-F238E27FC236}">
                <a16:creationId xmlns:a16="http://schemas.microsoft.com/office/drawing/2014/main" id="{B3F01785-5BE8-0F9B-9611-5BA116091129}"/>
              </a:ext>
            </a:extLst>
          </p:cNvPr>
          <p:cNvSpPr>
            <a:spLocks/>
          </p:cNvSpPr>
          <p:nvPr/>
        </p:nvSpPr>
        <p:spPr bwMode="auto">
          <a:xfrm>
            <a:off x="412729" y="4197879"/>
            <a:ext cx="3559500" cy="1168737"/>
          </a:xfrm>
          <a:prstGeom prst="roundRect">
            <a:avLst>
              <a:gd name="adj" fmla="val 7647"/>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6" name="Rectangle 125">
            <a:extLst>
              <a:ext uri="{FF2B5EF4-FFF2-40B4-BE49-F238E27FC236}">
                <a16:creationId xmlns:a16="http://schemas.microsoft.com/office/drawing/2014/main" id="{27C83222-E9D9-9736-AA17-C3992FF4E7B8}"/>
              </a:ext>
            </a:extLst>
          </p:cNvPr>
          <p:cNvSpPr>
            <a:spLocks/>
          </p:cNvSpPr>
          <p:nvPr/>
        </p:nvSpPr>
        <p:spPr>
          <a:xfrm>
            <a:off x="1167988" y="4050144"/>
            <a:ext cx="2052114" cy="3062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4" name="Rectangle: Rounded Corners 113">
            <a:extLst>
              <a:ext uri="{FF2B5EF4-FFF2-40B4-BE49-F238E27FC236}">
                <a16:creationId xmlns:a16="http://schemas.microsoft.com/office/drawing/2014/main" id="{3FFC094F-CF0B-CEB1-2C0E-AB06E8A7AA14}"/>
              </a:ext>
            </a:extLst>
          </p:cNvPr>
          <p:cNvSpPr/>
          <p:nvPr/>
        </p:nvSpPr>
        <p:spPr bwMode="auto">
          <a:xfrm>
            <a:off x="8223496" y="2690726"/>
            <a:ext cx="3559500" cy="1168737"/>
          </a:xfrm>
          <a:prstGeom prst="roundRect">
            <a:avLst>
              <a:gd name="adj" fmla="val 7647"/>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5" name="Rectangle 124">
            <a:extLst>
              <a:ext uri="{FF2B5EF4-FFF2-40B4-BE49-F238E27FC236}">
                <a16:creationId xmlns:a16="http://schemas.microsoft.com/office/drawing/2014/main" id="{81974CE5-4188-7DC0-ED45-5FD0020BDD48}"/>
              </a:ext>
            </a:extLst>
          </p:cNvPr>
          <p:cNvSpPr>
            <a:spLocks/>
          </p:cNvSpPr>
          <p:nvPr/>
        </p:nvSpPr>
        <p:spPr>
          <a:xfrm>
            <a:off x="8578821" y="2593066"/>
            <a:ext cx="2848850" cy="3062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3" name="Rectangle: Rounded Corners 112">
            <a:extLst>
              <a:ext uri="{FF2B5EF4-FFF2-40B4-BE49-F238E27FC236}">
                <a16:creationId xmlns:a16="http://schemas.microsoft.com/office/drawing/2014/main" id="{1B62F51C-64F8-0E94-25DE-0D2EB17DEB6D}"/>
              </a:ext>
            </a:extLst>
          </p:cNvPr>
          <p:cNvSpPr>
            <a:spLocks/>
          </p:cNvSpPr>
          <p:nvPr/>
        </p:nvSpPr>
        <p:spPr bwMode="auto">
          <a:xfrm>
            <a:off x="412729" y="2690726"/>
            <a:ext cx="3559500" cy="1168737"/>
          </a:xfrm>
          <a:prstGeom prst="roundRect">
            <a:avLst>
              <a:gd name="adj" fmla="val 7647"/>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4" name="Rectangle 123">
            <a:extLst>
              <a:ext uri="{FF2B5EF4-FFF2-40B4-BE49-F238E27FC236}">
                <a16:creationId xmlns:a16="http://schemas.microsoft.com/office/drawing/2014/main" id="{EAF6ECB9-463C-94DA-4A5B-F6A3A500D200}"/>
              </a:ext>
            </a:extLst>
          </p:cNvPr>
          <p:cNvSpPr>
            <a:spLocks/>
          </p:cNvSpPr>
          <p:nvPr/>
        </p:nvSpPr>
        <p:spPr>
          <a:xfrm>
            <a:off x="1068006" y="2535643"/>
            <a:ext cx="2252080" cy="3062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2" name="Rectangle: Rounded Corners 111">
            <a:extLst>
              <a:ext uri="{FF2B5EF4-FFF2-40B4-BE49-F238E27FC236}">
                <a16:creationId xmlns:a16="http://schemas.microsoft.com/office/drawing/2014/main" id="{09BC5B50-A7E0-9B10-13D0-6BCEBE37F200}"/>
              </a:ext>
            </a:extLst>
          </p:cNvPr>
          <p:cNvSpPr>
            <a:spLocks/>
          </p:cNvSpPr>
          <p:nvPr/>
        </p:nvSpPr>
        <p:spPr bwMode="auto">
          <a:xfrm>
            <a:off x="412729" y="1269814"/>
            <a:ext cx="11370266" cy="985571"/>
          </a:xfrm>
          <a:prstGeom prst="roundRect">
            <a:avLst>
              <a:gd name="adj" fmla="val 7647"/>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0" name="Rectangle 119">
            <a:extLst>
              <a:ext uri="{FF2B5EF4-FFF2-40B4-BE49-F238E27FC236}">
                <a16:creationId xmlns:a16="http://schemas.microsoft.com/office/drawing/2014/main" id="{D5B353BE-3340-315A-75E5-D8278446C48E}"/>
              </a:ext>
            </a:extLst>
          </p:cNvPr>
          <p:cNvSpPr>
            <a:spLocks/>
          </p:cNvSpPr>
          <p:nvPr/>
        </p:nvSpPr>
        <p:spPr>
          <a:xfrm>
            <a:off x="4774364" y="1139570"/>
            <a:ext cx="2642134" cy="3062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5" name="Rectangle 24">
            <a:extLst>
              <a:ext uri="{FF2B5EF4-FFF2-40B4-BE49-F238E27FC236}">
                <a16:creationId xmlns:a16="http://schemas.microsoft.com/office/drawing/2014/main" id="{834C788C-CA46-A40D-5514-327F8AF8E0F2}"/>
              </a:ext>
            </a:extLst>
          </p:cNvPr>
          <p:cNvSpPr>
            <a:spLocks/>
          </p:cNvSpPr>
          <p:nvPr/>
        </p:nvSpPr>
        <p:spPr bwMode="invGray">
          <a:xfrm>
            <a:off x="5521276" y="1798888"/>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Customer Service</a:t>
            </a:r>
          </a:p>
        </p:txBody>
      </p:sp>
      <p:sp>
        <p:nvSpPr>
          <p:cNvPr id="26" name="Rectangle 25">
            <a:extLst>
              <a:ext uri="{FF2B5EF4-FFF2-40B4-BE49-F238E27FC236}">
                <a16:creationId xmlns:a16="http://schemas.microsoft.com/office/drawing/2014/main" id="{27D01245-2EB7-FE34-A8FE-104F83B05B2C}"/>
              </a:ext>
            </a:extLst>
          </p:cNvPr>
          <p:cNvSpPr>
            <a:spLocks/>
          </p:cNvSpPr>
          <p:nvPr/>
        </p:nvSpPr>
        <p:spPr bwMode="invGray">
          <a:xfrm>
            <a:off x="7810614" y="1798888"/>
            <a:ext cx="981904"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Finance</a:t>
            </a:r>
          </a:p>
        </p:txBody>
      </p:sp>
      <p:sp>
        <p:nvSpPr>
          <p:cNvPr id="27" name="Rectangle 26">
            <a:extLst>
              <a:ext uri="{FF2B5EF4-FFF2-40B4-BE49-F238E27FC236}">
                <a16:creationId xmlns:a16="http://schemas.microsoft.com/office/drawing/2014/main" id="{AD0124DD-71BD-A294-EBD2-ED4A48F43B4D}"/>
              </a:ext>
            </a:extLst>
          </p:cNvPr>
          <p:cNvSpPr>
            <a:spLocks/>
          </p:cNvSpPr>
          <p:nvPr/>
        </p:nvSpPr>
        <p:spPr bwMode="invGray">
          <a:xfrm>
            <a:off x="9773751" y="1798888"/>
            <a:ext cx="1463040"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Supply Chain Management</a:t>
            </a:r>
          </a:p>
        </p:txBody>
      </p:sp>
      <p:sp>
        <p:nvSpPr>
          <p:cNvPr id="35" name="Rectangle 34">
            <a:extLst>
              <a:ext uri="{FF2B5EF4-FFF2-40B4-BE49-F238E27FC236}">
                <a16:creationId xmlns:a16="http://schemas.microsoft.com/office/drawing/2014/main" id="{17D26C56-C182-50D2-8955-334D26DEA787}"/>
              </a:ext>
            </a:extLst>
          </p:cNvPr>
          <p:cNvSpPr>
            <a:spLocks/>
          </p:cNvSpPr>
          <p:nvPr/>
        </p:nvSpPr>
        <p:spPr bwMode="invGray">
          <a:xfrm>
            <a:off x="3317572" y="1798888"/>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Dynamics365</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Sales + Viva Sales</a:t>
            </a:r>
          </a:p>
        </p:txBody>
      </p:sp>
      <p:sp>
        <p:nvSpPr>
          <p:cNvPr id="36" name="Rectangle 35">
            <a:extLst>
              <a:ext uri="{FF2B5EF4-FFF2-40B4-BE49-F238E27FC236}">
                <a16:creationId xmlns:a16="http://schemas.microsoft.com/office/drawing/2014/main" id="{2022531C-7399-4B25-165F-9229B38B75FF}"/>
              </a:ext>
            </a:extLst>
          </p:cNvPr>
          <p:cNvSpPr>
            <a:spLocks/>
          </p:cNvSpPr>
          <p:nvPr/>
        </p:nvSpPr>
        <p:spPr bwMode="invGray">
          <a:xfrm>
            <a:off x="1113868" y="1798888"/>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Marketing</a:t>
            </a:r>
          </a:p>
        </p:txBody>
      </p:sp>
      <p:sp>
        <p:nvSpPr>
          <p:cNvPr id="4" name="Title 3">
            <a:extLst>
              <a:ext uri="{FF2B5EF4-FFF2-40B4-BE49-F238E27FC236}">
                <a16:creationId xmlns:a16="http://schemas.microsoft.com/office/drawing/2014/main" id="{3EBA3EBC-0254-46B7-B844-D559542B13F2}"/>
              </a:ext>
            </a:extLst>
          </p:cNvPr>
          <p:cNvSpPr>
            <a:spLocks noGrp="1"/>
          </p:cNvSpPr>
          <p:nvPr>
            <p:ph type="title"/>
          </p:nvPr>
        </p:nvSpPr>
        <p:spPr>
          <a:xfrm>
            <a:off x="605156" y="520669"/>
            <a:ext cx="11018520" cy="610365"/>
          </a:xfrm>
        </p:spPr>
        <p:txBody>
          <a:bodyPr/>
          <a:lstStyle/>
          <a:p>
            <a:r>
              <a:rPr lang="en-US" dirty="0">
                <a:cs typeface="Segoe UI"/>
              </a:rPr>
              <a:t>The blueprint for cross-organization impact</a:t>
            </a:r>
            <a:br>
              <a:rPr lang="en-US" dirty="0">
                <a:cs typeface="Segoe UI"/>
              </a:rPr>
            </a:br>
            <a:endParaRPr lang="en-US" dirty="0"/>
          </a:p>
        </p:txBody>
      </p:sp>
      <p:sp>
        <p:nvSpPr>
          <p:cNvPr id="40" name="Rectangle 39">
            <a:extLst>
              <a:ext uri="{FF2B5EF4-FFF2-40B4-BE49-F238E27FC236}">
                <a16:creationId xmlns:a16="http://schemas.microsoft.com/office/drawing/2014/main" id="{0D155F3E-4118-2DC5-3C68-A655E8069C08}"/>
              </a:ext>
            </a:extLst>
          </p:cNvPr>
          <p:cNvSpPr>
            <a:spLocks/>
          </p:cNvSpPr>
          <p:nvPr/>
        </p:nvSpPr>
        <p:spPr>
          <a:xfrm>
            <a:off x="4774364" y="1114731"/>
            <a:ext cx="2642134" cy="3062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Business data &amp; processes</a:t>
            </a:r>
          </a:p>
        </p:txBody>
      </p:sp>
      <p:pic>
        <p:nvPicPr>
          <p:cNvPr id="3" name="Picture 2">
            <a:extLst>
              <a:ext uri="{FF2B5EF4-FFF2-40B4-BE49-F238E27FC236}">
                <a16:creationId xmlns:a16="http://schemas.microsoft.com/office/drawing/2014/main" id="{5315690A-6DE9-86A6-8641-91653DD9C7A8}"/>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36418" y="3025875"/>
            <a:ext cx="288476" cy="2884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9A67FFA-0698-46C3-EDEC-A42668A57336}"/>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17124" y="3025875"/>
            <a:ext cx="288476" cy="2884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A62BAE62-0D02-9D78-F114-49EEABA9FE44}"/>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5712" y="3025875"/>
            <a:ext cx="288476" cy="2884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27D6F1C-7313-D279-539A-B9949CF6B5B0}"/>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346064" y="3025875"/>
            <a:ext cx="288478" cy="28847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231">
            <a:extLst>
              <a:ext uri="{FF2B5EF4-FFF2-40B4-BE49-F238E27FC236}">
                <a16:creationId xmlns:a16="http://schemas.microsoft.com/office/drawing/2014/main" id="{330D502F-4F11-0FE8-7099-0F0943C71D75}"/>
              </a:ext>
            </a:extLst>
          </p:cNvPr>
          <p:cNvSpPr>
            <a:spLocks/>
          </p:cNvSpPr>
          <p:nvPr/>
        </p:nvSpPr>
        <p:spPr>
          <a:xfrm>
            <a:off x="428146" y="3354826"/>
            <a:ext cx="743608" cy="263575"/>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t>Power</a:t>
            </a:r>
            <a:b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br>
            <a: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t>BI</a:t>
            </a:r>
          </a:p>
        </p:txBody>
      </p:sp>
      <p:sp>
        <p:nvSpPr>
          <p:cNvPr id="21" name="Rectangle 1231">
            <a:extLst>
              <a:ext uri="{FF2B5EF4-FFF2-40B4-BE49-F238E27FC236}">
                <a16:creationId xmlns:a16="http://schemas.microsoft.com/office/drawing/2014/main" id="{D477EA15-F9D2-FA13-A7CC-213260F3BD3C}"/>
              </a:ext>
            </a:extLst>
          </p:cNvPr>
          <p:cNvSpPr>
            <a:spLocks/>
          </p:cNvSpPr>
          <p:nvPr/>
        </p:nvSpPr>
        <p:spPr>
          <a:xfrm>
            <a:off x="1808852" y="3354826"/>
            <a:ext cx="743608" cy="263575"/>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t>Power</a:t>
            </a:r>
            <a:b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br>
            <a: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t>Apps</a:t>
            </a:r>
          </a:p>
        </p:txBody>
      </p:sp>
      <p:sp>
        <p:nvSpPr>
          <p:cNvPr id="22" name="Rectangle 1231">
            <a:extLst>
              <a:ext uri="{FF2B5EF4-FFF2-40B4-BE49-F238E27FC236}">
                <a16:creationId xmlns:a16="http://schemas.microsoft.com/office/drawing/2014/main" id="{C181CFB3-2836-36A5-1447-A93DB9DA570C}"/>
              </a:ext>
            </a:extLst>
          </p:cNvPr>
          <p:cNvSpPr>
            <a:spLocks/>
          </p:cNvSpPr>
          <p:nvPr/>
        </p:nvSpPr>
        <p:spPr>
          <a:xfrm>
            <a:off x="3189558" y="3354826"/>
            <a:ext cx="743608" cy="263575"/>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t>Power</a:t>
            </a:r>
            <a:b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br>
            <a: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t>Automate</a:t>
            </a:r>
          </a:p>
        </p:txBody>
      </p:sp>
      <p:sp>
        <p:nvSpPr>
          <p:cNvPr id="23" name="Rectangle 1236">
            <a:extLst>
              <a:ext uri="{FF2B5EF4-FFF2-40B4-BE49-F238E27FC236}">
                <a16:creationId xmlns:a16="http://schemas.microsoft.com/office/drawing/2014/main" id="{D27CAF1E-D98F-366E-6699-82665CB52DE3}"/>
              </a:ext>
            </a:extLst>
          </p:cNvPr>
          <p:cNvSpPr>
            <a:spLocks/>
          </p:cNvSpPr>
          <p:nvPr/>
        </p:nvSpPr>
        <p:spPr>
          <a:xfrm>
            <a:off x="1118499" y="3354826"/>
            <a:ext cx="743608" cy="263575"/>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t>Power Virtual</a:t>
            </a:r>
            <a:b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br>
            <a: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t>Agents</a:t>
            </a:r>
          </a:p>
        </p:txBody>
      </p:sp>
      <p:pic>
        <p:nvPicPr>
          <p:cNvPr id="24" name="Picture 23">
            <a:extLst>
              <a:ext uri="{FF2B5EF4-FFF2-40B4-BE49-F238E27FC236}">
                <a16:creationId xmlns:a16="http://schemas.microsoft.com/office/drawing/2014/main" id="{7646490A-9525-5508-2775-49C6D99D6F2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939419" y="1452909"/>
            <a:ext cx="316886" cy="316886"/>
          </a:xfrm>
          <a:prstGeom prst="rect">
            <a:avLst/>
          </a:prstGeom>
        </p:spPr>
      </p:pic>
      <p:pic>
        <p:nvPicPr>
          <p:cNvPr id="29" name="Picture 28">
            <a:extLst>
              <a:ext uri="{FF2B5EF4-FFF2-40B4-BE49-F238E27FC236}">
                <a16:creationId xmlns:a16="http://schemas.microsoft.com/office/drawing/2014/main" id="{452D39CB-27B6-3FB5-89D0-38FEFAFCB04C}"/>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546216" y="1467114"/>
            <a:ext cx="288476" cy="288476"/>
          </a:xfrm>
          <a:prstGeom prst="rect">
            <a:avLst/>
          </a:prstGeom>
        </p:spPr>
      </p:pic>
      <p:pic>
        <p:nvPicPr>
          <p:cNvPr id="31" name="Picture 30">
            <a:extLst>
              <a:ext uri="{FF2B5EF4-FFF2-40B4-BE49-F238E27FC236}">
                <a16:creationId xmlns:a16="http://schemas.microsoft.com/office/drawing/2014/main" id="{F7316825-E11A-97E1-254A-86EB779A1A00}"/>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3749920" y="1467114"/>
            <a:ext cx="288476" cy="288476"/>
          </a:xfrm>
          <a:prstGeom prst="rect">
            <a:avLst/>
          </a:prstGeom>
        </p:spPr>
      </p:pic>
      <p:pic>
        <p:nvPicPr>
          <p:cNvPr id="32" name="Picture 31">
            <a:extLst>
              <a:ext uri="{FF2B5EF4-FFF2-40B4-BE49-F238E27FC236}">
                <a16:creationId xmlns:a16="http://schemas.microsoft.com/office/drawing/2014/main" id="{25F80FD3-9692-A3D9-0B92-B5BE83ADDC53}"/>
              </a:ext>
              <a:ext uri="{C183D7F6-B498-43B3-948B-1728B52AA6E4}">
                <adec:decorative xmlns:adec="http://schemas.microsoft.com/office/drawing/2017/decorative" val="1"/>
              </a:ext>
            </a:extLst>
          </p:cNvPr>
          <p:cNvPicPr>
            <a:picLocks noChangeAspect="1"/>
          </p:cNvPicPr>
          <p:nvPr/>
        </p:nvPicPr>
        <p:blipFill>
          <a:blip r:embed="rId10" cstate="print">
            <a:alphaModFix/>
            <a:extLst>
              <a:ext uri="{28A0092B-C50C-407E-A947-70E740481C1C}">
                <a14:useLocalDpi xmlns:a14="http://schemas.microsoft.com/office/drawing/2010/main"/>
              </a:ext>
            </a:extLst>
          </a:blip>
          <a:srcRect/>
          <a:stretch/>
        </p:blipFill>
        <p:spPr>
          <a:xfrm>
            <a:off x="10367475" y="1479204"/>
            <a:ext cx="275591" cy="275589"/>
          </a:xfrm>
          <a:prstGeom prst="rect">
            <a:avLst/>
          </a:prstGeom>
        </p:spPr>
      </p:pic>
      <p:pic>
        <p:nvPicPr>
          <p:cNvPr id="33" name="Picture 32">
            <a:extLst>
              <a:ext uri="{FF2B5EF4-FFF2-40B4-BE49-F238E27FC236}">
                <a16:creationId xmlns:a16="http://schemas.microsoft.com/office/drawing/2014/main" id="{13EAC2E3-5BDD-B808-C6FE-732B16E474D1}"/>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8167050" y="1482482"/>
            <a:ext cx="269033" cy="269033"/>
          </a:xfrm>
          <a:prstGeom prst="rect">
            <a:avLst/>
          </a:prstGeom>
        </p:spPr>
      </p:pic>
      <p:sp>
        <p:nvSpPr>
          <p:cNvPr id="39" name="TextBox 38">
            <a:extLst>
              <a:ext uri="{FF2B5EF4-FFF2-40B4-BE49-F238E27FC236}">
                <a16:creationId xmlns:a16="http://schemas.microsoft.com/office/drawing/2014/main" id="{644AF31C-9904-7982-0C5F-A03E52087849}"/>
              </a:ext>
            </a:extLst>
          </p:cNvPr>
          <p:cNvSpPr txBox="1"/>
          <p:nvPr/>
        </p:nvSpPr>
        <p:spPr>
          <a:xfrm>
            <a:off x="8479341" y="3354826"/>
            <a:ext cx="497848" cy="26357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Teams</a:t>
            </a:r>
          </a:p>
        </p:txBody>
      </p:sp>
      <p:sp>
        <p:nvSpPr>
          <p:cNvPr id="43" name="TextBox 42">
            <a:extLst>
              <a:ext uri="{FF2B5EF4-FFF2-40B4-BE49-F238E27FC236}">
                <a16:creationId xmlns:a16="http://schemas.microsoft.com/office/drawing/2014/main" id="{CD3F5D38-C8E9-45B5-B1BE-1C0F76878D2D}"/>
              </a:ext>
            </a:extLst>
          </p:cNvPr>
          <p:cNvSpPr txBox="1">
            <a:spLocks/>
          </p:cNvSpPr>
          <p:nvPr/>
        </p:nvSpPr>
        <p:spPr>
          <a:xfrm>
            <a:off x="10889029" y="3354826"/>
            <a:ext cx="820720" cy="26357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Outlook</a:t>
            </a:r>
          </a:p>
        </p:txBody>
      </p:sp>
      <p:pic>
        <p:nvPicPr>
          <p:cNvPr id="37" name="Picture 2" descr="Icon&#10;&#10;Description automatically generated">
            <a:extLst>
              <a:ext uri="{FF2B5EF4-FFF2-40B4-BE49-F238E27FC236}">
                <a16:creationId xmlns:a16="http://schemas.microsoft.com/office/drawing/2014/main" id="{DE7F9475-AA1E-F96B-B871-4723CD3D844F}"/>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22377" t="12989" r="22377" b="12989"/>
          <a:stretch/>
        </p:blipFill>
        <p:spPr bwMode="auto">
          <a:xfrm>
            <a:off x="8516572" y="2999925"/>
            <a:ext cx="361954" cy="340376"/>
          </a:xfrm>
          <a:prstGeom prst="rect">
            <a:avLst/>
          </a:prstGeom>
          <a:noFill/>
        </p:spPr>
      </p:pic>
      <p:pic>
        <p:nvPicPr>
          <p:cNvPr id="41" name="Picture 3" descr="Graphical user interface, application&#10;&#10;Description automatically generated">
            <a:extLst>
              <a:ext uri="{FF2B5EF4-FFF2-40B4-BE49-F238E27FC236}">
                <a16:creationId xmlns:a16="http://schemas.microsoft.com/office/drawing/2014/main" id="{A6AC4B1B-492B-99F5-0833-729E8FC9D994}"/>
              </a:ext>
            </a:extLst>
          </p:cNvPr>
          <p:cNvPicPr>
            <a:picLocks noChangeAspect="1" noChangeArrowheads="1"/>
          </p:cNvPicPr>
          <p:nvPr/>
        </p:nvPicPr>
        <p:blipFill rotWithShape="1">
          <a:blip r:embed="rId13">
            <a:extLst>
              <a:ext uri="{28A0092B-C50C-407E-A947-70E740481C1C}">
                <a14:useLocalDpi xmlns:a14="http://schemas.microsoft.com/office/drawing/2010/main"/>
              </a:ext>
            </a:extLst>
          </a:blip>
          <a:srcRect l="24368" t="11764" r="20988" b="7845"/>
          <a:stretch/>
        </p:blipFill>
        <p:spPr bwMode="auto">
          <a:xfrm>
            <a:off x="11108861" y="2985771"/>
            <a:ext cx="381057" cy="368685"/>
          </a:xfrm>
          <a:prstGeom prst="rect">
            <a:avLst/>
          </a:prstGeom>
          <a:noFill/>
        </p:spPr>
      </p:pic>
      <p:pic>
        <p:nvPicPr>
          <p:cNvPr id="44" name="Picture 43" descr="Graphical user interface, application, icon&#10;&#10;Description automatically generated">
            <a:extLst>
              <a:ext uri="{FF2B5EF4-FFF2-40B4-BE49-F238E27FC236}">
                <a16:creationId xmlns:a16="http://schemas.microsoft.com/office/drawing/2014/main" id="{40782559-D478-465C-7482-9891A7B73F6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9513" t="21281" r="19513" b="21281"/>
          <a:stretch/>
        </p:blipFill>
        <p:spPr>
          <a:xfrm>
            <a:off x="9781070" y="2982496"/>
            <a:ext cx="398336" cy="375234"/>
          </a:xfrm>
          <a:prstGeom prst="rect">
            <a:avLst/>
          </a:prstGeom>
        </p:spPr>
      </p:pic>
      <p:sp>
        <p:nvSpPr>
          <p:cNvPr id="45" name="TextBox 44">
            <a:extLst>
              <a:ext uri="{FF2B5EF4-FFF2-40B4-BE49-F238E27FC236}">
                <a16:creationId xmlns:a16="http://schemas.microsoft.com/office/drawing/2014/main" id="{73559CA8-CCDD-2B4A-CA74-4C4DA5A6174E}"/>
              </a:ext>
            </a:extLst>
          </p:cNvPr>
          <p:cNvSpPr txBox="1">
            <a:spLocks/>
          </p:cNvSpPr>
          <p:nvPr/>
        </p:nvSpPr>
        <p:spPr>
          <a:xfrm>
            <a:off x="9569877" y="3354826"/>
            <a:ext cx="820720" cy="26357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Word</a:t>
            </a:r>
          </a:p>
        </p:txBody>
      </p:sp>
      <p:sp>
        <p:nvSpPr>
          <p:cNvPr id="46" name="TextBox 45">
            <a:extLst>
              <a:ext uri="{FF2B5EF4-FFF2-40B4-BE49-F238E27FC236}">
                <a16:creationId xmlns:a16="http://schemas.microsoft.com/office/drawing/2014/main" id="{FEC73EB6-CDBF-E181-1EA6-D7D00EEEDCD9}"/>
              </a:ext>
            </a:extLst>
          </p:cNvPr>
          <p:cNvSpPr txBox="1">
            <a:spLocks/>
          </p:cNvSpPr>
          <p:nvPr/>
        </p:nvSpPr>
        <p:spPr>
          <a:xfrm>
            <a:off x="8919438" y="3354826"/>
            <a:ext cx="820720" cy="26357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Excel</a:t>
            </a:r>
          </a:p>
        </p:txBody>
      </p:sp>
      <p:sp>
        <p:nvSpPr>
          <p:cNvPr id="47" name="TextBox 46">
            <a:extLst>
              <a:ext uri="{FF2B5EF4-FFF2-40B4-BE49-F238E27FC236}">
                <a16:creationId xmlns:a16="http://schemas.microsoft.com/office/drawing/2014/main" id="{D344DCF3-5C06-8954-3E4F-552C5358FC54}"/>
              </a:ext>
            </a:extLst>
          </p:cNvPr>
          <p:cNvSpPr txBox="1">
            <a:spLocks/>
          </p:cNvSpPr>
          <p:nvPr/>
        </p:nvSpPr>
        <p:spPr>
          <a:xfrm>
            <a:off x="10233773" y="3354826"/>
            <a:ext cx="820720" cy="26357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PPT</a:t>
            </a:r>
          </a:p>
        </p:txBody>
      </p:sp>
      <p:pic>
        <p:nvPicPr>
          <p:cNvPr id="49" name="Picture 48" descr="Graphical user interface, application, icon&#10;&#10;Description automatically generated">
            <a:extLst>
              <a:ext uri="{FF2B5EF4-FFF2-40B4-BE49-F238E27FC236}">
                <a16:creationId xmlns:a16="http://schemas.microsoft.com/office/drawing/2014/main" id="{142BA1E2-DCF3-ACF7-AFBF-2D4986900AF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3059" t="20559" r="23059" b="20559"/>
          <a:stretch/>
        </p:blipFill>
        <p:spPr>
          <a:xfrm>
            <a:off x="9184810" y="3011670"/>
            <a:ext cx="289976" cy="316886"/>
          </a:xfrm>
          <a:prstGeom prst="rect">
            <a:avLst/>
          </a:prstGeom>
        </p:spPr>
      </p:pic>
      <p:pic>
        <p:nvPicPr>
          <p:cNvPr id="51" name="Picture 2">
            <a:extLst>
              <a:ext uri="{FF2B5EF4-FFF2-40B4-BE49-F238E27FC236}">
                <a16:creationId xmlns:a16="http://schemas.microsoft.com/office/drawing/2014/main" id="{8A5B6BFD-738D-5A69-AC54-2AF3E73CE8D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485690" y="3011670"/>
            <a:ext cx="316886" cy="316886"/>
          </a:xfrm>
          <a:prstGeom prst="rect">
            <a:avLst/>
          </a:prstGeom>
          <a:noFill/>
          <a:extLst>
            <a:ext uri="{909E8E84-426E-40DD-AFC4-6F175D3DCCD1}">
              <a14:hiddenFill xmlns:a14="http://schemas.microsoft.com/office/drawing/2010/main">
                <a:solidFill>
                  <a:srgbClr val="FFFFFF"/>
                </a:solidFill>
              </a14:hiddenFill>
            </a:ext>
          </a:extLst>
        </p:spPr>
      </p:pic>
      <p:sp>
        <p:nvSpPr>
          <p:cNvPr id="53" name="customer insights">
            <a:extLst>
              <a:ext uri="{FF2B5EF4-FFF2-40B4-BE49-F238E27FC236}">
                <a16:creationId xmlns:a16="http://schemas.microsoft.com/office/drawing/2014/main" id="{38313193-0390-EA1D-4A27-748F552C374A}"/>
              </a:ext>
              <a:ext uri="{C183D7F6-B498-43B3-948B-1728B52AA6E4}">
                <adec:decorative xmlns:adec="http://schemas.microsoft.com/office/drawing/2017/decorative" val="1"/>
              </a:ext>
            </a:extLst>
          </p:cNvPr>
          <p:cNvSpPr>
            <a:spLocks/>
          </p:cNvSpPr>
          <p:nvPr/>
        </p:nvSpPr>
        <p:spPr bwMode="invGray">
          <a:xfrm>
            <a:off x="4876153" y="5688571"/>
            <a:ext cx="812836" cy="32609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Data Connectors</a:t>
            </a:r>
          </a:p>
        </p:txBody>
      </p:sp>
      <p:sp>
        <p:nvSpPr>
          <p:cNvPr id="58" name="customer insights">
            <a:extLst>
              <a:ext uri="{FF2B5EF4-FFF2-40B4-BE49-F238E27FC236}">
                <a16:creationId xmlns:a16="http://schemas.microsoft.com/office/drawing/2014/main" id="{6FA21BA5-3FF5-6119-2A51-9AB4B55523AA}"/>
              </a:ext>
              <a:ext uri="{C183D7F6-B498-43B3-948B-1728B52AA6E4}">
                <adec:decorative xmlns:adec="http://schemas.microsoft.com/office/drawing/2017/decorative" val="1"/>
              </a:ext>
            </a:extLst>
          </p:cNvPr>
          <p:cNvSpPr>
            <a:spLocks/>
          </p:cNvSpPr>
          <p:nvPr/>
        </p:nvSpPr>
        <p:spPr bwMode="invGray">
          <a:xfrm>
            <a:off x="6563309" y="5683926"/>
            <a:ext cx="812836" cy="32609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Segoe UI"/>
                <a:ea typeface="+mn-ea"/>
                <a:cs typeface="Segoe UI"/>
              </a:rPr>
              <a:t>Common Data Model</a:t>
            </a:r>
          </a:p>
        </p:txBody>
      </p:sp>
      <p:sp>
        <p:nvSpPr>
          <p:cNvPr id="59" name="Rectangle 58">
            <a:extLst>
              <a:ext uri="{FF2B5EF4-FFF2-40B4-BE49-F238E27FC236}">
                <a16:creationId xmlns:a16="http://schemas.microsoft.com/office/drawing/2014/main" id="{F7E2E7CE-FAAF-D89C-85EE-6B9E55B66538}"/>
              </a:ext>
            </a:extLst>
          </p:cNvPr>
          <p:cNvSpPr>
            <a:spLocks noChangeAspect="1"/>
          </p:cNvSpPr>
          <p:nvPr/>
        </p:nvSpPr>
        <p:spPr bwMode="invGray">
          <a:xfrm>
            <a:off x="1021329" y="4845259"/>
            <a:ext cx="1294370" cy="278865"/>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Dynamics 365 </a:t>
            </a:r>
            <a:b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Insights applications</a:t>
            </a:r>
          </a:p>
        </p:txBody>
      </p:sp>
      <p:pic>
        <p:nvPicPr>
          <p:cNvPr id="60" name="Picture 59" descr="Icon&#10;&#10;Description automatically generated">
            <a:extLst>
              <a:ext uri="{FF2B5EF4-FFF2-40B4-BE49-F238E27FC236}">
                <a16:creationId xmlns:a16="http://schemas.microsoft.com/office/drawing/2014/main" id="{8F8C7CE3-9178-9884-4552-8DB92FA8EC6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485591" y="4429908"/>
            <a:ext cx="365846" cy="365845"/>
          </a:xfrm>
          <a:prstGeom prst="rect">
            <a:avLst/>
          </a:prstGeom>
        </p:spPr>
      </p:pic>
      <p:pic>
        <p:nvPicPr>
          <p:cNvPr id="61" name="Picture 60">
            <a:extLst>
              <a:ext uri="{FF2B5EF4-FFF2-40B4-BE49-F238E27FC236}">
                <a16:creationId xmlns:a16="http://schemas.microsoft.com/office/drawing/2014/main" id="{69CC6D8F-F70E-DFD2-54CA-581AD74EDD9F}"/>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38612" y="4468592"/>
            <a:ext cx="288476" cy="288476"/>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1231">
            <a:extLst>
              <a:ext uri="{FF2B5EF4-FFF2-40B4-BE49-F238E27FC236}">
                <a16:creationId xmlns:a16="http://schemas.microsoft.com/office/drawing/2014/main" id="{14343C8D-C8C9-2CC4-FB2D-3E8EBFEF5F40}"/>
              </a:ext>
            </a:extLst>
          </p:cNvPr>
          <p:cNvSpPr>
            <a:spLocks/>
          </p:cNvSpPr>
          <p:nvPr/>
        </p:nvSpPr>
        <p:spPr>
          <a:xfrm>
            <a:off x="2367606" y="4852904"/>
            <a:ext cx="1230486" cy="263575"/>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t>Power BI</a:t>
            </a:r>
          </a:p>
        </p:txBody>
      </p:sp>
      <p:sp>
        <p:nvSpPr>
          <p:cNvPr id="7" name="Rectangle 1236">
            <a:extLst>
              <a:ext uri="{FF2B5EF4-FFF2-40B4-BE49-F238E27FC236}">
                <a16:creationId xmlns:a16="http://schemas.microsoft.com/office/drawing/2014/main" id="{FD98B90D-8A9D-3E0D-2501-8E9573825B7E}"/>
              </a:ext>
            </a:extLst>
          </p:cNvPr>
          <p:cNvSpPr>
            <a:spLocks/>
          </p:cNvSpPr>
          <p:nvPr/>
        </p:nvSpPr>
        <p:spPr>
          <a:xfrm>
            <a:off x="2499205" y="3354826"/>
            <a:ext cx="743608" cy="263575"/>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t>Power</a:t>
            </a:r>
            <a:b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br>
            <a: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t>Pages</a:t>
            </a:r>
          </a:p>
        </p:txBody>
      </p:sp>
      <p:pic>
        <p:nvPicPr>
          <p:cNvPr id="1026" name="Picture 2" descr="Srinath Pega – Microsoft Dynamics 365 &amp; Power Platform Solution Architect">
            <a:extLst>
              <a:ext uri="{FF2B5EF4-FFF2-40B4-BE49-F238E27FC236}">
                <a16:creationId xmlns:a16="http://schemas.microsoft.com/office/drawing/2014/main" id="{B6B0C2B8-B80E-63E3-277D-1A816168CCF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736493" y="3035596"/>
            <a:ext cx="269033" cy="269033"/>
          </a:xfrm>
          <a:prstGeom prst="rect">
            <a:avLst/>
          </a:prstGeom>
          <a:noFill/>
          <a:extLst>
            <a:ext uri="{909E8E84-426E-40DD-AFC4-6F175D3DCCD1}">
              <a14:hiddenFill xmlns:a14="http://schemas.microsoft.com/office/drawing/2010/main">
                <a:solidFill>
                  <a:srgbClr val="FFFFFF"/>
                </a:solidFill>
              </a14:hiddenFill>
            </a:ext>
          </a:extLst>
        </p:spPr>
      </p:pic>
      <p:sp>
        <p:nvSpPr>
          <p:cNvPr id="103" name="Rectangle 102">
            <a:extLst>
              <a:ext uri="{FF2B5EF4-FFF2-40B4-BE49-F238E27FC236}">
                <a16:creationId xmlns:a16="http://schemas.microsoft.com/office/drawing/2014/main" id="{26995964-FD9C-356C-36F7-3258C372DFC8}"/>
              </a:ext>
            </a:extLst>
          </p:cNvPr>
          <p:cNvSpPr>
            <a:spLocks/>
          </p:cNvSpPr>
          <p:nvPr/>
        </p:nvSpPr>
        <p:spPr>
          <a:xfrm>
            <a:off x="8578821" y="2535643"/>
            <a:ext cx="2848850" cy="3062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Productivity &amp; Collaboration</a:t>
            </a:r>
          </a:p>
        </p:txBody>
      </p:sp>
      <p:sp>
        <p:nvSpPr>
          <p:cNvPr id="104" name="Rectangle 103">
            <a:extLst>
              <a:ext uri="{FF2B5EF4-FFF2-40B4-BE49-F238E27FC236}">
                <a16:creationId xmlns:a16="http://schemas.microsoft.com/office/drawing/2014/main" id="{E0ED371C-D3E1-2157-719C-F0401D1127EF}"/>
              </a:ext>
            </a:extLst>
          </p:cNvPr>
          <p:cNvSpPr>
            <a:spLocks/>
          </p:cNvSpPr>
          <p:nvPr/>
        </p:nvSpPr>
        <p:spPr>
          <a:xfrm>
            <a:off x="1167988" y="4050144"/>
            <a:ext cx="2052114" cy="3062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Insights &amp; Analytics</a:t>
            </a:r>
          </a:p>
        </p:txBody>
      </p:sp>
      <p:cxnSp>
        <p:nvCxnSpPr>
          <p:cNvPr id="108" name="Straight Connector 107">
            <a:extLst>
              <a:ext uri="{FF2B5EF4-FFF2-40B4-BE49-F238E27FC236}">
                <a16:creationId xmlns:a16="http://schemas.microsoft.com/office/drawing/2014/main" id="{255EAC8C-C6A4-75F5-3361-AE176F477352}"/>
              </a:ext>
            </a:extLst>
          </p:cNvPr>
          <p:cNvCxnSpPr>
            <a:cxnSpLocks/>
          </p:cNvCxnSpPr>
          <p:nvPr/>
        </p:nvCxnSpPr>
        <p:spPr>
          <a:xfrm>
            <a:off x="6126728" y="5824974"/>
            <a:ext cx="0" cy="233840"/>
          </a:xfrm>
          <a:prstGeom prst="line">
            <a:avLst/>
          </a:prstGeom>
          <a:ln>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3D2F6B43-DDA9-F8C8-2445-60BC49502FC9}"/>
              </a:ext>
            </a:extLst>
          </p:cNvPr>
          <p:cNvSpPr>
            <a:spLocks/>
          </p:cNvSpPr>
          <p:nvPr/>
        </p:nvSpPr>
        <p:spPr>
          <a:xfrm>
            <a:off x="1068006" y="2535643"/>
            <a:ext cx="2252080" cy="3062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Low-code Innovation</a:t>
            </a:r>
          </a:p>
        </p:txBody>
      </p:sp>
      <p:sp>
        <p:nvSpPr>
          <p:cNvPr id="5" name="Rectangle: Rounded Corners 4">
            <a:extLst>
              <a:ext uri="{FF2B5EF4-FFF2-40B4-BE49-F238E27FC236}">
                <a16:creationId xmlns:a16="http://schemas.microsoft.com/office/drawing/2014/main" id="{22274838-10F5-711B-B8FB-4E7353F31FC0}"/>
              </a:ext>
            </a:extLst>
          </p:cNvPr>
          <p:cNvSpPr>
            <a:spLocks/>
          </p:cNvSpPr>
          <p:nvPr/>
        </p:nvSpPr>
        <p:spPr bwMode="auto">
          <a:xfrm>
            <a:off x="8223496" y="4197879"/>
            <a:ext cx="3559500" cy="1168737"/>
          </a:xfrm>
          <a:prstGeom prst="roundRect">
            <a:avLst>
              <a:gd name="adj" fmla="val 7647"/>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81EB576A-4F58-1CE9-1564-E1639A397D3B}"/>
              </a:ext>
            </a:extLst>
          </p:cNvPr>
          <p:cNvSpPr>
            <a:spLocks/>
          </p:cNvSpPr>
          <p:nvPr/>
        </p:nvSpPr>
        <p:spPr>
          <a:xfrm>
            <a:off x="8834599" y="4050144"/>
            <a:ext cx="2337295" cy="3062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8" name="Rectangle 17">
            <a:extLst>
              <a:ext uri="{FF2B5EF4-FFF2-40B4-BE49-F238E27FC236}">
                <a16:creationId xmlns:a16="http://schemas.microsoft.com/office/drawing/2014/main" id="{82E0511F-E2D3-9321-2712-95956504222F}"/>
              </a:ext>
            </a:extLst>
          </p:cNvPr>
          <p:cNvSpPr>
            <a:spLocks/>
          </p:cNvSpPr>
          <p:nvPr/>
        </p:nvSpPr>
        <p:spPr>
          <a:xfrm>
            <a:off x="8834599" y="4050144"/>
            <a:ext cx="2337295" cy="3062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 ISV Solutions</a:t>
            </a:r>
          </a:p>
        </p:txBody>
      </p:sp>
      <p:sp>
        <p:nvSpPr>
          <p:cNvPr id="12" name="Rectangle 11">
            <a:extLst>
              <a:ext uri="{FF2B5EF4-FFF2-40B4-BE49-F238E27FC236}">
                <a16:creationId xmlns:a16="http://schemas.microsoft.com/office/drawing/2014/main" id="{C72709C8-B67B-462B-58EF-F5BAFC8D7DD2}"/>
              </a:ext>
            </a:extLst>
          </p:cNvPr>
          <p:cNvSpPr>
            <a:spLocks noChangeAspect="1"/>
          </p:cNvSpPr>
          <p:nvPr/>
        </p:nvSpPr>
        <p:spPr bwMode="invGray">
          <a:xfrm>
            <a:off x="8370761" y="4680744"/>
            <a:ext cx="1110857" cy="263575"/>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Pre-Built Apps</a:t>
            </a:r>
          </a:p>
        </p:txBody>
      </p:sp>
      <p:sp>
        <p:nvSpPr>
          <p:cNvPr id="17" name="Rectangle 1231">
            <a:extLst>
              <a:ext uri="{FF2B5EF4-FFF2-40B4-BE49-F238E27FC236}">
                <a16:creationId xmlns:a16="http://schemas.microsoft.com/office/drawing/2014/main" id="{48A25770-DF12-D017-F4C3-9210B5362F30}"/>
              </a:ext>
            </a:extLst>
          </p:cNvPr>
          <p:cNvSpPr>
            <a:spLocks/>
          </p:cNvSpPr>
          <p:nvPr/>
        </p:nvSpPr>
        <p:spPr>
          <a:xfrm>
            <a:off x="9481618" y="4680744"/>
            <a:ext cx="1110857" cy="263575"/>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Vertical Solutions</a:t>
            </a:r>
          </a:p>
        </p:txBody>
      </p:sp>
      <p:sp>
        <p:nvSpPr>
          <p:cNvPr id="34" name="Rectangle 1231">
            <a:extLst>
              <a:ext uri="{FF2B5EF4-FFF2-40B4-BE49-F238E27FC236}">
                <a16:creationId xmlns:a16="http://schemas.microsoft.com/office/drawing/2014/main" id="{955208FD-C0E4-E8DE-2810-96C308D66B31}"/>
              </a:ext>
            </a:extLst>
          </p:cNvPr>
          <p:cNvSpPr>
            <a:spLocks/>
          </p:cNvSpPr>
          <p:nvPr/>
        </p:nvSpPr>
        <p:spPr>
          <a:xfrm>
            <a:off x="10592474" y="4680744"/>
            <a:ext cx="1110857" cy="263575"/>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LOB Apps</a:t>
            </a:r>
          </a:p>
        </p:txBody>
      </p:sp>
      <p:sp>
        <p:nvSpPr>
          <p:cNvPr id="91" name="customer insights">
            <a:extLst>
              <a:ext uri="{FF2B5EF4-FFF2-40B4-BE49-F238E27FC236}">
                <a16:creationId xmlns:a16="http://schemas.microsoft.com/office/drawing/2014/main" id="{4B7EB12D-CB42-E4E2-10AE-40267843CB38}"/>
              </a:ext>
              <a:ext uri="{C183D7F6-B498-43B3-948B-1728B52AA6E4}">
                <adec:decorative xmlns:adec="http://schemas.microsoft.com/office/drawing/2017/decorative" val="1"/>
              </a:ext>
            </a:extLst>
          </p:cNvPr>
          <p:cNvSpPr>
            <a:spLocks/>
          </p:cNvSpPr>
          <p:nvPr/>
        </p:nvSpPr>
        <p:spPr bwMode="invGray">
          <a:xfrm>
            <a:off x="5689013" y="6201200"/>
            <a:ext cx="812836" cy="32609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Azure</a:t>
            </a:r>
          </a:p>
        </p:txBody>
      </p:sp>
      <p:sp>
        <p:nvSpPr>
          <p:cNvPr id="93" name="Oval 92">
            <a:extLst>
              <a:ext uri="{FF2B5EF4-FFF2-40B4-BE49-F238E27FC236}">
                <a16:creationId xmlns:a16="http://schemas.microsoft.com/office/drawing/2014/main" id="{157A5364-C93D-98B4-95FD-DA4400B26EB1}"/>
              </a:ext>
            </a:extLst>
          </p:cNvPr>
          <p:cNvSpPr/>
          <p:nvPr/>
        </p:nvSpPr>
        <p:spPr bwMode="auto">
          <a:xfrm>
            <a:off x="3417124" y="5599770"/>
            <a:ext cx="1013353" cy="1013353"/>
          </a:xfrm>
          <a:prstGeom prst="ellipse">
            <a:avLst/>
          </a:prstGeom>
          <a:solidFill>
            <a:schemeClr val="bg1"/>
          </a:solidFill>
          <a:ln w="5715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2" name="Picture 2" descr="Azure has a new logo, but where do you download it? Here!">
            <a:extLst>
              <a:ext uri="{FF2B5EF4-FFF2-40B4-BE49-F238E27FC236}">
                <a16:creationId xmlns:a16="http://schemas.microsoft.com/office/drawing/2014/main" id="{37909465-19B7-3CE5-5661-1720F44F571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24402" y="5807048"/>
            <a:ext cx="598796" cy="598796"/>
          </a:xfrm>
          <a:prstGeom prst="rect">
            <a:avLst/>
          </a:pr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828517D0-40BD-29DC-0AE6-964468939843}"/>
              </a:ext>
            </a:extLst>
          </p:cNvPr>
          <p:cNvSpPr/>
          <p:nvPr/>
        </p:nvSpPr>
        <p:spPr bwMode="auto">
          <a:xfrm>
            <a:off x="4993948" y="2954670"/>
            <a:ext cx="1083633" cy="1083633"/>
          </a:xfrm>
          <a:custGeom>
            <a:avLst/>
            <a:gdLst>
              <a:gd name="connsiteX0" fmla="*/ 1537454 w 1537454"/>
              <a:gd name="connsiteY0" fmla="*/ 0 h 1537454"/>
              <a:gd name="connsiteX1" fmla="*/ 1537454 w 1537454"/>
              <a:gd name="connsiteY1" fmla="*/ 605641 h 1537454"/>
              <a:gd name="connsiteX2" fmla="*/ 1465504 w 1537454"/>
              <a:gd name="connsiteY2" fmla="*/ 609274 h 1537454"/>
              <a:gd name="connsiteX3" fmla="*/ 609273 w 1537454"/>
              <a:gd name="connsiteY3" fmla="*/ 1465504 h 1537454"/>
              <a:gd name="connsiteX4" fmla="*/ 605640 w 1537454"/>
              <a:gd name="connsiteY4" fmla="*/ 1537454 h 1537454"/>
              <a:gd name="connsiteX5" fmla="*/ 0 w 1537454"/>
              <a:gd name="connsiteY5" fmla="*/ 1537454 h 1537454"/>
              <a:gd name="connsiteX6" fmla="*/ 6759 w 1537454"/>
              <a:gd name="connsiteY6" fmla="*/ 1403582 h 1537454"/>
              <a:gd name="connsiteX7" fmla="*/ 1403581 w 1537454"/>
              <a:gd name="connsiteY7" fmla="*/ 6760 h 1537454"/>
              <a:gd name="connsiteX8" fmla="*/ 1537454 w 1537454"/>
              <a:gd name="connsiteY8" fmla="*/ 0 h 153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54" h="1537454">
                <a:moveTo>
                  <a:pt x="1537454" y="0"/>
                </a:moveTo>
                <a:lnTo>
                  <a:pt x="1537454" y="605641"/>
                </a:lnTo>
                <a:lnTo>
                  <a:pt x="1465504" y="609274"/>
                </a:lnTo>
                <a:cubicBezTo>
                  <a:pt x="1014038" y="655123"/>
                  <a:pt x="655122" y="1014038"/>
                  <a:pt x="609273" y="1465504"/>
                </a:cubicBezTo>
                <a:lnTo>
                  <a:pt x="605640" y="1537454"/>
                </a:lnTo>
                <a:lnTo>
                  <a:pt x="0" y="1537454"/>
                </a:lnTo>
                <a:lnTo>
                  <a:pt x="6759" y="1403582"/>
                </a:lnTo>
                <a:cubicBezTo>
                  <a:pt x="81556" y="667078"/>
                  <a:pt x="667077" y="81557"/>
                  <a:pt x="1403581" y="6760"/>
                </a:cubicBezTo>
                <a:lnTo>
                  <a:pt x="1537454"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Freeform: Shape 75">
            <a:extLst>
              <a:ext uri="{FF2B5EF4-FFF2-40B4-BE49-F238E27FC236}">
                <a16:creationId xmlns:a16="http://schemas.microsoft.com/office/drawing/2014/main" id="{9EDEB987-2426-08A9-316F-8CAB76C58553}"/>
              </a:ext>
            </a:extLst>
          </p:cNvPr>
          <p:cNvSpPr/>
          <p:nvPr/>
        </p:nvSpPr>
        <p:spPr bwMode="auto">
          <a:xfrm>
            <a:off x="6114416" y="2954672"/>
            <a:ext cx="1083633" cy="1083633"/>
          </a:xfrm>
          <a:custGeom>
            <a:avLst/>
            <a:gdLst>
              <a:gd name="connsiteX0" fmla="*/ 0 w 1537453"/>
              <a:gd name="connsiteY0" fmla="*/ 0 h 1537453"/>
              <a:gd name="connsiteX1" fmla="*/ 133871 w 1537453"/>
              <a:gd name="connsiteY1" fmla="*/ 6759 h 1537453"/>
              <a:gd name="connsiteX2" fmla="*/ 1530693 w 1537453"/>
              <a:gd name="connsiteY2" fmla="*/ 1403581 h 1537453"/>
              <a:gd name="connsiteX3" fmla="*/ 1537453 w 1537453"/>
              <a:gd name="connsiteY3" fmla="*/ 1537453 h 1537453"/>
              <a:gd name="connsiteX4" fmla="*/ 931813 w 1537453"/>
              <a:gd name="connsiteY4" fmla="*/ 1537453 h 1537453"/>
              <a:gd name="connsiteX5" fmla="*/ 928179 w 1537453"/>
              <a:gd name="connsiteY5" fmla="*/ 1465503 h 1537453"/>
              <a:gd name="connsiteX6" fmla="*/ 71948 w 1537453"/>
              <a:gd name="connsiteY6" fmla="*/ 609273 h 1537453"/>
              <a:gd name="connsiteX7" fmla="*/ 0 w 1537453"/>
              <a:gd name="connsiteY7" fmla="*/ 605640 h 1537453"/>
              <a:gd name="connsiteX8" fmla="*/ 0 w 1537453"/>
              <a:gd name="connsiteY8" fmla="*/ 0 h 153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53" h="1537453">
                <a:moveTo>
                  <a:pt x="0" y="0"/>
                </a:moveTo>
                <a:lnTo>
                  <a:pt x="133871" y="6759"/>
                </a:lnTo>
                <a:cubicBezTo>
                  <a:pt x="870376" y="81556"/>
                  <a:pt x="1455897" y="667077"/>
                  <a:pt x="1530693" y="1403581"/>
                </a:cubicBezTo>
                <a:lnTo>
                  <a:pt x="1537453" y="1537453"/>
                </a:lnTo>
                <a:lnTo>
                  <a:pt x="931813" y="1537453"/>
                </a:lnTo>
                <a:lnTo>
                  <a:pt x="928179" y="1465503"/>
                </a:lnTo>
                <a:cubicBezTo>
                  <a:pt x="882331" y="1014037"/>
                  <a:pt x="523415" y="655122"/>
                  <a:pt x="71948" y="609273"/>
                </a:cubicBezTo>
                <a:lnTo>
                  <a:pt x="0" y="605640"/>
                </a:lnTo>
                <a:lnTo>
                  <a:pt x="0"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Freeform: Shape 68">
            <a:extLst>
              <a:ext uri="{FF2B5EF4-FFF2-40B4-BE49-F238E27FC236}">
                <a16:creationId xmlns:a16="http://schemas.microsoft.com/office/drawing/2014/main" id="{96AFD08A-A16C-6B67-79DF-53EF7603ED23}"/>
              </a:ext>
            </a:extLst>
          </p:cNvPr>
          <p:cNvSpPr/>
          <p:nvPr/>
        </p:nvSpPr>
        <p:spPr bwMode="auto">
          <a:xfrm>
            <a:off x="4993948" y="4075138"/>
            <a:ext cx="1083633" cy="1083633"/>
          </a:xfrm>
          <a:custGeom>
            <a:avLst/>
            <a:gdLst>
              <a:gd name="connsiteX0" fmla="*/ 0 w 1537454"/>
              <a:gd name="connsiteY0" fmla="*/ 0 h 1537454"/>
              <a:gd name="connsiteX1" fmla="*/ 605640 w 1537454"/>
              <a:gd name="connsiteY1" fmla="*/ 0 h 1537454"/>
              <a:gd name="connsiteX2" fmla="*/ 609273 w 1537454"/>
              <a:gd name="connsiteY2" fmla="*/ 71948 h 1537454"/>
              <a:gd name="connsiteX3" fmla="*/ 1465504 w 1537454"/>
              <a:gd name="connsiteY3" fmla="*/ 928178 h 1537454"/>
              <a:gd name="connsiteX4" fmla="*/ 1537454 w 1537454"/>
              <a:gd name="connsiteY4" fmla="*/ 931812 h 1537454"/>
              <a:gd name="connsiteX5" fmla="*/ 1537454 w 1537454"/>
              <a:gd name="connsiteY5" fmla="*/ 1537454 h 1537454"/>
              <a:gd name="connsiteX6" fmla="*/ 1403581 w 1537454"/>
              <a:gd name="connsiteY6" fmla="*/ 1530694 h 1537454"/>
              <a:gd name="connsiteX7" fmla="*/ 6759 w 1537454"/>
              <a:gd name="connsiteY7" fmla="*/ 133872 h 1537454"/>
              <a:gd name="connsiteX8" fmla="*/ 0 w 1537454"/>
              <a:gd name="connsiteY8" fmla="*/ 0 h 153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54" h="1537454">
                <a:moveTo>
                  <a:pt x="0" y="0"/>
                </a:moveTo>
                <a:lnTo>
                  <a:pt x="605640" y="0"/>
                </a:lnTo>
                <a:lnTo>
                  <a:pt x="609273" y="71948"/>
                </a:lnTo>
                <a:cubicBezTo>
                  <a:pt x="655122" y="523415"/>
                  <a:pt x="1014038" y="882330"/>
                  <a:pt x="1465504" y="928178"/>
                </a:cubicBezTo>
                <a:lnTo>
                  <a:pt x="1537454" y="931812"/>
                </a:lnTo>
                <a:lnTo>
                  <a:pt x="1537454" y="1537454"/>
                </a:lnTo>
                <a:lnTo>
                  <a:pt x="1403581" y="1530694"/>
                </a:lnTo>
                <a:cubicBezTo>
                  <a:pt x="667077" y="1455898"/>
                  <a:pt x="81556" y="870377"/>
                  <a:pt x="6759" y="133872"/>
                </a:cubicBezTo>
                <a:lnTo>
                  <a:pt x="0"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Freeform: Shape 66">
            <a:extLst>
              <a:ext uri="{FF2B5EF4-FFF2-40B4-BE49-F238E27FC236}">
                <a16:creationId xmlns:a16="http://schemas.microsoft.com/office/drawing/2014/main" id="{1A4E0ED9-86AF-D517-4BBF-D03C45C76B51}"/>
              </a:ext>
            </a:extLst>
          </p:cNvPr>
          <p:cNvSpPr/>
          <p:nvPr/>
        </p:nvSpPr>
        <p:spPr bwMode="auto">
          <a:xfrm>
            <a:off x="6114416" y="4075138"/>
            <a:ext cx="1083633" cy="1083633"/>
          </a:xfrm>
          <a:custGeom>
            <a:avLst/>
            <a:gdLst>
              <a:gd name="connsiteX0" fmla="*/ 931813 w 1537453"/>
              <a:gd name="connsiteY0" fmla="*/ 0 h 1537454"/>
              <a:gd name="connsiteX1" fmla="*/ 1537453 w 1537453"/>
              <a:gd name="connsiteY1" fmla="*/ 0 h 1537454"/>
              <a:gd name="connsiteX2" fmla="*/ 1530693 w 1537453"/>
              <a:gd name="connsiteY2" fmla="*/ 133872 h 1537454"/>
              <a:gd name="connsiteX3" fmla="*/ 133871 w 1537453"/>
              <a:gd name="connsiteY3" fmla="*/ 1530694 h 1537454"/>
              <a:gd name="connsiteX4" fmla="*/ 0 w 1537453"/>
              <a:gd name="connsiteY4" fmla="*/ 1537454 h 1537454"/>
              <a:gd name="connsiteX5" fmla="*/ 0 w 1537453"/>
              <a:gd name="connsiteY5" fmla="*/ 931812 h 1537454"/>
              <a:gd name="connsiteX6" fmla="*/ 71948 w 1537453"/>
              <a:gd name="connsiteY6" fmla="*/ 928178 h 1537454"/>
              <a:gd name="connsiteX7" fmla="*/ 928179 w 1537453"/>
              <a:gd name="connsiteY7" fmla="*/ 71948 h 1537454"/>
              <a:gd name="connsiteX8" fmla="*/ 931813 w 1537453"/>
              <a:gd name="connsiteY8" fmla="*/ 0 h 153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53" h="1537454">
                <a:moveTo>
                  <a:pt x="931813" y="0"/>
                </a:moveTo>
                <a:lnTo>
                  <a:pt x="1537453" y="0"/>
                </a:lnTo>
                <a:lnTo>
                  <a:pt x="1530693" y="133872"/>
                </a:lnTo>
                <a:cubicBezTo>
                  <a:pt x="1455897" y="870377"/>
                  <a:pt x="870376" y="1455898"/>
                  <a:pt x="133871" y="1530694"/>
                </a:cubicBezTo>
                <a:lnTo>
                  <a:pt x="0" y="1537454"/>
                </a:lnTo>
                <a:lnTo>
                  <a:pt x="0" y="931812"/>
                </a:lnTo>
                <a:lnTo>
                  <a:pt x="71948" y="928178"/>
                </a:lnTo>
                <a:cubicBezTo>
                  <a:pt x="523415" y="882330"/>
                  <a:pt x="882331" y="523415"/>
                  <a:pt x="928179" y="71948"/>
                </a:cubicBezTo>
                <a:lnTo>
                  <a:pt x="931813"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FEBC7D83-D62E-ADC2-A1E9-E8796F49C959}"/>
              </a:ext>
            </a:extLst>
          </p:cNvPr>
          <p:cNvSpPr/>
          <p:nvPr/>
        </p:nvSpPr>
        <p:spPr bwMode="auto">
          <a:xfrm>
            <a:off x="5456723" y="3417445"/>
            <a:ext cx="1278552" cy="127855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Business Data and Processes</a:t>
            </a:r>
          </a:p>
        </p:txBody>
      </p:sp>
      <p:sp>
        <p:nvSpPr>
          <p:cNvPr id="1053" name="Freeform: Shape 1052">
            <a:extLst>
              <a:ext uri="{FF2B5EF4-FFF2-40B4-BE49-F238E27FC236}">
                <a16:creationId xmlns:a16="http://schemas.microsoft.com/office/drawing/2014/main" id="{748AD7E3-910D-7435-4D24-E54059F757E8}"/>
              </a:ext>
            </a:extLst>
          </p:cNvPr>
          <p:cNvSpPr/>
          <p:nvPr/>
        </p:nvSpPr>
        <p:spPr bwMode="auto">
          <a:xfrm>
            <a:off x="4993948" y="2954670"/>
            <a:ext cx="1083633" cy="1083633"/>
          </a:xfrm>
          <a:custGeom>
            <a:avLst/>
            <a:gdLst>
              <a:gd name="connsiteX0" fmla="*/ 1537454 w 1537454"/>
              <a:gd name="connsiteY0" fmla="*/ 0 h 1537454"/>
              <a:gd name="connsiteX1" fmla="*/ 1537454 w 1537454"/>
              <a:gd name="connsiteY1" fmla="*/ 605641 h 1537454"/>
              <a:gd name="connsiteX2" fmla="*/ 1465504 w 1537454"/>
              <a:gd name="connsiteY2" fmla="*/ 609274 h 1537454"/>
              <a:gd name="connsiteX3" fmla="*/ 609273 w 1537454"/>
              <a:gd name="connsiteY3" fmla="*/ 1465504 h 1537454"/>
              <a:gd name="connsiteX4" fmla="*/ 605640 w 1537454"/>
              <a:gd name="connsiteY4" fmla="*/ 1537454 h 1537454"/>
              <a:gd name="connsiteX5" fmla="*/ 0 w 1537454"/>
              <a:gd name="connsiteY5" fmla="*/ 1537454 h 1537454"/>
              <a:gd name="connsiteX6" fmla="*/ 6759 w 1537454"/>
              <a:gd name="connsiteY6" fmla="*/ 1403582 h 1537454"/>
              <a:gd name="connsiteX7" fmla="*/ 1403581 w 1537454"/>
              <a:gd name="connsiteY7" fmla="*/ 6760 h 1537454"/>
              <a:gd name="connsiteX8" fmla="*/ 1537454 w 1537454"/>
              <a:gd name="connsiteY8" fmla="*/ 0 h 153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54" h="1537454">
                <a:moveTo>
                  <a:pt x="1537454" y="0"/>
                </a:moveTo>
                <a:lnTo>
                  <a:pt x="1537454" y="605641"/>
                </a:lnTo>
                <a:lnTo>
                  <a:pt x="1465504" y="609274"/>
                </a:lnTo>
                <a:cubicBezTo>
                  <a:pt x="1014038" y="655123"/>
                  <a:pt x="655122" y="1014038"/>
                  <a:pt x="609273" y="1465504"/>
                </a:cubicBezTo>
                <a:lnTo>
                  <a:pt x="605640" y="1537454"/>
                </a:lnTo>
                <a:lnTo>
                  <a:pt x="0" y="1537454"/>
                </a:lnTo>
                <a:lnTo>
                  <a:pt x="6759" y="1403582"/>
                </a:lnTo>
                <a:cubicBezTo>
                  <a:pt x="81556" y="667078"/>
                  <a:pt x="667077" y="81557"/>
                  <a:pt x="1403581" y="6760"/>
                </a:cubicBezTo>
                <a:lnTo>
                  <a:pt x="1537454"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4" name="Freeform: Shape 1053">
            <a:extLst>
              <a:ext uri="{FF2B5EF4-FFF2-40B4-BE49-F238E27FC236}">
                <a16:creationId xmlns:a16="http://schemas.microsoft.com/office/drawing/2014/main" id="{7BDD5F5F-231B-5401-2AF7-74DA8AC6BF8A}"/>
              </a:ext>
            </a:extLst>
          </p:cNvPr>
          <p:cNvSpPr/>
          <p:nvPr/>
        </p:nvSpPr>
        <p:spPr bwMode="auto">
          <a:xfrm>
            <a:off x="6114416" y="2954672"/>
            <a:ext cx="1083633" cy="1083633"/>
          </a:xfrm>
          <a:custGeom>
            <a:avLst/>
            <a:gdLst>
              <a:gd name="connsiteX0" fmla="*/ 0 w 1537453"/>
              <a:gd name="connsiteY0" fmla="*/ 0 h 1537453"/>
              <a:gd name="connsiteX1" fmla="*/ 133871 w 1537453"/>
              <a:gd name="connsiteY1" fmla="*/ 6759 h 1537453"/>
              <a:gd name="connsiteX2" fmla="*/ 1530693 w 1537453"/>
              <a:gd name="connsiteY2" fmla="*/ 1403581 h 1537453"/>
              <a:gd name="connsiteX3" fmla="*/ 1537453 w 1537453"/>
              <a:gd name="connsiteY3" fmla="*/ 1537453 h 1537453"/>
              <a:gd name="connsiteX4" fmla="*/ 931813 w 1537453"/>
              <a:gd name="connsiteY4" fmla="*/ 1537453 h 1537453"/>
              <a:gd name="connsiteX5" fmla="*/ 928179 w 1537453"/>
              <a:gd name="connsiteY5" fmla="*/ 1465503 h 1537453"/>
              <a:gd name="connsiteX6" fmla="*/ 71948 w 1537453"/>
              <a:gd name="connsiteY6" fmla="*/ 609273 h 1537453"/>
              <a:gd name="connsiteX7" fmla="*/ 0 w 1537453"/>
              <a:gd name="connsiteY7" fmla="*/ 605640 h 1537453"/>
              <a:gd name="connsiteX8" fmla="*/ 0 w 1537453"/>
              <a:gd name="connsiteY8" fmla="*/ 0 h 153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53" h="1537453">
                <a:moveTo>
                  <a:pt x="0" y="0"/>
                </a:moveTo>
                <a:lnTo>
                  <a:pt x="133871" y="6759"/>
                </a:lnTo>
                <a:cubicBezTo>
                  <a:pt x="870376" y="81556"/>
                  <a:pt x="1455897" y="667077"/>
                  <a:pt x="1530693" y="1403581"/>
                </a:cubicBezTo>
                <a:lnTo>
                  <a:pt x="1537453" y="1537453"/>
                </a:lnTo>
                <a:lnTo>
                  <a:pt x="931813" y="1537453"/>
                </a:lnTo>
                <a:lnTo>
                  <a:pt x="928179" y="1465503"/>
                </a:lnTo>
                <a:cubicBezTo>
                  <a:pt x="882331" y="1014037"/>
                  <a:pt x="523415" y="655122"/>
                  <a:pt x="71948" y="609273"/>
                </a:cubicBezTo>
                <a:lnTo>
                  <a:pt x="0" y="605640"/>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5" name="Freeform: Shape 1054">
            <a:extLst>
              <a:ext uri="{FF2B5EF4-FFF2-40B4-BE49-F238E27FC236}">
                <a16:creationId xmlns:a16="http://schemas.microsoft.com/office/drawing/2014/main" id="{4BAD8425-8DCA-8CE8-BBAE-AA121E1351F8}"/>
              </a:ext>
            </a:extLst>
          </p:cNvPr>
          <p:cNvSpPr/>
          <p:nvPr/>
        </p:nvSpPr>
        <p:spPr bwMode="auto">
          <a:xfrm>
            <a:off x="4993948" y="4075138"/>
            <a:ext cx="1083633" cy="1083633"/>
          </a:xfrm>
          <a:custGeom>
            <a:avLst/>
            <a:gdLst>
              <a:gd name="connsiteX0" fmla="*/ 0 w 1537454"/>
              <a:gd name="connsiteY0" fmla="*/ 0 h 1537454"/>
              <a:gd name="connsiteX1" fmla="*/ 605640 w 1537454"/>
              <a:gd name="connsiteY1" fmla="*/ 0 h 1537454"/>
              <a:gd name="connsiteX2" fmla="*/ 609273 w 1537454"/>
              <a:gd name="connsiteY2" fmla="*/ 71948 h 1537454"/>
              <a:gd name="connsiteX3" fmla="*/ 1465504 w 1537454"/>
              <a:gd name="connsiteY3" fmla="*/ 928178 h 1537454"/>
              <a:gd name="connsiteX4" fmla="*/ 1537454 w 1537454"/>
              <a:gd name="connsiteY4" fmla="*/ 931812 h 1537454"/>
              <a:gd name="connsiteX5" fmla="*/ 1537454 w 1537454"/>
              <a:gd name="connsiteY5" fmla="*/ 1537454 h 1537454"/>
              <a:gd name="connsiteX6" fmla="*/ 1403581 w 1537454"/>
              <a:gd name="connsiteY6" fmla="*/ 1530694 h 1537454"/>
              <a:gd name="connsiteX7" fmla="*/ 6759 w 1537454"/>
              <a:gd name="connsiteY7" fmla="*/ 133872 h 1537454"/>
              <a:gd name="connsiteX8" fmla="*/ 0 w 1537454"/>
              <a:gd name="connsiteY8" fmla="*/ 0 h 153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54" h="1537454">
                <a:moveTo>
                  <a:pt x="0" y="0"/>
                </a:moveTo>
                <a:lnTo>
                  <a:pt x="605640" y="0"/>
                </a:lnTo>
                <a:lnTo>
                  <a:pt x="609273" y="71948"/>
                </a:lnTo>
                <a:cubicBezTo>
                  <a:pt x="655122" y="523415"/>
                  <a:pt x="1014038" y="882330"/>
                  <a:pt x="1465504" y="928178"/>
                </a:cubicBezTo>
                <a:lnTo>
                  <a:pt x="1537454" y="931812"/>
                </a:lnTo>
                <a:lnTo>
                  <a:pt x="1537454" y="1537454"/>
                </a:lnTo>
                <a:lnTo>
                  <a:pt x="1403581" y="1530694"/>
                </a:lnTo>
                <a:cubicBezTo>
                  <a:pt x="667077" y="1455898"/>
                  <a:pt x="81556" y="870377"/>
                  <a:pt x="6759" y="13387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6" name="Freeform: Shape 1055">
            <a:extLst>
              <a:ext uri="{FF2B5EF4-FFF2-40B4-BE49-F238E27FC236}">
                <a16:creationId xmlns:a16="http://schemas.microsoft.com/office/drawing/2014/main" id="{6BF0E62E-5783-B4E9-4502-F7968B9FF928}"/>
              </a:ext>
            </a:extLst>
          </p:cNvPr>
          <p:cNvSpPr/>
          <p:nvPr/>
        </p:nvSpPr>
        <p:spPr bwMode="auto">
          <a:xfrm>
            <a:off x="6114416" y="4075138"/>
            <a:ext cx="1083633" cy="1083633"/>
          </a:xfrm>
          <a:custGeom>
            <a:avLst/>
            <a:gdLst>
              <a:gd name="connsiteX0" fmla="*/ 931813 w 1537453"/>
              <a:gd name="connsiteY0" fmla="*/ 0 h 1537454"/>
              <a:gd name="connsiteX1" fmla="*/ 1537453 w 1537453"/>
              <a:gd name="connsiteY1" fmla="*/ 0 h 1537454"/>
              <a:gd name="connsiteX2" fmla="*/ 1530693 w 1537453"/>
              <a:gd name="connsiteY2" fmla="*/ 133872 h 1537454"/>
              <a:gd name="connsiteX3" fmla="*/ 133871 w 1537453"/>
              <a:gd name="connsiteY3" fmla="*/ 1530694 h 1537454"/>
              <a:gd name="connsiteX4" fmla="*/ 0 w 1537453"/>
              <a:gd name="connsiteY4" fmla="*/ 1537454 h 1537454"/>
              <a:gd name="connsiteX5" fmla="*/ 0 w 1537453"/>
              <a:gd name="connsiteY5" fmla="*/ 931812 h 1537454"/>
              <a:gd name="connsiteX6" fmla="*/ 71948 w 1537453"/>
              <a:gd name="connsiteY6" fmla="*/ 928178 h 1537454"/>
              <a:gd name="connsiteX7" fmla="*/ 928179 w 1537453"/>
              <a:gd name="connsiteY7" fmla="*/ 71948 h 1537454"/>
              <a:gd name="connsiteX8" fmla="*/ 931813 w 1537453"/>
              <a:gd name="connsiteY8" fmla="*/ 0 h 153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453" h="1537454">
                <a:moveTo>
                  <a:pt x="931813" y="0"/>
                </a:moveTo>
                <a:lnTo>
                  <a:pt x="1537453" y="0"/>
                </a:lnTo>
                <a:lnTo>
                  <a:pt x="1530693" y="133872"/>
                </a:lnTo>
                <a:cubicBezTo>
                  <a:pt x="1455897" y="870377"/>
                  <a:pt x="870376" y="1455898"/>
                  <a:pt x="133871" y="1530694"/>
                </a:cubicBezTo>
                <a:lnTo>
                  <a:pt x="0" y="1537454"/>
                </a:lnTo>
                <a:lnTo>
                  <a:pt x="0" y="931812"/>
                </a:lnTo>
                <a:lnTo>
                  <a:pt x="71948" y="928178"/>
                </a:lnTo>
                <a:cubicBezTo>
                  <a:pt x="523415" y="882330"/>
                  <a:pt x="882331" y="523415"/>
                  <a:pt x="928179" y="71948"/>
                </a:cubicBezTo>
                <a:lnTo>
                  <a:pt x="931813"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700728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51"/>
                                        </p:tgtEl>
                                        <p:attrNameLst>
                                          <p:attrName>style.visibility</p:attrName>
                                        </p:attrNameLst>
                                      </p:cBhvr>
                                      <p:to>
                                        <p:strVal val="visible"/>
                                      </p:to>
                                    </p:set>
                                    <p:animEffect transition="in" filter="wipe(down)">
                                      <p:cBhvr>
                                        <p:cTn id="11" dur="500"/>
                                        <p:tgtEl>
                                          <p:spTgt spid="1051"/>
                                        </p:tgtEl>
                                      </p:cBhvr>
                                    </p:animEffect>
                                  </p:childTnLst>
                                </p:cTn>
                              </p:par>
                              <p:par>
                                <p:cTn id="12" presetID="16" presetClass="entr" presetSubtype="37" fill="hold" grpId="0" nodeType="withEffect">
                                  <p:stCondLst>
                                    <p:cond delay="500"/>
                                  </p:stCondLst>
                                  <p:childTnLst>
                                    <p:set>
                                      <p:cBhvr>
                                        <p:cTn id="13" dur="1" fill="hold">
                                          <p:stCondLst>
                                            <p:cond delay="0"/>
                                          </p:stCondLst>
                                        </p:cTn>
                                        <p:tgtEl>
                                          <p:spTgt spid="112"/>
                                        </p:tgtEl>
                                        <p:attrNameLst>
                                          <p:attrName>style.visibility</p:attrName>
                                        </p:attrNameLst>
                                      </p:cBhvr>
                                      <p:to>
                                        <p:strVal val="visible"/>
                                      </p:to>
                                    </p:set>
                                    <p:animEffect transition="in" filter="barn(outVertical)">
                                      <p:cBhvr>
                                        <p:cTn id="14" dur="500"/>
                                        <p:tgtEl>
                                          <p:spTgt spid="112"/>
                                        </p:tgtEl>
                                      </p:cBhvr>
                                    </p:animEffect>
                                  </p:childTnLst>
                                </p:cTn>
                              </p:par>
                              <p:par>
                                <p:cTn id="15" presetID="10" presetClass="exit" presetSubtype="0" fill="hold" nodeType="withEffect">
                                  <p:stCondLst>
                                    <p:cond delay="500"/>
                                  </p:stCondLst>
                                  <p:childTnLst>
                                    <p:animEffect transition="out" filter="fade">
                                      <p:cBhvr>
                                        <p:cTn id="16" dur="500"/>
                                        <p:tgtEl>
                                          <p:spTgt spid="1051"/>
                                        </p:tgtEl>
                                      </p:cBhvr>
                                    </p:animEffect>
                                    <p:set>
                                      <p:cBhvr>
                                        <p:cTn id="17" dur="1" fill="hold">
                                          <p:stCondLst>
                                            <p:cond delay="499"/>
                                          </p:stCondLst>
                                        </p:cTn>
                                        <p:tgtEl>
                                          <p:spTgt spid="1051"/>
                                        </p:tgtEl>
                                        <p:attrNameLst>
                                          <p:attrName>style.visibility</p:attrName>
                                        </p:attrNameLst>
                                      </p:cBhvr>
                                      <p:to>
                                        <p:strVal val="hidden"/>
                                      </p:to>
                                    </p:set>
                                  </p:childTnLst>
                                </p:cTn>
                              </p:par>
                              <p:par>
                                <p:cTn id="18" presetID="10" presetClass="entr" presetSubtype="0" fill="hold" grpId="0" nodeType="withEffect">
                                  <p:stCondLst>
                                    <p:cond delay="70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42" presetClass="path" presetSubtype="0" accel="50000" decel="50000" fill="hold" grpId="1" nodeType="withEffect">
                                  <p:stCondLst>
                                    <p:cond delay="700"/>
                                  </p:stCondLst>
                                  <p:childTnLst>
                                    <p:animMotion origin="layout" path="M 2.29167E-6 2.77556E-17 L -0.00013 0.01227 " pathEditMode="relative" rAng="0" ptsTypes="AA">
                                      <p:cBhvr>
                                        <p:cTn id="22" dur="500" spd="-100000" fill="hold"/>
                                        <p:tgtEl>
                                          <p:spTgt spid="40"/>
                                        </p:tgtEl>
                                        <p:attrNameLst>
                                          <p:attrName>ppt_x</p:attrName>
                                          <p:attrName>ppt_y</p:attrName>
                                        </p:attrNameLst>
                                      </p:cBhvr>
                                      <p:rCtr x="-1300" y="60200"/>
                                    </p:animMotion>
                                  </p:childTnLst>
                                </p:cTn>
                              </p:par>
                              <p:par>
                                <p:cTn id="23" presetID="10" presetClass="entr" presetSubtype="0" fill="hold" nodeType="with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42" presetClass="path" presetSubtype="0" accel="50000" decel="50000" fill="hold" nodeType="withEffect">
                                  <p:stCondLst>
                                    <p:cond delay="1000"/>
                                  </p:stCondLst>
                                  <p:childTnLst>
                                    <p:animMotion origin="layout" path="M -2.08333E-7 -3.7037E-6 L -0.00013 0.01227 " pathEditMode="relative" rAng="0" ptsTypes="AA">
                                      <p:cBhvr>
                                        <p:cTn id="27" dur="500" spd="-100000" fill="hold"/>
                                        <p:tgtEl>
                                          <p:spTgt spid="24"/>
                                        </p:tgtEl>
                                        <p:attrNameLst>
                                          <p:attrName>ppt_x</p:attrName>
                                          <p:attrName>ppt_y</p:attrName>
                                        </p:attrNameLst>
                                      </p:cBhvr>
                                      <p:rCtr x="-13" y="602"/>
                                    </p:animMotion>
                                  </p:childTnLst>
                                </p:cTn>
                              </p:par>
                              <p:par>
                                <p:cTn id="28" presetID="10" presetClass="entr" presetSubtype="0" fill="hold" grpId="0" nodeType="withEffect">
                                  <p:stCondLst>
                                    <p:cond delay="110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42" presetClass="path" presetSubtype="0" accel="50000" decel="50000" fill="hold" grpId="1" nodeType="withEffect">
                                  <p:stCondLst>
                                    <p:cond delay="1100"/>
                                  </p:stCondLst>
                                  <p:childTnLst>
                                    <p:animMotion origin="layout" path="M -2.08333E-7 -3.33333E-6 L 0.00039 -0.01342 " pathEditMode="relative" rAng="0" ptsTypes="AA">
                                      <p:cBhvr>
                                        <p:cTn id="32" dur="500" spd="-100000" fill="hold"/>
                                        <p:tgtEl>
                                          <p:spTgt spid="25"/>
                                        </p:tgtEl>
                                        <p:attrNameLst>
                                          <p:attrName>ppt_x</p:attrName>
                                          <p:attrName>ppt_y</p:attrName>
                                        </p:attrNameLst>
                                      </p:cBhvr>
                                      <p:rCtr x="13" y="-671"/>
                                    </p:animMotion>
                                  </p:childTnLst>
                                </p:cTn>
                              </p:par>
                              <p:par>
                                <p:cTn id="33" presetID="10" presetClass="entr" presetSubtype="0" fill="hold" nodeType="withEffect">
                                  <p:stCondLst>
                                    <p:cond delay="100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42" presetClass="path" presetSubtype="0" accel="50000" decel="50000" fill="hold" nodeType="withEffect">
                                  <p:stCondLst>
                                    <p:cond delay="1000"/>
                                  </p:stCondLst>
                                  <p:childTnLst>
                                    <p:animMotion origin="layout" path="M 6.25E-7 1.85185E-6 L -0.00013 0.01227 " pathEditMode="relative" rAng="0" ptsTypes="AA">
                                      <p:cBhvr>
                                        <p:cTn id="37" dur="500" spd="-100000" fill="hold"/>
                                        <p:tgtEl>
                                          <p:spTgt spid="33"/>
                                        </p:tgtEl>
                                        <p:attrNameLst>
                                          <p:attrName>ppt_x</p:attrName>
                                          <p:attrName>ppt_y</p:attrName>
                                        </p:attrNameLst>
                                      </p:cBhvr>
                                      <p:rCtr x="-13" y="602"/>
                                    </p:animMotion>
                                  </p:childTnLst>
                                </p:cTn>
                              </p:par>
                              <p:par>
                                <p:cTn id="38" presetID="10" presetClass="entr" presetSubtype="0" fill="hold" grpId="0" nodeType="withEffect">
                                  <p:stCondLst>
                                    <p:cond delay="110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42" presetClass="path" presetSubtype="0" accel="50000" decel="50000" fill="hold" grpId="1" nodeType="withEffect">
                                  <p:stCondLst>
                                    <p:cond delay="1100"/>
                                  </p:stCondLst>
                                  <p:childTnLst>
                                    <p:animMotion origin="layout" path="M 6.25E-7 -3.33333E-6 L 0.00039 -0.01342 " pathEditMode="relative" rAng="0" ptsTypes="AA">
                                      <p:cBhvr>
                                        <p:cTn id="42" dur="500" spd="-100000" fill="hold"/>
                                        <p:tgtEl>
                                          <p:spTgt spid="26"/>
                                        </p:tgtEl>
                                        <p:attrNameLst>
                                          <p:attrName>ppt_x</p:attrName>
                                          <p:attrName>ppt_y</p:attrName>
                                        </p:attrNameLst>
                                      </p:cBhvr>
                                      <p:rCtr x="13" y="-671"/>
                                    </p:animMotion>
                                  </p:childTnLst>
                                </p:cTn>
                              </p:par>
                              <p:par>
                                <p:cTn id="43" presetID="10" presetClass="entr" presetSubtype="0" fill="hold" nodeType="withEffect">
                                  <p:stCondLst>
                                    <p:cond delay="12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42" presetClass="path" presetSubtype="0" accel="50000" decel="50000" fill="hold" nodeType="withEffect">
                                  <p:stCondLst>
                                    <p:cond delay="1200"/>
                                  </p:stCondLst>
                                  <p:childTnLst>
                                    <p:animMotion origin="layout" path="M -1.04167E-6 -3.7037E-6 L -0.00013 0.01227 " pathEditMode="relative" rAng="0" ptsTypes="AA">
                                      <p:cBhvr>
                                        <p:cTn id="47" dur="500" spd="-100000" fill="hold"/>
                                        <p:tgtEl>
                                          <p:spTgt spid="31"/>
                                        </p:tgtEl>
                                        <p:attrNameLst>
                                          <p:attrName>ppt_x</p:attrName>
                                          <p:attrName>ppt_y</p:attrName>
                                        </p:attrNameLst>
                                      </p:cBhvr>
                                      <p:rCtr x="-13" y="602"/>
                                    </p:animMotion>
                                  </p:childTnLst>
                                </p:cTn>
                              </p:par>
                              <p:par>
                                <p:cTn id="48" presetID="10" presetClass="entr" presetSubtype="0" fill="hold" grpId="0" nodeType="withEffect">
                                  <p:stCondLst>
                                    <p:cond delay="130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42" presetClass="path" presetSubtype="0" accel="50000" decel="50000" fill="hold" grpId="1" nodeType="withEffect">
                                  <p:stCondLst>
                                    <p:cond delay="1300"/>
                                  </p:stCondLst>
                                  <p:childTnLst>
                                    <p:animMotion origin="layout" path="M -1.04167E-6 -3.33333E-6 L 0.00039 -0.01342 " pathEditMode="relative" rAng="0" ptsTypes="AA">
                                      <p:cBhvr>
                                        <p:cTn id="52" dur="500" spd="-100000" fill="hold"/>
                                        <p:tgtEl>
                                          <p:spTgt spid="35"/>
                                        </p:tgtEl>
                                        <p:attrNameLst>
                                          <p:attrName>ppt_x</p:attrName>
                                          <p:attrName>ppt_y</p:attrName>
                                        </p:attrNameLst>
                                      </p:cBhvr>
                                      <p:rCtr x="13" y="-671"/>
                                    </p:animMotion>
                                  </p:childTnLst>
                                </p:cTn>
                              </p:par>
                              <p:par>
                                <p:cTn id="53" presetID="10" presetClass="entr" presetSubtype="0" fill="hold" nodeType="withEffect">
                                  <p:stCondLst>
                                    <p:cond delay="140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42" presetClass="path" presetSubtype="0" accel="50000" decel="50000" fill="hold" nodeType="withEffect">
                                  <p:stCondLst>
                                    <p:cond delay="1400"/>
                                  </p:stCondLst>
                                  <p:childTnLst>
                                    <p:animMotion origin="layout" path="M -1.875E-6 -3.7037E-6 L -0.00013 0.01227 " pathEditMode="relative" rAng="0" ptsTypes="AA">
                                      <p:cBhvr>
                                        <p:cTn id="57" dur="500" spd="-100000" fill="hold"/>
                                        <p:tgtEl>
                                          <p:spTgt spid="29"/>
                                        </p:tgtEl>
                                        <p:attrNameLst>
                                          <p:attrName>ppt_x</p:attrName>
                                          <p:attrName>ppt_y</p:attrName>
                                        </p:attrNameLst>
                                      </p:cBhvr>
                                      <p:rCtr x="-13" y="602"/>
                                    </p:animMotion>
                                  </p:childTnLst>
                                </p:cTn>
                              </p:par>
                              <p:par>
                                <p:cTn id="58" presetID="10" presetClass="entr" presetSubtype="0" fill="hold" grpId="0" nodeType="withEffect">
                                  <p:stCondLst>
                                    <p:cond delay="150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par>
                                <p:cTn id="61" presetID="42" presetClass="path" presetSubtype="0" accel="50000" decel="50000" fill="hold" grpId="1" nodeType="withEffect">
                                  <p:stCondLst>
                                    <p:cond delay="1500"/>
                                  </p:stCondLst>
                                  <p:childTnLst>
                                    <p:animMotion origin="layout" path="M -1.875E-6 -3.33333E-6 L 0.00039 -0.01342 " pathEditMode="relative" rAng="0" ptsTypes="AA">
                                      <p:cBhvr>
                                        <p:cTn id="62" dur="500" spd="-100000" fill="hold"/>
                                        <p:tgtEl>
                                          <p:spTgt spid="36"/>
                                        </p:tgtEl>
                                        <p:attrNameLst>
                                          <p:attrName>ppt_x</p:attrName>
                                          <p:attrName>ppt_y</p:attrName>
                                        </p:attrNameLst>
                                      </p:cBhvr>
                                      <p:rCtr x="13" y="-671"/>
                                    </p:animMotion>
                                  </p:childTnLst>
                                </p:cTn>
                              </p:par>
                              <p:par>
                                <p:cTn id="63" presetID="10" presetClass="entr" presetSubtype="0" fill="hold" nodeType="withEffect">
                                  <p:stCondLst>
                                    <p:cond delay="120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42" presetClass="path" presetSubtype="0" accel="50000" decel="50000" fill="hold" nodeType="withEffect">
                                  <p:stCondLst>
                                    <p:cond delay="1200"/>
                                  </p:stCondLst>
                                  <p:childTnLst>
                                    <p:animMotion origin="layout" path="M 1.45833E-6 1.85185E-6 L -0.00013 0.01227 " pathEditMode="relative" rAng="0" ptsTypes="AA">
                                      <p:cBhvr>
                                        <p:cTn id="67" dur="500" spd="-100000" fill="hold"/>
                                        <p:tgtEl>
                                          <p:spTgt spid="32"/>
                                        </p:tgtEl>
                                        <p:attrNameLst>
                                          <p:attrName>ppt_x</p:attrName>
                                          <p:attrName>ppt_y</p:attrName>
                                        </p:attrNameLst>
                                      </p:cBhvr>
                                      <p:rCtr x="-13" y="602"/>
                                    </p:animMotion>
                                  </p:childTnLst>
                                </p:cTn>
                              </p:par>
                              <p:par>
                                <p:cTn id="68" presetID="10" presetClass="entr" presetSubtype="0" fill="hold" grpId="0" nodeType="withEffect">
                                  <p:stCondLst>
                                    <p:cond delay="130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42" presetClass="path" presetSubtype="0" accel="50000" decel="50000" fill="hold" grpId="1" nodeType="withEffect">
                                  <p:stCondLst>
                                    <p:cond delay="1300"/>
                                  </p:stCondLst>
                                  <p:childTnLst>
                                    <p:animMotion origin="layout" path="M 1.45833E-6 -3.33333E-6 L 0.00039 -0.01342 " pathEditMode="relative" rAng="0" ptsTypes="AA">
                                      <p:cBhvr>
                                        <p:cTn id="72" dur="500" spd="-100000" fill="hold"/>
                                        <p:tgtEl>
                                          <p:spTgt spid="27"/>
                                        </p:tgtEl>
                                        <p:attrNameLst>
                                          <p:attrName>ppt_x</p:attrName>
                                          <p:attrName>ppt_y</p:attrName>
                                        </p:attrNameLst>
                                      </p:cBhvr>
                                      <p:rCtr x="13" y="-671"/>
                                    </p:animMotion>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500"/>
                                        <p:tgtEl>
                                          <p:spTgt spid="77"/>
                                        </p:tgtEl>
                                      </p:cBhvr>
                                    </p:animEffect>
                                  </p:childTnLst>
                                </p:cTn>
                              </p:par>
                              <p:par>
                                <p:cTn id="78" presetID="10" presetClass="entr" presetSubtype="0" fill="hold" grpId="0" nodeType="withEffect">
                                  <p:stCondLst>
                                    <p:cond delay="200"/>
                                  </p:stCondLst>
                                  <p:childTnLst>
                                    <p:set>
                                      <p:cBhvr>
                                        <p:cTn id="79" dur="1" fill="hold">
                                          <p:stCondLst>
                                            <p:cond delay="0"/>
                                          </p:stCondLst>
                                        </p:cTn>
                                        <p:tgtEl>
                                          <p:spTgt spid="76"/>
                                        </p:tgtEl>
                                        <p:attrNameLst>
                                          <p:attrName>style.visibility</p:attrName>
                                        </p:attrNameLst>
                                      </p:cBhvr>
                                      <p:to>
                                        <p:strVal val="visible"/>
                                      </p:to>
                                    </p:set>
                                    <p:animEffect transition="in" filter="fade">
                                      <p:cBhvr>
                                        <p:cTn id="80" dur="500"/>
                                        <p:tgtEl>
                                          <p:spTgt spid="76"/>
                                        </p:tgtEl>
                                      </p:cBhvr>
                                    </p:animEffect>
                                  </p:childTnLst>
                                </p:cTn>
                              </p:par>
                              <p:par>
                                <p:cTn id="81" presetID="10" presetClass="entr" presetSubtype="0" fill="hold" grpId="0" nodeType="withEffect">
                                  <p:stCondLst>
                                    <p:cond delay="400"/>
                                  </p:stCondLst>
                                  <p:childTnLst>
                                    <p:set>
                                      <p:cBhvr>
                                        <p:cTn id="82" dur="1" fill="hold">
                                          <p:stCondLst>
                                            <p:cond delay="0"/>
                                          </p:stCondLst>
                                        </p:cTn>
                                        <p:tgtEl>
                                          <p:spTgt spid="67"/>
                                        </p:tgtEl>
                                        <p:attrNameLst>
                                          <p:attrName>style.visibility</p:attrName>
                                        </p:attrNameLst>
                                      </p:cBhvr>
                                      <p:to>
                                        <p:strVal val="visible"/>
                                      </p:to>
                                    </p:set>
                                    <p:animEffect transition="in" filter="fade">
                                      <p:cBhvr>
                                        <p:cTn id="83" dur="500"/>
                                        <p:tgtEl>
                                          <p:spTgt spid="67"/>
                                        </p:tgtEl>
                                      </p:cBhvr>
                                    </p:animEffect>
                                  </p:childTnLst>
                                </p:cTn>
                              </p:par>
                              <p:par>
                                <p:cTn id="84" presetID="10" presetClass="entr" presetSubtype="0" fill="hold" grpId="0" nodeType="withEffect">
                                  <p:stCondLst>
                                    <p:cond delay="600"/>
                                  </p:stCondLst>
                                  <p:childTnLst>
                                    <p:set>
                                      <p:cBhvr>
                                        <p:cTn id="85" dur="1" fill="hold">
                                          <p:stCondLst>
                                            <p:cond delay="0"/>
                                          </p:stCondLst>
                                        </p:cTn>
                                        <p:tgtEl>
                                          <p:spTgt spid="69"/>
                                        </p:tgtEl>
                                        <p:attrNameLst>
                                          <p:attrName>style.visibility</p:attrName>
                                        </p:attrNameLst>
                                      </p:cBhvr>
                                      <p:to>
                                        <p:strVal val="visible"/>
                                      </p:to>
                                    </p:set>
                                    <p:animEffect transition="in" filter="fade">
                                      <p:cBhvr>
                                        <p:cTn id="86" dur="500"/>
                                        <p:tgtEl>
                                          <p:spTgt spid="69"/>
                                        </p:tgtEl>
                                      </p:cBhvr>
                                    </p:animEffect>
                                  </p:childTnLst>
                                </p:cTn>
                              </p:par>
                              <p:par>
                                <p:cTn id="87" presetID="10" presetClass="entr" presetSubtype="0" fill="hold" grpId="0" nodeType="withEffect">
                                  <p:stCondLst>
                                    <p:cond delay="800"/>
                                  </p:stCondLst>
                                  <p:childTnLst>
                                    <p:set>
                                      <p:cBhvr>
                                        <p:cTn id="88" dur="1" fill="hold">
                                          <p:stCondLst>
                                            <p:cond delay="0"/>
                                          </p:stCondLst>
                                        </p:cTn>
                                        <p:tgtEl>
                                          <p:spTgt spid="1053"/>
                                        </p:tgtEl>
                                        <p:attrNameLst>
                                          <p:attrName>style.visibility</p:attrName>
                                        </p:attrNameLst>
                                      </p:cBhvr>
                                      <p:to>
                                        <p:strVal val="visible"/>
                                      </p:to>
                                    </p:set>
                                    <p:animEffect transition="in" filter="fade">
                                      <p:cBhvr>
                                        <p:cTn id="89" dur="500"/>
                                        <p:tgtEl>
                                          <p:spTgt spid="1053"/>
                                        </p:tgtEl>
                                      </p:cBhvr>
                                    </p:animEffect>
                                  </p:childTnLst>
                                </p:cTn>
                              </p:par>
                            </p:childTnLst>
                          </p:cTn>
                        </p:par>
                        <p:par>
                          <p:cTn id="90" fill="hold">
                            <p:stCondLst>
                              <p:cond delay="1300"/>
                            </p:stCondLst>
                            <p:childTnLst>
                              <p:par>
                                <p:cTn id="91" presetID="22" presetClass="entr" presetSubtype="2" fill="hold" nodeType="afterEffect">
                                  <p:stCondLst>
                                    <p:cond delay="0"/>
                                  </p:stCondLst>
                                  <p:childTnLst>
                                    <p:set>
                                      <p:cBhvr>
                                        <p:cTn id="92" dur="1" fill="hold">
                                          <p:stCondLst>
                                            <p:cond delay="0"/>
                                          </p:stCondLst>
                                        </p:cTn>
                                        <p:tgtEl>
                                          <p:spTgt spid="1058"/>
                                        </p:tgtEl>
                                        <p:attrNameLst>
                                          <p:attrName>style.visibility</p:attrName>
                                        </p:attrNameLst>
                                      </p:cBhvr>
                                      <p:to>
                                        <p:strVal val="visible"/>
                                      </p:to>
                                    </p:set>
                                    <p:animEffect transition="in" filter="wipe(right)">
                                      <p:cBhvr>
                                        <p:cTn id="93" dur="500"/>
                                        <p:tgtEl>
                                          <p:spTgt spid="1058"/>
                                        </p:tgtEl>
                                      </p:cBhvr>
                                    </p:animEffect>
                                  </p:childTnLst>
                                </p:cTn>
                              </p:par>
                            </p:childTnLst>
                          </p:cTn>
                        </p:par>
                        <p:par>
                          <p:cTn id="94" fill="hold">
                            <p:stCondLst>
                              <p:cond delay="1800"/>
                            </p:stCondLst>
                            <p:childTnLst>
                              <p:par>
                                <p:cTn id="95" presetID="10" presetClass="exit" presetSubtype="0" fill="hold" nodeType="afterEffect">
                                  <p:stCondLst>
                                    <p:cond delay="0"/>
                                  </p:stCondLst>
                                  <p:childTnLst>
                                    <p:animEffect transition="out" filter="fade">
                                      <p:cBhvr>
                                        <p:cTn id="96" dur="500"/>
                                        <p:tgtEl>
                                          <p:spTgt spid="1058"/>
                                        </p:tgtEl>
                                      </p:cBhvr>
                                    </p:animEffect>
                                    <p:set>
                                      <p:cBhvr>
                                        <p:cTn id="97" dur="1" fill="hold">
                                          <p:stCondLst>
                                            <p:cond delay="499"/>
                                          </p:stCondLst>
                                        </p:cTn>
                                        <p:tgtEl>
                                          <p:spTgt spid="1058"/>
                                        </p:tgtEl>
                                        <p:attrNameLst>
                                          <p:attrName>style.visibility</p:attrName>
                                        </p:attrNameLst>
                                      </p:cBhvr>
                                      <p:to>
                                        <p:strVal val="hidden"/>
                                      </p:to>
                                    </p:set>
                                  </p:childTnLst>
                                </p:cTn>
                              </p:par>
                              <p:par>
                                <p:cTn id="98" presetID="16" presetClass="entr" presetSubtype="42" fill="hold" grpId="0" nodeType="withEffect">
                                  <p:stCondLst>
                                    <p:cond delay="0"/>
                                  </p:stCondLst>
                                  <p:childTnLst>
                                    <p:set>
                                      <p:cBhvr>
                                        <p:cTn id="99" dur="1" fill="hold">
                                          <p:stCondLst>
                                            <p:cond delay="0"/>
                                          </p:stCondLst>
                                        </p:cTn>
                                        <p:tgtEl>
                                          <p:spTgt spid="113"/>
                                        </p:tgtEl>
                                        <p:attrNameLst>
                                          <p:attrName>style.visibility</p:attrName>
                                        </p:attrNameLst>
                                      </p:cBhvr>
                                      <p:to>
                                        <p:strVal val="visible"/>
                                      </p:to>
                                    </p:set>
                                    <p:animEffect transition="in" filter="barn(outHorizontal)">
                                      <p:cBhvr>
                                        <p:cTn id="100" dur="500"/>
                                        <p:tgtEl>
                                          <p:spTgt spid="113"/>
                                        </p:tgtEl>
                                      </p:cBhvr>
                                    </p:animEffect>
                                  </p:childTnLst>
                                </p:cTn>
                              </p:par>
                              <p:par>
                                <p:cTn id="101" presetID="10" presetClass="entr" presetSubtype="0" fill="hold" grpId="0" nodeType="withEffect">
                                  <p:stCondLst>
                                    <p:cond delay="200"/>
                                  </p:stCondLst>
                                  <p:childTnLst>
                                    <p:set>
                                      <p:cBhvr>
                                        <p:cTn id="102" dur="1" fill="hold">
                                          <p:stCondLst>
                                            <p:cond delay="0"/>
                                          </p:stCondLst>
                                        </p:cTn>
                                        <p:tgtEl>
                                          <p:spTgt spid="99"/>
                                        </p:tgtEl>
                                        <p:attrNameLst>
                                          <p:attrName>style.visibility</p:attrName>
                                        </p:attrNameLst>
                                      </p:cBhvr>
                                      <p:to>
                                        <p:strVal val="visible"/>
                                      </p:to>
                                    </p:set>
                                    <p:animEffect transition="in" filter="fade">
                                      <p:cBhvr>
                                        <p:cTn id="103" dur="500"/>
                                        <p:tgtEl>
                                          <p:spTgt spid="99"/>
                                        </p:tgtEl>
                                      </p:cBhvr>
                                    </p:animEffect>
                                  </p:childTnLst>
                                </p:cTn>
                              </p:par>
                              <p:par>
                                <p:cTn id="104" presetID="42" presetClass="path" presetSubtype="0" accel="50000" decel="50000" fill="hold" grpId="1" nodeType="withEffect">
                                  <p:stCondLst>
                                    <p:cond delay="200"/>
                                  </p:stCondLst>
                                  <p:childTnLst>
                                    <p:animMotion origin="layout" path="M 2.08333E-6 1.85185E-6 L -0.00013 0.01227 " pathEditMode="relative" rAng="0" ptsTypes="AA">
                                      <p:cBhvr>
                                        <p:cTn id="105" dur="500" spd="-100000" fill="hold"/>
                                        <p:tgtEl>
                                          <p:spTgt spid="99"/>
                                        </p:tgtEl>
                                        <p:attrNameLst>
                                          <p:attrName>ppt_x</p:attrName>
                                          <p:attrName>ppt_y</p:attrName>
                                        </p:attrNameLst>
                                      </p:cBhvr>
                                      <p:rCtr x="-13" y="602"/>
                                    </p:animMotion>
                                  </p:childTnLst>
                                </p:cTn>
                              </p:par>
                              <p:par>
                                <p:cTn id="106" presetID="10" presetClass="entr" presetSubtype="0" fill="hold" nodeType="withEffect">
                                  <p:stCondLst>
                                    <p:cond delay="500"/>
                                  </p:stCondLst>
                                  <p:childTnLst>
                                    <p:set>
                                      <p:cBhvr>
                                        <p:cTn id="107" dur="1" fill="hold">
                                          <p:stCondLst>
                                            <p:cond delay="0"/>
                                          </p:stCondLst>
                                        </p:cTn>
                                        <p:tgtEl>
                                          <p:spTgt spid="3"/>
                                        </p:tgtEl>
                                        <p:attrNameLst>
                                          <p:attrName>style.visibility</p:attrName>
                                        </p:attrNameLst>
                                      </p:cBhvr>
                                      <p:to>
                                        <p:strVal val="visible"/>
                                      </p:to>
                                    </p:set>
                                    <p:animEffect transition="in" filter="fade">
                                      <p:cBhvr>
                                        <p:cTn id="108" dur="500"/>
                                        <p:tgtEl>
                                          <p:spTgt spid="3"/>
                                        </p:tgtEl>
                                      </p:cBhvr>
                                    </p:animEffect>
                                  </p:childTnLst>
                                </p:cTn>
                              </p:par>
                              <p:par>
                                <p:cTn id="109" presetID="42" presetClass="path" presetSubtype="0" accel="50000" decel="50000" fill="hold" nodeType="withEffect">
                                  <p:stCondLst>
                                    <p:cond delay="500"/>
                                  </p:stCondLst>
                                  <p:childTnLst>
                                    <p:animMotion origin="layout" path="M 3.75E-6 1.48148E-6 L -0.00013 0.01227 " pathEditMode="relative" rAng="0" ptsTypes="AA">
                                      <p:cBhvr>
                                        <p:cTn id="110" dur="500" spd="-100000" fill="hold"/>
                                        <p:tgtEl>
                                          <p:spTgt spid="3"/>
                                        </p:tgtEl>
                                        <p:attrNameLst>
                                          <p:attrName>ppt_x</p:attrName>
                                          <p:attrName>ppt_y</p:attrName>
                                        </p:attrNameLst>
                                      </p:cBhvr>
                                      <p:rCtr x="-13" y="602"/>
                                    </p:animMotion>
                                  </p:childTnLst>
                                </p:cTn>
                              </p:par>
                              <p:par>
                                <p:cTn id="111" presetID="10" presetClass="entr" presetSubtype="0" fill="hold" grpId="0" nodeType="withEffect">
                                  <p:stCondLst>
                                    <p:cond delay="600"/>
                                  </p:stCondLst>
                                  <p:childTnLst>
                                    <p:set>
                                      <p:cBhvr>
                                        <p:cTn id="112" dur="1" fill="hold">
                                          <p:stCondLst>
                                            <p:cond delay="0"/>
                                          </p:stCondLst>
                                        </p:cTn>
                                        <p:tgtEl>
                                          <p:spTgt spid="21"/>
                                        </p:tgtEl>
                                        <p:attrNameLst>
                                          <p:attrName>style.visibility</p:attrName>
                                        </p:attrNameLst>
                                      </p:cBhvr>
                                      <p:to>
                                        <p:strVal val="visible"/>
                                      </p:to>
                                    </p:set>
                                    <p:animEffect transition="in" filter="fade">
                                      <p:cBhvr>
                                        <p:cTn id="113" dur="500"/>
                                        <p:tgtEl>
                                          <p:spTgt spid="21"/>
                                        </p:tgtEl>
                                      </p:cBhvr>
                                    </p:animEffect>
                                  </p:childTnLst>
                                </p:cTn>
                              </p:par>
                              <p:par>
                                <p:cTn id="114" presetID="42" presetClass="path" presetSubtype="0" accel="50000" decel="50000" fill="hold" grpId="1" nodeType="withEffect">
                                  <p:stCondLst>
                                    <p:cond delay="600"/>
                                  </p:stCondLst>
                                  <p:childTnLst>
                                    <p:animMotion origin="layout" path="M 3.95833E-6 -3.33333E-6 L 0.00039 -0.01342 " pathEditMode="relative" rAng="0" ptsTypes="AA">
                                      <p:cBhvr>
                                        <p:cTn id="115" dur="500" spd="-100000" fill="hold"/>
                                        <p:tgtEl>
                                          <p:spTgt spid="21"/>
                                        </p:tgtEl>
                                        <p:attrNameLst>
                                          <p:attrName>ppt_x</p:attrName>
                                          <p:attrName>ppt_y</p:attrName>
                                        </p:attrNameLst>
                                      </p:cBhvr>
                                      <p:rCtr x="13" y="-671"/>
                                    </p:animMotion>
                                  </p:childTnLst>
                                </p:cTn>
                              </p:par>
                              <p:par>
                                <p:cTn id="116" presetID="10" presetClass="entr" presetSubtype="0" fill="hold" nodeType="withEffect">
                                  <p:stCondLst>
                                    <p:cond delay="700"/>
                                  </p:stCondLst>
                                  <p:childTnLst>
                                    <p:set>
                                      <p:cBhvr>
                                        <p:cTn id="117" dur="1" fill="hold">
                                          <p:stCondLst>
                                            <p:cond delay="0"/>
                                          </p:stCondLst>
                                        </p:cTn>
                                        <p:tgtEl>
                                          <p:spTgt spid="1026"/>
                                        </p:tgtEl>
                                        <p:attrNameLst>
                                          <p:attrName>style.visibility</p:attrName>
                                        </p:attrNameLst>
                                      </p:cBhvr>
                                      <p:to>
                                        <p:strVal val="visible"/>
                                      </p:to>
                                    </p:set>
                                    <p:animEffect transition="in" filter="fade">
                                      <p:cBhvr>
                                        <p:cTn id="118" dur="500"/>
                                        <p:tgtEl>
                                          <p:spTgt spid="1026"/>
                                        </p:tgtEl>
                                      </p:cBhvr>
                                    </p:animEffect>
                                  </p:childTnLst>
                                </p:cTn>
                              </p:par>
                              <p:par>
                                <p:cTn id="119" presetID="42" presetClass="path" presetSubtype="0" accel="50000" decel="50000" fill="hold" nodeType="withEffect">
                                  <p:stCondLst>
                                    <p:cond delay="700"/>
                                  </p:stCondLst>
                                  <p:childTnLst>
                                    <p:animMotion origin="layout" path="M 3.33333E-6 1.48148E-6 L -0.00013 0.01227 " pathEditMode="relative" rAng="0" ptsTypes="AA">
                                      <p:cBhvr>
                                        <p:cTn id="120" dur="500" spd="-100000" fill="hold"/>
                                        <p:tgtEl>
                                          <p:spTgt spid="1026"/>
                                        </p:tgtEl>
                                        <p:attrNameLst>
                                          <p:attrName>ppt_x</p:attrName>
                                          <p:attrName>ppt_y</p:attrName>
                                        </p:attrNameLst>
                                      </p:cBhvr>
                                      <p:rCtr x="-13" y="602"/>
                                    </p:animMotion>
                                  </p:childTnLst>
                                </p:cTn>
                              </p:par>
                              <p:par>
                                <p:cTn id="121" presetID="10" presetClass="entr" presetSubtype="0" fill="hold" nodeType="withEffect">
                                  <p:stCondLst>
                                    <p:cond delay="700"/>
                                  </p:stCondLst>
                                  <p:childTnLst>
                                    <p:set>
                                      <p:cBhvr>
                                        <p:cTn id="122" dur="1" fill="hold">
                                          <p:stCondLst>
                                            <p:cond delay="0"/>
                                          </p:stCondLst>
                                        </p:cTn>
                                        <p:tgtEl>
                                          <p:spTgt spid="19"/>
                                        </p:tgtEl>
                                        <p:attrNameLst>
                                          <p:attrName>style.visibility</p:attrName>
                                        </p:attrNameLst>
                                      </p:cBhvr>
                                      <p:to>
                                        <p:strVal val="visible"/>
                                      </p:to>
                                    </p:set>
                                    <p:animEffect transition="in" filter="fade">
                                      <p:cBhvr>
                                        <p:cTn id="123" dur="500"/>
                                        <p:tgtEl>
                                          <p:spTgt spid="19"/>
                                        </p:tgtEl>
                                      </p:cBhvr>
                                    </p:animEffect>
                                  </p:childTnLst>
                                </p:cTn>
                              </p:par>
                              <p:par>
                                <p:cTn id="124" presetID="42" presetClass="path" presetSubtype="0" accel="50000" decel="50000" fill="hold" nodeType="withEffect">
                                  <p:stCondLst>
                                    <p:cond delay="700"/>
                                  </p:stCondLst>
                                  <p:childTnLst>
                                    <p:animMotion origin="layout" path="M 4.375E-6 1.48148E-6 L -0.00013 0.01227 " pathEditMode="relative" rAng="0" ptsTypes="AA">
                                      <p:cBhvr>
                                        <p:cTn id="125" dur="500" spd="-100000" fill="hold"/>
                                        <p:tgtEl>
                                          <p:spTgt spid="19"/>
                                        </p:tgtEl>
                                        <p:attrNameLst>
                                          <p:attrName>ppt_x</p:attrName>
                                          <p:attrName>ppt_y</p:attrName>
                                        </p:attrNameLst>
                                      </p:cBhvr>
                                      <p:rCtr x="-13" y="602"/>
                                    </p:animMotion>
                                  </p:childTnLst>
                                </p:cTn>
                              </p:par>
                              <p:par>
                                <p:cTn id="126" presetID="10" presetClass="entr" presetSubtype="0" fill="hold" grpId="0" nodeType="withEffect">
                                  <p:stCondLst>
                                    <p:cond delay="800"/>
                                  </p:stCondLst>
                                  <p:childTnLst>
                                    <p:set>
                                      <p:cBhvr>
                                        <p:cTn id="127" dur="1" fill="hold">
                                          <p:stCondLst>
                                            <p:cond delay="0"/>
                                          </p:stCondLst>
                                        </p:cTn>
                                        <p:tgtEl>
                                          <p:spTgt spid="23"/>
                                        </p:tgtEl>
                                        <p:attrNameLst>
                                          <p:attrName>style.visibility</p:attrName>
                                        </p:attrNameLst>
                                      </p:cBhvr>
                                      <p:to>
                                        <p:strVal val="visible"/>
                                      </p:to>
                                    </p:set>
                                    <p:animEffect transition="in" filter="fade">
                                      <p:cBhvr>
                                        <p:cTn id="128" dur="500"/>
                                        <p:tgtEl>
                                          <p:spTgt spid="23"/>
                                        </p:tgtEl>
                                      </p:cBhvr>
                                    </p:animEffect>
                                  </p:childTnLst>
                                </p:cTn>
                              </p:par>
                              <p:par>
                                <p:cTn id="129" presetID="42" presetClass="path" presetSubtype="0" accel="50000" decel="50000" fill="hold" grpId="1" nodeType="withEffect">
                                  <p:stCondLst>
                                    <p:cond delay="800"/>
                                  </p:stCondLst>
                                  <p:childTnLst>
                                    <p:animMotion origin="layout" path="M 4.375E-6 -3.33333E-6 L 0.00039 -0.01342 " pathEditMode="relative" rAng="0" ptsTypes="AA">
                                      <p:cBhvr>
                                        <p:cTn id="130" dur="500" spd="-100000" fill="hold"/>
                                        <p:tgtEl>
                                          <p:spTgt spid="23"/>
                                        </p:tgtEl>
                                        <p:attrNameLst>
                                          <p:attrName>ppt_x</p:attrName>
                                          <p:attrName>ppt_y</p:attrName>
                                        </p:attrNameLst>
                                      </p:cBhvr>
                                      <p:rCtr x="13" y="-671"/>
                                    </p:animMotion>
                                  </p:childTnLst>
                                </p:cTn>
                              </p:par>
                              <p:par>
                                <p:cTn id="131" presetID="10" presetClass="entr" presetSubtype="0" fill="hold" grpId="0" nodeType="withEffect">
                                  <p:stCondLst>
                                    <p:cond delay="800"/>
                                  </p:stCondLst>
                                  <p:childTnLst>
                                    <p:set>
                                      <p:cBhvr>
                                        <p:cTn id="132" dur="1" fill="hold">
                                          <p:stCondLst>
                                            <p:cond delay="0"/>
                                          </p:stCondLst>
                                        </p:cTn>
                                        <p:tgtEl>
                                          <p:spTgt spid="7"/>
                                        </p:tgtEl>
                                        <p:attrNameLst>
                                          <p:attrName>style.visibility</p:attrName>
                                        </p:attrNameLst>
                                      </p:cBhvr>
                                      <p:to>
                                        <p:strVal val="visible"/>
                                      </p:to>
                                    </p:set>
                                    <p:animEffect transition="in" filter="fade">
                                      <p:cBhvr>
                                        <p:cTn id="133" dur="500"/>
                                        <p:tgtEl>
                                          <p:spTgt spid="7"/>
                                        </p:tgtEl>
                                      </p:cBhvr>
                                    </p:animEffect>
                                  </p:childTnLst>
                                </p:cTn>
                              </p:par>
                              <p:par>
                                <p:cTn id="134" presetID="42" presetClass="path" presetSubtype="0" accel="50000" decel="50000" fill="hold" grpId="1" nodeType="withEffect">
                                  <p:stCondLst>
                                    <p:cond delay="800"/>
                                  </p:stCondLst>
                                  <p:childTnLst>
                                    <p:animMotion origin="layout" path="M 3.33333E-6 -3.33333E-6 L 0.00039 -0.01342 " pathEditMode="relative" rAng="0" ptsTypes="AA">
                                      <p:cBhvr>
                                        <p:cTn id="135" dur="500" spd="-100000" fill="hold"/>
                                        <p:tgtEl>
                                          <p:spTgt spid="7"/>
                                        </p:tgtEl>
                                        <p:attrNameLst>
                                          <p:attrName>ppt_x</p:attrName>
                                          <p:attrName>ppt_y</p:attrName>
                                        </p:attrNameLst>
                                      </p:cBhvr>
                                      <p:rCtr x="13" y="-671"/>
                                    </p:animMotion>
                                  </p:childTnLst>
                                </p:cTn>
                              </p:par>
                              <p:par>
                                <p:cTn id="136" presetID="10" presetClass="entr" presetSubtype="0" fill="hold" nodeType="withEffect">
                                  <p:stCondLst>
                                    <p:cond delay="900"/>
                                  </p:stCondLst>
                                  <p:childTnLst>
                                    <p:set>
                                      <p:cBhvr>
                                        <p:cTn id="137" dur="1" fill="hold">
                                          <p:stCondLst>
                                            <p:cond delay="0"/>
                                          </p:stCondLst>
                                        </p:cTn>
                                        <p:tgtEl>
                                          <p:spTgt spid="14"/>
                                        </p:tgtEl>
                                        <p:attrNameLst>
                                          <p:attrName>style.visibility</p:attrName>
                                        </p:attrNameLst>
                                      </p:cBhvr>
                                      <p:to>
                                        <p:strVal val="visible"/>
                                      </p:to>
                                    </p:set>
                                    <p:animEffect transition="in" filter="fade">
                                      <p:cBhvr>
                                        <p:cTn id="138" dur="500"/>
                                        <p:tgtEl>
                                          <p:spTgt spid="14"/>
                                        </p:tgtEl>
                                      </p:cBhvr>
                                    </p:animEffect>
                                  </p:childTnLst>
                                </p:cTn>
                              </p:par>
                              <p:par>
                                <p:cTn id="139" presetID="42" presetClass="path" presetSubtype="0" accel="50000" decel="50000" fill="hold" nodeType="withEffect">
                                  <p:stCondLst>
                                    <p:cond delay="900"/>
                                  </p:stCondLst>
                                  <p:childTnLst>
                                    <p:animMotion origin="layout" path="M 2.70833E-6 1.48148E-6 L -0.00013 0.01227 " pathEditMode="relative" rAng="0" ptsTypes="AA">
                                      <p:cBhvr>
                                        <p:cTn id="140" dur="500" spd="-100000" fill="hold"/>
                                        <p:tgtEl>
                                          <p:spTgt spid="14"/>
                                        </p:tgtEl>
                                        <p:attrNameLst>
                                          <p:attrName>ppt_x</p:attrName>
                                          <p:attrName>ppt_y</p:attrName>
                                        </p:attrNameLst>
                                      </p:cBhvr>
                                      <p:rCtr x="-13" y="602"/>
                                    </p:animMotion>
                                  </p:childTnLst>
                                </p:cTn>
                              </p:par>
                              <p:par>
                                <p:cTn id="141" presetID="10" presetClass="entr" presetSubtype="0" fill="hold" nodeType="withEffect">
                                  <p:stCondLst>
                                    <p:cond delay="900"/>
                                  </p:stCondLst>
                                  <p:childTnLst>
                                    <p:set>
                                      <p:cBhvr>
                                        <p:cTn id="142" dur="1" fill="hold">
                                          <p:stCondLst>
                                            <p:cond delay="0"/>
                                          </p:stCondLst>
                                        </p:cTn>
                                        <p:tgtEl>
                                          <p:spTgt spid="16"/>
                                        </p:tgtEl>
                                        <p:attrNameLst>
                                          <p:attrName>style.visibility</p:attrName>
                                        </p:attrNameLst>
                                      </p:cBhvr>
                                      <p:to>
                                        <p:strVal val="visible"/>
                                      </p:to>
                                    </p:set>
                                    <p:animEffect transition="in" filter="fade">
                                      <p:cBhvr>
                                        <p:cTn id="143" dur="500"/>
                                        <p:tgtEl>
                                          <p:spTgt spid="16"/>
                                        </p:tgtEl>
                                      </p:cBhvr>
                                    </p:animEffect>
                                  </p:childTnLst>
                                </p:cTn>
                              </p:par>
                              <p:par>
                                <p:cTn id="144" presetID="42" presetClass="path" presetSubtype="0" accel="50000" decel="50000" fill="hold" nodeType="withEffect">
                                  <p:stCondLst>
                                    <p:cond delay="900"/>
                                  </p:stCondLst>
                                  <p:childTnLst>
                                    <p:animMotion origin="layout" path="M 5E-6 1.48148E-6 L -0.00013 0.01227 " pathEditMode="relative" rAng="0" ptsTypes="AA">
                                      <p:cBhvr>
                                        <p:cTn id="145" dur="500" spd="-100000" fill="hold"/>
                                        <p:tgtEl>
                                          <p:spTgt spid="16"/>
                                        </p:tgtEl>
                                        <p:attrNameLst>
                                          <p:attrName>ppt_x</p:attrName>
                                          <p:attrName>ppt_y</p:attrName>
                                        </p:attrNameLst>
                                      </p:cBhvr>
                                      <p:rCtr x="-13" y="602"/>
                                    </p:animMotion>
                                  </p:childTnLst>
                                </p:cTn>
                              </p:par>
                              <p:par>
                                <p:cTn id="146" presetID="10" presetClass="entr" presetSubtype="0" fill="hold" grpId="0" nodeType="withEffect">
                                  <p:stCondLst>
                                    <p:cond delay="1000"/>
                                  </p:stCondLst>
                                  <p:childTnLst>
                                    <p:set>
                                      <p:cBhvr>
                                        <p:cTn id="147" dur="1" fill="hold">
                                          <p:stCondLst>
                                            <p:cond delay="0"/>
                                          </p:stCondLst>
                                        </p:cTn>
                                        <p:tgtEl>
                                          <p:spTgt spid="20"/>
                                        </p:tgtEl>
                                        <p:attrNameLst>
                                          <p:attrName>style.visibility</p:attrName>
                                        </p:attrNameLst>
                                      </p:cBhvr>
                                      <p:to>
                                        <p:strVal val="visible"/>
                                      </p:to>
                                    </p:set>
                                    <p:animEffect transition="in" filter="fade">
                                      <p:cBhvr>
                                        <p:cTn id="148" dur="500"/>
                                        <p:tgtEl>
                                          <p:spTgt spid="20"/>
                                        </p:tgtEl>
                                      </p:cBhvr>
                                    </p:animEffect>
                                  </p:childTnLst>
                                </p:cTn>
                              </p:par>
                              <p:par>
                                <p:cTn id="149" presetID="42" presetClass="path" presetSubtype="0" accel="50000" decel="50000" fill="hold" grpId="1" nodeType="withEffect">
                                  <p:stCondLst>
                                    <p:cond delay="1000"/>
                                  </p:stCondLst>
                                  <p:childTnLst>
                                    <p:animMotion origin="layout" path="M 5E-6 -3.33333E-6 L 0.0004 -0.01342 " pathEditMode="relative" rAng="0" ptsTypes="AA">
                                      <p:cBhvr>
                                        <p:cTn id="150" dur="500" spd="-100000" fill="hold"/>
                                        <p:tgtEl>
                                          <p:spTgt spid="20"/>
                                        </p:tgtEl>
                                        <p:attrNameLst>
                                          <p:attrName>ppt_x</p:attrName>
                                          <p:attrName>ppt_y</p:attrName>
                                        </p:attrNameLst>
                                      </p:cBhvr>
                                      <p:rCtr x="13" y="-671"/>
                                    </p:animMotion>
                                  </p:childTnLst>
                                </p:cTn>
                              </p:par>
                              <p:par>
                                <p:cTn id="151" presetID="10" presetClass="entr" presetSubtype="0" fill="hold" grpId="0" nodeType="withEffect">
                                  <p:stCondLst>
                                    <p:cond delay="1000"/>
                                  </p:stCondLst>
                                  <p:childTnLst>
                                    <p:set>
                                      <p:cBhvr>
                                        <p:cTn id="152" dur="1" fill="hold">
                                          <p:stCondLst>
                                            <p:cond delay="0"/>
                                          </p:stCondLst>
                                        </p:cTn>
                                        <p:tgtEl>
                                          <p:spTgt spid="22"/>
                                        </p:tgtEl>
                                        <p:attrNameLst>
                                          <p:attrName>style.visibility</p:attrName>
                                        </p:attrNameLst>
                                      </p:cBhvr>
                                      <p:to>
                                        <p:strVal val="visible"/>
                                      </p:to>
                                    </p:set>
                                    <p:animEffect transition="in" filter="fade">
                                      <p:cBhvr>
                                        <p:cTn id="153" dur="500"/>
                                        <p:tgtEl>
                                          <p:spTgt spid="22"/>
                                        </p:tgtEl>
                                      </p:cBhvr>
                                    </p:animEffect>
                                  </p:childTnLst>
                                </p:cTn>
                              </p:par>
                              <p:par>
                                <p:cTn id="154" presetID="42" presetClass="path" presetSubtype="0" accel="50000" decel="50000" fill="hold" grpId="1" nodeType="withEffect">
                                  <p:stCondLst>
                                    <p:cond delay="1000"/>
                                  </p:stCondLst>
                                  <p:childTnLst>
                                    <p:animMotion origin="layout" path="M 2.70833E-6 -3.33333E-6 L 0.00039 -0.01342 " pathEditMode="relative" rAng="0" ptsTypes="AA">
                                      <p:cBhvr>
                                        <p:cTn id="155" dur="500" spd="-100000" fill="hold"/>
                                        <p:tgtEl>
                                          <p:spTgt spid="22"/>
                                        </p:tgtEl>
                                        <p:attrNameLst>
                                          <p:attrName>ppt_x</p:attrName>
                                          <p:attrName>ppt_y</p:attrName>
                                        </p:attrNameLst>
                                      </p:cBhvr>
                                      <p:rCtr x="13" y="-671"/>
                                    </p:animMotion>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1054"/>
                                        </p:tgtEl>
                                        <p:attrNameLst>
                                          <p:attrName>style.visibility</p:attrName>
                                        </p:attrNameLst>
                                      </p:cBhvr>
                                      <p:to>
                                        <p:strVal val="visible"/>
                                      </p:to>
                                    </p:set>
                                    <p:animEffect transition="in" filter="fade">
                                      <p:cBhvr>
                                        <p:cTn id="160" dur="500"/>
                                        <p:tgtEl>
                                          <p:spTgt spid="1054"/>
                                        </p:tgtEl>
                                      </p:cBhvr>
                                    </p:animEffect>
                                  </p:childTnLst>
                                </p:cTn>
                              </p:par>
                            </p:childTnLst>
                          </p:cTn>
                        </p:par>
                        <p:par>
                          <p:cTn id="161" fill="hold">
                            <p:stCondLst>
                              <p:cond delay="500"/>
                            </p:stCondLst>
                            <p:childTnLst>
                              <p:par>
                                <p:cTn id="162" presetID="22" presetClass="entr" presetSubtype="8" fill="hold" nodeType="afterEffect">
                                  <p:stCondLst>
                                    <p:cond delay="0"/>
                                  </p:stCondLst>
                                  <p:childTnLst>
                                    <p:set>
                                      <p:cBhvr>
                                        <p:cTn id="163" dur="1" fill="hold">
                                          <p:stCondLst>
                                            <p:cond delay="0"/>
                                          </p:stCondLst>
                                        </p:cTn>
                                        <p:tgtEl>
                                          <p:spTgt spid="1062"/>
                                        </p:tgtEl>
                                        <p:attrNameLst>
                                          <p:attrName>style.visibility</p:attrName>
                                        </p:attrNameLst>
                                      </p:cBhvr>
                                      <p:to>
                                        <p:strVal val="visible"/>
                                      </p:to>
                                    </p:set>
                                    <p:animEffect transition="in" filter="wipe(left)">
                                      <p:cBhvr>
                                        <p:cTn id="164" dur="500"/>
                                        <p:tgtEl>
                                          <p:spTgt spid="1062"/>
                                        </p:tgtEl>
                                      </p:cBhvr>
                                    </p:animEffect>
                                  </p:childTnLst>
                                </p:cTn>
                              </p:par>
                            </p:childTnLst>
                          </p:cTn>
                        </p:par>
                        <p:par>
                          <p:cTn id="165" fill="hold">
                            <p:stCondLst>
                              <p:cond delay="1000"/>
                            </p:stCondLst>
                            <p:childTnLst>
                              <p:par>
                                <p:cTn id="166" presetID="10" presetClass="exit" presetSubtype="0" fill="hold" nodeType="afterEffect">
                                  <p:stCondLst>
                                    <p:cond delay="0"/>
                                  </p:stCondLst>
                                  <p:childTnLst>
                                    <p:animEffect transition="out" filter="fade">
                                      <p:cBhvr>
                                        <p:cTn id="167" dur="500"/>
                                        <p:tgtEl>
                                          <p:spTgt spid="1062"/>
                                        </p:tgtEl>
                                      </p:cBhvr>
                                    </p:animEffect>
                                    <p:set>
                                      <p:cBhvr>
                                        <p:cTn id="168" dur="1" fill="hold">
                                          <p:stCondLst>
                                            <p:cond delay="499"/>
                                          </p:stCondLst>
                                        </p:cTn>
                                        <p:tgtEl>
                                          <p:spTgt spid="1062"/>
                                        </p:tgtEl>
                                        <p:attrNameLst>
                                          <p:attrName>style.visibility</p:attrName>
                                        </p:attrNameLst>
                                      </p:cBhvr>
                                      <p:to>
                                        <p:strVal val="hidden"/>
                                      </p:to>
                                    </p:set>
                                  </p:childTnLst>
                                </p:cTn>
                              </p:par>
                              <p:par>
                                <p:cTn id="169" presetID="16" presetClass="entr" presetSubtype="42" fill="hold" grpId="0" nodeType="withEffect">
                                  <p:stCondLst>
                                    <p:cond delay="0"/>
                                  </p:stCondLst>
                                  <p:childTnLst>
                                    <p:set>
                                      <p:cBhvr>
                                        <p:cTn id="170" dur="1" fill="hold">
                                          <p:stCondLst>
                                            <p:cond delay="0"/>
                                          </p:stCondLst>
                                        </p:cTn>
                                        <p:tgtEl>
                                          <p:spTgt spid="114"/>
                                        </p:tgtEl>
                                        <p:attrNameLst>
                                          <p:attrName>style.visibility</p:attrName>
                                        </p:attrNameLst>
                                      </p:cBhvr>
                                      <p:to>
                                        <p:strVal val="visible"/>
                                      </p:to>
                                    </p:set>
                                    <p:animEffect transition="in" filter="barn(outHorizontal)">
                                      <p:cBhvr>
                                        <p:cTn id="171" dur="500"/>
                                        <p:tgtEl>
                                          <p:spTgt spid="114"/>
                                        </p:tgtEl>
                                      </p:cBhvr>
                                    </p:animEffect>
                                  </p:childTnLst>
                                </p:cTn>
                              </p:par>
                              <p:par>
                                <p:cTn id="172" presetID="10" presetClass="entr" presetSubtype="0" fill="hold" grpId="0" nodeType="withEffect">
                                  <p:stCondLst>
                                    <p:cond delay="200"/>
                                  </p:stCondLst>
                                  <p:childTnLst>
                                    <p:set>
                                      <p:cBhvr>
                                        <p:cTn id="173" dur="1" fill="hold">
                                          <p:stCondLst>
                                            <p:cond delay="0"/>
                                          </p:stCondLst>
                                        </p:cTn>
                                        <p:tgtEl>
                                          <p:spTgt spid="103"/>
                                        </p:tgtEl>
                                        <p:attrNameLst>
                                          <p:attrName>style.visibility</p:attrName>
                                        </p:attrNameLst>
                                      </p:cBhvr>
                                      <p:to>
                                        <p:strVal val="visible"/>
                                      </p:to>
                                    </p:set>
                                    <p:animEffect transition="in" filter="fade">
                                      <p:cBhvr>
                                        <p:cTn id="174" dur="500"/>
                                        <p:tgtEl>
                                          <p:spTgt spid="103"/>
                                        </p:tgtEl>
                                      </p:cBhvr>
                                    </p:animEffect>
                                  </p:childTnLst>
                                </p:cTn>
                              </p:par>
                              <p:par>
                                <p:cTn id="175" presetID="42" presetClass="path" presetSubtype="0" accel="50000" decel="50000" fill="hold" grpId="1" nodeType="withEffect">
                                  <p:stCondLst>
                                    <p:cond delay="200"/>
                                  </p:stCondLst>
                                  <p:childTnLst>
                                    <p:animMotion origin="layout" path="M 2.29167E-6 2.77556E-17 L -0.00013 0.01227 " pathEditMode="relative" rAng="0" ptsTypes="AA">
                                      <p:cBhvr>
                                        <p:cTn id="176" dur="500" spd="-100000" fill="hold"/>
                                        <p:tgtEl>
                                          <p:spTgt spid="103"/>
                                        </p:tgtEl>
                                        <p:attrNameLst>
                                          <p:attrName>ppt_x</p:attrName>
                                          <p:attrName>ppt_y</p:attrName>
                                        </p:attrNameLst>
                                      </p:cBhvr>
                                      <p:rCtr x="-1300" y="60200"/>
                                    </p:animMotion>
                                  </p:childTnLst>
                                </p:cTn>
                              </p:par>
                              <p:par>
                                <p:cTn id="177" presetID="10" presetClass="entr" presetSubtype="0" fill="hold" nodeType="withEffect">
                                  <p:stCondLst>
                                    <p:cond delay="500"/>
                                  </p:stCondLst>
                                  <p:childTnLst>
                                    <p:set>
                                      <p:cBhvr>
                                        <p:cTn id="178" dur="1" fill="hold">
                                          <p:stCondLst>
                                            <p:cond delay="0"/>
                                          </p:stCondLst>
                                        </p:cTn>
                                        <p:tgtEl>
                                          <p:spTgt spid="44"/>
                                        </p:tgtEl>
                                        <p:attrNameLst>
                                          <p:attrName>style.visibility</p:attrName>
                                        </p:attrNameLst>
                                      </p:cBhvr>
                                      <p:to>
                                        <p:strVal val="visible"/>
                                      </p:to>
                                    </p:set>
                                    <p:animEffect transition="in" filter="fade">
                                      <p:cBhvr>
                                        <p:cTn id="179" dur="500"/>
                                        <p:tgtEl>
                                          <p:spTgt spid="44"/>
                                        </p:tgtEl>
                                      </p:cBhvr>
                                    </p:animEffect>
                                  </p:childTnLst>
                                </p:cTn>
                              </p:par>
                              <p:par>
                                <p:cTn id="180" presetID="42" presetClass="path" presetSubtype="0" accel="50000" decel="50000" fill="hold" nodeType="withEffect">
                                  <p:stCondLst>
                                    <p:cond delay="500"/>
                                  </p:stCondLst>
                                  <p:childTnLst>
                                    <p:animMotion origin="layout" path="M 5.55112E-17 -2.96296E-6 L -0.00013 0.01227 " pathEditMode="relative" rAng="0" ptsTypes="AA">
                                      <p:cBhvr>
                                        <p:cTn id="181" dur="500" spd="-100000" fill="hold"/>
                                        <p:tgtEl>
                                          <p:spTgt spid="44"/>
                                        </p:tgtEl>
                                        <p:attrNameLst>
                                          <p:attrName>ppt_x</p:attrName>
                                          <p:attrName>ppt_y</p:attrName>
                                        </p:attrNameLst>
                                      </p:cBhvr>
                                      <p:rCtr x="-1300" y="60200"/>
                                    </p:animMotion>
                                  </p:childTnLst>
                                </p:cTn>
                              </p:par>
                              <p:par>
                                <p:cTn id="182" presetID="10" presetClass="entr" presetSubtype="0" fill="hold" grpId="0" nodeType="withEffect">
                                  <p:stCondLst>
                                    <p:cond delay="600"/>
                                  </p:stCondLst>
                                  <p:childTnLst>
                                    <p:set>
                                      <p:cBhvr>
                                        <p:cTn id="183" dur="1" fill="hold">
                                          <p:stCondLst>
                                            <p:cond delay="0"/>
                                          </p:stCondLst>
                                        </p:cTn>
                                        <p:tgtEl>
                                          <p:spTgt spid="45"/>
                                        </p:tgtEl>
                                        <p:attrNameLst>
                                          <p:attrName>style.visibility</p:attrName>
                                        </p:attrNameLst>
                                      </p:cBhvr>
                                      <p:to>
                                        <p:strVal val="visible"/>
                                      </p:to>
                                    </p:set>
                                    <p:animEffect transition="in" filter="fade">
                                      <p:cBhvr>
                                        <p:cTn id="184" dur="500"/>
                                        <p:tgtEl>
                                          <p:spTgt spid="45"/>
                                        </p:tgtEl>
                                      </p:cBhvr>
                                    </p:animEffect>
                                  </p:childTnLst>
                                </p:cTn>
                              </p:par>
                              <p:par>
                                <p:cTn id="185" presetID="42" presetClass="path" presetSubtype="0" accel="50000" decel="50000" fill="hold" grpId="1" nodeType="withEffect">
                                  <p:stCondLst>
                                    <p:cond delay="600"/>
                                  </p:stCondLst>
                                  <p:childTnLst>
                                    <p:animMotion origin="layout" path="M 5.55112E-17 -1.11111E-6 L 0.00039 -0.01342 " pathEditMode="relative" rAng="0" ptsTypes="AA">
                                      <p:cBhvr>
                                        <p:cTn id="186" dur="500" spd="-100000" fill="hold"/>
                                        <p:tgtEl>
                                          <p:spTgt spid="45"/>
                                        </p:tgtEl>
                                        <p:attrNameLst>
                                          <p:attrName>ppt_x</p:attrName>
                                          <p:attrName>ppt_y</p:attrName>
                                        </p:attrNameLst>
                                      </p:cBhvr>
                                      <p:rCtr x="1300" y="-67100"/>
                                    </p:animMotion>
                                  </p:childTnLst>
                                </p:cTn>
                              </p:par>
                              <p:par>
                                <p:cTn id="187" presetID="10" presetClass="entr" presetSubtype="0" fill="hold" nodeType="withEffect">
                                  <p:stCondLst>
                                    <p:cond delay="700"/>
                                  </p:stCondLst>
                                  <p:childTnLst>
                                    <p:set>
                                      <p:cBhvr>
                                        <p:cTn id="188" dur="1" fill="hold">
                                          <p:stCondLst>
                                            <p:cond delay="0"/>
                                          </p:stCondLst>
                                        </p:cTn>
                                        <p:tgtEl>
                                          <p:spTgt spid="49"/>
                                        </p:tgtEl>
                                        <p:attrNameLst>
                                          <p:attrName>style.visibility</p:attrName>
                                        </p:attrNameLst>
                                      </p:cBhvr>
                                      <p:to>
                                        <p:strVal val="visible"/>
                                      </p:to>
                                    </p:set>
                                    <p:animEffect transition="in" filter="fade">
                                      <p:cBhvr>
                                        <p:cTn id="189" dur="500"/>
                                        <p:tgtEl>
                                          <p:spTgt spid="49"/>
                                        </p:tgtEl>
                                      </p:cBhvr>
                                    </p:animEffect>
                                  </p:childTnLst>
                                </p:cTn>
                              </p:par>
                              <p:par>
                                <p:cTn id="190" presetID="42" presetClass="path" presetSubtype="0" accel="50000" decel="50000" fill="hold" nodeType="withEffect">
                                  <p:stCondLst>
                                    <p:cond delay="700"/>
                                  </p:stCondLst>
                                  <p:childTnLst>
                                    <p:animMotion origin="layout" path="M 5.55112E-17 -2.96296E-6 L -0.00013 0.01227 " pathEditMode="relative" rAng="0" ptsTypes="AA">
                                      <p:cBhvr>
                                        <p:cTn id="191" dur="500" spd="-100000" fill="hold"/>
                                        <p:tgtEl>
                                          <p:spTgt spid="49"/>
                                        </p:tgtEl>
                                        <p:attrNameLst>
                                          <p:attrName>ppt_x</p:attrName>
                                          <p:attrName>ppt_y</p:attrName>
                                        </p:attrNameLst>
                                      </p:cBhvr>
                                      <p:rCtr x="-1300" y="60200"/>
                                    </p:animMotion>
                                  </p:childTnLst>
                                </p:cTn>
                              </p:par>
                              <p:par>
                                <p:cTn id="192" presetID="10" presetClass="entr" presetSubtype="0" fill="hold" nodeType="withEffect">
                                  <p:stCondLst>
                                    <p:cond delay="700"/>
                                  </p:stCondLst>
                                  <p:childTnLst>
                                    <p:set>
                                      <p:cBhvr>
                                        <p:cTn id="193" dur="1" fill="hold">
                                          <p:stCondLst>
                                            <p:cond delay="0"/>
                                          </p:stCondLst>
                                        </p:cTn>
                                        <p:tgtEl>
                                          <p:spTgt spid="51"/>
                                        </p:tgtEl>
                                        <p:attrNameLst>
                                          <p:attrName>style.visibility</p:attrName>
                                        </p:attrNameLst>
                                      </p:cBhvr>
                                      <p:to>
                                        <p:strVal val="visible"/>
                                      </p:to>
                                    </p:set>
                                    <p:animEffect transition="in" filter="fade">
                                      <p:cBhvr>
                                        <p:cTn id="194" dur="500"/>
                                        <p:tgtEl>
                                          <p:spTgt spid="51"/>
                                        </p:tgtEl>
                                      </p:cBhvr>
                                    </p:animEffect>
                                  </p:childTnLst>
                                </p:cTn>
                              </p:par>
                              <p:par>
                                <p:cTn id="195" presetID="42" presetClass="path" presetSubtype="0" accel="50000" decel="50000" fill="hold" nodeType="withEffect">
                                  <p:stCondLst>
                                    <p:cond delay="700"/>
                                  </p:stCondLst>
                                  <p:childTnLst>
                                    <p:animMotion origin="layout" path="M 5.55112E-17 -2.96296E-6 L -0.00013 0.01227 " pathEditMode="relative" rAng="0" ptsTypes="AA">
                                      <p:cBhvr>
                                        <p:cTn id="196" dur="500" spd="-100000" fill="hold"/>
                                        <p:tgtEl>
                                          <p:spTgt spid="51"/>
                                        </p:tgtEl>
                                        <p:attrNameLst>
                                          <p:attrName>ppt_x</p:attrName>
                                          <p:attrName>ppt_y</p:attrName>
                                        </p:attrNameLst>
                                      </p:cBhvr>
                                      <p:rCtr x="-1300" y="60200"/>
                                    </p:animMotion>
                                  </p:childTnLst>
                                </p:cTn>
                              </p:par>
                              <p:par>
                                <p:cTn id="197" presetID="10" presetClass="entr" presetSubtype="0" fill="hold" grpId="0" nodeType="withEffect">
                                  <p:stCondLst>
                                    <p:cond delay="800"/>
                                  </p:stCondLst>
                                  <p:childTnLst>
                                    <p:set>
                                      <p:cBhvr>
                                        <p:cTn id="198" dur="1" fill="hold">
                                          <p:stCondLst>
                                            <p:cond delay="0"/>
                                          </p:stCondLst>
                                        </p:cTn>
                                        <p:tgtEl>
                                          <p:spTgt spid="46"/>
                                        </p:tgtEl>
                                        <p:attrNameLst>
                                          <p:attrName>style.visibility</p:attrName>
                                        </p:attrNameLst>
                                      </p:cBhvr>
                                      <p:to>
                                        <p:strVal val="visible"/>
                                      </p:to>
                                    </p:set>
                                    <p:animEffect transition="in" filter="fade">
                                      <p:cBhvr>
                                        <p:cTn id="199" dur="500"/>
                                        <p:tgtEl>
                                          <p:spTgt spid="46"/>
                                        </p:tgtEl>
                                      </p:cBhvr>
                                    </p:animEffect>
                                  </p:childTnLst>
                                </p:cTn>
                              </p:par>
                              <p:par>
                                <p:cTn id="200" presetID="42" presetClass="path" presetSubtype="0" accel="50000" decel="50000" fill="hold" grpId="1" nodeType="withEffect">
                                  <p:stCondLst>
                                    <p:cond delay="800"/>
                                  </p:stCondLst>
                                  <p:childTnLst>
                                    <p:animMotion origin="layout" path="M 5.55112E-17 -1.11111E-6 L 0.00039 -0.01342 " pathEditMode="relative" rAng="0" ptsTypes="AA">
                                      <p:cBhvr>
                                        <p:cTn id="201" dur="500" spd="-100000" fill="hold"/>
                                        <p:tgtEl>
                                          <p:spTgt spid="46"/>
                                        </p:tgtEl>
                                        <p:attrNameLst>
                                          <p:attrName>ppt_x</p:attrName>
                                          <p:attrName>ppt_y</p:attrName>
                                        </p:attrNameLst>
                                      </p:cBhvr>
                                      <p:rCtr x="1300" y="-67100"/>
                                    </p:animMotion>
                                  </p:childTnLst>
                                </p:cTn>
                              </p:par>
                              <p:par>
                                <p:cTn id="202" presetID="10" presetClass="entr" presetSubtype="0" fill="hold" grpId="0" nodeType="withEffect">
                                  <p:stCondLst>
                                    <p:cond delay="800"/>
                                  </p:stCondLst>
                                  <p:childTnLst>
                                    <p:set>
                                      <p:cBhvr>
                                        <p:cTn id="203" dur="1" fill="hold">
                                          <p:stCondLst>
                                            <p:cond delay="0"/>
                                          </p:stCondLst>
                                        </p:cTn>
                                        <p:tgtEl>
                                          <p:spTgt spid="47"/>
                                        </p:tgtEl>
                                        <p:attrNameLst>
                                          <p:attrName>style.visibility</p:attrName>
                                        </p:attrNameLst>
                                      </p:cBhvr>
                                      <p:to>
                                        <p:strVal val="visible"/>
                                      </p:to>
                                    </p:set>
                                    <p:animEffect transition="in" filter="fade">
                                      <p:cBhvr>
                                        <p:cTn id="204" dur="500"/>
                                        <p:tgtEl>
                                          <p:spTgt spid="47"/>
                                        </p:tgtEl>
                                      </p:cBhvr>
                                    </p:animEffect>
                                  </p:childTnLst>
                                </p:cTn>
                              </p:par>
                              <p:par>
                                <p:cTn id="205" presetID="42" presetClass="path" presetSubtype="0" accel="50000" decel="50000" fill="hold" grpId="1" nodeType="withEffect">
                                  <p:stCondLst>
                                    <p:cond delay="800"/>
                                  </p:stCondLst>
                                  <p:childTnLst>
                                    <p:animMotion origin="layout" path="M 5.55112E-17 -1.11111E-6 L 0.00039 -0.01342 " pathEditMode="relative" rAng="0" ptsTypes="AA">
                                      <p:cBhvr>
                                        <p:cTn id="206" dur="500" spd="-100000" fill="hold"/>
                                        <p:tgtEl>
                                          <p:spTgt spid="47"/>
                                        </p:tgtEl>
                                        <p:attrNameLst>
                                          <p:attrName>ppt_x</p:attrName>
                                          <p:attrName>ppt_y</p:attrName>
                                        </p:attrNameLst>
                                      </p:cBhvr>
                                      <p:rCtr x="1300" y="-67100"/>
                                    </p:animMotion>
                                  </p:childTnLst>
                                </p:cTn>
                              </p:par>
                              <p:par>
                                <p:cTn id="207" presetID="10" presetClass="entr" presetSubtype="0" fill="hold" nodeType="withEffect">
                                  <p:stCondLst>
                                    <p:cond delay="900"/>
                                  </p:stCondLst>
                                  <p:childTnLst>
                                    <p:set>
                                      <p:cBhvr>
                                        <p:cTn id="208" dur="1" fill="hold">
                                          <p:stCondLst>
                                            <p:cond delay="0"/>
                                          </p:stCondLst>
                                        </p:cTn>
                                        <p:tgtEl>
                                          <p:spTgt spid="37"/>
                                        </p:tgtEl>
                                        <p:attrNameLst>
                                          <p:attrName>style.visibility</p:attrName>
                                        </p:attrNameLst>
                                      </p:cBhvr>
                                      <p:to>
                                        <p:strVal val="visible"/>
                                      </p:to>
                                    </p:set>
                                    <p:animEffect transition="in" filter="fade">
                                      <p:cBhvr>
                                        <p:cTn id="209" dur="500"/>
                                        <p:tgtEl>
                                          <p:spTgt spid="37"/>
                                        </p:tgtEl>
                                      </p:cBhvr>
                                    </p:animEffect>
                                  </p:childTnLst>
                                </p:cTn>
                              </p:par>
                              <p:par>
                                <p:cTn id="210" presetID="42" presetClass="path" presetSubtype="0" accel="50000" decel="50000" fill="hold" nodeType="withEffect">
                                  <p:stCondLst>
                                    <p:cond delay="900"/>
                                  </p:stCondLst>
                                  <p:childTnLst>
                                    <p:animMotion origin="layout" path="M 5.55112E-17 -2.96296E-6 L -0.00013 0.01227 " pathEditMode="relative" rAng="0" ptsTypes="AA">
                                      <p:cBhvr>
                                        <p:cTn id="211" dur="500" spd="-100000" fill="hold"/>
                                        <p:tgtEl>
                                          <p:spTgt spid="37"/>
                                        </p:tgtEl>
                                        <p:attrNameLst>
                                          <p:attrName>ppt_x</p:attrName>
                                          <p:attrName>ppt_y</p:attrName>
                                        </p:attrNameLst>
                                      </p:cBhvr>
                                      <p:rCtr x="-1300" y="60200"/>
                                    </p:animMotion>
                                  </p:childTnLst>
                                </p:cTn>
                              </p:par>
                              <p:par>
                                <p:cTn id="212" presetID="10" presetClass="entr" presetSubtype="0" fill="hold" nodeType="withEffect">
                                  <p:stCondLst>
                                    <p:cond delay="900"/>
                                  </p:stCondLst>
                                  <p:childTnLst>
                                    <p:set>
                                      <p:cBhvr>
                                        <p:cTn id="213" dur="1" fill="hold">
                                          <p:stCondLst>
                                            <p:cond delay="0"/>
                                          </p:stCondLst>
                                        </p:cTn>
                                        <p:tgtEl>
                                          <p:spTgt spid="41"/>
                                        </p:tgtEl>
                                        <p:attrNameLst>
                                          <p:attrName>style.visibility</p:attrName>
                                        </p:attrNameLst>
                                      </p:cBhvr>
                                      <p:to>
                                        <p:strVal val="visible"/>
                                      </p:to>
                                    </p:set>
                                    <p:animEffect transition="in" filter="fade">
                                      <p:cBhvr>
                                        <p:cTn id="214" dur="500"/>
                                        <p:tgtEl>
                                          <p:spTgt spid="41"/>
                                        </p:tgtEl>
                                      </p:cBhvr>
                                    </p:animEffect>
                                  </p:childTnLst>
                                </p:cTn>
                              </p:par>
                              <p:par>
                                <p:cTn id="215" presetID="42" presetClass="path" presetSubtype="0" accel="50000" decel="50000" fill="hold" nodeType="withEffect">
                                  <p:stCondLst>
                                    <p:cond delay="900"/>
                                  </p:stCondLst>
                                  <p:childTnLst>
                                    <p:animMotion origin="layout" path="M 5.55112E-17 -2.96296E-6 L -0.00013 0.01227 " pathEditMode="relative" rAng="0" ptsTypes="AA">
                                      <p:cBhvr>
                                        <p:cTn id="216" dur="500" spd="-100000" fill="hold"/>
                                        <p:tgtEl>
                                          <p:spTgt spid="41"/>
                                        </p:tgtEl>
                                        <p:attrNameLst>
                                          <p:attrName>ppt_x</p:attrName>
                                          <p:attrName>ppt_y</p:attrName>
                                        </p:attrNameLst>
                                      </p:cBhvr>
                                      <p:rCtr x="-1300" y="60200"/>
                                    </p:animMotion>
                                  </p:childTnLst>
                                </p:cTn>
                              </p:par>
                              <p:par>
                                <p:cTn id="217" presetID="10" presetClass="entr" presetSubtype="0" fill="hold" grpId="0" nodeType="withEffect">
                                  <p:stCondLst>
                                    <p:cond delay="1000"/>
                                  </p:stCondLst>
                                  <p:childTnLst>
                                    <p:set>
                                      <p:cBhvr>
                                        <p:cTn id="218" dur="1" fill="hold">
                                          <p:stCondLst>
                                            <p:cond delay="0"/>
                                          </p:stCondLst>
                                        </p:cTn>
                                        <p:tgtEl>
                                          <p:spTgt spid="39"/>
                                        </p:tgtEl>
                                        <p:attrNameLst>
                                          <p:attrName>style.visibility</p:attrName>
                                        </p:attrNameLst>
                                      </p:cBhvr>
                                      <p:to>
                                        <p:strVal val="visible"/>
                                      </p:to>
                                    </p:set>
                                    <p:animEffect transition="in" filter="fade">
                                      <p:cBhvr>
                                        <p:cTn id="219" dur="500"/>
                                        <p:tgtEl>
                                          <p:spTgt spid="39"/>
                                        </p:tgtEl>
                                      </p:cBhvr>
                                    </p:animEffect>
                                  </p:childTnLst>
                                </p:cTn>
                              </p:par>
                              <p:par>
                                <p:cTn id="220" presetID="42" presetClass="path" presetSubtype="0" accel="50000" decel="50000" fill="hold" grpId="1" nodeType="withEffect">
                                  <p:stCondLst>
                                    <p:cond delay="1000"/>
                                  </p:stCondLst>
                                  <p:childTnLst>
                                    <p:animMotion origin="layout" path="M 5.55112E-17 -1.11111E-6 L 0.00039 -0.01342 " pathEditMode="relative" rAng="0" ptsTypes="AA">
                                      <p:cBhvr>
                                        <p:cTn id="221" dur="500" spd="-100000" fill="hold"/>
                                        <p:tgtEl>
                                          <p:spTgt spid="39"/>
                                        </p:tgtEl>
                                        <p:attrNameLst>
                                          <p:attrName>ppt_x</p:attrName>
                                          <p:attrName>ppt_y</p:attrName>
                                        </p:attrNameLst>
                                      </p:cBhvr>
                                      <p:rCtr x="1300" y="-67100"/>
                                    </p:animMotion>
                                  </p:childTnLst>
                                </p:cTn>
                              </p:par>
                              <p:par>
                                <p:cTn id="222" presetID="10" presetClass="entr" presetSubtype="0" fill="hold" grpId="0" nodeType="withEffect">
                                  <p:stCondLst>
                                    <p:cond delay="1000"/>
                                  </p:stCondLst>
                                  <p:childTnLst>
                                    <p:set>
                                      <p:cBhvr>
                                        <p:cTn id="223" dur="1" fill="hold">
                                          <p:stCondLst>
                                            <p:cond delay="0"/>
                                          </p:stCondLst>
                                        </p:cTn>
                                        <p:tgtEl>
                                          <p:spTgt spid="43"/>
                                        </p:tgtEl>
                                        <p:attrNameLst>
                                          <p:attrName>style.visibility</p:attrName>
                                        </p:attrNameLst>
                                      </p:cBhvr>
                                      <p:to>
                                        <p:strVal val="visible"/>
                                      </p:to>
                                    </p:set>
                                    <p:animEffect transition="in" filter="fade">
                                      <p:cBhvr>
                                        <p:cTn id="224" dur="500"/>
                                        <p:tgtEl>
                                          <p:spTgt spid="43"/>
                                        </p:tgtEl>
                                      </p:cBhvr>
                                    </p:animEffect>
                                  </p:childTnLst>
                                </p:cTn>
                              </p:par>
                              <p:par>
                                <p:cTn id="225" presetID="42" presetClass="path" presetSubtype="0" accel="50000" decel="50000" fill="hold" grpId="1" nodeType="withEffect">
                                  <p:stCondLst>
                                    <p:cond delay="1000"/>
                                  </p:stCondLst>
                                  <p:childTnLst>
                                    <p:animMotion origin="layout" path="M 5.55112E-17 -1.11111E-6 L 0.00039 -0.01342 " pathEditMode="relative" rAng="0" ptsTypes="AA">
                                      <p:cBhvr>
                                        <p:cTn id="226" dur="500" spd="-100000" fill="hold"/>
                                        <p:tgtEl>
                                          <p:spTgt spid="43"/>
                                        </p:tgtEl>
                                        <p:attrNameLst>
                                          <p:attrName>ppt_x</p:attrName>
                                          <p:attrName>ppt_y</p:attrName>
                                        </p:attrNameLst>
                                      </p:cBhvr>
                                      <p:rCtr x="1300" y="-67100"/>
                                    </p:animMotion>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1056"/>
                                        </p:tgtEl>
                                        <p:attrNameLst>
                                          <p:attrName>style.visibility</p:attrName>
                                        </p:attrNameLst>
                                      </p:cBhvr>
                                      <p:to>
                                        <p:strVal val="visible"/>
                                      </p:to>
                                    </p:set>
                                    <p:animEffect transition="in" filter="fade">
                                      <p:cBhvr>
                                        <p:cTn id="231" dur="500"/>
                                        <p:tgtEl>
                                          <p:spTgt spid="1056"/>
                                        </p:tgtEl>
                                      </p:cBhvr>
                                    </p:animEffect>
                                  </p:childTnLst>
                                </p:cTn>
                              </p:par>
                            </p:childTnLst>
                          </p:cTn>
                        </p:par>
                        <p:par>
                          <p:cTn id="232" fill="hold">
                            <p:stCondLst>
                              <p:cond delay="500"/>
                            </p:stCondLst>
                            <p:childTnLst>
                              <p:par>
                                <p:cTn id="233" presetID="22" presetClass="entr" presetSubtype="8" fill="hold" nodeType="afterEffect">
                                  <p:stCondLst>
                                    <p:cond delay="0"/>
                                  </p:stCondLst>
                                  <p:childTnLst>
                                    <p:set>
                                      <p:cBhvr>
                                        <p:cTn id="234" dur="1" fill="hold">
                                          <p:stCondLst>
                                            <p:cond delay="0"/>
                                          </p:stCondLst>
                                        </p:cTn>
                                        <p:tgtEl>
                                          <p:spTgt spid="1063"/>
                                        </p:tgtEl>
                                        <p:attrNameLst>
                                          <p:attrName>style.visibility</p:attrName>
                                        </p:attrNameLst>
                                      </p:cBhvr>
                                      <p:to>
                                        <p:strVal val="visible"/>
                                      </p:to>
                                    </p:set>
                                    <p:animEffect transition="in" filter="wipe(left)">
                                      <p:cBhvr>
                                        <p:cTn id="235" dur="500"/>
                                        <p:tgtEl>
                                          <p:spTgt spid="1063"/>
                                        </p:tgtEl>
                                      </p:cBhvr>
                                    </p:animEffect>
                                  </p:childTnLst>
                                </p:cTn>
                              </p:par>
                            </p:childTnLst>
                          </p:cTn>
                        </p:par>
                        <p:par>
                          <p:cTn id="236" fill="hold">
                            <p:stCondLst>
                              <p:cond delay="1000"/>
                            </p:stCondLst>
                            <p:childTnLst>
                              <p:par>
                                <p:cTn id="237" presetID="10" presetClass="exit" presetSubtype="0" fill="hold" nodeType="afterEffect">
                                  <p:stCondLst>
                                    <p:cond delay="0"/>
                                  </p:stCondLst>
                                  <p:childTnLst>
                                    <p:animEffect transition="out" filter="fade">
                                      <p:cBhvr>
                                        <p:cTn id="238" dur="500"/>
                                        <p:tgtEl>
                                          <p:spTgt spid="1063"/>
                                        </p:tgtEl>
                                      </p:cBhvr>
                                    </p:animEffect>
                                    <p:set>
                                      <p:cBhvr>
                                        <p:cTn id="239" dur="1" fill="hold">
                                          <p:stCondLst>
                                            <p:cond delay="499"/>
                                          </p:stCondLst>
                                        </p:cTn>
                                        <p:tgtEl>
                                          <p:spTgt spid="1063"/>
                                        </p:tgtEl>
                                        <p:attrNameLst>
                                          <p:attrName>style.visibility</p:attrName>
                                        </p:attrNameLst>
                                      </p:cBhvr>
                                      <p:to>
                                        <p:strVal val="hidden"/>
                                      </p:to>
                                    </p:set>
                                  </p:childTnLst>
                                </p:cTn>
                              </p:par>
                              <p:par>
                                <p:cTn id="240" presetID="16" presetClass="entr" presetSubtype="42" fill="hold" grpId="0" nodeType="withEffect">
                                  <p:stCondLst>
                                    <p:cond delay="0"/>
                                  </p:stCondLst>
                                  <p:childTnLst>
                                    <p:set>
                                      <p:cBhvr>
                                        <p:cTn id="241" dur="1" fill="hold">
                                          <p:stCondLst>
                                            <p:cond delay="0"/>
                                          </p:stCondLst>
                                        </p:cTn>
                                        <p:tgtEl>
                                          <p:spTgt spid="5"/>
                                        </p:tgtEl>
                                        <p:attrNameLst>
                                          <p:attrName>style.visibility</p:attrName>
                                        </p:attrNameLst>
                                      </p:cBhvr>
                                      <p:to>
                                        <p:strVal val="visible"/>
                                      </p:to>
                                    </p:set>
                                    <p:animEffect transition="in" filter="barn(outHorizontal)">
                                      <p:cBhvr>
                                        <p:cTn id="242" dur="500"/>
                                        <p:tgtEl>
                                          <p:spTgt spid="5"/>
                                        </p:tgtEl>
                                      </p:cBhvr>
                                    </p:animEffect>
                                  </p:childTnLst>
                                </p:cTn>
                              </p:par>
                              <p:par>
                                <p:cTn id="243" presetID="10" presetClass="entr" presetSubtype="0" fill="hold" grpId="0" nodeType="withEffect">
                                  <p:stCondLst>
                                    <p:cond delay="200"/>
                                  </p:stCondLst>
                                  <p:childTnLst>
                                    <p:set>
                                      <p:cBhvr>
                                        <p:cTn id="244" dur="1" fill="hold">
                                          <p:stCondLst>
                                            <p:cond delay="0"/>
                                          </p:stCondLst>
                                        </p:cTn>
                                        <p:tgtEl>
                                          <p:spTgt spid="18"/>
                                        </p:tgtEl>
                                        <p:attrNameLst>
                                          <p:attrName>style.visibility</p:attrName>
                                        </p:attrNameLst>
                                      </p:cBhvr>
                                      <p:to>
                                        <p:strVal val="visible"/>
                                      </p:to>
                                    </p:set>
                                    <p:animEffect transition="in" filter="fade">
                                      <p:cBhvr>
                                        <p:cTn id="245" dur="500"/>
                                        <p:tgtEl>
                                          <p:spTgt spid="18"/>
                                        </p:tgtEl>
                                      </p:cBhvr>
                                    </p:animEffect>
                                  </p:childTnLst>
                                </p:cTn>
                              </p:par>
                              <p:par>
                                <p:cTn id="246" presetID="42" presetClass="path" presetSubtype="0" accel="50000" decel="50000" fill="hold" grpId="1" nodeType="withEffect">
                                  <p:stCondLst>
                                    <p:cond delay="200"/>
                                  </p:stCondLst>
                                  <p:childTnLst>
                                    <p:animMotion origin="layout" path="M -2.70833E-6 -1.48148E-6 L -0.00013 0.01227 " pathEditMode="relative" rAng="0" ptsTypes="AA">
                                      <p:cBhvr>
                                        <p:cTn id="247" dur="500" spd="-100000" fill="hold"/>
                                        <p:tgtEl>
                                          <p:spTgt spid="18"/>
                                        </p:tgtEl>
                                        <p:attrNameLst>
                                          <p:attrName>ppt_x</p:attrName>
                                          <p:attrName>ppt_y</p:attrName>
                                        </p:attrNameLst>
                                      </p:cBhvr>
                                      <p:rCtr x="-13" y="602"/>
                                    </p:animMotion>
                                  </p:childTnLst>
                                </p:cTn>
                              </p:par>
                              <p:par>
                                <p:cTn id="248" presetID="10" presetClass="entr" presetSubtype="0" fill="hold" grpId="0" nodeType="withEffect">
                                  <p:stCondLst>
                                    <p:cond delay="600"/>
                                  </p:stCondLst>
                                  <p:childTnLst>
                                    <p:set>
                                      <p:cBhvr>
                                        <p:cTn id="249" dur="1" fill="hold">
                                          <p:stCondLst>
                                            <p:cond delay="0"/>
                                          </p:stCondLst>
                                        </p:cTn>
                                        <p:tgtEl>
                                          <p:spTgt spid="12"/>
                                        </p:tgtEl>
                                        <p:attrNameLst>
                                          <p:attrName>style.visibility</p:attrName>
                                        </p:attrNameLst>
                                      </p:cBhvr>
                                      <p:to>
                                        <p:strVal val="visible"/>
                                      </p:to>
                                    </p:set>
                                    <p:animEffect transition="in" filter="fade">
                                      <p:cBhvr>
                                        <p:cTn id="250" dur="500"/>
                                        <p:tgtEl>
                                          <p:spTgt spid="12"/>
                                        </p:tgtEl>
                                      </p:cBhvr>
                                    </p:animEffect>
                                  </p:childTnLst>
                                </p:cTn>
                              </p:par>
                              <p:par>
                                <p:cTn id="251" presetID="42" presetClass="path" presetSubtype="0" accel="50000" decel="50000" fill="hold" grpId="1" nodeType="withEffect">
                                  <p:stCondLst>
                                    <p:cond delay="600"/>
                                  </p:stCondLst>
                                  <p:childTnLst>
                                    <p:animMotion origin="layout" path="M -1.45833E-6 -1.85185E-6 L 0.00039 -0.01342 " pathEditMode="relative" rAng="0" ptsTypes="AA">
                                      <p:cBhvr>
                                        <p:cTn id="252" dur="500" spd="-100000" fill="hold"/>
                                        <p:tgtEl>
                                          <p:spTgt spid="12"/>
                                        </p:tgtEl>
                                        <p:attrNameLst>
                                          <p:attrName>ppt_x</p:attrName>
                                          <p:attrName>ppt_y</p:attrName>
                                        </p:attrNameLst>
                                      </p:cBhvr>
                                      <p:rCtr x="13" y="-671"/>
                                    </p:animMotion>
                                  </p:childTnLst>
                                </p:cTn>
                              </p:par>
                              <p:par>
                                <p:cTn id="253" presetID="10" presetClass="entr" presetSubtype="0" fill="hold" grpId="0" nodeType="withEffect">
                                  <p:stCondLst>
                                    <p:cond delay="500"/>
                                  </p:stCondLst>
                                  <p:childTnLst>
                                    <p:set>
                                      <p:cBhvr>
                                        <p:cTn id="254" dur="1" fill="hold">
                                          <p:stCondLst>
                                            <p:cond delay="0"/>
                                          </p:stCondLst>
                                        </p:cTn>
                                        <p:tgtEl>
                                          <p:spTgt spid="17"/>
                                        </p:tgtEl>
                                        <p:attrNameLst>
                                          <p:attrName>style.visibility</p:attrName>
                                        </p:attrNameLst>
                                      </p:cBhvr>
                                      <p:to>
                                        <p:strVal val="visible"/>
                                      </p:to>
                                    </p:set>
                                    <p:animEffect transition="in" filter="fade">
                                      <p:cBhvr>
                                        <p:cTn id="255" dur="500"/>
                                        <p:tgtEl>
                                          <p:spTgt spid="17"/>
                                        </p:tgtEl>
                                      </p:cBhvr>
                                    </p:animEffect>
                                  </p:childTnLst>
                                </p:cTn>
                              </p:par>
                              <p:par>
                                <p:cTn id="256" presetID="42" presetClass="path" presetSubtype="0" accel="50000" decel="50000" fill="hold" grpId="1" nodeType="withEffect">
                                  <p:stCondLst>
                                    <p:cond delay="500"/>
                                  </p:stCondLst>
                                  <p:childTnLst>
                                    <p:animMotion origin="layout" path="M 2.91667E-6 -1.85185E-6 L 0.00039 -0.01342 " pathEditMode="relative" rAng="0" ptsTypes="AA">
                                      <p:cBhvr>
                                        <p:cTn id="257" dur="500" spd="-100000" fill="hold"/>
                                        <p:tgtEl>
                                          <p:spTgt spid="17"/>
                                        </p:tgtEl>
                                        <p:attrNameLst>
                                          <p:attrName>ppt_x</p:attrName>
                                          <p:attrName>ppt_y</p:attrName>
                                        </p:attrNameLst>
                                      </p:cBhvr>
                                      <p:rCtr x="13" y="-671"/>
                                    </p:animMotion>
                                  </p:childTnLst>
                                </p:cTn>
                              </p:par>
                              <p:par>
                                <p:cTn id="258" presetID="10" presetClass="entr" presetSubtype="0" fill="hold" grpId="0" nodeType="withEffect">
                                  <p:stCondLst>
                                    <p:cond delay="600"/>
                                  </p:stCondLst>
                                  <p:childTnLst>
                                    <p:set>
                                      <p:cBhvr>
                                        <p:cTn id="259" dur="1" fill="hold">
                                          <p:stCondLst>
                                            <p:cond delay="0"/>
                                          </p:stCondLst>
                                        </p:cTn>
                                        <p:tgtEl>
                                          <p:spTgt spid="34"/>
                                        </p:tgtEl>
                                        <p:attrNameLst>
                                          <p:attrName>style.visibility</p:attrName>
                                        </p:attrNameLst>
                                      </p:cBhvr>
                                      <p:to>
                                        <p:strVal val="visible"/>
                                      </p:to>
                                    </p:set>
                                    <p:animEffect transition="in" filter="fade">
                                      <p:cBhvr>
                                        <p:cTn id="260" dur="500"/>
                                        <p:tgtEl>
                                          <p:spTgt spid="34"/>
                                        </p:tgtEl>
                                      </p:cBhvr>
                                    </p:animEffect>
                                  </p:childTnLst>
                                </p:cTn>
                              </p:par>
                              <p:par>
                                <p:cTn id="261" presetID="42" presetClass="path" presetSubtype="0" accel="50000" decel="50000" fill="hold" grpId="1" nodeType="withEffect">
                                  <p:stCondLst>
                                    <p:cond delay="600"/>
                                  </p:stCondLst>
                                  <p:childTnLst>
                                    <p:animMotion origin="layout" path="M -2.91667E-6 -1.85185E-6 L 0.00039 -0.01342 " pathEditMode="relative" rAng="0" ptsTypes="AA">
                                      <p:cBhvr>
                                        <p:cTn id="262" dur="500" spd="-100000" fill="hold"/>
                                        <p:tgtEl>
                                          <p:spTgt spid="34"/>
                                        </p:tgtEl>
                                        <p:attrNameLst>
                                          <p:attrName>ppt_x</p:attrName>
                                          <p:attrName>ppt_y</p:attrName>
                                        </p:attrNameLst>
                                      </p:cBhvr>
                                      <p:rCtr x="13" y="-671"/>
                                    </p:animMotion>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1055"/>
                                        </p:tgtEl>
                                        <p:attrNameLst>
                                          <p:attrName>style.visibility</p:attrName>
                                        </p:attrNameLst>
                                      </p:cBhvr>
                                      <p:to>
                                        <p:strVal val="visible"/>
                                      </p:to>
                                    </p:set>
                                    <p:animEffect transition="in" filter="fade">
                                      <p:cBhvr>
                                        <p:cTn id="267" dur="500"/>
                                        <p:tgtEl>
                                          <p:spTgt spid="1055"/>
                                        </p:tgtEl>
                                      </p:cBhvr>
                                    </p:animEffect>
                                  </p:childTnLst>
                                </p:cTn>
                              </p:par>
                            </p:childTnLst>
                          </p:cTn>
                        </p:par>
                        <p:par>
                          <p:cTn id="268" fill="hold">
                            <p:stCondLst>
                              <p:cond delay="500"/>
                            </p:stCondLst>
                            <p:childTnLst>
                              <p:par>
                                <p:cTn id="269" presetID="22" presetClass="entr" presetSubtype="2" fill="hold" nodeType="afterEffect">
                                  <p:stCondLst>
                                    <p:cond delay="0"/>
                                  </p:stCondLst>
                                  <p:childTnLst>
                                    <p:set>
                                      <p:cBhvr>
                                        <p:cTn id="270" dur="1" fill="hold">
                                          <p:stCondLst>
                                            <p:cond delay="0"/>
                                          </p:stCondLst>
                                        </p:cTn>
                                        <p:tgtEl>
                                          <p:spTgt spid="1064"/>
                                        </p:tgtEl>
                                        <p:attrNameLst>
                                          <p:attrName>style.visibility</p:attrName>
                                        </p:attrNameLst>
                                      </p:cBhvr>
                                      <p:to>
                                        <p:strVal val="visible"/>
                                      </p:to>
                                    </p:set>
                                    <p:animEffect transition="in" filter="wipe(right)">
                                      <p:cBhvr>
                                        <p:cTn id="271" dur="500"/>
                                        <p:tgtEl>
                                          <p:spTgt spid="1064"/>
                                        </p:tgtEl>
                                      </p:cBhvr>
                                    </p:animEffect>
                                  </p:childTnLst>
                                </p:cTn>
                              </p:par>
                            </p:childTnLst>
                          </p:cTn>
                        </p:par>
                        <p:par>
                          <p:cTn id="272" fill="hold">
                            <p:stCondLst>
                              <p:cond delay="1000"/>
                            </p:stCondLst>
                            <p:childTnLst>
                              <p:par>
                                <p:cTn id="273" presetID="10" presetClass="exit" presetSubtype="0" fill="hold" nodeType="afterEffect">
                                  <p:stCondLst>
                                    <p:cond delay="0"/>
                                  </p:stCondLst>
                                  <p:childTnLst>
                                    <p:animEffect transition="out" filter="fade">
                                      <p:cBhvr>
                                        <p:cTn id="274" dur="500"/>
                                        <p:tgtEl>
                                          <p:spTgt spid="1064"/>
                                        </p:tgtEl>
                                      </p:cBhvr>
                                    </p:animEffect>
                                    <p:set>
                                      <p:cBhvr>
                                        <p:cTn id="275" dur="1" fill="hold">
                                          <p:stCondLst>
                                            <p:cond delay="499"/>
                                          </p:stCondLst>
                                        </p:cTn>
                                        <p:tgtEl>
                                          <p:spTgt spid="1064"/>
                                        </p:tgtEl>
                                        <p:attrNameLst>
                                          <p:attrName>style.visibility</p:attrName>
                                        </p:attrNameLst>
                                      </p:cBhvr>
                                      <p:to>
                                        <p:strVal val="hidden"/>
                                      </p:to>
                                    </p:set>
                                  </p:childTnLst>
                                </p:cTn>
                              </p:par>
                              <p:par>
                                <p:cTn id="276" presetID="16" presetClass="entr" presetSubtype="42" fill="hold" grpId="0" nodeType="withEffect">
                                  <p:stCondLst>
                                    <p:cond delay="0"/>
                                  </p:stCondLst>
                                  <p:childTnLst>
                                    <p:set>
                                      <p:cBhvr>
                                        <p:cTn id="277" dur="1" fill="hold">
                                          <p:stCondLst>
                                            <p:cond delay="0"/>
                                          </p:stCondLst>
                                        </p:cTn>
                                        <p:tgtEl>
                                          <p:spTgt spid="115"/>
                                        </p:tgtEl>
                                        <p:attrNameLst>
                                          <p:attrName>style.visibility</p:attrName>
                                        </p:attrNameLst>
                                      </p:cBhvr>
                                      <p:to>
                                        <p:strVal val="visible"/>
                                      </p:to>
                                    </p:set>
                                    <p:animEffect transition="in" filter="barn(outHorizontal)">
                                      <p:cBhvr>
                                        <p:cTn id="278" dur="500"/>
                                        <p:tgtEl>
                                          <p:spTgt spid="115"/>
                                        </p:tgtEl>
                                      </p:cBhvr>
                                    </p:animEffect>
                                  </p:childTnLst>
                                </p:cTn>
                              </p:par>
                              <p:par>
                                <p:cTn id="279" presetID="10" presetClass="entr" presetSubtype="0" fill="hold" grpId="0" nodeType="withEffect">
                                  <p:stCondLst>
                                    <p:cond delay="200"/>
                                  </p:stCondLst>
                                  <p:childTnLst>
                                    <p:set>
                                      <p:cBhvr>
                                        <p:cTn id="280" dur="1" fill="hold">
                                          <p:stCondLst>
                                            <p:cond delay="0"/>
                                          </p:stCondLst>
                                        </p:cTn>
                                        <p:tgtEl>
                                          <p:spTgt spid="104"/>
                                        </p:tgtEl>
                                        <p:attrNameLst>
                                          <p:attrName>style.visibility</p:attrName>
                                        </p:attrNameLst>
                                      </p:cBhvr>
                                      <p:to>
                                        <p:strVal val="visible"/>
                                      </p:to>
                                    </p:set>
                                    <p:animEffect transition="in" filter="fade">
                                      <p:cBhvr>
                                        <p:cTn id="281" dur="500"/>
                                        <p:tgtEl>
                                          <p:spTgt spid="104"/>
                                        </p:tgtEl>
                                      </p:cBhvr>
                                    </p:animEffect>
                                  </p:childTnLst>
                                </p:cTn>
                              </p:par>
                              <p:par>
                                <p:cTn id="282" presetID="42" presetClass="path" presetSubtype="0" accel="50000" decel="50000" fill="hold" grpId="1" nodeType="withEffect">
                                  <p:stCondLst>
                                    <p:cond delay="200"/>
                                  </p:stCondLst>
                                  <p:childTnLst>
                                    <p:animMotion origin="layout" path="M 2.08333E-6 -1.48148E-6 L -0.00013 0.01227 " pathEditMode="relative" rAng="0" ptsTypes="AA">
                                      <p:cBhvr>
                                        <p:cTn id="283" dur="500" spd="-100000" fill="hold"/>
                                        <p:tgtEl>
                                          <p:spTgt spid="104"/>
                                        </p:tgtEl>
                                        <p:attrNameLst>
                                          <p:attrName>ppt_x</p:attrName>
                                          <p:attrName>ppt_y</p:attrName>
                                        </p:attrNameLst>
                                      </p:cBhvr>
                                      <p:rCtr x="-13" y="602"/>
                                    </p:animMotion>
                                  </p:childTnLst>
                                </p:cTn>
                              </p:par>
                              <p:par>
                                <p:cTn id="284" presetID="10" presetClass="entr" presetSubtype="0" fill="hold" nodeType="withEffect">
                                  <p:stCondLst>
                                    <p:cond delay="500"/>
                                  </p:stCondLst>
                                  <p:childTnLst>
                                    <p:set>
                                      <p:cBhvr>
                                        <p:cTn id="285" dur="1" fill="hold">
                                          <p:stCondLst>
                                            <p:cond delay="0"/>
                                          </p:stCondLst>
                                        </p:cTn>
                                        <p:tgtEl>
                                          <p:spTgt spid="60"/>
                                        </p:tgtEl>
                                        <p:attrNameLst>
                                          <p:attrName>style.visibility</p:attrName>
                                        </p:attrNameLst>
                                      </p:cBhvr>
                                      <p:to>
                                        <p:strVal val="visible"/>
                                      </p:to>
                                    </p:set>
                                    <p:animEffect transition="in" filter="fade">
                                      <p:cBhvr>
                                        <p:cTn id="286" dur="500"/>
                                        <p:tgtEl>
                                          <p:spTgt spid="60"/>
                                        </p:tgtEl>
                                      </p:cBhvr>
                                    </p:animEffect>
                                  </p:childTnLst>
                                </p:cTn>
                              </p:par>
                              <p:par>
                                <p:cTn id="287" presetID="42" presetClass="path" presetSubtype="0" accel="50000" decel="50000" fill="hold" nodeType="withEffect">
                                  <p:stCondLst>
                                    <p:cond delay="500"/>
                                  </p:stCondLst>
                                  <p:childTnLst>
                                    <p:animMotion origin="layout" path="M 1.04167E-6 -3.7037E-6 L -0.00013 0.01227 " pathEditMode="relative" rAng="0" ptsTypes="AA">
                                      <p:cBhvr>
                                        <p:cTn id="288" dur="500" spd="-100000" fill="hold"/>
                                        <p:tgtEl>
                                          <p:spTgt spid="60"/>
                                        </p:tgtEl>
                                        <p:attrNameLst>
                                          <p:attrName>ppt_x</p:attrName>
                                          <p:attrName>ppt_y</p:attrName>
                                        </p:attrNameLst>
                                      </p:cBhvr>
                                      <p:rCtr x="-13" y="602"/>
                                    </p:animMotion>
                                  </p:childTnLst>
                                </p:cTn>
                              </p:par>
                              <p:par>
                                <p:cTn id="289" presetID="10" presetClass="entr" presetSubtype="0" fill="hold" nodeType="withEffect">
                                  <p:stCondLst>
                                    <p:cond delay="500"/>
                                  </p:stCondLst>
                                  <p:childTnLst>
                                    <p:set>
                                      <p:cBhvr>
                                        <p:cTn id="290" dur="1" fill="hold">
                                          <p:stCondLst>
                                            <p:cond delay="0"/>
                                          </p:stCondLst>
                                        </p:cTn>
                                        <p:tgtEl>
                                          <p:spTgt spid="61"/>
                                        </p:tgtEl>
                                        <p:attrNameLst>
                                          <p:attrName>style.visibility</p:attrName>
                                        </p:attrNameLst>
                                      </p:cBhvr>
                                      <p:to>
                                        <p:strVal val="visible"/>
                                      </p:to>
                                    </p:set>
                                    <p:animEffect transition="in" filter="fade">
                                      <p:cBhvr>
                                        <p:cTn id="291" dur="500"/>
                                        <p:tgtEl>
                                          <p:spTgt spid="61"/>
                                        </p:tgtEl>
                                      </p:cBhvr>
                                    </p:animEffect>
                                  </p:childTnLst>
                                </p:cTn>
                              </p:par>
                              <p:par>
                                <p:cTn id="292" presetID="42" presetClass="path" presetSubtype="0" accel="50000" decel="50000" fill="hold" nodeType="withEffect">
                                  <p:stCondLst>
                                    <p:cond delay="500"/>
                                  </p:stCondLst>
                                  <p:childTnLst>
                                    <p:animMotion origin="layout" path="M -1.45833E-6 4.81481E-6 L -0.00013 0.01226 " pathEditMode="relative" rAng="0" ptsTypes="AA">
                                      <p:cBhvr>
                                        <p:cTn id="293" dur="500" spd="-100000" fill="hold"/>
                                        <p:tgtEl>
                                          <p:spTgt spid="61"/>
                                        </p:tgtEl>
                                        <p:attrNameLst>
                                          <p:attrName>ppt_x</p:attrName>
                                          <p:attrName>ppt_y</p:attrName>
                                        </p:attrNameLst>
                                      </p:cBhvr>
                                      <p:rCtr x="-13" y="602"/>
                                    </p:animMotion>
                                  </p:childTnLst>
                                </p:cTn>
                              </p:par>
                              <p:par>
                                <p:cTn id="294" presetID="10" presetClass="entr" presetSubtype="0" fill="hold" grpId="0" nodeType="withEffect">
                                  <p:stCondLst>
                                    <p:cond delay="600"/>
                                  </p:stCondLst>
                                  <p:childTnLst>
                                    <p:set>
                                      <p:cBhvr>
                                        <p:cTn id="295" dur="1" fill="hold">
                                          <p:stCondLst>
                                            <p:cond delay="0"/>
                                          </p:stCondLst>
                                        </p:cTn>
                                        <p:tgtEl>
                                          <p:spTgt spid="59"/>
                                        </p:tgtEl>
                                        <p:attrNameLst>
                                          <p:attrName>style.visibility</p:attrName>
                                        </p:attrNameLst>
                                      </p:cBhvr>
                                      <p:to>
                                        <p:strVal val="visible"/>
                                      </p:to>
                                    </p:set>
                                    <p:animEffect transition="in" filter="fade">
                                      <p:cBhvr>
                                        <p:cTn id="296" dur="500"/>
                                        <p:tgtEl>
                                          <p:spTgt spid="59"/>
                                        </p:tgtEl>
                                      </p:cBhvr>
                                    </p:animEffect>
                                  </p:childTnLst>
                                </p:cTn>
                              </p:par>
                              <p:par>
                                <p:cTn id="297" presetID="42" presetClass="path" presetSubtype="0" accel="50000" decel="50000" fill="hold" grpId="1" nodeType="withEffect">
                                  <p:stCondLst>
                                    <p:cond delay="600"/>
                                  </p:stCondLst>
                                  <p:childTnLst>
                                    <p:animMotion origin="layout" path="M 1.04167E-6 -1.85185E-6 L 0.00039 -0.01342 " pathEditMode="relative" rAng="0" ptsTypes="AA">
                                      <p:cBhvr>
                                        <p:cTn id="298" dur="500" spd="-100000" fill="hold"/>
                                        <p:tgtEl>
                                          <p:spTgt spid="59"/>
                                        </p:tgtEl>
                                        <p:attrNameLst>
                                          <p:attrName>ppt_x</p:attrName>
                                          <p:attrName>ppt_y</p:attrName>
                                        </p:attrNameLst>
                                      </p:cBhvr>
                                      <p:rCtr x="13" y="-671"/>
                                    </p:animMotion>
                                  </p:childTnLst>
                                </p:cTn>
                              </p:par>
                              <p:par>
                                <p:cTn id="299" presetID="10" presetClass="entr" presetSubtype="0" fill="hold" grpId="0" nodeType="withEffect">
                                  <p:stCondLst>
                                    <p:cond delay="600"/>
                                  </p:stCondLst>
                                  <p:childTnLst>
                                    <p:set>
                                      <p:cBhvr>
                                        <p:cTn id="300" dur="1" fill="hold">
                                          <p:stCondLst>
                                            <p:cond delay="0"/>
                                          </p:stCondLst>
                                        </p:cTn>
                                        <p:tgtEl>
                                          <p:spTgt spid="62"/>
                                        </p:tgtEl>
                                        <p:attrNameLst>
                                          <p:attrName>style.visibility</p:attrName>
                                        </p:attrNameLst>
                                      </p:cBhvr>
                                      <p:to>
                                        <p:strVal val="visible"/>
                                      </p:to>
                                    </p:set>
                                    <p:animEffect transition="in" filter="fade">
                                      <p:cBhvr>
                                        <p:cTn id="301" dur="500"/>
                                        <p:tgtEl>
                                          <p:spTgt spid="62"/>
                                        </p:tgtEl>
                                      </p:cBhvr>
                                    </p:animEffect>
                                  </p:childTnLst>
                                </p:cTn>
                              </p:par>
                              <p:par>
                                <p:cTn id="302" presetID="42" presetClass="path" presetSubtype="0" accel="50000" decel="50000" fill="hold" grpId="1" nodeType="withEffect">
                                  <p:stCondLst>
                                    <p:cond delay="600"/>
                                  </p:stCondLst>
                                  <p:childTnLst>
                                    <p:animMotion origin="layout" path="M -1.45833E-6 -1.85185E-6 L 0.00039 -0.01342 " pathEditMode="relative" rAng="0" ptsTypes="AA">
                                      <p:cBhvr>
                                        <p:cTn id="303" dur="500" spd="-100000" fill="hold"/>
                                        <p:tgtEl>
                                          <p:spTgt spid="62"/>
                                        </p:tgtEl>
                                        <p:attrNameLst>
                                          <p:attrName>ppt_x</p:attrName>
                                          <p:attrName>ppt_y</p:attrName>
                                        </p:attrNameLst>
                                      </p:cBhvr>
                                      <p:rCtr x="13" y="-671"/>
                                    </p:animMotion>
                                  </p:childTnLst>
                                </p:cTn>
                              </p:par>
                            </p:childTnLst>
                          </p:cTn>
                        </p:par>
                      </p:childTnLst>
                    </p:cTn>
                  </p:par>
                  <p:par>
                    <p:cTn id="304" fill="hold">
                      <p:stCondLst>
                        <p:cond delay="indefinite"/>
                      </p:stCondLst>
                      <p:childTnLst>
                        <p:par>
                          <p:cTn id="305" fill="hold">
                            <p:stCondLst>
                              <p:cond delay="0"/>
                            </p:stCondLst>
                            <p:childTnLst>
                              <p:par>
                                <p:cTn id="306" presetID="10" presetClass="entr" presetSubtype="0" fill="hold" grpId="0" nodeType="clickEffect">
                                  <p:stCondLst>
                                    <p:cond delay="0"/>
                                  </p:stCondLst>
                                  <p:childTnLst>
                                    <p:set>
                                      <p:cBhvr>
                                        <p:cTn id="307" dur="1" fill="hold">
                                          <p:stCondLst>
                                            <p:cond delay="0"/>
                                          </p:stCondLst>
                                        </p:cTn>
                                        <p:tgtEl>
                                          <p:spTgt spid="118"/>
                                        </p:tgtEl>
                                        <p:attrNameLst>
                                          <p:attrName>style.visibility</p:attrName>
                                        </p:attrNameLst>
                                      </p:cBhvr>
                                      <p:to>
                                        <p:strVal val="visible"/>
                                      </p:to>
                                    </p:set>
                                    <p:animEffect transition="in" filter="fade">
                                      <p:cBhvr>
                                        <p:cTn id="308" dur="500"/>
                                        <p:tgtEl>
                                          <p:spTgt spid="118"/>
                                        </p:tgtEl>
                                      </p:cBhvr>
                                    </p:animEffect>
                                  </p:childTnLst>
                                </p:cTn>
                              </p:par>
                              <p:par>
                                <p:cTn id="309" presetID="10" presetClass="entr" presetSubtype="0" fill="hold" grpId="0" nodeType="withEffect">
                                  <p:stCondLst>
                                    <p:cond delay="200"/>
                                  </p:stCondLst>
                                  <p:childTnLst>
                                    <p:set>
                                      <p:cBhvr>
                                        <p:cTn id="310" dur="1" fill="hold">
                                          <p:stCondLst>
                                            <p:cond delay="0"/>
                                          </p:stCondLst>
                                        </p:cTn>
                                        <p:tgtEl>
                                          <p:spTgt spid="1031"/>
                                        </p:tgtEl>
                                        <p:attrNameLst>
                                          <p:attrName>style.visibility</p:attrName>
                                        </p:attrNameLst>
                                      </p:cBhvr>
                                      <p:to>
                                        <p:strVal val="visible"/>
                                      </p:to>
                                    </p:set>
                                    <p:animEffect transition="in" filter="fade">
                                      <p:cBhvr>
                                        <p:cTn id="311" dur="500"/>
                                        <p:tgtEl>
                                          <p:spTgt spid="1031"/>
                                        </p:tgtEl>
                                      </p:cBhvr>
                                    </p:animEffect>
                                  </p:childTnLst>
                                </p:cTn>
                              </p:par>
                              <p:par>
                                <p:cTn id="312" presetID="10" presetClass="entr" presetSubtype="0" fill="hold" grpId="0" nodeType="withEffect">
                                  <p:stCondLst>
                                    <p:cond delay="400"/>
                                  </p:stCondLst>
                                  <p:childTnLst>
                                    <p:set>
                                      <p:cBhvr>
                                        <p:cTn id="313" dur="1" fill="hold">
                                          <p:stCondLst>
                                            <p:cond delay="0"/>
                                          </p:stCondLst>
                                        </p:cTn>
                                        <p:tgtEl>
                                          <p:spTgt spid="1030"/>
                                        </p:tgtEl>
                                        <p:attrNameLst>
                                          <p:attrName>style.visibility</p:attrName>
                                        </p:attrNameLst>
                                      </p:cBhvr>
                                      <p:to>
                                        <p:strVal val="visible"/>
                                      </p:to>
                                    </p:set>
                                    <p:animEffect transition="in" filter="fade">
                                      <p:cBhvr>
                                        <p:cTn id="314" dur="500"/>
                                        <p:tgtEl>
                                          <p:spTgt spid="1030"/>
                                        </p:tgtEl>
                                      </p:cBhvr>
                                    </p:animEffect>
                                  </p:childTnLst>
                                </p:cTn>
                              </p:par>
                              <p:par>
                                <p:cTn id="315" presetID="10" presetClass="entr" presetSubtype="0" fill="hold" grpId="0" nodeType="withEffect">
                                  <p:stCondLst>
                                    <p:cond delay="600"/>
                                  </p:stCondLst>
                                  <p:childTnLst>
                                    <p:set>
                                      <p:cBhvr>
                                        <p:cTn id="316" dur="1" fill="hold">
                                          <p:stCondLst>
                                            <p:cond delay="0"/>
                                          </p:stCondLst>
                                        </p:cTn>
                                        <p:tgtEl>
                                          <p:spTgt spid="106"/>
                                        </p:tgtEl>
                                        <p:attrNameLst>
                                          <p:attrName>style.visibility</p:attrName>
                                        </p:attrNameLst>
                                      </p:cBhvr>
                                      <p:to>
                                        <p:strVal val="visible"/>
                                      </p:to>
                                    </p:set>
                                    <p:animEffect transition="in" filter="fade">
                                      <p:cBhvr>
                                        <p:cTn id="317" dur="500"/>
                                        <p:tgtEl>
                                          <p:spTgt spid="106"/>
                                        </p:tgtEl>
                                      </p:cBhvr>
                                    </p:animEffect>
                                  </p:childTnLst>
                                </p:cTn>
                              </p:par>
                              <p:par>
                                <p:cTn id="318" presetID="10" presetClass="entr" presetSubtype="0" fill="hold" grpId="0" nodeType="withEffect">
                                  <p:stCondLst>
                                    <p:cond delay="800"/>
                                  </p:stCondLst>
                                  <p:childTnLst>
                                    <p:set>
                                      <p:cBhvr>
                                        <p:cTn id="319" dur="1" fill="hold">
                                          <p:stCondLst>
                                            <p:cond delay="0"/>
                                          </p:stCondLst>
                                        </p:cTn>
                                        <p:tgtEl>
                                          <p:spTgt spid="1046"/>
                                        </p:tgtEl>
                                        <p:attrNameLst>
                                          <p:attrName>style.visibility</p:attrName>
                                        </p:attrNameLst>
                                      </p:cBhvr>
                                      <p:to>
                                        <p:strVal val="visible"/>
                                      </p:to>
                                    </p:set>
                                    <p:animEffect transition="in" filter="fade">
                                      <p:cBhvr>
                                        <p:cTn id="320" dur="500"/>
                                        <p:tgtEl>
                                          <p:spTgt spid="1046"/>
                                        </p:tgtEl>
                                      </p:cBhvr>
                                    </p:animEffect>
                                  </p:childTnLst>
                                </p:cTn>
                              </p:par>
                              <p:par>
                                <p:cTn id="321" presetID="10" presetClass="entr" presetSubtype="0" fill="hold" grpId="0" nodeType="withEffect">
                                  <p:stCondLst>
                                    <p:cond delay="1000"/>
                                  </p:stCondLst>
                                  <p:childTnLst>
                                    <p:set>
                                      <p:cBhvr>
                                        <p:cTn id="322" dur="1" fill="hold">
                                          <p:stCondLst>
                                            <p:cond delay="0"/>
                                          </p:stCondLst>
                                        </p:cTn>
                                        <p:tgtEl>
                                          <p:spTgt spid="1043"/>
                                        </p:tgtEl>
                                        <p:attrNameLst>
                                          <p:attrName>style.visibility</p:attrName>
                                        </p:attrNameLst>
                                      </p:cBhvr>
                                      <p:to>
                                        <p:strVal val="visible"/>
                                      </p:to>
                                    </p:set>
                                    <p:animEffect transition="in" filter="fade">
                                      <p:cBhvr>
                                        <p:cTn id="323" dur="500"/>
                                        <p:tgtEl>
                                          <p:spTgt spid="1043"/>
                                        </p:tgtEl>
                                      </p:cBhvr>
                                    </p:animEffect>
                                  </p:childTnLst>
                                </p:cTn>
                              </p:par>
                              <p:par>
                                <p:cTn id="324" presetID="10" presetClass="entr" presetSubtype="0" fill="hold" grpId="0" nodeType="withEffect">
                                  <p:stCondLst>
                                    <p:cond delay="1200"/>
                                  </p:stCondLst>
                                  <p:childTnLst>
                                    <p:set>
                                      <p:cBhvr>
                                        <p:cTn id="325" dur="1" fill="hold">
                                          <p:stCondLst>
                                            <p:cond delay="0"/>
                                          </p:stCondLst>
                                        </p:cTn>
                                        <p:tgtEl>
                                          <p:spTgt spid="1044"/>
                                        </p:tgtEl>
                                        <p:attrNameLst>
                                          <p:attrName>style.visibility</p:attrName>
                                        </p:attrNameLst>
                                      </p:cBhvr>
                                      <p:to>
                                        <p:strVal val="visible"/>
                                      </p:to>
                                    </p:set>
                                    <p:animEffect transition="in" filter="fade">
                                      <p:cBhvr>
                                        <p:cTn id="326" dur="500"/>
                                        <p:tgtEl>
                                          <p:spTgt spid="1044"/>
                                        </p:tgtEl>
                                      </p:cBhvr>
                                    </p:animEffect>
                                  </p:childTnLst>
                                </p:cTn>
                              </p:par>
                              <p:par>
                                <p:cTn id="327" presetID="10" presetClass="entr" presetSubtype="0" fill="hold" grpId="0" nodeType="withEffect">
                                  <p:stCondLst>
                                    <p:cond delay="1400"/>
                                  </p:stCondLst>
                                  <p:childTnLst>
                                    <p:set>
                                      <p:cBhvr>
                                        <p:cTn id="328" dur="1" fill="hold">
                                          <p:stCondLst>
                                            <p:cond delay="0"/>
                                          </p:stCondLst>
                                        </p:cTn>
                                        <p:tgtEl>
                                          <p:spTgt spid="1045"/>
                                        </p:tgtEl>
                                        <p:attrNameLst>
                                          <p:attrName>style.visibility</p:attrName>
                                        </p:attrNameLst>
                                      </p:cBhvr>
                                      <p:to>
                                        <p:strVal val="visible"/>
                                      </p:to>
                                    </p:set>
                                    <p:animEffect transition="in" filter="fade">
                                      <p:cBhvr>
                                        <p:cTn id="329" dur="500"/>
                                        <p:tgtEl>
                                          <p:spTgt spid="1045"/>
                                        </p:tgtEl>
                                      </p:cBhvr>
                                    </p:animEffect>
                                  </p:childTnLst>
                                </p:cTn>
                              </p:par>
                            </p:childTnLst>
                          </p:cTn>
                        </p:par>
                        <p:par>
                          <p:cTn id="330" fill="hold">
                            <p:stCondLst>
                              <p:cond delay="1900"/>
                            </p:stCondLst>
                            <p:childTnLst>
                              <p:par>
                                <p:cTn id="331" presetID="21" presetClass="entr" presetSubtype="1" fill="hold" grpId="0" nodeType="afterEffect">
                                  <p:stCondLst>
                                    <p:cond delay="0"/>
                                  </p:stCondLst>
                                  <p:childTnLst>
                                    <p:set>
                                      <p:cBhvr>
                                        <p:cTn id="332" dur="1" fill="hold">
                                          <p:stCondLst>
                                            <p:cond delay="0"/>
                                          </p:stCondLst>
                                        </p:cTn>
                                        <p:tgtEl>
                                          <p:spTgt spid="93"/>
                                        </p:tgtEl>
                                        <p:attrNameLst>
                                          <p:attrName>style.visibility</p:attrName>
                                        </p:attrNameLst>
                                      </p:cBhvr>
                                      <p:to>
                                        <p:strVal val="visible"/>
                                      </p:to>
                                    </p:set>
                                    <p:animEffect transition="in" filter="wheel(1)">
                                      <p:cBhvr>
                                        <p:cTn id="333" dur="500"/>
                                        <p:tgtEl>
                                          <p:spTgt spid="93"/>
                                        </p:tgtEl>
                                      </p:cBhvr>
                                    </p:animEffect>
                                  </p:childTnLst>
                                </p:cTn>
                              </p:par>
                              <p:par>
                                <p:cTn id="334" presetID="10" presetClass="entr" presetSubtype="0" fill="hold" nodeType="withEffect">
                                  <p:stCondLst>
                                    <p:cond delay="200"/>
                                  </p:stCondLst>
                                  <p:childTnLst>
                                    <p:set>
                                      <p:cBhvr>
                                        <p:cTn id="335" dur="1" fill="hold">
                                          <p:stCondLst>
                                            <p:cond delay="0"/>
                                          </p:stCondLst>
                                        </p:cTn>
                                        <p:tgtEl>
                                          <p:spTgt spid="92"/>
                                        </p:tgtEl>
                                        <p:attrNameLst>
                                          <p:attrName>style.visibility</p:attrName>
                                        </p:attrNameLst>
                                      </p:cBhvr>
                                      <p:to>
                                        <p:strVal val="visible"/>
                                      </p:to>
                                    </p:set>
                                    <p:animEffect transition="in" filter="fade">
                                      <p:cBhvr>
                                        <p:cTn id="336" dur="500"/>
                                        <p:tgtEl>
                                          <p:spTgt spid="92"/>
                                        </p:tgtEl>
                                      </p:cBhvr>
                                    </p:animEffect>
                                  </p:childTnLst>
                                </p:cTn>
                              </p:par>
                              <p:par>
                                <p:cTn id="337" presetID="22" presetClass="entr" presetSubtype="8" fill="hold" grpId="0" nodeType="withEffect">
                                  <p:stCondLst>
                                    <p:cond delay="700"/>
                                  </p:stCondLst>
                                  <p:childTnLst>
                                    <p:set>
                                      <p:cBhvr>
                                        <p:cTn id="338" dur="1" fill="hold">
                                          <p:stCondLst>
                                            <p:cond delay="0"/>
                                          </p:stCondLst>
                                        </p:cTn>
                                        <p:tgtEl>
                                          <p:spTgt spid="28"/>
                                        </p:tgtEl>
                                        <p:attrNameLst>
                                          <p:attrName>style.visibility</p:attrName>
                                        </p:attrNameLst>
                                      </p:cBhvr>
                                      <p:to>
                                        <p:strVal val="visible"/>
                                      </p:to>
                                    </p:set>
                                    <p:animEffect transition="in" filter="wipe(left)">
                                      <p:cBhvr>
                                        <p:cTn id="339" dur="700"/>
                                        <p:tgtEl>
                                          <p:spTgt spid="28"/>
                                        </p:tgtEl>
                                      </p:cBhvr>
                                    </p:animEffect>
                                  </p:childTnLst>
                                </p:cTn>
                              </p:par>
                              <p:par>
                                <p:cTn id="340" presetID="10" presetClass="entr" presetSubtype="0" fill="hold" grpId="0" nodeType="withEffect">
                                  <p:stCondLst>
                                    <p:cond delay="1200"/>
                                  </p:stCondLst>
                                  <p:childTnLst>
                                    <p:set>
                                      <p:cBhvr>
                                        <p:cTn id="341" dur="1" fill="hold">
                                          <p:stCondLst>
                                            <p:cond delay="0"/>
                                          </p:stCondLst>
                                        </p:cTn>
                                        <p:tgtEl>
                                          <p:spTgt spid="91"/>
                                        </p:tgtEl>
                                        <p:attrNameLst>
                                          <p:attrName>style.visibility</p:attrName>
                                        </p:attrNameLst>
                                      </p:cBhvr>
                                      <p:to>
                                        <p:strVal val="visible"/>
                                      </p:to>
                                    </p:set>
                                    <p:animEffect transition="in" filter="fade">
                                      <p:cBhvr>
                                        <p:cTn id="342" dur="500"/>
                                        <p:tgtEl>
                                          <p:spTgt spid="91"/>
                                        </p:tgtEl>
                                      </p:cBhvr>
                                    </p:animEffect>
                                  </p:childTnLst>
                                </p:cTn>
                              </p:par>
                              <p:par>
                                <p:cTn id="343" presetID="42" presetClass="path" presetSubtype="0" accel="50000" decel="50000" fill="hold" grpId="1" nodeType="withEffect">
                                  <p:stCondLst>
                                    <p:cond delay="1200"/>
                                  </p:stCondLst>
                                  <p:childTnLst>
                                    <p:animMotion origin="layout" path="M 0 7.40741E-7 L -0.00013 0.01227 " pathEditMode="relative" rAng="0" ptsTypes="AA">
                                      <p:cBhvr>
                                        <p:cTn id="344" dur="500" spd="-100000" fill="hold"/>
                                        <p:tgtEl>
                                          <p:spTgt spid="91"/>
                                        </p:tgtEl>
                                        <p:attrNameLst>
                                          <p:attrName>ppt_x</p:attrName>
                                          <p:attrName>ppt_y</p:attrName>
                                        </p:attrNameLst>
                                      </p:cBhvr>
                                      <p:rCtr x="-1300" y="60200"/>
                                    </p:animMotion>
                                  </p:childTnLst>
                                </p:cTn>
                              </p:par>
                              <p:par>
                                <p:cTn id="345" presetID="10" presetClass="entr" presetSubtype="0" fill="hold" grpId="0" nodeType="withEffect">
                                  <p:stCondLst>
                                    <p:cond delay="1700"/>
                                  </p:stCondLst>
                                  <p:childTnLst>
                                    <p:set>
                                      <p:cBhvr>
                                        <p:cTn id="346" dur="1" fill="hold">
                                          <p:stCondLst>
                                            <p:cond delay="0"/>
                                          </p:stCondLst>
                                        </p:cTn>
                                        <p:tgtEl>
                                          <p:spTgt spid="53"/>
                                        </p:tgtEl>
                                        <p:attrNameLst>
                                          <p:attrName>style.visibility</p:attrName>
                                        </p:attrNameLst>
                                      </p:cBhvr>
                                      <p:to>
                                        <p:strVal val="visible"/>
                                      </p:to>
                                    </p:set>
                                    <p:animEffect transition="in" filter="fade">
                                      <p:cBhvr>
                                        <p:cTn id="347" dur="500"/>
                                        <p:tgtEl>
                                          <p:spTgt spid="53"/>
                                        </p:tgtEl>
                                      </p:cBhvr>
                                    </p:animEffect>
                                  </p:childTnLst>
                                </p:cTn>
                              </p:par>
                              <p:par>
                                <p:cTn id="348" presetID="42" presetClass="path" presetSubtype="0" accel="50000" decel="50000" fill="hold" grpId="1" nodeType="withEffect">
                                  <p:stCondLst>
                                    <p:cond delay="1700"/>
                                  </p:stCondLst>
                                  <p:childTnLst>
                                    <p:animMotion origin="layout" path="M -3.33333E-6 -7.40741E-7 L -0.00013 0.01227 " pathEditMode="relative" rAng="0" ptsTypes="AA">
                                      <p:cBhvr>
                                        <p:cTn id="349" dur="500" spd="-100000" fill="hold"/>
                                        <p:tgtEl>
                                          <p:spTgt spid="53"/>
                                        </p:tgtEl>
                                        <p:attrNameLst>
                                          <p:attrName>ppt_x</p:attrName>
                                          <p:attrName>ppt_y</p:attrName>
                                        </p:attrNameLst>
                                      </p:cBhvr>
                                      <p:rCtr x="-1300" y="60200"/>
                                    </p:animMotion>
                                  </p:childTnLst>
                                </p:cTn>
                              </p:par>
                              <p:par>
                                <p:cTn id="350" presetID="10" presetClass="entr" presetSubtype="0" fill="hold" nodeType="withEffect">
                                  <p:stCondLst>
                                    <p:cond delay="2000"/>
                                  </p:stCondLst>
                                  <p:childTnLst>
                                    <p:set>
                                      <p:cBhvr>
                                        <p:cTn id="351" dur="1" fill="hold">
                                          <p:stCondLst>
                                            <p:cond delay="0"/>
                                          </p:stCondLst>
                                        </p:cTn>
                                        <p:tgtEl>
                                          <p:spTgt spid="108"/>
                                        </p:tgtEl>
                                        <p:attrNameLst>
                                          <p:attrName>style.visibility</p:attrName>
                                        </p:attrNameLst>
                                      </p:cBhvr>
                                      <p:to>
                                        <p:strVal val="visible"/>
                                      </p:to>
                                    </p:set>
                                    <p:animEffect transition="in" filter="fade">
                                      <p:cBhvr>
                                        <p:cTn id="352" dur="500"/>
                                        <p:tgtEl>
                                          <p:spTgt spid="108"/>
                                        </p:tgtEl>
                                      </p:cBhvr>
                                    </p:animEffect>
                                  </p:childTnLst>
                                </p:cTn>
                              </p:par>
                              <p:par>
                                <p:cTn id="353" presetID="42" presetClass="path" presetSubtype="0" accel="50000" decel="50000" fill="hold" nodeType="withEffect">
                                  <p:stCondLst>
                                    <p:cond delay="2000"/>
                                  </p:stCondLst>
                                  <p:childTnLst>
                                    <p:animMotion origin="layout" path="M -3.95833E-6 4.81481E-6 L -0.00013 0.01226 " pathEditMode="relative" rAng="0" ptsTypes="AA">
                                      <p:cBhvr>
                                        <p:cTn id="354" dur="500" spd="-100000" fill="hold"/>
                                        <p:tgtEl>
                                          <p:spTgt spid="108"/>
                                        </p:tgtEl>
                                        <p:attrNameLst>
                                          <p:attrName>ppt_x</p:attrName>
                                          <p:attrName>ppt_y</p:attrName>
                                        </p:attrNameLst>
                                      </p:cBhvr>
                                      <p:rCtr x="-1300" y="60200"/>
                                    </p:animMotion>
                                  </p:childTnLst>
                                </p:cTn>
                              </p:par>
                              <p:par>
                                <p:cTn id="355" presetID="10" presetClass="entr" presetSubtype="0" fill="hold" grpId="0" nodeType="withEffect">
                                  <p:stCondLst>
                                    <p:cond delay="2300"/>
                                  </p:stCondLst>
                                  <p:childTnLst>
                                    <p:set>
                                      <p:cBhvr>
                                        <p:cTn id="356" dur="1" fill="hold">
                                          <p:stCondLst>
                                            <p:cond delay="0"/>
                                          </p:stCondLst>
                                        </p:cTn>
                                        <p:tgtEl>
                                          <p:spTgt spid="58"/>
                                        </p:tgtEl>
                                        <p:attrNameLst>
                                          <p:attrName>style.visibility</p:attrName>
                                        </p:attrNameLst>
                                      </p:cBhvr>
                                      <p:to>
                                        <p:strVal val="visible"/>
                                      </p:to>
                                    </p:set>
                                    <p:animEffect transition="in" filter="fade">
                                      <p:cBhvr>
                                        <p:cTn id="357" dur="500"/>
                                        <p:tgtEl>
                                          <p:spTgt spid="58"/>
                                        </p:tgtEl>
                                      </p:cBhvr>
                                    </p:animEffect>
                                  </p:childTnLst>
                                </p:cTn>
                              </p:par>
                              <p:par>
                                <p:cTn id="358" presetID="42" presetClass="path" presetSubtype="0" accel="50000" decel="50000" fill="hold" grpId="1" nodeType="withEffect">
                                  <p:stCondLst>
                                    <p:cond delay="2300"/>
                                  </p:stCondLst>
                                  <p:childTnLst>
                                    <p:animMotion origin="layout" path="M -4.58333E-6 3.7037E-6 L -0.00013 0.01226 " pathEditMode="relative" rAng="0" ptsTypes="AA">
                                      <p:cBhvr>
                                        <p:cTn id="359" dur="500" spd="-100000" fill="hold"/>
                                        <p:tgtEl>
                                          <p:spTgt spid="58"/>
                                        </p:tgtEl>
                                        <p:attrNameLst>
                                          <p:attrName>ppt_x</p:attrName>
                                          <p:attrName>ppt_y</p:attrName>
                                        </p:attrNameLst>
                                      </p:cBhvr>
                                      <p:rCtr x="-1300" y="60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P spid="1030" grpId="0" animBg="1"/>
      <p:bldP spid="1043" grpId="0"/>
      <p:bldP spid="106" grpId="0" animBg="1"/>
      <p:bldP spid="1044" grpId="0"/>
      <p:bldP spid="118" grpId="0" animBg="1"/>
      <p:bldP spid="1046" grpId="0"/>
      <p:bldP spid="1045" grpId="0"/>
      <p:bldP spid="28" grpId="0" animBg="1"/>
      <p:bldP spid="115" grpId="0" animBg="1"/>
      <p:bldP spid="114" grpId="0" animBg="1"/>
      <p:bldP spid="113" grpId="0" animBg="1"/>
      <p:bldP spid="112" grpId="0" animBg="1"/>
      <p:bldP spid="25" grpId="0"/>
      <p:bldP spid="25" grpId="1"/>
      <p:bldP spid="26" grpId="0"/>
      <p:bldP spid="26" grpId="1"/>
      <p:bldP spid="27" grpId="0"/>
      <p:bldP spid="27" grpId="1"/>
      <p:bldP spid="35" grpId="0"/>
      <p:bldP spid="35" grpId="1"/>
      <p:bldP spid="36" grpId="0"/>
      <p:bldP spid="36" grpId="1"/>
      <p:bldP spid="40" grpId="0" animBg="1"/>
      <p:bldP spid="40" grpId="1" animBg="1"/>
      <p:bldP spid="20" grpId="0"/>
      <p:bldP spid="20" grpId="1"/>
      <p:bldP spid="21" grpId="0"/>
      <p:bldP spid="21" grpId="1"/>
      <p:bldP spid="22" grpId="0"/>
      <p:bldP spid="22" grpId="1"/>
      <p:bldP spid="23" grpId="0"/>
      <p:bldP spid="23" grpId="1"/>
      <p:bldP spid="39" grpId="0"/>
      <p:bldP spid="39" grpId="1"/>
      <p:bldP spid="43" grpId="0"/>
      <p:bldP spid="43" grpId="1"/>
      <p:bldP spid="45" grpId="0"/>
      <p:bldP spid="45" grpId="1"/>
      <p:bldP spid="46" grpId="0"/>
      <p:bldP spid="46" grpId="1"/>
      <p:bldP spid="47" grpId="0"/>
      <p:bldP spid="47" grpId="1"/>
      <p:bldP spid="53" grpId="0"/>
      <p:bldP spid="53" grpId="1"/>
      <p:bldP spid="58" grpId="0"/>
      <p:bldP spid="58" grpId="1"/>
      <p:bldP spid="59" grpId="0"/>
      <p:bldP spid="59" grpId="1"/>
      <p:bldP spid="62" grpId="0"/>
      <p:bldP spid="62" grpId="1"/>
      <p:bldP spid="7" grpId="0"/>
      <p:bldP spid="7" grpId="1"/>
      <p:bldP spid="103" grpId="0" animBg="1"/>
      <p:bldP spid="103" grpId="1" animBg="1"/>
      <p:bldP spid="104" grpId="0" animBg="1"/>
      <p:bldP spid="104" grpId="1" animBg="1"/>
      <p:bldP spid="99" grpId="0" animBg="1"/>
      <p:bldP spid="99" grpId="1" animBg="1"/>
      <p:bldP spid="5" grpId="0" animBg="1"/>
      <p:bldP spid="18" grpId="0" animBg="1"/>
      <p:bldP spid="18" grpId="1" animBg="1"/>
      <p:bldP spid="12" grpId="0"/>
      <p:bldP spid="12" grpId="1"/>
      <p:bldP spid="17" grpId="0"/>
      <p:bldP spid="17" grpId="1"/>
      <p:bldP spid="34" grpId="0"/>
      <p:bldP spid="34" grpId="1"/>
      <p:bldP spid="91" grpId="0"/>
      <p:bldP spid="91" grpId="1"/>
      <p:bldP spid="93" grpId="0" animBg="1"/>
      <p:bldP spid="77" grpId="0" animBg="1"/>
      <p:bldP spid="76" grpId="0" animBg="1"/>
      <p:bldP spid="69" grpId="0" animBg="1"/>
      <p:bldP spid="67" grpId="0" animBg="1"/>
      <p:bldP spid="8" grpId="0" animBg="1"/>
      <p:bldP spid="1053" grpId="0" animBg="1"/>
      <p:bldP spid="1054" grpId="0" animBg="1"/>
      <p:bldP spid="1055" grpId="0" animBg="1"/>
      <p:bldP spid="105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2F72AB06-884A-F2DC-A503-10263665E532}"/>
              </a:ext>
            </a:extLst>
          </p:cNvPr>
          <p:cNvGrpSpPr>
            <a:grpSpLocks/>
          </p:cNvGrpSpPr>
          <p:nvPr/>
        </p:nvGrpSpPr>
        <p:grpSpPr>
          <a:xfrm rot="18900000">
            <a:off x="6748657" y="2233425"/>
            <a:ext cx="1999291" cy="1999792"/>
            <a:chOff x="13195183" y="3311110"/>
            <a:chExt cx="1950970" cy="1950969"/>
          </a:xfrm>
          <a:solidFill>
            <a:schemeClr val="accent1"/>
          </a:solidFill>
        </p:grpSpPr>
        <p:sp>
          <p:nvSpPr>
            <p:cNvPr id="74" name="Freeform: Shape 73">
              <a:extLst>
                <a:ext uri="{FF2B5EF4-FFF2-40B4-BE49-F238E27FC236}">
                  <a16:creationId xmlns:a16="http://schemas.microsoft.com/office/drawing/2014/main" id="{2C641FCD-0365-6282-758A-D6285D55060A}"/>
                </a:ext>
              </a:extLst>
            </p:cNvPr>
            <p:cNvSpPr/>
            <p:nvPr/>
          </p:nvSpPr>
          <p:spPr bwMode="auto">
            <a:xfrm rot="16200000">
              <a:off x="13195183" y="3311110"/>
              <a:ext cx="959082" cy="959082"/>
            </a:xfrm>
            <a:custGeom>
              <a:avLst/>
              <a:gdLst>
                <a:gd name="connsiteX0" fmla="*/ 0 w 959082"/>
                <a:gd name="connsiteY0" fmla="*/ 0 h 959082"/>
                <a:gd name="connsiteX1" fmla="*/ 83419 w 959082"/>
                <a:gd name="connsiteY1" fmla="*/ 4213 h 959082"/>
                <a:gd name="connsiteX2" fmla="*/ 954869 w 959082"/>
                <a:gd name="connsiteY2" fmla="*/ 875663 h 959082"/>
                <a:gd name="connsiteX3" fmla="*/ 959082 w 959082"/>
                <a:gd name="connsiteY3" fmla="*/ 959082 h 959082"/>
                <a:gd name="connsiteX4" fmla="*/ 427871 w 959082"/>
                <a:gd name="connsiteY4" fmla="*/ 959082 h 959082"/>
                <a:gd name="connsiteX5" fmla="*/ 420464 w 959082"/>
                <a:gd name="connsiteY5" fmla="*/ 885615 h 959082"/>
                <a:gd name="connsiteX6" fmla="*/ 73466 w 959082"/>
                <a:gd name="connsiteY6" fmla="*/ 538617 h 959082"/>
                <a:gd name="connsiteX7" fmla="*/ 0 w 959082"/>
                <a:gd name="connsiteY7" fmla="*/ 531211 h 959082"/>
                <a:gd name="connsiteX8" fmla="*/ 0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0" y="0"/>
                  </a:moveTo>
                  <a:lnTo>
                    <a:pt x="83419" y="4213"/>
                  </a:lnTo>
                  <a:cubicBezTo>
                    <a:pt x="542911" y="50877"/>
                    <a:pt x="908206" y="416172"/>
                    <a:pt x="954869" y="875663"/>
                  </a:cubicBezTo>
                  <a:lnTo>
                    <a:pt x="959082" y="959082"/>
                  </a:lnTo>
                  <a:lnTo>
                    <a:pt x="427871" y="959082"/>
                  </a:lnTo>
                  <a:lnTo>
                    <a:pt x="420464" y="885615"/>
                  </a:lnTo>
                  <a:cubicBezTo>
                    <a:pt x="384824" y="711442"/>
                    <a:pt x="247639" y="574258"/>
                    <a:pt x="73466" y="538617"/>
                  </a:cubicBezTo>
                  <a:lnTo>
                    <a:pt x="0" y="531211"/>
                  </a:lnTo>
                  <a:lnTo>
                    <a:pt x="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 name="Freeform: Shape 74">
              <a:extLst>
                <a:ext uri="{FF2B5EF4-FFF2-40B4-BE49-F238E27FC236}">
                  <a16:creationId xmlns:a16="http://schemas.microsoft.com/office/drawing/2014/main" id="{D8300763-30E1-3E4D-F204-214A41A856F0}"/>
                </a:ext>
              </a:extLst>
            </p:cNvPr>
            <p:cNvSpPr/>
            <p:nvPr/>
          </p:nvSpPr>
          <p:spPr bwMode="auto">
            <a:xfrm rot="16200000">
              <a:off x="14187071" y="4302996"/>
              <a:ext cx="959082" cy="959083"/>
            </a:xfrm>
            <a:custGeom>
              <a:avLst/>
              <a:gdLst>
                <a:gd name="connsiteX0" fmla="*/ 0 w 959082"/>
                <a:gd name="connsiteY0" fmla="*/ 0 h 959083"/>
                <a:gd name="connsiteX1" fmla="*/ 531209 w 959082"/>
                <a:gd name="connsiteY1" fmla="*/ 0 h 959083"/>
                <a:gd name="connsiteX2" fmla="*/ 538615 w 959082"/>
                <a:gd name="connsiteY2" fmla="*/ 73468 h 959083"/>
                <a:gd name="connsiteX3" fmla="*/ 885613 w 959082"/>
                <a:gd name="connsiteY3" fmla="*/ 420466 h 959083"/>
                <a:gd name="connsiteX4" fmla="*/ 959082 w 959082"/>
                <a:gd name="connsiteY4" fmla="*/ 427873 h 959083"/>
                <a:gd name="connsiteX5" fmla="*/ 959082 w 959082"/>
                <a:gd name="connsiteY5" fmla="*/ 959083 h 959083"/>
                <a:gd name="connsiteX6" fmla="*/ 875662 w 959082"/>
                <a:gd name="connsiteY6" fmla="*/ 954870 h 959083"/>
                <a:gd name="connsiteX7" fmla="*/ 4212 w 959082"/>
                <a:gd name="connsiteY7" fmla="*/ 83420 h 959083"/>
                <a:gd name="connsiteX8" fmla="*/ 0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0" y="0"/>
                  </a:moveTo>
                  <a:lnTo>
                    <a:pt x="531209" y="0"/>
                  </a:lnTo>
                  <a:lnTo>
                    <a:pt x="538615" y="73468"/>
                  </a:lnTo>
                  <a:cubicBezTo>
                    <a:pt x="574256" y="247641"/>
                    <a:pt x="711440" y="384826"/>
                    <a:pt x="885613" y="420466"/>
                  </a:cubicBezTo>
                  <a:lnTo>
                    <a:pt x="959082" y="427873"/>
                  </a:lnTo>
                  <a:lnTo>
                    <a:pt x="959082" y="959083"/>
                  </a:lnTo>
                  <a:lnTo>
                    <a:pt x="875662" y="954870"/>
                  </a:lnTo>
                  <a:cubicBezTo>
                    <a:pt x="416171" y="908207"/>
                    <a:pt x="50876" y="542912"/>
                    <a:pt x="4212" y="83420"/>
                  </a:cubicBezTo>
                  <a:lnTo>
                    <a:pt x="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Freeform: Shape 75">
              <a:extLst>
                <a:ext uri="{FF2B5EF4-FFF2-40B4-BE49-F238E27FC236}">
                  <a16:creationId xmlns:a16="http://schemas.microsoft.com/office/drawing/2014/main" id="{3A4E189C-F4B3-ADEE-5771-115E900E1D4B}"/>
                </a:ext>
              </a:extLst>
            </p:cNvPr>
            <p:cNvSpPr/>
            <p:nvPr/>
          </p:nvSpPr>
          <p:spPr bwMode="auto">
            <a:xfrm rot="16200000">
              <a:off x="14187071" y="3311109"/>
              <a:ext cx="959082" cy="959083"/>
            </a:xfrm>
            <a:custGeom>
              <a:avLst/>
              <a:gdLst>
                <a:gd name="connsiteX0" fmla="*/ 427871 w 959082"/>
                <a:gd name="connsiteY0" fmla="*/ 0 h 959083"/>
                <a:gd name="connsiteX1" fmla="*/ 959082 w 959082"/>
                <a:gd name="connsiteY1" fmla="*/ 0 h 959083"/>
                <a:gd name="connsiteX2" fmla="*/ 954869 w 959082"/>
                <a:gd name="connsiteY2" fmla="*/ 83420 h 959083"/>
                <a:gd name="connsiteX3" fmla="*/ 83419 w 959082"/>
                <a:gd name="connsiteY3" fmla="*/ 954870 h 959083"/>
                <a:gd name="connsiteX4" fmla="*/ 0 w 959082"/>
                <a:gd name="connsiteY4" fmla="*/ 959083 h 959083"/>
                <a:gd name="connsiteX5" fmla="*/ 0 w 959082"/>
                <a:gd name="connsiteY5" fmla="*/ 427873 h 959083"/>
                <a:gd name="connsiteX6" fmla="*/ 73466 w 959082"/>
                <a:gd name="connsiteY6" fmla="*/ 420466 h 959083"/>
                <a:gd name="connsiteX7" fmla="*/ 420464 w 959082"/>
                <a:gd name="connsiteY7" fmla="*/ 73468 h 959083"/>
                <a:gd name="connsiteX8" fmla="*/ 427871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427871" y="0"/>
                  </a:moveTo>
                  <a:lnTo>
                    <a:pt x="959082" y="0"/>
                  </a:lnTo>
                  <a:lnTo>
                    <a:pt x="954869" y="83420"/>
                  </a:lnTo>
                  <a:cubicBezTo>
                    <a:pt x="908206" y="542912"/>
                    <a:pt x="542911" y="908207"/>
                    <a:pt x="83419" y="954870"/>
                  </a:cubicBezTo>
                  <a:lnTo>
                    <a:pt x="0" y="959083"/>
                  </a:lnTo>
                  <a:lnTo>
                    <a:pt x="0" y="427873"/>
                  </a:lnTo>
                  <a:lnTo>
                    <a:pt x="73466" y="420466"/>
                  </a:lnTo>
                  <a:cubicBezTo>
                    <a:pt x="247639" y="384826"/>
                    <a:pt x="384824" y="247641"/>
                    <a:pt x="420464" y="73468"/>
                  </a:cubicBezTo>
                  <a:lnTo>
                    <a:pt x="427871"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Freeform: Shape 76">
              <a:extLst>
                <a:ext uri="{FF2B5EF4-FFF2-40B4-BE49-F238E27FC236}">
                  <a16:creationId xmlns:a16="http://schemas.microsoft.com/office/drawing/2014/main" id="{3CCE0BAE-1C48-BFE0-B24E-8AE669454ED3}"/>
                </a:ext>
              </a:extLst>
            </p:cNvPr>
            <p:cNvSpPr/>
            <p:nvPr/>
          </p:nvSpPr>
          <p:spPr bwMode="auto">
            <a:xfrm rot="16200000">
              <a:off x="13195183" y="4302997"/>
              <a:ext cx="959082" cy="959082"/>
            </a:xfrm>
            <a:custGeom>
              <a:avLst/>
              <a:gdLst>
                <a:gd name="connsiteX0" fmla="*/ 959082 w 959082"/>
                <a:gd name="connsiteY0" fmla="*/ 0 h 959082"/>
                <a:gd name="connsiteX1" fmla="*/ 959082 w 959082"/>
                <a:gd name="connsiteY1" fmla="*/ 531211 h 959082"/>
                <a:gd name="connsiteX2" fmla="*/ 885613 w 959082"/>
                <a:gd name="connsiteY2" fmla="*/ 538617 h 959082"/>
                <a:gd name="connsiteX3" fmla="*/ 538615 w 959082"/>
                <a:gd name="connsiteY3" fmla="*/ 885615 h 959082"/>
                <a:gd name="connsiteX4" fmla="*/ 531209 w 959082"/>
                <a:gd name="connsiteY4" fmla="*/ 959082 h 959082"/>
                <a:gd name="connsiteX5" fmla="*/ 0 w 959082"/>
                <a:gd name="connsiteY5" fmla="*/ 959082 h 959082"/>
                <a:gd name="connsiteX6" fmla="*/ 4212 w 959082"/>
                <a:gd name="connsiteY6" fmla="*/ 875663 h 959082"/>
                <a:gd name="connsiteX7" fmla="*/ 875662 w 959082"/>
                <a:gd name="connsiteY7" fmla="*/ 4213 h 959082"/>
                <a:gd name="connsiteX8" fmla="*/ 959082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959082" y="0"/>
                  </a:moveTo>
                  <a:lnTo>
                    <a:pt x="959082" y="531211"/>
                  </a:lnTo>
                  <a:lnTo>
                    <a:pt x="885613" y="538617"/>
                  </a:lnTo>
                  <a:cubicBezTo>
                    <a:pt x="711440" y="574258"/>
                    <a:pt x="574256" y="711442"/>
                    <a:pt x="538615" y="885615"/>
                  </a:cubicBezTo>
                  <a:lnTo>
                    <a:pt x="531209" y="959082"/>
                  </a:lnTo>
                  <a:lnTo>
                    <a:pt x="0" y="959082"/>
                  </a:lnTo>
                  <a:lnTo>
                    <a:pt x="4212" y="875663"/>
                  </a:lnTo>
                  <a:cubicBezTo>
                    <a:pt x="50876" y="416172"/>
                    <a:pt x="416171" y="50877"/>
                    <a:pt x="875662" y="4213"/>
                  </a:cubicBezTo>
                  <a:lnTo>
                    <a:pt x="95908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8" name="TextBox 77">
            <a:extLst>
              <a:ext uri="{FF2B5EF4-FFF2-40B4-BE49-F238E27FC236}">
                <a16:creationId xmlns:a16="http://schemas.microsoft.com/office/drawing/2014/main" id="{B330EAB9-2D9D-9045-390E-0F43E856C53A}"/>
              </a:ext>
            </a:extLst>
          </p:cNvPr>
          <p:cNvSpPr txBox="1">
            <a:spLocks/>
          </p:cNvSpPr>
          <p:nvPr/>
        </p:nvSpPr>
        <p:spPr>
          <a:xfrm>
            <a:off x="6337288" y="721541"/>
            <a:ext cx="2822028" cy="978191"/>
          </a:xfrm>
          <a:prstGeom prst="rect">
            <a:avLst/>
          </a:prstGeom>
          <a:noFill/>
        </p:spPr>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lt"/>
                <a:cs typeface="Segoe UI" panose="020B0502040204020203" pitchFamily="34" charset="0"/>
              </a:rPr>
              <a:t>Integrate solutions </a:t>
            </a:r>
            <a:b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lt"/>
                <a:cs typeface="Segoe UI" panose="020B0502040204020203" pitchFamily="34" charset="0"/>
              </a:rPr>
            </a:br>
            <a:r>
              <a:rPr kumimoji="0" lang="en-US" sz="2000" b="0" i="0" u="none" strike="noStrike" kern="1200" cap="none" spc="0" normalizeH="0" baseline="0" noProof="0">
                <a:ln>
                  <a:noFill/>
                </a:ln>
                <a:solidFill>
                  <a:srgbClr val="0078D4"/>
                </a:solidFill>
                <a:effectLst/>
                <a:uLnTx/>
                <a:uFillTx/>
                <a:latin typeface="Segoe UI Semibold"/>
                <a:ea typeface="+mn-lt"/>
                <a:cs typeface="Segoe UI" panose="020B0502040204020203" pitchFamily="34" charset="0"/>
              </a:rPr>
              <a:t>with current systems</a:t>
            </a:r>
          </a:p>
        </p:txBody>
      </p:sp>
      <p:sp>
        <p:nvSpPr>
          <p:cNvPr id="79" name="TextBox 78">
            <a:extLst>
              <a:ext uri="{FF2B5EF4-FFF2-40B4-BE49-F238E27FC236}">
                <a16:creationId xmlns:a16="http://schemas.microsoft.com/office/drawing/2014/main" id="{2323748E-20C1-B5C8-59E5-6242AE92F8CC}"/>
              </a:ext>
            </a:extLst>
          </p:cNvPr>
          <p:cNvSpPr txBox="1">
            <a:spLocks/>
          </p:cNvSpPr>
          <p:nvPr/>
        </p:nvSpPr>
        <p:spPr>
          <a:xfrm>
            <a:off x="6045931" y="4713552"/>
            <a:ext cx="3404742" cy="1165997"/>
          </a:xfrm>
          <a:prstGeom prst="rect">
            <a:avLst/>
          </a:prstGeom>
          <a:noFill/>
        </p:spPr>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lt"/>
                <a:cs typeface="Segoe UI" panose="020B0502040204020203" pitchFamily="34" charset="0"/>
              </a:rPr>
              <a:t>Onboard connected solutions </a:t>
            </a:r>
            <a:b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lt"/>
                <a:cs typeface="Segoe UI" panose="020B0502040204020203" pitchFamily="34" charset="0"/>
              </a:rPr>
            </a:br>
            <a:r>
              <a:rPr kumimoji="0" lang="en-US" sz="2000" b="0" i="0" u="none" strike="noStrike" kern="1200" cap="none" spc="0" normalizeH="0" baseline="0" noProof="0">
                <a:ln>
                  <a:noFill/>
                </a:ln>
                <a:solidFill>
                  <a:srgbClr val="0078D4"/>
                </a:solidFill>
                <a:effectLst/>
                <a:uLnTx/>
                <a:uFillTx/>
                <a:latin typeface="Segoe UI Semibold"/>
                <a:ea typeface="+mn-lt"/>
                <a:cs typeface="Segoe UI" panose="020B0502040204020203" pitchFamily="34" charset="0"/>
              </a:rPr>
              <a:t>at the right time</a:t>
            </a:r>
          </a:p>
        </p:txBody>
      </p:sp>
      <p:sp>
        <p:nvSpPr>
          <p:cNvPr id="80" name="Oval 79">
            <a:extLst>
              <a:ext uri="{FF2B5EF4-FFF2-40B4-BE49-F238E27FC236}">
                <a16:creationId xmlns:a16="http://schemas.microsoft.com/office/drawing/2014/main" id="{120A9E03-FBD5-5F2A-31D7-07F90F53D612}"/>
              </a:ext>
            </a:extLst>
          </p:cNvPr>
          <p:cNvSpPr/>
          <p:nvPr/>
        </p:nvSpPr>
        <p:spPr bwMode="auto">
          <a:xfrm>
            <a:off x="6984520" y="2469539"/>
            <a:ext cx="1527565" cy="1527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81" name="Group 80">
            <a:extLst>
              <a:ext uri="{FF2B5EF4-FFF2-40B4-BE49-F238E27FC236}">
                <a16:creationId xmlns:a16="http://schemas.microsoft.com/office/drawing/2014/main" id="{3244B90D-73F7-4310-59EA-8D46B51C41D3}"/>
              </a:ext>
            </a:extLst>
          </p:cNvPr>
          <p:cNvGrpSpPr/>
          <p:nvPr/>
        </p:nvGrpSpPr>
        <p:grpSpPr>
          <a:xfrm>
            <a:off x="7012099" y="2498239"/>
            <a:ext cx="1472407" cy="1472406"/>
            <a:chOff x="13195183" y="3311110"/>
            <a:chExt cx="1950970" cy="1950969"/>
          </a:xfrm>
        </p:grpSpPr>
        <p:sp>
          <p:nvSpPr>
            <p:cNvPr id="82" name="Freeform: Shape 81">
              <a:extLst>
                <a:ext uri="{FF2B5EF4-FFF2-40B4-BE49-F238E27FC236}">
                  <a16:creationId xmlns:a16="http://schemas.microsoft.com/office/drawing/2014/main" id="{53532E09-D5B8-BA52-AC61-9E9AD2E25CA4}"/>
                </a:ext>
              </a:extLst>
            </p:cNvPr>
            <p:cNvSpPr/>
            <p:nvPr/>
          </p:nvSpPr>
          <p:spPr bwMode="auto">
            <a:xfrm rot="16200000">
              <a:off x="13195183" y="3311110"/>
              <a:ext cx="959082" cy="959082"/>
            </a:xfrm>
            <a:custGeom>
              <a:avLst/>
              <a:gdLst>
                <a:gd name="connsiteX0" fmla="*/ 0 w 959082"/>
                <a:gd name="connsiteY0" fmla="*/ 0 h 959082"/>
                <a:gd name="connsiteX1" fmla="*/ 83419 w 959082"/>
                <a:gd name="connsiteY1" fmla="*/ 4213 h 959082"/>
                <a:gd name="connsiteX2" fmla="*/ 954869 w 959082"/>
                <a:gd name="connsiteY2" fmla="*/ 875663 h 959082"/>
                <a:gd name="connsiteX3" fmla="*/ 959082 w 959082"/>
                <a:gd name="connsiteY3" fmla="*/ 959082 h 959082"/>
                <a:gd name="connsiteX4" fmla="*/ 427871 w 959082"/>
                <a:gd name="connsiteY4" fmla="*/ 959082 h 959082"/>
                <a:gd name="connsiteX5" fmla="*/ 420464 w 959082"/>
                <a:gd name="connsiteY5" fmla="*/ 885615 h 959082"/>
                <a:gd name="connsiteX6" fmla="*/ 73466 w 959082"/>
                <a:gd name="connsiteY6" fmla="*/ 538617 h 959082"/>
                <a:gd name="connsiteX7" fmla="*/ 0 w 959082"/>
                <a:gd name="connsiteY7" fmla="*/ 531211 h 959082"/>
                <a:gd name="connsiteX8" fmla="*/ 0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0" y="0"/>
                  </a:moveTo>
                  <a:lnTo>
                    <a:pt x="83419" y="4213"/>
                  </a:lnTo>
                  <a:cubicBezTo>
                    <a:pt x="542911" y="50877"/>
                    <a:pt x="908206" y="416172"/>
                    <a:pt x="954869" y="875663"/>
                  </a:cubicBezTo>
                  <a:lnTo>
                    <a:pt x="959082" y="959082"/>
                  </a:lnTo>
                  <a:lnTo>
                    <a:pt x="427871" y="959082"/>
                  </a:lnTo>
                  <a:lnTo>
                    <a:pt x="420464" y="885615"/>
                  </a:lnTo>
                  <a:cubicBezTo>
                    <a:pt x="384824" y="711442"/>
                    <a:pt x="247639" y="574258"/>
                    <a:pt x="73466" y="538617"/>
                  </a:cubicBezTo>
                  <a:lnTo>
                    <a:pt x="0" y="531211"/>
                  </a:lnTo>
                  <a:lnTo>
                    <a:pt x="0"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Freeform: Shape 82">
              <a:extLst>
                <a:ext uri="{FF2B5EF4-FFF2-40B4-BE49-F238E27FC236}">
                  <a16:creationId xmlns:a16="http://schemas.microsoft.com/office/drawing/2014/main" id="{89B8862E-433E-A2C8-DC02-5AF0EEA956C9}"/>
                </a:ext>
              </a:extLst>
            </p:cNvPr>
            <p:cNvSpPr/>
            <p:nvPr/>
          </p:nvSpPr>
          <p:spPr bwMode="auto">
            <a:xfrm rot="16200000">
              <a:off x="14187071" y="4302996"/>
              <a:ext cx="959082" cy="959083"/>
            </a:xfrm>
            <a:custGeom>
              <a:avLst/>
              <a:gdLst>
                <a:gd name="connsiteX0" fmla="*/ 0 w 959082"/>
                <a:gd name="connsiteY0" fmla="*/ 0 h 959083"/>
                <a:gd name="connsiteX1" fmla="*/ 531209 w 959082"/>
                <a:gd name="connsiteY1" fmla="*/ 0 h 959083"/>
                <a:gd name="connsiteX2" fmla="*/ 538615 w 959082"/>
                <a:gd name="connsiteY2" fmla="*/ 73468 h 959083"/>
                <a:gd name="connsiteX3" fmla="*/ 885613 w 959082"/>
                <a:gd name="connsiteY3" fmla="*/ 420466 h 959083"/>
                <a:gd name="connsiteX4" fmla="*/ 959082 w 959082"/>
                <a:gd name="connsiteY4" fmla="*/ 427873 h 959083"/>
                <a:gd name="connsiteX5" fmla="*/ 959082 w 959082"/>
                <a:gd name="connsiteY5" fmla="*/ 959083 h 959083"/>
                <a:gd name="connsiteX6" fmla="*/ 875662 w 959082"/>
                <a:gd name="connsiteY6" fmla="*/ 954870 h 959083"/>
                <a:gd name="connsiteX7" fmla="*/ 4212 w 959082"/>
                <a:gd name="connsiteY7" fmla="*/ 83420 h 959083"/>
                <a:gd name="connsiteX8" fmla="*/ 0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0" y="0"/>
                  </a:moveTo>
                  <a:lnTo>
                    <a:pt x="531209" y="0"/>
                  </a:lnTo>
                  <a:lnTo>
                    <a:pt x="538615" y="73468"/>
                  </a:lnTo>
                  <a:cubicBezTo>
                    <a:pt x="574256" y="247641"/>
                    <a:pt x="711440" y="384826"/>
                    <a:pt x="885613" y="420466"/>
                  </a:cubicBezTo>
                  <a:lnTo>
                    <a:pt x="959082" y="427873"/>
                  </a:lnTo>
                  <a:lnTo>
                    <a:pt x="959082" y="959083"/>
                  </a:lnTo>
                  <a:lnTo>
                    <a:pt x="875662" y="954870"/>
                  </a:lnTo>
                  <a:cubicBezTo>
                    <a:pt x="416171" y="908207"/>
                    <a:pt x="50876" y="542912"/>
                    <a:pt x="4212" y="83420"/>
                  </a:cubicBezTo>
                  <a:lnTo>
                    <a:pt x="0"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Freeform: Shape 83">
              <a:extLst>
                <a:ext uri="{FF2B5EF4-FFF2-40B4-BE49-F238E27FC236}">
                  <a16:creationId xmlns:a16="http://schemas.microsoft.com/office/drawing/2014/main" id="{983EA2F0-A9C3-EBFC-1CAB-2D9F479A85F2}"/>
                </a:ext>
              </a:extLst>
            </p:cNvPr>
            <p:cNvSpPr/>
            <p:nvPr/>
          </p:nvSpPr>
          <p:spPr bwMode="auto">
            <a:xfrm rot="16200000">
              <a:off x="14187071" y="3311109"/>
              <a:ext cx="959082" cy="959083"/>
            </a:xfrm>
            <a:custGeom>
              <a:avLst/>
              <a:gdLst>
                <a:gd name="connsiteX0" fmla="*/ 427871 w 959082"/>
                <a:gd name="connsiteY0" fmla="*/ 0 h 959083"/>
                <a:gd name="connsiteX1" fmla="*/ 959082 w 959082"/>
                <a:gd name="connsiteY1" fmla="*/ 0 h 959083"/>
                <a:gd name="connsiteX2" fmla="*/ 954869 w 959082"/>
                <a:gd name="connsiteY2" fmla="*/ 83420 h 959083"/>
                <a:gd name="connsiteX3" fmla="*/ 83419 w 959082"/>
                <a:gd name="connsiteY3" fmla="*/ 954870 h 959083"/>
                <a:gd name="connsiteX4" fmla="*/ 0 w 959082"/>
                <a:gd name="connsiteY4" fmla="*/ 959083 h 959083"/>
                <a:gd name="connsiteX5" fmla="*/ 0 w 959082"/>
                <a:gd name="connsiteY5" fmla="*/ 427873 h 959083"/>
                <a:gd name="connsiteX6" fmla="*/ 73466 w 959082"/>
                <a:gd name="connsiteY6" fmla="*/ 420466 h 959083"/>
                <a:gd name="connsiteX7" fmla="*/ 420464 w 959082"/>
                <a:gd name="connsiteY7" fmla="*/ 73468 h 959083"/>
                <a:gd name="connsiteX8" fmla="*/ 427871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427871" y="0"/>
                  </a:moveTo>
                  <a:lnTo>
                    <a:pt x="959082" y="0"/>
                  </a:lnTo>
                  <a:lnTo>
                    <a:pt x="954869" y="83420"/>
                  </a:lnTo>
                  <a:cubicBezTo>
                    <a:pt x="908206" y="542912"/>
                    <a:pt x="542911" y="908207"/>
                    <a:pt x="83419" y="954870"/>
                  </a:cubicBezTo>
                  <a:lnTo>
                    <a:pt x="0" y="959083"/>
                  </a:lnTo>
                  <a:lnTo>
                    <a:pt x="0" y="427873"/>
                  </a:lnTo>
                  <a:lnTo>
                    <a:pt x="73466" y="420466"/>
                  </a:lnTo>
                  <a:cubicBezTo>
                    <a:pt x="247639" y="384826"/>
                    <a:pt x="384824" y="247641"/>
                    <a:pt x="420464" y="73468"/>
                  </a:cubicBezTo>
                  <a:lnTo>
                    <a:pt x="427871"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5" name="Freeform: Shape 84">
              <a:extLst>
                <a:ext uri="{FF2B5EF4-FFF2-40B4-BE49-F238E27FC236}">
                  <a16:creationId xmlns:a16="http://schemas.microsoft.com/office/drawing/2014/main" id="{1657CC71-01DE-E0F0-F650-AB39E3083FE0}"/>
                </a:ext>
              </a:extLst>
            </p:cNvPr>
            <p:cNvSpPr/>
            <p:nvPr/>
          </p:nvSpPr>
          <p:spPr bwMode="auto">
            <a:xfrm rot="16200000">
              <a:off x="13195183" y="4302997"/>
              <a:ext cx="959082" cy="959082"/>
            </a:xfrm>
            <a:custGeom>
              <a:avLst/>
              <a:gdLst>
                <a:gd name="connsiteX0" fmla="*/ 959082 w 959082"/>
                <a:gd name="connsiteY0" fmla="*/ 0 h 959082"/>
                <a:gd name="connsiteX1" fmla="*/ 959082 w 959082"/>
                <a:gd name="connsiteY1" fmla="*/ 531211 h 959082"/>
                <a:gd name="connsiteX2" fmla="*/ 885613 w 959082"/>
                <a:gd name="connsiteY2" fmla="*/ 538617 h 959082"/>
                <a:gd name="connsiteX3" fmla="*/ 538615 w 959082"/>
                <a:gd name="connsiteY3" fmla="*/ 885615 h 959082"/>
                <a:gd name="connsiteX4" fmla="*/ 531209 w 959082"/>
                <a:gd name="connsiteY4" fmla="*/ 959082 h 959082"/>
                <a:gd name="connsiteX5" fmla="*/ 0 w 959082"/>
                <a:gd name="connsiteY5" fmla="*/ 959082 h 959082"/>
                <a:gd name="connsiteX6" fmla="*/ 4212 w 959082"/>
                <a:gd name="connsiteY6" fmla="*/ 875663 h 959082"/>
                <a:gd name="connsiteX7" fmla="*/ 875662 w 959082"/>
                <a:gd name="connsiteY7" fmla="*/ 4213 h 959082"/>
                <a:gd name="connsiteX8" fmla="*/ 959082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959082" y="0"/>
                  </a:moveTo>
                  <a:lnTo>
                    <a:pt x="959082" y="531211"/>
                  </a:lnTo>
                  <a:lnTo>
                    <a:pt x="885613" y="538617"/>
                  </a:lnTo>
                  <a:cubicBezTo>
                    <a:pt x="711440" y="574258"/>
                    <a:pt x="574256" y="711442"/>
                    <a:pt x="538615" y="885615"/>
                  </a:cubicBezTo>
                  <a:lnTo>
                    <a:pt x="531209" y="959082"/>
                  </a:lnTo>
                  <a:lnTo>
                    <a:pt x="0" y="959082"/>
                  </a:lnTo>
                  <a:lnTo>
                    <a:pt x="4212" y="875663"/>
                  </a:lnTo>
                  <a:cubicBezTo>
                    <a:pt x="50876" y="416172"/>
                    <a:pt x="416171" y="50877"/>
                    <a:pt x="875662" y="4213"/>
                  </a:cubicBezTo>
                  <a:lnTo>
                    <a:pt x="959082"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6" name="Oval 85">
            <a:extLst>
              <a:ext uri="{FF2B5EF4-FFF2-40B4-BE49-F238E27FC236}">
                <a16:creationId xmlns:a16="http://schemas.microsoft.com/office/drawing/2014/main" id="{D1786C3D-EE7E-F0B7-8D9E-DABAD7ABADBC}"/>
              </a:ext>
            </a:extLst>
          </p:cNvPr>
          <p:cNvSpPr/>
          <p:nvPr/>
        </p:nvSpPr>
        <p:spPr bwMode="auto">
          <a:xfrm>
            <a:off x="7280225" y="2765243"/>
            <a:ext cx="936155" cy="93615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7" name="Picture 86" descr="A person sitting at a table using a computer&#10;&#10;Description automatically generated with medium confidence">
            <a:extLst>
              <a:ext uri="{FF2B5EF4-FFF2-40B4-BE49-F238E27FC236}">
                <a16:creationId xmlns:a16="http://schemas.microsoft.com/office/drawing/2014/main" id="{F4FF8C7A-0BAE-09A9-00B9-EEEA3E4D86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5240" t="13653" r="-1"/>
          <a:stretch/>
        </p:blipFill>
        <p:spPr>
          <a:xfrm>
            <a:off x="7312567" y="2797585"/>
            <a:ext cx="871470" cy="871470"/>
          </a:xfrm>
          <a:prstGeom prst="ellipse">
            <a:avLst/>
          </a:prstGeom>
        </p:spPr>
      </p:pic>
      <p:grpSp>
        <p:nvGrpSpPr>
          <p:cNvPr id="88" name="Group 87">
            <a:extLst>
              <a:ext uri="{FF2B5EF4-FFF2-40B4-BE49-F238E27FC236}">
                <a16:creationId xmlns:a16="http://schemas.microsoft.com/office/drawing/2014/main" id="{530518C8-753B-CF4E-DC3D-73CBA0090DDC}"/>
              </a:ext>
            </a:extLst>
          </p:cNvPr>
          <p:cNvGrpSpPr/>
          <p:nvPr/>
        </p:nvGrpSpPr>
        <p:grpSpPr>
          <a:xfrm>
            <a:off x="6647362" y="2132501"/>
            <a:ext cx="2201880" cy="2201638"/>
            <a:chOff x="13795326" y="2265262"/>
            <a:chExt cx="4043365" cy="4042921"/>
          </a:xfrm>
        </p:grpSpPr>
        <p:sp>
          <p:nvSpPr>
            <p:cNvPr id="89" name="Arc 88">
              <a:extLst>
                <a:ext uri="{FF2B5EF4-FFF2-40B4-BE49-F238E27FC236}">
                  <a16:creationId xmlns:a16="http://schemas.microsoft.com/office/drawing/2014/main" id="{12CA6F35-2D65-4426-7B4B-2E2EF5AFDD9F}"/>
                </a:ext>
              </a:extLst>
            </p:cNvPr>
            <p:cNvSpPr>
              <a:spLocks/>
            </p:cNvSpPr>
            <p:nvPr/>
          </p:nvSpPr>
          <p:spPr>
            <a:xfrm>
              <a:off x="13795326" y="2265262"/>
              <a:ext cx="4042925" cy="4042921"/>
            </a:xfrm>
            <a:prstGeom prst="arc">
              <a:avLst>
                <a:gd name="adj1" fmla="val 10997837"/>
                <a:gd name="adj2" fmla="val 21539846"/>
              </a:avLst>
            </a:prstGeom>
            <a:ln>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 name="Arc 89">
              <a:extLst>
                <a:ext uri="{FF2B5EF4-FFF2-40B4-BE49-F238E27FC236}">
                  <a16:creationId xmlns:a16="http://schemas.microsoft.com/office/drawing/2014/main" id="{EEF6E0B4-2361-CBCA-5DD3-DBB75D665295}"/>
                </a:ext>
              </a:extLst>
            </p:cNvPr>
            <p:cNvSpPr>
              <a:spLocks/>
            </p:cNvSpPr>
            <p:nvPr/>
          </p:nvSpPr>
          <p:spPr>
            <a:xfrm rot="10800000">
              <a:off x="13795766" y="2265262"/>
              <a:ext cx="4042925" cy="4042921"/>
            </a:xfrm>
            <a:prstGeom prst="arc">
              <a:avLst>
                <a:gd name="adj1" fmla="val 11014801"/>
                <a:gd name="adj2" fmla="val 21534546"/>
              </a:avLst>
            </a:prstGeom>
            <a:ln>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91" name="Freeform: Shape 90">
            <a:extLst>
              <a:ext uri="{FF2B5EF4-FFF2-40B4-BE49-F238E27FC236}">
                <a16:creationId xmlns:a16="http://schemas.microsoft.com/office/drawing/2014/main" id="{0E185C77-7B6A-0E3F-EBB1-0EA1A64E1807}"/>
              </a:ext>
            </a:extLst>
          </p:cNvPr>
          <p:cNvSpPr/>
          <p:nvPr/>
        </p:nvSpPr>
        <p:spPr bwMode="auto">
          <a:xfrm>
            <a:off x="7748302" y="1705969"/>
            <a:ext cx="0" cy="267657"/>
          </a:xfrm>
          <a:custGeom>
            <a:avLst/>
            <a:gdLst>
              <a:gd name="connsiteX0" fmla="*/ 0 w 0"/>
              <a:gd name="connsiteY0" fmla="*/ 347072 h 347072"/>
              <a:gd name="connsiteX1" fmla="*/ 0 w 0"/>
              <a:gd name="connsiteY1" fmla="*/ 0 h 347072"/>
            </a:gdLst>
            <a:ahLst/>
            <a:cxnLst>
              <a:cxn ang="0">
                <a:pos x="connsiteX0" y="connsiteY0"/>
              </a:cxn>
              <a:cxn ang="0">
                <a:pos x="connsiteX1" y="connsiteY1"/>
              </a:cxn>
            </a:cxnLst>
            <a:rect l="l" t="t" r="r" b="b"/>
            <a:pathLst>
              <a:path h="347072">
                <a:moveTo>
                  <a:pt x="0" y="347072"/>
                </a:moveTo>
                <a:lnTo>
                  <a:pt x="0" y="0"/>
                </a:lnTo>
              </a:path>
            </a:pathLst>
          </a:custGeom>
          <a:noFill/>
          <a:ln>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D7709A60-F677-A4EB-5932-DD9FD3777947}"/>
              </a:ext>
            </a:extLst>
          </p:cNvPr>
          <p:cNvSpPr/>
          <p:nvPr/>
        </p:nvSpPr>
        <p:spPr bwMode="auto">
          <a:xfrm flipV="1">
            <a:off x="6331536" y="1502857"/>
            <a:ext cx="2833532" cy="203111"/>
          </a:xfrm>
          <a:custGeom>
            <a:avLst/>
            <a:gdLst>
              <a:gd name="connsiteX0" fmla="*/ 0 w 127000"/>
              <a:gd name="connsiteY0" fmla="*/ 339725 h 342900"/>
              <a:gd name="connsiteX1" fmla="*/ 0 w 127000"/>
              <a:gd name="connsiteY1" fmla="*/ 0 h 342900"/>
              <a:gd name="connsiteX2" fmla="*/ 127000 w 127000"/>
              <a:gd name="connsiteY2" fmla="*/ 0 h 342900"/>
              <a:gd name="connsiteX3" fmla="*/ 127000 w 127000"/>
              <a:gd name="connsiteY3" fmla="*/ 342900 h 342900"/>
            </a:gdLst>
            <a:ahLst/>
            <a:cxnLst>
              <a:cxn ang="0">
                <a:pos x="connsiteX0" y="connsiteY0"/>
              </a:cxn>
              <a:cxn ang="0">
                <a:pos x="connsiteX1" y="connsiteY1"/>
              </a:cxn>
              <a:cxn ang="0">
                <a:pos x="connsiteX2" y="connsiteY2"/>
              </a:cxn>
              <a:cxn ang="0">
                <a:pos x="connsiteX3" y="connsiteY3"/>
              </a:cxn>
            </a:cxnLst>
            <a:rect l="l" t="t" r="r" b="b"/>
            <a:pathLst>
              <a:path w="127000" h="342900">
                <a:moveTo>
                  <a:pt x="0" y="339725"/>
                </a:moveTo>
                <a:lnTo>
                  <a:pt x="0" y="0"/>
                </a:lnTo>
                <a:lnTo>
                  <a:pt x="127000" y="0"/>
                </a:lnTo>
                <a:lnTo>
                  <a:pt x="127000" y="342900"/>
                </a:lnTo>
              </a:path>
            </a:pathLst>
          </a:custGeom>
          <a:noFill/>
          <a:ln>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6F73802B-3B64-E783-3C72-054104E0EAD0}"/>
              </a:ext>
            </a:extLst>
          </p:cNvPr>
          <p:cNvSpPr/>
          <p:nvPr/>
        </p:nvSpPr>
        <p:spPr bwMode="auto">
          <a:xfrm>
            <a:off x="7748302" y="4485121"/>
            <a:ext cx="0" cy="270630"/>
          </a:xfrm>
          <a:custGeom>
            <a:avLst/>
            <a:gdLst>
              <a:gd name="connsiteX0" fmla="*/ 0 w 0"/>
              <a:gd name="connsiteY0" fmla="*/ 347072 h 347072"/>
              <a:gd name="connsiteX1" fmla="*/ 0 w 0"/>
              <a:gd name="connsiteY1" fmla="*/ 0 h 347072"/>
            </a:gdLst>
            <a:ahLst/>
            <a:cxnLst>
              <a:cxn ang="0">
                <a:pos x="connsiteX0" y="connsiteY0"/>
              </a:cxn>
              <a:cxn ang="0">
                <a:pos x="connsiteX1" y="connsiteY1"/>
              </a:cxn>
            </a:cxnLst>
            <a:rect l="l" t="t" r="r" b="b"/>
            <a:pathLst>
              <a:path h="347072">
                <a:moveTo>
                  <a:pt x="0" y="347072"/>
                </a:moveTo>
                <a:lnTo>
                  <a:pt x="0" y="0"/>
                </a:lnTo>
              </a:path>
            </a:pathLst>
          </a:custGeom>
          <a:noFill/>
          <a:ln>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4" name="Freeform: Shape 93">
            <a:extLst>
              <a:ext uri="{FF2B5EF4-FFF2-40B4-BE49-F238E27FC236}">
                <a16:creationId xmlns:a16="http://schemas.microsoft.com/office/drawing/2014/main" id="{C6FEF8FE-B7C7-F971-D64B-0FA61D0A5037}"/>
              </a:ext>
            </a:extLst>
          </p:cNvPr>
          <p:cNvSpPr/>
          <p:nvPr/>
        </p:nvSpPr>
        <p:spPr bwMode="auto">
          <a:xfrm>
            <a:off x="5978280" y="4755751"/>
            <a:ext cx="3540044" cy="205368"/>
          </a:xfrm>
          <a:custGeom>
            <a:avLst/>
            <a:gdLst>
              <a:gd name="connsiteX0" fmla="*/ 0 w 127000"/>
              <a:gd name="connsiteY0" fmla="*/ 339725 h 342900"/>
              <a:gd name="connsiteX1" fmla="*/ 0 w 127000"/>
              <a:gd name="connsiteY1" fmla="*/ 0 h 342900"/>
              <a:gd name="connsiteX2" fmla="*/ 127000 w 127000"/>
              <a:gd name="connsiteY2" fmla="*/ 0 h 342900"/>
              <a:gd name="connsiteX3" fmla="*/ 127000 w 127000"/>
              <a:gd name="connsiteY3" fmla="*/ 342900 h 342900"/>
            </a:gdLst>
            <a:ahLst/>
            <a:cxnLst>
              <a:cxn ang="0">
                <a:pos x="connsiteX0" y="connsiteY0"/>
              </a:cxn>
              <a:cxn ang="0">
                <a:pos x="connsiteX1" y="connsiteY1"/>
              </a:cxn>
              <a:cxn ang="0">
                <a:pos x="connsiteX2" y="connsiteY2"/>
              </a:cxn>
              <a:cxn ang="0">
                <a:pos x="connsiteX3" y="connsiteY3"/>
              </a:cxn>
            </a:cxnLst>
            <a:rect l="l" t="t" r="r" b="b"/>
            <a:pathLst>
              <a:path w="127000" h="342900">
                <a:moveTo>
                  <a:pt x="0" y="339725"/>
                </a:moveTo>
                <a:lnTo>
                  <a:pt x="0" y="0"/>
                </a:lnTo>
                <a:lnTo>
                  <a:pt x="127000" y="0"/>
                </a:lnTo>
                <a:lnTo>
                  <a:pt x="127000" y="342900"/>
                </a:lnTo>
              </a:path>
            </a:pathLst>
          </a:custGeom>
          <a:noFill/>
          <a:ln>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5" name="Oval 94">
            <a:extLst>
              <a:ext uri="{FF2B5EF4-FFF2-40B4-BE49-F238E27FC236}">
                <a16:creationId xmlns:a16="http://schemas.microsoft.com/office/drawing/2014/main" id="{FCA67F69-9A8C-C737-21E5-452FA1AFE1F8}"/>
              </a:ext>
            </a:extLst>
          </p:cNvPr>
          <p:cNvSpPr/>
          <p:nvPr/>
        </p:nvSpPr>
        <p:spPr bwMode="auto">
          <a:xfrm>
            <a:off x="6492876" y="1977894"/>
            <a:ext cx="2510852" cy="2510852"/>
          </a:xfrm>
          <a:prstGeom prst="ellipse">
            <a:avLst/>
          </a:prstGeom>
          <a:noFill/>
          <a:ln w="9525">
            <a:solidFill>
              <a:schemeClr val="accent6"/>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6" name="Oval 95">
            <a:extLst>
              <a:ext uri="{FF2B5EF4-FFF2-40B4-BE49-F238E27FC236}">
                <a16:creationId xmlns:a16="http://schemas.microsoft.com/office/drawing/2014/main" id="{2C9BD1B1-02F0-7D26-F704-542835895D9C}"/>
              </a:ext>
            </a:extLst>
          </p:cNvPr>
          <p:cNvSpPr/>
          <p:nvPr/>
        </p:nvSpPr>
        <p:spPr bwMode="auto">
          <a:xfrm>
            <a:off x="6492876" y="1977894"/>
            <a:ext cx="2510852" cy="2510852"/>
          </a:xfrm>
          <a:prstGeom prst="ellipse">
            <a:avLst/>
          </a:prstGeom>
          <a:no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extBox 9">
            <a:extLst>
              <a:ext uri="{FF2B5EF4-FFF2-40B4-BE49-F238E27FC236}">
                <a16:creationId xmlns:a16="http://schemas.microsoft.com/office/drawing/2014/main" id="{33E4DBB0-C850-BFBD-E131-9115BC3311B2}"/>
              </a:ext>
            </a:extLst>
          </p:cNvPr>
          <p:cNvSpPr txBox="1"/>
          <p:nvPr/>
        </p:nvSpPr>
        <p:spPr>
          <a:xfrm>
            <a:off x="672987" y="2229240"/>
            <a:ext cx="3238613" cy="1048050"/>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Reduce</a:t>
            </a:r>
            <a:br>
              <a:rPr kumimoji="0" lang="en-US" sz="2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complexity</a:t>
            </a:r>
          </a:p>
        </p:txBody>
      </p:sp>
      <p:sp>
        <p:nvSpPr>
          <p:cNvPr id="11" name="TextBox 10">
            <a:extLst>
              <a:ext uri="{FF2B5EF4-FFF2-40B4-BE49-F238E27FC236}">
                <a16:creationId xmlns:a16="http://schemas.microsoft.com/office/drawing/2014/main" id="{C7BE0620-11EE-77AE-0012-01EDF3617047}"/>
              </a:ext>
            </a:extLst>
          </p:cNvPr>
          <p:cNvSpPr txBox="1"/>
          <p:nvPr/>
        </p:nvSpPr>
        <p:spPr>
          <a:xfrm>
            <a:off x="672987" y="3246820"/>
            <a:ext cx="3238613" cy="1048050"/>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on solutions built for growth and agility</a:t>
            </a:r>
          </a:p>
        </p:txBody>
      </p:sp>
    </p:spTree>
    <p:extLst>
      <p:ext uri="{BB962C8B-B14F-4D97-AF65-F5344CB8AC3E}">
        <p14:creationId xmlns:p14="http://schemas.microsoft.com/office/powerpoint/2010/main" val="197238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accel="50000" decel="50000" fill="hold" grpId="1" nodeType="withEffect">
                                  <p:stCondLst>
                                    <p:cond delay="0"/>
                                  </p:stCondLst>
                                  <p:childTnLst>
                                    <p:animMotion origin="layout" path="M -8.33333E-7 1.11111E-6 L 0.02982 -0.00046 " pathEditMode="relative" rAng="0" ptsTypes="AA">
                                      <p:cBhvr>
                                        <p:cTn id="9" dur="1000" spd="-100000" fill="hold"/>
                                        <p:tgtEl>
                                          <p:spTgt spid="10"/>
                                        </p:tgtEl>
                                        <p:attrNameLst>
                                          <p:attrName>ppt_x</p:attrName>
                                          <p:attrName>ppt_y</p:attrName>
                                        </p:attrNameLst>
                                      </p:cBhvr>
                                      <p:rCtr x="1484" y="-23"/>
                                    </p:animMotion>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accel="50000" decel="50000" fill="hold" grpId="1" nodeType="withEffect">
                                  <p:stCondLst>
                                    <p:cond delay="0"/>
                                  </p:stCondLst>
                                  <p:childTnLst>
                                    <p:animMotion origin="layout" path="M -8.33333E-7 1.11111E-6 L 0.02982 -0.00046 " pathEditMode="relative" rAng="0" ptsTypes="AA">
                                      <p:cBhvr>
                                        <p:cTn id="14" dur="1000" spd="-100000" fill="hold"/>
                                        <p:tgtEl>
                                          <p:spTgt spid="11"/>
                                        </p:tgtEl>
                                        <p:attrNameLst>
                                          <p:attrName>ppt_x</p:attrName>
                                          <p:attrName>ppt_y</p:attrName>
                                        </p:attrNameLst>
                                      </p:cBhvr>
                                      <p:rCtr x="1484" y="-23"/>
                                    </p:animMotion>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500"/>
                                        <p:tgtEl>
                                          <p:spTgt spid="78"/>
                                        </p:tgtEl>
                                      </p:cBhvr>
                                    </p:animEffect>
                                  </p:childTnLst>
                                </p:cTn>
                              </p:par>
                              <p:par>
                                <p:cTn id="19" presetID="42" presetClass="path" presetSubtype="0" accel="50000" decel="50000" fill="hold" grpId="1" nodeType="withEffect">
                                  <p:stCondLst>
                                    <p:cond delay="0"/>
                                  </p:stCondLst>
                                  <p:childTnLst>
                                    <p:animMotion origin="layout" path="M 3.125E-6 -3.7037E-7 L 0.00013 0.01528 " pathEditMode="relative" rAng="0" ptsTypes="AA">
                                      <p:cBhvr>
                                        <p:cTn id="20" dur="1000" spd="-100000" fill="hold"/>
                                        <p:tgtEl>
                                          <p:spTgt spid="78"/>
                                        </p:tgtEl>
                                        <p:attrNameLst>
                                          <p:attrName>ppt_x</p:attrName>
                                          <p:attrName>ppt_y</p:attrName>
                                        </p:attrNameLst>
                                      </p:cBhvr>
                                      <p:rCtr x="0" y="764"/>
                                    </p:animMotion>
                                  </p:childTnLst>
                                </p:cTn>
                              </p:par>
                              <p:par>
                                <p:cTn id="21" presetID="16" presetClass="entr" presetSubtype="37" fill="hold" grpId="0" nodeType="withEffect">
                                  <p:stCondLst>
                                    <p:cond delay="1000"/>
                                  </p:stCondLst>
                                  <p:childTnLst>
                                    <p:set>
                                      <p:cBhvr>
                                        <p:cTn id="22" dur="1" fill="hold">
                                          <p:stCondLst>
                                            <p:cond delay="0"/>
                                          </p:stCondLst>
                                        </p:cTn>
                                        <p:tgtEl>
                                          <p:spTgt spid="92"/>
                                        </p:tgtEl>
                                        <p:attrNameLst>
                                          <p:attrName>style.visibility</p:attrName>
                                        </p:attrNameLst>
                                      </p:cBhvr>
                                      <p:to>
                                        <p:strVal val="visible"/>
                                      </p:to>
                                    </p:set>
                                    <p:animEffect transition="in" filter="barn(outVertical)">
                                      <p:cBhvr>
                                        <p:cTn id="23" dur="1000"/>
                                        <p:tgtEl>
                                          <p:spTgt spid="92"/>
                                        </p:tgtEl>
                                      </p:cBhvr>
                                    </p:animEffect>
                                  </p:childTnLst>
                                </p:cTn>
                              </p:par>
                              <p:par>
                                <p:cTn id="24" presetID="22" presetClass="entr" presetSubtype="1" fill="hold" grpId="0" nodeType="withEffect">
                                  <p:stCondLst>
                                    <p:cond delay="1000"/>
                                  </p:stCondLst>
                                  <p:childTnLst>
                                    <p:set>
                                      <p:cBhvr>
                                        <p:cTn id="25" dur="1" fill="hold">
                                          <p:stCondLst>
                                            <p:cond delay="0"/>
                                          </p:stCondLst>
                                        </p:cTn>
                                        <p:tgtEl>
                                          <p:spTgt spid="91"/>
                                        </p:tgtEl>
                                        <p:attrNameLst>
                                          <p:attrName>style.visibility</p:attrName>
                                        </p:attrNameLst>
                                      </p:cBhvr>
                                      <p:to>
                                        <p:strVal val="visible"/>
                                      </p:to>
                                    </p:set>
                                    <p:animEffect transition="in" filter="wipe(up)">
                                      <p:cBhvr>
                                        <p:cTn id="26" dur="500"/>
                                        <p:tgtEl>
                                          <p:spTgt spid="91"/>
                                        </p:tgtEl>
                                      </p:cBhvr>
                                    </p:animEffect>
                                  </p:childTnLst>
                                </p:cTn>
                              </p:par>
                              <p:par>
                                <p:cTn id="27" presetID="22" presetClass="entr" presetSubtype="1" fill="hold" grpId="0" nodeType="withEffect">
                                  <p:stCondLst>
                                    <p:cond delay="1500"/>
                                  </p:stCondLst>
                                  <p:childTnLst>
                                    <p:set>
                                      <p:cBhvr>
                                        <p:cTn id="28" dur="1" fill="hold">
                                          <p:stCondLst>
                                            <p:cond delay="0"/>
                                          </p:stCondLst>
                                        </p:cTn>
                                        <p:tgtEl>
                                          <p:spTgt spid="95"/>
                                        </p:tgtEl>
                                        <p:attrNameLst>
                                          <p:attrName>style.visibility</p:attrName>
                                        </p:attrNameLst>
                                      </p:cBhvr>
                                      <p:to>
                                        <p:strVal val="visible"/>
                                      </p:to>
                                    </p:set>
                                    <p:animEffect transition="in" filter="wipe(up)">
                                      <p:cBhvr>
                                        <p:cTn id="29" dur="1000"/>
                                        <p:tgtEl>
                                          <p:spTgt spid="95"/>
                                        </p:tgtEl>
                                      </p:cBhvr>
                                    </p:animEffect>
                                  </p:childTnLst>
                                </p:cTn>
                              </p:par>
                              <p:par>
                                <p:cTn id="30" presetID="10" presetClass="entr" presetSubtype="0" fill="hold" grpId="0" nodeType="withEffect">
                                  <p:stCondLst>
                                    <p:cond delay="280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par>
                                <p:cTn id="33" presetID="42" presetClass="path" presetSubtype="0" accel="50000" decel="50000" fill="hold" grpId="1" nodeType="withEffect">
                                  <p:stCondLst>
                                    <p:cond delay="2800"/>
                                  </p:stCondLst>
                                  <p:childTnLst>
                                    <p:animMotion origin="layout" path="M 3.33333E-6 -2.22222E-6 L 0.00013 -0.03148 " pathEditMode="relative" rAng="0" ptsTypes="AA">
                                      <p:cBhvr>
                                        <p:cTn id="34" dur="1000" spd="-100000" fill="hold"/>
                                        <p:tgtEl>
                                          <p:spTgt spid="79"/>
                                        </p:tgtEl>
                                        <p:attrNameLst>
                                          <p:attrName>ppt_x</p:attrName>
                                          <p:attrName>ppt_y</p:attrName>
                                        </p:attrNameLst>
                                      </p:cBhvr>
                                      <p:rCtr x="0" y="-1574"/>
                                    </p:animMotion>
                                  </p:childTnLst>
                                </p:cTn>
                              </p:par>
                              <p:par>
                                <p:cTn id="35" presetID="16" presetClass="entr" presetSubtype="37" fill="hold" grpId="0" nodeType="withEffect">
                                  <p:stCondLst>
                                    <p:cond delay="3800"/>
                                  </p:stCondLst>
                                  <p:childTnLst>
                                    <p:set>
                                      <p:cBhvr>
                                        <p:cTn id="36" dur="1" fill="hold">
                                          <p:stCondLst>
                                            <p:cond delay="0"/>
                                          </p:stCondLst>
                                        </p:cTn>
                                        <p:tgtEl>
                                          <p:spTgt spid="94"/>
                                        </p:tgtEl>
                                        <p:attrNameLst>
                                          <p:attrName>style.visibility</p:attrName>
                                        </p:attrNameLst>
                                      </p:cBhvr>
                                      <p:to>
                                        <p:strVal val="visible"/>
                                      </p:to>
                                    </p:set>
                                    <p:animEffect transition="in" filter="barn(outVertical)">
                                      <p:cBhvr>
                                        <p:cTn id="37" dur="1000"/>
                                        <p:tgtEl>
                                          <p:spTgt spid="94"/>
                                        </p:tgtEl>
                                      </p:cBhvr>
                                    </p:animEffect>
                                  </p:childTnLst>
                                </p:cTn>
                              </p:par>
                              <p:par>
                                <p:cTn id="38" presetID="22" presetClass="entr" presetSubtype="4" fill="hold" grpId="0" nodeType="withEffect">
                                  <p:stCondLst>
                                    <p:cond delay="3800"/>
                                  </p:stCondLst>
                                  <p:childTnLst>
                                    <p:set>
                                      <p:cBhvr>
                                        <p:cTn id="39" dur="1" fill="hold">
                                          <p:stCondLst>
                                            <p:cond delay="0"/>
                                          </p:stCondLst>
                                        </p:cTn>
                                        <p:tgtEl>
                                          <p:spTgt spid="93"/>
                                        </p:tgtEl>
                                        <p:attrNameLst>
                                          <p:attrName>style.visibility</p:attrName>
                                        </p:attrNameLst>
                                      </p:cBhvr>
                                      <p:to>
                                        <p:strVal val="visible"/>
                                      </p:to>
                                    </p:set>
                                    <p:animEffect transition="in" filter="wipe(down)">
                                      <p:cBhvr>
                                        <p:cTn id="40" dur="500"/>
                                        <p:tgtEl>
                                          <p:spTgt spid="93"/>
                                        </p:tgtEl>
                                      </p:cBhvr>
                                    </p:animEffect>
                                  </p:childTnLst>
                                </p:cTn>
                              </p:par>
                              <p:par>
                                <p:cTn id="41" presetID="22" presetClass="entr" presetSubtype="4" fill="hold" grpId="0" nodeType="withEffect">
                                  <p:stCondLst>
                                    <p:cond delay="4300"/>
                                  </p:stCondLst>
                                  <p:childTnLst>
                                    <p:set>
                                      <p:cBhvr>
                                        <p:cTn id="42" dur="1" fill="hold">
                                          <p:stCondLst>
                                            <p:cond delay="0"/>
                                          </p:stCondLst>
                                        </p:cTn>
                                        <p:tgtEl>
                                          <p:spTgt spid="96"/>
                                        </p:tgtEl>
                                        <p:attrNameLst>
                                          <p:attrName>style.visibility</p:attrName>
                                        </p:attrNameLst>
                                      </p:cBhvr>
                                      <p:to>
                                        <p:strVal val="visible"/>
                                      </p:to>
                                    </p:set>
                                    <p:animEffect transition="in" filter="wipe(down)">
                                      <p:cBhvr>
                                        <p:cTn id="43"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P spid="79" grpId="0"/>
      <p:bldP spid="79" grpId="1"/>
      <p:bldP spid="91" grpId="0" animBg="1"/>
      <p:bldP spid="92" grpId="0" animBg="1"/>
      <p:bldP spid="93" grpId="0" animBg="1"/>
      <p:bldP spid="94" grpId="0" animBg="1"/>
      <p:bldP spid="95" grpId="0" animBg="1"/>
      <p:bldP spid="96" grpId="0" animBg="1"/>
      <p:bldP spid="10" grpId="0"/>
      <p:bldP spid="10" grpId="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1F893144-28B4-D286-855D-56CD8729EC49}"/>
              </a:ext>
            </a:extLst>
          </p:cNvPr>
          <p:cNvGrpSpPr>
            <a:grpSpLocks/>
          </p:cNvGrpSpPr>
          <p:nvPr/>
        </p:nvGrpSpPr>
        <p:grpSpPr>
          <a:xfrm rot="18900000">
            <a:off x="6748657" y="2233425"/>
            <a:ext cx="1999291" cy="1999792"/>
            <a:chOff x="13195183" y="3311110"/>
            <a:chExt cx="1950970" cy="1950969"/>
          </a:xfrm>
          <a:solidFill>
            <a:schemeClr val="accent1"/>
          </a:solidFill>
        </p:grpSpPr>
        <p:sp>
          <p:nvSpPr>
            <p:cNvPr id="69" name="Freeform: Shape 68">
              <a:extLst>
                <a:ext uri="{FF2B5EF4-FFF2-40B4-BE49-F238E27FC236}">
                  <a16:creationId xmlns:a16="http://schemas.microsoft.com/office/drawing/2014/main" id="{B59869D9-0D50-88F9-ADC6-B238BC6F2E98}"/>
                </a:ext>
              </a:extLst>
            </p:cNvPr>
            <p:cNvSpPr/>
            <p:nvPr/>
          </p:nvSpPr>
          <p:spPr bwMode="auto">
            <a:xfrm rot="16200000">
              <a:off x="13195183" y="3311110"/>
              <a:ext cx="959082" cy="959082"/>
            </a:xfrm>
            <a:custGeom>
              <a:avLst/>
              <a:gdLst>
                <a:gd name="connsiteX0" fmla="*/ 0 w 959082"/>
                <a:gd name="connsiteY0" fmla="*/ 0 h 959082"/>
                <a:gd name="connsiteX1" fmla="*/ 83419 w 959082"/>
                <a:gd name="connsiteY1" fmla="*/ 4213 h 959082"/>
                <a:gd name="connsiteX2" fmla="*/ 954869 w 959082"/>
                <a:gd name="connsiteY2" fmla="*/ 875663 h 959082"/>
                <a:gd name="connsiteX3" fmla="*/ 959082 w 959082"/>
                <a:gd name="connsiteY3" fmla="*/ 959082 h 959082"/>
                <a:gd name="connsiteX4" fmla="*/ 427871 w 959082"/>
                <a:gd name="connsiteY4" fmla="*/ 959082 h 959082"/>
                <a:gd name="connsiteX5" fmla="*/ 420464 w 959082"/>
                <a:gd name="connsiteY5" fmla="*/ 885615 h 959082"/>
                <a:gd name="connsiteX6" fmla="*/ 73466 w 959082"/>
                <a:gd name="connsiteY6" fmla="*/ 538617 h 959082"/>
                <a:gd name="connsiteX7" fmla="*/ 0 w 959082"/>
                <a:gd name="connsiteY7" fmla="*/ 531211 h 959082"/>
                <a:gd name="connsiteX8" fmla="*/ 0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0" y="0"/>
                  </a:moveTo>
                  <a:lnTo>
                    <a:pt x="83419" y="4213"/>
                  </a:lnTo>
                  <a:cubicBezTo>
                    <a:pt x="542911" y="50877"/>
                    <a:pt x="908206" y="416172"/>
                    <a:pt x="954869" y="875663"/>
                  </a:cubicBezTo>
                  <a:lnTo>
                    <a:pt x="959082" y="959082"/>
                  </a:lnTo>
                  <a:lnTo>
                    <a:pt x="427871" y="959082"/>
                  </a:lnTo>
                  <a:lnTo>
                    <a:pt x="420464" y="885615"/>
                  </a:lnTo>
                  <a:cubicBezTo>
                    <a:pt x="384824" y="711442"/>
                    <a:pt x="247639" y="574258"/>
                    <a:pt x="73466" y="538617"/>
                  </a:cubicBezTo>
                  <a:lnTo>
                    <a:pt x="0" y="531211"/>
                  </a:lnTo>
                  <a:lnTo>
                    <a:pt x="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Freeform: Shape 69">
              <a:extLst>
                <a:ext uri="{FF2B5EF4-FFF2-40B4-BE49-F238E27FC236}">
                  <a16:creationId xmlns:a16="http://schemas.microsoft.com/office/drawing/2014/main" id="{CF7BB97C-7D36-BEC8-6C05-9214B05FF881}"/>
                </a:ext>
              </a:extLst>
            </p:cNvPr>
            <p:cNvSpPr/>
            <p:nvPr/>
          </p:nvSpPr>
          <p:spPr bwMode="auto">
            <a:xfrm rot="16200000">
              <a:off x="14187071" y="4302996"/>
              <a:ext cx="959082" cy="959083"/>
            </a:xfrm>
            <a:custGeom>
              <a:avLst/>
              <a:gdLst>
                <a:gd name="connsiteX0" fmla="*/ 0 w 959082"/>
                <a:gd name="connsiteY0" fmla="*/ 0 h 959083"/>
                <a:gd name="connsiteX1" fmla="*/ 531209 w 959082"/>
                <a:gd name="connsiteY1" fmla="*/ 0 h 959083"/>
                <a:gd name="connsiteX2" fmla="*/ 538615 w 959082"/>
                <a:gd name="connsiteY2" fmla="*/ 73468 h 959083"/>
                <a:gd name="connsiteX3" fmla="*/ 885613 w 959082"/>
                <a:gd name="connsiteY3" fmla="*/ 420466 h 959083"/>
                <a:gd name="connsiteX4" fmla="*/ 959082 w 959082"/>
                <a:gd name="connsiteY4" fmla="*/ 427873 h 959083"/>
                <a:gd name="connsiteX5" fmla="*/ 959082 w 959082"/>
                <a:gd name="connsiteY5" fmla="*/ 959083 h 959083"/>
                <a:gd name="connsiteX6" fmla="*/ 875662 w 959082"/>
                <a:gd name="connsiteY6" fmla="*/ 954870 h 959083"/>
                <a:gd name="connsiteX7" fmla="*/ 4212 w 959082"/>
                <a:gd name="connsiteY7" fmla="*/ 83420 h 959083"/>
                <a:gd name="connsiteX8" fmla="*/ 0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0" y="0"/>
                  </a:moveTo>
                  <a:lnTo>
                    <a:pt x="531209" y="0"/>
                  </a:lnTo>
                  <a:lnTo>
                    <a:pt x="538615" y="73468"/>
                  </a:lnTo>
                  <a:cubicBezTo>
                    <a:pt x="574256" y="247641"/>
                    <a:pt x="711440" y="384826"/>
                    <a:pt x="885613" y="420466"/>
                  </a:cubicBezTo>
                  <a:lnTo>
                    <a:pt x="959082" y="427873"/>
                  </a:lnTo>
                  <a:lnTo>
                    <a:pt x="959082" y="959083"/>
                  </a:lnTo>
                  <a:lnTo>
                    <a:pt x="875662" y="954870"/>
                  </a:lnTo>
                  <a:cubicBezTo>
                    <a:pt x="416171" y="908207"/>
                    <a:pt x="50876" y="542912"/>
                    <a:pt x="4212" y="83420"/>
                  </a:cubicBezTo>
                  <a:lnTo>
                    <a:pt x="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Freeform: Shape 70">
              <a:extLst>
                <a:ext uri="{FF2B5EF4-FFF2-40B4-BE49-F238E27FC236}">
                  <a16:creationId xmlns:a16="http://schemas.microsoft.com/office/drawing/2014/main" id="{B5B67CDD-8920-47DF-0913-F45CCFAE4F75}"/>
                </a:ext>
              </a:extLst>
            </p:cNvPr>
            <p:cNvSpPr/>
            <p:nvPr/>
          </p:nvSpPr>
          <p:spPr bwMode="auto">
            <a:xfrm rot="16200000">
              <a:off x="14187071" y="3311109"/>
              <a:ext cx="959082" cy="959083"/>
            </a:xfrm>
            <a:custGeom>
              <a:avLst/>
              <a:gdLst>
                <a:gd name="connsiteX0" fmla="*/ 427871 w 959082"/>
                <a:gd name="connsiteY0" fmla="*/ 0 h 959083"/>
                <a:gd name="connsiteX1" fmla="*/ 959082 w 959082"/>
                <a:gd name="connsiteY1" fmla="*/ 0 h 959083"/>
                <a:gd name="connsiteX2" fmla="*/ 954869 w 959082"/>
                <a:gd name="connsiteY2" fmla="*/ 83420 h 959083"/>
                <a:gd name="connsiteX3" fmla="*/ 83419 w 959082"/>
                <a:gd name="connsiteY3" fmla="*/ 954870 h 959083"/>
                <a:gd name="connsiteX4" fmla="*/ 0 w 959082"/>
                <a:gd name="connsiteY4" fmla="*/ 959083 h 959083"/>
                <a:gd name="connsiteX5" fmla="*/ 0 w 959082"/>
                <a:gd name="connsiteY5" fmla="*/ 427873 h 959083"/>
                <a:gd name="connsiteX6" fmla="*/ 73466 w 959082"/>
                <a:gd name="connsiteY6" fmla="*/ 420466 h 959083"/>
                <a:gd name="connsiteX7" fmla="*/ 420464 w 959082"/>
                <a:gd name="connsiteY7" fmla="*/ 73468 h 959083"/>
                <a:gd name="connsiteX8" fmla="*/ 427871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427871" y="0"/>
                  </a:moveTo>
                  <a:lnTo>
                    <a:pt x="959082" y="0"/>
                  </a:lnTo>
                  <a:lnTo>
                    <a:pt x="954869" y="83420"/>
                  </a:lnTo>
                  <a:cubicBezTo>
                    <a:pt x="908206" y="542912"/>
                    <a:pt x="542911" y="908207"/>
                    <a:pt x="83419" y="954870"/>
                  </a:cubicBezTo>
                  <a:lnTo>
                    <a:pt x="0" y="959083"/>
                  </a:lnTo>
                  <a:lnTo>
                    <a:pt x="0" y="427873"/>
                  </a:lnTo>
                  <a:lnTo>
                    <a:pt x="73466" y="420466"/>
                  </a:lnTo>
                  <a:cubicBezTo>
                    <a:pt x="247639" y="384826"/>
                    <a:pt x="384824" y="247641"/>
                    <a:pt x="420464" y="73468"/>
                  </a:cubicBezTo>
                  <a:lnTo>
                    <a:pt x="427871"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Freeform: Shape 71">
              <a:extLst>
                <a:ext uri="{FF2B5EF4-FFF2-40B4-BE49-F238E27FC236}">
                  <a16:creationId xmlns:a16="http://schemas.microsoft.com/office/drawing/2014/main" id="{9D6C5DF7-0356-7D4F-3958-5D50BF3F2B40}"/>
                </a:ext>
              </a:extLst>
            </p:cNvPr>
            <p:cNvSpPr/>
            <p:nvPr/>
          </p:nvSpPr>
          <p:spPr bwMode="auto">
            <a:xfrm rot="16200000">
              <a:off x="13195183" y="4302997"/>
              <a:ext cx="959082" cy="959082"/>
            </a:xfrm>
            <a:custGeom>
              <a:avLst/>
              <a:gdLst>
                <a:gd name="connsiteX0" fmla="*/ 959082 w 959082"/>
                <a:gd name="connsiteY0" fmla="*/ 0 h 959082"/>
                <a:gd name="connsiteX1" fmla="*/ 959082 w 959082"/>
                <a:gd name="connsiteY1" fmla="*/ 531211 h 959082"/>
                <a:gd name="connsiteX2" fmla="*/ 885613 w 959082"/>
                <a:gd name="connsiteY2" fmla="*/ 538617 h 959082"/>
                <a:gd name="connsiteX3" fmla="*/ 538615 w 959082"/>
                <a:gd name="connsiteY3" fmla="*/ 885615 h 959082"/>
                <a:gd name="connsiteX4" fmla="*/ 531209 w 959082"/>
                <a:gd name="connsiteY4" fmla="*/ 959082 h 959082"/>
                <a:gd name="connsiteX5" fmla="*/ 0 w 959082"/>
                <a:gd name="connsiteY5" fmla="*/ 959082 h 959082"/>
                <a:gd name="connsiteX6" fmla="*/ 4212 w 959082"/>
                <a:gd name="connsiteY6" fmla="*/ 875663 h 959082"/>
                <a:gd name="connsiteX7" fmla="*/ 875662 w 959082"/>
                <a:gd name="connsiteY7" fmla="*/ 4213 h 959082"/>
                <a:gd name="connsiteX8" fmla="*/ 959082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959082" y="0"/>
                  </a:moveTo>
                  <a:lnTo>
                    <a:pt x="959082" y="531211"/>
                  </a:lnTo>
                  <a:lnTo>
                    <a:pt x="885613" y="538617"/>
                  </a:lnTo>
                  <a:cubicBezTo>
                    <a:pt x="711440" y="574258"/>
                    <a:pt x="574256" y="711442"/>
                    <a:pt x="538615" y="885615"/>
                  </a:cubicBezTo>
                  <a:lnTo>
                    <a:pt x="531209" y="959082"/>
                  </a:lnTo>
                  <a:lnTo>
                    <a:pt x="0" y="959082"/>
                  </a:lnTo>
                  <a:lnTo>
                    <a:pt x="4212" y="875663"/>
                  </a:lnTo>
                  <a:cubicBezTo>
                    <a:pt x="50876" y="416172"/>
                    <a:pt x="416171" y="50877"/>
                    <a:pt x="875662" y="4213"/>
                  </a:cubicBezTo>
                  <a:lnTo>
                    <a:pt x="95908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98" name="TextBox 97">
            <a:extLst>
              <a:ext uri="{FF2B5EF4-FFF2-40B4-BE49-F238E27FC236}">
                <a16:creationId xmlns:a16="http://schemas.microsoft.com/office/drawing/2014/main" id="{FBA9AD98-9E31-6509-2DBB-19B4B3A54DD8}"/>
              </a:ext>
            </a:extLst>
          </p:cNvPr>
          <p:cNvSpPr txBox="1">
            <a:spLocks/>
          </p:cNvSpPr>
          <p:nvPr/>
        </p:nvSpPr>
        <p:spPr>
          <a:xfrm>
            <a:off x="6337288" y="721541"/>
            <a:ext cx="2822028" cy="978191"/>
          </a:xfrm>
          <a:prstGeom prst="rect">
            <a:avLst/>
          </a:prstGeom>
          <a:noFill/>
        </p:spPr>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lt"/>
                <a:cs typeface="Segoe UI" panose="020B0502040204020203" pitchFamily="34" charset="0"/>
              </a:rPr>
              <a:t>Integrate solutions </a:t>
            </a:r>
            <a:b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lt"/>
                <a:cs typeface="Segoe UI" panose="020B0502040204020203" pitchFamily="34" charset="0"/>
              </a:rPr>
            </a:br>
            <a:r>
              <a:rPr kumimoji="0" lang="en-US" sz="2000" b="0" i="0" u="none" strike="noStrike" kern="1200" cap="none" spc="0" normalizeH="0" baseline="0" noProof="0">
                <a:ln>
                  <a:noFill/>
                </a:ln>
                <a:solidFill>
                  <a:srgbClr val="0078D4"/>
                </a:solidFill>
                <a:effectLst/>
                <a:uLnTx/>
                <a:uFillTx/>
                <a:latin typeface="Segoe UI Semibold"/>
                <a:ea typeface="+mn-lt"/>
                <a:cs typeface="Segoe UI" panose="020B0502040204020203" pitchFamily="34" charset="0"/>
              </a:rPr>
              <a:t>with current systems</a:t>
            </a:r>
          </a:p>
        </p:txBody>
      </p:sp>
      <p:sp>
        <p:nvSpPr>
          <p:cNvPr id="99" name="TextBox 98">
            <a:extLst>
              <a:ext uri="{FF2B5EF4-FFF2-40B4-BE49-F238E27FC236}">
                <a16:creationId xmlns:a16="http://schemas.microsoft.com/office/drawing/2014/main" id="{09CBB178-6804-3E1A-35F5-D4505C974834}"/>
              </a:ext>
            </a:extLst>
          </p:cNvPr>
          <p:cNvSpPr txBox="1">
            <a:spLocks/>
          </p:cNvSpPr>
          <p:nvPr/>
        </p:nvSpPr>
        <p:spPr>
          <a:xfrm>
            <a:off x="6045931" y="4713552"/>
            <a:ext cx="3404742" cy="1165997"/>
          </a:xfrm>
          <a:prstGeom prst="rect">
            <a:avLst/>
          </a:prstGeom>
          <a:noFill/>
        </p:spPr>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lt"/>
                <a:cs typeface="Segoe UI" panose="020B0502040204020203" pitchFamily="34" charset="0"/>
              </a:rPr>
              <a:t>Onboard connected solutions </a:t>
            </a:r>
            <a:b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lt"/>
                <a:cs typeface="Segoe UI" panose="020B0502040204020203" pitchFamily="34" charset="0"/>
              </a:rPr>
            </a:br>
            <a:r>
              <a:rPr kumimoji="0" lang="en-US" sz="2000" b="0" i="0" u="none" strike="noStrike" kern="1200" cap="none" spc="0" normalizeH="0" baseline="0" noProof="0">
                <a:ln>
                  <a:noFill/>
                </a:ln>
                <a:solidFill>
                  <a:srgbClr val="0078D4"/>
                </a:solidFill>
                <a:effectLst/>
                <a:uLnTx/>
                <a:uFillTx/>
                <a:latin typeface="Segoe UI Semibold"/>
                <a:ea typeface="+mn-lt"/>
                <a:cs typeface="Segoe UI" panose="020B0502040204020203" pitchFamily="34" charset="0"/>
              </a:rPr>
              <a:t>at the right time</a:t>
            </a:r>
          </a:p>
        </p:txBody>
      </p:sp>
      <p:sp>
        <p:nvSpPr>
          <p:cNvPr id="100" name="Oval 99">
            <a:extLst>
              <a:ext uri="{FF2B5EF4-FFF2-40B4-BE49-F238E27FC236}">
                <a16:creationId xmlns:a16="http://schemas.microsoft.com/office/drawing/2014/main" id="{69A08F0E-BFC6-F10D-2753-A6DFE19284FA}"/>
              </a:ext>
            </a:extLst>
          </p:cNvPr>
          <p:cNvSpPr/>
          <p:nvPr/>
        </p:nvSpPr>
        <p:spPr bwMode="auto">
          <a:xfrm>
            <a:off x="6984520" y="2469539"/>
            <a:ext cx="1527565" cy="1527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01" name="Group 100">
            <a:extLst>
              <a:ext uri="{FF2B5EF4-FFF2-40B4-BE49-F238E27FC236}">
                <a16:creationId xmlns:a16="http://schemas.microsoft.com/office/drawing/2014/main" id="{B7F20DA5-B189-C8B9-9188-A4D3344E6CC2}"/>
              </a:ext>
            </a:extLst>
          </p:cNvPr>
          <p:cNvGrpSpPr/>
          <p:nvPr/>
        </p:nvGrpSpPr>
        <p:grpSpPr>
          <a:xfrm>
            <a:off x="7012099" y="2498239"/>
            <a:ext cx="1472407" cy="1472406"/>
            <a:chOff x="13195183" y="3311110"/>
            <a:chExt cx="1950970" cy="1950969"/>
          </a:xfrm>
        </p:grpSpPr>
        <p:sp>
          <p:nvSpPr>
            <p:cNvPr id="102" name="Freeform: Shape 101">
              <a:extLst>
                <a:ext uri="{FF2B5EF4-FFF2-40B4-BE49-F238E27FC236}">
                  <a16:creationId xmlns:a16="http://schemas.microsoft.com/office/drawing/2014/main" id="{3A34F60C-FE9E-EC80-A46A-0020BFE7C393}"/>
                </a:ext>
              </a:extLst>
            </p:cNvPr>
            <p:cNvSpPr/>
            <p:nvPr/>
          </p:nvSpPr>
          <p:spPr bwMode="auto">
            <a:xfrm rot="16200000">
              <a:off x="13195183" y="3311110"/>
              <a:ext cx="959082" cy="959082"/>
            </a:xfrm>
            <a:custGeom>
              <a:avLst/>
              <a:gdLst>
                <a:gd name="connsiteX0" fmla="*/ 0 w 959082"/>
                <a:gd name="connsiteY0" fmla="*/ 0 h 959082"/>
                <a:gd name="connsiteX1" fmla="*/ 83419 w 959082"/>
                <a:gd name="connsiteY1" fmla="*/ 4213 h 959082"/>
                <a:gd name="connsiteX2" fmla="*/ 954869 w 959082"/>
                <a:gd name="connsiteY2" fmla="*/ 875663 h 959082"/>
                <a:gd name="connsiteX3" fmla="*/ 959082 w 959082"/>
                <a:gd name="connsiteY3" fmla="*/ 959082 h 959082"/>
                <a:gd name="connsiteX4" fmla="*/ 427871 w 959082"/>
                <a:gd name="connsiteY4" fmla="*/ 959082 h 959082"/>
                <a:gd name="connsiteX5" fmla="*/ 420464 w 959082"/>
                <a:gd name="connsiteY5" fmla="*/ 885615 h 959082"/>
                <a:gd name="connsiteX6" fmla="*/ 73466 w 959082"/>
                <a:gd name="connsiteY6" fmla="*/ 538617 h 959082"/>
                <a:gd name="connsiteX7" fmla="*/ 0 w 959082"/>
                <a:gd name="connsiteY7" fmla="*/ 531211 h 959082"/>
                <a:gd name="connsiteX8" fmla="*/ 0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0" y="0"/>
                  </a:moveTo>
                  <a:lnTo>
                    <a:pt x="83419" y="4213"/>
                  </a:lnTo>
                  <a:cubicBezTo>
                    <a:pt x="542911" y="50877"/>
                    <a:pt x="908206" y="416172"/>
                    <a:pt x="954869" y="875663"/>
                  </a:cubicBezTo>
                  <a:lnTo>
                    <a:pt x="959082" y="959082"/>
                  </a:lnTo>
                  <a:lnTo>
                    <a:pt x="427871" y="959082"/>
                  </a:lnTo>
                  <a:lnTo>
                    <a:pt x="420464" y="885615"/>
                  </a:lnTo>
                  <a:cubicBezTo>
                    <a:pt x="384824" y="711442"/>
                    <a:pt x="247639" y="574258"/>
                    <a:pt x="73466" y="538617"/>
                  </a:cubicBezTo>
                  <a:lnTo>
                    <a:pt x="0" y="531211"/>
                  </a:lnTo>
                  <a:lnTo>
                    <a:pt x="0"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9" name="Freeform: Shape 108">
              <a:extLst>
                <a:ext uri="{FF2B5EF4-FFF2-40B4-BE49-F238E27FC236}">
                  <a16:creationId xmlns:a16="http://schemas.microsoft.com/office/drawing/2014/main" id="{CD37F329-67BA-1AE0-DAB6-9F8A3901FA0F}"/>
                </a:ext>
              </a:extLst>
            </p:cNvPr>
            <p:cNvSpPr/>
            <p:nvPr/>
          </p:nvSpPr>
          <p:spPr bwMode="auto">
            <a:xfrm rot="16200000">
              <a:off x="14187071" y="4302996"/>
              <a:ext cx="959082" cy="959083"/>
            </a:xfrm>
            <a:custGeom>
              <a:avLst/>
              <a:gdLst>
                <a:gd name="connsiteX0" fmla="*/ 0 w 959082"/>
                <a:gd name="connsiteY0" fmla="*/ 0 h 959083"/>
                <a:gd name="connsiteX1" fmla="*/ 531209 w 959082"/>
                <a:gd name="connsiteY1" fmla="*/ 0 h 959083"/>
                <a:gd name="connsiteX2" fmla="*/ 538615 w 959082"/>
                <a:gd name="connsiteY2" fmla="*/ 73468 h 959083"/>
                <a:gd name="connsiteX3" fmla="*/ 885613 w 959082"/>
                <a:gd name="connsiteY3" fmla="*/ 420466 h 959083"/>
                <a:gd name="connsiteX4" fmla="*/ 959082 w 959082"/>
                <a:gd name="connsiteY4" fmla="*/ 427873 h 959083"/>
                <a:gd name="connsiteX5" fmla="*/ 959082 w 959082"/>
                <a:gd name="connsiteY5" fmla="*/ 959083 h 959083"/>
                <a:gd name="connsiteX6" fmla="*/ 875662 w 959082"/>
                <a:gd name="connsiteY6" fmla="*/ 954870 h 959083"/>
                <a:gd name="connsiteX7" fmla="*/ 4212 w 959082"/>
                <a:gd name="connsiteY7" fmla="*/ 83420 h 959083"/>
                <a:gd name="connsiteX8" fmla="*/ 0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0" y="0"/>
                  </a:moveTo>
                  <a:lnTo>
                    <a:pt x="531209" y="0"/>
                  </a:lnTo>
                  <a:lnTo>
                    <a:pt x="538615" y="73468"/>
                  </a:lnTo>
                  <a:cubicBezTo>
                    <a:pt x="574256" y="247641"/>
                    <a:pt x="711440" y="384826"/>
                    <a:pt x="885613" y="420466"/>
                  </a:cubicBezTo>
                  <a:lnTo>
                    <a:pt x="959082" y="427873"/>
                  </a:lnTo>
                  <a:lnTo>
                    <a:pt x="959082" y="959083"/>
                  </a:lnTo>
                  <a:lnTo>
                    <a:pt x="875662" y="954870"/>
                  </a:lnTo>
                  <a:cubicBezTo>
                    <a:pt x="416171" y="908207"/>
                    <a:pt x="50876" y="542912"/>
                    <a:pt x="4212" y="83420"/>
                  </a:cubicBezTo>
                  <a:lnTo>
                    <a:pt x="0"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 name="Freeform: Shape 111">
              <a:extLst>
                <a:ext uri="{FF2B5EF4-FFF2-40B4-BE49-F238E27FC236}">
                  <a16:creationId xmlns:a16="http://schemas.microsoft.com/office/drawing/2014/main" id="{340EFCE4-C0A8-7FA4-76A5-4059B12071BB}"/>
                </a:ext>
              </a:extLst>
            </p:cNvPr>
            <p:cNvSpPr/>
            <p:nvPr/>
          </p:nvSpPr>
          <p:spPr bwMode="auto">
            <a:xfrm rot="16200000">
              <a:off x="14187071" y="3311109"/>
              <a:ext cx="959082" cy="959083"/>
            </a:xfrm>
            <a:custGeom>
              <a:avLst/>
              <a:gdLst>
                <a:gd name="connsiteX0" fmla="*/ 427871 w 959082"/>
                <a:gd name="connsiteY0" fmla="*/ 0 h 959083"/>
                <a:gd name="connsiteX1" fmla="*/ 959082 w 959082"/>
                <a:gd name="connsiteY1" fmla="*/ 0 h 959083"/>
                <a:gd name="connsiteX2" fmla="*/ 954869 w 959082"/>
                <a:gd name="connsiteY2" fmla="*/ 83420 h 959083"/>
                <a:gd name="connsiteX3" fmla="*/ 83419 w 959082"/>
                <a:gd name="connsiteY3" fmla="*/ 954870 h 959083"/>
                <a:gd name="connsiteX4" fmla="*/ 0 w 959082"/>
                <a:gd name="connsiteY4" fmla="*/ 959083 h 959083"/>
                <a:gd name="connsiteX5" fmla="*/ 0 w 959082"/>
                <a:gd name="connsiteY5" fmla="*/ 427873 h 959083"/>
                <a:gd name="connsiteX6" fmla="*/ 73466 w 959082"/>
                <a:gd name="connsiteY6" fmla="*/ 420466 h 959083"/>
                <a:gd name="connsiteX7" fmla="*/ 420464 w 959082"/>
                <a:gd name="connsiteY7" fmla="*/ 73468 h 959083"/>
                <a:gd name="connsiteX8" fmla="*/ 427871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427871" y="0"/>
                  </a:moveTo>
                  <a:lnTo>
                    <a:pt x="959082" y="0"/>
                  </a:lnTo>
                  <a:lnTo>
                    <a:pt x="954869" y="83420"/>
                  </a:lnTo>
                  <a:cubicBezTo>
                    <a:pt x="908206" y="542912"/>
                    <a:pt x="542911" y="908207"/>
                    <a:pt x="83419" y="954870"/>
                  </a:cubicBezTo>
                  <a:lnTo>
                    <a:pt x="0" y="959083"/>
                  </a:lnTo>
                  <a:lnTo>
                    <a:pt x="0" y="427873"/>
                  </a:lnTo>
                  <a:lnTo>
                    <a:pt x="73466" y="420466"/>
                  </a:lnTo>
                  <a:cubicBezTo>
                    <a:pt x="247639" y="384826"/>
                    <a:pt x="384824" y="247641"/>
                    <a:pt x="420464" y="73468"/>
                  </a:cubicBezTo>
                  <a:lnTo>
                    <a:pt x="427871"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3" name="Freeform: Shape 112">
              <a:extLst>
                <a:ext uri="{FF2B5EF4-FFF2-40B4-BE49-F238E27FC236}">
                  <a16:creationId xmlns:a16="http://schemas.microsoft.com/office/drawing/2014/main" id="{35AF1A50-EB0C-487C-DBDC-4033F0F217FE}"/>
                </a:ext>
              </a:extLst>
            </p:cNvPr>
            <p:cNvSpPr/>
            <p:nvPr/>
          </p:nvSpPr>
          <p:spPr bwMode="auto">
            <a:xfrm rot="16200000">
              <a:off x="13195183" y="4302997"/>
              <a:ext cx="959082" cy="959082"/>
            </a:xfrm>
            <a:custGeom>
              <a:avLst/>
              <a:gdLst>
                <a:gd name="connsiteX0" fmla="*/ 959082 w 959082"/>
                <a:gd name="connsiteY0" fmla="*/ 0 h 959082"/>
                <a:gd name="connsiteX1" fmla="*/ 959082 w 959082"/>
                <a:gd name="connsiteY1" fmla="*/ 531211 h 959082"/>
                <a:gd name="connsiteX2" fmla="*/ 885613 w 959082"/>
                <a:gd name="connsiteY2" fmla="*/ 538617 h 959082"/>
                <a:gd name="connsiteX3" fmla="*/ 538615 w 959082"/>
                <a:gd name="connsiteY3" fmla="*/ 885615 h 959082"/>
                <a:gd name="connsiteX4" fmla="*/ 531209 w 959082"/>
                <a:gd name="connsiteY4" fmla="*/ 959082 h 959082"/>
                <a:gd name="connsiteX5" fmla="*/ 0 w 959082"/>
                <a:gd name="connsiteY5" fmla="*/ 959082 h 959082"/>
                <a:gd name="connsiteX6" fmla="*/ 4212 w 959082"/>
                <a:gd name="connsiteY6" fmla="*/ 875663 h 959082"/>
                <a:gd name="connsiteX7" fmla="*/ 875662 w 959082"/>
                <a:gd name="connsiteY7" fmla="*/ 4213 h 959082"/>
                <a:gd name="connsiteX8" fmla="*/ 959082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959082" y="0"/>
                  </a:moveTo>
                  <a:lnTo>
                    <a:pt x="959082" y="531211"/>
                  </a:lnTo>
                  <a:lnTo>
                    <a:pt x="885613" y="538617"/>
                  </a:lnTo>
                  <a:cubicBezTo>
                    <a:pt x="711440" y="574258"/>
                    <a:pt x="574256" y="711442"/>
                    <a:pt x="538615" y="885615"/>
                  </a:cubicBezTo>
                  <a:lnTo>
                    <a:pt x="531209" y="959082"/>
                  </a:lnTo>
                  <a:lnTo>
                    <a:pt x="0" y="959082"/>
                  </a:lnTo>
                  <a:lnTo>
                    <a:pt x="4212" y="875663"/>
                  </a:lnTo>
                  <a:cubicBezTo>
                    <a:pt x="50876" y="416172"/>
                    <a:pt x="416171" y="50877"/>
                    <a:pt x="875662" y="4213"/>
                  </a:cubicBezTo>
                  <a:lnTo>
                    <a:pt x="959082"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14" name="Oval 113">
            <a:extLst>
              <a:ext uri="{FF2B5EF4-FFF2-40B4-BE49-F238E27FC236}">
                <a16:creationId xmlns:a16="http://schemas.microsoft.com/office/drawing/2014/main" id="{6A854387-FB78-E5FA-31D9-6AB6E51F2DBD}"/>
              </a:ext>
            </a:extLst>
          </p:cNvPr>
          <p:cNvSpPr/>
          <p:nvPr/>
        </p:nvSpPr>
        <p:spPr bwMode="auto">
          <a:xfrm>
            <a:off x="7280225" y="2765243"/>
            <a:ext cx="936155" cy="93615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5" name="Picture 114" descr="A person sitting at a table using a computer&#10;&#10;Description automatically generated with medium confidence">
            <a:extLst>
              <a:ext uri="{FF2B5EF4-FFF2-40B4-BE49-F238E27FC236}">
                <a16:creationId xmlns:a16="http://schemas.microsoft.com/office/drawing/2014/main" id="{A2E460C0-EF21-75E3-F83D-FA3163132F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5240" t="13653" r="-1"/>
          <a:stretch/>
        </p:blipFill>
        <p:spPr>
          <a:xfrm>
            <a:off x="7312567" y="2797585"/>
            <a:ext cx="871470" cy="871470"/>
          </a:xfrm>
          <a:prstGeom prst="ellipse">
            <a:avLst/>
          </a:prstGeom>
        </p:spPr>
      </p:pic>
      <p:grpSp>
        <p:nvGrpSpPr>
          <p:cNvPr id="116" name="Group 115">
            <a:extLst>
              <a:ext uri="{FF2B5EF4-FFF2-40B4-BE49-F238E27FC236}">
                <a16:creationId xmlns:a16="http://schemas.microsoft.com/office/drawing/2014/main" id="{5C1651A2-F254-FE4E-84A7-D53EC5F9938D}"/>
              </a:ext>
            </a:extLst>
          </p:cNvPr>
          <p:cNvGrpSpPr/>
          <p:nvPr/>
        </p:nvGrpSpPr>
        <p:grpSpPr>
          <a:xfrm>
            <a:off x="6647362" y="2132501"/>
            <a:ext cx="2201880" cy="2201638"/>
            <a:chOff x="13795326" y="2265262"/>
            <a:chExt cx="4043365" cy="4042921"/>
          </a:xfrm>
        </p:grpSpPr>
        <p:sp>
          <p:nvSpPr>
            <p:cNvPr id="117" name="Arc 116">
              <a:extLst>
                <a:ext uri="{FF2B5EF4-FFF2-40B4-BE49-F238E27FC236}">
                  <a16:creationId xmlns:a16="http://schemas.microsoft.com/office/drawing/2014/main" id="{0E4338A4-6C1F-C334-45AF-FE2A831542DB}"/>
                </a:ext>
              </a:extLst>
            </p:cNvPr>
            <p:cNvSpPr>
              <a:spLocks/>
            </p:cNvSpPr>
            <p:nvPr/>
          </p:nvSpPr>
          <p:spPr>
            <a:xfrm>
              <a:off x="13795326" y="2265262"/>
              <a:ext cx="4042925" cy="4042921"/>
            </a:xfrm>
            <a:prstGeom prst="arc">
              <a:avLst>
                <a:gd name="adj1" fmla="val 10997837"/>
                <a:gd name="adj2" fmla="val 21539846"/>
              </a:avLst>
            </a:prstGeom>
            <a:ln>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 name="Arc 117">
              <a:extLst>
                <a:ext uri="{FF2B5EF4-FFF2-40B4-BE49-F238E27FC236}">
                  <a16:creationId xmlns:a16="http://schemas.microsoft.com/office/drawing/2014/main" id="{AE655718-E4A6-1379-EDF9-2C0FAD9145E1}"/>
                </a:ext>
              </a:extLst>
            </p:cNvPr>
            <p:cNvSpPr>
              <a:spLocks/>
            </p:cNvSpPr>
            <p:nvPr/>
          </p:nvSpPr>
          <p:spPr>
            <a:xfrm rot="10800000">
              <a:off x="13795766" y="2265262"/>
              <a:ext cx="4042925" cy="4042921"/>
            </a:xfrm>
            <a:prstGeom prst="arc">
              <a:avLst>
                <a:gd name="adj1" fmla="val 11014801"/>
                <a:gd name="adj2" fmla="val 21534546"/>
              </a:avLst>
            </a:prstGeom>
            <a:ln>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9" name="Freeform: Shape 118">
            <a:extLst>
              <a:ext uri="{FF2B5EF4-FFF2-40B4-BE49-F238E27FC236}">
                <a16:creationId xmlns:a16="http://schemas.microsoft.com/office/drawing/2014/main" id="{DBA5AE2C-29BC-0A59-E3C2-443F4DA8A0F2}"/>
              </a:ext>
            </a:extLst>
          </p:cNvPr>
          <p:cNvSpPr/>
          <p:nvPr/>
        </p:nvSpPr>
        <p:spPr bwMode="auto">
          <a:xfrm>
            <a:off x="7812598" y="1788519"/>
            <a:ext cx="0" cy="267657"/>
          </a:xfrm>
          <a:custGeom>
            <a:avLst/>
            <a:gdLst>
              <a:gd name="connsiteX0" fmla="*/ 0 w 0"/>
              <a:gd name="connsiteY0" fmla="*/ 347072 h 347072"/>
              <a:gd name="connsiteX1" fmla="*/ 0 w 0"/>
              <a:gd name="connsiteY1" fmla="*/ 0 h 347072"/>
            </a:gdLst>
            <a:ahLst/>
            <a:cxnLst>
              <a:cxn ang="0">
                <a:pos x="connsiteX0" y="connsiteY0"/>
              </a:cxn>
              <a:cxn ang="0">
                <a:pos x="connsiteX1" y="connsiteY1"/>
              </a:cxn>
            </a:cxnLst>
            <a:rect l="l" t="t" r="r" b="b"/>
            <a:pathLst>
              <a:path h="347072">
                <a:moveTo>
                  <a:pt x="0" y="347072"/>
                </a:moveTo>
                <a:lnTo>
                  <a:pt x="0" y="0"/>
                </a:lnTo>
              </a:path>
            </a:pathLst>
          </a:custGeom>
          <a:noFill/>
          <a:ln>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713BE9C3-8769-BFE0-ADC2-2210CF8306CF}"/>
              </a:ext>
            </a:extLst>
          </p:cNvPr>
          <p:cNvSpPr/>
          <p:nvPr/>
        </p:nvSpPr>
        <p:spPr bwMode="auto">
          <a:xfrm flipV="1">
            <a:off x="6331536" y="1502857"/>
            <a:ext cx="2833532" cy="203111"/>
          </a:xfrm>
          <a:custGeom>
            <a:avLst/>
            <a:gdLst>
              <a:gd name="connsiteX0" fmla="*/ 0 w 127000"/>
              <a:gd name="connsiteY0" fmla="*/ 339725 h 342900"/>
              <a:gd name="connsiteX1" fmla="*/ 0 w 127000"/>
              <a:gd name="connsiteY1" fmla="*/ 0 h 342900"/>
              <a:gd name="connsiteX2" fmla="*/ 127000 w 127000"/>
              <a:gd name="connsiteY2" fmla="*/ 0 h 342900"/>
              <a:gd name="connsiteX3" fmla="*/ 127000 w 127000"/>
              <a:gd name="connsiteY3" fmla="*/ 342900 h 342900"/>
            </a:gdLst>
            <a:ahLst/>
            <a:cxnLst>
              <a:cxn ang="0">
                <a:pos x="connsiteX0" y="connsiteY0"/>
              </a:cxn>
              <a:cxn ang="0">
                <a:pos x="connsiteX1" y="connsiteY1"/>
              </a:cxn>
              <a:cxn ang="0">
                <a:pos x="connsiteX2" y="connsiteY2"/>
              </a:cxn>
              <a:cxn ang="0">
                <a:pos x="connsiteX3" y="connsiteY3"/>
              </a:cxn>
            </a:cxnLst>
            <a:rect l="l" t="t" r="r" b="b"/>
            <a:pathLst>
              <a:path w="127000" h="342900">
                <a:moveTo>
                  <a:pt x="0" y="339725"/>
                </a:moveTo>
                <a:lnTo>
                  <a:pt x="0" y="0"/>
                </a:lnTo>
                <a:lnTo>
                  <a:pt x="127000" y="0"/>
                </a:lnTo>
                <a:lnTo>
                  <a:pt x="127000" y="342900"/>
                </a:lnTo>
              </a:path>
            </a:pathLst>
          </a:custGeom>
          <a:noFill/>
          <a:ln>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4DAD8FE6-F632-705A-F865-4865C3DB94CF}"/>
              </a:ext>
            </a:extLst>
          </p:cNvPr>
          <p:cNvSpPr/>
          <p:nvPr/>
        </p:nvSpPr>
        <p:spPr bwMode="auto">
          <a:xfrm>
            <a:off x="7748302" y="4485121"/>
            <a:ext cx="0" cy="270630"/>
          </a:xfrm>
          <a:custGeom>
            <a:avLst/>
            <a:gdLst>
              <a:gd name="connsiteX0" fmla="*/ 0 w 0"/>
              <a:gd name="connsiteY0" fmla="*/ 347072 h 347072"/>
              <a:gd name="connsiteX1" fmla="*/ 0 w 0"/>
              <a:gd name="connsiteY1" fmla="*/ 0 h 347072"/>
            </a:gdLst>
            <a:ahLst/>
            <a:cxnLst>
              <a:cxn ang="0">
                <a:pos x="connsiteX0" y="connsiteY0"/>
              </a:cxn>
              <a:cxn ang="0">
                <a:pos x="connsiteX1" y="connsiteY1"/>
              </a:cxn>
            </a:cxnLst>
            <a:rect l="l" t="t" r="r" b="b"/>
            <a:pathLst>
              <a:path h="347072">
                <a:moveTo>
                  <a:pt x="0" y="347072"/>
                </a:moveTo>
                <a:lnTo>
                  <a:pt x="0" y="0"/>
                </a:lnTo>
              </a:path>
            </a:pathLst>
          </a:custGeom>
          <a:noFill/>
          <a:ln>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2" name="Freeform: Shape 121">
            <a:extLst>
              <a:ext uri="{FF2B5EF4-FFF2-40B4-BE49-F238E27FC236}">
                <a16:creationId xmlns:a16="http://schemas.microsoft.com/office/drawing/2014/main" id="{C50CF3F5-AE06-EB34-0D8D-A1C9756C7754}"/>
              </a:ext>
            </a:extLst>
          </p:cNvPr>
          <p:cNvSpPr/>
          <p:nvPr/>
        </p:nvSpPr>
        <p:spPr bwMode="auto">
          <a:xfrm>
            <a:off x="5978280" y="4755751"/>
            <a:ext cx="3540044" cy="205368"/>
          </a:xfrm>
          <a:custGeom>
            <a:avLst/>
            <a:gdLst>
              <a:gd name="connsiteX0" fmla="*/ 0 w 127000"/>
              <a:gd name="connsiteY0" fmla="*/ 339725 h 342900"/>
              <a:gd name="connsiteX1" fmla="*/ 0 w 127000"/>
              <a:gd name="connsiteY1" fmla="*/ 0 h 342900"/>
              <a:gd name="connsiteX2" fmla="*/ 127000 w 127000"/>
              <a:gd name="connsiteY2" fmla="*/ 0 h 342900"/>
              <a:gd name="connsiteX3" fmla="*/ 127000 w 127000"/>
              <a:gd name="connsiteY3" fmla="*/ 342900 h 342900"/>
            </a:gdLst>
            <a:ahLst/>
            <a:cxnLst>
              <a:cxn ang="0">
                <a:pos x="connsiteX0" y="connsiteY0"/>
              </a:cxn>
              <a:cxn ang="0">
                <a:pos x="connsiteX1" y="connsiteY1"/>
              </a:cxn>
              <a:cxn ang="0">
                <a:pos x="connsiteX2" y="connsiteY2"/>
              </a:cxn>
              <a:cxn ang="0">
                <a:pos x="connsiteX3" y="connsiteY3"/>
              </a:cxn>
            </a:cxnLst>
            <a:rect l="l" t="t" r="r" b="b"/>
            <a:pathLst>
              <a:path w="127000" h="342900">
                <a:moveTo>
                  <a:pt x="0" y="339725"/>
                </a:moveTo>
                <a:lnTo>
                  <a:pt x="0" y="0"/>
                </a:lnTo>
                <a:lnTo>
                  <a:pt x="127000" y="0"/>
                </a:lnTo>
                <a:lnTo>
                  <a:pt x="127000" y="342900"/>
                </a:lnTo>
              </a:path>
            </a:pathLst>
          </a:custGeom>
          <a:noFill/>
          <a:ln>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3" name="Oval 122">
            <a:extLst>
              <a:ext uri="{FF2B5EF4-FFF2-40B4-BE49-F238E27FC236}">
                <a16:creationId xmlns:a16="http://schemas.microsoft.com/office/drawing/2014/main" id="{0ECA555E-1F2C-D0B9-DFCC-ECA582B3FFF5}"/>
              </a:ext>
            </a:extLst>
          </p:cNvPr>
          <p:cNvSpPr/>
          <p:nvPr/>
        </p:nvSpPr>
        <p:spPr bwMode="auto">
          <a:xfrm>
            <a:off x="6492876" y="1977894"/>
            <a:ext cx="2510852" cy="2510852"/>
          </a:xfrm>
          <a:prstGeom prst="ellipse">
            <a:avLst/>
          </a:prstGeom>
          <a:noFill/>
          <a:ln w="9525">
            <a:solidFill>
              <a:schemeClr val="accent6"/>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4" name="Oval 123">
            <a:extLst>
              <a:ext uri="{FF2B5EF4-FFF2-40B4-BE49-F238E27FC236}">
                <a16:creationId xmlns:a16="http://schemas.microsoft.com/office/drawing/2014/main" id="{C02940C4-988B-F00F-537A-D5107BA78056}"/>
              </a:ext>
            </a:extLst>
          </p:cNvPr>
          <p:cNvSpPr/>
          <p:nvPr/>
        </p:nvSpPr>
        <p:spPr bwMode="auto">
          <a:xfrm>
            <a:off x="6492876" y="1977894"/>
            <a:ext cx="2510852" cy="2510852"/>
          </a:xfrm>
          <a:prstGeom prst="ellipse">
            <a:avLst/>
          </a:prstGeom>
          <a:no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ectangle 66">
            <a:extLst>
              <a:ext uri="{FF2B5EF4-FFF2-40B4-BE49-F238E27FC236}">
                <a16:creationId xmlns:a16="http://schemas.microsoft.com/office/drawing/2014/main" id="{BDF8354F-66D8-72E8-B7EC-3DA654E77901}"/>
              </a:ext>
            </a:extLst>
          </p:cNvPr>
          <p:cNvSpPr/>
          <p:nvPr/>
        </p:nvSpPr>
        <p:spPr bwMode="auto">
          <a:xfrm>
            <a:off x="4411980" y="586740"/>
            <a:ext cx="7107033" cy="569976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1" name="TextBox 130">
            <a:extLst>
              <a:ext uri="{FF2B5EF4-FFF2-40B4-BE49-F238E27FC236}">
                <a16:creationId xmlns:a16="http://schemas.microsoft.com/office/drawing/2014/main" id="{7957CFD8-2DEE-7F4B-0461-339B3A01111A}"/>
              </a:ext>
            </a:extLst>
          </p:cNvPr>
          <p:cNvSpPr txBox="1"/>
          <p:nvPr/>
        </p:nvSpPr>
        <p:spPr>
          <a:xfrm>
            <a:off x="672987" y="2229240"/>
            <a:ext cx="3238613" cy="1048050"/>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Reduce</a:t>
            </a:r>
            <a:b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t>complexity</a:t>
            </a:r>
          </a:p>
        </p:txBody>
      </p:sp>
      <p:sp>
        <p:nvSpPr>
          <p:cNvPr id="132" name="TextBox 131">
            <a:extLst>
              <a:ext uri="{FF2B5EF4-FFF2-40B4-BE49-F238E27FC236}">
                <a16:creationId xmlns:a16="http://schemas.microsoft.com/office/drawing/2014/main" id="{787E6FBB-D18A-7FCE-FB21-34A1EDD71521}"/>
              </a:ext>
            </a:extLst>
          </p:cNvPr>
          <p:cNvSpPr txBox="1"/>
          <p:nvPr/>
        </p:nvSpPr>
        <p:spPr>
          <a:xfrm>
            <a:off x="672987" y="3702345"/>
            <a:ext cx="3238613" cy="1048050"/>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on solutions built for growth and agility</a:t>
            </a:r>
          </a:p>
        </p:txBody>
      </p:sp>
      <p:sp>
        <p:nvSpPr>
          <p:cNvPr id="133" name="TextBox 132">
            <a:extLst>
              <a:ext uri="{FF2B5EF4-FFF2-40B4-BE49-F238E27FC236}">
                <a16:creationId xmlns:a16="http://schemas.microsoft.com/office/drawing/2014/main" id="{10E1C639-C6F2-EC59-17AA-34A65BBFCEFE}"/>
              </a:ext>
            </a:extLst>
          </p:cNvPr>
          <p:cNvSpPr txBox="1"/>
          <p:nvPr/>
        </p:nvSpPr>
        <p:spPr>
          <a:xfrm>
            <a:off x="672987" y="3137406"/>
            <a:ext cx="3238613" cy="481575"/>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and </a:t>
            </a:r>
            <a:r>
              <a:rPr kumimoji="0" lang="en-US" sz="28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t>cost</a:t>
            </a:r>
          </a:p>
        </p:txBody>
      </p:sp>
      <p:sp>
        <p:nvSpPr>
          <p:cNvPr id="9" name="Rectangle 8">
            <a:extLst>
              <a:ext uri="{FF2B5EF4-FFF2-40B4-BE49-F238E27FC236}">
                <a16:creationId xmlns:a16="http://schemas.microsoft.com/office/drawing/2014/main" id="{C347B606-1B74-F364-A20F-86E1333FC75D}"/>
              </a:ext>
            </a:extLst>
          </p:cNvPr>
          <p:cNvSpPr>
            <a:spLocks/>
          </p:cNvSpPr>
          <p:nvPr/>
        </p:nvSpPr>
        <p:spPr bwMode="auto">
          <a:xfrm>
            <a:off x="5715148" y="1123044"/>
            <a:ext cx="2337840" cy="630900"/>
          </a:xfrm>
          <a:prstGeom prst="rect">
            <a:avLst/>
          </a:prstGeom>
          <a:noFill/>
        </p:spPr>
        <p:txBody>
          <a:bodyPr wrap="square" lIns="91440" tIns="0" rIns="9144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t>Seller productivity increases valued at $13.3M²</a:t>
            </a:r>
          </a:p>
        </p:txBody>
      </p:sp>
      <p:sp>
        <p:nvSpPr>
          <p:cNvPr id="10" name="Rectangle 9">
            <a:extLst>
              <a:ext uri="{FF2B5EF4-FFF2-40B4-BE49-F238E27FC236}">
                <a16:creationId xmlns:a16="http://schemas.microsoft.com/office/drawing/2014/main" id="{CCAB9C91-C68C-1E59-F815-47222A435A87}"/>
              </a:ext>
            </a:extLst>
          </p:cNvPr>
          <p:cNvSpPr>
            <a:spLocks/>
          </p:cNvSpPr>
          <p:nvPr/>
        </p:nvSpPr>
        <p:spPr bwMode="auto">
          <a:xfrm>
            <a:off x="5715148" y="1748324"/>
            <a:ext cx="2337840" cy="630900"/>
          </a:xfrm>
          <a:prstGeom prst="rect">
            <a:avLst/>
          </a:prstGeom>
          <a:noFill/>
        </p:spPr>
        <p:txBody>
          <a:bodyPr wrap="square" lIns="91440" tIns="0" rIns="9144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t>Efficiency savings of </a:t>
            </a:r>
            <a:br>
              <a:rPr kumimoji="0" lang="en-US" sz="12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br>
            <a:r>
              <a:rPr kumimoji="0" lang="en-US" sz="1200" b="0" i="0" u="none" strike="noStrike" kern="1200" cap="none" spc="0" normalizeH="0" baseline="0" noProof="0" dirty="0">
                <a:ln>
                  <a:noFill/>
                </a:ln>
                <a:solidFill>
                  <a:srgbClr val="0078D4"/>
                </a:solidFill>
                <a:effectLst/>
                <a:uLnTx/>
                <a:uFillTx/>
                <a:latin typeface="Segoe UI Semibold"/>
                <a:ea typeface="+mn-ea"/>
                <a:cs typeface="+mn-cs"/>
              </a:rPr>
              <a:t>$39M with a unified platform³ </a:t>
            </a:r>
          </a:p>
        </p:txBody>
      </p:sp>
      <p:sp>
        <p:nvSpPr>
          <p:cNvPr id="11" name="Rectangle 10">
            <a:extLst>
              <a:ext uri="{FF2B5EF4-FFF2-40B4-BE49-F238E27FC236}">
                <a16:creationId xmlns:a16="http://schemas.microsoft.com/office/drawing/2014/main" id="{509CA792-D6B1-904C-4ECB-C42AA2D3FEB7}"/>
              </a:ext>
            </a:extLst>
          </p:cNvPr>
          <p:cNvSpPr/>
          <p:nvPr/>
        </p:nvSpPr>
        <p:spPr bwMode="auto">
          <a:xfrm>
            <a:off x="5715148" y="2403291"/>
            <a:ext cx="2337840" cy="630900"/>
          </a:xfrm>
          <a:prstGeom prst="rect">
            <a:avLst/>
          </a:prstGeom>
          <a:noFill/>
        </p:spPr>
        <p:txBody>
          <a:bodyPr wrap="square" lIns="91440" tIns="0" rIns="9144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8D4"/>
                </a:solidFill>
                <a:effectLst/>
                <a:uLnTx/>
                <a:uFillTx/>
                <a:latin typeface="Segoe UI Semibold"/>
                <a:ea typeface="+mn-ea"/>
                <a:cs typeface="Segoe UI"/>
              </a:rPr>
              <a:t>Reduce TCO and realize an </a:t>
            </a:r>
            <a:r>
              <a:rPr kumimoji="0" lang="en-US" sz="1200" b="1" i="0" u="none" strike="noStrike" kern="1200" cap="none" spc="0" normalizeH="0" baseline="0" noProof="0" dirty="0">
                <a:ln>
                  <a:noFill/>
                </a:ln>
                <a:solidFill>
                  <a:srgbClr val="0078D4"/>
                </a:solidFill>
                <a:effectLst/>
                <a:uLnTx/>
                <a:uFillTx/>
                <a:latin typeface="Segoe UI Semibold"/>
                <a:ea typeface="+mn-ea"/>
                <a:cs typeface="+mn-cs"/>
              </a:rPr>
              <a:t>ROI of 109% by migrating from </a:t>
            </a:r>
            <a:br>
              <a:rPr kumimoji="0" lang="en-US" sz="1200" b="1" i="0" u="none" strike="noStrike" kern="1200" cap="none" spc="0" normalizeH="0" baseline="0" noProof="0" dirty="0">
                <a:ln>
                  <a:noFill/>
                </a:ln>
                <a:solidFill>
                  <a:srgbClr val="0078D4"/>
                </a:solidFill>
                <a:effectLst/>
                <a:uLnTx/>
                <a:uFillTx/>
                <a:latin typeface="Segoe UI Semibold"/>
                <a:ea typeface="+mn-ea"/>
                <a:cs typeface="+mn-cs"/>
              </a:rPr>
            </a:br>
            <a:r>
              <a:rPr kumimoji="0" lang="en-US" sz="1200" b="1" i="0" u="none" strike="noStrike" kern="1200" cap="none" spc="0" normalizeH="0" baseline="0" noProof="0" dirty="0">
                <a:ln>
                  <a:noFill/>
                </a:ln>
                <a:solidFill>
                  <a:srgbClr val="0078D4"/>
                </a:solidFill>
                <a:effectLst/>
                <a:uLnTx/>
                <a:uFillTx/>
                <a:latin typeface="Segoe UI Semibold"/>
                <a:ea typeface="+mn-ea"/>
                <a:cs typeface="+mn-cs"/>
              </a:rPr>
              <a:t>on-premise to the cloud</a:t>
            </a:r>
            <a:r>
              <a:rPr kumimoji="0" lang="en-US" sz="1200" b="0" i="0" u="none" strike="noStrike" kern="1200" cap="none" spc="0" normalizeH="0" baseline="0" noProof="0" dirty="0">
                <a:ln>
                  <a:noFill/>
                </a:ln>
                <a:solidFill>
                  <a:srgbClr val="0078D4"/>
                </a:solidFill>
                <a:effectLst/>
                <a:uLnTx/>
                <a:uFillTx/>
                <a:latin typeface="Segoe UI Semibold"/>
                <a:ea typeface="+mn-ea"/>
                <a:cs typeface="+mn-cs"/>
              </a:rPr>
              <a:t>⁴</a:t>
            </a:r>
          </a:p>
        </p:txBody>
      </p:sp>
      <p:sp>
        <p:nvSpPr>
          <p:cNvPr id="12" name="Rectangle 11">
            <a:extLst>
              <a:ext uri="{FF2B5EF4-FFF2-40B4-BE49-F238E27FC236}">
                <a16:creationId xmlns:a16="http://schemas.microsoft.com/office/drawing/2014/main" id="{EAA2101D-8AD7-03CC-FEE1-2D0EEB5B9A8C}"/>
              </a:ext>
            </a:extLst>
          </p:cNvPr>
          <p:cNvSpPr>
            <a:spLocks/>
          </p:cNvSpPr>
          <p:nvPr/>
        </p:nvSpPr>
        <p:spPr bwMode="auto">
          <a:xfrm>
            <a:off x="5715148" y="4141355"/>
            <a:ext cx="2337840" cy="630900"/>
          </a:xfrm>
          <a:prstGeom prst="rect">
            <a:avLst/>
          </a:prstGeom>
          <a:noFill/>
        </p:spPr>
        <p:txBody>
          <a:bodyPr wrap="square" lIns="91440" tIns="0" rIns="9144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t>Realize an ROI of 140% over </a:t>
            </a:r>
            <a:br>
              <a:rPr kumimoji="0" lang="en-US" sz="12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br>
            <a:r>
              <a:rPr kumimoji="0" lang="en-US" sz="12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t>3 years with Power Platform</a:t>
            </a:r>
            <a:r>
              <a:rPr kumimoji="0" lang="en-US" sz="1200" b="0" i="0" u="none" strike="noStrike" kern="1200" cap="none" spc="0" normalizeH="0" baseline="30000" noProof="0" dirty="0">
                <a:ln>
                  <a:noFill/>
                </a:ln>
                <a:solidFill>
                  <a:srgbClr val="0078D4"/>
                </a:solidFill>
                <a:effectLst/>
                <a:uLnTx/>
                <a:uFillTx/>
                <a:latin typeface="Segoe UI Semibold"/>
                <a:ea typeface="+mn-ea"/>
                <a:cs typeface="Segoe UI" panose="020B0502040204020203" pitchFamily="34" charset="0"/>
              </a:rPr>
              <a:t>6</a:t>
            </a:r>
          </a:p>
        </p:txBody>
      </p:sp>
      <p:sp>
        <p:nvSpPr>
          <p:cNvPr id="13" name="Rectangle 12">
            <a:extLst>
              <a:ext uri="{FF2B5EF4-FFF2-40B4-BE49-F238E27FC236}">
                <a16:creationId xmlns:a16="http://schemas.microsoft.com/office/drawing/2014/main" id="{79F8B3C7-D5ED-45DC-C79B-3E2074D06065}"/>
              </a:ext>
            </a:extLst>
          </p:cNvPr>
          <p:cNvSpPr>
            <a:spLocks/>
          </p:cNvSpPr>
          <p:nvPr/>
        </p:nvSpPr>
        <p:spPr bwMode="auto">
          <a:xfrm>
            <a:off x="5715148" y="4766635"/>
            <a:ext cx="2337840" cy="630900"/>
          </a:xfrm>
          <a:prstGeom prst="rect">
            <a:avLst/>
          </a:prstGeom>
          <a:noFill/>
        </p:spPr>
        <p:txBody>
          <a:bodyPr wrap="square" lIns="91440" tIns="0" rIns="9144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t>Get more from your existing technology investments</a:t>
            </a:r>
          </a:p>
        </p:txBody>
      </p:sp>
      <p:sp>
        <p:nvSpPr>
          <p:cNvPr id="14" name="Rectangle 13">
            <a:extLst>
              <a:ext uri="{FF2B5EF4-FFF2-40B4-BE49-F238E27FC236}">
                <a16:creationId xmlns:a16="http://schemas.microsoft.com/office/drawing/2014/main" id="{4550D885-F500-7158-CF52-917D0896D16F}"/>
              </a:ext>
            </a:extLst>
          </p:cNvPr>
          <p:cNvSpPr>
            <a:spLocks/>
          </p:cNvSpPr>
          <p:nvPr/>
        </p:nvSpPr>
        <p:spPr bwMode="auto">
          <a:xfrm>
            <a:off x="5715148" y="5391914"/>
            <a:ext cx="2337840" cy="630900"/>
          </a:xfrm>
          <a:prstGeom prst="rect">
            <a:avLst/>
          </a:prstGeom>
          <a:noFill/>
        </p:spPr>
        <p:txBody>
          <a:bodyPr wrap="square" lIns="91440" tIns="0" rIns="9144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8D4"/>
                </a:solidFill>
                <a:effectLst/>
                <a:uLnTx/>
                <a:uFillTx/>
                <a:latin typeface="Segoe UI Semibold"/>
                <a:ea typeface="+mn-ea"/>
                <a:cs typeface="Segoe UI"/>
              </a:rPr>
              <a:t>Organizations are saving with Power Platform</a:t>
            </a:r>
          </a:p>
        </p:txBody>
      </p:sp>
      <p:sp>
        <p:nvSpPr>
          <p:cNvPr id="17" name="Rectangle: Rounded Corners 16">
            <a:extLst>
              <a:ext uri="{FF2B5EF4-FFF2-40B4-BE49-F238E27FC236}">
                <a16:creationId xmlns:a16="http://schemas.microsoft.com/office/drawing/2014/main" id="{3A6DDA01-2B38-56EF-5233-10B9AC9B9157}"/>
              </a:ext>
            </a:extLst>
          </p:cNvPr>
          <p:cNvSpPr>
            <a:spLocks/>
          </p:cNvSpPr>
          <p:nvPr/>
        </p:nvSpPr>
        <p:spPr bwMode="auto">
          <a:xfrm>
            <a:off x="4655819" y="832553"/>
            <a:ext cx="6998321" cy="2421583"/>
          </a:xfrm>
          <a:prstGeom prst="roundRect">
            <a:avLst>
              <a:gd name="adj" fmla="val 3112"/>
            </a:avLst>
          </a:prstGeom>
          <a:noFill/>
          <a:ln w="127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Rounded Corners 18">
            <a:extLst>
              <a:ext uri="{FF2B5EF4-FFF2-40B4-BE49-F238E27FC236}">
                <a16:creationId xmlns:a16="http://schemas.microsoft.com/office/drawing/2014/main" id="{F0B9FB11-C5A2-68D7-AA83-D4C8DA778C19}"/>
              </a:ext>
            </a:extLst>
          </p:cNvPr>
          <p:cNvSpPr>
            <a:spLocks/>
          </p:cNvSpPr>
          <p:nvPr/>
        </p:nvSpPr>
        <p:spPr bwMode="auto">
          <a:xfrm>
            <a:off x="4653344" y="3718584"/>
            <a:ext cx="7021921" cy="2421583"/>
          </a:xfrm>
          <a:prstGeom prst="roundRect">
            <a:avLst>
              <a:gd name="adj" fmla="val 3112"/>
            </a:avLst>
          </a:prstGeom>
          <a:noFill/>
          <a:ln w="127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FA978C38-7A5C-4B47-5E97-89054ED4C90F}"/>
              </a:ext>
            </a:extLst>
          </p:cNvPr>
          <p:cNvSpPr/>
          <p:nvPr/>
        </p:nvSpPr>
        <p:spPr bwMode="auto">
          <a:xfrm>
            <a:off x="3834584" y="1206412"/>
            <a:ext cx="1673864" cy="167386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9" name="Oval 58">
            <a:extLst>
              <a:ext uri="{FF2B5EF4-FFF2-40B4-BE49-F238E27FC236}">
                <a16:creationId xmlns:a16="http://schemas.microsoft.com/office/drawing/2014/main" id="{28BA4657-A93E-DB77-39C8-2C253DAE286B}"/>
              </a:ext>
            </a:extLst>
          </p:cNvPr>
          <p:cNvSpPr>
            <a:spLocks/>
          </p:cNvSpPr>
          <p:nvPr/>
        </p:nvSpPr>
        <p:spPr bwMode="auto">
          <a:xfrm>
            <a:off x="3922374" y="1293310"/>
            <a:ext cx="1498284" cy="1498285"/>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Partial Circle 59">
            <a:extLst>
              <a:ext uri="{FF2B5EF4-FFF2-40B4-BE49-F238E27FC236}">
                <a16:creationId xmlns:a16="http://schemas.microsoft.com/office/drawing/2014/main" id="{BCA01CA7-B96A-BDB9-DE04-0FD2F057534A}"/>
              </a:ext>
            </a:extLst>
          </p:cNvPr>
          <p:cNvSpPr>
            <a:spLocks/>
          </p:cNvSpPr>
          <p:nvPr/>
        </p:nvSpPr>
        <p:spPr bwMode="auto">
          <a:xfrm>
            <a:off x="3922374" y="1293310"/>
            <a:ext cx="1498284" cy="1498285"/>
          </a:xfrm>
          <a:prstGeom prst="pie">
            <a:avLst>
              <a:gd name="adj1" fmla="val 16232929"/>
              <a:gd name="adj2" fmla="val 539285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853B0753-74BB-F434-881C-65234B7B2DFC}"/>
              </a:ext>
            </a:extLst>
          </p:cNvPr>
          <p:cNvSpPr>
            <a:spLocks/>
          </p:cNvSpPr>
          <p:nvPr/>
        </p:nvSpPr>
        <p:spPr bwMode="auto">
          <a:xfrm>
            <a:off x="4078628" y="1449564"/>
            <a:ext cx="1185776" cy="11857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TextBox 61">
            <a:extLst>
              <a:ext uri="{FF2B5EF4-FFF2-40B4-BE49-F238E27FC236}">
                <a16:creationId xmlns:a16="http://schemas.microsoft.com/office/drawing/2014/main" id="{DCFB16A0-7455-68F6-B398-D17339A2853B}"/>
              </a:ext>
            </a:extLst>
          </p:cNvPr>
          <p:cNvSpPr txBox="1"/>
          <p:nvPr/>
        </p:nvSpPr>
        <p:spPr>
          <a:xfrm>
            <a:off x="4184485" y="1804456"/>
            <a:ext cx="974061" cy="47599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t>55%</a:t>
            </a:r>
          </a:p>
        </p:txBody>
      </p:sp>
      <p:sp>
        <p:nvSpPr>
          <p:cNvPr id="64" name="TextBox 63">
            <a:extLst>
              <a:ext uri="{FF2B5EF4-FFF2-40B4-BE49-F238E27FC236}">
                <a16:creationId xmlns:a16="http://schemas.microsoft.com/office/drawing/2014/main" id="{A0057EC6-E04E-84BD-B627-E5B079203F3B}"/>
              </a:ext>
            </a:extLst>
          </p:cNvPr>
          <p:cNvSpPr txBox="1"/>
          <p:nvPr/>
        </p:nvSpPr>
        <p:spPr>
          <a:xfrm>
            <a:off x="4034744" y="2268241"/>
            <a:ext cx="1273542" cy="218088"/>
          </a:xfrm>
          <a:prstGeom prst="rect">
            <a:avLst/>
          </a:prstGeom>
          <a:noFill/>
        </p:spPr>
        <p:txBody>
          <a:bodyPr wrap="square" lIns="0" tIns="0" rIns="0" bIns="0" rtlCol="0">
            <a:noAutofit/>
          </a:bodyPr>
          <a:lstStyle/>
          <a:p>
            <a:pPr lvl="0" algn="ctr"/>
            <a:r>
              <a:rPr kumimoji="0" lang="en-US" sz="12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savings</a:t>
            </a:r>
            <a:r>
              <a:rPr kumimoji="0" lang="en-US" sz="1200" b="0" i="0" u="none" strike="noStrike" kern="1200" cap="none" spc="0" normalizeH="0" baseline="30000" noProof="0" dirty="0">
                <a:ln>
                  <a:noFill/>
                </a:ln>
                <a:solidFill>
                  <a:srgbClr val="000000"/>
                </a:solidFill>
                <a:effectLst/>
                <a:uLnTx/>
                <a:uFillTx/>
                <a:latin typeface="Segoe UI Semibold"/>
                <a:ea typeface="+mn-ea"/>
                <a:cs typeface="Segoe UI" panose="020B0502040204020203" pitchFamily="34" charset="0"/>
              </a:rPr>
              <a:t>1</a:t>
            </a:r>
            <a:endParaRPr kumimoji="0" lang="en-US" sz="12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endParaRPr>
          </a:p>
        </p:txBody>
      </p:sp>
      <p:sp>
        <p:nvSpPr>
          <p:cNvPr id="21" name="Oval 20">
            <a:extLst>
              <a:ext uri="{FF2B5EF4-FFF2-40B4-BE49-F238E27FC236}">
                <a16:creationId xmlns:a16="http://schemas.microsoft.com/office/drawing/2014/main" id="{41867B84-1229-612A-8835-8D168118881D}"/>
              </a:ext>
            </a:extLst>
          </p:cNvPr>
          <p:cNvSpPr/>
          <p:nvPr/>
        </p:nvSpPr>
        <p:spPr bwMode="auto">
          <a:xfrm>
            <a:off x="3834584" y="4092444"/>
            <a:ext cx="1673864" cy="167386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5" name="Oval 104">
            <a:extLst>
              <a:ext uri="{FF2B5EF4-FFF2-40B4-BE49-F238E27FC236}">
                <a16:creationId xmlns:a16="http://schemas.microsoft.com/office/drawing/2014/main" id="{57620D13-8B1B-EC89-9DCC-98B500714640}"/>
              </a:ext>
            </a:extLst>
          </p:cNvPr>
          <p:cNvSpPr>
            <a:spLocks/>
          </p:cNvSpPr>
          <p:nvPr/>
        </p:nvSpPr>
        <p:spPr bwMode="auto">
          <a:xfrm>
            <a:off x="3923513" y="4192452"/>
            <a:ext cx="1498284" cy="1498285"/>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6" name="Partial Circle 105">
            <a:extLst>
              <a:ext uri="{FF2B5EF4-FFF2-40B4-BE49-F238E27FC236}">
                <a16:creationId xmlns:a16="http://schemas.microsoft.com/office/drawing/2014/main" id="{53C09C89-AFC2-A198-15EE-BBD9AB61A0FA}"/>
              </a:ext>
            </a:extLst>
          </p:cNvPr>
          <p:cNvSpPr>
            <a:spLocks/>
          </p:cNvSpPr>
          <p:nvPr/>
        </p:nvSpPr>
        <p:spPr bwMode="auto">
          <a:xfrm>
            <a:off x="3923513" y="4192452"/>
            <a:ext cx="1498284" cy="1498285"/>
          </a:xfrm>
          <a:prstGeom prst="pie">
            <a:avLst>
              <a:gd name="adj1" fmla="val 16232929"/>
              <a:gd name="adj2" fmla="val 1188595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7" name="Oval 106">
            <a:extLst>
              <a:ext uri="{FF2B5EF4-FFF2-40B4-BE49-F238E27FC236}">
                <a16:creationId xmlns:a16="http://schemas.microsoft.com/office/drawing/2014/main" id="{4A94A929-C379-8CB8-32BC-D6C1192BED48}"/>
              </a:ext>
            </a:extLst>
          </p:cNvPr>
          <p:cNvSpPr>
            <a:spLocks/>
          </p:cNvSpPr>
          <p:nvPr/>
        </p:nvSpPr>
        <p:spPr bwMode="auto">
          <a:xfrm>
            <a:off x="4079767" y="4348706"/>
            <a:ext cx="1185776" cy="11857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8" name="TextBox 107">
            <a:extLst>
              <a:ext uri="{FF2B5EF4-FFF2-40B4-BE49-F238E27FC236}">
                <a16:creationId xmlns:a16="http://schemas.microsoft.com/office/drawing/2014/main" id="{2C0B5C47-2FDF-8F2B-5C5C-79A9235A635F}"/>
              </a:ext>
            </a:extLst>
          </p:cNvPr>
          <p:cNvSpPr txBox="1"/>
          <p:nvPr/>
        </p:nvSpPr>
        <p:spPr>
          <a:xfrm>
            <a:off x="4170769" y="4607422"/>
            <a:ext cx="974061" cy="47599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t>80%</a:t>
            </a:r>
          </a:p>
        </p:txBody>
      </p:sp>
      <p:sp>
        <p:nvSpPr>
          <p:cNvPr id="110" name="TextBox 109">
            <a:extLst>
              <a:ext uri="{FF2B5EF4-FFF2-40B4-BE49-F238E27FC236}">
                <a16:creationId xmlns:a16="http://schemas.microsoft.com/office/drawing/2014/main" id="{3B3D26D8-FBB0-3428-2F7F-74432C61550E}"/>
              </a:ext>
            </a:extLst>
          </p:cNvPr>
          <p:cNvSpPr txBox="1"/>
          <p:nvPr/>
        </p:nvSpPr>
        <p:spPr>
          <a:xfrm>
            <a:off x="4035883" y="5076881"/>
            <a:ext cx="1273542" cy="2180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savings</a:t>
            </a:r>
            <a:r>
              <a:rPr kumimoji="0" lang="en-US" sz="1200" b="0" i="0" u="none" strike="noStrike" kern="1200" cap="none" spc="0" normalizeH="0" baseline="30000" noProof="0" dirty="0">
                <a:ln>
                  <a:noFill/>
                </a:ln>
                <a:solidFill>
                  <a:srgbClr val="000000"/>
                </a:solidFill>
                <a:effectLst/>
                <a:uLnTx/>
                <a:uFillTx/>
                <a:latin typeface="Segoe UI Semibold"/>
                <a:ea typeface="+mn-ea"/>
                <a:cs typeface="Segoe UI" panose="020B0502040204020203" pitchFamily="34" charset="0"/>
              </a:rPr>
              <a:t>5</a:t>
            </a:r>
          </a:p>
        </p:txBody>
      </p:sp>
      <p:sp>
        <p:nvSpPr>
          <p:cNvPr id="26" name="Rectangle 25">
            <a:extLst>
              <a:ext uri="{FF2B5EF4-FFF2-40B4-BE49-F238E27FC236}">
                <a16:creationId xmlns:a16="http://schemas.microsoft.com/office/drawing/2014/main" id="{31F3B2D3-6330-DF0E-E07E-A6F200EEB18A}"/>
              </a:ext>
            </a:extLst>
          </p:cNvPr>
          <p:cNvSpPr>
            <a:spLocks/>
          </p:cNvSpPr>
          <p:nvPr/>
        </p:nvSpPr>
        <p:spPr bwMode="auto">
          <a:xfrm>
            <a:off x="5603049" y="3365384"/>
            <a:ext cx="2384975" cy="61380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F7FDEA3C-0793-D188-6F98-83ABE744AF26}"/>
              </a:ext>
            </a:extLst>
          </p:cNvPr>
          <p:cNvSpPr>
            <a:spLocks/>
          </p:cNvSpPr>
          <p:nvPr/>
        </p:nvSpPr>
        <p:spPr bwMode="auto">
          <a:xfrm>
            <a:off x="5603050" y="619455"/>
            <a:ext cx="2264454" cy="29974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5" name="Picture 2" descr="Dynamics 365 for Tablets - Apps on Google Play">
            <a:extLst>
              <a:ext uri="{FF2B5EF4-FFF2-40B4-BE49-F238E27FC236}">
                <a16:creationId xmlns:a16="http://schemas.microsoft.com/office/drawing/2014/main" id="{4CAA23D6-82A5-4F55-C775-31A1FFA888E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608" t="11631" r="20608" b="11631"/>
          <a:stretch/>
        </p:blipFill>
        <p:spPr bwMode="auto">
          <a:xfrm>
            <a:off x="5743682" y="478057"/>
            <a:ext cx="421848" cy="550682"/>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C2244A2D-A75D-4D57-A01A-EB2D4651B10A}"/>
              </a:ext>
            </a:extLst>
          </p:cNvPr>
          <p:cNvSpPr txBox="1"/>
          <p:nvPr/>
        </p:nvSpPr>
        <p:spPr>
          <a:xfrm>
            <a:off x="6306162" y="553343"/>
            <a:ext cx="1561342" cy="400110"/>
          </a:xfrm>
          <a:prstGeom prst="rect">
            <a:avLst/>
          </a:prstGeom>
          <a:noFill/>
        </p:spPr>
        <p:txBody>
          <a:bodyPr wrap="square" anchor="ctr">
            <a:noAutofit/>
          </a:bodyPr>
          <a:lstStyle/>
          <a:p>
            <a:pPr marL="0" marR="0" lvl="0" indent="0" algn="l" defTabSz="914049"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2"/>
                </a:solidFill>
                <a:effectLst/>
                <a:uLnTx/>
                <a:uFillTx/>
                <a:latin typeface="Segoe UI Semibold"/>
                <a:ea typeface="+mn-ea"/>
                <a:cs typeface="+mn-cs"/>
              </a:rPr>
              <a:t>Dynamics 365</a:t>
            </a:r>
          </a:p>
        </p:txBody>
      </p:sp>
      <p:pic>
        <p:nvPicPr>
          <p:cNvPr id="54" name="Graphic 53">
            <a:extLst>
              <a:ext uri="{FF2B5EF4-FFF2-40B4-BE49-F238E27FC236}">
                <a16:creationId xmlns:a16="http://schemas.microsoft.com/office/drawing/2014/main" id="{F91A02C7-975E-9E09-FEC9-551940F81C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6731" y="3412465"/>
            <a:ext cx="550680" cy="550680"/>
          </a:xfrm>
          <a:prstGeom prst="rect">
            <a:avLst/>
          </a:prstGeom>
        </p:spPr>
      </p:pic>
      <p:sp>
        <p:nvSpPr>
          <p:cNvPr id="103" name="TextBox 102">
            <a:extLst>
              <a:ext uri="{FF2B5EF4-FFF2-40B4-BE49-F238E27FC236}">
                <a16:creationId xmlns:a16="http://schemas.microsoft.com/office/drawing/2014/main" id="{E603A706-4508-C4F5-228B-D7B7F7CF4BDF}"/>
              </a:ext>
            </a:extLst>
          </p:cNvPr>
          <p:cNvSpPr txBox="1"/>
          <p:nvPr/>
        </p:nvSpPr>
        <p:spPr>
          <a:xfrm>
            <a:off x="6306162" y="3487750"/>
            <a:ext cx="1746826" cy="400110"/>
          </a:xfrm>
          <a:prstGeom prst="rect">
            <a:avLst/>
          </a:prstGeom>
          <a:noFill/>
        </p:spPr>
        <p:txBody>
          <a:bodyPr wrap="square" anchor="ctr">
            <a:noAutofit/>
          </a:bodyPr>
          <a:lstStyle/>
          <a:p>
            <a:pPr marL="0" marR="0" lvl="0" indent="0" algn="l" defTabSz="914049"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2"/>
                </a:solidFill>
                <a:effectLst/>
                <a:uLnTx/>
                <a:uFillTx/>
                <a:latin typeface="Segoe UI Semibold"/>
                <a:ea typeface="+mn-ea"/>
                <a:cs typeface="+mn-cs"/>
              </a:rPr>
              <a:t>Power Platform</a:t>
            </a:r>
          </a:p>
        </p:txBody>
      </p:sp>
      <p:sp>
        <p:nvSpPr>
          <p:cNvPr id="15" name="Rectangle 14">
            <a:extLst>
              <a:ext uri="{FF2B5EF4-FFF2-40B4-BE49-F238E27FC236}">
                <a16:creationId xmlns:a16="http://schemas.microsoft.com/office/drawing/2014/main" id="{B03E9F37-8EC8-A103-033A-9E013294437C}"/>
              </a:ext>
            </a:extLst>
          </p:cNvPr>
          <p:cNvSpPr>
            <a:spLocks/>
          </p:cNvSpPr>
          <p:nvPr/>
        </p:nvSpPr>
        <p:spPr bwMode="auto">
          <a:xfrm>
            <a:off x="8077746" y="1123044"/>
            <a:ext cx="3542835" cy="630900"/>
          </a:xfrm>
          <a:prstGeom prst="rect">
            <a:avLst/>
          </a:prstGeom>
          <a:noFill/>
        </p:spPr>
        <p:txBody>
          <a:bodyPr wrap="square" lIns="91440" tIns="0" rIns="9144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Shorten the time sellers need to </a:t>
            </a:r>
            <a:b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b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prepare sales proposals </a:t>
            </a:r>
          </a:p>
        </p:txBody>
      </p:sp>
      <p:sp>
        <p:nvSpPr>
          <p:cNvPr id="16" name="Rectangle 15">
            <a:extLst>
              <a:ext uri="{FF2B5EF4-FFF2-40B4-BE49-F238E27FC236}">
                <a16:creationId xmlns:a16="http://schemas.microsoft.com/office/drawing/2014/main" id="{8F6FCB30-6E2A-0023-35C5-4B3FFD23C68F}"/>
              </a:ext>
            </a:extLst>
          </p:cNvPr>
          <p:cNvSpPr>
            <a:spLocks/>
          </p:cNvSpPr>
          <p:nvPr/>
        </p:nvSpPr>
        <p:spPr bwMode="auto">
          <a:xfrm>
            <a:off x="8077746" y="1748324"/>
            <a:ext cx="3542835" cy="630900"/>
          </a:xfrm>
          <a:prstGeom prst="rect">
            <a:avLst/>
          </a:prstGeom>
          <a:noFill/>
        </p:spPr>
        <p:txBody>
          <a:bodyPr wrap="square" lIns="91440" tIns="0" rIns="9144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Accelerate business outcomes with real-time data analysis, automation, and streamlined processes </a:t>
            </a:r>
          </a:p>
        </p:txBody>
      </p:sp>
      <p:sp>
        <p:nvSpPr>
          <p:cNvPr id="18" name="Rectangle 17">
            <a:extLst>
              <a:ext uri="{FF2B5EF4-FFF2-40B4-BE49-F238E27FC236}">
                <a16:creationId xmlns:a16="http://schemas.microsoft.com/office/drawing/2014/main" id="{75A2F56A-760A-E8C5-1956-8F853BD019F7}"/>
              </a:ext>
            </a:extLst>
          </p:cNvPr>
          <p:cNvSpPr>
            <a:spLocks/>
          </p:cNvSpPr>
          <p:nvPr/>
        </p:nvSpPr>
        <p:spPr bwMode="auto">
          <a:xfrm>
            <a:off x="8077746" y="2403291"/>
            <a:ext cx="3542835" cy="630900"/>
          </a:xfrm>
          <a:prstGeom prst="rect">
            <a:avLst/>
          </a:prstGeom>
          <a:noFill/>
        </p:spPr>
        <p:txBody>
          <a:bodyPr wrap="square" lIns="91440" tIns="0" rIns="9144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By migrating to Dynamics 365 in the cloud, organizations save on expensive infrastructure refreshes</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4A16526C-E7D7-C3CF-C5D6-F426710C1604}"/>
              </a:ext>
            </a:extLst>
          </p:cNvPr>
          <p:cNvSpPr>
            <a:spLocks/>
          </p:cNvSpPr>
          <p:nvPr/>
        </p:nvSpPr>
        <p:spPr bwMode="auto">
          <a:xfrm>
            <a:off x="8077746" y="4141355"/>
            <a:ext cx="3542835" cy="630900"/>
          </a:xfrm>
          <a:prstGeom prst="rect">
            <a:avLst/>
          </a:prstGeom>
          <a:noFill/>
        </p:spPr>
        <p:txBody>
          <a:bodyPr wrap="square" lIns="91440" tIns="0" rIns="9144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Build solutions that move your </a:t>
            </a:r>
            <a:b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b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business forward faster </a:t>
            </a:r>
          </a:p>
        </p:txBody>
      </p:sp>
      <p:sp>
        <p:nvSpPr>
          <p:cNvPr id="23" name="Rectangle 22">
            <a:extLst>
              <a:ext uri="{FF2B5EF4-FFF2-40B4-BE49-F238E27FC236}">
                <a16:creationId xmlns:a16="http://schemas.microsoft.com/office/drawing/2014/main" id="{3B97F1AA-C0CF-2E92-CE35-360E5D9F812A}"/>
              </a:ext>
            </a:extLst>
          </p:cNvPr>
          <p:cNvSpPr>
            <a:spLocks/>
          </p:cNvSpPr>
          <p:nvPr/>
        </p:nvSpPr>
        <p:spPr bwMode="auto">
          <a:xfrm>
            <a:off x="8077746" y="4766635"/>
            <a:ext cx="3542835" cy="630900"/>
          </a:xfrm>
          <a:prstGeom prst="rect">
            <a:avLst/>
          </a:prstGeom>
          <a:noFill/>
        </p:spPr>
        <p:txBody>
          <a:bodyPr wrap="square" lIns="91440" tIns="0" rIns="9144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Power Platform makes it easy with </a:t>
            </a:r>
            <a:b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b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connectivity to over 800 apps and services </a:t>
            </a:r>
          </a:p>
        </p:txBody>
      </p:sp>
      <p:sp>
        <p:nvSpPr>
          <p:cNvPr id="24" name="Rectangle 23">
            <a:extLst>
              <a:ext uri="{FF2B5EF4-FFF2-40B4-BE49-F238E27FC236}">
                <a16:creationId xmlns:a16="http://schemas.microsoft.com/office/drawing/2014/main" id="{AAE09B0D-F660-7673-C5CE-B79F994684F8}"/>
              </a:ext>
            </a:extLst>
          </p:cNvPr>
          <p:cNvSpPr>
            <a:spLocks/>
          </p:cNvSpPr>
          <p:nvPr/>
        </p:nvSpPr>
        <p:spPr bwMode="auto">
          <a:xfrm>
            <a:off x="8077746" y="5391914"/>
            <a:ext cx="3542835" cy="630900"/>
          </a:xfrm>
          <a:prstGeom prst="rect">
            <a:avLst/>
          </a:prstGeom>
          <a:noFill/>
        </p:spPr>
        <p:txBody>
          <a:bodyPr wrap="square" lIns="91440" tIns="0" rIns="9144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City of Ottawa saved $240k on </a:t>
            </a:r>
            <a:b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b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employee labor with Power Platform</a:t>
            </a:r>
          </a:p>
        </p:txBody>
      </p:sp>
      <p:cxnSp>
        <p:nvCxnSpPr>
          <p:cNvPr id="28" name="Straight Connector 27">
            <a:extLst>
              <a:ext uri="{FF2B5EF4-FFF2-40B4-BE49-F238E27FC236}">
                <a16:creationId xmlns:a16="http://schemas.microsoft.com/office/drawing/2014/main" id="{E482F40C-1927-59F1-0A3B-AEDDE18DA155}"/>
              </a:ext>
            </a:extLst>
          </p:cNvPr>
          <p:cNvCxnSpPr/>
          <p:nvPr/>
        </p:nvCxnSpPr>
        <p:spPr>
          <a:xfrm>
            <a:off x="5867400" y="1732084"/>
            <a:ext cx="5130800" cy="0"/>
          </a:xfrm>
          <a:prstGeom prst="line">
            <a:avLst/>
          </a:prstGeom>
          <a:ln>
            <a:solidFill>
              <a:schemeClr val="bg2">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46D1CE9-1CEA-9907-14D7-44B906981410}"/>
              </a:ext>
            </a:extLst>
          </p:cNvPr>
          <p:cNvCxnSpPr/>
          <p:nvPr/>
        </p:nvCxnSpPr>
        <p:spPr>
          <a:xfrm>
            <a:off x="5867400" y="2357364"/>
            <a:ext cx="5130800" cy="0"/>
          </a:xfrm>
          <a:prstGeom prst="line">
            <a:avLst/>
          </a:prstGeom>
          <a:ln>
            <a:solidFill>
              <a:schemeClr val="bg2">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B71D7B-FA6B-1D17-3BE4-32F9A2FE5FA4}"/>
              </a:ext>
            </a:extLst>
          </p:cNvPr>
          <p:cNvCxnSpPr/>
          <p:nvPr/>
        </p:nvCxnSpPr>
        <p:spPr>
          <a:xfrm>
            <a:off x="5867400" y="4750395"/>
            <a:ext cx="5130800" cy="0"/>
          </a:xfrm>
          <a:prstGeom prst="line">
            <a:avLst/>
          </a:prstGeom>
          <a:ln>
            <a:solidFill>
              <a:schemeClr val="bg2">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6ED8236-072E-AECE-F1B6-21D2E5B56A18}"/>
              </a:ext>
            </a:extLst>
          </p:cNvPr>
          <p:cNvCxnSpPr/>
          <p:nvPr/>
        </p:nvCxnSpPr>
        <p:spPr>
          <a:xfrm>
            <a:off x="5867400" y="5375675"/>
            <a:ext cx="5130800" cy="0"/>
          </a:xfrm>
          <a:prstGeom prst="line">
            <a:avLst/>
          </a:prstGeom>
          <a:ln>
            <a:solidFill>
              <a:schemeClr val="bg2">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876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500"/>
                                        <p:tgtEl>
                                          <p:spTgt spid="10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500"/>
                                        <p:tgtEl>
                                          <p:spTgt spid="5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1500"/>
                                        <p:tgtEl>
                                          <p:spTgt spid="17"/>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70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500"/>
                                        <p:tgtEl>
                                          <p:spTgt spid="62"/>
                                        </p:tgtEl>
                                      </p:cBhvr>
                                    </p:animEffect>
                                  </p:childTnLst>
                                </p:cTn>
                              </p:par>
                              <p:par>
                                <p:cTn id="30" presetID="10" presetClass="entr" presetSubtype="0" fill="hold" grpId="0" nodeType="withEffect">
                                  <p:stCondLst>
                                    <p:cond delay="80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22" presetClass="entr" presetSubtype="4" fill="hold" grpId="0" nodeType="withEffect">
                                  <p:stCondLst>
                                    <p:cond delay="900"/>
                                  </p:stCondLst>
                                  <p:childTnLst>
                                    <p:set>
                                      <p:cBhvr>
                                        <p:cTn id="34" dur="1" fill="hold">
                                          <p:stCondLst>
                                            <p:cond delay="0"/>
                                          </p:stCondLst>
                                        </p:cTn>
                                        <p:tgtEl>
                                          <p:spTgt spid="60"/>
                                        </p:tgtEl>
                                        <p:attrNameLst>
                                          <p:attrName>style.visibility</p:attrName>
                                        </p:attrNameLst>
                                      </p:cBhvr>
                                      <p:to>
                                        <p:strVal val="visible"/>
                                      </p:to>
                                    </p:set>
                                    <p:animEffect transition="in" filter="wipe(down)">
                                      <p:cBhvr>
                                        <p:cTn id="35" dur="500"/>
                                        <p:tgtEl>
                                          <p:spTgt spid="60"/>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42" presetClass="path" presetSubtype="0" accel="50000" decel="50000" fill="hold" grpId="1" nodeType="withEffect">
                                  <p:stCondLst>
                                    <p:cond delay="0"/>
                                  </p:stCondLst>
                                  <p:childTnLst>
                                    <p:animMotion origin="layout" path="M -3.33333E-6 -2.22222E-6 L -0.01237 0.00093 " pathEditMode="relative" rAng="0" ptsTypes="AA">
                                      <p:cBhvr>
                                        <p:cTn id="44" dur="1000" spd="-100000" fill="hold"/>
                                        <p:tgtEl>
                                          <p:spTgt spid="9"/>
                                        </p:tgtEl>
                                        <p:attrNameLst>
                                          <p:attrName>ppt_x</p:attrName>
                                          <p:attrName>ppt_y</p:attrName>
                                        </p:attrNameLst>
                                      </p:cBhvr>
                                      <p:rCtr x="-625" y="46"/>
                                    </p:animMotion>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grpId="0" nodeType="withEffect">
                                  <p:stCondLst>
                                    <p:cond delay="40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nodeType="withEffect">
                                  <p:stCondLst>
                                    <p:cond delay="40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42" presetClass="path" presetSubtype="0" accel="50000" decel="50000" fill="hold" grpId="1" nodeType="withEffect">
                                  <p:stCondLst>
                                    <p:cond delay="400"/>
                                  </p:stCondLst>
                                  <p:childTnLst>
                                    <p:animMotion origin="layout" path="M -3.33333E-6 4.07407E-6 L -0.01237 0.00023 " pathEditMode="relative" rAng="0" ptsTypes="AA">
                                      <p:cBhvr>
                                        <p:cTn id="56" dur="1000" spd="-100000" fill="hold"/>
                                        <p:tgtEl>
                                          <p:spTgt spid="10"/>
                                        </p:tgtEl>
                                        <p:attrNameLst>
                                          <p:attrName>ppt_x</p:attrName>
                                          <p:attrName>ppt_y</p:attrName>
                                        </p:attrNameLst>
                                      </p:cBhvr>
                                      <p:rCtr x="-625" y="0"/>
                                    </p:animMotion>
                                  </p:childTnLst>
                                </p:cTn>
                              </p:par>
                            </p:childTnLst>
                          </p:cTn>
                        </p:par>
                        <p:par>
                          <p:cTn id="57" fill="hold">
                            <p:stCondLst>
                              <p:cond delay="4400"/>
                            </p:stCondLst>
                            <p:childTnLst>
                              <p:par>
                                <p:cTn id="58" presetID="10"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10" presetClass="entr" presetSubtype="0" fill="hold" grpId="0" nodeType="withEffect">
                                  <p:stCondLst>
                                    <p:cond delay="80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10" presetClass="entr" presetSubtype="0" fill="hold" nodeType="withEffect">
                                  <p:stCondLst>
                                    <p:cond delay="80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42" presetClass="path" presetSubtype="0" accel="50000" decel="50000" fill="hold" grpId="1" nodeType="withEffect">
                                  <p:stCondLst>
                                    <p:cond delay="800"/>
                                  </p:stCondLst>
                                  <p:childTnLst>
                                    <p:animMotion origin="layout" path="M -3.33333E-6 3.7037E-7 L -0.0108 -0.00116 " pathEditMode="relative" rAng="0" ptsTypes="AA">
                                      <p:cBhvr>
                                        <p:cTn id="68" dur="1000" spd="-100000" fill="hold"/>
                                        <p:tgtEl>
                                          <p:spTgt spid="11"/>
                                        </p:tgtEl>
                                        <p:attrNameLst>
                                          <p:attrName>ppt_x</p:attrName>
                                          <p:attrName>ppt_y</p:attrName>
                                        </p:attrNameLst>
                                      </p:cBhvr>
                                      <p:rCtr x="-547" y="-69"/>
                                    </p:animMotion>
                                  </p:childTnLst>
                                </p:cTn>
                              </p:par>
                            </p:childTnLst>
                          </p:cTn>
                        </p:par>
                        <p:par>
                          <p:cTn id="69" fill="hold">
                            <p:stCondLst>
                              <p:cond delay="6200"/>
                            </p:stCondLst>
                            <p:childTnLst>
                              <p:par>
                                <p:cTn id="70" presetID="10" presetClass="entr" presetSubtype="0"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par>
                          <p:cTn id="73" fill="hold">
                            <p:stCondLst>
                              <p:cond delay="6700"/>
                            </p:stCondLst>
                            <p:childTnLst>
                              <p:par>
                                <p:cTn id="74" presetID="10" presetClass="entr" presetSubtype="0" fill="hold" nodeType="after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fade">
                                      <p:cBhvr>
                                        <p:cTn id="79" dur="500"/>
                                        <p:tgtEl>
                                          <p:spTgt spid="103"/>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heel(1)">
                                      <p:cBhvr>
                                        <p:cTn id="82" dur="1500"/>
                                        <p:tgtEl>
                                          <p:spTgt spid="19"/>
                                        </p:tgtEl>
                                      </p:cBhvr>
                                    </p:animEffect>
                                  </p:childTnLst>
                                </p:cTn>
                              </p:par>
                              <p:par>
                                <p:cTn id="83" presetID="10" presetClass="entr" presetSubtype="0" fill="hold" grpId="0" nodeType="withEffect">
                                  <p:stCondLst>
                                    <p:cond delay="50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par>
                                <p:cTn id="86" presetID="10" presetClass="entr" presetSubtype="0" fill="hold" grpId="0" nodeType="withEffect">
                                  <p:stCondLst>
                                    <p:cond delay="600"/>
                                  </p:stCondLst>
                                  <p:childTnLst>
                                    <p:set>
                                      <p:cBhvr>
                                        <p:cTn id="87" dur="1" fill="hold">
                                          <p:stCondLst>
                                            <p:cond delay="0"/>
                                          </p:stCondLst>
                                        </p:cTn>
                                        <p:tgtEl>
                                          <p:spTgt spid="108"/>
                                        </p:tgtEl>
                                        <p:attrNameLst>
                                          <p:attrName>style.visibility</p:attrName>
                                        </p:attrNameLst>
                                      </p:cBhvr>
                                      <p:to>
                                        <p:strVal val="visible"/>
                                      </p:to>
                                    </p:set>
                                    <p:animEffect transition="in" filter="fade">
                                      <p:cBhvr>
                                        <p:cTn id="88" dur="500"/>
                                        <p:tgtEl>
                                          <p:spTgt spid="108"/>
                                        </p:tgtEl>
                                      </p:cBhvr>
                                    </p:animEffect>
                                  </p:childTnLst>
                                </p:cTn>
                              </p:par>
                              <p:par>
                                <p:cTn id="89" presetID="10" presetClass="entr" presetSubtype="0" fill="hold" grpId="0" nodeType="withEffect">
                                  <p:stCondLst>
                                    <p:cond delay="700"/>
                                  </p:stCondLst>
                                  <p:childTnLst>
                                    <p:set>
                                      <p:cBhvr>
                                        <p:cTn id="90" dur="1" fill="hold">
                                          <p:stCondLst>
                                            <p:cond delay="0"/>
                                          </p:stCondLst>
                                        </p:cTn>
                                        <p:tgtEl>
                                          <p:spTgt spid="110"/>
                                        </p:tgtEl>
                                        <p:attrNameLst>
                                          <p:attrName>style.visibility</p:attrName>
                                        </p:attrNameLst>
                                      </p:cBhvr>
                                      <p:to>
                                        <p:strVal val="visible"/>
                                      </p:to>
                                    </p:set>
                                    <p:animEffect transition="in" filter="fade">
                                      <p:cBhvr>
                                        <p:cTn id="91" dur="500"/>
                                        <p:tgtEl>
                                          <p:spTgt spid="110"/>
                                        </p:tgtEl>
                                      </p:cBhvr>
                                    </p:animEffect>
                                  </p:childTnLst>
                                </p:cTn>
                              </p:par>
                              <p:par>
                                <p:cTn id="92" presetID="22" presetClass="entr" presetSubtype="4" fill="hold" grpId="0" nodeType="withEffect">
                                  <p:stCondLst>
                                    <p:cond delay="800"/>
                                  </p:stCondLst>
                                  <p:childTnLst>
                                    <p:set>
                                      <p:cBhvr>
                                        <p:cTn id="93" dur="1" fill="hold">
                                          <p:stCondLst>
                                            <p:cond delay="0"/>
                                          </p:stCondLst>
                                        </p:cTn>
                                        <p:tgtEl>
                                          <p:spTgt spid="106"/>
                                        </p:tgtEl>
                                        <p:attrNameLst>
                                          <p:attrName>style.visibility</p:attrName>
                                        </p:attrNameLst>
                                      </p:cBhvr>
                                      <p:to>
                                        <p:strVal val="visible"/>
                                      </p:to>
                                    </p:set>
                                    <p:animEffect transition="in" filter="wipe(down)">
                                      <p:cBhvr>
                                        <p:cTn id="94" dur="500"/>
                                        <p:tgtEl>
                                          <p:spTgt spid="106"/>
                                        </p:tgtEl>
                                      </p:cBhvr>
                                    </p:animEffect>
                                  </p:childTnLst>
                                </p:cTn>
                              </p:par>
                              <p:par>
                                <p:cTn id="95" presetID="10" presetClass="entr" presetSubtype="0" fill="hold" grpId="0" nodeType="withEffect">
                                  <p:stCondLst>
                                    <p:cond delay="900"/>
                                  </p:stCondLst>
                                  <p:childTnLst>
                                    <p:set>
                                      <p:cBhvr>
                                        <p:cTn id="96" dur="1" fill="hold">
                                          <p:stCondLst>
                                            <p:cond delay="0"/>
                                          </p:stCondLst>
                                        </p:cTn>
                                        <p:tgtEl>
                                          <p:spTgt spid="105"/>
                                        </p:tgtEl>
                                        <p:attrNameLst>
                                          <p:attrName>style.visibility</p:attrName>
                                        </p:attrNameLst>
                                      </p:cBhvr>
                                      <p:to>
                                        <p:strVal val="visible"/>
                                      </p:to>
                                    </p:set>
                                    <p:animEffect transition="in" filter="fade">
                                      <p:cBhvr>
                                        <p:cTn id="97" dur="500"/>
                                        <p:tgtEl>
                                          <p:spTgt spid="105"/>
                                        </p:tgtEl>
                                      </p:cBhvr>
                                    </p:animEffect>
                                  </p:childTnLst>
                                </p:cTn>
                              </p:par>
                            </p:childTnLst>
                          </p:cTn>
                        </p:par>
                        <p:par>
                          <p:cTn id="98" fill="hold">
                            <p:stCondLst>
                              <p:cond delay="8200"/>
                            </p:stCondLst>
                            <p:childTnLst>
                              <p:par>
                                <p:cTn id="99" presetID="10" presetClass="entr" presetSubtype="0" fill="hold" grpId="0" nodeType="after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par>
                                <p:cTn id="102" presetID="42" presetClass="path" presetSubtype="0" accel="50000" decel="50000" fill="hold" grpId="1" nodeType="withEffect">
                                  <p:stCondLst>
                                    <p:cond delay="0"/>
                                  </p:stCondLst>
                                  <p:childTnLst>
                                    <p:animMotion origin="layout" path="M -3.33333E-6 1.48148E-6 L -0.00963 -0.00208 " pathEditMode="relative" rAng="0" ptsTypes="AA">
                                      <p:cBhvr>
                                        <p:cTn id="103" dur="1000" spd="-100000" fill="hold"/>
                                        <p:tgtEl>
                                          <p:spTgt spid="12"/>
                                        </p:tgtEl>
                                        <p:attrNameLst>
                                          <p:attrName>ppt_x</p:attrName>
                                          <p:attrName>ppt_y</p:attrName>
                                        </p:attrNameLst>
                                      </p:cBhvr>
                                      <p:rCtr x="-482" y="-116"/>
                                    </p:animMotion>
                                  </p:childTnLst>
                                </p:cTn>
                              </p:par>
                            </p:childTnLst>
                          </p:cTn>
                        </p:par>
                        <p:par>
                          <p:cTn id="104" fill="hold">
                            <p:stCondLst>
                              <p:cond delay="9200"/>
                            </p:stCondLst>
                            <p:childTnLst>
                              <p:par>
                                <p:cTn id="105" presetID="10" presetClass="entr" presetSubtype="0"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500"/>
                                        <p:tgtEl>
                                          <p:spTgt spid="22"/>
                                        </p:tgtEl>
                                      </p:cBhvr>
                                    </p:animEffect>
                                  </p:childTnLst>
                                </p:cTn>
                              </p:par>
                              <p:par>
                                <p:cTn id="108" presetID="10" presetClass="entr" presetSubtype="0" fill="hold" grpId="0" nodeType="withEffect">
                                  <p:stCondLst>
                                    <p:cond delay="400"/>
                                  </p:stCondLst>
                                  <p:childTnLst>
                                    <p:set>
                                      <p:cBhvr>
                                        <p:cTn id="109" dur="1" fill="hold">
                                          <p:stCondLst>
                                            <p:cond delay="0"/>
                                          </p:stCondLst>
                                        </p:cTn>
                                        <p:tgtEl>
                                          <p:spTgt spid="13"/>
                                        </p:tgtEl>
                                        <p:attrNameLst>
                                          <p:attrName>style.visibility</p:attrName>
                                        </p:attrNameLst>
                                      </p:cBhvr>
                                      <p:to>
                                        <p:strVal val="visible"/>
                                      </p:to>
                                    </p:set>
                                    <p:animEffect transition="in" filter="fade">
                                      <p:cBhvr>
                                        <p:cTn id="110" dur="500"/>
                                        <p:tgtEl>
                                          <p:spTgt spid="13"/>
                                        </p:tgtEl>
                                      </p:cBhvr>
                                    </p:animEffect>
                                  </p:childTnLst>
                                </p:cTn>
                              </p:par>
                              <p:par>
                                <p:cTn id="111" presetID="10" presetClass="entr" presetSubtype="0" fill="hold" nodeType="withEffect">
                                  <p:stCondLst>
                                    <p:cond delay="40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500"/>
                                        <p:tgtEl>
                                          <p:spTgt spid="30"/>
                                        </p:tgtEl>
                                      </p:cBhvr>
                                    </p:animEffect>
                                  </p:childTnLst>
                                </p:cTn>
                              </p:par>
                              <p:par>
                                <p:cTn id="114" presetID="42" presetClass="path" presetSubtype="0" accel="50000" decel="50000" fill="hold" grpId="1" nodeType="withEffect">
                                  <p:stCondLst>
                                    <p:cond delay="400"/>
                                  </p:stCondLst>
                                  <p:childTnLst>
                                    <p:animMotion origin="layout" path="M -3.33333E-6 -2.22222E-6 L -0.00963 -0.00208 " pathEditMode="relative" rAng="0" ptsTypes="AA">
                                      <p:cBhvr>
                                        <p:cTn id="115" dur="1000" spd="-100000" fill="hold"/>
                                        <p:tgtEl>
                                          <p:spTgt spid="13"/>
                                        </p:tgtEl>
                                        <p:attrNameLst>
                                          <p:attrName>ppt_x</p:attrName>
                                          <p:attrName>ppt_y</p:attrName>
                                        </p:attrNameLst>
                                      </p:cBhvr>
                                      <p:rCtr x="-482" y="-116"/>
                                    </p:animMotion>
                                  </p:childTnLst>
                                </p:cTn>
                              </p:par>
                            </p:childTnLst>
                          </p:cTn>
                        </p:par>
                        <p:par>
                          <p:cTn id="116" fill="hold">
                            <p:stCondLst>
                              <p:cond delay="10600"/>
                            </p:stCondLst>
                            <p:childTnLst>
                              <p:par>
                                <p:cTn id="117" presetID="10" presetClass="entr" presetSubtype="0" fill="hold" grpId="0" nodeType="after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fade">
                                      <p:cBhvr>
                                        <p:cTn id="119" dur="500"/>
                                        <p:tgtEl>
                                          <p:spTgt spid="23"/>
                                        </p:tgtEl>
                                      </p:cBhvr>
                                    </p:animEffect>
                                  </p:childTnLst>
                                </p:cTn>
                              </p:par>
                              <p:par>
                                <p:cTn id="120" presetID="10" presetClass="entr" presetSubtype="0" fill="hold" grpId="0" nodeType="withEffect">
                                  <p:stCondLst>
                                    <p:cond delay="800"/>
                                  </p:stCondLst>
                                  <p:childTnLst>
                                    <p:set>
                                      <p:cBhvr>
                                        <p:cTn id="121" dur="1" fill="hold">
                                          <p:stCondLst>
                                            <p:cond delay="0"/>
                                          </p:stCondLst>
                                        </p:cTn>
                                        <p:tgtEl>
                                          <p:spTgt spid="14"/>
                                        </p:tgtEl>
                                        <p:attrNameLst>
                                          <p:attrName>style.visibility</p:attrName>
                                        </p:attrNameLst>
                                      </p:cBhvr>
                                      <p:to>
                                        <p:strVal val="visible"/>
                                      </p:to>
                                    </p:set>
                                    <p:animEffect transition="in" filter="fade">
                                      <p:cBhvr>
                                        <p:cTn id="122" dur="500"/>
                                        <p:tgtEl>
                                          <p:spTgt spid="14"/>
                                        </p:tgtEl>
                                      </p:cBhvr>
                                    </p:animEffect>
                                  </p:childTnLst>
                                </p:cTn>
                              </p:par>
                              <p:par>
                                <p:cTn id="123" presetID="10" presetClass="entr" presetSubtype="0" fill="hold" nodeType="withEffect">
                                  <p:stCondLst>
                                    <p:cond delay="800"/>
                                  </p:stCondLst>
                                  <p:childTnLst>
                                    <p:set>
                                      <p:cBhvr>
                                        <p:cTn id="124" dur="1" fill="hold">
                                          <p:stCondLst>
                                            <p:cond delay="0"/>
                                          </p:stCondLst>
                                        </p:cTn>
                                        <p:tgtEl>
                                          <p:spTgt spid="31"/>
                                        </p:tgtEl>
                                        <p:attrNameLst>
                                          <p:attrName>style.visibility</p:attrName>
                                        </p:attrNameLst>
                                      </p:cBhvr>
                                      <p:to>
                                        <p:strVal val="visible"/>
                                      </p:to>
                                    </p:set>
                                    <p:animEffect transition="in" filter="fade">
                                      <p:cBhvr>
                                        <p:cTn id="125" dur="500"/>
                                        <p:tgtEl>
                                          <p:spTgt spid="31"/>
                                        </p:tgtEl>
                                      </p:cBhvr>
                                    </p:animEffect>
                                  </p:childTnLst>
                                </p:cTn>
                              </p:par>
                              <p:par>
                                <p:cTn id="126" presetID="42" presetClass="path" presetSubtype="0" accel="50000" decel="50000" fill="hold" grpId="1" nodeType="withEffect">
                                  <p:stCondLst>
                                    <p:cond delay="800"/>
                                  </p:stCondLst>
                                  <p:childTnLst>
                                    <p:animMotion origin="layout" path="M -3.33333E-6 4.07407E-6 L -0.00963 -0.00209 " pathEditMode="relative" rAng="0" ptsTypes="AA">
                                      <p:cBhvr>
                                        <p:cTn id="127" dur="1000" spd="-100000" fill="hold"/>
                                        <p:tgtEl>
                                          <p:spTgt spid="14"/>
                                        </p:tgtEl>
                                        <p:attrNameLst>
                                          <p:attrName>ppt_x</p:attrName>
                                          <p:attrName>ppt_y</p:attrName>
                                        </p:attrNameLst>
                                      </p:cBhvr>
                                      <p:rCtr x="-482" y="-116"/>
                                    </p:animMotion>
                                  </p:childTnLst>
                                </p:cTn>
                              </p:par>
                            </p:childTnLst>
                          </p:cTn>
                        </p:par>
                        <p:par>
                          <p:cTn id="128" fill="hold">
                            <p:stCondLst>
                              <p:cond delay="12400"/>
                            </p:stCondLst>
                            <p:childTnLst>
                              <p:par>
                                <p:cTn id="129" presetID="10" presetClass="entr" presetSubtype="0" fill="hold" grpId="0" nodeType="after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fade">
                                      <p:cBhvr>
                                        <p:cTn id="1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9" grpId="0"/>
      <p:bldP spid="9" grpId="1"/>
      <p:bldP spid="10" grpId="0"/>
      <p:bldP spid="10" grpId="1"/>
      <p:bldP spid="11" grpId="0"/>
      <p:bldP spid="11" grpId="1"/>
      <p:bldP spid="12" grpId="0"/>
      <p:bldP spid="12" grpId="1"/>
      <p:bldP spid="13" grpId="0"/>
      <p:bldP spid="13" grpId="1"/>
      <p:bldP spid="14" grpId="0"/>
      <p:bldP spid="14" grpId="1"/>
      <p:bldP spid="17" grpId="0" animBg="1"/>
      <p:bldP spid="19" grpId="0" animBg="1"/>
      <p:bldP spid="20" grpId="0" animBg="1"/>
      <p:bldP spid="59" grpId="0" animBg="1"/>
      <p:bldP spid="60" grpId="0" animBg="1"/>
      <p:bldP spid="61" grpId="0" animBg="1"/>
      <p:bldP spid="62" grpId="0"/>
      <p:bldP spid="64" grpId="0"/>
      <p:bldP spid="21" grpId="0" animBg="1"/>
      <p:bldP spid="105" grpId="0" animBg="1"/>
      <p:bldP spid="106" grpId="0" animBg="1"/>
      <p:bldP spid="107" grpId="0" animBg="1"/>
      <p:bldP spid="108" grpId="0"/>
      <p:bldP spid="110" grpId="0"/>
      <p:bldP spid="56" grpId="0"/>
      <p:bldP spid="103" grpId="0"/>
      <p:bldP spid="15" grpId="0"/>
      <p:bldP spid="16" grpId="0"/>
      <p:bldP spid="18"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0FBB7-EBDD-7D4C-7C02-B29FD0B4B321}"/>
              </a:ext>
            </a:extLst>
          </p:cNvPr>
          <p:cNvSpPr txBox="1">
            <a:spLocks/>
          </p:cNvSpPr>
          <p:nvPr/>
        </p:nvSpPr>
        <p:spPr>
          <a:xfrm>
            <a:off x="586154" y="1392005"/>
            <a:ext cx="3573295" cy="669925"/>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Business </a:t>
            </a:r>
            <a:b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Uncertainty</a:t>
            </a:r>
          </a:p>
        </p:txBody>
      </p:sp>
      <p:sp>
        <p:nvSpPr>
          <p:cNvPr id="8" name="TextBox 7">
            <a:extLst>
              <a:ext uri="{FF2B5EF4-FFF2-40B4-BE49-F238E27FC236}">
                <a16:creationId xmlns:a16="http://schemas.microsoft.com/office/drawing/2014/main" id="{4963147B-B01E-8397-EEC5-D674ED8EC770}"/>
              </a:ext>
            </a:extLst>
          </p:cNvPr>
          <p:cNvSpPr txBox="1">
            <a:spLocks/>
          </p:cNvSpPr>
          <p:nvPr/>
        </p:nvSpPr>
        <p:spPr>
          <a:xfrm>
            <a:off x="8032554" y="1392005"/>
            <a:ext cx="3573294" cy="669925"/>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 Changing </a:t>
            </a:r>
            <a:b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Work Culture</a:t>
            </a:r>
          </a:p>
        </p:txBody>
      </p:sp>
      <p:sp>
        <p:nvSpPr>
          <p:cNvPr id="10" name="TextBox 9">
            <a:extLst>
              <a:ext uri="{FF2B5EF4-FFF2-40B4-BE49-F238E27FC236}">
                <a16:creationId xmlns:a16="http://schemas.microsoft.com/office/drawing/2014/main" id="{76239C1F-87CC-7AB4-062C-EF9ABE5448D1}"/>
              </a:ext>
            </a:extLst>
          </p:cNvPr>
          <p:cNvSpPr txBox="1">
            <a:spLocks/>
          </p:cNvSpPr>
          <p:nvPr/>
        </p:nvSpPr>
        <p:spPr>
          <a:xfrm>
            <a:off x="4309353" y="1392005"/>
            <a:ext cx="3573295" cy="669925"/>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Customers </a:t>
            </a:r>
            <a:b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Expect More</a:t>
            </a:r>
          </a:p>
        </p:txBody>
      </p:sp>
      <p:sp>
        <p:nvSpPr>
          <p:cNvPr id="12" name="Oval 11">
            <a:extLst>
              <a:ext uri="{FF2B5EF4-FFF2-40B4-BE49-F238E27FC236}">
                <a16:creationId xmlns:a16="http://schemas.microsoft.com/office/drawing/2014/main" id="{27690BAF-17E7-008A-0F51-3B764AED9F8A}"/>
              </a:ext>
            </a:extLst>
          </p:cNvPr>
          <p:cNvSpPr>
            <a:spLocks/>
          </p:cNvSpPr>
          <p:nvPr/>
        </p:nvSpPr>
        <p:spPr bwMode="auto">
          <a:xfrm>
            <a:off x="1521050" y="2299077"/>
            <a:ext cx="1703504" cy="170350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artial Circle 6">
            <a:extLst>
              <a:ext uri="{FF2B5EF4-FFF2-40B4-BE49-F238E27FC236}">
                <a16:creationId xmlns:a16="http://schemas.microsoft.com/office/drawing/2014/main" id="{77220380-0C4C-C71A-B92C-3300BAD99F3F}"/>
              </a:ext>
            </a:extLst>
          </p:cNvPr>
          <p:cNvSpPr/>
          <p:nvPr/>
        </p:nvSpPr>
        <p:spPr bwMode="auto">
          <a:xfrm>
            <a:off x="1521050" y="2299077"/>
            <a:ext cx="1703504" cy="1703504"/>
          </a:xfrm>
          <a:prstGeom prst="pie">
            <a:avLst>
              <a:gd name="adj1" fmla="val 16210862"/>
              <a:gd name="adj2" fmla="val 1414857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Oval 4">
            <a:extLst>
              <a:ext uri="{FF2B5EF4-FFF2-40B4-BE49-F238E27FC236}">
                <a16:creationId xmlns:a16="http://schemas.microsoft.com/office/drawing/2014/main" id="{3B819609-345E-DDC9-BD80-F9022311F23B}"/>
              </a:ext>
            </a:extLst>
          </p:cNvPr>
          <p:cNvSpPr/>
          <p:nvPr/>
        </p:nvSpPr>
        <p:spPr bwMode="auto">
          <a:xfrm>
            <a:off x="1661602" y="2439629"/>
            <a:ext cx="1422400" cy="14224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C0DEC372-5401-053A-734D-56B9FCC1CC8F}"/>
              </a:ext>
            </a:extLst>
          </p:cNvPr>
          <p:cNvSpPr txBox="1"/>
          <p:nvPr/>
        </p:nvSpPr>
        <p:spPr>
          <a:xfrm>
            <a:off x="992625" y="4161190"/>
            <a:ext cx="276035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workers expect a halt in spending on new tools and solutions</a:t>
            </a:r>
          </a:p>
        </p:txBody>
      </p:sp>
      <p:sp>
        <p:nvSpPr>
          <p:cNvPr id="35" name="Oval 34">
            <a:extLst>
              <a:ext uri="{FF2B5EF4-FFF2-40B4-BE49-F238E27FC236}">
                <a16:creationId xmlns:a16="http://schemas.microsoft.com/office/drawing/2014/main" id="{2FB0D70E-A0FC-AF05-3093-6D087F66002D}"/>
              </a:ext>
            </a:extLst>
          </p:cNvPr>
          <p:cNvSpPr>
            <a:spLocks/>
          </p:cNvSpPr>
          <p:nvPr/>
        </p:nvSpPr>
        <p:spPr bwMode="auto">
          <a:xfrm>
            <a:off x="5244249" y="2299077"/>
            <a:ext cx="1703504" cy="170350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Partial Circle 35">
            <a:extLst>
              <a:ext uri="{FF2B5EF4-FFF2-40B4-BE49-F238E27FC236}">
                <a16:creationId xmlns:a16="http://schemas.microsoft.com/office/drawing/2014/main" id="{5EABEA08-AAD9-4B54-DB5A-3ED50ADFD26A}"/>
              </a:ext>
            </a:extLst>
          </p:cNvPr>
          <p:cNvSpPr/>
          <p:nvPr/>
        </p:nvSpPr>
        <p:spPr bwMode="auto">
          <a:xfrm>
            <a:off x="5244249" y="2299077"/>
            <a:ext cx="1703504" cy="1703504"/>
          </a:xfrm>
          <a:prstGeom prst="pie">
            <a:avLst>
              <a:gd name="adj1" fmla="val 16210862"/>
              <a:gd name="adj2" fmla="val 902812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92FB4895-6233-3F1F-8796-B1D862DCB117}"/>
              </a:ext>
            </a:extLst>
          </p:cNvPr>
          <p:cNvSpPr/>
          <p:nvPr/>
        </p:nvSpPr>
        <p:spPr bwMode="auto">
          <a:xfrm>
            <a:off x="5384801" y="2439629"/>
            <a:ext cx="1422400" cy="14224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TextBox 38">
            <a:extLst>
              <a:ext uri="{FF2B5EF4-FFF2-40B4-BE49-F238E27FC236}">
                <a16:creationId xmlns:a16="http://schemas.microsoft.com/office/drawing/2014/main" id="{1D4B3743-3033-6102-67EF-91449A48A692}"/>
              </a:ext>
            </a:extLst>
          </p:cNvPr>
          <p:cNvSpPr txBox="1"/>
          <p:nvPr/>
        </p:nvSpPr>
        <p:spPr>
          <a:xfrm>
            <a:off x="4715824" y="4161190"/>
            <a:ext cx="276035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of consumers will abandon a business due to poor customer service </a:t>
            </a:r>
          </a:p>
        </p:txBody>
      </p:sp>
      <p:sp>
        <p:nvSpPr>
          <p:cNvPr id="40" name="Oval 39">
            <a:extLst>
              <a:ext uri="{FF2B5EF4-FFF2-40B4-BE49-F238E27FC236}">
                <a16:creationId xmlns:a16="http://schemas.microsoft.com/office/drawing/2014/main" id="{B722E1E0-C104-1B2D-4315-11B101AB2353}"/>
              </a:ext>
            </a:extLst>
          </p:cNvPr>
          <p:cNvSpPr>
            <a:spLocks/>
          </p:cNvSpPr>
          <p:nvPr/>
        </p:nvSpPr>
        <p:spPr bwMode="auto">
          <a:xfrm>
            <a:off x="8967449" y="2299077"/>
            <a:ext cx="1703504" cy="170350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Partial Circle 40">
            <a:extLst>
              <a:ext uri="{FF2B5EF4-FFF2-40B4-BE49-F238E27FC236}">
                <a16:creationId xmlns:a16="http://schemas.microsoft.com/office/drawing/2014/main" id="{896E6D4B-AEF2-DF61-DBC0-A75B94A32C43}"/>
              </a:ext>
            </a:extLst>
          </p:cNvPr>
          <p:cNvSpPr/>
          <p:nvPr/>
        </p:nvSpPr>
        <p:spPr bwMode="auto">
          <a:xfrm>
            <a:off x="8967449" y="2299077"/>
            <a:ext cx="1703504" cy="1703504"/>
          </a:xfrm>
          <a:prstGeom prst="pie">
            <a:avLst>
              <a:gd name="adj1" fmla="val 16210862"/>
              <a:gd name="adj2" fmla="val 1254414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90CFCAAB-C318-8FEB-699E-CE2DD596A839}"/>
              </a:ext>
            </a:extLst>
          </p:cNvPr>
          <p:cNvSpPr/>
          <p:nvPr/>
        </p:nvSpPr>
        <p:spPr bwMode="auto">
          <a:xfrm>
            <a:off x="9108001" y="2439629"/>
            <a:ext cx="1422400" cy="14224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TextBox 42">
            <a:extLst>
              <a:ext uri="{FF2B5EF4-FFF2-40B4-BE49-F238E27FC236}">
                <a16:creationId xmlns:a16="http://schemas.microsoft.com/office/drawing/2014/main" id="{CDBFBD60-CA39-8943-7C56-BE18B7C8CD02}"/>
              </a:ext>
            </a:extLst>
          </p:cNvPr>
          <p:cNvSpPr txBox="1"/>
          <p:nvPr/>
        </p:nvSpPr>
        <p:spPr>
          <a:xfrm>
            <a:off x="9132805" y="2768112"/>
            <a:ext cx="1372790" cy="76543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8D4"/>
                </a:solidFill>
                <a:effectLst/>
                <a:uLnTx/>
                <a:uFillTx/>
                <a:latin typeface="Segoe UI Semibold"/>
                <a:ea typeface="+mn-ea"/>
                <a:cs typeface="+mn-cs"/>
              </a:rPr>
              <a:t>70%</a:t>
            </a:r>
          </a:p>
        </p:txBody>
      </p:sp>
      <p:sp>
        <p:nvSpPr>
          <p:cNvPr id="44" name="TextBox 43">
            <a:extLst>
              <a:ext uri="{FF2B5EF4-FFF2-40B4-BE49-F238E27FC236}">
                <a16:creationId xmlns:a16="http://schemas.microsoft.com/office/drawing/2014/main" id="{9D097DC0-95E2-C4FF-0DD5-1832832D1B9E}"/>
              </a:ext>
            </a:extLst>
          </p:cNvPr>
          <p:cNvSpPr txBox="1"/>
          <p:nvPr/>
        </p:nvSpPr>
        <p:spPr>
          <a:xfrm>
            <a:off x="8439024" y="4161190"/>
            <a:ext cx="276035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of employees want more flexible remote work options </a:t>
            </a:r>
          </a:p>
        </p:txBody>
      </p:sp>
      <p:grpSp>
        <p:nvGrpSpPr>
          <p:cNvPr id="23" name="Group 22">
            <a:extLst>
              <a:ext uri="{FF2B5EF4-FFF2-40B4-BE49-F238E27FC236}">
                <a16:creationId xmlns:a16="http://schemas.microsoft.com/office/drawing/2014/main" id="{199579E2-426F-E16C-1D11-D45D9E3073AD}"/>
              </a:ext>
            </a:extLst>
          </p:cNvPr>
          <p:cNvGrpSpPr/>
          <p:nvPr/>
        </p:nvGrpSpPr>
        <p:grpSpPr>
          <a:xfrm>
            <a:off x="1362447" y="2140468"/>
            <a:ext cx="2020734" cy="2020722"/>
            <a:chOff x="1138362" y="2364171"/>
            <a:chExt cx="2468880" cy="2468880"/>
          </a:xfrm>
          <a:solidFill>
            <a:schemeClr val="bg1"/>
          </a:solidFill>
        </p:grpSpPr>
        <p:sp>
          <p:nvSpPr>
            <p:cNvPr id="17" name="Rectangle 16">
              <a:extLst>
                <a:ext uri="{FF2B5EF4-FFF2-40B4-BE49-F238E27FC236}">
                  <a16:creationId xmlns:a16="http://schemas.microsoft.com/office/drawing/2014/main" id="{21B92A43-4565-0288-25D3-D950C3F8C673}"/>
                </a:ext>
              </a:extLst>
            </p:cNvPr>
            <p:cNvSpPr/>
            <p:nvPr/>
          </p:nvSpPr>
          <p:spPr bwMode="auto">
            <a:xfrm rot="5400000">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65DA2415-D8EF-C8B1-E769-1DC2C860D950}"/>
                </a:ext>
              </a:extLst>
            </p:cNvPr>
            <p:cNvSpPr/>
            <p:nvPr/>
          </p:nvSpPr>
          <p:spPr bwMode="auto">
            <a:xfrm rot="3294279">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D92237D8-6707-B11E-C63C-1B3BDAC36F44}"/>
                </a:ext>
              </a:extLst>
            </p:cNvPr>
            <p:cNvSpPr/>
            <p:nvPr/>
          </p:nvSpPr>
          <p:spPr bwMode="auto">
            <a:xfrm rot="1138291">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3A0AC8AC-BAFE-7359-58F1-4E414E9BFB9A}"/>
                </a:ext>
              </a:extLst>
            </p:cNvPr>
            <p:cNvSpPr/>
            <p:nvPr/>
          </p:nvSpPr>
          <p:spPr bwMode="auto">
            <a:xfrm rot="20652419">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64033EC2-BC21-1800-F82C-CA6CE7A3F424}"/>
                </a:ext>
              </a:extLst>
            </p:cNvPr>
            <p:cNvSpPr/>
            <p:nvPr/>
          </p:nvSpPr>
          <p:spPr bwMode="auto">
            <a:xfrm rot="18365251">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3" name="TextBox 12">
            <a:extLst>
              <a:ext uri="{FF2B5EF4-FFF2-40B4-BE49-F238E27FC236}">
                <a16:creationId xmlns:a16="http://schemas.microsoft.com/office/drawing/2014/main" id="{F7F6D8FC-1652-E3D1-125C-D21AC0D3EA0D}"/>
              </a:ext>
            </a:extLst>
          </p:cNvPr>
          <p:cNvSpPr txBox="1"/>
          <p:nvPr/>
        </p:nvSpPr>
        <p:spPr>
          <a:xfrm>
            <a:off x="1686407" y="2768112"/>
            <a:ext cx="1372790" cy="76543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mn-cs"/>
              </a:rPr>
              <a:t>9 </a:t>
            </a:r>
            <a:r>
              <a:rPr kumimoji="0" lang="en-US" sz="3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out of </a:t>
            </a:r>
            <a:r>
              <a:rPr kumimoji="0" lang="en-US" sz="3200" b="0" i="0" u="none" strike="noStrike" kern="1200" cap="none" spc="0" normalizeH="0" baseline="0" noProof="0">
                <a:ln>
                  <a:noFill/>
                </a:ln>
                <a:solidFill>
                  <a:srgbClr val="0078D4"/>
                </a:solidFill>
                <a:effectLst/>
                <a:uLnTx/>
                <a:uFillTx/>
                <a:latin typeface="Segoe UI Semibold"/>
                <a:ea typeface="+mn-ea"/>
                <a:cs typeface="+mn-cs"/>
              </a:rPr>
              <a:t>10 </a:t>
            </a:r>
          </a:p>
        </p:txBody>
      </p:sp>
      <p:sp>
        <p:nvSpPr>
          <p:cNvPr id="24" name="Rectangle 23">
            <a:extLst>
              <a:ext uri="{FF2B5EF4-FFF2-40B4-BE49-F238E27FC236}">
                <a16:creationId xmlns:a16="http://schemas.microsoft.com/office/drawing/2014/main" id="{ABC226B2-22EE-8024-5DE7-FCA75D1C9641}"/>
              </a:ext>
            </a:extLst>
          </p:cNvPr>
          <p:cNvSpPr/>
          <p:nvPr/>
        </p:nvSpPr>
        <p:spPr bwMode="auto">
          <a:xfrm rot="1798626">
            <a:off x="5581141" y="3250577"/>
            <a:ext cx="1463040" cy="3742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6A48BE8F-ACD1-5DA5-5A93-E80BAFCB0C2E}"/>
              </a:ext>
            </a:extLst>
          </p:cNvPr>
          <p:cNvSpPr/>
          <p:nvPr/>
        </p:nvSpPr>
        <p:spPr bwMode="auto">
          <a:xfrm rot="19801374" flipH="1">
            <a:off x="5214072" y="3203398"/>
            <a:ext cx="1463040" cy="3742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Rectangle 27">
            <a:extLst>
              <a:ext uri="{FF2B5EF4-FFF2-40B4-BE49-F238E27FC236}">
                <a16:creationId xmlns:a16="http://schemas.microsoft.com/office/drawing/2014/main" id="{A972DF5B-443C-0081-2882-10B844B06D9C}"/>
              </a:ext>
            </a:extLst>
          </p:cNvPr>
          <p:cNvSpPr/>
          <p:nvPr/>
        </p:nvSpPr>
        <p:spPr bwMode="auto">
          <a:xfrm rot="5400000">
            <a:off x="5730241" y="2460574"/>
            <a:ext cx="731520" cy="3742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 name="TextBox 37">
            <a:extLst>
              <a:ext uri="{FF2B5EF4-FFF2-40B4-BE49-F238E27FC236}">
                <a16:creationId xmlns:a16="http://schemas.microsoft.com/office/drawing/2014/main" id="{9C56BD19-2D99-496B-62B1-2A020734B68F}"/>
              </a:ext>
            </a:extLst>
          </p:cNvPr>
          <p:cNvSpPr txBox="1"/>
          <p:nvPr/>
        </p:nvSpPr>
        <p:spPr>
          <a:xfrm>
            <a:off x="5409606" y="2768112"/>
            <a:ext cx="1372790" cy="76543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Nearly</a:t>
            </a:r>
            <a:r>
              <a:rPr kumimoji="0" lang="en-US" sz="3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mn-cs"/>
              </a:rPr>
              <a:t>2/3</a:t>
            </a:r>
          </a:p>
        </p:txBody>
      </p:sp>
      <p:sp>
        <p:nvSpPr>
          <p:cNvPr id="45" name="Title 28">
            <a:extLst>
              <a:ext uri="{FF2B5EF4-FFF2-40B4-BE49-F238E27FC236}">
                <a16:creationId xmlns:a16="http://schemas.microsoft.com/office/drawing/2014/main" id="{4D5539FC-ADBD-9CAB-1E6C-BE685F830ADF}"/>
              </a:ext>
            </a:extLst>
          </p:cNvPr>
          <p:cNvSpPr txBox="1">
            <a:spLocks/>
          </p:cNvSpPr>
          <p:nvPr/>
        </p:nvSpPr>
        <p:spPr>
          <a:xfrm>
            <a:off x="588263" y="457200"/>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a:gsLst>
                    <a:gs pos="1250">
                      <a:srgbClr val="000000"/>
                    </a:gs>
                    <a:gs pos="100000">
                      <a:srgbClr val="000000"/>
                    </a:gs>
                  </a:gsLst>
                  <a:lin ang="5400000" scaled="0"/>
                </a:gradFill>
                <a:effectLst/>
                <a:uLnTx/>
                <a:uFillTx/>
                <a:latin typeface="Segoe UI Semibold"/>
                <a:ea typeface="+mn-ea"/>
                <a:cs typeface="Segoe UI" pitchFamily="34" charset="0"/>
              </a:rPr>
              <a:t>A world of change</a:t>
            </a:r>
          </a:p>
        </p:txBody>
      </p:sp>
    </p:spTree>
    <p:extLst>
      <p:ext uri="{BB962C8B-B14F-4D97-AF65-F5344CB8AC3E}">
        <p14:creationId xmlns:p14="http://schemas.microsoft.com/office/powerpoint/2010/main" val="2561410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grpId="1" nodeType="withEffect">
                                  <p:stCondLst>
                                    <p:cond delay="0"/>
                                  </p:stCondLst>
                                  <p:childTnLst>
                                    <p:animMotion origin="layout" path="M -1.25E-6 3.7037E-7 L -1.25E-6 0.02662 " pathEditMode="relative" rAng="0" ptsTypes="AA">
                                      <p:cBhvr>
                                        <p:cTn id="9" dur="1000" spd="-100000" fill="hold"/>
                                        <p:tgtEl>
                                          <p:spTgt spid="2"/>
                                        </p:tgtEl>
                                        <p:attrNameLst>
                                          <p:attrName>ppt_x</p:attrName>
                                          <p:attrName>ppt_y</p:attrName>
                                        </p:attrNameLst>
                                      </p:cBhvr>
                                      <p:rCtr x="0" y="1319"/>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21" presetClass="entr" presetSubtype="1"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par>
                                <p:cTn id="23" presetID="42" presetClass="path" presetSubtype="0" accel="50000" decel="50000" fill="hold" grpId="1" nodeType="withEffect">
                                  <p:stCondLst>
                                    <p:cond delay="750"/>
                                  </p:stCondLst>
                                  <p:childTnLst>
                                    <p:animMotion origin="layout" path="M -1.25E-6 -1.85185E-6 L -1.25E-6 -0.01713 " pathEditMode="relative" rAng="0" ptsTypes="AA">
                                      <p:cBhvr>
                                        <p:cTn id="24" dur="750" spd="-100000" fill="hold"/>
                                        <p:tgtEl>
                                          <p:spTgt spid="16"/>
                                        </p:tgtEl>
                                        <p:attrNameLst>
                                          <p:attrName>ppt_x</p:attrName>
                                          <p:attrName>ppt_y</p:attrName>
                                        </p:attrNameLst>
                                      </p:cBhvr>
                                      <p:rCtr x="0" y="-856"/>
                                    </p:animMotion>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42" presetClass="path" presetSubtype="0" accel="50000" decel="50000" fill="hold" grpId="1" nodeType="withEffect">
                                  <p:stCondLst>
                                    <p:cond delay="0"/>
                                  </p:stCondLst>
                                  <p:childTnLst>
                                    <p:animMotion origin="layout" path="M 0 3.7037E-7 L 0 0.02662 " pathEditMode="relative" rAng="0" ptsTypes="AA">
                                      <p:cBhvr>
                                        <p:cTn id="30" dur="1000" spd="-100000" fill="hold"/>
                                        <p:tgtEl>
                                          <p:spTgt spid="10"/>
                                        </p:tgtEl>
                                        <p:attrNameLst>
                                          <p:attrName>ppt_x</p:attrName>
                                          <p:attrName>ppt_y</p:attrName>
                                        </p:attrNameLst>
                                      </p:cBhvr>
                                      <p:rCtr x="0" y="1319"/>
                                    </p:animMotion>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21" presetClass="entr" presetSubtype="1" fill="hold" grpId="0" nodeType="withEffect">
                                  <p:stCondLst>
                                    <p:cond delay="100"/>
                                  </p:stCondLst>
                                  <p:childTnLst>
                                    <p:set>
                                      <p:cBhvr>
                                        <p:cTn id="36" dur="1" fill="hold">
                                          <p:stCondLst>
                                            <p:cond delay="0"/>
                                          </p:stCondLst>
                                        </p:cTn>
                                        <p:tgtEl>
                                          <p:spTgt spid="36"/>
                                        </p:tgtEl>
                                        <p:attrNameLst>
                                          <p:attrName>style.visibility</p:attrName>
                                        </p:attrNameLst>
                                      </p:cBhvr>
                                      <p:to>
                                        <p:strVal val="visible"/>
                                      </p:to>
                                    </p:set>
                                    <p:animEffect transition="in" filter="wheel(1)">
                                      <p:cBhvr>
                                        <p:cTn id="37" dur="1000"/>
                                        <p:tgtEl>
                                          <p:spTgt spid="36"/>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750"/>
                                        <p:tgtEl>
                                          <p:spTgt spid="38"/>
                                        </p:tgtEl>
                                      </p:cBhvr>
                                    </p:animEffect>
                                  </p:childTnLst>
                                </p:cTn>
                              </p:par>
                              <p:par>
                                <p:cTn id="41" presetID="10" presetClass="entr" presetSubtype="0" fill="hold" grpId="0" nodeType="withEffect">
                                  <p:stCondLst>
                                    <p:cond delay="75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750"/>
                                        <p:tgtEl>
                                          <p:spTgt spid="39"/>
                                        </p:tgtEl>
                                      </p:cBhvr>
                                    </p:animEffect>
                                  </p:childTnLst>
                                </p:cTn>
                              </p:par>
                              <p:par>
                                <p:cTn id="44" presetID="42" presetClass="path" presetSubtype="0" accel="50000" decel="50000" fill="hold" grpId="1" nodeType="withEffect">
                                  <p:stCondLst>
                                    <p:cond delay="750"/>
                                  </p:stCondLst>
                                  <p:childTnLst>
                                    <p:animMotion origin="layout" path="M 0 -1.85185E-6 L 0 -0.01713 " pathEditMode="relative" rAng="0" ptsTypes="AA">
                                      <p:cBhvr>
                                        <p:cTn id="45" dur="750" spd="-100000" fill="hold"/>
                                        <p:tgtEl>
                                          <p:spTgt spid="39"/>
                                        </p:tgtEl>
                                        <p:attrNameLst>
                                          <p:attrName>ppt_x</p:attrName>
                                          <p:attrName>ppt_y</p:attrName>
                                        </p:attrNameLst>
                                      </p:cBhvr>
                                      <p:rCtr x="0" y="-856"/>
                                    </p:animMotion>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42" presetClass="path" presetSubtype="0" accel="50000" decel="50000" fill="hold" grpId="1" nodeType="withEffect">
                                  <p:stCondLst>
                                    <p:cond delay="0"/>
                                  </p:stCondLst>
                                  <p:childTnLst>
                                    <p:animMotion origin="layout" path="M 1.45833E-6 3.7037E-7 L 1.45833E-6 0.02662 " pathEditMode="relative" rAng="0" ptsTypes="AA">
                                      <p:cBhvr>
                                        <p:cTn id="51" dur="1000" spd="-100000" fill="hold"/>
                                        <p:tgtEl>
                                          <p:spTgt spid="8"/>
                                        </p:tgtEl>
                                        <p:attrNameLst>
                                          <p:attrName>ppt_x</p:attrName>
                                          <p:attrName>ppt_y</p:attrName>
                                        </p:attrNameLst>
                                      </p:cBhvr>
                                      <p:rCtr x="0" y="1319"/>
                                    </p:animMotion>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21" presetClass="entr" presetSubtype="1" fill="hold" grpId="0" nodeType="withEffect">
                                  <p:stCondLst>
                                    <p:cond delay="100"/>
                                  </p:stCondLst>
                                  <p:childTnLst>
                                    <p:set>
                                      <p:cBhvr>
                                        <p:cTn id="57" dur="1" fill="hold">
                                          <p:stCondLst>
                                            <p:cond delay="0"/>
                                          </p:stCondLst>
                                        </p:cTn>
                                        <p:tgtEl>
                                          <p:spTgt spid="41"/>
                                        </p:tgtEl>
                                        <p:attrNameLst>
                                          <p:attrName>style.visibility</p:attrName>
                                        </p:attrNameLst>
                                      </p:cBhvr>
                                      <p:to>
                                        <p:strVal val="visible"/>
                                      </p:to>
                                    </p:set>
                                    <p:animEffect transition="in" filter="wheel(1)">
                                      <p:cBhvr>
                                        <p:cTn id="58" dur="1000"/>
                                        <p:tgtEl>
                                          <p:spTgt spid="41"/>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750"/>
                                        <p:tgtEl>
                                          <p:spTgt spid="43"/>
                                        </p:tgtEl>
                                      </p:cBhvr>
                                    </p:animEffect>
                                  </p:childTnLst>
                                </p:cTn>
                              </p:par>
                              <p:par>
                                <p:cTn id="62" presetID="10" presetClass="entr" presetSubtype="0" fill="hold" grpId="0" nodeType="withEffect">
                                  <p:stCondLst>
                                    <p:cond delay="75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750"/>
                                        <p:tgtEl>
                                          <p:spTgt spid="44"/>
                                        </p:tgtEl>
                                      </p:cBhvr>
                                    </p:animEffect>
                                  </p:childTnLst>
                                </p:cTn>
                              </p:par>
                              <p:par>
                                <p:cTn id="65" presetID="42" presetClass="path" presetSubtype="0" accel="50000" decel="50000" fill="hold" grpId="1" nodeType="withEffect">
                                  <p:stCondLst>
                                    <p:cond delay="750"/>
                                  </p:stCondLst>
                                  <p:childTnLst>
                                    <p:animMotion origin="layout" path="M 1.45833E-6 -1.85185E-6 L 1.45833E-6 -0.01713 " pathEditMode="relative" rAng="0" ptsTypes="AA">
                                      <p:cBhvr>
                                        <p:cTn id="66" dur="750" spd="-100000" fill="hold"/>
                                        <p:tgtEl>
                                          <p:spTgt spid="44"/>
                                        </p:tgtEl>
                                        <p:attrNameLst>
                                          <p:attrName>ppt_x</p:attrName>
                                          <p:attrName>ppt_y</p:attrName>
                                        </p:attrNameLst>
                                      </p:cBhvr>
                                      <p:rCtr x="0"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P spid="10" grpId="0"/>
      <p:bldP spid="10" grpId="1"/>
      <p:bldP spid="12" grpId="0" animBg="1"/>
      <p:bldP spid="7" grpId="0" animBg="1"/>
      <p:bldP spid="16" grpId="0"/>
      <p:bldP spid="16" grpId="1"/>
      <p:bldP spid="35" grpId="0" animBg="1"/>
      <p:bldP spid="36" grpId="0" animBg="1"/>
      <p:bldP spid="39" grpId="0"/>
      <p:bldP spid="39" grpId="1"/>
      <p:bldP spid="40" grpId="0" animBg="1"/>
      <p:bldP spid="41" grpId="0" animBg="1"/>
      <p:bldP spid="43" grpId="0"/>
      <p:bldP spid="44" grpId="0"/>
      <p:bldP spid="44" grpId="1"/>
      <p:bldP spid="13"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BE0620-11EE-77AE-0012-01EDF3617047}"/>
              </a:ext>
            </a:extLst>
          </p:cNvPr>
          <p:cNvSpPr txBox="1"/>
          <p:nvPr/>
        </p:nvSpPr>
        <p:spPr>
          <a:xfrm>
            <a:off x="672987" y="2325505"/>
            <a:ext cx="3238613" cy="2206990"/>
          </a:xfrm>
          <a:prstGeom prst="rect">
            <a:avLst/>
          </a:prstGeom>
          <a:noFill/>
        </p:spPr>
        <p:txBody>
          <a:bodyPr wrap="square" lIns="91440" tIns="45720" rIns="91440" bIns="45720" anchor="ctr">
            <a:noAutofit/>
          </a:bodyPr>
          <a:lstStyle/>
          <a:p>
            <a:pPr>
              <a:defRPr/>
            </a:pPr>
            <a:r>
              <a:rPr lang="en-US" sz="2800">
                <a:solidFill>
                  <a:schemeClr val="accent1"/>
                </a:solidFill>
                <a:latin typeface="+mj-lt"/>
                <a:cs typeface="Segoe UI"/>
              </a:rPr>
              <a:t>Why Microsoft </a:t>
            </a:r>
            <a:endParaRPr lang="en-US" sz="2800">
              <a:solidFill>
                <a:schemeClr val="accent1"/>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5C6AEDFA-9025-6ED1-9EC4-AEB510E9249A}"/>
              </a:ext>
            </a:extLst>
          </p:cNvPr>
          <p:cNvSpPr txBox="1"/>
          <p:nvPr/>
        </p:nvSpPr>
        <p:spPr>
          <a:xfrm>
            <a:off x="5124451" y="1747892"/>
            <a:ext cx="6560490" cy="412555"/>
          </a:xfrm>
          <a:prstGeom prst="rect">
            <a:avLst/>
          </a:prstGeom>
          <a:noFill/>
        </p:spPr>
        <p:txBody>
          <a:bodyPr wrap="square" lIns="0" tIns="45720" rIns="0" bIns="45720" anchor="t">
            <a:noAutofit/>
          </a:bodyPr>
          <a:lstStyle/>
          <a:p>
            <a:pPr>
              <a:defRPr/>
            </a:pPr>
            <a:r>
              <a:rPr lang="en-US" sz="2400" dirty="0">
                <a:solidFill>
                  <a:srgbClr val="0078D4"/>
                </a:solidFill>
                <a:latin typeface="Segoe UI Semibold"/>
                <a:cs typeface="Segoe UI"/>
              </a:rPr>
              <a:t>Drive operational</a:t>
            </a:r>
            <a:r>
              <a:rPr kumimoji="0" lang="en-US" sz="2400" b="0" i="0" u="none" strike="noStrike" kern="1200" cap="none" spc="0" normalizeH="0" baseline="0" noProof="0" dirty="0">
                <a:ln>
                  <a:noFill/>
                </a:ln>
                <a:solidFill>
                  <a:srgbClr val="0078D4"/>
                </a:solidFill>
                <a:effectLst/>
                <a:uLnTx/>
                <a:uFillTx/>
                <a:latin typeface="Segoe UI Semibold"/>
                <a:ea typeface="+mn-ea"/>
                <a:cs typeface="Segoe UI"/>
              </a:rPr>
              <a:t> excellence</a:t>
            </a:r>
          </a:p>
          <a:p>
            <a:pPr>
              <a:defRPr/>
            </a:pPr>
            <a:r>
              <a:rPr lang="en-US" sz="2000" dirty="0">
                <a:solidFill>
                  <a:srgbClr val="000000"/>
                </a:solidFill>
                <a:latin typeface="Segoe UI Semibold"/>
                <a:cs typeface="Segoe UI"/>
              </a:rPr>
              <a:t>Reduce complexity and cost with open, extensible solutions </a:t>
            </a:r>
          </a:p>
        </p:txBody>
      </p:sp>
      <p:sp>
        <p:nvSpPr>
          <p:cNvPr id="4" name="TextBox 3">
            <a:extLst>
              <a:ext uri="{FF2B5EF4-FFF2-40B4-BE49-F238E27FC236}">
                <a16:creationId xmlns:a16="http://schemas.microsoft.com/office/drawing/2014/main" id="{7F205759-5CA6-ADF8-6161-1D734E4C9755}"/>
              </a:ext>
            </a:extLst>
          </p:cNvPr>
          <p:cNvSpPr txBox="1">
            <a:spLocks/>
          </p:cNvSpPr>
          <p:nvPr/>
        </p:nvSpPr>
        <p:spPr>
          <a:xfrm>
            <a:off x="5124451" y="3199981"/>
            <a:ext cx="6560490" cy="412555"/>
          </a:xfrm>
          <a:prstGeom prst="rect">
            <a:avLst/>
          </a:prstGeom>
          <a:noFill/>
        </p:spPr>
        <p:txBody>
          <a:bodyPr wrap="square" lIns="0" tIns="45720" rIns="0" bIns="45720" anchor="t">
            <a:noAutofit/>
          </a:bodyPr>
          <a:lstStyle/>
          <a:p>
            <a:pPr>
              <a:defRPr/>
            </a:pPr>
            <a:r>
              <a:rPr lang="en-US" sz="2400" dirty="0">
                <a:solidFill>
                  <a:srgbClr val="0078D4"/>
                </a:solidFill>
                <a:latin typeface="Segoe UI Semibold"/>
                <a:cs typeface="Segoe UI"/>
              </a:rPr>
              <a:t>Deliver e</a:t>
            </a:r>
            <a:r>
              <a:rPr lang="en-US" sz="2400" noProof="0" dirty="0" err="1">
                <a:solidFill>
                  <a:srgbClr val="0078D4"/>
                </a:solidFill>
                <a:latin typeface="Segoe UI Semibold"/>
                <a:cs typeface="Segoe UI"/>
              </a:rPr>
              <a:t>xceptional</a:t>
            </a:r>
            <a:r>
              <a:rPr lang="en-US" sz="2400" noProof="0" dirty="0">
                <a:solidFill>
                  <a:srgbClr val="0078D4"/>
                </a:solidFill>
                <a:latin typeface="Segoe UI Semibold"/>
                <a:cs typeface="Segoe UI"/>
              </a:rPr>
              <a:t> c</a:t>
            </a:r>
            <a:r>
              <a:rPr kumimoji="0" lang="en-US" sz="2400" b="0" i="0" u="none" strike="noStrike" kern="1200" cap="none" spc="0" normalizeH="0" baseline="0" noProof="0" dirty="0">
                <a:ln>
                  <a:noFill/>
                </a:ln>
                <a:solidFill>
                  <a:srgbClr val="0078D4"/>
                </a:solidFill>
                <a:effectLst/>
                <a:uLnTx/>
                <a:uFillTx/>
                <a:latin typeface="Segoe UI Semibold"/>
                <a:ea typeface="+mn-ea"/>
                <a:cs typeface="Segoe UI"/>
              </a:rPr>
              <a:t>ustomer </a:t>
            </a:r>
            <a:r>
              <a:rPr lang="en-US" sz="2400" dirty="0">
                <a:solidFill>
                  <a:srgbClr val="0078D4"/>
                </a:solidFill>
                <a:latin typeface="Segoe UI Semibold"/>
                <a:cs typeface="Segoe UI"/>
              </a:rPr>
              <a:t>experiences</a:t>
            </a:r>
            <a:endParaRPr kumimoji="0" lang="en-US" sz="2400" b="0" i="0" u="none" strike="noStrike" kern="1200" cap="none" spc="0" normalizeH="0" baseline="0" noProof="0" dirty="0">
              <a:ln>
                <a:noFill/>
              </a:ln>
              <a:solidFill>
                <a:srgbClr val="0078D4"/>
              </a:solidFill>
              <a:effectLst/>
              <a:uLnTx/>
              <a:uFillTx/>
              <a:latin typeface="Segoe UI Semibold"/>
              <a:ea typeface="+mn-ea"/>
              <a:cs typeface="Segoe UI"/>
            </a:endParaRPr>
          </a:p>
          <a:p>
            <a:pPr>
              <a:defRPr/>
            </a:pPr>
            <a:r>
              <a:rPr lang="en-US" sz="2000" dirty="0">
                <a:latin typeface="Segoe UI Semibold"/>
                <a:cs typeface="Segoe UI"/>
              </a:rPr>
              <a:t>Improve time-to-value with unprecedented personalization, unified data, and AI-driven insights</a:t>
            </a:r>
          </a:p>
          <a:p>
            <a:pPr>
              <a:defRPr/>
            </a:pPr>
            <a:endParaRPr lang="en-US" sz="2400" dirty="0">
              <a:solidFill>
                <a:srgbClr val="0078D4"/>
              </a:solidFill>
              <a:latin typeface="Segoe UI Semibold"/>
              <a:cs typeface="Segoe UI" panose="020B0502040204020203" pitchFamily="34" charset="0"/>
            </a:endParaRPr>
          </a:p>
        </p:txBody>
      </p:sp>
      <p:sp>
        <p:nvSpPr>
          <p:cNvPr id="5" name="TextBox 4">
            <a:extLst>
              <a:ext uri="{FF2B5EF4-FFF2-40B4-BE49-F238E27FC236}">
                <a16:creationId xmlns:a16="http://schemas.microsoft.com/office/drawing/2014/main" id="{E4E76176-B69D-11B0-EE00-D7E15994DFC0}"/>
              </a:ext>
            </a:extLst>
          </p:cNvPr>
          <p:cNvSpPr txBox="1">
            <a:spLocks/>
          </p:cNvSpPr>
          <p:nvPr/>
        </p:nvSpPr>
        <p:spPr>
          <a:xfrm>
            <a:off x="5124451" y="4652071"/>
            <a:ext cx="6560490" cy="382243"/>
          </a:xfrm>
          <a:prstGeom prst="rect">
            <a:avLst/>
          </a:prstGeom>
          <a:noFill/>
        </p:spPr>
        <p:txBody>
          <a:bodyPr wrap="square" lIns="0" tIns="45720" rIns="0" b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Culture of growth and agility</a:t>
            </a:r>
          </a:p>
          <a:p>
            <a:pPr>
              <a:defRPr/>
            </a:pPr>
            <a:r>
              <a:rPr lang="en-US" sz="2000">
                <a:solidFill>
                  <a:srgbClr val="000000"/>
                </a:solidFill>
                <a:latin typeface="Segoe UI Semibold"/>
                <a:cs typeface="Segoe UI"/>
              </a:rPr>
              <a:t>Empower employees by bringing together</a:t>
            </a:r>
            <a:r>
              <a:rPr lang="en-US" sz="2000">
                <a:latin typeface="Segoe UI Semibold"/>
                <a:cs typeface="Segoe UI"/>
              </a:rPr>
              <a:t> people, data, and processes</a:t>
            </a:r>
            <a:endParaRPr lang="en-US" sz="2000">
              <a:latin typeface="Segoe UI Semibold"/>
              <a:cs typeface="Segoe UI" panose="020B0502040204020203" pitchFamily="34" charset="0"/>
            </a:endParaRPr>
          </a:p>
        </p:txBody>
      </p:sp>
      <p:cxnSp>
        <p:nvCxnSpPr>
          <p:cNvPr id="6" name="Straight Connector 5">
            <a:extLst>
              <a:ext uri="{FF2B5EF4-FFF2-40B4-BE49-F238E27FC236}">
                <a16:creationId xmlns:a16="http://schemas.microsoft.com/office/drawing/2014/main" id="{5254AC37-3D50-DB41-52DA-8DFCFAAE5FE1}"/>
              </a:ext>
            </a:extLst>
          </p:cNvPr>
          <p:cNvCxnSpPr>
            <a:cxnSpLocks/>
          </p:cNvCxnSpPr>
          <p:nvPr/>
        </p:nvCxnSpPr>
        <p:spPr>
          <a:xfrm>
            <a:off x="4064000" y="1977390"/>
            <a:ext cx="0" cy="2903220"/>
          </a:xfrm>
          <a:prstGeom prst="line">
            <a:avLst/>
          </a:prstGeom>
          <a:ln w="1905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242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accel="50000" decel="50000" fill="hold" grpId="1" nodeType="withEffect">
                                  <p:stCondLst>
                                    <p:cond delay="0"/>
                                  </p:stCondLst>
                                  <p:childTnLst>
                                    <p:animMotion origin="layout" path="M -8.33333E-7 0 L 0.02982 -0.00046 " pathEditMode="relative" rAng="0" ptsTypes="AA">
                                      <p:cBhvr>
                                        <p:cTn id="9" dur="1000" spd="-100000" fill="hold"/>
                                        <p:tgtEl>
                                          <p:spTgt spid="11"/>
                                        </p:tgtEl>
                                        <p:attrNameLst>
                                          <p:attrName>ppt_x</p:attrName>
                                          <p:attrName>ppt_y</p:attrName>
                                        </p:attrNameLst>
                                      </p:cBhvr>
                                      <p:rCtr x="1484" y="-23"/>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2" presetClass="path" presetSubtype="0" accel="50000" decel="50000" fill="hold" grpId="1" nodeType="withEffect">
                                  <p:stCondLst>
                                    <p:cond delay="0"/>
                                  </p:stCondLst>
                                  <p:childTnLst>
                                    <p:animMotion origin="layout" path="M -2.91667E-6 -3.7037E-6 L -0.02396 -0.00069 " pathEditMode="relative" rAng="0" ptsTypes="AA">
                                      <p:cBhvr>
                                        <p:cTn id="18" dur="1000" spd="-100000" fill="hold"/>
                                        <p:tgtEl>
                                          <p:spTgt spid="3"/>
                                        </p:tgtEl>
                                        <p:attrNameLst>
                                          <p:attrName>ppt_x</p:attrName>
                                          <p:attrName>ppt_y</p:attrName>
                                        </p:attrNameLst>
                                      </p:cBhvr>
                                      <p:rCtr x="-1198" y="-46"/>
                                    </p:animMotion>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par>
                                <p:cTn id="23" presetID="42" presetClass="path" presetSubtype="0" accel="50000" decel="50000" fill="hold" grpId="1" nodeType="withEffect">
                                  <p:stCondLst>
                                    <p:cond delay="0"/>
                                  </p:stCondLst>
                                  <p:childTnLst>
                                    <p:animMotion origin="layout" path="M -2.91667E-6 7.40741E-7 L -0.02669 -0.00046 " pathEditMode="relative" rAng="0" ptsTypes="AA">
                                      <p:cBhvr>
                                        <p:cTn id="24" dur="1000" spd="-100000" fill="hold"/>
                                        <p:tgtEl>
                                          <p:spTgt spid="4"/>
                                        </p:tgtEl>
                                        <p:attrNameLst>
                                          <p:attrName>ppt_x</p:attrName>
                                          <p:attrName>ppt_y</p:attrName>
                                        </p:attrNameLst>
                                      </p:cBhvr>
                                      <p:rCtr x="-1341" y="-23"/>
                                    </p:animMotion>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par>
                                <p:cTn id="29" presetID="42" presetClass="path" presetSubtype="0" accel="50000" decel="50000" fill="hold" grpId="1" nodeType="withEffect">
                                  <p:stCondLst>
                                    <p:cond delay="0"/>
                                  </p:stCondLst>
                                  <p:childTnLst>
                                    <p:animMotion origin="layout" path="M -2.91667E-6 1.48148E-6 L -0.02317 -0.00139 " pathEditMode="relative" rAng="0" ptsTypes="AA">
                                      <p:cBhvr>
                                        <p:cTn id="30" dur="1000" spd="-100000" fill="hold"/>
                                        <p:tgtEl>
                                          <p:spTgt spid="5"/>
                                        </p:tgtEl>
                                        <p:attrNameLst>
                                          <p:attrName>ppt_x</p:attrName>
                                          <p:attrName>ppt_y</p:attrName>
                                        </p:attrNameLst>
                                      </p:cBhvr>
                                      <p:rCtr x="-115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3" grpId="0"/>
      <p:bldP spid="3" grpId="1"/>
      <p:bldP spid="4" grpId="0"/>
      <p:bldP spid="4" grpId="1"/>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2" name="Text Placeholder 3">
            <a:extLst>
              <a:ext uri="{FF2B5EF4-FFF2-40B4-BE49-F238E27FC236}">
                <a16:creationId xmlns:a16="http://schemas.microsoft.com/office/drawing/2014/main" id="{C44E59C1-CAC1-4F59-FF69-AC516171A85F}"/>
              </a:ext>
            </a:extLst>
          </p:cNvPr>
          <p:cNvSpPr txBox="1">
            <a:spLocks/>
          </p:cNvSpPr>
          <p:nvPr/>
        </p:nvSpPr>
        <p:spPr>
          <a:xfrm flipH="1">
            <a:off x="8842548" y="3725458"/>
            <a:ext cx="3340984"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Bo Irish Stephenson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Director of CRM, ABN AMRO </a:t>
            </a:r>
            <a:r>
              <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 </a:t>
            </a: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438964" y="2450190"/>
            <a:ext cx="7014593" cy="144655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w="3175">
                  <a:noFill/>
                </a:ln>
                <a:solidFill>
                  <a:srgbClr val="FFFFFF"/>
                </a:solidFill>
                <a:effectLst/>
                <a:uLnTx/>
                <a:uFillTx/>
                <a:latin typeface="Segoe UI"/>
                <a:ea typeface="+mn-ea"/>
                <a:cs typeface="Segoe UI" pitchFamily="34" charset="0"/>
              </a:rPr>
              <a:t>“The capabilities offered by Dynamics as a standalone product were impressive. But it was the combination of that with Microsoft 365 and Azure which led us to give our recommendation to proceed with Microsoft Dynamics 365.”</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547476"/>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304064"/>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rPr>
              <a:t>Paint Points Solved:</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Unifying sales, service, appointment making, interaction logging, commercial contact registration, and task management.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55" name="Text Placeholder 3">
            <a:extLst>
              <a:ext uri="{FF2B5EF4-FFF2-40B4-BE49-F238E27FC236}">
                <a16:creationId xmlns:a16="http://schemas.microsoft.com/office/drawing/2014/main" id="{7645BD6C-C8A9-49EE-6164-60056930A0F8}"/>
              </a:ext>
            </a:extLst>
          </p:cNvPr>
          <p:cNvSpPr txBox="1">
            <a:spLocks/>
          </p:cNvSpPr>
          <p:nvPr/>
        </p:nvSpPr>
        <p:spPr>
          <a:xfrm flipH="1">
            <a:off x="314159" y="4586816"/>
            <a:ext cx="2938213" cy="4111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Products Used</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286487"/>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Enabling 11,000 employees to service the customers’ needs rather than dealing with administrative demands, which saves time, reduce costs, and increase both employee and customer satisfaction</a:t>
            </a:r>
          </a:p>
        </p:txBody>
      </p:sp>
      <p:grpSp>
        <p:nvGrpSpPr>
          <p:cNvPr id="58" name="Group 57">
            <a:extLst>
              <a:ext uri="{FF2B5EF4-FFF2-40B4-BE49-F238E27FC236}">
                <a16:creationId xmlns:a16="http://schemas.microsoft.com/office/drawing/2014/main" id="{00D0C6E1-B3FA-84D5-35A8-E568D40A420A}"/>
              </a:ext>
            </a:extLst>
          </p:cNvPr>
          <p:cNvGrpSpPr/>
          <p:nvPr/>
        </p:nvGrpSpPr>
        <p:grpSpPr>
          <a:xfrm>
            <a:off x="-45260" y="4745858"/>
            <a:ext cx="1246562" cy="752048"/>
            <a:chOff x="3759736" y="5862509"/>
            <a:chExt cx="1246562" cy="752048"/>
          </a:xfrm>
        </p:grpSpPr>
        <p:pic>
          <p:nvPicPr>
            <p:cNvPr id="59" name="Picture 58" descr="Icon&#10;&#10;Description automatically generated">
              <a:extLst>
                <a:ext uri="{FF2B5EF4-FFF2-40B4-BE49-F238E27FC236}">
                  <a16:creationId xmlns:a16="http://schemas.microsoft.com/office/drawing/2014/main" id="{085332EF-30D6-C52D-AC84-30B7392B6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9736" y="5862509"/>
              <a:ext cx="752048" cy="752048"/>
            </a:xfrm>
            <a:prstGeom prst="rect">
              <a:avLst/>
            </a:prstGeom>
          </p:spPr>
        </p:pic>
        <p:sp>
          <p:nvSpPr>
            <p:cNvPr id="60" name="Rectangle 59">
              <a:extLst>
                <a:ext uri="{FF2B5EF4-FFF2-40B4-BE49-F238E27FC236}">
                  <a16:creationId xmlns:a16="http://schemas.microsoft.com/office/drawing/2014/main" id="{E7520384-FC37-3580-E50B-7BFE708A3CAF}"/>
                </a:ext>
              </a:extLst>
            </p:cNvPr>
            <p:cNvSpPr>
              <a:spLocks/>
            </p:cNvSpPr>
            <p:nvPr/>
          </p:nvSpPr>
          <p:spPr bwMode="invGray">
            <a:xfrm>
              <a:off x="4430630" y="6100033"/>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UI Semibold"/>
                  <a:ea typeface="+mn-ea"/>
                  <a:cs typeface="+mn-cs"/>
                </a:rPr>
                <a:t>Power</a:t>
              </a:r>
              <a:br>
                <a:rPr kumimoji="0" lang="en-US" sz="900" b="1" i="0" u="none" strike="noStrike" kern="1200" cap="none" spc="0" normalizeH="0" baseline="0" noProof="0" dirty="0">
                  <a:ln>
                    <a:noFill/>
                  </a:ln>
                  <a:solidFill>
                    <a:srgbClr val="000000"/>
                  </a:solidFill>
                  <a:effectLst/>
                  <a:uLnTx/>
                  <a:uFillTx/>
                  <a:latin typeface="Segoe UI Semibold"/>
                  <a:ea typeface="+mn-ea"/>
                  <a:cs typeface="+mn-cs"/>
                </a:rPr>
              </a:br>
              <a:r>
                <a:rPr kumimoji="0" lang="en-US" sz="900" b="1" i="0" u="none" strike="noStrike" kern="1200" cap="none" spc="0" normalizeH="0" baseline="0" noProof="0" dirty="0">
                  <a:ln>
                    <a:noFill/>
                  </a:ln>
                  <a:solidFill>
                    <a:srgbClr val="000000"/>
                  </a:solidFill>
                  <a:effectLst/>
                  <a:uLnTx/>
                  <a:uFillTx/>
                  <a:latin typeface="Segoe UI Semibold"/>
                  <a:ea typeface="+mn-ea"/>
                  <a:cs typeface="+mn-cs"/>
                </a:rPr>
                <a:t>BI</a:t>
              </a:r>
            </a:p>
          </p:txBody>
        </p:sp>
      </p:grpSp>
      <p:sp>
        <p:nvSpPr>
          <p:cNvPr id="67" name="Rectangle 66">
            <a:extLst>
              <a:ext uri="{FF2B5EF4-FFF2-40B4-BE49-F238E27FC236}">
                <a16:creationId xmlns:a16="http://schemas.microsoft.com/office/drawing/2014/main" id="{2997D234-FB28-0B9E-03A8-1EA846B3145C}"/>
              </a:ext>
            </a:extLst>
          </p:cNvPr>
          <p:cNvSpPr>
            <a:spLocks/>
          </p:cNvSpPr>
          <p:nvPr/>
        </p:nvSpPr>
        <p:spPr bwMode="invGray">
          <a:xfrm>
            <a:off x="1524159" y="5877450"/>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Customer Service</a:t>
            </a:r>
          </a:p>
        </p:txBody>
      </p:sp>
      <p:sp>
        <p:nvSpPr>
          <p:cNvPr id="68" name="Rectangle 67">
            <a:extLst>
              <a:ext uri="{FF2B5EF4-FFF2-40B4-BE49-F238E27FC236}">
                <a16:creationId xmlns:a16="http://schemas.microsoft.com/office/drawing/2014/main" id="{2AB0814E-0415-59D4-9FD1-4CD60C4B42D7}"/>
              </a:ext>
            </a:extLst>
          </p:cNvPr>
          <p:cNvSpPr>
            <a:spLocks/>
          </p:cNvSpPr>
          <p:nvPr/>
        </p:nvSpPr>
        <p:spPr bwMode="invGray">
          <a:xfrm>
            <a:off x="492612" y="5877450"/>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a:ea typeface="+mn-ea"/>
                <a:cs typeface="+mn-cs"/>
              </a:rPr>
              <a:t>Dynamics365</a:t>
            </a:r>
            <a:br>
              <a:rPr kumimoji="0" lang="en-US" sz="900" b="0" i="0" u="none" strike="noStrike" kern="1200" cap="none" spc="0" normalizeH="0" baseline="0" noProof="0" dirty="0">
                <a:ln>
                  <a:noFill/>
                </a:ln>
                <a:solidFill>
                  <a:srgbClr val="000000"/>
                </a:solidFill>
                <a:effectLst/>
                <a:uLnTx/>
                <a:uFillTx/>
                <a:latin typeface="Segoe UI"/>
                <a:ea typeface="+mn-ea"/>
                <a:cs typeface="+mn-cs"/>
              </a:rPr>
            </a:br>
            <a:r>
              <a:rPr kumimoji="0" lang="en-US" sz="900" b="0" i="0" u="none" strike="noStrike" kern="1200" cap="none" spc="0" normalizeH="0" baseline="0" noProof="0" dirty="0">
                <a:ln>
                  <a:noFill/>
                </a:ln>
                <a:solidFill>
                  <a:srgbClr val="000000"/>
                </a:solidFill>
                <a:effectLst/>
                <a:uLnTx/>
                <a:uFillTx/>
                <a:latin typeface="Segoe UI"/>
                <a:ea typeface="+mn-ea"/>
                <a:cs typeface="+mn-cs"/>
              </a:rPr>
              <a:t>Sales</a:t>
            </a:r>
          </a:p>
        </p:txBody>
      </p:sp>
      <p:pic>
        <p:nvPicPr>
          <p:cNvPr id="69" name="Picture 68">
            <a:extLst>
              <a:ext uri="{FF2B5EF4-FFF2-40B4-BE49-F238E27FC236}">
                <a16:creationId xmlns:a16="http://schemas.microsoft.com/office/drawing/2014/main" id="{E4977D4A-C9C0-2950-28CD-07B00FDA9E2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942302" y="5531471"/>
            <a:ext cx="316886" cy="316886"/>
          </a:xfrm>
          <a:prstGeom prst="rect">
            <a:avLst/>
          </a:prstGeom>
        </p:spPr>
      </p:pic>
      <p:pic>
        <p:nvPicPr>
          <p:cNvPr id="70" name="Picture 69">
            <a:extLst>
              <a:ext uri="{FF2B5EF4-FFF2-40B4-BE49-F238E27FC236}">
                <a16:creationId xmlns:a16="http://schemas.microsoft.com/office/drawing/2014/main" id="{67751AFA-E774-2F07-DC5A-A680D396347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24960" y="5545676"/>
            <a:ext cx="288476" cy="288476"/>
          </a:xfrm>
          <a:prstGeom prst="rect">
            <a:avLst/>
          </a:prstGeom>
        </p:spPr>
      </p:pic>
      <p:pic>
        <p:nvPicPr>
          <p:cNvPr id="2050" name="Picture 2" descr="ABN AMRO logo">
            <a:extLst>
              <a:ext uri="{FF2B5EF4-FFF2-40B4-BE49-F238E27FC236}">
                <a16:creationId xmlns:a16="http://schemas.microsoft.com/office/drawing/2014/main" id="{BCA59F19-130C-8BEC-C484-D760328BF2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49" t="30401" r="1225" b="29552"/>
          <a:stretch/>
        </p:blipFill>
        <p:spPr bwMode="auto">
          <a:xfrm>
            <a:off x="120141" y="3206814"/>
            <a:ext cx="3258994" cy="12450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8512EE8-6756-7155-E51C-07B8CA2E8C07}"/>
              </a:ext>
            </a:extLst>
          </p:cNvPr>
          <p:cNvSpPr>
            <a:spLocks noGrp="1"/>
          </p:cNvSpPr>
          <p:nvPr>
            <p:ph type="title"/>
          </p:nvPr>
        </p:nvSpPr>
        <p:spPr>
          <a:xfrm>
            <a:off x="588263" y="457200"/>
            <a:ext cx="11018520" cy="1107996"/>
          </a:xfrm>
        </p:spPr>
        <p:txBody>
          <a:bodyPr/>
          <a:lstStyle/>
          <a:p>
            <a:r>
              <a:rPr lang="en-US" dirty="0"/>
              <a:t>ABN AMRO - Building a culture of transformation with cloud technology</a:t>
            </a:r>
          </a:p>
        </p:txBody>
      </p:sp>
      <p:sp>
        <p:nvSpPr>
          <p:cNvPr id="4" name="TextBox 3">
            <a:extLst>
              <a:ext uri="{FF2B5EF4-FFF2-40B4-BE49-F238E27FC236}">
                <a16:creationId xmlns:a16="http://schemas.microsoft.com/office/drawing/2014/main" id="{57C5F510-4253-2AAF-06DD-0C155B94BCC3}"/>
              </a:ext>
            </a:extLst>
          </p:cNvPr>
          <p:cNvSpPr txBox="1"/>
          <p:nvPr/>
        </p:nvSpPr>
        <p:spPr>
          <a:xfrm>
            <a:off x="2822142" y="5075981"/>
            <a:ext cx="497848" cy="26357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a:ea typeface="+mn-ea"/>
                <a:cs typeface="+mn-cs"/>
              </a:rPr>
              <a:t>Teams</a:t>
            </a:r>
          </a:p>
        </p:txBody>
      </p:sp>
      <p:pic>
        <p:nvPicPr>
          <p:cNvPr id="5" name="Picture 2" descr="Icon&#10;&#10;Description automatically generated">
            <a:extLst>
              <a:ext uri="{FF2B5EF4-FFF2-40B4-BE49-F238E27FC236}">
                <a16:creationId xmlns:a16="http://schemas.microsoft.com/office/drawing/2014/main" id="{D185128E-CEC4-2C47-1092-2FFAA1C5D77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22377" t="12989" r="22377" b="12989"/>
          <a:stretch/>
        </p:blipFill>
        <p:spPr bwMode="auto">
          <a:xfrm>
            <a:off x="2475430" y="4932955"/>
            <a:ext cx="361954" cy="340376"/>
          </a:xfrm>
          <a:prstGeom prst="rect">
            <a:avLst/>
          </a:prstGeom>
          <a:noFill/>
        </p:spPr>
      </p:pic>
      <p:pic>
        <p:nvPicPr>
          <p:cNvPr id="6" name="Picture 2" descr="Azure has a new logo, but where do you download it? Here!">
            <a:extLst>
              <a:ext uri="{FF2B5EF4-FFF2-40B4-BE49-F238E27FC236}">
                <a16:creationId xmlns:a16="http://schemas.microsoft.com/office/drawing/2014/main" id="{5050AD01-9EEB-5E51-138D-DD1675547E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86114" y="4908119"/>
            <a:ext cx="399856" cy="3998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F30E1A6-3C48-68EE-6689-51CE9D47DF58}"/>
              </a:ext>
            </a:extLst>
          </p:cNvPr>
          <p:cNvSpPr>
            <a:spLocks/>
          </p:cNvSpPr>
          <p:nvPr/>
        </p:nvSpPr>
        <p:spPr bwMode="invGray">
          <a:xfrm>
            <a:off x="1878512" y="5003977"/>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UI Semibold"/>
                <a:ea typeface="+mn-ea"/>
                <a:cs typeface="+mn-cs"/>
              </a:rPr>
              <a:t>Azure</a:t>
            </a:r>
          </a:p>
        </p:txBody>
      </p:sp>
    </p:spTree>
    <p:extLst>
      <p:ext uri="{BB962C8B-B14F-4D97-AF65-F5344CB8AC3E}">
        <p14:creationId xmlns:p14="http://schemas.microsoft.com/office/powerpoint/2010/main" val="125498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42" presetClass="path" presetSubtype="0" accel="50000" decel="50000" fill="hold" nodeType="withEffect">
                                  <p:stCondLst>
                                    <p:cond delay="2000"/>
                                  </p:stCondLst>
                                  <p:childTnLst>
                                    <p:animMotion origin="layout" path="M -0.02097 7.40741E-7 L 4.16667E-6 7.40741E-7 " pathEditMode="relative" rAng="0" ptsTypes="AA">
                                      <p:cBhvr>
                                        <p:cTn id="9" dur="800" fill="hold"/>
                                        <p:tgtEl>
                                          <p:spTgt spid="58"/>
                                        </p:tgtEl>
                                        <p:attrNameLst>
                                          <p:attrName>ppt_x</p:attrName>
                                          <p:attrName>ppt_y</p:attrName>
                                        </p:attrNameLst>
                                      </p:cBhvr>
                                      <p:rCtr x="1042" y="0"/>
                                    </p:animMotion>
                                  </p:childTnLst>
                                </p:cTn>
                              </p:par>
                              <p:par>
                                <p:cTn id="10" presetID="10" presetClass="entr" presetSubtype="0" fill="hold" nodeType="withEffect">
                                  <p:stCondLst>
                                    <p:cond delay="100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42" presetClass="path" presetSubtype="0" accel="50000" decel="50000" fill="hold" nodeType="withEffect">
                                  <p:stCondLst>
                                    <p:cond delay="1000"/>
                                  </p:stCondLst>
                                  <p:childTnLst>
                                    <p:animMotion origin="layout" path="M 4.375E-6 3.7037E-7 L -0.00013 0.01227 " pathEditMode="relative" rAng="0" ptsTypes="AA">
                                      <p:cBhvr>
                                        <p:cTn id="14" dur="500" spd="-100000" fill="hold"/>
                                        <p:tgtEl>
                                          <p:spTgt spid="69"/>
                                        </p:tgtEl>
                                        <p:attrNameLst>
                                          <p:attrName>ppt_x</p:attrName>
                                          <p:attrName>ppt_y</p:attrName>
                                        </p:attrNameLst>
                                      </p:cBhvr>
                                      <p:rCtr x="-13" y="602"/>
                                    </p:animMotion>
                                  </p:childTnLst>
                                </p:cTn>
                              </p:par>
                              <p:par>
                                <p:cTn id="15" presetID="10" presetClass="entr" presetSubtype="0" fill="hold" grpId="0" nodeType="withEffect">
                                  <p:stCondLst>
                                    <p:cond delay="110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par>
                                <p:cTn id="18" presetID="42" presetClass="path" presetSubtype="0" accel="50000" decel="50000" fill="hold" grpId="1" nodeType="withEffect">
                                  <p:stCondLst>
                                    <p:cond delay="1100"/>
                                  </p:stCondLst>
                                  <p:childTnLst>
                                    <p:animMotion origin="layout" path="M 4.375E-6 7.40741E-7 L 0.00039 -0.01343 " pathEditMode="relative" rAng="0" ptsTypes="AA">
                                      <p:cBhvr>
                                        <p:cTn id="19" dur="500" spd="-100000" fill="hold"/>
                                        <p:tgtEl>
                                          <p:spTgt spid="67"/>
                                        </p:tgtEl>
                                        <p:attrNameLst>
                                          <p:attrName>ppt_x</p:attrName>
                                          <p:attrName>ppt_y</p:attrName>
                                        </p:attrNameLst>
                                      </p:cBhvr>
                                      <p:rCtr x="13" y="-671"/>
                                    </p:animMotion>
                                  </p:childTnLst>
                                </p:cTn>
                              </p:par>
                              <p:par>
                                <p:cTn id="20" presetID="10" presetClass="entr" presetSubtype="0" fill="hold" nodeType="withEffect">
                                  <p:stCondLst>
                                    <p:cond delay="120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42" presetClass="path" presetSubtype="0" accel="50000" decel="50000" fill="hold" nodeType="withEffect">
                                  <p:stCondLst>
                                    <p:cond delay="1200"/>
                                  </p:stCondLst>
                                  <p:childTnLst>
                                    <p:animMotion origin="layout" path="M -2.08333E-7 3.7037E-7 L -0.00013 0.01227 " pathEditMode="relative" rAng="0" ptsTypes="AA">
                                      <p:cBhvr>
                                        <p:cTn id="24" dur="500" spd="-100000" fill="hold"/>
                                        <p:tgtEl>
                                          <p:spTgt spid="70"/>
                                        </p:tgtEl>
                                        <p:attrNameLst>
                                          <p:attrName>ppt_x</p:attrName>
                                          <p:attrName>ppt_y</p:attrName>
                                        </p:attrNameLst>
                                      </p:cBhvr>
                                      <p:rCtr x="-13" y="602"/>
                                    </p:animMotion>
                                  </p:childTnLst>
                                </p:cTn>
                              </p:par>
                              <p:par>
                                <p:cTn id="25" presetID="10" presetClass="entr" presetSubtype="0" fill="hold" grpId="0" nodeType="withEffect">
                                  <p:stCondLst>
                                    <p:cond delay="130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par>
                                <p:cTn id="28" presetID="42" presetClass="path" presetSubtype="0" accel="50000" decel="50000" fill="hold" grpId="1" nodeType="withEffect">
                                  <p:stCondLst>
                                    <p:cond delay="1300"/>
                                  </p:stCondLst>
                                  <p:childTnLst>
                                    <p:animMotion origin="layout" path="M -2.08333E-7 7.40741E-7 L 0.00039 -0.01343 " pathEditMode="relative" rAng="0" ptsTypes="AA">
                                      <p:cBhvr>
                                        <p:cTn id="29" dur="500" spd="-100000" fill="hold"/>
                                        <p:tgtEl>
                                          <p:spTgt spid="68"/>
                                        </p:tgtEl>
                                        <p:attrNameLst>
                                          <p:attrName>ppt_x</p:attrName>
                                          <p:attrName>ppt_y</p:attrName>
                                        </p:attrNameLst>
                                      </p:cBhvr>
                                      <p:rCtr x="13" y="-671"/>
                                    </p:animMotion>
                                  </p:childTnLst>
                                </p:cTn>
                              </p:par>
                              <p:par>
                                <p:cTn id="30" presetID="10" presetClass="entr" presetSubtype="0" fill="hold" nodeType="withEffect">
                                  <p:stCondLst>
                                    <p:cond delay="9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42" presetClass="path" presetSubtype="0" accel="50000" decel="50000" fill="hold" nodeType="withEffect">
                                  <p:stCondLst>
                                    <p:cond delay="900"/>
                                  </p:stCondLst>
                                  <p:childTnLst>
                                    <p:animMotion origin="layout" path="M 1.45833E-6 -1.48148E-6 L -0.00013 0.01227 " pathEditMode="relative" rAng="0" ptsTypes="AA">
                                      <p:cBhvr>
                                        <p:cTn id="34" dur="500" spd="-100000" fill="hold"/>
                                        <p:tgtEl>
                                          <p:spTgt spid="5"/>
                                        </p:tgtEl>
                                        <p:attrNameLst>
                                          <p:attrName>ppt_x</p:attrName>
                                          <p:attrName>ppt_y</p:attrName>
                                        </p:attrNameLst>
                                      </p:cBhvr>
                                      <p:rCtr x="-13" y="602"/>
                                    </p:animMotion>
                                  </p:childTnLst>
                                </p:cTn>
                              </p:par>
                              <p:par>
                                <p:cTn id="35" presetID="10" presetClass="entr" presetSubtype="0" fill="hold" grpId="0" nodeType="withEffect">
                                  <p:stCondLst>
                                    <p:cond delay="10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42" presetClass="path" presetSubtype="0" accel="50000" decel="50000" fill="hold" grpId="1" nodeType="withEffect">
                                  <p:stCondLst>
                                    <p:cond delay="1000"/>
                                  </p:stCondLst>
                                  <p:childTnLst>
                                    <p:animMotion origin="layout" path="M -2.91667E-6 7.40741E-7 L 0.00039 -0.01343 " pathEditMode="relative" rAng="0" ptsTypes="AA">
                                      <p:cBhvr>
                                        <p:cTn id="39" dur="500" spd="-100000" fill="hold"/>
                                        <p:tgtEl>
                                          <p:spTgt spid="4"/>
                                        </p:tgtEl>
                                        <p:attrNameLst>
                                          <p:attrName>ppt_x</p:attrName>
                                          <p:attrName>ppt_y</p:attrName>
                                        </p:attrNameLst>
                                      </p:cBhvr>
                                      <p:rCtr x="13" y="-671"/>
                                    </p:animMotion>
                                  </p:childTnLst>
                                </p:cTn>
                              </p:par>
                              <p:par>
                                <p:cTn id="40" presetID="10" presetClass="entr" presetSubtype="0" fill="hold" nodeType="withEffect">
                                  <p:stCondLst>
                                    <p:cond delay="20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7" grpId="1"/>
      <p:bldP spid="68" grpId="0"/>
      <p:bldP spid="68" grpId="1"/>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314159" y="306574"/>
            <a:ext cx="11787075" cy="2215991"/>
          </a:xfrm>
        </p:spPr>
        <p:txBody>
          <a:bodyPr/>
          <a:lstStyle/>
          <a:p>
            <a:r>
              <a:rPr lang="en-US" dirty="0"/>
              <a:t>New York’s largest healthcare provider streamlines patient care processes with Microsoft business applications</a:t>
            </a:r>
            <a:br>
              <a:rPr lang="en-US" dirty="0"/>
            </a:br>
            <a:endParaRPr lang="en-US" dirty="0"/>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2" name="Text Placeholder 3">
            <a:extLst>
              <a:ext uri="{FF2B5EF4-FFF2-40B4-BE49-F238E27FC236}">
                <a16:creationId xmlns:a16="http://schemas.microsoft.com/office/drawing/2014/main" id="{C44E59C1-CAC1-4F59-FF69-AC516171A85F}"/>
              </a:ext>
            </a:extLst>
          </p:cNvPr>
          <p:cNvSpPr txBox="1">
            <a:spLocks/>
          </p:cNvSpPr>
          <p:nvPr/>
        </p:nvSpPr>
        <p:spPr>
          <a:xfrm flipH="1">
            <a:off x="8624665" y="3459429"/>
            <a:ext cx="3340984"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Vishwanath </a:t>
            </a:r>
            <a:r>
              <a:rPr kumimoji="0" lang="en-US" sz="1400" b="0" i="0" u="none" strike="noStrike" kern="1200" cap="none" spc="0" normalizeH="0" baseline="0" noProof="0" dirty="0" err="1">
                <a:ln>
                  <a:noFill/>
                </a:ln>
                <a:solidFill>
                  <a:srgbClr val="FFFFFF"/>
                </a:solidFill>
                <a:effectLst/>
                <a:uLnTx/>
                <a:uFillTx/>
                <a:latin typeface="Segoe UI Semibold"/>
                <a:ea typeface="+mn-ea"/>
                <a:cs typeface="Segoe UI" panose="020B0502040204020203" pitchFamily="34" charset="0"/>
              </a:rPr>
              <a:t>Anantraman</a:t>
            </a:r>
            <a:endPar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Chief Innovation Architect</a:t>
            </a:r>
            <a:endPar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147408" y="2450190"/>
            <a:ext cx="7057488" cy="92333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w="3175">
                  <a:noFill/>
                </a:ln>
                <a:solidFill>
                  <a:srgbClr val="FFFFFF"/>
                </a:solidFill>
                <a:effectLst/>
                <a:uLnTx/>
                <a:uFillTx/>
                <a:latin typeface="Segoe UI"/>
                <a:ea typeface="+mn-ea"/>
                <a:cs typeface="Segoe UI" pitchFamily="34" charset="0"/>
              </a:rPr>
              <a:t>“With business applications built on Microsoft Power Apps and Dynamics 365, we’ve lowered the barrier for bringing innovative solutions to our employees quickly.”</a:t>
            </a:r>
            <a:endParaRPr kumimoji="0" lang="en-US" sz="14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463757"/>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1130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rPr>
              <a:t>Paint Points Solved:</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Lack of visibility into key patient information</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Manual fax of patient information slowing processes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Solution needed for new value based care model</a:t>
            </a:r>
          </a:p>
        </p:txBody>
      </p:sp>
      <p:sp>
        <p:nvSpPr>
          <p:cNvPr id="55" name="Text Placeholder 3">
            <a:extLst>
              <a:ext uri="{FF2B5EF4-FFF2-40B4-BE49-F238E27FC236}">
                <a16:creationId xmlns:a16="http://schemas.microsoft.com/office/drawing/2014/main" id="{7645BD6C-C8A9-49EE-6164-60056930A0F8}"/>
              </a:ext>
            </a:extLst>
          </p:cNvPr>
          <p:cNvSpPr txBox="1">
            <a:spLocks/>
          </p:cNvSpPr>
          <p:nvPr/>
        </p:nvSpPr>
        <p:spPr>
          <a:xfrm flipH="1">
            <a:off x="314159" y="4503097"/>
            <a:ext cx="2938213" cy="4111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Products Used</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19372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360 degree view of each patient to understand their needs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Surface relevant data to a diverse group of users while remaining HIPAA compliant</a:t>
            </a:r>
          </a:p>
        </p:txBody>
      </p:sp>
      <p:pic>
        <p:nvPicPr>
          <p:cNvPr id="1026" name="Picture 2" descr="Northwell Health logo">
            <a:extLst>
              <a:ext uri="{FF2B5EF4-FFF2-40B4-BE49-F238E27FC236}">
                <a16:creationId xmlns:a16="http://schemas.microsoft.com/office/drawing/2014/main" id="{0D35A82D-2B91-D96E-6CC1-CB96A7E47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70" y="2901115"/>
            <a:ext cx="2311147" cy="124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Customer Service icon" descr="Customer Service icon">
            <a:extLst>
              <a:ext uri="{FF2B5EF4-FFF2-40B4-BE49-F238E27FC236}">
                <a16:creationId xmlns:a16="http://schemas.microsoft.com/office/drawing/2014/main" id="{D1B1503A-2704-4CD8-E75B-D91392EF14EB}"/>
              </a:ext>
            </a:extLst>
          </p:cNvPr>
          <p:cNvPicPr>
            <a:picLocks noChangeAspect="1"/>
          </p:cNvPicPr>
          <p:nvPr/>
        </p:nvPicPr>
        <p:blipFill>
          <a:blip r:embed="rId4"/>
          <a:stretch>
            <a:fillRect/>
          </a:stretch>
        </p:blipFill>
        <p:spPr>
          <a:xfrm>
            <a:off x="1517939" y="5144008"/>
            <a:ext cx="314435" cy="314435"/>
          </a:xfrm>
          <a:prstGeom prst="rect">
            <a:avLst/>
          </a:prstGeom>
        </p:spPr>
      </p:pic>
      <p:sp>
        <p:nvSpPr>
          <p:cNvPr id="17" name="Rectangle 16">
            <a:extLst>
              <a:ext uri="{FF2B5EF4-FFF2-40B4-BE49-F238E27FC236}">
                <a16:creationId xmlns:a16="http://schemas.microsoft.com/office/drawing/2014/main" id="{6CD0EC1B-EDC5-EDDA-D5D4-E814883B9ABB}"/>
              </a:ext>
            </a:extLst>
          </p:cNvPr>
          <p:cNvSpPr>
            <a:spLocks/>
          </p:cNvSpPr>
          <p:nvPr/>
        </p:nvSpPr>
        <p:spPr bwMode="invGray">
          <a:xfrm>
            <a:off x="1098570" y="5518940"/>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dirty="0">
                <a:ln>
                  <a:noFill/>
                </a:ln>
                <a:solidFill>
                  <a:srgbClr val="000000"/>
                </a:solidFill>
                <a:effectLst/>
                <a:uLnTx/>
                <a:uFillTx/>
                <a:latin typeface="Segoe UI"/>
                <a:ea typeface="+mn-ea"/>
                <a:cs typeface="+mn-cs"/>
              </a:rPr>
            </a:br>
            <a:r>
              <a:rPr kumimoji="0" lang="en-US" sz="900" b="0" i="0" u="none" strike="noStrike" kern="1200" cap="none" spc="0" normalizeH="0" baseline="0" noProof="0" dirty="0">
                <a:ln>
                  <a:noFill/>
                </a:ln>
                <a:solidFill>
                  <a:srgbClr val="000000"/>
                </a:solidFill>
                <a:effectLst/>
                <a:uLnTx/>
                <a:uFillTx/>
                <a:latin typeface="Segoe UI"/>
                <a:ea typeface="+mn-ea"/>
                <a:cs typeface="+mn-cs"/>
              </a:rPr>
              <a:t>Customer Service</a:t>
            </a:r>
          </a:p>
        </p:txBody>
      </p:sp>
      <p:sp>
        <p:nvSpPr>
          <p:cNvPr id="23" name="Rectangle 22">
            <a:extLst>
              <a:ext uri="{FF2B5EF4-FFF2-40B4-BE49-F238E27FC236}">
                <a16:creationId xmlns:a16="http://schemas.microsoft.com/office/drawing/2014/main" id="{77B089BB-E106-245A-F227-E260CD25DAC5}"/>
              </a:ext>
            </a:extLst>
          </p:cNvPr>
          <p:cNvSpPr>
            <a:spLocks/>
          </p:cNvSpPr>
          <p:nvPr/>
        </p:nvSpPr>
        <p:spPr bwMode="invGray">
          <a:xfrm>
            <a:off x="2124943" y="5518940"/>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a:ea typeface="+mn-ea"/>
                <a:cs typeface="+mn-cs"/>
              </a:rPr>
              <a:t>Power Apps</a:t>
            </a:r>
          </a:p>
        </p:txBody>
      </p:sp>
      <p:pic>
        <p:nvPicPr>
          <p:cNvPr id="24" name="Picture 2" descr="Power Apps logo">
            <a:extLst>
              <a:ext uri="{FF2B5EF4-FFF2-40B4-BE49-F238E27FC236}">
                <a16:creationId xmlns:a16="http://schemas.microsoft.com/office/drawing/2014/main" id="{6D6AD422-4C3F-F880-B6AB-7B976FE0A47D}"/>
              </a:ext>
              <a:ext uri="{C183D7F6-B498-43B3-948B-1728B52AA6E4}">
                <adec:decorative xmlns:adec="http://schemas.microsoft.com/office/drawing/2017/decorative" val="0"/>
              </a:ext>
            </a:extLst>
          </p:cNvPr>
          <p:cNvPicPr>
            <a:picLocks noChangeAspect="1" noChangeArrowheads="1"/>
          </p:cNvPicPr>
          <p:nvPr/>
        </p:nvPicPr>
        <p:blipFill>
          <a:blip r:embed="rId5" cstate="print">
            <a:alphaModFix/>
            <a:extLst>
              <a:ext uri="{28A0092B-C50C-407E-A947-70E740481C1C}">
                <a14:useLocalDpi xmlns:a14="http://schemas.microsoft.com/office/drawing/2010/main" val="0"/>
              </a:ext>
            </a:extLst>
          </a:blip>
          <a:srcRect/>
          <a:stretch>
            <a:fillRect/>
          </a:stretch>
        </p:blipFill>
        <p:spPr bwMode="auto">
          <a:xfrm>
            <a:off x="2522313" y="5144008"/>
            <a:ext cx="319617" cy="3196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Power Automate logo">
            <a:extLst>
              <a:ext uri="{FF2B5EF4-FFF2-40B4-BE49-F238E27FC236}">
                <a16:creationId xmlns:a16="http://schemas.microsoft.com/office/drawing/2014/main" id="{E442FFA4-F126-9DE3-968A-0FB4445C25D8}"/>
              </a:ext>
              <a:ext uri="{C183D7F6-B498-43B3-948B-1728B52AA6E4}">
                <adec:decorative xmlns:adec="http://schemas.microsoft.com/office/drawing/2017/decorative" val="0"/>
              </a:ext>
            </a:extLst>
          </p:cNvPr>
          <p:cNvPicPr>
            <a:picLocks noChangeAspect="1" noChangeArrowheads="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374751" y="5144008"/>
            <a:ext cx="362790" cy="36279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03A75805-8EE6-0F7E-2D33-076CDC4D9CC6}"/>
              </a:ext>
            </a:extLst>
          </p:cNvPr>
          <p:cNvSpPr>
            <a:spLocks/>
          </p:cNvSpPr>
          <p:nvPr/>
        </p:nvSpPr>
        <p:spPr bwMode="invGray">
          <a:xfrm>
            <a:off x="-16792" y="5518940"/>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Power Automate</a:t>
            </a:r>
          </a:p>
        </p:txBody>
      </p:sp>
    </p:spTree>
    <p:extLst>
      <p:ext uri="{BB962C8B-B14F-4D97-AF65-F5344CB8AC3E}">
        <p14:creationId xmlns:p14="http://schemas.microsoft.com/office/powerpoint/2010/main" val="763766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2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nodeType="withEffect">
                                  <p:stCondLst>
                                    <p:cond delay="420"/>
                                  </p:stCondLst>
                                  <p:childTnLst>
                                    <p:animMotion origin="layout" path="M 1.875E-6 1.85185E-6 L -0.00169 -0.02593 " pathEditMode="relative" rAng="0" ptsTypes="AA">
                                      <p:cBhvr>
                                        <p:cTn id="9" dur="700" spd="-100000" fill="hold"/>
                                        <p:tgtEl>
                                          <p:spTgt spid="16"/>
                                        </p:tgtEl>
                                        <p:attrNameLst>
                                          <p:attrName>ppt_x</p:attrName>
                                          <p:attrName>ppt_y</p:attrName>
                                        </p:attrNameLst>
                                      </p:cBhvr>
                                      <p:rCtr x="-91" y="-1296"/>
                                    </p:animMotion>
                                  </p:childTnLst>
                                </p:cTn>
                              </p:par>
                              <p:par>
                                <p:cTn id="10" presetID="10" presetClass="entr" presetSubtype="0" fill="hold" grpId="0" nodeType="withEffect">
                                  <p:stCondLst>
                                    <p:cond delay="1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accel="50000" decel="50000" fill="hold" grpId="1" nodeType="withEffect">
                                  <p:stCondLst>
                                    <p:cond delay="1300"/>
                                  </p:stCondLst>
                                  <p:childTnLst>
                                    <p:animMotion origin="layout" path="M 5.55112E-17 -1.11111E-6 L 0.00039 -0.01342 " pathEditMode="relative" rAng="0" ptsTypes="AA">
                                      <p:cBhvr>
                                        <p:cTn id="14" dur="500" spd="-100000" fill="hold"/>
                                        <p:tgtEl>
                                          <p:spTgt spid="17"/>
                                        </p:tgtEl>
                                        <p:attrNameLst>
                                          <p:attrName>ppt_x</p:attrName>
                                          <p:attrName>ppt_y</p:attrName>
                                        </p:attrNameLst>
                                      </p:cBhvr>
                                      <p:rCtr x="1300" y="-67100"/>
                                    </p:animMotion>
                                  </p:childTnLst>
                                </p:cTn>
                              </p:par>
                              <p:par>
                                <p:cTn id="15" presetID="10" presetClass="entr" presetSubtype="0" fill="hold" grpId="0" nodeType="withEffect">
                                  <p:stCondLst>
                                    <p:cond delay="13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accel="50000" decel="50000" fill="hold" grpId="1" nodeType="withEffect">
                                  <p:stCondLst>
                                    <p:cond delay="1300"/>
                                  </p:stCondLst>
                                  <p:childTnLst>
                                    <p:animMotion origin="layout" path="M 5.55112E-17 -1.11111E-6 L 0.00039 -0.01342 " pathEditMode="relative" rAng="0" ptsTypes="AA">
                                      <p:cBhvr>
                                        <p:cTn id="19" dur="500" spd="-100000" fill="hold"/>
                                        <p:tgtEl>
                                          <p:spTgt spid="23"/>
                                        </p:tgtEl>
                                        <p:attrNameLst>
                                          <p:attrName>ppt_x</p:attrName>
                                          <p:attrName>ppt_y</p:attrName>
                                        </p:attrNameLst>
                                      </p:cBhvr>
                                      <p:rCtr x="1300" y="-67100"/>
                                    </p:animMotion>
                                  </p:childTnLst>
                                </p:cTn>
                              </p:par>
                              <p:par>
                                <p:cTn id="20" presetID="10" presetClass="entr" presetSubtype="0" fill="hold" nodeType="withEffect">
                                  <p:stCondLst>
                                    <p:cond delay="3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nodeType="withEffect">
                                  <p:stCondLst>
                                    <p:cond delay="300"/>
                                  </p:stCondLst>
                                  <p:childTnLst>
                                    <p:animMotion origin="layout" path="M -1.875E-6 1.85185E-6 L -0.01302 -0.0206 " pathEditMode="relative" rAng="0" ptsTypes="AA">
                                      <p:cBhvr>
                                        <p:cTn id="24" dur="700" spd="-100000" fill="hold"/>
                                        <p:tgtEl>
                                          <p:spTgt spid="24"/>
                                        </p:tgtEl>
                                        <p:attrNameLst>
                                          <p:attrName>ppt_x</p:attrName>
                                          <p:attrName>ppt_y</p:attrName>
                                        </p:attrNameLst>
                                      </p:cBhvr>
                                      <p:rCtr x="-651" y="-1042"/>
                                    </p:animMotion>
                                  </p:childTnLst>
                                </p:cTn>
                              </p:par>
                              <p:par>
                                <p:cTn id="25" presetID="10" presetClass="entr" presetSubtype="0" fill="hold" nodeType="withEffect">
                                  <p:stCondLst>
                                    <p:cond delay="5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42" presetClass="path" presetSubtype="0" decel="100000" fill="hold" nodeType="withEffect">
                                  <p:stCondLst>
                                    <p:cond delay="500"/>
                                  </p:stCondLst>
                                  <p:childTnLst>
                                    <p:animMotion origin="layout" path="M -8.33333E-7 3.7037E-6 L 0.01615 -0.00024 " pathEditMode="relative" rAng="0" ptsTypes="AA">
                                      <p:cBhvr>
                                        <p:cTn id="29" dur="700" spd="-100000" fill="hold"/>
                                        <p:tgtEl>
                                          <p:spTgt spid="26"/>
                                        </p:tgtEl>
                                        <p:attrNameLst>
                                          <p:attrName>ppt_x</p:attrName>
                                          <p:attrName>ppt_y</p:attrName>
                                        </p:attrNameLst>
                                      </p:cBhvr>
                                      <p:rCtr x="807" y="-23"/>
                                    </p:animMotion>
                                  </p:childTnLst>
                                </p:cTn>
                              </p:par>
                              <p:par>
                                <p:cTn id="30" presetID="10" presetClass="entr" presetSubtype="0" fill="hold" grpId="0" nodeType="withEffect">
                                  <p:stCondLst>
                                    <p:cond delay="130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42" presetClass="path" presetSubtype="0" accel="50000" decel="50000" fill="hold" grpId="1" nodeType="withEffect">
                                  <p:stCondLst>
                                    <p:cond delay="1300"/>
                                  </p:stCondLst>
                                  <p:childTnLst>
                                    <p:animMotion origin="layout" path="M 5.55112E-17 -1.11111E-6 L 0.00039 -0.01342 " pathEditMode="relative" rAng="0" ptsTypes="AA">
                                      <p:cBhvr>
                                        <p:cTn id="34" dur="500" spd="-100000" fill="hold"/>
                                        <p:tgtEl>
                                          <p:spTgt spid="27"/>
                                        </p:tgtEl>
                                        <p:attrNameLst>
                                          <p:attrName>ppt_x</p:attrName>
                                          <p:attrName>ppt_y</p:attrName>
                                        </p:attrNameLst>
                                      </p:cBhvr>
                                      <p:rCtr x="1300" y="-67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3" grpId="0"/>
      <p:bldP spid="23" grpId="1"/>
      <p:bldP spid="27" grpId="0"/>
      <p:bldP spid="27" grpId="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314159" y="306574"/>
            <a:ext cx="11787075" cy="1107996"/>
          </a:xfrm>
        </p:spPr>
        <p:txBody>
          <a:bodyPr/>
          <a:lstStyle/>
          <a:p>
            <a:r>
              <a:rPr lang="en-US" dirty="0"/>
              <a:t>Mater embarks on a strategic cloud journey with Microsoft to deliver improved patient care</a:t>
            </a:r>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2" name="Text Placeholder 3">
            <a:extLst>
              <a:ext uri="{FF2B5EF4-FFF2-40B4-BE49-F238E27FC236}">
                <a16:creationId xmlns:a16="http://schemas.microsoft.com/office/drawing/2014/main" id="{C44E59C1-CAC1-4F59-FF69-AC516171A85F}"/>
              </a:ext>
            </a:extLst>
          </p:cNvPr>
          <p:cNvSpPr txBox="1">
            <a:spLocks/>
          </p:cNvSpPr>
          <p:nvPr/>
        </p:nvSpPr>
        <p:spPr>
          <a:xfrm flipH="1">
            <a:off x="8631941" y="3725216"/>
            <a:ext cx="3340984"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Alastair Sharman</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Chief Digital Officer</a:t>
            </a:r>
            <a:endPar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147408" y="2450190"/>
            <a:ext cx="7057488" cy="123110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w="3175">
                  <a:noFill/>
                </a:ln>
                <a:solidFill>
                  <a:srgbClr val="FFFFFF"/>
                </a:solidFill>
                <a:effectLst/>
                <a:uLnTx/>
                <a:uFillTx/>
                <a:latin typeface="Segoe UI"/>
                <a:ea typeface="+mn-ea"/>
                <a:cs typeface="Segoe UI" pitchFamily="34" charset="0"/>
              </a:rPr>
              <a:t>With Dynamics 365, we improve the reliability of our processes and provide a greater level of validation on patient care details. We’ve gained analytics and insights about the services we deliver, helping us improve our decision making. </a:t>
            </a:r>
            <a:endParaRPr kumimoji="0" lang="en-US" sz="14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463757"/>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1130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rPr>
              <a:t>Paint Points Solved:</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Merged with two other providers and needed unify health, education, and corporate services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Lack of solution for service beyond hospital walls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Manual tracking of patient data</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55" name="Text Placeholder 3">
            <a:extLst>
              <a:ext uri="{FF2B5EF4-FFF2-40B4-BE49-F238E27FC236}">
                <a16:creationId xmlns:a16="http://schemas.microsoft.com/office/drawing/2014/main" id="{7645BD6C-C8A9-49EE-6164-60056930A0F8}"/>
              </a:ext>
            </a:extLst>
          </p:cNvPr>
          <p:cNvSpPr txBox="1">
            <a:spLocks/>
          </p:cNvSpPr>
          <p:nvPr/>
        </p:nvSpPr>
        <p:spPr>
          <a:xfrm flipH="1">
            <a:off x="314159" y="4503097"/>
            <a:ext cx="2938213" cy="4111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Products Used</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19372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Efficient, personalized patient experiences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More patient transparency and ease of appointment scheduling</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Streamlined and automated processes across the business</a:t>
            </a:r>
          </a:p>
        </p:txBody>
      </p:sp>
      <p:pic>
        <p:nvPicPr>
          <p:cNvPr id="16" name="Customer Service icon" descr="Customer Service icon">
            <a:extLst>
              <a:ext uri="{FF2B5EF4-FFF2-40B4-BE49-F238E27FC236}">
                <a16:creationId xmlns:a16="http://schemas.microsoft.com/office/drawing/2014/main" id="{D1B1503A-2704-4CD8-E75B-D91392EF14EB}"/>
              </a:ext>
            </a:extLst>
          </p:cNvPr>
          <p:cNvPicPr>
            <a:picLocks noChangeAspect="1"/>
          </p:cNvPicPr>
          <p:nvPr/>
        </p:nvPicPr>
        <p:blipFill>
          <a:blip r:embed="rId3"/>
          <a:stretch>
            <a:fillRect/>
          </a:stretch>
        </p:blipFill>
        <p:spPr>
          <a:xfrm>
            <a:off x="1445916" y="5142191"/>
            <a:ext cx="314435" cy="314435"/>
          </a:xfrm>
          <a:prstGeom prst="rect">
            <a:avLst/>
          </a:prstGeom>
        </p:spPr>
      </p:pic>
      <p:sp>
        <p:nvSpPr>
          <p:cNvPr id="17" name="Rectangle 16">
            <a:extLst>
              <a:ext uri="{FF2B5EF4-FFF2-40B4-BE49-F238E27FC236}">
                <a16:creationId xmlns:a16="http://schemas.microsoft.com/office/drawing/2014/main" id="{6CD0EC1B-EDC5-EDDA-D5D4-E814883B9ABB}"/>
              </a:ext>
            </a:extLst>
          </p:cNvPr>
          <p:cNvSpPr>
            <a:spLocks/>
          </p:cNvSpPr>
          <p:nvPr/>
        </p:nvSpPr>
        <p:spPr bwMode="invGray">
          <a:xfrm>
            <a:off x="1026547" y="5517123"/>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dirty="0">
                <a:ln>
                  <a:noFill/>
                </a:ln>
                <a:solidFill>
                  <a:srgbClr val="000000"/>
                </a:solidFill>
                <a:effectLst/>
                <a:uLnTx/>
                <a:uFillTx/>
                <a:latin typeface="Segoe UI"/>
                <a:ea typeface="+mn-ea"/>
                <a:cs typeface="+mn-cs"/>
              </a:rPr>
            </a:br>
            <a:r>
              <a:rPr kumimoji="0" lang="en-US" sz="900" b="0" i="0" u="none" strike="noStrike" kern="1200" cap="none" spc="0" normalizeH="0" baseline="0" noProof="0" dirty="0">
                <a:ln>
                  <a:noFill/>
                </a:ln>
                <a:solidFill>
                  <a:srgbClr val="000000"/>
                </a:solidFill>
                <a:effectLst/>
                <a:uLnTx/>
                <a:uFillTx/>
                <a:latin typeface="Segoe UI"/>
                <a:ea typeface="+mn-ea"/>
                <a:cs typeface="+mn-cs"/>
              </a:rPr>
              <a:t>Customer Service</a:t>
            </a:r>
          </a:p>
        </p:txBody>
      </p:sp>
      <p:pic>
        <p:nvPicPr>
          <p:cNvPr id="2050" name="Picture 2" descr="Mater Group logo">
            <a:extLst>
              <a:ext uri="{FF2B5EF4-FFF2-40B4-BE49-F238E27FC236}">
                <a16:creationId xmlns:a16="http://schemas.microsoft.com/office/drawing/2014/main" id="{DB5F0094-841D-9459-2FD0-DE2E66367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613" y="2478585"/>
            <a:ext cx="1940094" cy="19400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A8574DB-F4B9-5206-506F-8DC11F663523}"/>
              </a:ext>
            </a:extLst>
          </p:cNvPr>
          <p:cNvSpPr>
            <a:spLocks/>
          </p:cNvSpPr>
          <p:nvPr/>
        </p:nvSpPr>
        <p:spPr bwMode="invGray">
          <a:xfrm>
            <a:off x="2102294" y="5511762"/>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Field Service</a:t>
            </a:r>
          </a:p>
        </p:txBody>
      </p:sp>
      <p:pic>
        <p:nvPicPr>
          <p:cNvPr id="4" name="Field Service icon" descr="Field Service icon">
            <a:extLst>
              <a:ext uri="{FF2B5EF4-FFF2-40B4-BE49-F238E27FC236}">
                <a16:creationId xmlns:a16="http://schemas.microsoft.com/office/drawing/2014/main" id="{5019A076-F71D-6377-5D4E-EA0CE6246813}"/>
              </a:ext>
            </a:extLst>
          </p:cNvPr>
          <p:cNvPicPr>
            <a:picLocks noChangeAspect="1"/>
          </p:cNvPicPr>
          <p:nvPr/>
        </p:nvPicPr>
        <p:blipFill>
          <a:blip r:embed="rId5"/>
          <a:stretch>
            <a:fillRect/>
          </a:stretch>
        </p:blipFill>
        <p:spPr>
          <a:xfrm>
            <a:off x="2512174" y="5144008"/>
            <a:ext cx="320818" cy="320818"/>
          </a:xfrm>
          <a:prstGeom prst="rect">
            <a:avLst/>
          </a:prstGeom>
        </p:spPr>
      </p:pic>
      <p:sp>
        <p:nvSpPr>
          <p:cNvPr id="5" name="Rectangle 4">
            <a:extLst>
              <a:ext uri="{FF2B5EF4-FFF2-40B4-BE49-F238E27FC236}">
                <a16:creationId xmlns:a16="http://schemas.microsoft.com/office/drawing/2014/main" id="{0030692E-7B61-9242-01BB-F349809FE505}"/>
              </a:ext>
            </a:extLst>
          </p:cNvPr>
          <p:cNvSpPr>
            <a:spLocks/>
          </p:cNvSpPr>
          <p:nvPr/>
        </p:nvSpPr>
        <p:spPr bwMode="invGray">
          <a:xfrm>
            <a:off x="1830" y="5559537"/>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PowerBI</a:t>
            </a:r>
          </a:p>
        </p:txBody>
      </p:sp>
      <p:pic>
        <p:nvPicPr>
          <p:cNvPr id="6" name="Picture 6" descr="Power BI logo">
            <a:extLst>
              <a:ext uri="{FF2B5EF4-FFF2-40B4-BE49-F238E27FC236}">
                <a16:creationId xmlns:a16="http://schemas.microsoft.com/office/drawing/2014/main" id="{FD93920B-1FAC-0645-55A7-080E2A6AFEE1}"/>
              </a:ext>
              <a:ext uri="{C183D7F6-B498-43B3-948B-1728B52AA6E4}">
                <adec:decorative xmlns:adec="http://schemas.microsoft.com/office/drawing/2017/decorative" val="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241" y="5150076"/>
            <a:ext cx="319617" cy="31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279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2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nodeType="withEffect">
                                  <p:stCondLst>
                                    <p:cond delay="420"/>
                                  </p:stCondLst>
                                  <p:childTnLst>
                                    <p:animMotion origin="layout" path="M 1.875E-6 1.85185E-6 L -0.00169 -0.02593 " pathEditMode="relative" rAng="0" ptsTypes="AA">
                                      <p:cBhvr>
                                        <p:cTn id="9" dur="700" spd="-100000" fill="hold"/>
                                        <p:tgtEl>
                                          <p:spTgt spid="16"/>
                                        </p:tgtEl>
                                        <p:attrNameLst>
                                          <p:attrName>ppt_x</p:attrName>
                                          <p:attrName>ppt_y</p:attrName>
                                        </p:attrNameLst>
                                      </p:cBhvr>
                                      <p:rCtr x="-91" y="-1296"/>
                                    </p:animMotion>
                                  </p:childTnLst>
                                </p:cTn>
                              </p:par>
                              <p:par>
                                <p:cTn id="10" presetID="10" presetClass="entr" presetSubtype="0" fill="hold" grpId="0" nodeType="withEffect">
                                  <p:stCondLst>
                                    <p:cond delay="1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accel="50000" decel="50000" fill="hold" grpId="1" nodeType="withEffect">
                                  <p:stCondLst>
                                    <p:cond delay="1300"/>
                                  </p:stCondLst>
                                  <p:childTnLst>
                                    <p:animMotion origin="layout" path="M 5.55112E-17 -1.11111E-6 L 0.00039 -0.01342 " pathEditMode="relative" rAng="0" ptsTypes="AA">
                                      <p:cBhvr>
                                        <p:cTn id="14" dur="500" spd="-100000" fill="hold"/>
                                        <p:tgtEl>
                                          <p:spTgt spid="17"/>
                                        </p:tgtEl>
                                        <p:attrNameLst>
                                          <p:attrName>ppt_x</p:attrName>
                                          <p:attrName>ppt_y</p:attrName>
                                        </p:attrNameLst>
                                      </p:cBhvr>
                                      <p:rCtr x="1300" y="-67100"/>
                                    </p:animMotion>
                                  </p:childTnLst>
                                </p:cTn>
                              </p:par>
                              <p:par>
                                <p:cTn id="15" presetID="10" presetClass="entr" presetSubtype="0" fill="hold" grpId="0" nodeType="withEffect">
                                  <p:stCondLst>
                                    <p:cond delay="13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accel="50000" decel="50000" fill="hold" grpId="1" nodeType="withEffect">
                                  <p:stCondLst>
                                    <p:cond delay="1300"/>
                                  </p:stCondLst>
                                  <p:childTnLst>
                                    <p:animMotion origin="layout" path="M 5.55112E-17 -1.11111E-6 L 0.00039 -0.01342 " pathEditMode="relative" rAng="0" ptsTypes="AA">
                                      <p:cBhvr>
                                        <p:cTn id="19" dur="500" spd="-100000" fill="hold"/>
                                        <p:tgtEl>
                                          <p:spTgt spid="3"/>
                                        </p:tgtEl>
                                        <p:attrNameLst>
                                          <p:attrName>ppt_x</p:attrName>
                                          <p:attrName>ppt_y</p:attrName>
                                        </p:attrNameLst>
                                      </p:cBhvr>
                                      <p:rCtr x="1300" y="-67100"/>
                                    </p:animMotion>
                                  </p:childTnLst>
                                </p:cTn>
                              </p:par>
                              <p:par>
                                <p:cTn id="20" presetID="10" presetClass="entr" presetSubtype="0" fill="hold" nodeType="withEffect">
                                  <p:stCondLst>
                                    <p:cond delay="48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path" presetSubtype="0" decel="100000" fill="hold" nodeType="withEffect">
                                  <p:stCondLst>
                                    <p:cond delay="480"/>
                                  </p:stCondLst>
                                  <p:childTnLst>
                                    <p:animMotion origin="layout" path="M -1.45833E-6 3.33333E-6 L 0.00912 -0.02315 " pathEditMode="relative" rAng="0" ptsTypes="AA">
                                      <p:cBhvr>
                                        <p:cTn id="24" dur="700" spd="-100000" fill="hold"/>
                                        <p:tgtEl>
                                          <p:spTgt spid="4"/>
                                        </p:tgtEl>
                                        <p:attrNameLst>
                                          <p:attrName>ppt_x</p:attrName>
                                          <p:attrName>ppt_y</p:attrName>
                                        </p:attrNameLst>
                                      </p:cBhvr>
                                      <p:rCtr x="456" y="-1157"/>
                                    </p:animMotion>
                                  </p:childTnLst>
                                </p:cTn>
                              </p:par>
                              <p:par>
                                <p:cTn id="25" presetID="10" presetClass="entr" presetSubtype="0" fill="hold" grpId="0" nodeType="withEffect">
                                  <p:stCondLst>
                                    <p:cond delay="13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accel="50000" decel="50000" fill="hold" grpId="1" nodeType="withEffect">
                                  <p:stCondLst>
                                    <p:cond delay="1300"/>
                                  </p:stCondLst>
                                  <p:childTnLst>
                                    <p:animMotion origin="layout" path="M 5.55112E-17 -1.11111E-6 L 0.00039 -0.01342 " pathEditMode="relative" rAng="0" ptsTypes="AA">
                                      <p:cBhvr>
                                        <p:cTn id="29" dur="500" spd="-100000" fill="hold"/>
                                        <p:tgtEl>
                                          <p:spTgt spid="5"/>
                                        </p:tgtEl>
                                        <p:attrNameLst>
                                          <p:attrName>ppt_x</p:attrName>
                                          <p:attrName>ppt_y</p:attrName>
                                        </p:attrNameLst>
                                      </p:cBhvr>
                                      <p:rCtr x="1300" y="-67100"/>
                                    </p:animMotion>
                                  </p:childTnLst>
                                </p:cTn>
                              </p:par>
                              <p:par>
                                <p:cTn id="30" presetID="10" presetClass="entr" presetSubtype="0" fill="hold" nodeType="withEffect">
                                  <p:stCondLst>
                                    <p:cond delay="6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42" presetClass="path" presetSubtype="0" decel="100000" fill="hold" nodeType="withEffect">
                                  <p:stCondLst>
                                    <p:cond delay="600"/>
                                  </p:stCondLst>
                                  <p:childTnLst>
                                    <p:animMotion origin="layout" path="M 5E-6 -2.59259E-6 L 0.00404 0.02315 " pathEditMode="relative" rAng="0" ptsTypes="AA">
                                      <p:cBhvr>
                                        <p:cTn id="34" dur="700" spd="-100000" fill="hold"/>
                                        <p:tgtEl>
                                          <p:spTgt spid="6"/>
                                        </p:tgtEl>
                                        <p:attrNameLst>
                                          <p:attrName>ppt_x</p:attrName>
                                          <p:attrName>ppt_y</p:attrName>
                                        </p:attrNameLst>
                                      </p:cBhvr>
                                      <p:rCtr x="195"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3" grpId="0"/>
      <p:bldP spid="3" grpId="1"/>
      <p:bldP spid="5" grpId="0"/>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588263" y="457200"/>
            <a:ext cx="11018520" cy="1661993"/>
          </a:xfrm>
        </p:spPr>
        <p:txBody>
          <a:bodyPr/>
          <a:lstStyle/>
          <a:p>
            <a:r>
              <a:rPr lang="en-US"/>
              <a:t>Shredding expert WEIMA restructures its global processes with Dynamics 365 &amp; Power Automate</a:t>
            </a:r>
            <a:br>
              <a:rPr lang="en-US"/>
            </a:br>
            <a:endParaRPr lang="en-US"/>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266616" y="2589923"/>
            <a:ext cx="7015645" cy="113877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w="3175">
                  <a:noFill/>
                </a:ln>
                <a:solidFill>
                  <a:srgbClr val="FFFFFF"/>
                </a:solidFill>
                <a:effectLst/>
                <a:uLnTx/>
                <a:uFillTx/>
                <a:latin typeface="Segoe UI"/>
                <a:ea typeface="+mn-ea"/>
                <a:cs typeface="Segoe UI" pitchFamily="34" charset="0"/>
              </a:rPr>
              <a:t>“We scrutinized many of our processes so we could then take a step back and make them better. A growing company like WEIMA needs digital applications that will scale with it.”</a:t>
            </a:r>
            <a:endPar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463757"/>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1130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Paint Points Solved:</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Time consuming, error prone scheduling &amp; ordering process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Technicians dependent on information being shared manually</a:t>
            </a:r>
          </a:p>
        </p:txBody>
      </p:sp>
      <p:sp>
        <p:nvSpPr>
          <p:cNvPr id="55" name="Text Placeholder 3">
            <a:extLst>
              <a:ext uri="{FF2B5EF4-FFF2-40B4-BE49-F238E27FC236}">
                <a16:creationId xmlns:a16="http://schemas.microsoft.com/office/drawing/2014/main" id="{7645BD6C-C8A9-49EE-6164-60056930A0F8}"/>
              </a:ext>
            </a:extLst>
          </p:cNvPr>
          <p:cNvSpPr txBox="1">
            <a:spLocks/>
          </p:cNvSpPr>
          <p:nvPr/>
        </p:nvSpPr>
        <p:spPr>
          <a:xfrm flipH="1">
            <a:off x="314159" y="4503097"/>
            <a:ext cx="2938213" cy="4111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Products Used</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19372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Reduced effort and time saved in scheduling field technicians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Prevent downtime in customers’ waste disposal chains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endParaRPr>
          </a:p>
        </p:txBody>
      </p:sp>
      <p:sp>
        <p:nvSpPr>
          <p:cNvPr id="18" name="Text Placeholder 3">
            <a:extLst>
              <a:ext uri="{FF2B5EF4-FFF2-40B4-BE49-F238E27FC236}">
                <a16:creationId xmlns:a16="http://schemas.microsoft.com/office/drawing/2014/main" id="{8057D17A-6965-AD7D-AE4A-A0A16E7EAB19}"/>
              </a:ext>
            </a:extLst>
          </p:cNvPr>
          <p:cNvSpPr txBox="1">
            <a:spLocks/>
          </p:cNvSpPr>
          <p:nvPr/>
        </p:nvSpPr>
        <p:spPr>
          <a:xfrm flipH="1">
            <a:off x="8939173" y="3610486"/>
            <a:ext cx="2141782"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Andreas </a:t>
            </a:r>
            <a:r>
              <a:rPr kumimoji="0" lang="en-US" sz="14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rPr>
              <a:t>Schatton</a:t>
            </a:r>
            <a:endPar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Head of IT</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pic>
        <p:nvPicPr>
          <p:cNvPr id="3" name="Picture 2" descr="WEIMA Maschinenbau GmbH logo">
            <a:extLst>
              <a:ext uri="{FF2B5EF4-FFF2-40B4-BE49-F238E27FC236}">
                <a16:creationId xmlns:a16="http://schemas.microsoft.com/office/drawing/2014/main" id="{5DC5C93F-F069-A9F8-D6D2-07C27A84D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78" y="2573191"/>
            <a:ext cx="1890566" cy="18905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5CF7051-8386-FAD9-DB11-DB0B79747C5C}"/>
              </a:ext>
            </a:extLst>
          </p:cNvPr>
          <p:cNvSpPr>
            <a:spLocks/>
          </p:cNvSpPr>
          <p:nvPr/>
        </p:nvSpPr>
        <p:spPr bwMode="invGray">
          <a:xfrm>
            <a:off x="1135151" y="5269993"/>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Field Service</a:t>
            </a:r>
          </a:p>
        </p:txBody>
      </p:sp>
      <p:pic>
        <p:nvPicPr>
          <p:cNvPr id="12" name="Customer Service icon" descr="Customer Service icon">
            <a:extLst>
              <a:ext uri="{FF2B5EF4-FFF2-40B4-BE49-F238E27FC236}">
                <a16:creationId xmlns:a16="http://schemas.microsoft.com/office/drawing/2014/main" id="{9D7AEF1C-26C6-C905-10D6-8A00709C6025}"/>
              </a:ext>
            </a:extLst>
          </p:cNvPr>
          <p:cNvPicPr>
            <a:picLocks noChangeAspect="1"/>
          </p:cNvPicPr>
          <p:nvPr/>
        </p:nvPicPr>
        <p:blipFill>
          <a:blip r:embed="rId4"/>
          <a:stretch>
            <a:fillRect/>
          </a:stretch>
        </p:blipFill>
        <p:spPr>
          <a:xfrm>
            <a:off x="562242" y="5185244"/>
            <a:ext cx="314435" cy="314435"/>
          </a:xfrm>
          <a:prstGeom prst="rect">
            <a:avLst/>
          </a:prstGeom>
        </p:spPr>
      </p:pic>
      <p:sp>
        <p:nvSpPr>
          <p:cNvPr id="20" name="Rectangle 19">
            <a:extLst>
              <a:ext uri="{FF2B5EF4-FFF2-40B4-BE49-F238E27FC236}">
                <a16:creationId xmlns:a16="http://schemas.microsoft.com/office/drawing/2014/main" id="{ECD08177-7CF5-6E2F-1EF2-0F8AAE9A44CD}"/>
              </a:ext>
            </a:extLst>
          </p:cNvPr>
          <p:cNvSpPr>
            <a:spLocks/>
          </p:cNvSpPr>
          <p:nvPr/>
        </p:nvSpPr>
        <p:spPr bwMode="invGray">
          <a:xfrm>
            <a:off x="142873" y="5560176"/>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Customer Service</a:t>
            </a:r>
          </a:p>
        </p:txBody>
      </p:sp>
      <p:sp>
        <p:nvSpPr>
          <p:cNvPr id="21" name="Rectangle 20">
            <a:extLst>
              <a:ext uri="{FF2B5EF4-FFF2-40B4-BE49-F238E27FC236}">
                <a16:creationId xmlns:a16="http://schemas.microsoft.com/office/drawing/2014/main" id="{FE87FA21-2CA5-C046-37E3-AB2CE143E916}"/>
              </a:ext>
            </a:extLst>
          </p:cNvPr>
          <p:cNvSpPr>
            <a:spLocks/>
          </p:cNvSpPr>
          <p:nvPr/>
        </p:nvSpPr>
        <p:spPr bwMode="invGray">
          <a:xfrm>
            <a:off x="2074439" y="5553850"/>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Sales</a:t>
            </a:r>
          </a:p>
        </p:txBody>
      </p:sp>
      <p:pic>
        <p:nvPicPr>
          <p:cNvPr id="22" name="Picture 21">
            <a:extLst>
              <a:ext uri="{FF2B5EF4-FFF2-40B4-BE49-F238E27FC236}">
                <a16:creationId xmlns:a16="http://schemas.microsoft.com/office/drawing/2014/main" id="{CA10821D-9B83-5EB7-7474-ED687E9B86E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506787" y="5222076"/>
            <a:ext cx="288476" cy="288476"/>
          </a:xfrm>
          <a:prstGeom prst="rect">
            <a:avLst/>
          </a:prstGeom>
        </p:spPr>
      </p:pic>
      <p:pic>
        <p:nvPicPr>
          <p:cNvPr id="23" name="Field Service icon" descr="Field Service icon">
            <a:extLst>
              <a:ext uri="{FF2B5EF4-FFF2-40B4-BE49-F238E27FC236}">
                <a16:creationId xmlns:a16="http://schemas.microsoft.com/office/drawing/2014/main" id="{3EFD3CB1-6977-04AB-B276-FEAED16754E2}"/>
              </a:ext>
            </a:extLst>
          </p:cNvPr>
          <p:cNvPicPr>
            <a:picLocks noChangeAspect="1"/>
          </p:cNvPicPr>
          <p:nvPr/>
        </p:nvPicPr>
        <p:blipFill>
          <a:blip r:embed="rId6"/>
          <a:stretch>
            <a:fillRect/>
          </a:stretch>
        </p:blipFill>
        <p:spPr>
          <a:xfrm>
            <a:off x="1545031" y="4902239"/>
            <a:ext cx="320818" cy="320818"/>
          </a:xfrm>
          <a:prstGeom prst="rect">
            <a:avLst/>
          </a:prstGeom>
        </p:spPr>
      </p:pic>
      <p:pic>
        <p:nvPicPr>
          <p:cNvPr id="24" name="Picture 4" descr="Power Automate logo">
            <a:extLst>
              <a:ext uri="{FF2B5EF4-FFF2-40B4-BE49-F238E27FC236}">
                <a16:creationId xmlns:a16="http://schemas.microsoft.com/office/drawing/2014/main" id="{F900A97B-7C70-F2AF-6F77-C2672AB408F8}"/>
              </a:ext>
              <a:ext uri="{C183D7F6-B498-43B3-948B-1728B52AA6E4}">
                <adec:decorative xmlns:adec="http://schemas.microsoft.com/office/drawing/2017/decorative" val="0"/>
              </a:ext>
            </a:extLst>
          </p:cNvPr>
          <p:cNvPicPr>
            <a:picLocks noChangeAspect="1" noChangeArrowheads="1"/>
          </p:cNvPicPr>
          <p:nvPr/>
        </p:nvPicPr>
        <p:blipFill>
          <a:blip r:embed="rId7" cstate="print">
            <a:alphaModFix/>
            <a:extLst>
              <a:ext uri="{28A0092B-C50C-407E-A947-70E740481C1C}">
                <a14:useLocalDpi xmlns:a14="http://schemas.microsoft.com/office/drawing/2010/main" val="0"/>
              </a:ext>
            </a:extLst>
          </a:blip>
          <a:srcRect/>
          <a:stretch>
            <a:fillRect/>
          </a:stretch>
        </p:blipFill>
        <p:spPr bwMode="auto">
          <a:xfrm>
            <a:off x="1526694" y="5646647"/>
            <a:ext cx="362790" cy="36279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8A422F73-6A34-5F8F-57E4-4959A3F013A4}"/>
              </a:ext>
            </a:extLst>
          </p:cNvPr>
          <p:cNvSpPr>
            <a:spLocks/>
          </p:cNvSpPr>
          <p:nvPr/>
        </p:nvSpPr>
        <p:spPr bwMode="invGray">
          <a:xfrm>
            <a:off x="1135151" y="6060243"/>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Power Automate</a:t>
            </a:r>
          </a:p>
        </p:txBody>
      </p:sp>
      <p:sp>
        <p:nvSpPr>
          <p:cNvPr id="5" name="TextBox 4">
            <a:extLst>
              <a:ext uri="{FF2B5EF4-FFF2-40B4-BE49-F238E27FC236}">
                <a16:creationId xmlns:a16="http://schemas.microsoft.com/office/drawing/2014/main" id="{069C98E0-5BB4-ED50-66EA-8B81211F1C96}"/>
              </a:ext>
            </a:extLst>
          </p:cNvPr>
          <p:cNvSpPr txBox="1"/>
          <p:nvPr/>
        </p:nvSpPr>
        <p:spPr>
          <a:xfrm>
            <a:off x="9280987" y="6428094"/>
            <a:ext cx="67555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hlinkClick r:id="rId8"/>
              </a:rPr>
              <a:t>Read the full story &gt;&gt;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837114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accel="50000" decel="50000" fill="hold" grpId="1" nodeType="withEffect">
                                  <p:stCondLst>
                                    <p:cond delay="1300"/>
                                  </p:stCondLst>
                                  <p:childTnLst>
                                    <p:animMotion origin="layout" path="M 5.55112E-17 -1.11111E-6 L 0.00039 -0.01342 " pathEditMode="relative" rAng="0" ptsTypes="AA">
                                      <p:cBhvr>
                                        <p:cTn id="9" dur="500" spd="-100000" fill="hold"/>
                                        <p:tgtEl>
                                          <p:spTgt spid="10"/>
                                        </p:tgtEl>
                                        <p:attrNameLst>
                                          <p:attrName>ppt_x</p:attrName>
                                          <p:attrName>ppt_y</p:attrName>
                                        </p:attrNameLst>
                                      </p:cBhvr>
                                      <p:rCtr x="1300" y="-67100"/>
                                    </p:animMotion>
                                  </p:childTnLst>
                                </p:cTn>
                              </p:par>
                              <p:par>
                                <p:cTn id="10" presetID="10" presetClass="entr" presetSubtype="0" fill="hold" nodeType="withEffect">
                                  <p:stCondLst>
                                    <p:cond delay="42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nodeType="withEffect">
                                  <p:stCondLst>
                                    <p:cond delay="420"/>
                                  </p:stCondLst>
                                  <p:childTnLst>
                                    <p:animMotion origin="layout" path="M 1.875E-6 1.85185E-6 L -0.00169 -0.02593 " pathEditMode="relative" rAng="0" ptsTypes="AA">
                                      <p:cBhvr>
                                        <p:cTn id="14" dur="700" spd="-100000" fill="hold"/>
                                        <p:tgtEl>
                                          <p:spTgt spid="12"/>
                                        </p:tgtEl>
                                        <p:attrNameLst>
                                          <p:attrName>ppt_x</p:attrName>
                                          <p:attrName>ppt_y</p:attrName>
                                        </p:attrNameLst>
                                      </p:cBhvr>
                                      <p:rCtr x="-91" y="-1296"/>
                                    </p:animMotion>
                                  </p:childTnLst>
                                </p:cTn>
                              </p:par>
                              <p:par>
                                <p:cTn id="15" presetID="10" presetClass="entr" presetSubtype="0" fill="hold" grpId="0" nodeType="withEffect">
                                  <p:stCondLst>
                                    <p:cond delay="13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42" presetClass="path" presetSubtype="0" accel="50000" decel="50000" fill="hold" grpId="1" nodeType="withEffect">
                                  <p:stCondLst>
                                    <p:cond delay="1300"/>
                                  </p:stCondLst>
                                  <p:childTnLst>
                                    <p:animMotion origin="layout" path="M 5.55112E-17 -1.11111E-6 L 0.00039 -0.01342 " pathEditMode="relative" rAng="0" ptsTypes="AA">
                                      <p:cBhvr>
                                        <p:cTn id="19" dur="500" spd="-100000" fill="hold"/>
                                        <p:tgtEl>
                                          <p:spTgt spid="20"/>
                                        </p:tgtEl>
                                        <p:attrNameLst>
                                          <p:attrName>ppt_x</p:attrName>
                                          <p:attrName>ppt_y</p:attrName>
                                        </p:attrNameLst>
                                      </p:cBhvr>
                                      <p:rCtr x="1300" y="-67100"/>
                                    </p:animMotion>
                                  </p:childTnLst>
                                </p:cTn>
                              </p:par>
                              <p:par>
                                <p:cTn id="20" presetID="10" presetClass="entr" presetSubtype="0" fill="hold" nodeType="withEffect">
                                  <p:stCondLst>
                                    <p:cond delay="12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42" presetClass="path" presetSubtype="0" accel="50000" decel="50000" fill="hold" nodeType="withEffect">
                                  <p:stCondLst>
                                    <p:cond delay="1200"/>
                                  </p:stCondLst>
                                  <p:childTnLst>
                                    <p:animMotion origin="layout" path="M 5.55112E-17 -2.96296E-6 L -0.00013 0.01227 " pathEditMode="relative" rAng="0" ptsTypes="AA">
                                      <p:cBhvr>
                                        <p:cTn id="24" dur="500" spd="-100000" fill="hold"/>
                                        <p:tgtEl>
                                          <p:spTgt spid="22"/>
                                        </p:tgtEl>
                                        <p:attrNameLst>
                                          <p:attrName>ppt_x</p:attrName>
                                          <p:attrName>ppt_y</p:attrName>
                                        </p:attrNameLst>
                                      </p:cBhvr>
                                      <p:rCtr x="-1300" y="60200"/>
                                    </p:animMotion>
                                  </p:childTnLst>
                                </p:cTn>
                              </p:par>
                              <p:par>
                                <p:cTn id="25" presetID="10" presetClass="entr" presetSubtype="0" fill="hold" grpId="0" nodeType="withEffect">
                                  <p:stCondLst>
                                    <p:cond delay="13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42" presetClass="path" presetSubtype="0" accel="50000" decel="50000" fill="hold" grpId="1" nodeType="withEffect">
                                  <p:stCondLst>
                                    <p:cond delay="1300"/>
                                  </p:stCondLst>
                                  <p:childTnLst>
                                    <p:animMotion origin="layout" path="M 5.55112E-17 -1.11111E-6 L 0.00039 -0.01342 " pathEditMode="relative" rAng="0" ptsTypes="AA">
                                      <p:cBhvr>
                                        <p:cTn id="29" dur="500" spd="-100000" fill="hold"/>
                                        <p:tgtEl>
                                          <p:spTgt spid="21"/>
                                        </p:tgtEl>
                                        <p:attrNameLst>
                                          <p:attrName>ppt_x</p:attrName>
                                          <p:attrName>ppt_y</p:attrName>
                                        </p:attrNameLst>
                                      </p:cBhvr>
                                      <p:rCtr x="1300" y="-67100"/>
                                    </p:animMotion>
                                  </p:childTnLst>
                                </p:cTn>
                              </p:par>
                              <p:par>
                                <p:cTn id="30" presetID="10" presetClass="entr" presetSubtype="0" fill="hold" nodeType="withEffect">
                                  <p:stCondLst>
                                    <p:cond delay="48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42" presetClass="path" presetSubtype="0" decel="100000" fill="hold" nodeType="withEffect">
                                  <p:stCondLst>
                                    <p:cond delay="480"/>
                                  </p:stCondLst>
                                  <p:childTnLst>
                                    <p:animMotion origin="layout" path="M -1.45833E-6 3.33333E-6 L 0.00912 -0.02315 " pathEditMode="relative" rAng="0" ptsTypes="AA">
                                      <p:cBhvr>
                                        <p:cTn id="34" dur="700" spd="-100000" fill="hold"/>
                                        <p:tgtEl>
                                          <p:spTgt spid="23"/>
                                        </p:tgtEl>
                                        <p:attrNameLst>
                                          <p:attrName>ppt_x</p:attrName>
                                          <p:attrName>ppt_y</p:attrName>
                                        </p:attrNameLst>
                                      </p:cBhvr>
                                      <p:rCtr x="456" y="-1157"/>
                                    </p:animMotion>
                                  </p:childTnLst>
                                </p:cTn>
                              </p:par>
                              <p:par>
                                <p:cTn id="35" presetID="10" presetClass="entr" presetSubtype="0" fill="hold" nodeType="withEffect">
                                  <p:stCondLst>
                                    <p:cond delay="5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42" presetClass="path" presetSubtype="0" decel="100000" fill="hold" nodeType="withEffect">
                                  <p:stCondLst>
                                    <p:cond delay="500"/>
                                  </p:stCondLst>
                                  <p:childTnLst>
                                    <p:animMotion origin="layout" path="M -8.33333E-7 3.7037E-6 L 0.01615 -0.00024 " pathEditMode="relative" rAng="0" ptsTypes="AA">
                                      <p:cBhvr>
                                        <p:cTn id="39" dur="700" spd="-100000" fill="hold"/>
                                        <p:tgtEl>
                                          <p:spTgt spid="24"/>
                                        </p:tgtEl>
                                        <p:attrNameLst>
                                          <p:attrName>ppt_x</p:attrName>
                                          <p:attrName>ppt_y</p:attrName>
                                        </p:attrNameLst>
                                      </p:cBhvr>
                                      <p:rCtr x="807" y="-23"/>
                                    </p:animMotion>
                                  </p:childTnLst>
                                </p:cTn>
                              </p:par>
                              <p:par>
                                <p:cTn id="40" presetID="10" presetClass="entr" presetSubtype="0" fill="hold" grpId="0" nodeType="withEffect">
                                  <p:stCondLst>
                                    <p:cond delay="130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42" presetClass="path" presetSubtype="0" accel="50000" decel="50000" fill="hold" grpId="1" nodeType="withEffect">
                                  <p:stCondLst>
                                    <p:cond delay="1300"/>
                                  </p:stCondLst>
                                  <p:childTnLst>
                                    <p:animMotion origin="layout" path="M 5.55112E-17 -1.11111E-6 L 0.00039 -0.01342 " pathEditMode="relative" rAng="0" ptsTypes="AA">
                                      <p:cBhvr>
                                        <p:cTn id="44" dur="500" spd="-100000" fill="hold"/>
                                        <p:tgtEl>
                                          <p:spTgt spid="25"/>
                                        </p:tgtEl>
                                        <p:attrNameLst>
                                          <p:attrName>ppt_x</p:attrName>
                                          <p:attrName>ppt_y</p:attrName>
                                        </p:attrNameLst>
                                      </p:cBhvr>
                                      <p:rCtr x="1300" y="-67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0" grpId="0"/>
      <p:bldP spid="20" grpId="1"/>
      <p:bldP spid="21" grpId="0"/>
      <p:bldP spid="21" grpId="1"/>
      <p:bldP spid="25" grpId="0"/>
      <p:bldP spid="25" grpId="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588263" y="457200"/>
            <a:ext cx="11018520" cy="1661993"/>
          </a:xfrm>
        </p:spPr>
        <p:txBody>
          <a:bodyPr/>
          <a:lstStyle/>
          <a:p>
            <a:r>
              <a:rPr lang="en-US"/>
              <a:t>Manufacturing group revamps customer relationships with Dynamics 365</a:t>
            </a:r>
            <a:br>
              <a:rPr lang="en-US"/>
            </a:br>
            <a:endParaRPr lang="en-US"/>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266615" y="2589923"/>
            <a:ext cx="7287737" cy="113877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w="3175">
                  <a:noFill/>
                </a:ln>
                <a:solidFill>
                  <a:srgbClr val="FFFFFF"/>
                </a:solidFill>
                <a:effectLst/>
                <a:uLnTx/>
                <a:uFillTx/>
                <a:latin typeface="Segoe UI"/>
                <a:ea typeface="+mn-ea"/>
                <a:cs typeface="Segoe UI" pitchFamily="34" charset="0"/>
              </a:rPr>
              <a:t>“The CRM’s Excel upload capabilities saves each sales representative two to three hours weekly by automatically uploading customer data into the system.”</a:t>
            </a:r>
            <a:endPar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463757"/>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1130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Paint Points Solved:</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Non-centralized data &amp; customer information across 14 offices around the world</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Inefficient, manual processes for salespeople</a:t>
            </a:r>
            <a:endPar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endParaRPr>
          </a:p>
        </p:txBody>
      </p:sp>
      <p:sp>
        <p:nvSpPr>
          <p:cNvPr id="55" name="Text Placeholder 3">
            <a:extLst>
              <a:ext uri="{FF2B5EF4-FFF2-40B4-BE49-F238E27FC236}">
                <a16:creationId xmlns:a16="http://schemas.microsoft.com/office/drawing/2014/main" id="{7645BD6C-C8A9-49EE-6164-60056930A0F8}"/>
              </a:ext>
            </a:extLst>
          </p:cNvPr>
          <p:cNvSpPr txBox="1">
            <a:spLocks/>
          </p:cNvSpPr>
          <p:nvPr/>
        </p:nvSpPr>
        <p:spPr>
          <a:xfrm flipH="1">
            <a:off x="314159" y="4503097"/>
            <a:ext cx="2938213" cy="4111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Products Used</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19372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60% cost savings after switching to new CRM</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Reduced up to 195 hours on weekly data entry by using automation</a:t>
            </a:r>
            <a:endPar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endParaRPr>
          </a:p>
        </p:txBody>
      </p:sp>
      <p:sp>
        <p:nvSpPr>
          <p:cNvPr id="18" name="Text Placeholder 3">
            <a:extLst>
              <a:ext uri="{FF2B5EF4-FFF2-40B4-BE49-F238E27FC236}">
                <a16:creationId xmlns:a16="http://schemas.microsoft.com/office/drawing/2014/main" id="{8057D17A-6965-AD7D-AE4A-A0A16E7EAB19}"/>
              </a:ext>
            </a:extLst>
          </p:cNvPr>
          <p:cNvSpPr txBox="1">
            <a:spLocks/>
          </p:cNvSpPr>
          <p:nvPr/>
        </p:nvSpPr>
        <p:spPr>
          <a:xfrm flipH="1">
            <a:off x="8939173" y="3610486"/>
            <a:ext cx="2141782"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Matthew Paul Schmitt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Group ITS Manager</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0" name="Rectangle 19">
            <a:extLst>
              <a:ext uri="{FF2B5EF4-FFF2-40B4-BE49-F238E27FC236}">
                <a16:creationId xmlns:a16="http://schemas.microsoft.com/office/drawing/2014/main" id="{ECD08177-7CF5-6E2F-1EF2-0F8AAE9A44CD}"/>
              </a:ext>
            </a:extLst>
          </p:cNvPr>
          <p:cNvSpPr>
            <a:spLocks/>
          </p:cNvSpPr>
          <p:nvPr/>
        </p:nvSpPr>
        <p:spPr bwMode="invGray">
          <a:xfrm>
            <a:off x="172755" y="5541449"/>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PowerBI</a:t>
            </a:r>
          </a:p>
        </p:txBody>
      </p:sp>
      <p:sp>
        <p:nvSpPr>
          <p:cNvPr id="21" name="Rectangle 20">
            <a:extLst>
              <a:ext uri="{FF2B5EF4-FFF2-40B4-BE49-F238E27FC236}">
                <a16:creationId xmlns:a16="http://schemas.microsoft.com/office/drawing/2014/main" id="{FE87FA21-2CA5-C046-37E3-AB2CE143E916}"/>
              </a:ext>
            </a:extLst>
          </p:cNvPr>
          <p:cNvSpPr>
            <a:spLocks/>
          </p:cNvSpPr>
          <p:nvPr/>
        </p:nvSpPr>
        <p:spPr bwMode="invGray">
          <a:xfrm>
            <a:off x="1098857" y="5538394"/>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Sales</a:t>
            </a:r>
          </a:p>
        </p:txBody>
      </p:sp>
      <p:pic>
        <p:nvPicPr>
          <p:cNvPr id="22" name="Picture 21">
            <a:extLst>
              <a:ext uri="{FF2B5EF4-FFF2-40B4-BE49-F238E27FC236}">
                <a16:creationId xmlns:a16="http://schemas.microsoft.com/office/drawing/2014/main" id="{CA10821D-9B83-5EB7-7474-ED687E9B86E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529025" y="5164437"/>
            <a:ext cx="288476" cy="288476"/>
          </a:xfrm>
          <a:prstGeom prst="rect">
            <a:avLst/>
          </a:prstGeom>
        </p:spPr>
      </p:pic>
      <p:sp>
        <p:nvSpPr>
          <p:cNvPr id="25" name="Rectangle 24">
            <a:extLst>
              <a:ext uri="{FF2B5EF4-FFF2-40B4-BE49-F238E27FC236}">
                <a16:creationId xmlns:a16="http://schemas.microsoft.com/office/drawing/2014/main" id="{8A422F73-6A34-5F8F-57E4-4959A3F013A4}"/>
              </a:ext>
            </a:extLst>
          </p:cNvPr>
          <p:cNvSpPr>
            <a:spLocks/>
          </p:cNvSpPr>
          <p:nvPr/>
        </p:nvSpPr>
        <p:spPr bwMode="invGray">
          <a:xfrm>
            <a:off x="1980927" y="5541449"/>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Power Apps</a:t>
            </a:r>
          </a:p>
        </p:txBody>
      </p:sp>
      <p:pic>
        <p:nvPicPr>
          <p:cNvPr id="1026" name="Picture 2" descr="Dextra Group logo">
            <a:extLst>
              <a:ext uri="{FF2B5EF4-FFF2-40B4-BE49-F238E27FC236}">
                <a16:creationId xmlns:a16="http://schemas.microsoft.com/office/drawing/2014/main" id="{0887197A-FC6F-B89C-08CC-1C5A8C8CA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84" y="2508046"/>
            <a:ext cx="1916372" cy="19163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ower Apps logo">
            <a:extLst>
              <a:ext uri="{FF2B5EF4-FFF2-40B4-BE49-F238E27FC236}">
                <a16:creationId xmlns:a16="http://schemas.microsoft.com/office/drawing/2014/main" id="{32507E98-614C-02ED-E8C2-D3E9DF15A0AE}"/>
              </a:ext>
              <a:ext uri="{C183D7F6-B498-43B3-948B-1728B52AA6E4}">
                <adec:decorative xmlns:adec="http://schemas.microsoft.com/office/drawing/2017/decorative" val="0"/>
              </a:ext>
            </a:extLst>
          </p:cNvPr>
          <p:cNvPicPr>
            <a:picLocks noChangeAspect="1" noChangeArrowheads="1"/>
          </p:cNvPicPr>
          <p:nvPr/>
        </p:nvPicPr>
        <p:blipFill>
          <a:blip r:embed="rId5" cstate="print">
            <a:alphaModFix/>
            <a:extLst>
              <a:ext uri="{28A0092B-C50C-407E-A947-70E740481C1C}">
                <a14:useLocalDpi xmlns:a14="http://schemas.microsoft.com/office/drawing/2010/main" val="0"/>
              </a:ext>
            </a:extLst>
          </a:blip>
          <a:srcRect/>
          <a:stretch>
            <a:fillRect/>
          </a:stretch>
        </p:blipFill>
        <p:spPr bwMode="auto">
          <a:xfrm>
            <a:off x="2378297" y="5131988"/>
            <a:ext cx="319617" cy="3196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ower BI logo">
            <a:extLst>
              <a:ext uri="{FF2B5EF4-FFF2-40B4-BE49-F238E27FC236}">
                <a16:creationId xmlns:a16="http://schemas.microsoft.com/office/drawing/2014/main" id="{B2FFF0F3-2C93-331C-05E1-E1B39243C510}"/>
              </a:ext>
              <a:ext uri="{C183D7F6-B498-43B3-948B-1728B52AA6E4}">
                <adec:decorative xmlns:adec="http://schemas.microsoft.com/office/drawing/2017/decorative" val="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166" y="5131988"/>
            <a:ext cx="319617" cy="3196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C99EC72-90DA-7CC7-CC4C-2DFA9D4E53E7}"/>
              </a:ext>
            </a:extLst>
          </p:cNvPr>
          <p:cNvSpPr txBox="1"/>
          <p:nvPr/>
        </p:nvSpPr>
        <p:spPr>
          <a:xfrm>
            <a:off x="9280987" y="6427147"/>
            <a:ext cx="67555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hlinkClick r:id="rId7"/>
              </a:rPr>
              <a:t>Read the full story &gt;&gt;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851134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accel="50000" decel="50000" fill="hold" grpId="1" nodeType="withEffect">
                                  <p:stCondLst>
                                    <p:cond delay="1300"/>
                                  </p:stCondLst>
                                  <p:childTnLst>
                                    <p:animMotion origin="layout" path="M 5.55112E-17 -1.11111E-6 L 0.00039 -0.01342 " pathEditMode="relative" rAng="0" ptsTypes="AA">
                                      <p:cBhvr>
                                        <p:cTn id="9" dur="500" spd="-100000" fill="hold"/>
                                        <p:tgtEl>
                                          <p:spTgt spid="20"/>
                                        </p:tgtEl>
                                        <p:attrNameLst>
                                          <p:attrName>ppt_x</p:attrName>
                                          <p:attrName>ppt_y</p:attrName>
                                        </p:attrNameLst>
                                      </p:cBhvr>
                                      <p:rCtr x="1300" y="-67100"/>
                                    </p:animMotion>
                                  </p:childTnLst>
                                </p:cTn>
                              </p:par>
                              <p:par>
                                <p:cTn id="10" presetID="10" presetClass="entr" presetSubtype="0" fill="hold" nodeType="withEffect">
                                  <p:stCondLst>
                                    <p:cond delay="1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accel="50000" decel="50000" fill="hold" nodeType="withEffect">
                                  <p:stCondLst>
                                    <p:cond delay="1200"/>
                                  </p:stCondLst>
                                  <p:childTnLst>
                                    <p:animMotion origin="layout" path="M 5.55112E-17 -2.96296E-6 L -0.00013 0.01227 " pathEditMode="relative" rAng="0" ptsTypes="AA">
                                      <p:cBhvr>
                                        <p:cTn id="14" dur="500" spd="-100000" fill="hold"/>
                                        <p:tgtEl>
                                          <p:spTgt spid="22"/>
                                        </p:tgtEl>
                                        <p:attrNameLst>
                                          <p:attrName>ppt_x</p:attrName>
                                          <p:attrName>ppt_y</p:attrName>
                                        </p:attrNameLst>
                                      </p:cBhvr>
                                      <p:rCtr x="-1300" y="60200"/>
                                    </p:animMotion>
                                  </p:childTnLst>
                                </p:cTn>
                              </p:par>
                              <p:par>
                                <p:cTn id="15" presetID="10" presetClass="entr" presetSubtype="0" fill="hold" grpId="0" nodeType="withEffect">
                                  <p:stCondLst>
                                    <p:cond delay="13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42" presetClass="path" presetSubtype="0" accel="50000" decel="50000" fill="hold" grpId="1" nodeType="withEffect">
                                  <p:stCondLst>
                                    <p:cond delay="1300"/>
                                  </p:stCondLst>
                                  <p:childTnLst>
                                    <p:animMotion origin="layout" path="M 5.55112E-17 -1.11111E-6 L 0.00039 -0.01342 " pathEditMode="relative" rAng="0" ptsTypes="AA">
                                      <p:cBhvr>
                                        <p:cTn id="19" dur="500" spd="-100000" fill="hold"/>
                                        <p:tgtEl>
                                          <p:spTgt spid="21"/>
                                        </p:tgtEl>
                                        <p:attrNameLst>
                                          <p:attrName>ppt_x</p:attrName>
                                          <p:attrName>ppt_y</p:attrName>
                                        </p:attrNameLst>
                                      </p:cBhvr>
                                      <p:rCtr x="1300" y="-67100"/>
                                    </p:animMotion>
                                  </p:childTnLst>
                                </p:cTn>
                              </p:par>
                              <p:par>
                                <p:cTn id="20" presetID="10" presetClass="entr" presetSubtype="0" fill="hold" grpId="0" nodeType="withEffect">
                                  <p:stCondLst>
                                    <p:cond delay="13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42" presetClass="path" presetSubtype="0" accel="50000" decel="50000" fill="hold" grpId="1" nodeType="withEffect">
                                  <p:stCondLst>
                                    <p:cond delay="1300"/>
                                  </p:stCondLst>
                                  <p:childTnLst>
                                    <p:animMotion origin="layout" path="M 5.55112E-17 -1.11111E-6 L 0.00039 -0.01342 " pathEditMode="relative" rAng="0" ptsTypes="AA">
                                      <p:cBhvr>
                                        <p:cTn id="24" dur="500" spd="-100000" fill="hold"/>
                                        <p:tgtEl>
                                          <p:spTgt spid="25"/>
                                        </p:tgtEl>
                                        <p:attrNameLst>
                                          <p:attrName>ppt_x</p:attrName>
                                          <p:attrName>ppt_y</p:attrName>
                                        </p:attrNameLst>
                                      </p:cBhvr>
                                      <p:rCtr x="1300" y="-67100"/>
                                    </p:animMotion>
                                  </p:childTnLst>
                                </p:cTn>
                              </p:par>
                              <p:par>
                                <p:cTn id="25" presetID="10" presetClass="entr" presetSubtype="0" fill="hold" nodeType="withEffect">
                                  <p:stCondLst>
                                    <p:cond delay="3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42" presetClass="path" presetSubtype="0" decel="100000" fill="hold" nodeType="withEffect">
                                  <p:stCondLst>
                                    <p:cond delay="300"/>
                                  </p:stCondLst>
                                  <p:childTnLst>
                                    <p:animMotion origin="layout" path="M -1.875E-6 1.85185E-6 L -0.01302 -0.0206 " pathEditMode="relative" rAng="0" ptsTypes="AA">
                                      <p:cBhvr>
                                        <p:cTn id="29" dur="700" spd="-100000" fill="hold"/>
                                        <p:tgtEl>
                                          <p:spTgt spid="4"/>
                                        </p:tgtEl>
                                        <p:attrNameLst>
                                          <p:attrName>ppt_x</p:attrName>
                                          <p:attrName>ppt_y</p:attrName>
                                        </p:attrNameLst>
                                      </p:cBhvr>
                                      <p:rCtr x="-651" y="-1042"/>
                                    </p:animMotion>
                                  </p:childTnLst>
                                </p:cTn>
                              </p:par>
                              <p:par>
                                <p:cTn id="30" presetID="10" presetClass="entr" presetSubtype="0" fill="hold" nodeType="withEffect">
                                  <p:stCondLst>
                                    <p:cond delay="6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42" presetClass="path" presetSubtype="0" decel="100000" fill="hold" nodeType="withEffect">
                                  <p:stCondLst>
                                    <p:cond delay="600"/>
                                  </p:stCondLst>
                                  <p:childTnLst>
                                    <p:animMotion origin="layout" path="M 5E-6 -2.59259E-6 L 0.00404 0.02315 " pathEditMode="relative" rAng="0" ptsTypes="AA">
                                      <p:cBhvr>
                                        <p:cTn id="34" dur="700" spd="-100000" fill="hold"/>
                                        <p:tgtEl>
                                          <p:spTgt spid="6"/>
                                        </p:tgtEl>
                                        <p:attrNameLst>
                                          <p:attrName>ppt_x</p:attrName>
                                          <p:attrName>ppt_y</p:attrName>
                                        </p:attrNameLst>
                                      </p:cBhvr>
                                      <p:rCtr x="195"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5" grpId="0"/>
      <p:bldP spid="25" grpId="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588263" y="457200"/>
            <a:ext cx="11018520" cy="1661993"/>
          </a:xfrm>
        </p:spPr>
        <p:txBody>
          <a:bodyPr/>
          <a:lstStyle/>
          <a:p>
            <a:r>
              <a:rPr lang="en-US" dirty="0"/>
              <a:t>Power equipment manufacturer STIHL relies on Dynamics 365 in sales, marketing and service</a:t>
            </a:r>
            <a:br>
              <a:rPr lang="en-US" dirty="0"/>
            </a:br>
            <a:endParaRPr lang="en-US" dirty="0"/>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266615" y="2589923"/>
            <a:ext cx="7287737" cy="144655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w="3175">
                  <a:noFill/>
                </a:ln>
                <a:solidFill>
                  <a:srgbClr val="FFFFFF"/>
                </a:solidFill>
                <a:effectLst/>
                <a:uLnTx/>
                <a:uFillTx/>
                <a:latin typeface="Segoe UI"/>
                <a:ea typeface="+mn-ea"/>
                <a:cs typeface="Segoe UI" pitchFamily="34" charset="0"/>
              </a:rPr>
              <a:t>“Our CRM solution connects customers, specialist retailers, and sales organizations with STIHL’s head office. Thanks to Dynamics  365, the data we collect is now structured and forms the basis for managing our business processes. .”</a:t>
            </a:r>
            <a:endParaRPr kumimoji="0" lang="en-US" sz="1400" b="0" i="0" u="none" strike="noStrike" kern="1200" cap="none" spc="0" normalizeH="0" baseline="0" noProof="0" dirty="0">
              <a:ln>
                <a:noFill/>
              </a:ln>
              <a:solidFill>
                <a:srgbClr val="FFFFFF"/>
              </a:solidFill>
              <a:effectLst/>
              <a:uLnTx/>
              <a:uFillTx/>
              <a:latin typeface="Segoe UI"/>
              <a:ea typeface="+mn-ea"/>
              <a:cs typeface="Segoe UI"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463757"/>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8242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rPr>
              <a:t>Paint Points Solved:</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Enable customer to have a consistent and authentic experiences across all touchpoints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I</a:t>
            </a:r>
            <a:r>
              <a:rPr kumimoji="0" lang="en-US" sz="1600" b="0" i="0" u="none" strike="noStrike" kern="1200" cap="none" spc="0" normalizeH="0" baseline="0" noProof="0" dirty="0" err="1">
                <a:ln>
                  <a:noFill/>
                </a:ln>
                <a:solidFill>
                  <a:srgbClr val="FFFFFF"/>
                </a:solidFill>
                <a:effectLst/>
                <a:uLnTx/>
                <a:uFillTx/>
                <a:latin typeface="Segoe UI"/>
                <a:ea typeface="+mn-ea"/>
                <a:cs typeface="Segoe UI" panose="020B0502040204020203" pitchFamily="34" charset="0"/>
              </a:rPr>
              <a:t>nsights</a:t>
            </a: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 can be gained on how to optimize communication, processes and products</a:t>
            </a:r>
            <a:endParaRPr kumimoji="0" lang="en-US" sz="16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endParaRPr>
          </a:p>
        </p:txBody>
      </p:sp>
      <p:sp>
        <p:nvSpPr>
          <p:cNvPr id="55" name="Text Placeholder 3">
            <a:extLst>
              <a:ext uri="{FF2B5EF4-FFF2-40B4-BE49-F238E27FC236}">
                <a16:creationId xmlns:a16="http://schemas.microsoft.com/office/drawing/2014/main" id="{7645BD6C-C8A9-49EE-6164-60056930A0F8}"/>
              </a:ext>
            </a:extLst>
          </p:cNvPr>
          <p:cNvSpPr txBox="1">
            <a:spLocks/>
          </p:cNvSpPr>
          <p:nvPr/>
        </p:nvSpPr>
        <p:spPr>
          <a:xfrm flipH="1">
            <a:off x="314159" y="4503097"/>
            <a:ext cx="2938213" cy="4111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Products Used</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26484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Provide global support with a unified tool for handling all support requests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Provide STIHL a 360-degree view of customers and specialist dealers</a:t>
            </a:r>
            <a:endParaRPr kumimoji="0" lang="en-US" sz="16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endParaRPr>
          </a:p>
        </p:txBody>
      </p:sp>
      <p:sp>
        <p:nvSpPr>
          <p:cNvPr id="18" name="Text Placeholder 3">
            <a:extLst>
              <a:ext uri="{FF2B5EF4-FFF2-40B4-BE49-F238E27FC236}">
                <a16:creationId xmlns:a16="http://schemas.microsoft.com/office/drawing/2014/main" id="{8057D17A-6965-AD7D-AE4A-A0A16E7EAB19}"/>
              </a:ext>
            </a:extLst>
          </p:cNvPr>
          <p:cNvSpPr txBox="1">
            <a:spLocks/>
          </p:cNvSpPr>
          <p:nvPr/>
        </p:nvSpPr>
        <p:spPr>
          <a:xfrm flipH="1">
            <a:off x="8240511" y="3631581"/>
            <a:ext cx="3535679"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Stefan </a:t>
            </a:r>
            <a:r>
              <a:rPr kumimoji="0" lang="en-US" sz="1400" b="0" i="0" u="none" strike="noStrike" kern="1200" cap="none" spc="0" normalizeH="0" baseline="0" noProof="0" dirty="0" err="1">
                <a:ln>
                  <a:noFill/>
                </a:ln>
                <a:solidFill>
                  <a:srgbClr val="FFFFFF"/>
                </a:solidFill>
                <a:effectLst/>
                <a:uLnTx/>
                <a:uFillTx/>
                <a:latin typeface="Segoe UI Semibold"/>
                <a:ea typeface="+mn-ea"/>
                <a:cs typeface="Segoe UI" panose="020B0502040204020203" pitchFamily="34" charset="0"/>
              </a:rPr>
              <a:t>Schlom</a:t>
            </a:r>
            <a:endPar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Product Owner Global Support Platform</a:t>
            </a:r>
            <a:endPar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20" name="Rectangle 19">
            <a:extLst>
              <a:ext uri="{FF2B5EF4-FFF2-40B4-BE49-F238E27FC236}">
                <a16:creationId xmlns:a16="http://schemas.microsoft.com/office/drawing/2014/main" id="{ECD08177-7CF5-6E2F-1EF2-0F8AAE9A44CD}"/>
              </a:ext>
            </a:extLst>
          </p:cNvPr>
          <p:cNvSpPr>
            <a:spLocks/>
          </p:cNvSpPr>
          <p:nvPr/>
        </p:nvSpPr>
        <p:spPr bwMode="invGray">
          <a:xfrm>
            <a:off x="254035" y="5592249"/>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PowerBI</a:t>
            </a:r>
          </a:p>
        </p:txBody>
      </p:sp>
      <p:sp>
        <p:nvSpPr>
          <p:cNvPr id="21" name="Rectangle 20">
            <a:extLst>
              <a:ext uri="{FF2B5EF4-FFF2-40B4-BE49-F238E27FC236}">
                <a16:creationId xmlns:a16="http://schemas.microsoft.com/office/drawing/2014/main" id="{FE87FA21-2CA5-C046-37E3-AB2CE143E916}"/>
              </a:ext>
            </a:extLst>
          </p:cNvPr>
          <p:cNvSpPr>
            <a:spLocks/>
          </p:cNvSpPr>
          <p:nvPr/>
        </p:nvSpPr>
        <p:spPr bwMode="invGray">
          <a:xfrm>
            <a:off x="1098857" y="5538394"/>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Sales</a:t>
            </a:r>
          </a:p>
        </p:txBody>
      </p:sp>
      <p:pic>
        <p:nvPicPr>
          <p:cNvPr id="22" name="Picture 21">
            <a:extLst>
              <a:ext uri="{FF2B5EF4-FFF2-40B4-BE49-F238E27FC236}">
                <a16:creationId xmlns:a16="http://schemas.microsoft.com/office/drawing/2014/main" id="{CA10821D-9B83-5EB7-7474-ED687E9B86E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529025" y="5164437"/>
            <a:ext cx="288476" cy="288476"/>
          </a:xfrm>
          <a:prstGeom prst="rect">
            <a:avLst/>
          </a:prstGeom>
        </p:spPr>
      </p:pic>
      <p:pic>
        <p:nvPicPr>
          <p:cNvPr id="6" name="Picture 6" descr="Power BI logo">
            <a:extLst>
              <a:ext uri="{FF2B5EF4-FFF2-40B4-BE49-F238E27FC236}">
                <a16:creationId xmlns:a16="http://schemas.microsoft.com/office/drawing/2014/main" id="{B2FFF0F3-2C93-331C-05E1-E1B39243C510}"/>
              </a:ext>
              <a:ext uri="{C183D7F6-B498-43B3-948B-1728B52AA6E4}">
                <adec:decorative xmlns:adec="http://schemas.microsoft.com/office/drawing/2017/decorative" val="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446" y="5182788"/>
            <a:ext cx="319617" cy="3196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C99EC72-90DA-7CC7-CC4C-2DFA9D4E53E7}"/>
              </a:ext>
            </a:extLst>
          </p:cNvPr>
          <p:cNvSpPr txBox="1"/>
          <p:nvPr/>
        </p:nvSpPr>
        <p:spPr>
          <a:xfrm>
            <a:off x="9280987" y="6427147"/>
            <a:ext cx="67555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hlinkClick r:id="rId5"/>
              </a:rPr>
              <a:t>Read the full story &gt;&gt;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183298" name="Picture 2" descr="ANDREAS STIHL AG &amp; Co. KG logo">
            <a:extLst>
              <a:ext uri="{FF2B5EF4-FFF2-40B4-BE49-F238E27FC236}">
                <a16:creationId xmlns:a16="http://schemas.microsoft.com/office/drawing/2014/main" id="{6BF40B76-B4A0-8617-DFF6-CC0212EF5F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9972" b="39390"/>
          <a:stretch/>
        </p:blipFill>
        <p:spPr bwMode="auto">
          <a:xfrm>
            <a:off x="29341" y="3260073"/>
            <a:ext cx="2911014" cy="600777"/>
          </a:xfrm>
          <a:prstGeom prst="rect">
            <a:avLst/>
          </a:prstGeom>
          <a:noFill/>
          <a:extLst>
            <a:ext uri="{909E8E84-426E-40DD-AFC4-6F175D3DCCD1}">
              <a14:hiddenFill xmlns:a14="http://schemas.microsoft.com/office/drawing/2010/main">
                <a:solidFill>
                  <a:srgbClr val="FFFFFF"/>
                </a:solidFill>
              </a14:hiddenFill>
            </a:ext>
          </a:extLst>
        </p:spPr>
      </p:pic>
      <p:pic>
        <p:nvPicPr>
          <p:cNvPr id="3" name="Customer Service icon" descr="Customer Service icon">
            <a:extLst>
              <a:ext uri="{FF2B5EF4-FFF2-40B4-BE49-F238E27FC236}">
                <a16:creationId xmlns:a16="http://schemas.microsoft.com/office/drawing/2014/main" id="{52778B80-6A62-E8C8-8503-2BF671A6A0FB}"/>
              </a:ext>
            </a:extLst>
          </p:cNvPr>
          <p:cNvPicPr>
            <a:picLocks noChangeAspect="1"/>
          </p:cNvPicPr>
          <p:nvPr/>
        </p:nvPicPr>
        <p:blipFill>
          <a:blip r:embed="rId7"/>
          <a:stretch>
            <a:fillRect/>
          </a:stretch>
        </p:blipFill>
        <p:spPr>
          <a:xfrm>
            <a:off x="2507084" y="5168415"/>
            <a:ext cx="314435" cy="314435"/>
          </a:xfrm>
          <a:prstGeom prst="rect">
            <a:avLst/>
          </a:prstGeom>
        </p:spPr>
      </p:pic>
      <p:sp>
        <p:nvSpPr>
          <p:cNvPr id="5" name="Rectangle 4">
            <a:extLst>
              <a:ext uri="{FF2B5EF4-FFF2-40B4-BE49-F238E27FC236}">
                <a16:creationId xmlns:a16="http://schemas.microsoft.com/office/drawing/2014/main" id="{6540782C-9F1E-0125-2A0A-C353E2E45338}"/>
              </a:ext>
            </a:extLst>
          </p:cNvPr>
          <p:cNvSpPr>
            <a:spLocks/>
          </p:cNvSpPr>
          <p:nvPr/>
        </p:nvSpPr>
        <p:spPr bwMode="invGray">
          <a:xfrm>
            <a:off x="2087715" y="5543347"/>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Customer Service</a:t>
            </a:r>
          </a:p>
        </p:txBody>
      </p:sp>
    </p:spTree>
    <p:extLst>
      <p:ext uri="{BB962C8B-B14F-4D97-AF65-F5344CB8AC3E}">
        <p14:creationId xmlns:p14="http://schemas.microsoft.com/office/powerpoint/2010/main" val="1527405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accel="50000" decel="50000" fill="hold" grpId="1" nodeType="withEffect">
                                  <p:stCondLst>
                                    <p:cond delay="1300"/>
                                  </p:stCondLst>
                                  <p:childTnLst>
                                    <p:animMotion origin="layout" path="M 1.04167E-6 -2.59259E-6 L 0.00039 -0.01342 " pathEditMode="relative" rAng="0" ptsTypes="AA">
                                      <p:cBhvr>
                                        <p:cTn id="9" dur="500" spd="-100000" fill="hold"/>
                                        <p:tgtEl>
                                          <p:spTgt spid="20"/>
                                        </p:tgtEl>
                                        <p:attrNameLst>
                                          <p:attrName>ppt_x</p:attrName>
                                          <p:attrName>ppt_y</p:attrName>
                                        </p:attrNameLst>
                                      </p:cBhvr>
                                      <p:rCtr x="13" y="-671"/>
                                    </p:animMotion>
                                  </p:childTnLst>
                                </p:cTn>
                              </p:par>
                              <p:par>
                                <p:cTn id="10" presetID="10" presetClass="entr" presetSubtype="0" fill="hold" nodeType="withEffect">
                                  <p:stCondLst>
                                    <p:cond delay="1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accel="50000" decel="50000" fill="hold" nodeType="withEffect">
                                  <p:stCondLst>
                                    <p:cond delay="1200"/>
                                  </p:stCondLst>
                                  <p:childTnLst>
                                    <p:animMotion origin="layout" path="M 5.55112E-17 -2.96296E-6 L -0.00013 0.01227 " pathEditMode="relative" rAng="0" ptsTypes="AA">
                                      <p:cBhvr>
                                        <p:cTn id="14" dur="500" spd="-100000" fill="hold"/>
                                        <p:tgtEl>
                                          <p:spTgt spid="22"/>
                                        </p:tgtEl>
                                        <p:attrNameLst>
                                          <p:attrName>ppt_x</p:attrName>
                                          <p:attrName>ppt_y</p:attrName>
                                        </p:attrNameLst>
                                      </p:cBhvr>
                                      <p:rCtr x="-1300" y="60200"/>
                                    </p:animMotion>
                                  </p:childTnLst>
                                </p:cTn>
                              </p:par>
                              <p:par>
                                <p:cTn id="15" presetID="10" presetClass="entr" presetSubtype="0" fill="hold" grpId="0" nodeType="withEffect">
                                  <p:stCondLst>
                                    <p:cond delay="13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42" presetClass="path" presetSubtype="0" accel="50000" decel="50000" fill="hold" grpId="1" nodeType="withEffect">
                                  <p:stCondLst>
                                    <p:cond delay="1300"/>
                                  </p:stCondLst>
                                  <p:childTnLst>
                                    <p:animMotion origin="layout" path="M 5.55112E-17 -1.11111E-6 L 0.00039 -0.01342 " pathEditMode="relative" rAng="0" ptsTypes="AA">
                                      <p:cBhvr>
                                        <p:cTn id="19" dur="500" spd="-100000" fill="hold"/>
                                        <p:tgtEl>
                                          <p:spTgt spid="21"/>
                                        </p:tgtEl>
                                        <p:attrNameLst>
                                          <p:attrName>ppt_x</p:attrName>
                                          <p:attrName>ppt_y</p:attrName>
                                        </p:attrNameLst>
                                      </p:cBhvr>
                                      <p:rCtr x="1300" y="-67100"/>
                                    </p:animMotion>
                                  </p:childTnLst>
                                </p:cTn>
                              </p:par>
                              <p:par>
                                <p:cTn id="20" presetID="10" presetClass="entr" presetSubtype="0" fill="hold" nodeType="withEffect">
                                  <p:stCondLst>
                                    <p:cond delay="6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nodeType="withEffect">
                                  <p:stCondLst>
                                    <p:cond delay="600"/>
                                  </p:stCondLst>
                                  <p:childTnLst>
                                    <p:animMotion origin="layout" path="M 2.70833E-6 4.81481E-6 L 0.00403 0.02314 " pathEditMode="relative" rAng="0" ptsTypes="AA">
                                      <p:cBhvr>
                                        <p:cTn id="24" dur="700" spd="-100000" fill="hold"/>
                                        <p:tgtEl>
                                          <p:spTgt spid="6"/>
                                        </p:tgtEl>
                                        <p:attrNameLst>
                                          <p:attrName>ppt_x</p:attrName>
                                          <p:attrName>ppt_y</p:attrName>
                                        </p:attrNameLst>
                                      </p:cBhvr>
                                      <p:rCtr x="195" y="1157"/>
                                    </p:animMotion>
                                  </p:childTnLst>
                                </p:cTn>
                              </p:par>
                              <p:par>
                                <p:cTn id="25" presetID="10" presetClass="entr" presetSubtype="0" fill="hold" nodeType="withEffect">
                                  <p:stCondLst>
                                    <p:cond delay="42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420"/>
                                  </p:stCondLst>
                                  <p:childTnLst>
                                    <p:animMotion origin="layout" path="M 4.16667E-7 -3.7037E-7 L -0.00169 -0.02593 " pathEditMode="relative" rAng="0" ptsTypes="AA">
                                      <p:cBhvr>
                                        <p:cTn id="29" dur="700" spd="-100000" fill="hold"/>
                                        <p:tgtEl>
                                          <p:spTgt spid="3"/>
                                        </p:tgtEl>
                                        <p:attrNameLst>
                                          <p:attrName>ppt_x</p:attrName>
                                          <p:attrName>ppt_y</p:attrName>
                                        </p:attrNameLst>
                                      </p:cBhvr>
                                      <p:rCtr x="-91" y="-1296"/>
                                    </p:animMotion>
                                  </p:childTnLst>
                                </p:cTn>
                              </p:par>
                              <p:par>
                                <p:cTn id="30" presetID="10" presetClass="entr" presetSubtype="0" fill="hold" grpId="0" nodeType="withEffect">
                                  <p:stCondLst>
                                    <p:cond delay="13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42" presetClass="path" presetSubtype="0" accel="50000" decel="50000" fill="hold" grpId="1" nodeType="withEffect">
                                  <p:stCondLst>
                                    <p:cond delay="1300"/>
                                  </p:stCondLst>
                                  <p:childTnLst>
                                    <p:animMotion origin="layout" path="M 4.16667E-7 1.85185E-6 L 0.00039 -0.01343 " pathEditMode="relative" rAng="0" ptsTypes="AA">
                                      <p:cBhvr>
                                        <p:cTn id="34" dur="500" spd="-100000" fill="hold"/>
                                        <p:tgtEl>
                                          <p:spTgt spid="5"/>
                                        </p:tgtEl>
                                        <p:attrNameLst>
                                          <p:attrName>ppt_x</p:attrName>
                                          <p:attrName>ppt_y</p:attrName>
                                        </p:attrNameLst>
                                      </p:cBhvr>
                                      <p:rCtr x="1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588263" y="457200"/>
            <a:ext cx="11018520" cy="1661993"/>
          </a:xfrm>
        </p:spPr>
        <p:txBody>
          <a:bodyPr/>
          <a:lstStyle/>
          <a:p>
            <a:r>
              <a:rPr lang="en-US" dirty="0"/>
              <a:t>Bosch is taking human–machine collaboration to the next level</a:t>
            </a:r>
            <a:br>
              <a:rPr lang="en-US" dirty="0"/>
            </a:br>
            <a:endParaRPr lang="en-US" dirty="0"/>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266615" y="2589923"/>
            <a:ext cx="7287737" cy="144655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w="3175">
                  <a:noFill/>
                </a:ln>
                <a:solidFill>
                  <a:srgbClr val="FFFFFF"/>
                </a:solidFill>
                <a:effectLst/>
                <a:uLnTx/>
                <a:uFillTx/>
                <a:latin typeface="Segoe UI"/>
                <a:ea typeface="+mn-ea"/>
                <a:cs typeface="Segoe UI" pitchFamily="34" charset="0"/>
              </a:rPr>
              <a:t>“Process automation is a key success factor. From alarm notifications via Power Apps to ticket creation in Dynamics 365 and automated message sending in Teams as well as immersive visualization in HoloLens 2.”</a:t>
            </a:r>
            <a:endParaRPr kumimoji="0" lang="en-US" sz="1400" b="0" i="0" u="none" strike="noStrike" kern="1200" cap="none" spc="0" normalizeH="0" baseline="0" noProof="0" dirty="0">
              <a:ln>
                <a:noFill/>
              </a:ln>
              <a:solidFill>
                <a:srgbClr val="FFFFFF"/>
              </a:solidFill>
              <a:effectLst/>
              <a:uLnTx/>
              <a:uFillTx/>
              <a:latin typeface="Segoe UI"/>
              <a:ea typeface="+mn-ea"/>
              <a:cs typeface="Segoe UI"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463757"/>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8242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rPr>
              <a:t>Paint Points Solved:</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Inspections can be performed remotely or onsite.</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Process automation to route issues in real-time to the right expert</a:t>
            </a:r>
            <a:endParaRPr kumimoji="0" lang="en-US" sz="16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endParaRPr>
          </a:p>
        </p:txBody>
      </p:sp>
      <p:sp>
        <p:nvSpPr>
          <p:cNvPr id="55" name="Text Placeholder 3">
            <a:extLst>
              <a:ext uri="{FF2B5EF4-FFF2-40B4-BE49-F238E27FC236}">
                <a16:creationId xmlns:a16="http://schemas.microsoft.com/office/drawing/2014/main" id="{7645BD6C-C8A9-49EE-6164-60056930A0F8}"/>
              </a:ext>
            </a:extLst>
          </p:cNvPr>
          <p:cNvSpPr txBox="1">
            <a:spLocks/>
          </p:cNvSpPr>
          <p:nvPr/>
        </p:nvSpPr>
        <p:spPr>
          <a:xfrm flipH="1">
            <a:off x="314159" y="4503097"/>
            <a:ext cx="2938213" cy="4111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Products Used</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26484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Successful predictive maintenance across the business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Enabling parts to be replaced ahead of failure across the </a:t>
            </a: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manufacturing process</a:t>
            </a:r>
            <a:endParaRPr kumimoji="0" lang="en-US" sz="16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endParaRPr>
          </a:p>
        </p:txBody>
      </p:sp>
      <p:sp>
        <p:nvSpPr>
          <p:cNvPr id="18" name="Text Placeholder 3">
            <a:extLst>
              <a:ext uri="{FF2B5EF4-FFF2-40B4-BE49-F238E27FC236}">
                <a16:creationId xmlns:a16="http://schemas.microsoft.com/office/drawing/2014/main" id="{8057D17A-6965-AD7D-AE4A-A0A16E7EAB19}"/>
              </a:ext>
            </a:extLst>
          </p:cNvPr>
          <p:cNvSpPr txBox="1">
            <a:spLocks/>
          </p:cNvSpPr>
          <p:nvPr/>
        </p:nvSpPr>
        <p:spPr>
          <a:xfrm flipH="1">
            <a:off x="8240511" y="3631581"/>
            <a:ext cx="3535679"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err="1">
                <a:ln>
                  <a:noFill/>
                </a:ln>
                <a:solidFill>
                  <a:srgbClr val="FFFFFF"/>
                </a:solidFill>
                <a:effectLst/>
                <a:uLnTx/>
                <a:uFillTx/>
                <a:latin typeface="Segoe UI Semibold"/>
                <a:ea typeface="+mn-ea"/>
                <a:cs typeface="Segoe UI" panose="020B0502040204020203" pitchFamily="34" charset="0"/>
              </a:rPr>
              <a:t>Prahallad</a:t>
            </a: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 CR</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Sales &amp; Global Strategic Partnerships</a:t>
            </a:r>
            <a:endPar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20" name="Rectangle 19">
            <a:extLst>
              <a:ext uri="{FF2B5EF4-FFF2-40B4-BE49-F238E27FC236}">
                <a16:creationId xmlns:a16="http://schemas.microsoft.com/office/drawing/2014/main" id="{ECD08177-7CF5-6E2F-1EF2-0F8AAE9A44CD}"/>
              </a:ext>
            </a:extLst>
          </p:cNvPr>
          <p:cNvSpPr>
            <a:spLocks/>
          </p:cNvSpPr>
          <p:nvPr/>
        </p:nvSpPr>
        <p:spPr bwMode="invGray">
          <a:xfrm>
            <a:off x="254035" y="5592249"/>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a:ea typeface="+mn-ea"/>
                <a:cs typeface="+mn-cs"/>
              </a:rPr>
              <a:t>Power Apps</a:t>
            </a:r>
          </a:p>
        </p:txBody>
      </p:sp>
      <p:sp>
        <p:nvSpPr>
          <p:cNvPr id="21" name="Rectangle 20">
            <a:extLst>
              <a:ext uri="{FF2B5EF4-FFF2-40B4-BE49-F238E27FC236}">
                <a16:creationId xmlns:a16="http://schemas.microsoft.com/office/drawing/2014/main" id="{FE87FA21-2CA5-C046-37E3-AB2CE143E916}"/>
              </a:ext>
            </a:extLst>
          </p:cNvPr>
          <p:cNvSpPr>
            <a:spLocks/>
          </p:cNvSpPr>
          <p:nvPr/>
        </p:nvSpPr>
        <p:spPr bwMode="invGray">
          <a:xfrm>
            <a:off x="1098857" y="5538394"/>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dirty="0">
                <a:ln>
                  <a:noFill/>
                </a:ln>
                <a:solidFill>
                  <a:srgbClr val="000000"/>
                </a:solidFill>
                <a:effectLst/>
                <a:uLnTx/>
                <a:uFillTx/>
                <a:latin typeface="Segoe UI"/>
                <a:ea typeface="+mn-ea"/>
                <a:cs typeface="+mn-cs"/>
              </a:rPr>
            </a:br>
            <a:r>
              <a:rPr kumimoji="0" lang="en-US" sz="900" b="0" i="0" u="none" strike="noStrike" kern="1200" cap="none" spc="0" normalizeH="0" baseline="0" noProof="0" dirty="0">
                <a:ln>
                  <a:noFill/>
                </a:ln>
                <a:solidFill>
                  <a:srgbClr val="000000"/>
                </a:solidFill>
                <a:effectLst/>
                <a:uLnTx/>
                <a:uFillTx/>
                <a:latin typeface="Segoe UI"/>
                <a:ea typeface="+mn-ea"/>
                <a:cs typeface="+mn-cs"/>
              </a:rPr>
              <a:t>Remote Assist</a:t>
            </a:r>
          </a:p>
        </p:txBody>
      </p:sp>
      <p:sp>
        <p:nvSpPr>
          <p:cNvPr id="8" name="TextBox 7">
            <a:extLst>
              <a:ext uri="{FF2B5EF4-FFF2-40B4-BE49-F238E27FC236}">
                <a16:creationId xmlns:a16="http://schemas.microsoft.com/office/drawing/2014/main" id="{3C99EC72-90DA-7CC7-CC4C-2DFA9D4E53E7}"/>
              </a:ext>
            </a:extLst>
          </p:cNvPr>
          <p:cNvSpPr txBox="1"/>
          <p:nvPr/>
        </p:nvSpPr>
        <p:spPr>
          <a:xfrm>
            <a:off x="9280987" y="6427147"/>
            <a:ext cx="67555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hlinkClick r:id="rId3"/>
              </a:rPr>
              <a:t>Read the full story &gt;&gt;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6540782C-9F1E-0125-2A0A-C353E2E45338}"/>
              </a:ext>
            </a:extLst>
          </p:cNvPr>
          <p:cNvSpPr>
            <a:spLocks/>
          </p:cNvSpPr>
          <p:nvPr/>
        </p:nvSpPr>
        <p:spPr bwMode="invGray">
          <a:xfrm>
            <a:off x="2087715" y="5543347"/>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dirty="0">
                <a:ln>
                  <a:noFill/>
                </a:ln>
                <a:solidFill>
                  <a:srgbClr val="000000"/>
                </a:solidFill>
                <a:effectLst/>
                <a:uLnTx/>
                <a:uFillTx/>
                <a:latin typeface="Segoe UI"/>
                <a:ea typeface="+mn-ea"/>
                <a:cs typeface="+mn-cs"/>
              </a:rPr>
            </a:br>
            <a:r>
              <a:rPr kumimoji="0" lang="en-US" sz="900" b="0" i="0" u="none" strike="noStrike" kern="1200" cap="none" spc="0" normalizeH="0" baseline="0" noProof="0" dirty="0">
                <a:ln>
                  <a:noFill/>
                </a:ln>
                <a:solidFill>
                  <a:srgbClr val="000000"/>
                </a:solidFill>
                <a:effectLst/>
                <a:uLnTx/>
                <a:uFillTx/>
                <a:latin typeface="Segoe UI"/>
                <a:ea typeface="+mn-ea"/>
                <a:cs typeface="+mn-cs"/>
              </a:rPr>
              <a:t>Field Service</a:t>
            </a:r>
          </a:p>
        </p:txBody>
      </p:sp>
      <p:pic>
        <p:nvPicPr>
          <p:cNvPr id="184322" name="Picture 2" descr="Bosch logo">
            <a:extLst>
              <a:ext uri="{FF2B5EF4-FFF2-40B4-BE49-F238E27FC236}">
                <a16:creationId xmlns:a16="http://schemas.microsoft.com/office/drawing/2014/main" id="{EFCB84B5-EC78-5BDD-6517-040F472EF3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479" b="32066"/>
          <a:stretch/>
        </p:blipFill>
        <p:spPr bwMode="auto">
          <a:xfrm>
            <a:off x="245324" y="2986746"/>
            <a:ext cx="2652198" cy="887278"/>
          </a:xfrm>
          <a:prstGeom prst="rect">
            <a:avLst/>
          </a:prstGeom>
          <a:noFill/>
          <a:extLst>
            <a:ext uri="{909E8E84-426E-40DD-AFC4-6F175D3DCCD1}">
              <a14:hiddenFill xmlns:a14="http://schemas.microsoft.com/office/drawing/2010/main">
                <a:solidFill>
                  <a:srgbClr val="FFFFFF"/>
                </a:solidFill>
              </a14:hiddenFill>
            </a:ext>
          </a:extLst>
        </p:spPr>
      </p:pic>
      <p:pic>
        <p:nvPicPr>
          <p:cNvPr id="4" name="Field Service icon" descr="Field Service icon">
            <a:extLst>
              <a:ext uri="{FF2B5EF4-FFF2-40B4-BE49-F238E27FC236}">
                <a16:creationId xmlns:a16="http://schemas.microsoft.com/office/drawing/2014/main" id="{FBD260F6-3B28-4D30-CB66-2A2DD972CD02}"/>
              </a:ext>
            </a:extLst>
          </p:cNvPr>
          <p:cNvPicPr>
            <a:picLocks noChangeAspect="1"/>
          </p:cNvPicPr>
          <p:nvPr/>
        </p:nvPicPr>
        <p:blipFill>
          <a:blip r:embed="rId5"/>
          <a:stretch>
            <a:fillRect/>
          </a:stretch>
        </p:blipFill>
        <p:spPr>
          <a:xfrm>
            <a:off x="2465920" y="5164437"/>
            <a:ext cx="320818" cy="320818"/>
          </a:xfrm>
          <a:prstGeom prst="rect">
            <a:avLst/>
          </a:prstGeom>
        </p:spPr>
      </p:pic>
      <p:pic>
        <p:nvPicPr>
          <p:cNvPr id="7" name="Remote Assist Icon" descr="Remote Assist Icon">
            <a:extLst>
              <a:ext uri="{FF2B5EF4-FFF2-40B4-BE49-F238E27FC236}">
                <a16:creationId xmlns:a16="http://schemas.microsoft.com/office/drawing/2014/main" id="{EDCBD5C6-3E11-D9BA-FED3-A3B38C175906}"/>
              </a:ext>
            </a:extLst>
          </p:cNvPr>
          <p:cNvPicPr>
            <a:picLocks noChangeAspect="1"/>
          </p:cNvPicPr>
          <p:nvPr/>
        </p:nvPicPr>
        <p:blipFill>
          <a:blip r:embed="rId6"/>
          <a:stretch>
            <a:fillRect/>
          </a:stretch>
        </p:blipFill>
        <p:spPr>
          <a:xfrm>
            <a:off x="1515034" y="5176959"/>
            <a:ext cx="320818" cy="320818"/>
          </a:xfrm>
          <a:prstGeom prst="rect">
            <a:avLst/>
          </a:prstGeom>
        </p:spPr>
      </p:pic>
      <p:pic>
        <p:nvPicPr>
          <p:cNvPr id="9" name="Picture 2" descr="Power Apps logo">
            <a:extLst>
              <a:ext uri="{FF2B5EF4-FFF2-40B4-BE49-F238E27FC236}">
                <a16:creationId xmlns:a16="http://schemas.microsoft.com/office/drawing/2014/main" id="{B270AC86-9482-85FC-1B78-96F7D1D98138}"/>
              </a:ext>
              <a:ext uri="{C183D7F6-B498-43B3-948B-1728B52AA6E4}">
                <adec:decorative xmlns:adec="http://schemas.microsoft.com/office/drawing/2017/decorative" val="0"/>
              </a:ext>
            </a:extLst>
          </p:cNvPr>
          <p:cNvPicPr>
            <a:picLocks noChangeAspect="1" noChangeArrowheads="1"/>
          </p:cNvPicPr>
          <p:nvPr/>
        </p:nvPicPr>
        <p:blipFill>
          <a:blip r:embed="rId7" cstate="print">
            <a:alphaModFix/>
            <a:extLst>
              <a:ext uri="{28A0092B-C50C-407E-A947-70E740481C1C}">
                <a14:useLocalDpi xmlns:a14="http://schemas.microsoft.com/office/drawing/2010/main" val="0"/>
              </a:ext>
            </a:extLst>
          </a:blip>
          <a:srcRect/>
          <a:stretch>
            <a:fillRect/>
          </a:stretch>
        </p:blipFill>
        <p:spPr bwMode="auto">
          <a:xfrm>
            <a:off x="690796" y="5163774"/>
            <a:ext cx="319617" cy="31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086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accel="50000" decel="50000" fill="hold" grpId="1" nodeType="withEffect">
                                  <p:stCondLst>
                                    <p:cond delay="1300"/>
                                  </p:stCondLst>
                                  <p:childTnLst>
                                    <p:animMotion origin="layout" path="M 1.04167E-6 -2.59259E-6 L 0.00039 -0.01342 " pathEditMode="relative" rAng="0" ptsTypes="AA">
                                      <p:cBhvr>
                                        <p:cTn id="9" dur="500" spd="-100000" fill="hold"/>
                                        <p:tgtEl>
                                          <p:spTgt spid="20"/>
                                        </p:tgtEl>
                                        <p:attrNameLst>
                                          <p:attrName>ppt_x</p:attrName>
                                          <p:attrName>ppt_y</p:attrName>
                                        </p:attrNameLst>
                                      </p:cBhvr>
                                      <p:rCtr x="13" y="-671"/>
                                    </p:animMotion>
                                  </p:childTnLst>
                                </p:cTn>
                              </p:par>
                              <p:par>
                                <p:cTn id="10" presetID="10" presetClass="entr" presetSubtype="0" fill="hold" grpId="0" nodeType="withEffect">
                                  <p:stCondLst>
                                    <p:cond delay="13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42" presetClass="path" presetSubtype="0" accel="50000" decel="50000" fill="hold" grpId="1" nodeType="withEffect">
                                  <p:stCondLst>
                                    <p:cond delay="1300"/>
                                  </p:stCondLst>
                                  <p:childTnLst>
                                    <p:animMotion origin="layout" path="M 5.55112E-17 -1.11111E-6 L 0.00039 -0.01342 " pathEditMode="relative" rAng="0" ptsTypes="AA">
                                      <p:cBhvr>
                                        <p:cTn id="14" dur="500" spd="-100000" fill="hold"/>
                                        <p:tgtEl>
                                          <p:spTgt spid="21"/>
                                        </p:tgtEl>
                                        <p:attrNameLst>
                                          <p:attrName>ppt_x</p:attrName>
                                          <p:attrName>ppt_y</p:attrName>
                                        </p:attrNameLst>
                                      </p:cBhvr>
                                      <p:rCtr x="1300" y="-67100"/>
                                    </p:animMotion>
                                  </p:childTnLst>
                                </p:cTn>
                              </p:par>
                              <p:par>
                                <p:cTn id="15" presetID="10" presetClass="entr" presetSubtype="0" fill="hold" grpId="0" nodeType="withEffect">
                                  <p:stCondLst>
                                    <p:cond delay="13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accel="50000" decel="50000" fill="hold" grpId="1" nodeType="withEffect">
                                  <p:stCondLst>
                                    <p:cond delay="1300"/>
                                  </p:stCondLst>
                                  <p:childTnLst>
                                    <p:animMotion origin="layout" path="M 4.16667E-7 1.85185E-6 L 0.00039 -0.01343 " pathEditMode="relative" rAng="0" ptsTypes="AA">
                                      <p:cBhvr>
                                        <p:cTn id="19" dur="500" spd="-100000" fill="hold"/>
                                        <p:tgtEl>
                                          <p:spTgt spid="5"/>
                                        </p:tgtEl>
                                        <p:attrNameLst>
                                          <p:attrName>ppt_x</p:attrName>
                                          <p:attrName>ppt_y</p:attrName>
                                        </p:attrNameLst>
                                      </p:cBhvr>
                                      <p:rCtr x="13" y="-671"/>
                                    </p:animMotion>
                                  </p:childTnLst>
                                </p:cTn>
                              </p:par>
                              <p:par>
                                <p:cTn id="20" presetID="10" presetClass="entr" presetSubtype="0" fill="hold" nodeType="withEffect">
                                  <p:stCondLst>
                                    <p:cond delay="48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path" presetSubtype="0" decel="100000" fill="hold" nodeType="withEffect">
                                  <p:stCondLst>
                                    <p:cond delay="480"/>
                                  </p:stCondLst>
                                  <p:childTnLst>
                                    <p:animMotion origin="layout" path="M -4.58333E-6 1.11111E-6 L 0.00912 -0.02315 " pathEditMode="relative" rAng="0" ptsTypes="AA">
                                      <p:cBhvr>
                                        <p:cTn id="24" dur="700" spd="-100000" fill="hold"/>
                                        <p:tgtEl>
                                          <p:spTgt spid="4"/>
                                        </p:tgtEl>
                                        <p:attrNameLst>
                                          <p:attrName>ppt_x</p:attrName>
                                          <p:attrName>ppt_y</p:attrName>
                                        </p:attrNameLst>
                                      </p:cBhvr>
                                      <p:rCtr x="456" y="-1157"/>
                                    </p:animMotion>
                                  </p:childTnLst>
                                </p:cTn>
                              </p:par>
                              <p:par>
                                <p:cTn id="25" presetID="10" presetClass="entr" presetSubtype="0" fill="hold" nodeType="withEffect">
                                  <p:stCondLst>
                                    <p:cond delay="72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path" presetSubtype="0" decel="100000" fill="hold" nodeType="withEffect">
                                  <p:stCondLst>
                                    <p:cond delay="720"/>
                                  </p:stCondLst>
                                  <p:childTnLst>
                                    <p:animMotion origin="layout" path="M 2.08333E-7 -7.40741E-7 L -0.00599 0.02454 " pathEditMode="relative" rAng="0" ptsTypes="AA">
                                      <p:cBhvr>
                                        <p:cTn id="29" dur="700" spd="-100000" fill="hold"/>
                                        <p:tgtEl>
                                          <p:spTgt spid="7"/>
                                        </p:tgtEl>
                                        <p:attrNameLst>
                                          <p:attrName>ppt_x</p:attrName>
                                          <p:attrName>ppt_y</p:attrName>
                                        </p:attrNameLst>
                                      </p:cBhvr>
                                      <p:rCtr x="-299" y="1227"/>
                                    </p:animMotion>
                                  </p:childTnLst>
                                </p:cTn>
                              </p:par>
                              <p:par>
                                <p:cTn id="30" presetID="10" presetClass="entr" presetSubtype="0" fill="hold" nodeType="withEffect">
                                  <p:stCondLst>
                                    <p:cond delay="3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42" presetClass="path" presetSubtype="0" decel="100000" fill="hold" nodeType="withEffect">
                                  <p:stCondLst>
                                    <p:cond delay="300"/>
                                  </p:stCondLst>
                                  <p:childTnLst>
                                    <p:animMotion origin="layout" path="M -1.45833E-6 2.59259E-6 L -0.01302 -0.0206 " pathEditMode="relative" rAng="0" ptsTypes="AA">
                                      <p:cBhvr>
                                        <p:cTn id="34" dur="700" spd="-100000" fill="hold"/>
                                        <p:tgtEl>
                                          <p:spTgt spid="9"/>
                                        </p:tgtEl>
                                        <p:attrNameLst>
                                          <p:attrName>ppt_x</p:attrName>
                                          <p:attrName>ppt_y</p:attrName>
                                        </p:attrNameLst>
                                      </p:cBhvr>
                                      <p:rCtr x="-651" y="-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588263" y="457200"/>
            <a:ext cx="11018520" cy="1661993"/>
          </a:xfrm>
        </p:spPr>
        <p:txBody>
          <a:bodyPr/>
          <a:lstStyle/>
          <a:p>
            <a:r>
              <a:rPr lang="en-US"/>
              <a:t>Fashion retailer </a:t>
            </a:r>
            <a:r>
              <a:rPr lang="en-US" err="1"/>
              <a:t>Khaadi</a:t>
            </a:r>
            <a:r>
              <a:rPr lang="en-US"/>
              <a:t> reinvents daily operations with Microsoft Power Apps</a:t>
            </a:r>
            <a:br>
              <a:rPr lang="en-US"/>
            </a:br>
            <a:endParaRPr lang="en-US"/>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2" name="Text Placeholder 3">
            <a:extLst>
              <a:ext uri="{FF2B5EF4-FFF2-40B4-BE49-F238E27FC236}">
                <a16:creationId xmlns:a16="http://schemas.microsoft.com/office/drawing/2014/main" id="{C44E59C1-CAC1-4F59-FF69-AC516171A85F}"/>
              </a:ext>
            </a:extLst>
          </p:cNvPr>
          <p:cNvSpPr txBox="1">
            <a:spLocks/>
          </p:cNvSpPr>
          <p:nvPr/>
        </p:nvSpPr>
        <p:spPr>
          <a:xfrm flipH="1">
            <a:off x="8624665" y="3459429"/>
            <a:ext cx="3340984"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Muhammad </a:t>
            </a:r>
            <a:r>
              <a:rPr kumimoji="0" lang="en-US" sz="14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rPr>
              <a:t>Rehan</a:t>
            </a: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Qadri</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Chief Information Officer</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438965" y="2450190"/>
            <a:ext cx="6765931" cy="144655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w="3175">
                  <a:noFill/>
                </a:ln>
                <a:solidFill>
                  <a:srgbClr val="FFFFFF"/>
                </a:solidFill>
                <a:effectLst/>
                <a:uLnTx/>
                <a:uFillTx/>
                <a:latin typeface="Segoe UI"/>
                <a:ea typeface="+mn-ea"/>
                <a:cs typeface="Segoe UI" pitchFamily="34" charset="0"/>
              </a:rPr>
              <a:t>“We needed to give our store managers a complete application which provided total visibility of the whole business across sales, expenses, footfall, conversion and other key ratios.”</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463757"/>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1130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Paint Points Solved:</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Enable effective omnichannel sales internationally</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Streamline incentive management and onboarding processes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Empower store managers to run stores more profitably</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55" name="Text Placeholder 3">
            <a:extLst>
              <a:ext uri="{FF2B5EF4-FFF2-40B4-BE49-F238E27FC236}">
                <a16:creationId xmlns:a16="http://schemas.microsoft.com/office/drawing/2014/main" id="{7645BD6C-C8A9-49EE-6164-60056930A0F8}"/>
              </a:ext>
            </a:extLst>
          </p:cNvPr>
          <p:cNvSpPr txBox="1">
            <a:spLocks/>
          </p:cNvSpPr>
          <p:nvPr/>
        </p:nvSpPr>
        <p:spPr>
          <a:xfrm flipH="1">
            <a:off x="314159" y="4503097"/>
            <a:ext cx="2938213" cy="4111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Products Used</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19372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Omnichannel sales solution live within 3 months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Reduced order fulfillment lead time and boosted inventory turnover</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Double-digit reduction in logistics cost</a:t>
            </a:r>
          </a:p>
        </p:txBody>
      </p:sp>
      <p:pic>
        <p:nvPicPr>
          <p:cNvPr id="3" name="Picture 2" descr="Khaadi logo">
            <a:extLst>
              <a:ext uri="{FF2B5EF4-FFF2-40B4-BE49-F238E27FC236}">
                <a16:creationId xmlns:a16="http://schemas.microsoft.com/office/drawing/2014/main" id="{2BC50643-361F-4652-F9F5-A01EAF14B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33" y="2792541"/>
            <a:ext cx="1666530" cy="16665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80F9B45-4277-A693-34C8-0FA29DBB95F3}"/>
              </a:ext>
            </a:extLst>
          </p:cNvPr>
          <p:cNvSpPr>
            <a:spLocks/>
          </p:cNvSpPr>
          <p:nvPr/>
        </p:nvSpPr>
        <p:spPr bwMode="invGray">
          <a:xfrm>
            <a:off x="78047" y="5232470"/>
            <a:ext cx="981904"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Finance</a:t>
            </a:r>
          </a:p>
        </p:txBody>
      </p:sp>
      <p:pic>
        <p:nvPicPr>
          <p:cNvPr id="5" name="Picture 4">
            <a:extLst>
              <a:ext uri="{FF2B5EF4-FFF2-40B4-BE49-F238E27FC236}">
                <a16:creationId xmlns:a16="http://schemas.microsoft.com/office/drawing/2014/main" id="{B66416F0-22B7-0E2A-3122-F8DFFBB3013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34482" y="4916064"/>
            <a:ext cx="269033" cy="269033"/>
          </a:xfrm>
          <a:prstGeom prst="rect">
            <a:avLst/>
          </a:prstGeom>
        </p:spPr>
      </p:pic>
      <p:sp>
        <p:nvSpPr>
          <p:cNvPr id="6" name="Rectangle 5">
            <a:extLst>
              <a:ext uri="{FF2B5EF4-FFF2-40B4-BE49-F238E27FC236}">
                <a16:creationId xmlns:a16="http://schemas.microsoft.com/office/drawing/2014/main" id="{36A19FA9-DABC-F203-5063-5A9B91074F17}"/>
              </a:ext>
            </a:extLst>
          </p:cNvPr>
          <p:cNvSpPr>
            <a:spLocks/>
          </p:cNvSpPr>
          <p:nvPr/>
        </p:nvSpPr>
        <p:spPr bwMode="invGray">
          <a:xfrm>
            <a:off x="1049951" y="5232470"/>
            <a:ext cx="1281323"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Supply Chain Management</a:t>
            </a:r>
          </a:p>
        </p:txBody>
      </p:sp>
      <p:pic>
        <p:nvPicPr>
          <p:cNvPr id="7" name="Picture 6">
            <a:extLst>
              <a:ext uri="{FF2B5EF4-FFF2-40B4-BE49-F238E27FC236}">
                <a16:creationId xmlns:a16="http://schemas.microsoft.com/office/drawing/2014/main" id="{30E51382-B3CD-6C99-F945-6DBC2EF58F67}"/>
              </a:ext>
              <a:ext uri="{C183D7F6-B498-43B3-948B-1728B52AA6E4}">
                <adec:decorative xmlns:adec="http://schemas.microsoft.com/office/drawing/2017/decorative" val="1"/>
              </a:ext>
            </a:extLst>
          </p:cNvPr>
          <p:cNvPicPr>
            <a:picLocks noChangeAspect="1"/>
          </p:cNvPicPr>
          <p:nvPr/>
        </p:nvPicPr>
        <p:blipFill>
          <a:blip r:embed="rId5" cstate="print">
            <a:alphaModFix/>
            <a:extLst>
              <a:ext uri="{28A0092B-C50C-407E-A947-70E740481C1C}">
                <a14:useLocalDpi xmlns:a14="http://schemas.microsoft.com/office/drawing/2010/main"/>
              </a:ext>
            </a:extLst>
          </a:blip>
          <a:srcRect/>
          <a:stretch/>
        </p:blipFill>
        <p:spPr>
          <a:xfrm>
            <a:off x="1552818" y="4913273"/>
            <a:ext cx="275591" cy="275589"/>
          </a:xfrm>
          <a:prstGeom prst="rect">
            <a:avLst/>
          </a:prstGeom>
        </p:spPr>
      </p:pic>
      <p:pic>
        <p:nvPicPr>
          <p:cNvPr id="8" name="Commerce icon" descr="Commerce icon">
            <a:extLst>
              <a:ext uri="{FF2B5EF4-FFF2-40B4-BE49-F238E27FC236}">
                <a16:creationId xmlns:a16="http://schemas.microsoft.com/office/drawing/2014/main" id="{5CDF1082-E3E2-0EB4-1BF6-3CC5EBA02E8E}"/>
              </a:ext>
            </a:extLst>
          </p:cNvPr>
          <p:cNvPicPr>
            <a:picLocks noChangeAspect="1"/>
          </p:cNvPicPr>
          <p:nvPr/>
        </p:nvPicPr>
        <p:blipFill>
          <a:blip r:embed="rId6"/>
          <a:stretch>
            <a:fillRect/>
          </a:stretch>
        </p:blipFill>
        <p:spPr>
          <a:xfrm>
            <a:off x="2676461" y="4910860"/>
            <a:ext cx="288476" cy="288476"/>
          </a:xfrm>
          <a:prstGeom prst="rect">
            <a:avLst/>
          </a:prstGeom>
        </p:spPr>
      </p:pic>
      <p:sp>
        <p:nvSpPr>
          <p:cNvPr id="9" name="Rectangle 8">
            <a:extLst>
              <a:ext uri="{FF2B5EF4-FFF2-40B4-BE49-F238E27FC236}">
                <a16:creationId xmlns:a16="http://schemas.microsoft.com/office/drawing/2014/main" id="{5440BC4B-0DFF-4BBF-36E0-90BB515BA04B}"/>
              </a:ext>
            </a:extLst>
          </p:cNvPr>
          <p:cNvSpPr>
            <a:spLocks/>
          </p:cNvSpPr>
          <p:nvPr/>
        </p:nvSpPr>
        <p:spPr bwMode="invGray">
          <a:xfrm>
            <a:off x="2112753" y="5232470"/>
            <a:ext cx="1463040"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Commerce</a:t>
            </a:r>
          </a:p>
        </p:txBody>
      </p:sp>
      <p:grpSp>
        <p:nvGrpSpPr>
          <p:cNvPr id="10" name="Group 9">
            <a:extLst>
              <a:ext uri="{FF2B5EF4-FFF2-40B4-BE49-F238E27FC236}">
                <a16:creationId xmlns:a16="http://schemas.microsoft.com/office/drawing/2014/main" id="{DF324C5E-8224-1286-FB9A-4F8E3651B1B2}"/>
              </a:ext>
            </a:extLst>
          </p:cNvPr>
          <p:cNvGrpSpPr/>
          <p:nvPr/>
        </p:nvGrpSpPr>
        <p:grpSpPr>
          <a:xfrm>
            <a:off x="472753" y="5564553"/>
            <a:ext cx="1246562" cy="752048"/>
            <a:chOff x="3759736" y="5862509"/>
            <a:chExt cx="1246562" cy="752048"/>
          </a:xfrm>
        </p:grpSpPr>
        <p:pic>
          <p:nvPicPr>
            <p:cNvPr id="11" name="Picture 10" descr="Icon&#10;&#10;Description automatically generated">
              <a:extLst>
                <a:ext uri="{FF2B5EF4-FFF2-40B4-BE49-F238E27FC236}">
                  <a16:creationId xmlns:a16="http://schemas.microsoft.com/office/drawing/2014/main" id="{AA919C77-4387-B5D8-E915-10E2E614FC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9736" y="5862509"/>
              <a:ext cx="752048" cy="752048"/>
            </a:xfrm>
            <a:prstGeom prst="rect">
              <a:avLst/>
            </a:prstGeom>
          </p:spPr>
        </p:pic>
        <p:sp>
          <p:nvSpPr>
            <p:cNvPr id="12" name="Rectangle 11">
              <a:extLst>
                <a:ext uri="{FF2B5EF4-FFF2-40B4-BE49-F238E27FC236}">
                  <a16:creationId xmlns:a16="http://schemas.microsoft.com/office/drawing/2014/main" id="{04B09482-06FF-905C-E15E-5CEC6448F8FA}"/>
                </a:ext>
              </a:extLst>
            </p:cNvPr>
            <p:cNvSpPr>
              <a:spLocks/>
            </p:cNvSpPr>
            <p:nvPr/>
          </p:nvSpPr>
          <p:spPr bwMode="invGray">
            <a:xfrm>
              <a:off x="4430630" y="6100033"/>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a:ea typeface="+mn-ea"/>
                  <a:cs typeface="+mn-cs"/>
                </a:rPr>
                <a:t>Power</a:t>
              </a:r>
              <a:br>
                <a:rPr kumimoji="0" lang="en-US" sz="900" b="1" i="0" u="none" strike="noStrike" kern="1200" cap="none" spc="0" normalizeH="0" baseline="0" noProof="0">
                  <a:ln>
                    <a:noFill/>
                  </a:ln>
                  <a:solidFill>
                    <a:srgbClr val="000000"/>
                  </a:solidFill>
                  <a:effectLst/>
                  <a:uLnTx/>
                  <a:uFillTx/>
                  <a:latin typeface="Segoe UI Semibold"/>
                  <a:ea typeface="+mn-ea"/>
                  <a:cs typeface="+mn-cs"/>
                </a:rPr>
              </a:br>
              <a:r>
                <a:rPr kumimoji="0" lang="en-US" sz="900" b="1" i="0" u="none" strike="noStrike" kern="1200" cap="none" spc="0" normalizeH="0" baseline="0" noProof="0">
                  <a:ln>
                    <a:noFill/>
                  </a:ln>
                  <a:solidFill>
                    <a:srgbClr val="000000"/>
                  </a:solidFill>
                  <a:effectLst/>
                  <a:uLnTx/>
                  <a:uFillTx/>
                  <a:latin typeface="Segoe UI Semibold"/>
                  <a:ea typeface="+mn-ea"/>
                  <a:cs typeface="+mn-cs"/>
                </a:rPr>
                <a:t>BI</a:t>
              </a:r>
            </a:p>
          </p:txBody>
        </p:sp>
      </p:grpSp>
      <p:grpSp>
        <p:nvGrpSpPr>
          <p:cNvPr id="13" name="Group 12">
            <a:extLst>
              <a:ext uri="{FF2B5EF4-FFF2-40B4-BE49-F238E27FC236}">
                <a16:creationId xmlns:a16="http://schemas.microsoft.com/office/drawing/2014/main" id="{B0AA968F-5890-FB83-ACEC-B5A843A48E5A}"/>
              </a:ext>
            </a:extLst>
          </p:cNvPr>
          <p:cNvGrpSpPr/>
          <p:nvPr/>
        </p:nvGrpSpPr>
        <p:grpSpPr>
          <a:xfrm>
            <a:off x="1692233" y="5582352"/>
            <a:ext cx="1246562" cy="752048"/>
            <a:chOff x="6983178" y="5880995"/>
            <a:chExt cx="1246562" cy="752048"/>
          </a:xfrm>
        </p:grpSpPr>
        <p:pic>
          <p:nvPicPr>
            <p:cNvPr id="14" name="Picture 13" descr="A picture containing text&#10;&#10;Description automatically generated">
              <a:extLst>
                <a:ext uri="{FF2B5EF4-FFF2-40B4-BE49-F238E27FC236}">
                  <a16:creationId xmlns:a16="http://schemas.microsoft.com/office/drawing/2014/main" id="{FD5945C0-4700-C7B5-E567-F9E3E46517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3178" y="5880995"/>
              <a:ext cx="752048" cy="752048"/>
            </a:xfrm>
            <a:prstGeom prst="rect">
              <a:avLst/>
            </a:prstGeom>
          </p:spPr>
        </p:pic>
        <p:sp>
          <p:nvSpPr>
            <p:cNvPr id="15" name="Rectangle 14">
              <a:extLst>
                <a:ext uri="{FF2B5EF4-FFF2-40B4-BE49-F238E27FC236}">
                  <a16:creationId xmlns:a16="http://schemas.microsoft.com/office/drawing/2014/main" id="{B07B120A-9E2D-A1D8-D270-26EBF630EF90}"/>
                </a:ext>
              </a:extLst>
            </p:cNvPr>
            <p:cNvSpPr>
              <a:spLocks/>
            </p:cNvSpPr>
            <p:nvPr/>
          </p:nvSpPr>
          <p:spPr bwMode="invGray">
            <a:xfrm>
              <a:off x="7654072" y="6118519"/>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a:ea typeface="+mn-ea"/>
                  <a:cs typeface="+mn-cs"/>
                </a:rPr>
                <a:t>Power</a:t>
              </a:r>
              <a:br>
                <a:rPr kumimoji="0" lang="en-US" sz="900" b="1" i="0" u="none" strike="noStrike" kern="1200" cap="none" spc="0" normalizeH="0" baseline="0" noProof="0">
                  <a:ln>
                    <a:noFill/>
                  </a:ln>
                  <a:solidFill>
                    <a:srgbClr val="000000"/>
                  </a:solidFill>
                  <a:effectLst/>
                  <a:uLnTx/>
                  <a:uFillTx/>
                  <a:latin typeface="Segoe UI Semibold"/>
                  <a:ea typeface="+mn-ea"/>
                  <a:cs typeface="+mn-cs"/>
                </a:rPr>
              </a:br>
              <a:r>
                <a:rPr kumimoji="0" lang="en-US" sz="900" b="1" i="0" u="none" strike="noStrike" kern="1200" cap="none" spc="0" normalizeH="0" baseline="0" noProof="0">
                  <a:ln>
                    <a:noFill/>
                  </a:ln>
                  <a:solidFill>
                    <a:srgbClr val="000000"/>
                  </a:solidFill>
                  <a:effectLst/>
                  <a:uLnTx/>
                  <a:uFillTx/>
                  <a:latin typeface="Segoe UI Semibold"/>
                  <a:ea typeface="+mn-ea"/>
                  <a:cs typeface="+mn-cs"/>
                </a:rPr>
                <a:t>Apps</a:t>
              </a:r>
            </a:p>
          </p:txBody>
        </p:sp>
      </p:grpSp>
    </p:spTree>
    <p:extLst>
      <p:ext uri="{BB962C8B-B14F-4D97-AF65-F5344CB8AC3E}">
        <p14:creationId xmlns:p14="http://schemas.microsoft.com/office/powerpoint/2010/main" val="613972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accel="50000" decel="50000" fill="hold" nodeType="withEffect">
                                  <p:stCondLst>
                                    <p:cond delay="1000"/>
                                  </p:stCondLst>
                                  <p:childTnLst>
                                    <p:animMotion origin="layout" path="M 5.55112E-17 -2.96296E-6 L -0.00013 0.01227 " pathEditMode="relative" rAng="0" ptsTypes="AA">
                                      <p:cBhvr>
                                        <p:cTn id="9" dur="500" spd="-100000" fill="hold"/>
                                        <p:tgtEl>
                                          <p:spTgt spid="5"/>
                                        </p:tgtEl>
                                        <p:attrNameLst>
                                          <p:attrName>ppt_x</p:attrName>
                                          <p:attrName>ppt_y</p:attrName>
                                        </p:attrNameLst>
                                      </p:cBhvr>
                                      <p:rCtr x="-1300" y="60200"/>
                                    </p:animMotion>
                                  </p:childTnLst>
                                </p:cTn>
                              </p:par>
                              <p:par>
                                <p:cTn id="10" presetID="10" presetClass="entr" presetSubtype="0" fill="hold" grpId="0" nodeType="withEffect">
                                  <p:stCondLst>
                                    <p:cond delay="1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accel="50000" decel="50000" fill="hold" grpId="1" nodeType="withEffect">
                                  <p:stCondLst>
                                    <p:cond delay="1100"/>
                                  </p:stCondLst>
                                  <p:childTnLst>
                                    <p:animMotion origin="layout" path="M 5.55112E-17 -1.11111E-6 L 0.00039 -0.01342 " pathEditMode="relative" rAng="0" ptsTypes="AA">
                                      <p:cBhvr>
                                        <p:cTn id="14" dur="500" spd="-100000" fill="hold"/>
                                        <p:tgtEl>
                                          <p:spTgt spid="4"/>
                                        </p:tgtEl>
                                        <p:attrNameLst>
                                          <p:attrName>ppt_x</p:attrName>
                                          <p:attrName>ppt_y</p:attrName>
                                        </p:attrNameLst>
                                      </p:cBhvr>
                                      <p:rCtr x="1300" y="-67100"/>
                                    </p:animMotion>
                                  </p:childTnLst>
                                </p:cTn>
                              </p:par>
                              <p:par>
                                <p:cTn id="15" presetID="10" presetClass="entr" presetSubtype="0" fill="hold" nodeType="withEffect">
                                  <p:stCondLst>
                                    <p:cond delay="12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accel="50000" decel="50000" fill="hold" nodeType="withEffect">
                                  <p:stCondLst>
                                    <p:cond delay="1200"/>
                                  </p:stCondLst>
                                  <p:childTnLst>
                                    <p:animMotion origin="layout" path="M 5.55112E-17 -2.96296E-6 L -0.00013 0.01227 " pathEditMode="relative" rAng="0" ptsTypes="AA">
                                      <p:cBhvr>
                                        <p:cTn id="19" dur="500" spd="-100000" fill="hold"/>
                                        <p:tgtEl>
                                          <p:spTgt spid="7"/>
                                        </p:tgtEl>
                                        <p:attrNameLst>
                                          <p:attrName>ppt_x</p:attrName>
                                          <p:attrName>ppt_y</p:attrName>
                                        </p:attrNameLst>
                                      </p:cBhvr>
                                      <p:rCtr x="-1300" y="60200"/>
                                    </p:animMotion>
                                  </p:childTnLst>
                                </p:cTn>
                              </p:par>
                              <p:par>
                                <p:cTn id="20" presetID="10" presetClass="entr" presetSubtype="0" fill="hold" grpId="0" nodeType="withEffect">
                                  <p:stCondLst>
                                    <p:cond delay="13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accel="50000" decel="50000" fill="hold" grpId="1" nodeType="withEffect">
                                  <p:stCondLst>
                                    <p:cond delay="1300"/>
                                  </p:stCondLst>
                                  <p:childTnLst>
                                    <p:animMotion origin="layout" path="M 5.55112E-17 -1.11111E-6 L 0.00039 -0.01342 " pathEditMode="relative" rAng="0" ptsTypes="AA">
                                      <p:cBhvr>
                                        <p:cTn id="24" dur="500" spd="-100000" fill="hold"/>
                                        <p:tgtEl>
                                          <p:spTgt spid="6"/>
                                        </p:tgtEl>
                                        <p:attrNameLst>
                                          <p:attrName>ppt_x</p:attrName>
                                          <p:attrName>ppt_y</p:attrName>
                                        </p:attrNameLst>
                                      </p:cBhvr>
                                      <p:rCtr x="1300" y="-67100"/>
                                    </p:animMotion>
                                  </p:childTnLst>
                                </p:cTn>
                              </p:par>
                              <p:par>
                                <p:cTn id="25" presetID="10" presetClass="entr" presetSubtype="0" fill="hold" nodeType="withEffect">
                                  <p:stCondLst>
                                    <p:cond delay="33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nodeType="withEffect">
                                  <p:stCondLst>
                                    <p:cond delay="330"/>
                                  </p:stCondLst>
                                  <p:childTnLst>
                                    <p:animMotion origin="layout" path="M 4.58333E-6 -2.59259E-6 L -0.01472 -0.01018 " pathEditMode="relative" rAng="0" ptsTypes="AA">
                                      <p:cBhvr>
                                        <p:cTn id="29" dur="700" spd="-100000" fill="hold"/>
                                        <p:tgtEl>
                                          <p:spTgt spid="8"/>
                                        </p:tgtEl>
                                        <p:attrNameLst>
                                          <p:attrName>ppt_x</p:attrName>
                                          <p:attrName>ppt_y</p:attrName>
                                        </p:attrNameLst>
                                      </p:cBhvr>
                                      <p:rCtr x="-742" y="-509"/>
                                    </p:animMotion>
                                  </p:childTnLst>
                                </p:cTn>
                              </p:par>
                              <p:par>
                                <p:cTn id="30" presetID="10" presetClass="entr" presetSubtype="0" fill="hold" grpId="0" nodeType="withEffect">
                                  <p:stCondLst>
                                    <p:cond delay="13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42" presetClass="path" presetSubtype="0" accel="50000" decel="50000" fill="hold" grpId="1" nodeType="withEffect">
                                  <p:stCondLst>
                                    <p:cond delay="1300"/>
                                  </p:stCondLst>
                                  <p:childTnLst>
                                    <p:animMotion origin="layout" path="M 5.55112E-17 -1.11111E-6 L 0.00039 -0.01342 " pathEditMode="relative" rAng="0" ptsTypes="AA">
                                      <p:cBhvr>
                                        <p:cTn id="34" dur="500" spd="-100000" fill="hold"/>
                                        <p:tgtEl>
                                          <p:spTgt spid="9"/>
                                        </p:tgtEl>
                                        <p:attrNameLst>
                                          <p:attrName>ppt_x</p:attrName>
                                          <p:attrName>ppt_y</p:attrName>
                                        </p:attrNameLst>
                                      </p:cBhvr>
                                      <p:rCtr x="1300" y="-67100"/>
                                    </p:animMotion>
                                  </p:childTnLst>
                                </p:cTn>
                              </p:par>
                              <p:par>
                                <p:cTn id="35" presetID="10" presetClass="entr" presetSubtype="0" fill="hold" nodeType="withEffect">
                                  <p:stCondLst>
                                    <p:cond delay="2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accel="50000" decel="50000" fill="hold" nodeType="withEffect">
                                  <p:stCondLst>
                                    <p:cond delay="2000"/>
                                  </p:stCondLst>
                                  <p:childTnLst>
                                    <p:animMotion origin="layout" path="M -0.02097 7.40741E-7 L 4.16667E-6 7.40741E-7 " pathEditMode="relative" rAng="0" ptsTypes="AA">
                                      <p:cBhvr>
                                        <p:cTn id="39" dur="800" fill="hold"/>
                                        <p:tgtEl>
                                          <p:spTgt spid="10"/>
                                        </p:tgtEl>
                                        <p:attrNameLst>
                                          <p:attrName>ppt_x</p:attrName>
                                          <p:attrName>ppt_y</p:attrName>
                                        </p:attrNameLst>
                                      </p:cBhvr>
                                      <p:rCtr x="1042" y="0"/>
                                    </p:animMotion>
                                  </p:childTnLst>
                                </p:cTn>
                              </p:par>
                              <p:par>
                                <p:cTn id="40" presetID="10" presetClass="entr" presetSubtype="0" fill="hold" nodeType="withEffect">
                                  <p:stCondLst>
                                    <p:cond delay="22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42" presetClass="path" presetSubtype="0" accel="50000" decel="50000" fill="hold" nodeType="withEffect">
                                  <p:stCondLst>
                                    <p:cond delay="2000"/>
                                  </p:stCondLst>
                                  <p:childTnLst>
                                    <p:animMotion origin="layout" path="M -0.02097 -3.7037E-7 L 3.54167E-6 -3.7037E-7 " pathEditMode="relative" rAng="0" ptsTypes="AA">
                                      <p:cBhvr>
                                        <p:cTn id="44" dur="800" fill="hold"/>
                                        <p:tgtEl>
                                          <p:spTgt spid="13"/>
                                        </p:tgtEl>
                                        <p:attrNameLst>
                                          <p:attrName>ppt_x</p:attrName>
                                          <p:attrName>ppt_y</p:attrName>
                                        </p:attrNameLst>
                                      </p:cBhvr>
                                      <p:rCtr x="104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588263" y="457200"/>
            <a:ext cx="11018520" cy="1661993"/>
          </a:xfrm>
        </p:spPr>
        <p:txBody>
          <a:bodyPr/>
          <a:lstStyle/>
          <a:p>
            <a:r>
              <a:rPr lang="en-US"/>
              <a:t>Columbia Sportswear gains business flexibility and a sales boost with Microsoft Azure and Dynamics 365</a:t>
            </a:r>
            <a:br>
              <a:rPr lang="en-US"/>
            </a:br>
            <a:endParaRPr lang="en-US"/>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2" name="Text Placeholder 3">
            <a:extLst>
              <a:ext uri="{FF2B5EF4-FFF2-40B4-BE49-F238E27FC236}">
                <a16:creationId xmlns:a16="http://schemas.microsoft.com/office/drawing/2014/main" id="{C44E59C1-CAC1-4F59-FF69-AC516171A85F}"/>
              </a:ext>
            </a:extLst>
          </p:cNvPr>
          <p:cNvSpPr txBox="1">
            <a:spLocks/>
          </p:cNvSpPr>
          <p:nvPr/>
        </p:nvSpPr>
        <p:spPr>
          <a:xfrm flipH="1">
            <a:off x="8506496" y="3459429"/>
            <a:ext cx="3459153"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Russell Anderson, Senior Director of Retail Operations, Columbia Sportswear</a:t>
            </a: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438965" y="2450190"/>
            <a:ext cx="6765931" cy="144655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w="3175">
                  <a:noFill/>
                </a:ln>
                <a:solidFill>
                  <a:srgbClr val="FFFFFF"/>
                </a:solidFill>
                <a:effectLst/>
                <a:uLnTx/>
                <a:uFillTx/>
                <a:latin typeface="Segoe UI"/>
                <a:ea typeface="+mn-ea"/>
                <a:cs typeface="Segoe UI" pitchFamily="34" charset="0"/>
              </a:rPr>
              <a:t>“With Dynamics 365, we can make decisions much more quickly and respond in near real time to consumer demand. What used to take two days now happens almost immediately.”</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547476"/>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1130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Objective: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Digitally transform the business and streamline operations from IT datacenters to warehouse inventory and point-of-sale checkout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55" name="Text Placeholder 3">
            <a:extLst>
              <a:ext uri="{FF2B5EF4-FFF2-40B4-BE49-F238E27FC236}">
                <a16:creationId xmlns:a16="http://schemas.microsoft.com/office/drawing/2014/main" id="{7645BD6C-C8A9-49EE-6164-60056930A0F8}"/>
              </a:ext>
            </a:extLst>
          </p:cNvPr>
          <p:cNvSpPr txBox="1">
            <a:spLocks/>
          </p:cNvSpPr>
          <p:nvPr/>
        </p:nvSpPr>
        <p:spPr>
          <a:xfrm flipH="1">
            <a:off x="314159" y="4586816"/>
            <a:ext cx="2938213" cy="4111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Products Used</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19372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From record-setting holiday sales in 2019 to corporate resilience in the face of COVID-19, the company’s cloud investment positively impacts business performance.</a:t>
            </a:r>
          </a:p>
        </p:txBody>
      </p:sp>
      <p:pic>
        <p:nvPicPr>
          <p:cNvPr id="3" name="Picture 2" descr="Columbia Sportswear logo">
            <a:extLst>
              <a:ext uri="{FF2B5EF4-FFF2-40B4-BE49-F238E27FC236}">
                <a16:creationId xmlns:a16="http://schemas.microsoft.com/office/drawing/2014/main" id="{8E3CDFF6-02A6-3ACF-EB33-FAF51858F07B}"/>
              </a:ext>
            </a:extLst>
          </p:cNvPr>
          <p:cNvPicPr>
            <a:picLocks noChangeAspect="1" noChangeArrowheads="1"/>
          </p:cNvPicPr>
          <p:nvPr/>
        </p:nvPicPr>
        <p:blipFill rotWithShape="1">
          <a:blip r:embed="rId3">
            <a:clrChange>
              <a:clrFrom>
                <a:srgbClr val="FDFEFF"/>
              </a:clrFrom>
              <a:clrTo>
                <a:srgbClr val="FDFEFF">
                  <a:alpha val="0"/>
                </a:srgbClr>
              </a:clrTo>
            </a:clrChange>
            <a:extLst>
              <a:ext uri="{28A0092B-C50C-407E-A947-70E740481C1C}">
                <a14:useLocalDpi xmlns:a14="http://schemas.microsoft.com/office/drawing/2010/main" val="0"/>
              </a:ext>
            </a:extLst>
          </a:blip>
          <a:srcRect t="29882" b="35569"/>
          <a:stretch/>
        </p:blipFill>
        <p:spPr bwMode="auto">
          <a:xfrm>
            <a:off x="338151" y="3276561"/>
            <a:ext cx="2605963" cy="9003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8A2AD55-01B6-A631-B6D9-977233956B20}"/>
              </a:ext>
            </a:extLst>
          </p:cNvPr>
          <p:cNvSpPr>
            <a:spLocks/>
          </p:cNvSpPr>
          <p:nvPr/>
        </p:nvSpPr>
        <p:spPr bwMode="invGray">
          <a:xfrm>
            <a:off x="-60447" y="5468742"/>
            <a:ext cx="981904"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Finance</a:t>
            </a:r>
          </a:p>
        </p:txBody>
      </p:sp>
      <p:pic>
        <p:nvPicPr>
          <p:cNvPr id="5" name="Picture 4">
            <a:extLst>
              <a:ext uri="{FF2B5EF4-FFF2-40B4-BE49-F238E27FC236}">
                <a16:creationId xmlns:a16="http://schemas.microsoft.com/office/drawing/2014/main" id="{A9825529-6593-D89D-EE86-F21DEF56ACB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95988" y="5152336"/>
            <a:ext cx="269033" cy="269033"/>
          </a:xfrm>
          <a:prstGeom prst="rect">
            <a:avLst/>
          </a:prstGeom>
        </p:spPr>
      </p:pic>
      <p:sp>
        <p:nvSpPr>
          <p:cNvPr id="6" name="Rectangle 5">
            <a:extLst>
              <a:ext uri="{FF2B5EF4-FFF2-40B4-BE49-F238E27FC236}">
                <a16:creationId xmlns:a16="http://schemas.microsoft.com/office/drawing/2014/main" id="{DF739C11-B7B9-EBDC-21E8-B31CF9A1CF95}"/>
              </a:ext>
            </a:extLst>
          </p:cNvPr>
          <p:cNvSpPr>
            <a:spLocks/>
          </p:cNvSpPr>
          <p:nvPr/>
        </p:nvSpPr>
        <p:spPr bwMode="invGray">
          <a:xfrm>
            <a:off x="921457" y="5468741"/>
            <a:ext cx="1463040"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Supply Chain Management</a:t>
            </a:r>
          </a:p>
        </p:txBody>
      </p:sp>
      <p:pic>
        <p:nvPicPr>
          <p:cNvPr id="7" name="Picture 6">
            <a:extLst>
              <a:ext uri="{FF2B5EF4-FFF2-40B4-BE49-F238E27FC236}">
                <a16:creationId xmlns:a16="http://schemas.microsoft.com/office/drawing/2014/main" id="{FB43F9C6-6669-0455-2F34-B31130341613}"/>
              </a:ext>
              <a:ext uri="{C183D7F6-B498-43B3-948B-1728B52AA6E4}">
                <adec:decorative xmlns:adec="http://schemas.microsoft.com/office/drawing/2017/decorative" val="1"/>
              </a:ext>
            </a:extLst>
          </p:cNvPr>
          <p:cNvPicPr>
            <a:picLocks noChangeAspect="1"/>
          </p:cNvPicPr>
          <p:nvPr/>
        </p:nvPicPr>
        <p:blipFill>
          <a:blip r:embed="rId5" cstate="print">
            <a:alphaModFix/>
            <a:extLst>
              <a:ext uri="{28A0092B-C50C-407E-A947-70E740481C1C}">
                <a14:useLocalDpi xmlns:a14="http://schemas.microsoft.com/office/drawing/2010/main"/>
              </a:ext>
            </a:extLst>
          </a:blip>
          <a:srcRect/>
          <a:stretch/>
        </p:blipFill>
        <p:spPr>
          <a:xfrm>
            <a:off x="1515182" y="5149057"/>
            <a:ext cx="275591" cy="275589"/>
          </a:xfrm>
          <a:prstGeom prst="rect">
            <a:avLst/>
          </a:prstGeom>
        </p:spPr>
      </p:pic>
      <p:pic>
        <p:nvPicPr>
          <p:cNvPr id="15" name="Commerce icon" descr="Commerce icon">
            <a:extLst>
              <a:ext uri="{FF2B5EF4-FFF2-40B4-BE49-F238E27FC236}">
                <a16:creationId xmlns:a16="http://schemas.microsoft.com/office/drawing/2014/main" id="{8198B0BE-7D1B-6D2C-70E0-C9BDE18BA6DE}"/>
              </a:ext>
            </a:extLst>
          </p:cNvPr>
          <p:cNvPicPr>
            <a:picLocks noChangeAspect="1"/>
          </p:cNvPicPr>
          <p:nvPr/>
        </p:nvPicPr>
        <p:blipFill>
          <a:blip r:embed="rId6"/>
          <a:stretch>
            <a:fillRect/>
          </a:stretch>
        </p:blipFill>
        <p:spPr>
          <a:xfrm>
            <a:off x="2687740" y="5147131"/>
            <a:ext cx="288476" cy="288476"/>
          </a:xfrm>
          <a:prstGeom prst="rect">
            <a:avLst/>
          </a:prstGeom>
        </p:spPr>
      </p:pic>
      <p:sp>
        <p:nvSpPr>
          <p:cNvPr id="17" name="Rectangle 16">
            <a:extLst>
              <a:ext uri="{FF2B5EF4-FFF2-40B4-BE49-F238E27FC236}">
                <a16:creationId xmlns:a16="http://schemas.microsoft.com/office/drawing/2014/main" id="{04DEACEA-A7F3-63FE-3CBE-D8466202EE5D}"/>
              </a:ext>
            </a:extLst>
          </p:cNvPr>
          <p:cNvSpPr>
            <a:spLocks/>
          </p:cNvSpPr>
          <p:nvPr/>
        </p:nvSpPr>
        <p:spPr bwMode="invGray">
          <a:xfrm>
            <a:off x="2124032" y="5468741"/>
            <a:ext cx="1463040"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Commerce</a:t>
            </a:r>
          </a:p>
        </p:txBody>
      </p:sp>
    </p:spTree>
    <p:extLst>
      <p:ext uri="{BB962C8B-B14F-4D97-AF65-F5344CB8AC3E}">
        <p14:creationId xmlns:p14="http://schemas.microsoft.com/office/powerpoint/2010/main" val="3770625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accel="50000" decel="50000" fill="hold" nodeType="withEffect">
                                  <p:stCondLst>
                                    <p:cond delay="1000"/>
                                  </p:stCondLst>
                                  <p:childTnLst>
                                    <p:animMotion origin="layout" path="M 5.55112E-17 -2.96296E-6 L -0.00013 0.01227 " pathEditMode="relative" rAng="0" ptsTypes="AA">
                                      <p:cBhvr>
                                        <p:cTn id="9" dur="500" spd="-100000" fill="hold"/>
                                        <p:tgtEl>
                                          <p:spTgt spid="5"/>
                                        </p:tgtEl>
                                        <p:attrNameLst>
                                          <p:attrName>ppt_x</p:attrName>
                                          <p:attrName>ppt_y</p:attrName>
                                        </p:attrNameLst>
                                      </p:cBhvr>
                                      <p:rCtr x="-1300" y="60200"/>
                                    </p:animMotion>
                                  </p:childTnLst>
                                </p:cTn>
                              </p:par>
                              <p:par>
                                <p:cTn id="10" presetID="10" presetClass="entr" presetSubtype="0" fill="hold" grpId="0" nodeType="withEffect">
                                  <p:stCondLst>
                                    <p:cond delay="1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accel="50000" decel="50000" fill="hold" grpId="1" nodeType="withEffect">
                                  <p:stCondLst>
                                    <p:cond delay="1100"/>
                                  </p:stCondLst>
                                  <p:childTnLst>
                                    <p:animMotion origin="layout" path="M 5.55112E-17 -1.11111E-6 L 0.00039 -0.01342 " pathEditMode="relative" rAng="0" ptsTypes="AA">
                                      <p:cBhvr>
                                        <p:cTn id="14" dur="500" spd="-100000" fill="hold"/>
                                        <p:tgtEl>
                                          <p:spTgt spid="4"/>
                                        </p:tgtEl>
                                        <p:attrNameLst>
                                          <p:attrName>ppt_x</p:attrName>
                                          <p:attrName>ppt_y</p:attrName>
                                        </p:attrNameLst>
                                      </p:cBhvr>
                                      <p:rCtr x="1300" y="-67100"/>
                                    </p:animMotion>
                                  </p:childTnLst>
                                </p:cTn>
                              </p:par>
                              <p:par>
                                <p:cTn id="15" presetID="10" presetClass="entr" presetSubtype="0" fill="hold" nodeType="withEffect">
                                  <p:stCondLst>
                                    <p:cond delay="12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accel="50000" decel="50000" fill="hold" nodeType="withEffect">
                                  <p:stCondLst>
                                    <p:cond delay="1200"/>
                                  </p:stCondLst>
                                  <p:childTnLst>
                                    <p:animMotion origin="layout" path="M 5.55112E-17 -2.96296E-6 L -0.00013 0.01227 " pathEditMode="relative" rAng="0" ptsTypes="AA">
                                      <p:cBhvr>
                                        <p:cTn id="19" dur="500" spd="-100000" fill="hold"/>
                                        <p:tgtEl>
                                          <p:spTgt spid="7"/>
                                        </p:tgtEl>
                                        <p:attrNameLst>
                                          <p:attrName>ppt_x</p:attrName>
                                          <p:attrName>ppt_y</p:attrName>
                                        </p:attrNameLst>
                                      </p:cBhvr>
                                      <p:rCtr x="-1300" y="60200"/>
                                    </p:animMotion>
                                  </p:childTnLst>
                                </p:cTn>
                              </p:par>
                              <p:par>
                                <p:cTn id="20" presetID="10" presetClass="entr" presetSubtype="0" fill="hold" grpId="0" nodeType="withEffect">
                                  <p:stCondLst>
                                    <p:cond delay="13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accel="50000" decel="50000" fill="hold" grpId="1" nodeType="withEffect">
                                  <p:stCondLst>
                                    <p:cond delay="1300"/>
                                  </p:stCondLst>
                                  <p:childTnLst>
                                    <p:animMotion origin="layout" path="M 5.55112E-17 -1.11111E-6 L 0.00039 -0.01342 " pathEditMode="relative" rAng="0" ptsTypes="AA">
                                      <p:cBhvr>
                                        <p:cTn id="24" dur="500" spd="-100000" fill="hold"/>
                                        <p:tgtEl>
                                          <p:spTgt spid="6"/>
                                        </p:tgtEl>
                                        <p:attrNameLst>
                                          <p:attrName>ppt_x</p:attrName>
                                          <p:attrName>ppt_y</p:attrName>
                                        </p:attrNameLst>
                                      </p:cBhvr>
                                      <p:rCtr x="1300" y="-67100"/>
                                    </p:animMotion>
                                  </p:childTnLst>
                                </p:cTn>
                              </p:par>
                              <p:par>
                                <p:cTn id="25" presetID="10" presetClass="entr" presetSubtype="0" fill="hold" nodeType="withEffect">
                                  <p:stCondLst>
                                    <p:cond delay="33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42" presetClass="path" presetSubtype="0" decel="100000" fill="hold" nodeType="withEffect">
                                  <p:stCondLst>
                                    <p:cond delay="330"/>
                                  </p:stCondLst>
                                  <p:childTnLst>
                                    <p:animMotion origin="layout" path="M 4.58333E-6 -2.59259E-6 L -0.01472 -0.01018 " pathEditMode="relative" rAng="0" ptsTypes="AA">
                                      <p:cBhvr>
                                        <p:cTn id="29" dur="700" spd="-100000" fill="hold"/>
                                        <p:tgtEl>
                                          <p:spTgt spid="15"/>
                                        </p:tgtEl>
                                        <p:attrNameLst>
                                          <p:attrName>ppt_x</p:attrName>
                                          <p:attrName>ppt_y</p:attrName>
                                        </p:attrNameLst>
                                      </p:cBhvr>
                                      <p:rCtr x="-742" y="-509"/>
                                    </p:animMotion>
                                  </p:childTnLst>
                                </p:cTn>
                              </p:par>
                              <p:par>
                                <p:cTn id="30" presetID="10" presetClass="entr" presetSubtype="0" fill="hold" grpId="0" nodeType="withEffect">
                                  <p:stCondLst>
                                    <p:cond delay="130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42" presetClass="path" presetSubtype="0" accel="50000" decel="50000" fill="hold" grpId="1" nodeType="withEffect">
                                  <p:stCondLst>
                                    <p:cond delay="1300"/>
                                  </p:stCondLst>
                                  <p:childTnLst>
                                    <p:animMotion origin="layout" path="M 5.55112E-17 -1.11111E-6 L 0.00039 -0.01342 " pathEditMode="relative" rAng="0" ptsTypes="AA">
                                      <p:cBhvr>
                                        <p:cTn id="34" dur="500" spd="-100000" fill="hold"/>
                                        <p:tgtEl>
                                          <p:spTgt spid="17"/>
                                        </p:tgtEl>
                                        <p:attrNameLst>
                                          <p:attrName>ppt_x</p:attrName>
                                          <p:attrName>ppt_y</p:attrName>
                                        </p:attrNameLst>
                                      </p:cBhvr>
                                      <p:rCtr x="1300" y="-67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7" grpId="0"/>
      <p:bldP spid="17" grpId="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0FBB7-EBDD-7D4C-7C02-B29FD0B4B321}"/>
              </a:ext>
            </a:extLst>
          </p:cNvPr>
          <p:cNvSpPr txBox="1">
            <a:spLocks/>
          </p:cNvSpPr>
          <p:nvPr/>
        </p:nvSpPr>
        <p:spPr>
          <a:xfrm>
            <a:off x="586155" y="1360723"/>
            <a:ext cx="3573295" cy="669925"/>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Business </a:t>
            </a:r>
            <a:b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Uncertainty</a:t>
            </a:r>
          </a:p>
        </p:txBody>
      </p:sp>
      <p:sp>
        <p:nvSpPr>
          <p:cNvPr id="8" name="TextBox 7">
            <a:extLst>
              <a:ext uri="{FF2B5EF4-FFF2-40B4-BE49-F238E27FC236}">
                <a16:creationId xmlns:a16="http://schemas.microsoft.com/office/drawing/2014/main" id="{4963147B-B01E-8397-EEC5-D674ED8EC770}"/>
              </a:ext>
            </a:extLst>
          </p:cNvPr>
          <p:cNvSpPr txBox="1">
            <a:spLocks/>
          </p:cNvSpPr>
          <p:nvPr/>
        </p:nvSpPr>
        <p:spPr>
          <a:xfrm>
            <a:off x="8032554" y="1360723"/>
            <a:ext cx="3573294" cy="669925"/>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 Changing </a:t>
            </a:r>
            <a:b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Work Culture</a:t>
            </a:r>
          </a:p>
        </p:txBody>
      </p:sp>
      <p:sp>
        <p:nvSpPr>
          <p:cNvPr id="10" name="TextBox 9">
            <a:extLst>
              <a:ext uri="{FF2B5EF4-FFF2-40B4-BE49-F238E27FC236}">
                <a16:creationId xmlns:a16="http://schemas.microsoft.com/office/drawing/2014/main" id="{76239C1F-87CC-7AB4-062C-EF9ABE5448D1}"/>
              </a:ext>
            </a:extLst>
          </p:cNvPr>
          <p:cNvSpPr txBox="1">
            <a:spLocks/>
          </p:cNvSpPr>
          <p:nvPr/>
        </p:nvSpPr>
        <p:spPr>
          <a:xfrm>
            <a:off x="4309353" y="1360723"/>
            <a:ext cx="3573295" cy="669925"/>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Customers </a:t>
            </a:r>
            <a:b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Expect More</a:t>
            </a:r>
          </a:p>
        </p:txBody>
      </p:sp>
      <p:sp>
        <p:nvSpPr>
          <p:cNvPr id="12" name="Oval 11">
            <a:extLst>
              <a:ext uri="{FF2B5EF4-FFF2-40B4-BE49-F238E27FC236}">
                <a16:creationId xmlns:a16="http://schemas.microsoft.com/office/drawing/2014/main" id="{27690BAF-17E7-008A-0F51-3B764AED9F8A}"/>
              </a:ext>
            </a:extLst>
          </p:cNvPr>
          <p:cNvSpPr>
            <a:spLocks/>
          </p:cNvSpPr>
          <p:nvPr/>
        </p:nvSpPr>
        <p:spPr bwMode="auto">
          <a:xfrm>
            <a:off x="1521050" y="2267795"/>
            <a:ext cx="1703504" cy="170350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artial Circle 6">
            <a:extLst>
              <a:ext uri="{FF2B5EF4-FFF2-40B4-BE49-F238E27FC236}">
                <a16:creationId xmlns:a16="http://schemas.microsoft.com/office/drawing/2014/main" id="{77220380-0C4C-C71A-B92C-3300BAD99F3F}"/>
              </a:ext>
            </a:extLst>
          </p:cNvPr>
          <p:cNvSpPr/>
          <p:nvPr/>
        </p:nvSpPr>
        <p:spPr bwMode="auto">
          <a:xfrm>
            <a:off x="1521050" y="2267795"/>
            <a:ext cx="1703504" cy="1703504"/>
          </a:xfrm>
          <a:prstGeom prst="pie">
            <a:avLst>
              <a:gd name="adj1" fmla="val 16210862"/>
              <a:gd name="adj2" fmla="val 1414857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Oval 4">
            <a:extLst>
              <a:ext uri="{FF2B5EF4-FFF2-40B4-BE49-F238E27FC236}">
                <a16:creationId xmlns:a16="http://schemas.microsoft.com/office/drawing/2014/main" id="{3B819609-345E-DDC9-BD80-F9022311F23B}"/>
              </a:ext>
            </a:extLst>
          </p:cNvPr>
          <p:cNvSpPr/>
          <p:nvPr/>
        </p:nvSpPr>
        <p:spPr bwMode="auto">
          <a:xfrm>
            <a:off x="1661602" y="2408347"/>
            <a:ext cx="1422400" cy="14224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C0DEC372-5401-053A-734D-56B9FCC1CC8F}"/>
              </a:ext>
            </a:extLst>
          </p:cNvPr>
          <p:cNvSpPr txBox="1"/>
          <p:nvPr/>
        </p:nvSpPr>
        <p:spPr>
          <a:xfrm>
            <a:off x="992626" y="4129908"/>
            <a:ext cx="276035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workers expect a halt in spending on new tools and solutions</a:t>
            </a:r>
          </a:p>
        </p:txBody>
      </p:sp>
      <p:sp>
        <p:nvSpPr>
          <p:cNvPr id="35" name="Oval 34">
            <a:extLst>
              <a:ext uri="{FF2B5EF4-FFF2-40B4-BE49-F238E27FC236}">
                <a16:creationId xmlns:a16="http://schemas.microsoft.com/office/drawing/2014/main" id="{2FB0D70E-A0FC-AF05-3093-6D087F66002D}"/>
              </a:ext>
            </a:extLst>
          </p:cNvPr>
          <p:cNvSpPr>
            <a:spLocks/>
          </p:cNvSpPr>
          <p:nvPr/>
        </p:nvSpPr>
        <p:spPr bwMode="auto">
          <a:xfrm>
            <a:off x="5244249" y="2267795"/>
            <a:ext cx="1703504" cy="170350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Partial Circle 35">
            <a:extLst>
              <a:ext uri="{FF2B5EF4-FFF2-40B4-BE49-F238E27FC236}">
                <a16:creationId xmlns:a16="http://schemas.microsoft.com/office/drawing/2014/main" id="{5EABEA08-AAD9-4B54-DB5A-3ED50ADFD26A}"/>
              </a:ext>
            </a:extLst>
          </p:cNvPr>
          <p:cNvSpPr/>
          <p:nvPr/>
        </p:nvSpPr>
        <p:spPr bwMode="auto">
          <a:xfrm>
            <a:off x="5244249" y="2267795"/>
            <a:ext cx="1703504" cy="1703504"/>
          </a:xfrm>
          <a:prstGeom prst="pie">
            <a:avLst>
              <a:gd name="adj1" fmla="val 16162809"/>
              <a:gd name="adj2" fmla="val 902812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92FB4895-6233-3F1F-8796-B1D862DCB117}"/>
              </a:ext>
            </a:extLst>
          </p:cNvPr>
          <p:cNvSpPr/>
          <p:nvPr/>
        </p:nvSpPr>
        <p:spPr bwMode="auto">
          <a:xfrm>
            <a:off x="5384801" y="2408347"/>
            <a:ext cx="1422400" cy="14224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TextBox 38">
            <a:extLst>
              <a:ext uri="{FF2B5EF4-FFF2-40B4-BE49-F238E27FC236}">
                <a16:creationId xmlns:a16="http://schemas.microsoft.com/office/drawing/2014/main" id="{1D4B3743-3033-6102-67EF-91449A48A692}"/>
              </a:ext>
            </a:extLst>
          </p:cNvPr>
          <p:cNvSpPr txBox="1"/>
          <p:nvPr/>
        </p:nvSpPr>
        <p:spPr>
          <a:xfrm>
            <a:off x="4715824" y="4129908"/>
            <a:ext cx="276035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of consumers will abandon a business due to poor customer service </a:t>
            </a:r>
          </a:p>
        </p:txBody>
      </p:sp>
      <p:sp>
        <p:nvSpPr>
          <p:cNvPr id="40" name="Oval 39">
            <a:extLst>
              <a:ext uri="{FF2B5EF4-FFF2-40B4-BE49-F238E27FC236}">
                <a16:creationId xmlns:a16="http://schemas.microsoft.com/office/drawing/2014/main" id="{B722E1E0-C104-1B2D-4315-11B101AB2353}"/>
              </a:ext>
            </a:extLst>
          </p:cNvPr>
          <p:cNvSpPr>
            <a:spLocks/>
          </p:cNvSpPr>
          <p:nvPr/>
        </p:nvSpPr>
        <p:spPr bwMode="auto">
          <a:xfrm>
            <a:off x="8967449" y="2267795"/>
            <a:ext cx="1703504" cy="170350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Partial Circle 40">
            <a:extLst>
              <a:ext uri="{FF2B5EF4-FFF2-40B4-BE49-F238E27FC236}">
                <a16:creationId xmlns:a16="http://schemas.microsoft.com/office/drawing/2014/main" id="{896E6D4B-AEF2-DF61-DBC0-A75B94A32C43}"/>
              </a:ext>
            </a:extLst>
          </p:cNvPr>
          <p:cNvSpPr/>
          <p:nvPr/>
        </p:nvSpPr>
        <p:spPr bwMode="auto">
          <a:xfrm>
            <a:off x="8967449" y="2267795"/>
            <a:ext cx="1703504" cy="1703504"/>
          </a:xfrm>
          <a:prstGeom prst="pie">
            <a:avLst>
              <a:gd name="adj1" fmla="val 16210862"/>
              <a:gd name="adj2" fmla="val 1254414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90CFCAAB-C318-8FEB-699E-CE2DD596A839}"/>
              </a:ext>
            </a:extLst>
          </p:cNvPr>
          <p:cNvSpPr/>
          <p:nvPr/>
        </p:nvSpPr>
        <p:spPr bwMode="auto">
          <a:xfrm>
            <a:off x="9108001" y="2408347"/>
            <a:ext cx="1422400" cy="14224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TextBox 42">
            <a:extLst>
              <a:ext uri="{FF2B5EF4-FFF2-40B4-BE49-F238E27FC236}">
                <a16:creationId xmlns:a16="http://schemas.microsoft.com/office/drawing/2014/main" id="{CDBFBD60-CA39-8943-7C56-BE18B7C8CD02}"/>
              </a:ext>
            </a:extLst>
          </p:cNvPr>
          <p:cNvSpPr txBox="1"/>
          <p:nvPr/>
        </p:nvSpPr>
        <p:spPr>
          <a:xfrm>
            <a:off x="9132805" y="2736830"/>
            <a:ext cx="1372790" cy="76543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8D4"/>
                </a:solidFill>
                <a:effectLst/>
                <a:uLnTx/>
                <a:uFillTx/>
                <a:latin typeface="Segoe UI Semibold"/>
                <a:ea typeface="+mn-ea"/>
                <a:cs typeface="+mn-cs"/>
              </a:rPr>
              <a:t>70%</a:t>
            </a:r>
          </a:p>
        </p:txBody>
      </p:sp>
      <p:sp>
        <p:nvSpPr>
          <p:cNvPr id="44" name="TextBox 43">
            <a:extLst>
              <a:ext uri="{FF2B5EF4-FFF2-40B4-BE49-F238E27FC236}">
                <a16:creationId xmlns:a16="http://schemas.microsoft.com/office/drawing/2014/main" id="{9D097DC0-95E2-C4FF-0DD5-1832832D1B9E}"/>
              </a:ext>
            </a:extLst>
          </p:cNvPr>
          <p:cNvSpPr txBox="1"/>
          <p:nvPr/>
        </p:nvSpPr>
        <p:spPr>
          <a:xfrm>
            <a:off x="8439024" y="4129908"/>
            <a:ext cx="276035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of employees want more flexible remote work options </a:t>
            </a:r>
          </a:p>
        </p:txBody>
      </p:sp>
      <p:grpSp>
        <p:nvGrpSpPr>
          <p:cNvPr id="23" name="Group 22">
            <a:extLst>
              <a:ext uri="{FF2B5EF4-FFF2-40B4-BE49-F238E27FC236}">
                <a16:creationId xmlns:a16="http://schemas.microsoft.com/office/drawing/2014/main" id="{199579E2-426F-E16C-1D11-D45D9E3073AD}"/>
              </a:ext>
            </a:extLst>
          </p:cNvPr>
          <p:cNvGrpSpPr/>
          <p:nvPr/>
        </p:nvGrpSpPr>
        <p:grpSpPr>
          <a:xfrm>
            <a:off x="1362447" y="2109186"/>
            <a:ext cx="2020734" cy="2020722"/>
            <a:chOff x="1138362" y="2364171"/>
            <a:chExt cx="2468880" cy="2468880"/>
          </a:xfrm>
          <a:solidFill>
            <a:schemeClr val="bg1"/>
          </a:solidFill>
        </p:grpSpPr>
        <p:sp>
          <p:nvSpPr>
            <p:cNvPr id="17" name="Rectangle 16">
              <a:extLst>
                <a:ext uri="{FF2B5EF4-FFF2-40B4-BE49-F238E27FC236}">
                  <a16:creationId xmlns:a16="http://schemas.microsoft.com/office/drawing/2014/main" id="{21B92A43-4565-0288-25D3-D950C3F8C673}"/>
                </a:ext>
              </a:extLst>
            </p:cNvPr>
            <p:cNvSpPr/>
            <p:nvPr/>
          </p:nvSpPr>
          <p:spPr bwMode="auto">
            <a:xfrm rot="5400000">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65DA2415-D8EF-C8B1-E769-1DC2C860D950}"/>
                </a:ext>
              </a:extLst>
            </p:cNvPr>
            <p:cNvSpPr/>
            <p:nvPr/>
          </p:nvSpPr>
          <p:spPr bwMode="auto">
            <a:xfrm rot="3294279">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D92237D8-6707-B11E-C63C-1B3BDAC36F44}"/>
                </a:ext>
              </a:extLst>
            </p:cNvPr>
            <p:cNvSpPr/>
            <p:nvPr/>
          </p:nvSpPr>
          <p:spPr bwMode="auto">
            <a:xfrm rot="1138291">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3A0AC8AC-BAFE-7359-58F1-4E414E9BFB9A}"/>
                </a:ext>
              </a:extLst>
            </p:cNvPr>
            <p:cNvSpPr/>
            <p:nvPr/>
          </p:nvSpPr>
          <p:spPr bwMode="auto">
            <a:xfrm rot="20652419">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64033EC2-BC21-1800-F82C-CA6CE7A3F424}"/>
                </a:ext>
              </a:extLst>
            </p:cNvPr>
            <p:cNvSpPr/>
            <p:nvPr/>
          </p:nvSpPr>
          <p:spPr bwMode="auto">
            <a:xfrm rot="18365251">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3" name="TextBox 12">
            <a:extLst>
              <a:ext uri="{FF2B5EF4-FFF2-40B4-BE49-F238E27FC236}">
                <a16:creationId xmlns:a16="http://schemas.microsoft.com/office/drawing/2014/main" id="{F7F6D8FC-1652-E3D1-125C-D21AC0D3EA0D}"/>
              </a:ext>
            </a:extLst>
          </p:cNvPr>
          <p:cNvSpPr txBox="1"/>
          <p:nvPr/>
        </p:nvSpPr>
        <p:spPr>
          <a:xfrm>
            <a:off x="1686407" y="2736830"/>
            <a:ext cx="1372790" cy="76543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mn-cs"/>
              </a:rPr>
              <a:t>9 </a:t>
            </a:r>
            <a:r>
              <a:rPr kumimoji="0" lang="en-US" sz="3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out of </a:t>
            </a:r>
            <a:r>
              <a:rPr kumimoji="0" lang="en-US" sz="3200" b="0" i="0" u="none" strike="noStrike" kern="1200" cap="none" spc="0" normalizeH="0" baseline="0" noProof="0">
                <a:ln>
                  <a:noFill/>
                </a:ln>
                <a:solidFill>
                  <a:srgbClr val="0078D4"/>
                </a:solidFill>
                <a:effectLst/>
                <a:uLnTx/>
                <a:uFillTx/>
                <a:latin typeface="Segoe UI Semibold"/>
                <a:ea typeface="+mn-ea"/>
                <a:cs typeface="+mn-cs"/>
              </a:rPr>
              <a:t>10 </a:t>
            </a:r>
          </a:p>
        </p:txBody>
      </p:sp>
      <p:sp>
        <p:nvSpPr>
          <p:cNvPr id="24" name="Rectangle 23">
            <a:extLst>
              <a:ext uri="{FF2B5EF4-FFF2-40B4-BE49-F238E27FC236}">
                <a16:creationId xmlns:a16="http://schemas.microsoft.com/office/drawing/2014/main" id="{ABC226B2-22EE-8024-5DE7-FCA75D1C9641}"/>
              </a:ext>
            </a:extLst>
          </p:cNvPr>
          <p:cNvSpPr/>
          <p:nvPr/>
        </p:nvSpPr>
        <p:spPr bwMode="auto">
          <a:xfrm rot="1798626">
            <a:off x="5581141" y="3219295"/>
            <a:ext cx="1463040" cy="3742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6A48BE8F-ACD1-5DA5-5A93-E80BAFCB0C2E}"/>
              </a:ext>
            </a:extLst>
          </p:cNvPr>
          <p:cNvSpPr/>
          <p:nvPr/>
        </p:nvSpPr>
        <p:spPr bwMode="auto">
          <a:xfrm rot="19801374" flipH="1">
            <a:off x="5214072" y="3172116"/>
            <a:ext cx="1463040" cy="3742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Rectangle 27">
            <a:extLst>
              <a:ext uri="{FF2B5EF4-FFF2-40B4-BE49-F238E27FC236}">
                <a16:creationId xmlns:a16="http://schemas.microsoft.com/office/drawing/2014/main" id="{A972DF5B-443C-0081-2882-10B844B06D9C}"/>
              </a:ext>
            </a:extLst>
          </p:cNvPr>
          <p:cNvSpPr/>
          <p:nvPr/>
        </p:nvSpPr>
        <p:spPr bwMode="auto">
          <a:xfrm rot="5400000">
            <a:off x="5730241" y="2429292"/>
            <a:ext cx="731520" cy="3742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 name="TextBox 37">
            <a:extLst>
              <a:ext uri="{FF2B5EF4-FFF2-40B4-BE49-F238E27FC236}">
                <a16:creationId xmlns:a16="http://schemas.microsoft.com/office/drawing/2014/main" id="{9C56BD19-2D99-496B-62B1-2A020734B68F}"/>
              </a:ext>
            </a:extLst>
          </p:cNvPr>
          <p:cNvSpPr txBox="1"/>
          <p:nvPr/>
        </p:nvSpPr>
        <p:spPr>
          <a:xfrm>
            <a:off x="5409606" y="2736830"/>
            <a:ext cx="1372790" cy="76543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Nearly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mn-cs"/>
              </a:rPr>
              <a:t>2/3</a:t>
            </a:r>
          </a:p>
        </p:txBody>
      </p:sp>
      <p:sp>
        <p:nvSpPr>
          <p:cNvPr id="45" name="Rectangle 44">
            <a:extLst>
              <a:ext uri="{FF2B5EF4-FFF2-40B4-BE49-F238E27FC236}">
                <a16:creationId xmlns:a16="http://schemas.microsoft.com/office/drawing/2014/main" id="{5505E5C3-ADD4-5FEB-8E21-8B6DF0A958A7}"/>
              </a:ext>
            </a:extLst>
          </p:cNvPr>
          <p:cNvSpPr/>
          <p:nvPr/>
        </p:nvSpPr>
        <p:spPr bwMode="auto">
          <a:xfrm>
            <a:off x="797841" y="1279762"/>
            <a:ext cx="3274646" cy="408686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Rectangle 45">
            <a:extLst>
              <a:ext uri="{FF2B5EF4-FFF2-40B4-BE49-F238E27FC236}">
                <a16:creationId xmlns:a16="http://schemas.microsoft.com/office/drawing/2014/main" id="{AB5A03F8-52B9-026D-A868-FD22A30C92F4}"/>
              </a:ext>
            </a:extLst>
          </p:cNvPr>
          <p:cNvSpPr/>
          <p:nvPr/>
        </p:nvSpPr>
        <p:spPr bwMode="auto">
          <a:xfrm>
            <a:off x="4468218" y="1263988"/>
            <a:ext cx="3274646" cy="408686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Rectangle 46">
            <a:extLst>
              <a:ext uri="{FF2B5EF4-FFF2-40B4-BE49-F238E27FC236}">
                <a16:creationId xmlns:a16="http://schemas.microsoft.com/office/drawing/2014/main" id="{1EF633D8-50DA-F4AF-AF3D-7ED9B3CAF94B}"/>
              </a:ext>
            </a:extLst>
          </p:cNvPr>
          <p:cNvSpPr/>
          <p:nvPr/>
        </p:nvSpPr>
        <p:spPr bwMode="auto">
          <a:xfrm>
            <a:off x="8181877" y="1263988"/>
            <a:ext cx="3274646" cy="408686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E167A6DA-6BB2-1DBD-6D1F-5F7500CCC843}"/>
              </a:ext>
            </a:extLst>
          </p:cNvPr>
          <p:cNvSpPr txBox="1">
            <a:spLocks/>
          </p:cNvSpPr>
          <p:nvPr/>
        </p:nvSpPr>
        <p:spPr>
          <a:xfrm>
            <a:off x="992627" y="4191798"/>
            <a:ext cx="2760350" cy="1299602"/>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Organizations </a:t>
            </a:r>
            <a:b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need to </a:t>
            </a:r>
            <a:r>
              <a:rPr kumimoji="0" lang="en-US" sz="1800" b="1"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do more </a:t>
            </a:r>
            <a:br>
              <a:rPr kumimoji="0" lang="en-US" sz="1800" b="1"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br>
            <a:r>
              <a:rPr kumimoji="0" lang="en-US" sz="1800" b="1"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with less</a:t>
            </a:r>
            <a:r>
              <a:rPr kumimoji="0" lang="en-US" sz="18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a:t>
            </a:r>
          </a:p>
        </p:txBody>
      </p:sp>
      <p:sp>
        <p:nvSpPr>
          <p:cNvPr id="6" name="TextBox 5">
            <a:extLst>
              <a:ext uri="{FF2B5EF4-FFF2-40B4-BE49-F238E27FC236}">
                <a16:creationId xmlns:a16="http://schemas.microsoft.com/office/drawing/2014/main" id="{D3D05C67-5232-239B-D949-28AC055A74A1}"/>
              </a:ext>
            </a:extLst>
          </p:cNvPr>
          <p:cNvSpPr txBox="1">
            <a:spLocks/>
          </p:cNvSpPr>
          <p:nvPr/>
        </p:nvSpPr>
        <p:spPr>
          <a:xfrm>
            <a:off x="8439027" y="4191798"/>
            <a:ext cx="2760348" cy="1299602"/>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…and empower a flexible </a:t>
            </a:r>
            <a:r>
              <a:rPr kumimoji="0" lang="en-US" sz="18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hybrid work </a:t>
            </a:r>
            <a:br>
              <a:rPr kumimoji="0" lang="en-US" sz="18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b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culture.</a:t>
            </a:r>
            <a:endParaRPr kumimoji="0" lang="en-US" sz="18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endParaRPr>
          </a:p>
        </p:txBody>
      </p:sp>
      <p:sp>
        <p:nvSpPr>
          <p:cNvPr id="9" name="TextBox 8">
            <a:extLst>
              <a:ext uri="{FF2B5EF4-FFF2-40B4-BE49-F238E27FC236}">
                <a16:creationId xmlns:a16="http://schemas.microsoft.com/office/drawing/2014/main" id="{93A2FCD7-54CF-D5C7-DA5D-3B7F26B643FE}"/>
              </a:ext>
            </a:extLst>
          </p:cNvPr>
          <p:cNvSpPr txBox="1">
            <a:spLocks/>
          </p:cNvSpPr>
          <p:nvPr/>
        </p:nvSpPr>
        <p:spPr>
          <a:xfrm>
            <a:off x="4715826" y="4191798"/>
            <a:ext cx="2760350" cy="1299602"/>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..rapidly adjust to </a:t>
            </a:r>
            <a:r>
              <a:rPr kumimoji="0" lang="en-US" sz="18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changing customer expectations…</a:t>
            </a:r>
          </a:p>
        </p:txBody>
      </p:sp>
      <p:sp>
        <p:nvSpPr>
          <p:cNvPr id="55" name="Oval 54">
            <a:extLst>
              <a:ext uri="{FF2B5EF4-FFF2-40B4-BE49-F238E27FC236}">
                <a16:creationId xmlns:a16="http://schemas.microsoft.com/office/drawing/2014/main" id="{5531FA44-2EFC-24CC-EF7C-26F7967EC493}"/>
              </a:ext>
            </a:extLst>
          </p:cNvPr>
          <p:cNvSpPr/>
          <p:nvPr/>
        </p:nvSpPr>
        <p:spPr bwMode="auto">
          <a:xfrm>
            <a:off x="1535105" y="2268683"/>
            <a:ext cx="1675394" cy="16753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ACD201BF-7F6B-A87F-25FB-99E89940D997}"/>
              </a:ext>
            </a:extLst>
          </p:cNvPr>
          <p:cNvSpPr/>
          <p:nvPr/>
        </p:nvSpPr>
        <p:spPr bwMode="auto">
          <a:xfrm>
            <a:off x="5253556" y="2268683"/>
            <a:ext cx="1675394" cy="16753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D1FF0777-C073-BF52-3898-D8A72084142A}"/>
              </a:ext>
            </a:extLst>
          </p:cNvPr>
          <p:cNvSpPr/>
          <p:nvPr/>
        </p:nvSpPr>
        <p:spPr bwMode="auto">
          <a:xfrm>
            <a:off x="8981504" y="2268683"/>
            <a:ext cx="1675394" cy="16753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9" name="Picture 48" descr="A person using a tablet&#10;&#10;Description automatically generated with medium confidence">
            <a:extLst>
              <a:ext uri="{FF2B5EF4-FFF2-40B4-BE49-F238E27FC236}">
                <a16:creationId xmlns:a16="http://schemas.microsoft.com/office/drawing/2014/main" id="{9EB145CD-A9ED-8B66-472F-8E1691B801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21" r="11598"/>
          <a:stretch/>
        </p:blipFill>
        <p:spPr>
          <a:xfrm>
            <a:off x="9070277" y="2357457"/>
            <a:ext cx="1497846" cy="1497846"/>
          </a:xfrm>
          <a:prstGeom prst="ellipse">
            <a:avLst/>
          </a:prstGeom>
          <a:ln w="38100">
            <a:solidFill>
              <a:schemeClr val="bg1"/>
            </a:solidFill>
          </a:ln>
        </p:spPr>
      </p:pic>
      <p:pic>
        <p:nvPicPr>
          <p:cNvPr id="51" name="Picture 50" descr="A picture containing person, indoor&#10;&#10;Description automatically generated">
            <a:extLst>
              <a:ext uri="{FF2B5EF4-FFF2-40B4-BE49-F238E27FC236}">
                <a16:creationId xmlns:a16="http://schemas.microsoft.com/office/drawing/2014/main" id="{F150356E-FBA8-512C-EA02-3155EBE146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468" t="3337" r="30327" b="24354"/>
          <a:stretch/>
        </p:blipFill>
        <p:spPr>
          <a:xfrm>
            <a:off x="5342329" y="2357457"/>
            <a:ext cx="1497847" cy="1497846"/>
          </a:xfrm>
          <a:prstGeom prst="ellipse">
            <a:avLst/>
          </a:prstGeom>
          <a:ln w="38100">
            <a:solidFill>
              <a:schemeClr val="bg1"/>
            </a:solidFill>
          </a:ln>
        </p:spPr>
      </p:pic>
      <p:pic>
        <p:nvPicPr>
          <p:cNvPr id="53" name="Picture 52" descr="A person showing a person something on a tablet&#10;&#10;Description automatically generated with medium confidence">
            <a:extLst>
              <a:ext uri="{FF2B5EF4-FFF2-40B4-BE49-F238E27FC236}">
                <a16:creationId xmlns:a16="http://schemas.microsoft.com/office/drawing/2014/main" id="{779ABCE1-C197-6D1C-C59F-746C64A8C2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52" r="24782"/>
          <a:stretch/>
        </p:blipFill>
        <p:spPr>
          <a:xfrm>
            <a:off x="1623879" y="2357457"/>
            <a:ext cx="1497847" cy="1497846"/>
          </a:xfrm>
          <a:prstGeom prst="ellipse">
            <a:avLst/>
          </a:prstGeom>
          <a:ln w="38100">
            <a:solidFill>
              <a:schemeClr val="bg1"/>
            </a:solidFill>
          </a:ln>
        </p:spPr>
      </p:pic>
      <p:sp>
        <p:nvSpPr>
          <p:cNvPr id="61" name="Arc 60">
            <a:extLst>
              <a:ext uri="{FF2B5EF4-FFF2-40B4-BE49-F238E27FC236}">
                <a16:creationId xmlns:a16="http://schemas.microsoft.com/office/drawing/2014/main" id="{C67FC4B0-A6AA-C441-836D-40BE432988BC}"/>
              </a:ext>
            </a:extLst>
          </p:cNvPr>
          <p:cNvSpPr>
            <a:spLocks/>
          </p:cNvSpPr>
          <p:nvPr/>
        </p:nvSpPr>
        <p:spPr>
          <a:xfrm>
            <a:off x="1401134" y="2139127"/>
            <a:ext cx="1938163" cy="1932770"/>
          </a:xfrm>
          <a:prstGeom prst="arc">
            <a:avLst>
              <a:gd name="adj1" fmla="val 16912109"/>
              <a:gd name="adj2" fmla="val 9939260"/>
            </a:avLst>
          </a:prstGeom>
          <a:noFill/>
          <a:ln w="12700">
            <a:solidFill>
              <a:schemeClr val="accent1"/>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3" name="Arc 62">
            <a:extLst>
              <a:ext uri="{FF2B5EF4-FFF2-40B4-BE49-F238E27FC236}">
                <a16:creationId xmlns:a16="http://schemas.microsoft.com/office/drawing/2014/main" id="{B177ABAC-9221-151A-691A-34A9D8CFE47B}"/>
              </a:ext>
            </a:extLst>
          </p:cNvPr>
          <p:cNvSpPr>
            <a:spLocks/>
          </p:cNvSpPr>
          <p:nvPr/>
        </p:nvSpPr>
        <p:spPr>
          <a:xfrm>
            <a:off x="5122585" y="2139170"/>
            <a:ext cx="1938163" cy="1932770"/>
          </a:xfrm>
          <a:prstGeom prst="arc">
            <a:avLst>
              <a:gd name="adj1" fmla="val 1825926"/>
              <a:gd name="adj2" fmla="val 11633155"/>
            </a:avLst>
          </a:prstGeom>
          <a:noFill/>
          <a:ln w="12700">
            <a:solidFill>
              <a:schemeClr val="accent1"/>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4" name="Arc 63">
            <a:extLst>
              <a:ext uri="{FF2B5EF4-FFF2-40B4-BE49-F238E27FC236}">
                <a16:creationId xmlns:a16="http://schemas.microsoft.com/office/drawing/2014/main" id="{F5A58D34-50E6-57B4-1B57-94B51F532598}"/>
              </a:ext>
            </a:extLst>
          </p:cNvPr>
          <p:cNvSpPr>
            <a:spLocks/>
          </p:cNvSpPr>
          <p:nvPr/>
        </p:nvSpPr>
        <p:spPr>
          <a:xfrm>
            <a:off x="8850178" y="2139320"/>
            <a:ext cx="1938163" cy="1932770"/>
          </a:xfrm>
          <a:prstGeom prst="arc">
            <a:avLst>
              <a:gd name="adj1" fmla="val 52081"/>
              <a:gd name="adj2" fmla="val 15828825"/>
            </a:avLst>
          </a:prstGeom>
          <a:noFill/>
          <a:ln w="12700">
            <a:solidFill>
              <a:schemeClr val="accent1"/>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Title 28">
            <a:extLst>
              <a:ext uri="{FF2B5EF4-FFF2-40B4-BE49-F238E27FC236}">
                <a16:creationId xmlns:a16="http://schemas.microsoft.com/office/drawing/2014/main" id="{062528F5-CD59-0E73-FDBB-EA451D970086}"/>
              </a:ext>
            </a:extLst>
          </p:cNvPr>
          <p:cNvSpPr txBox="1">
            <a:spLocks/>
          </p:cNvSpPr>
          <p:nvPr/>
        </p:nvSpPr>
        <p:spPr>
          <a:xfrm>
            <a:off x="588263" y="457200"/>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a:gsLst>
                    <a:gs pos="1250">
                      <a:srgbClr val="000000"/>
                    </a:gs>
                    <a:gs pos="100000">
                      <a:srgbClr val="000000"/>
                    </a:gs>
                  </a:gsLst>
                  <a:lin ang="5400000" scaled="0"/>
                </a:gradFill>
                <a:effectLst/>
                <a:uLnTx/>
                <a:uFillTx/>
                <a:latin typeface="Segoe UI Semibold"/>
                <a:ea typeface="+mn-ea"/>
                <a:cs typeface="Segoe UI" pitchFamily="34" charset="0"/>
              </a:rPr>
              <a:t>A world of change</a:t>
            </a:r>
          </a:p>
        </p:txBody>
      </p:sp>
    </p:spTree>
    <p:extLst>
      <p:ext uri="{BB962C8B-B14F-4D97-AF65-F5344CB8AC3E}">
        <p14:creationId xmlns:p14="http://schemas.microsoft.com/office/powerpoint/2010/main" val="302005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grpId="1" nodeType="withEffect">
                                  <p:stCondLst>
                                    <p:cond delay="0"/>
                                  </p:stCondLst>
                                  <p:childTnLst>
                                    <p:animMotion origin="layout" path="M -1.25E-6 3.7037E-7 L -1.25E-6 0.02662 " pathEditMode="relative" rAng="0" ptsTypes="AA">
                                      <p:cBhvr>
                                        <p:cTn id="9" dur="1000" spd="-100000" fill="hold"/>
                                        <p:tgtEl>
                                          <p:spTgt spid="2"/>
                                        </p:tgtEl>
                                        <p:attrNameLst>
                                          <p:attrName>ppt_x</p:attrName>
                                          <p:attrName>ppt_y</p:attrName>
                                        </p:attrNameLst>
                                      </p:cBhvr>
                                      <p:rCtr x="0" y="1319"/>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21" presetClass="entr" presetSubtype="1"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par>
                                <p:cTn id="23" presetID="42" presetClass="path" presetSubtype="0" accel="50000" decel="50000" fill="hold" grpId="1" nodeType="withEffect">
                                  <p:stCondLst>
                                    <p:cond delay="750"/>
                                  </p:stCondLst>
                                  <p:childTnLst>
                                    <p:animMotion origin="layout" path="M -1.25E-6 -1.85185E-6 L -1.25E-6 -0.01713 " pathEditMode="relative" rAng="0" ptsTypes="AA">
                                      <p:cBhvr>
                                        <p:cTn id="24" dur="750" spd="-100000" fill="hold"/>
                                        <p:tgtEl>
                                          <p:spTgt spid="16"/>
                                        </p:tgtEl>
                                        <p:attrNameLst>
                                          <p:attrName>ppt_x</p:attrName>
                                          <p:attrName>ppt_y</p:attrName>
                                        </p:attrNameLst>
                                      </p:cBhvr>
                                      <p:rCtr x="0" y="-856"/>
                                    </p:animMotion>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42" presetClass="path" presetSubtype="0" accel="50000" decel="50000" fill="hold" grpId="1" nodeType="withEffect">
                                  <p:stCondLst>
                                    <p:cond delay="0"/>
                                  </p:stCondLst>
                                  <p:childTnLst>
                                    <p:animMotion origin="layout" path="M 0 3.7037E-7 L 0 0.02662 " pathEditMode="relative" rAng="0" ptsTypes="AA">
                                      <p:cBhvr>
                                        <p:cTn id="30" dur="1000" spd="-100000" fill="hold"/>
                                        <p:tgtEl>
                                          <p:spTgt spid="10"/>
                                        </p:tgtEl>
                                        <p:attrNameLst>
                                          <p:attrName>ppt_x</p:attrName>
                                          <p:attrName>ppt_y</p:attrName>
                                        </p:attrNameLst>
                                      </p:cBhvr>
                                      <p:rCtr x="0" y="1319"/>
                                    </p:animMotion>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21" presetClass="entr" presetSubtype="1" fill="hold" grpId="0" nodeType="withEffect">
                                  <p:stCondLst>
                                    <p:cond delay="100"/>
                                  </p:stCondLst>
                                  <p:childTnLst>
                                    <p:set>
                                      <p:cBhvr>
                                        <p:cTn id="36" dur="1" fill="hold">
                                          <p:stCondLst>
                                            <p:cond delay="0"/>
                                          </p:stCondLst>
                                        </p:cTn>
                                        <p:tgtEl>
                                          <p:spTgt spid="36"/>
                                        </p:tgtEl>
                                        <p:attrNameLst>
                                          <p:attrName>style.visibility</p:attrName>
                                        </p:attrNameLst>
                                      </p:cBhvr>
                                      <p:to>
                                        <p:strVal val="visible"/>
                                      </p:to>
                                    </p:set>
                                    <p:animEffect transition="in" filter="wheel(1)">
                                      <p:cBhvr>
                                        <p:cTn id="37" dur="1000"/>
                                        <p:tgtEl>
                                          <p:spTgt spid="36"/>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750"/>
                                        <p:tgtEl>
                                          <p:spTgt spid="38"/>
                                        </p:tgtEl>
                                      </p:cBhvr>
                                    </p:animEffect>
                                  </p:childTnLst>
                                </p:cTn>
                              </p:par>
                              <p:par>
                                <p:cTn id="41" presetID="10" presetClass="entr" presetSubtype="0" fill="hold" grpId="0" nodeType="withEffect">
                                  <p:stCondLst>
                                    <p:cond delay="75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750"/>
                                        <p:tgtEl>
                                          <p:spTgt spid="39"/>
                                        </p:tgtEl>
                                      </p:cBhvr>
                                    </p:animEffect>
                                  </p:childTnLst>
                                </p:cTn>
                              </p:par>
                              <p:par>
                                <p:cTn id="44" presetID="42" presetClass="path" presetSubtype="0" accel="50000" decel="50000" fill="hold" grpId="1" nodeType="withEffect">
                                  <p:stCondLst>
                                    <p:cond delay="750"/>
                                  </p:stCondLst>
                                  <p:childTnLst>
                                    <p:animMotion origin="layout" path="M 0 -1.85185E-6 L 0 -0.01713 " pathEditMode="relative" rAng="0" ptsTypes="AA">
                                      <p:cBhvr>
                                        <p:cTn id="45" dur="750" spd="-100000" fill="hold"/>
                                        <p:tgtEl>
                                          <p:spTgt spid="39"/>
                                        </p:tgtEl>
                                        <p:attrNameLst>
                                          <p:attrName>ppt_x</p:attrName>
                                          <p:attrName>ppt_y</p:attrName>
                                        </p:attrNameLst>
                                      </p:cBhvr>
                                      <p:rCtr x="0" y="-856"/>
                                    </p:animMotion>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42" presetClass="path" presetSubtype="0" accel="50000" decel="50000" fill="hold" grpId="1" nodeType="withEffect">
                                  <p:stCondLst>
                                    <p:cond delay="0"/>
                                  </p:stCondLst>
                                  <p:childTnLst>
                                    <p:animMotion origin="layout" path="M 1.45833E-6 3.7037E-7 L 1.45833E-6 0.02662 " pathEditMode="relative" rAng="0" ptsTypes="AA">
                                      <p:cBhvr>
                                        <p:cTn id="51" dur="1000" spd="-100000" fill="hold"/>
                                        <p:tgtEl>
                                          <p:spTgt spid="8"/>
                                        </p:tgtEl>
                                        <p:attrNameLst>
                                          <p:attrName>ppt_x</p:attrName>
                                          <p:attrName>ppt_y</p:attrName>
                                        </p:attrNameLst>
                                      </p:cBhvr>
                                      <p:rCtr x="0" y="1319"/>
                                    </p:animMotion>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21" presetClass="entr" presetSubtype="1" fill="hold" grpId="0" nodeType="withEffect">
                                  <p:stCondLst>
                                    <p:cond delay="100"/>
                                  </p:stCondLst>
                                  <p:childTnLst>
                                    <p:set>
                                      <p:cBhvr>
                                        <p:cTn id="57" dur="1" fill="hold">
                                          <p:stCondLst>
                                            <p:cond delay="0"/>
                                          </p:stCondLst>
                                        </p:cTn>
                                        <p:tgtEl>
                                          <p:spTgt spid="41"/>
                                        </p:tgtEl>
                                        <p:attrNameLst>
                                          <p:attrName>style.visibility</p:attrName>
                                        </p:attrNameLst>
                                      </p:cBhvr>
                                      <p:to>
                                        <p:strVal val="visible"/>
                                      </p:to>
                                    </p:set>
                                    <p:animEffect transition="in" filter="wheel(1)">
                                      <p:cBhvr>
                                        <p:cTn id="58" dur="1000"/>
                                        <p:tgtEl>
                                          <p:spTgt spid="41"/>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750"/>
                                        <p:tgtEl>
                                          <p:spTgt spid="43"/>
                                        </p:tgtEl>
                                      </p:cBhvr>
                                    </p:animEffect>
                                  </p:childTnLst>
                                </p:cTn>
                              </p:par>
                              <p:par>
                                <p:cTn id="62" presetID="10" presetClass="entr" presetSubtype="0" fill="hold" grpId="0" nodeType="withEffect">
                                  <p:stCondLst>
                                    <p:cond delay="75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750"/>
                                        <p:tgtEl>
                                          <p:spTgt spid="44"/>
                                        </p:tgtEl>
                                      </p:cBhvr>
                                    </p:animEffect>
                                  </p:childTnLst>
                                </p:cTn>
                              </p:par>
                              <p:par>
                                <p:cTn id="65" presetID="42" presetClass="path" presetSubtype="0" accel="50000" decel="50000" fill="hold" grpId="1" nodeType="withEffect">
                                  <p:stCondLst>
                                    <p:cond delay="750"/>
                                  </p:stCondLst>
                                  <p:childTnLst>
                                    <p:animMotion origin="layout" path="M 1.45833E-6 -1.85185E-6 L 1.45833E-6 -0.01713 " pathEditMode="relative" rAng="0" ptsTypes="AA">
                                      <p:cBhvr>
                                        <p:cTn id="66" dur="750" spd="-100000" fill="hold"/>
                                        <p:tgtEl>
                                          <p:spTgt spid="44"/>
                                        </p:tgtEl>
                                        <p:attrNameLst>
                                          <p:attrName>ppt_x</p:attrName>
                                          <p:attrName>ppt_y</p:attrName>
                                        </p:attrNameLst>
                                      </p:cBhvr>
                                      <p:rCtr x="0" y="-856"/>
                                    </p:animMotion>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par>
                                <p:cTn id="72" presetID="10" presetClass="entr" presetSubtype="0" fill="hold" grpId="0" nodeType="withEffect">
                                  <p:stCondLst>
                                    <p:cond delay="20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childTnLst>
                                </p:cTn>
                              </p:par>
                              <p:par>
                                <p:cTn id="75" presetID="42" presetClass="path" presetSubtype="0" accel="50000" decel="50000" fill="hold" grpId="1" nodeType="withEffect">
                                  <p:stCondLst>
                                    <p:cond delay="200"/>
                                  </p:stCondLst>
                                  <p:childTnLst>
                                    <p:animMotion origin="layout" path="M -1.25E-6 3.7037E-7 L -1.25E-6 0.02662 " pathEditMode="relative" rAng="0" ptsTypes="AA">
                                      <p:cBhvr>
                                        <p:cTn id="76" dur="1000" spd="-100000" fill="hold"/>
                                        <p:tgtEl>
                                          <p:spTgt spid="4"/>
                                        </p:tgtEl>
                                        <p:attrNameLst>
                                          <p:attrName>ppt_x</p:attrName>
                                          <p:attrName>ppt_y</p:attrName>
                                        </p:attrNameLst>
                                      </p:cBhvr>
                                      <p:rCtr x="0" y="1319"/>
                                    </p:animMotion>
                                  </p:childTnLst>
                                </p:cTn>
                              </p:par>
                              <p:par>
                                <p:cTn id="77" presetID="10" presetClass="entr" presetSubtype="0" fill="hold" nodeType="withEffect">
                                  <p:stCondLst>
                                    <p:cond delay="70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500"/>
                                        <p:tgtEl>
                                          <p:spTgt spid="53"/>
                                        </p:tgtEl>
                                      </p:cBhvr>
                                    </p:animEffect>
                                  </p:childTnLst>
                                </p:cTn>
                              </p:par>
                              <p:par>
                                <p:cTn id="80" presetID="10" presetClass="entr" presetSubtype="0" fill="hold" grpId="0" nodeType="withEffect">
                                  <p:stCondLst>
                                    <p:cond delay="70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par>
                                <p:cTn id="83" presetID="21" presetClass="entr" presetSubtype="1" fill="hold" grpId="0" nodeType="withEffect">
                                  <p:stCondLst>
                                    <p:cond delay="700"/>
                                  </p:stCondLst>
                                  <p:childTnLst>
                                    <p:set>
                                      <p:cBhvr>
                                        <p:cTn id="84" dur="1" fill="hold">
                                          <p:stCondLst>
                                            <p:cond delay="0"/>
                                          </p:stCondLst>
                                        </p:cTn>
                                        <p:tgtEl>
                                          <p:spTgt spid="61"/>
                                        </p:tgtEl>
                                        <p:attrNameLst>
                                          <p:attrName>style.visibility</p:attrName>
                                        </p:attrNameLst>
                                      </p:cBhvr>
                                      <p:to>
                                        <p:strVal val="visible"/>
                                      </p:to>
                                    </p:set>
                                    <p:animEffect transition="in" filter="wheel(1)">
                                      <p:cBhvr>
                                        <p:cTn id="85" dur="750"/>
                                        <p:tgtEl>
                                          <p:spTgt spid="61"/>
                                        </p:tgtEl>
                                      </p:cBhvr>
                                    </p:animEffect>
                                  </p:childTnLst>
                                </p:cTn>
                              </p:par>
                            </p:childTnLst>
                          </p:cTn>
                        </p:par>
                        <p:par>
                          <p:cTn id="86" fill="hold">
                            <p:stCondLst>
                              <p:cond delay="1450"/>
                            </p:stCondLst>
                            <p:childTnLst>
                              <p:par>
                                <p:cTn id="87" presetID="10" presetClass="entr" presetSubtype="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0"/>
                                        <p:tgtEl>
                                          <p:spTgt spid="46"/>
                                        </p:tgtEl>
                                      </p:cBhvr>
                                    </p:animEffect>
                                  </p:childTnLst>
                                </p:cTn>
                              </p:par>
                              <p:par>
                                <p:cTn id="90" presetID="10" presetClass="entr" presetSubtype="0" fill="hold" grpId="0" nodeType="withEffect">
                                  <p:stCondLst>
                                    <p:cond delay="20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500"/>
                                        <p:tgtEl>
                                          <p:spTgt spid="9"/>
                                        </p:tgtEl>
                                      </p:cBhvr>
                                    </p:animEffect>
                                  </p:childTnLst>
                                </p:cTn>
                              </p:par>
                              <p:par>
                                <p:cTn id="93" presetID="42" presetClass="path" presetSubtype="0" accel="50000" decel="50000" fill="hold" grpId="1" nodeType="withEffect">
                                  <p:stCondLst>
                                    <p:cond delay="200"/>
                                  </p:stCondLst>
                                  <p:childTnLst>
                                    <p:animMotion origin="layout" path="M 0 -4.81481E-6 L 0 0.02663 " pathEditMode="relative" rAng="0" ptsTypes="AA">
                                      <p:cBhvr>
                                        <p:cTn id="94" dur="1000" spd="-100000" fill="hold"/>
                                        <p:tgtEl>
                                          <p:spTgt spid="9"/>
                                        </p:tgtEl>
                                        <p:attrNameLst>
                                          <p:attrName>ppt_x</p:attrName>
                                          <p:attrName>ppt_y</p:attrName>
                                        </p:attrNameLst>
                                      </p:cBhvr>
                                      <p:rCtr x="0" y="1319"/>
                                    </p:animMotion>
                                  </p:childTnLst>
                                </p:cTn>
                              </p:par>
                              <p:par>
                                <p:cTn id="95" presetID="10" presetClass="entr" presetSubtype="0" fill="hold" nodeType="withEffect">
                                  <p:stCondLst>
                                    <p:cond delay="700"/>
                                  </p:stCondLst>
                                  <p:childTnLst>
                                    <p:set>
                                      <p:cBhvr>
                                        <p:cTn id="96" dur="1" fill="hold">
                                          <p:stCondLst>
                                            <p:cond delay="0"/>
                                          </p:stCondLst>
                                        </p:cTn>
                                        <p:tgtEl>
                                          <p:spTgt spid="51"/>
                                        </p:tgtEl>
                                        <p:attrNameLst>
                                          <p:attrName>style.visibility</p:attrName>
                                        </p:attrNameLst>
                                      </p:cBhvr>
                                      <p:to>
                                        <p:strVal val="visible"/>
                                      </p:to>
                                    </p:set>
                                    <p:animEffect transition="in" filter="fade">
                                      <p:cBhvr>
                                        <p:cTn id="97" dur="500"/>
                                        <p:tgtEl>
                                          <p:spTgt spid="51"/>
                                        </p:tgtEl>
                                      </p:cBhvr>
                                    </p:animEffect>
                                  </p:childTnLst>
                                </p:cTn>
                              </p:par>
                              <p:par>
                                <p:cTn id="98" presetID="10" presetClass="entr" presetSubtype="0" fill="hold" grpId="0" nodeType="withEffect">
                                  <p:stCondLst>
                                    <p:cond delay="700"/>
                                  </p:stCondLst>
                                  <p:childTnLst>
                                    <p:set>
                                      <p:cBhvr>
                                        <p:cTn id="99" dur="1" fill="hold">
                                          <p:stCondLst>
                                            <p:cond delay="0"/>
                                          </p:stCondLst>
                                        </p:cTn>
                                        <p:tgtEl>
                                          <p:spTgt spid="57"/>
                                        </p:tgtEl>
                                        <p:attrNameLst>
                                          <p:attrName>style.visibility</p:attrName>
                                        </p:attrNameLst>
                                      </p:cBhvr>
                                      <p:to>
                                        <p:strVal val="visible"/>
                                      </p:to>
                                    </p:set>
                                    <p:animEffect transition="in" filter="fade">
                                      <p:cBhvr>
                                        <p:cTn id="100" dur="500"/>
                                        <p:tgtEl>
                                          <p:spTgt spid="57"/>
                                        </p:tgtEl>
                                      </p:cBhvr>
                                    </p:animEffect>
                                  </p:childTnLst>
                                </p:cTn>
                              </p:par>
                              <p:par>
                                <p:cTn id="101" presetID="21" presetClass="entr" presetSubtype="1" fill="hold" grpId="0" nodeType="withEffect">
                                  <p:stCondLst>
                                    <p:cond delay="700"/>
                                  </p:stCondLst>
                                  <p:childTnLst>
                                    <p:set>
                                      <p:cBhvr>
                                        <p:cTn id="102" dur="1" fill="hold">
                                          <p:stCondLst>
                                            <p:cond delay="0"/>
                                          </p:stCondLst>
                                        </p:cTn>
                                        <p:tgtEl>
                                          <p:spTgt spid="63"/>
                                        </p:tgtEl>
                                        <p:attrNameLst>
                                          <p:attrName>style.visibility</p:attrName>
                                        </p:attrNameLst>
                                      </p:cBhvr>
                                      <p:to>
                                        <p:strVal val="visible"/>
                                      </p:to>
                                    </p:set>
                                    <p:animEffect transition="in" filter="wheel(1)">
                                      <p:cBhvr>
                                        <p:cTn id="103" dur="750"/>
                                        <p:tgtEl>
                                          <p:spTgt spid="63"/>
                                        </p:tgtEl>
                                      </p:cBhvr>
                                    </p:animEffect>
                                  </p:childTnLst>
                                </p:cTn>
                              </p:par>
                            </p:childTnLst>
                          </p:cTn>
                        </p:par>
                        <p:par>
                          <p:cTn id="104" fill="hold">
                            <p:stCondLst>
                              <p:cond delay="2900"/>
                            </p:stCondLst>
                            <p:childTnLst>
                              <p:par>
                                <p:cTn id="105" presetID="10" presetClass="entr" presetSubtype="0" fill="hold" grpId="0" nodeType="after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par>
                                <p:cTn id="108" presetID="10" presetClass="entr" presetSubtype="0" fill="hold" grpId="0" nodeType="withEffect">
                                  <p:stCondLst>
                                    <p:cond delay="200"/>
                                  </p:stCondLst>
                                  <p:childTnLst>
                                    <p:set>
                                      <p:cBhvr>
                                        <p:cTn id="109" dur="1" fill="hold">
                                          <p:stCondLst>
                                            <p:cond delay="0"/>
                                          </p:stCondLst>
                                        </p:cTn>
                                        <p:tgtEl>
                                          <p:spTgt spid="6"/>
                                        </p:tgtEl>
                                        <p:attrNameLst>
                                          <p:attrName>style.visibility</p:attrName>
                                        </p:attrNameLst>
                                      </p:cBhvr>
                                      <p:to>
                                        <p:strVal val="visible"/>
                                      </p:to>
                                    </p:set>
                                    <p:animEffect transition="in" filter="fade">
                                      <p:cBhvr>
                                        <p:cTn id="110" dur="500"/>
                                        <p:tgtEl>
                                          <p:spTgt spid="6"/>
                                        </p:tgtEl>
                                      </p:cBhvr>
                                    </p:animEffect>
                                  </p:childTnLst>
                                </p:cTn>
                              </p:par>
                              <p:par>
                                <p:cTn id="111" presetID="42" presetClass="path" presetSubtype="0" accel="50000" decel="50000" fill="hold" grpId="1" nodeType="withEffect">
                                  <p:stCondLst>
                                    <p:cond delay="200"/>
                                  </p:stCondLst>
                                  <p:childTnLst>
                                    <p:animMotion origin="layout" path="M 1.45833E-6 -4.81481E-6 L 1.45833E-6 0.02663 " pathEditMode="relative" rAng="0" ptsTypes="AA">
                                      <p:cBhvr>
                                        <p:cTn id="112" dur="1000" spd="-100000" fill="hold"/>
                                        <p:tgtEl>
                                          <p:spTgt spid="6"/>
                                        </p:tgtEl>
                                        <p:attrNameLst>
                                          <p:attrName>ppt_x</p:attrName>
                                          <p:attrName>ppt_y</p:attrName>
                                        </p:attrNameLst>
                                      </p:cBhvr>
                                      <p:rCtr x="0" y="1319"/>
                                    </p:animMotion>
                                  </p:childTnLst>
                                </p:cTn>
                              </p:par>
                              <p:par>
                                <p:cTn id="113" presetID="10" presetClass="entr" presetSubtype="0" fill="hold" nodeType="withEffect">
                                  <p:stCondLst>
                                    <p:cond delay="700"/>
                                  </p:stCondLst>
                                  <p:childTnLst>
                                    <p:set>
                                      <p:cBhvr>
                                        <p:cTn id="114" dur="1" fill="hold">
                                          <p:stCondLst>
                                            <p:cond delay="0"/>
                                          </p:stCondLst>
                                        </p:cTn>
                                        <p:tgtEl>
                                          <p:spTgt spid="49"/>
                                        </p:tgtEl>
                                        <p:attrNameLst>
                                          <p:attrName>style.visibility</p:attrName>
                                        </p:attrNameLst>
                                      </p:cBhvr>
                                      <p:to>
                                        <p:strVal val="visible"/>
                                      </p:to>
                                    </p:set>
                                    <p:animEffect transition="in" filter="fade">
                                      <p:cBhvr>
                                        <p:cTn id="115" dur="500"/>
                                        <p:tgtEl>
                                          <p:spTgt spid="49"/>
                                        </p:tgtEl>
                                      </p:cBhvr>
                                    </p:animEffect>
                                  </p:childTnLst>
                                </p:cTn>
                              </p:par>
                              <p:par>
                                <p:cTn id="116" presetID="10" presetClass="entr" presetSubtype="0" fill="hold" grpId="0" nodeType="withEffect">
                                  <p:stCondLst>
                                    <p:cond delay="700"/>
                                  </p:stCondLst>
                                  <p:childTnLst>
                                    <p:set>
                                      <p:cBhvr>
                                        <p:cTn id="117" dur="1" fill="hold">
                                          <p:stCondLst>
                                            <p:cond delay="0"/>
                                          </p:stCondLst>
                                        </p:cTn>
                                        <p:tgtEl>
                                          <p:spTgt spid="58"/>
                                        </p:tgtEl>
                                        <p:attrNameLst>
                                          <p:attrName>style.visibility</p:attrName>
                                        </p:attrNameLst>
                                      </p:cBhvr>
                                      <p:to>
                                        <p:strVal val="visible"/>
                                      </p:to>
                                    </p:set>
                                    <p:animEffect transition="in" filter="fade">
                                      <p:cBhvr>
                                        <p:cTn id="118" dur="500"/>
                                        <p:tgtEl>
                                          <p:spTgt spid="58"/>
                                        </p:tgtEl>
                                      </p:cBhvr>
                                    </p:animEffect>
                                  </p:childTnLst>
                                </p:cTn>
                              </p:par>
                              <p:par>
                                <p:cTn id="119" presetID="21" presetClass="entr" presetSubtype="1" fill="hold" grpId="0" nodeType="withEffect">
                                  <p:stCondLst>
                                    <p:cond delay="700"/>
                                  </p:stCondLst>
                                  <p:childTnLst>
                                    <p:set>
                                      <p:cBhvr>
                                        <p:cTn id="120" dur="1" fill="hold">
                                          <p:stCondLst>
                                            <p:cond delay="0"/>
                                          </p:stCondLst>
                                        </p:cTn>
                                        <p:tgtEl>
                                          <p:spTgt spid="64"/>
                                        </p:tgtEl>
                                        <p:attrNameLst>
                                          <p:attrName>style.visibility</p:attrName>
                                        </p:attrNameLst>
                                      </p:cBhvr>
                                      <p:to>
                                        <p:strVal val="visible"/>
                                      </p:to>
                                    </p:set>
                                    <p:animEffect transition="in" filter="wheel(1)">
                                      <p:cBhvr>
                                        <p:cTn id="121" dur="7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P spid="10" grpId="0"/>
      <p:bldP spid="10" grpId="1"/>
      <p:bldP spid="12" grpId="0" animBg="1"/>
      <p:bldP spid="7" grpId="0" animBg="1"/>
      <p:bldP spid="16" grpId="0"/>
      <p:bldP spid="16" grpId="1"/>
      <p:bldP spid="35" grpId="0" animBg="1"/>
      <p:bldP spid="36" grpId="0" animBg="1"/>
      <p:bldP spid="39" grpId="0"/>
      <p:bldP spid="39" grpId="1"/>
      <p:bldP spid="40" grpId="0" animBg="1"/>
      <p:bldP spid="41" grpId="0" animBg="1"/>
      <p:bldP spid="43" grpId="0"/>
      <p:bldP spid="44" grpId="0"/>
      <p:bldP spid="44" grpId="1"/>
      <p:bldP spid="13" grpId="0"/>
      <p:bldP spid="38" grpId="0"/>
      <p:bldP spid="45" grpId="0" animBg="1"/>
      <p:bldP spid="46" grpId="0" animBg="1"/>
      <p:bldP spid="47" grpId="0" animBg="1"/>
      <p:bldP spid="4" grpId="0"/>
      <p:bldP spid="4" grpId="1"/>
      <p:bldP spid="6" grpId="0"/>
      <p:bldP spid="6" grpId="1"/>
      <p:bldP spid="9" grpId="0"/>
      <p:bldP spid="9" grpId="1"/>
      <p:bldP spid="55" grpId="0" animBg="1"/>
      <p:bldP spid="57" grpId="0" animBg="1"/>
      <p:bldP spid="58" grpId="0" animBg="1"/>
      <p:bldP spid="61" grpId="0" animBg="1"/>
      <p:bldP spid="63" grpId="0" animBg="1"/>
      <p:bldP spid="6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588263" y="411020"/>
            <a:ext cx="11018520" cy="1107996"/>
          </a:xfrm>
        </p:spPr>
        <p:txBody>
          <a:bodyPr/>
          <a:lstStyle/>
          <a:p>
            <a:r>
              <a:rPr lang="en-US"/>
              <a:t>Michael Hill built a digital retail operations platform with connected processes to drive efficiencies</a:t>
            </a:r>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2" name="Text Placeholder 3">
            <a:extLst>
              <a:ext uri="{FF2B5EF4-FFF2-40B4-BE49-F238E27FC236}">
                <a16:creationId xmlns:a16="http://schemas.microsoft.com/office/drawing/2014/main" id="{C44E59C1-CAC1-4F59-FF69-AC516171A85F}"/>
              </a:ext>
            </a:extLst>
          </p:cNvPr>
          <p:cNvSpPr txBox="1">
            <a:spLocks/>
          </p:cNvSpPr>
          <p:nvPr/>
        </p:nvSpPr>
        <p:spPr>
          <a:xfrm flipH="1">
            <a:off x="8395198" y="3711342"/>
            <a:ext cx="3459153"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Matt </a:t>
            </a:r>
            <a:r>
              <a:rPr kumimoji="0" lang="en-US" sz="14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rPr>
              <a:t>Keays</a:t>
            </a: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Chief Information Officer, Michael Hill</a:t>
            </a: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438965" y="2450190"/>
            <a:ext cx="6765931" cy="1538883"/>
          </a:xfrm>
          <a:prstGeom prst="rect">
            <a:avLst/>
          </a:prstGeom>
        </p:spPr>
        <p:txBody>
          <a:bodyPr vert="horz" wrap="square" lIns="0" tIns="0" rIns="0" bIns="0" rtlCol="0" anchor="t">
            <a:spAutoFit/>
          </a:bodyPr>
          <a:lstStyle>
            <a:defPPr>
              <a:defRPr lang="en-US"/>
            </a:defPPr>
            <a:lvl1pPr marR="0" lvl="0" indent="0" defTabSz="932742" fontAlgn="auto">
              <a:lnSpc>
                <a:spcPct val="100000"/>
              </a:lnSpc>
              <a:spcBef>
                <a:spcPct val="0"/>
              </a:spcBef>
              <a:spcAft>
                <a:spcPts val="0"/>
              </a:spcAft>
              <a:buClrTx/>
              <a:buSzTx/>
              <a:buFontTx/>
              <a:buNone/>
              <a:tabLst/>
              <a:defRPr kumimoji="0" sz="2000" b="0" i="1" u="none" strike="noStrike" cap="none" spc="0" normalizeH="0" baseline="0">
                <a:ln w="3175">
                  <a:noFill/>
                </a:ln>
                <a:solidFill>
                  <a:srgbClr val="FFFFFF"/>
                </a:solidFill>
                <a:effectLst/>
                <a:uLnTx/>
                <a:uFillTx/>
                <a:latin typeface="Segoe UI"/>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w="3175">
                  <a:noFill/>
                </a:ln>
                <a:solidFill>
                  <a:srgbClr val="FFFFFF"/>
                </a:solidFill>
                <a:effectLst/>
                <a:uLnTx/>
                <a:uFillTx/>
                <a:latin typeface="Segoe UI"/>
                <a:ea typeface="+mn-ea"/>
                <a:cs typeface="Segoe UI" pitchFamily="34" charset="0"/>
              </a:rPr>
              <a:t>“Visual merchandising is very important to us, and consistency in visual merchandising is the key business goal. We can now stitch together the views of all the stores and allow our experts to review and critique and identify training opportunities for various stores.”</a:t>
            </a: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547476"/>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1130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Objective: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Powering daily in-store retail operations to deliver a better customer experience. Improve merchandising compliance and quality management processes.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55" name="Text Placeholder 3">
            <a:extLst>
              <a:ext uri="{FF2B5EF4-FFF2-40B4-BE49-F238E27FC236}">
                <a16:creationId xmlns:a16="http://schemas.microsoft.com/office/drawing/2014/main" id="{7645BD6C-C8A9-49EE-6164-60056930A0F8}"/>
              </a:ext>
            </a:extLst>
          </p:cNvPr>
          <p:cNvSpPr txBox="1">
            <a:spLocks/>
          </p:cNvSpPr>
          <p:nvPr/>
        </p:nvSpPr>
        <p:spPr>
          <a:xfrm flipH="1">
            <a:off x="314159" y="4586816"/>
            <a:ext cx="2938213" cy="4111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Products Used</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19372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Tight collaboration with store manager and corporate merchandising team to drive consistency across all stores.</a:t>
            </a:r>
            <a:b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b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Accelerate business performance by capturing important operational data.</a:t>
            </a:r>
          </a:p>
        </p:txBody>
      </p:sp>
      <p:grpSp>
        <p:nvGrpSpPr>
          <p:cNvPr id="13" name="Group 12">
            <a:extLst>
              <a:ext uri="{FF2B5EF4-FFF2-40B4-BE49-F238E27FC236}">
                <a16:creationId xmlns:a16="http://schemas.microsoft.com/office/drawing/2014/main" id="{4B271680-B7D4-83E1-4A6D-03CB0C698362}"/>
              </a:ext>
            </a:extLst>
          </p:cNvPr>
          <p:cNvGrpSpPr/>
          <p:nvPr/>
        </p:nvGrpSpPr>
        <p:grpSpPr>
          <a:xfrm>
            <a:off x="1085157" y="5765421"/>
            <a:ext cx="1246562" cy="752048"/>
            <a:chOff x="6983178" y="5880995"/>
            <a:chExt cx="1246562" cy="752048"/>
          </a:xfrm>
        </p:grpSpPr>
        <p:pic>
          <p:nvPicPr>
            <p:cNvPr id="14" name="Picture 13" descr="A picture containing text&#10;&#10;Description automatically generated">
              <a:extLst>
                <a:ext uri="{FF2B5EF4-FFF2-40B4-BE49-F238E27FC236}">
                  <a16:creationId xmlns:a16="http://schemas.microsoft.com/office/drawing/2014/main" id="{1015BDD1-BB52-916A-8309-37640DC1C6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3178" y="5880995"/>
              <a:ext cx="752048" cy="752048"/>
            </a:xfrm>
            <a:prstGeom prst="rect">
              <a:avLst/>
            </a:prstGeom>
          </p:spPr>
        </p:pic>
        <p:sp>
          <p:nvSpPr>
            <p:cNvPr id="16" name="Rectangle 15">
              <a:extLst>
                <a:ext uri="{FF2B5EF4-FFF2-40B4-BE49-F238E27FC236}">
                  <a16:creationId xmlns:a16="http://schemas.microsoft.com/office/drawing/2014/main" id="{4B5870A5-9D28-E57A-3A31-2C601F984AFF}"/>
                </a:ext>
              </a:extLst>
            </p:cNvPr>
            <p:cNvSpPr>
              <a:spLocks/>
            </p:cNvSpPr>
            <p:nvPr/>
          </p:nvSpPr>
          <p:spPr bwMode="invGray">
            <a:xfrm>
              <a:off x="7654072" y="6118519"/>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a:ea typeface="+mn-ea"/>
                  <a:cs typeface="+mn-cs"/>
                </a:rPr>
                <a:t>Power</a:t>
              </a:r>
              <a:br>
                <a:rPr kumimoji="0" lang="en-US" sz="900" b="1" i="0" u="none" strike="noStrike" kern="1200" cap="none" spc="0" normalizeH="0" baseline="0" noProof="0">
                  <a:ln>
                    <a:noFill/>
                  </a:ln>
                  <a:solidFill>
                    <a:srgbClr val="000000"/>
                  </a:solidFill>
                  <a:effectLst/>
                  <a:uLnTx/>
                  <a:uFillTx/>
                  <a:latin typeface="Segoe UI Semibold"/>
                  <a:ea typeface="+mn-ea"/>
                  <a:cs typeface="+mn-cs"/>
                </a:rPr>
              </a:br>
              <a:r>
                <a:rPr kumimoji="0" lang="en-US" sz="900" b="1" i="0" u="none" strike="noStrike" kern="1200" cap="none" spc="0" normalizeH="0" baseline="0" noProof="0">
                  <a:ln>
                    <a:noFill/>
                  </a:ln>
                  <a:solidFill>
                    <a:srgbClr val="000000"/>
                  </a:solidFill>
                  <a:effectLst/>
                  <a:uLnTx/>
                  <a:uFillTx/>
                  <a:latin typeface="Segoe UI Semibold"/>
                  <a:ea typeface="+mn-ea"/>
                  <a:cs typeface="+mn-cs"/>
                </a:rPr>
                <a:t>Apps</a:t>
              </a:r>
            </a:p>
          </p:txBody>
        </p:sp>
      </p:grpSp>
      <p:sp>
        <p:nvSpPr>
          <p:cNvPr id="3" name="Rectangle 2">
            <a:extLst>
              <a:ext uri="{FF2B5EF4-FFF2-40B4-BE49-F238E27FC236}">
                <a16:creationId xmlns:a16="http://schemas.microsoft.com/office/drawing/2014/main" id="{98E9C4B1-B087-D135-0BBF-3C94EB330AB0}"/>
              </a:ext>
            </a:extLst>
          </p:cNvPr>
          <p:cNvSpPr>
            <a:spLocks/>
          </p:cNvSpPr>
          <p:nvPr/>
        </p:nvSpPr>
        <p:spPr bwMode="invGray">
          <a:xfrm>
            <a:off x="-60447" y="5468742"/>
            <a:ext cx="981904"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Finance</a:t>
            </a:r>
          </a:p>
        </p:txBody>
      </p:sp>
      <p:pic>
        <p:nvPicPr>
          <p:cNvPr id="4" name="Picture 3">
            <a:extLst>
              <a:ext uri="{FF2B5EF4-FFF2-40B4-BE49-F238E27FC236}">
                <a16:creationId xmlns:a16="http://schemas.microsoft.com/office/drawing/2014/main" id="{054B881B-F46B-CB62-E5B9-2225F62A0B4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95988" y="5152336"/>
            <a:ext cx="269033" cy="269033"/>
          </a:xfrm>
          <a:prstGeom prst="rect">
            <a:avLst/>
          </a:prstGeom>
        </p:spPr>
      </p:pic>
      <p:sp>
        <p:nvSpPr>
          <p:cNvPr id="5" name="Rectangle 4">
            <a:extLst>
              <a:ext uri="{FF2B5EF4-FFF2-40B4-BE49-F238E27FC236}">
                <a16:creationId xmlns:a16="http://schemas.microsoft.com/office/drawing/2014/main" id="{CB69C207-BEFE-15EA-04C7-552C8AD965B9}"/>
              </a:ext>
            </a:extLst>
          </p:cNvPr>
          <p:cNvSpPr>
            <a:spLocks/>
          </p:cNvSpPr>
          <p:nvPr/>
        </p:nvSpPr>
        <p:spPr bwMode="invGray">
          <a:xfrm>
            <a:off x="921457" y="5468741"/>
            <a:ext cx="1463040"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Supply Chain Management</a:t>
            </a:r>
          </a:p>
        </p:txBody>
      </p:sp>
      <p:pic>
        <p:nvPicPr>
          <p:cNvPr id="6" name="Picture 5">
            <a:extLst>
              <a:ext uri="{FF2B5EF4-FFF2-40B4-BE49-F238E27FC236}">
                <a16:creationId xmlns:a16="http://schemas.microsoft.com/office/drawing/2014/main" id="{996C18E9-74E0-CC0F-2B39-F81D2B3B1127}"/>
              </a:ext>
              <a:ext uri="{C183D7F6-B498-43B3-948B-1728B52AA6E4}">
                <adec:decorative xmlns:adec="http://schemas.microsoft.com/office/drawing/2017/decorative" val="1"/>
              </a:ext>
            </a:extLst>
          </p:cNvPr>
          <p:cNvPicPr>
            <a:picLocks noChangeAspect="1"/>
          </p:cNvPicPr>
          <p:nvPr/>
        </p:nvPicPr>
        <p:blipFill>
          <a:blip r:embed="rId5" cstate="print">
            <a:alphaModFix/>
            <a:extLst>
              <a:ext uri="{28A0092B-C50C-407E-A947-70E740481C1C}">
                <a14:useLocalDpi xmlns:a14="http://schemas.microsoft.com/office/drawing/2010/main"/>
              </a:ext>
            </a:extLst>
          </a:blip>
          <a:srcRect/>
          <a:stretch/>
        </p:blipFill>
        <p:spPr>
          <a:xfrm>
            <a:off x="1515182" y="5149057"/>
            <a:ext cx="275591" cy="275589"/>
          </a:xfrm>
          <a:prstGeom prst="rect">
            <a:avLst/>
          </a:prstGeom>
        </p:spPr>
      </p:pic>
      <p:pic>
        <p:nvPicPr>
          <p:cNvPr id="7" name="Commerce icon" descr="Commerce icon">
            <a:extLst>
              <a:ext uri="{FF2B5EF4-FFF2-40B4-BE49-F238E27FC236}">
                <a16:creationId xmlns:a16="http://schemas.microsoft.com/office/drawing/2014/main" id="{888C1E25-D044-6127-D913-6826AB771D09}"/>
              </a:ext>
            </a:extLst>
          </p:cNvPr>
          <p:cNvPicPr>
            <a:picLocks noChangeAspect="1"/>
          </p:cNvPicPr>
          <p:nvPr/>
        </p:nvPicPr>
        <p:blipFill>
          <a:blip r:embed="rId6"/>
          <a:stretch>
            <a:fillRect/>
          </a:stretch>
        </p:blipFill>
        <p:spPr>
          <a:xfrm>
            <a:off x="2687740" y="5147131"/>
            <a:ext cx="288476" cy="288476"/>
          </a:xfrm>
          <a:prstGeom prst="rect">
            <a:avLst/>
          </a:prstGeom>
        </p:spPr>
      </p:pic>
      <p:sp>
        <p:nvSpPr>
          <p:cNvPr id="8" name="Rectangle 7">
            <a:extLst>
              <a:ext uri="{FF2B5EF4-FFF2-40B4-BE49-F238E27FC236}">
                <a16:creationId xmlns:a16="http://schemas.microsoft.com/office/drawing/2014/main" id="{2586487A-D809-65A9-92C1-92F6628DDE7B}"/>
              </a:ext>
            </a:extLst>
          </p:cNvPr>
          <p:cNvSpPr>
            <a:spLocks/>
          </p:cNvSpPr>
          <p:nvPr/>
        </p:nvSpPr>
        <p:spPr bwMode="invGray">
          <a:xfrm>
            <a:off x="2124032" y="5468741"/>
            <a:ext cx="1463040"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Commerce</a:t>
            </a:r>
          </a:p>
        </p:txBody>
      </p:sp>
      <p:pic>
        <p:nvPicPr>
          <p:cNvPr id="17" name="Picture 16" descr="Logo, company name&#10;&#10;Description automatically generated">
            <a:extLst>
              <a:ext uri="{FF2B5EF4-FFF2-40B4-BE49-F238E27FC236}">
                <a16:creationId xmlns:a16="http://schemas.microsoft.com/office/drawing/2014/main" id="{00AA8516-C8A7-7281-7090-76C313232C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124" y="2448253"/>
            <a:ext cx="2036316" cy="2036316"/>
          </a:xfrm>
          <a:prstGeom prst="rect">
            <a:avLst/>
          </a:prstGeom>
        </p:spPr>
      </p:pic>
    </p:spTree>
    <p:extLst>
      <p:ext uri="{BB962C8B-B14F-4D97-AF65-F5344CB8AC3E}">
        <p14:creationId xmlns:p14="http://schemas.microsoft.com/office/powerpoint/2010/main" val="745167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2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accel="50000" decel="50000" fill="hold" nodeType="withEffect">
                                  <p:stCondLst>
                                    <p:cond delay="2000"/>
                                  </p:stCondLst>
                                  <p:childTnLst>
                                    <p:animMotion origin="layout" path="M -0.02097 -3.7037E-7 L 3.54167E-6 -3.7037E-7 " pathEditMode="relative" rAng="0" ptsTypes="AA">
                                      <p:cBhvr>
                                        <p:cTn id="9" dur="800" fill="hold"/>
                                        <p:tgtEl>
                                          <p:spTgt spid="13"/>
                                        </p:tgtEl>
                                        <p:attrNameLst>
                                          <p:attrName>ppt_x</p:attrName>
                                          <p:attrName>ppt_y</p:attrName>
                                        </p:attrNameLst>
                                      </p:cBhvr>
                                      <p:rCtr x="1042" y="0"/>
                                    </p:animMotion>
                                  </p:childTnLst>
                                </p:cTn>
                              </p:par>
                              <p:par>
                                <p:cTn id="10" presetID="10" presetClass="entr" presetSubtype="0"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accel="50000" decel="50000" fill="hold" nodeType="withEffect">
                                  <p:stCondLst>
                                    <p:cond delay="1000"/>
                                  </p:stCondLst>
                                  <p:childTnLst>
                                    <p:animMotion origin="layout" path="M 5.55112E-17 -2.96296E-6 L -0.00013 0.01227 " pathEditMode="relative" rAng="0" ptsTypes="AA">
                                      <p:cBhvr>
                                        <p:cTn id="14" dur="500" spd="-100000" fill="hold"/>
                                        <p:tgtEl>
                                          <p:spTgt spid="4"/>
                                        </p:tgtEl>
                                        <p:attrNameLst>
                                          <p:attrName>ppt_x</p:attrName>
                                          <p:attrName>ppt_y</p:attrName>
                                        </p:attrNameLst>
                                      </p:cBhvr>
                                      <p:rCtr x="-1300" y="60200"/>
                                    </p:animMotion>
                                  </p:childTnLst>
                                </p:cTn>
                              </p:par>
                              <p:par>
                                <p:cTn id="15" presetID="10" presetClass="entr" presetSubtype="0" fill="hold" grpId="0" nodeType="withEffect">
                                  <p:stCondLst>
                                    <p:cond delay="11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accel="50000" decel="50000" fill="hold" grpId="1" nodeType="withEffect">
                                  <p:stCondLst>
                                    <p:cond delay="1100"/>
                                  </p:stCondLst>
                                  <p:childTnLst>
                                    <p:animMotion origin="layout" path="M 5.55112E-17 -1.11111E-6 L 0.00039 -0.01342 " pathEditMode="relative" rAng="0" ptsTypes="AA">
                                      <p:cBhvr>
                                        <p:cTn id="19" dur="500" spd="-100000" fill="hold"/>
                                        <p:tgtEl>
                                          <p:spTgt spid="3"/>
                                        </p:tgtEl>
                                        <p:attrNameLst>
                                          <p:attrName>ppt_x</p:attrName>
                                          <p:attrName>ppt_y</p:attrName>
                                        </p:attrNameLst>
                                      </p:cBhvr>
                                      <p:rCtr x="1300" y="-67100"/>
                                    </p:animMotion>
                                  </p:childTnLst>
                                </p:cTn>
                              </p:par>
                              <p:par>
                                <p:cTn id="20" presetID="10" presetClass="entr" presetSubtype="0" fill="hold" nodeType="withEffect">
                                  <p:stCondLst>
                                    <p:cond delay="1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accel="50000" decel="50000" fill="hold" nodeType="withEffect">
                                  <p:stCondLst>
                                    <p:cond delay="1200"/>
                                  </p:stCondLst>
                                  <p:childTnLst>
                                    <p:animMotion origin="layout" path="M 5.55112E-17 -2.96296E-6 L -0.00013 0.01227 " pathEditMode="relative" rAng="0" ptsTypes="AA">
                                      <p:cBhvr>
                                        <p:cTn id="24" dur="500" spd="-100000" fill="hold"/>
                                        <p:tgtEl>
                                          <p:spTgt spid="6"/>
                                        </p:tgtEl>
                                        <p:attrNameLst>
                                          <p:attrName>ppt_x</p:attrName>
                                          <p:attrName>ppt_y</p:attrName>
                                        </p:attrNameLst>
                                      </p:cBhvr>
                                      <p:rCtr x="-1300" y="60200"/>
                                    </p:animMotion>
                                  </p:childTnLst>
                                </p:cTn>
                              </p:par>
                              <p:par>
                                <p:cTn id="25" presetID="10" presetClass="entr" presetSubtype="0" fill="hold" grpId="0" nodeType="withEffect">
                                  <p:stCondLst>
                                    <p:cond delay="13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accel="50000" decel="50000" fill="hold" grpId="1" nodeType="withEffect">
                                  <p:stCondLst>
                                    <p:cond delay="1300"/>
                                  </p:stCondLst>
                                  <p:childTnLst>
                                    <p:animMotion origin="layout" path="M 5.55112E-17 -1.11111E-6 L 0.00039 -0.01342 " pathEditMode="relative" rAng="0" ptsTypes="AA">
                                      <p:cBhvr>
                                        <p:cTn id="29" dur="500" spd="-100000" fill="hold"/>
                                        <p:tgtEl>
                                          <p:spTgt spid="5"/>
                                        </p:tgtEl>
                                        <p:attrNameLst>
                                          <p:attrName>ppt_x</p:attrName>
                                          <p:attrName>ppt_y</p:attrName>
                                        </p:attrNameLst>
                                      </p:cBhvr>
                                      <p:rCtr x="1300" y="-67100"/>
                                    </p:animMotion>
                                  </p:childTnLst>
                                </p:cTn>
                              </p:par>
                              <p:par>
                                <p:cTn id="30" presetID="10" presetClass="entr" presetSubtype="0" fill="hold" nodeType="withEffect">
                                  <p:stCondLst>
                                    <p:cond delay="33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2" presetClass="path" presetSubtype="0" decel="100000" fill="hold" nodeType="withEffect">
                                  <p:stCondLst>
                                    <p:cond delay="330"/>
                                  </p:stCondLst>
                                  <p:childTnLst>
                                    <p:animMotion origin="layout" path="M 4.58333E-6 -2.59259E-6 L -0.01472 -0.01018 " pathEditMode="relative" rAng="0" ptsTypes="AA">
                                      <p:cBhvr>
                                        <p:cTn id="34" dur="700" spd="-100000" fill="hold"/>
                                        <p:tgtEl>
                                          <p:spTgt spid="7"/>
                                        </p:tgtEl>
                                        <p:attrNameLst>
                                          <p:attrName>ppt_x</p:attrName>
                                          <p:attrName>ppt_y</p:attrName>
                                        </p:attrNameLst>
                                      </p:cBhvr>
                                      <p:rCtr x="-742" y="-509"/>
                                    </p:animMotion>
                                  </p:childTnLst>
                                </p:cTn>
                              </p:par>
                              <p:par>
                                <p:cTn id="35" presetID="10" presetClass="entr" presetSubtype="0" fill="hold" grpId="0" nodeType="withEffect">
                                  <p:stCondLst>
                                    <p:cond delay="13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42" presetClass="path" presetSubtype="0" accel="50000" decel="50000" fill="hold" grpId="1" nodeType="withEffect">
                                  <p:stCondLst>
                                    <p:cond delay="1300"/>
                                  </p:stCondLst>
                                  <p:childTnLst>
                                    <p:animMotion origin="layout" path="M 5.55112E-17 -1.11111E-6 L 0.00039 -0.01342 " pathEditMode="relative" rAng="0" ptsTypes="AA">
                                      <p:cBhvr>
                                        <p:cTn id="39" dur="500" spd="-100000" fill="hold"/>
                                        <p:tgtEl>
                                          <p:spTgt spid="8"/>
                                        </p:tgtEl>
                                        <p:attrNameLst>
                                          <p:attrName>ppt_x</p:attrName>
                                          <p:attrName>ppt_y</p:attrName>
                                        </p:attrNameLst>
                                      </p:cBhvr>
                                      <p:rCtr x="1300" y="-67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8" grpId="0"/>
      <p:bldP spid="8" grpId="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588263" y="411020"/>
            <a:ext cx="11018520" cy="1107996"/>
          </a:xfrm>
        </p:spPr>
        <p:txBody>
          <a:bodyPr/>
          <a:lstStyle/>
          <a:p>
            <a:r>
              <a:rPr lang="en-US"/>
              <a:t>HP Inc. uses AI to transform its customer support experience</a:t>
            </a:r>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42" name="Text Placeholder 3">
            <a:extLst>
              <a:ext uri="{FF2B5EF4-FFF2-40B4-BE49-F238E27FC236}">
                <a16:creationId xmlns:a16="http://schemas.microsoft.com/office/drawing/2014/main" id="{C44E59C1-CAC1-4F59-FF69-AC516171A85F}"/>
              </a:ext>
            </a:extLst>
          </p:cNvPr>
          <p:cNvSpPr txBox="1">
            <a:spLocks/>
          </p:cNvSpPr>
          <p:nvPr/>
        </p:nvSpPr>
        <p:spPr>
          <a:xfrm flipH="1">
            <a:off x="8395198" y="3711342"/>
            <a:ext cx="3459153"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Jon Flaxman, Chief Operating Officer, HP Inc. “</a:t>
            </a: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438965" y="2450190"/>
            <a:ext cx="6765931" cy="1538883"/>
          </a:xfrm>
          <a:prstGeom prst="rect">
            <a:avLst/>
          </a:prstGeom>
        </p:spPr>
        <p:txBody>
          <a:bodyPr vert="horz" wrap="square" lIns="0" tIns="0" rIns="0" bIns="0" rtlCol="0" anchor="t">
            <a:spAutoFit/>
          </a:bodyPr>
          <a:lstStyle>
            <a:defPPr>
              <a:defRPr lang="en-US"/>
            </a:defPPr>
            <a:lvl1pPr marR="0" lvl="0" indent="0" defTabSz="932742" fontAlgn="auto">
              <a:lnSpc>
                <a:spcPct val="100000"/>
              </a:lnSpc>
              <a:spcBef>
                <a:spcPct val="0"/>
              </a:spcBef>
              <a:spcAft>
                <a:spcPts val="0"/>
              </a:spcAft>
              <a:buClrTx/>
              <a:buSzTx/>
              <a:buFontTx/>
              <a:buNone/>
              <a:tabLst/>
              <a:defRPr kumimoji="0" sz="2000" b="0" i="1" u="none" strike="noStrike" cap="none" spc="0" normalizeH="0" baseline="0">
                <a:ln w="3175">
                  <a:noFill/>
                </a:ln>
                <a:solidFill>
                  <a:srgbClr val="FFFFFF"/>
                </a:solidFill>
                <a:effectLst/>
                <a:uLnTx/>
                <a:uFillTx/>
                <a:latin typeface="Segoe UI"/>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w="3175">
                  <a:noFill/>
                </a:ln>
                <a:solidFill>
                  <a:srgbClr val="FFFFFF"/>
                </a:solidFill>
                <a:effectLst/>
                <a:uLnTx/>
                <a:uFillTx/>
                <a:latin typeface="Segoe UI"/>
                <a:ea typeface="+mn-ea"/>
                <a:cs typeface="Segoe UI" pitchFamily="34" charset="0"/>
              </a:rPr>
              <a:t>“</a:t>
            </a:r>
            <a:r>
              <a:rPr kumimoji="0" lang="en-US" sz="2000" b="0" i="0" u="none" strike="noStrike" kern="1200" cap="none" spc="0" normalizeH="0" baseline="0" noProof="0">
                <a:ln w="3175">
                  <a:noFill/>
                </a:ln>
                <a:solidFill>
                  <a:srgbClr val="FFFFFF"/>
                </a:solidFill>
                <a:effectLst/>
                <a:uLnTx/>
                <a:uFillTx/>
                <a:latin typeface="SegoeUI"/>
                <a:ea typeface="+mn-ea"/>
                <a:cs typeface="Segoe UI" pitchFamily="34" charset="0"/>
              </a:rPr>
              <a:t>“HP is reinventing the support experience by empowering our customers to easily solve a broad range of issues on their own. Microsoft enables HP Customer Service to deliver and manage these self-service solutions efficiently and with more precision.”</a:t>
            </a:r>
            <a:endParaRPr kumimoji="0" lang="en-US" sz="2000" b="0" i="1" u="none" strike="noStrike" kern="1200" cap="none" spc="0" normalizeH="0" baseline="0" noProof="0">
              <a:ln w="3175">
                <a:noFill/>
              </a:ln>
              <a:solidFill>
                <a:srgbClr val="FFFFFF"/>
              </a:solidFill>
              <a:effectLst/>
              <a:uLnTx/>
              <a:uFillTx/>
              <a:latin typeface="Segoe UI"/>
              <a:ea typeface="+mn-ea"/>
              <a:cs typeface="Segoe UI" pitchFamily="34" charset="0"/>
            </a:endParaRP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547476"/>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1130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Objective: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Help customers and support agents to navigate 50,000 pages of HP product information, thus providing better self-service and boosting the effectiveness of its support agents.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55" name="Text Placeholder 3">
            <a:extLst>
              <a:ext uri="{FF2B5EF4-FFF2-40B4-BE49-F238E27FC236}">
                <a16:creationId xmlns:a16="http://schemas.microsoft.com/office/drawing/2014/main" id="{7645BD6C-C8A9-49EE-6164-60056930A0F8}"/>
              </a:ext>
            </a:extLst>
          </p:cNvPr>
          <p:cNvSpPr txBox="1">
            <a:spLocks/>
          </p:cNvSpPr>
          <p:nvPr/>
        </p:nvSpPr>
        <p:spPr>
          <a:xfrm flipH="1">
            <a:off x="314159" y="4586816"/>
            <a:ext cx="2938213" cy="4111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Products Used</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19372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Reduction of call handle times and actual wait for the customer.</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Centralized knowledge base and 360 about the customer journey empowering support agents to solve issues faster.</a:t>
            </a:r>
          </a:p>
        </p:txBody>
      </p:sp>
      <p:sp>
        <p:nvSpPr>
          <p:cNvPr id="9" name="Rectangle 8">
            <a:extLst>
              <a:ext uri="{FF2B5EF4-FFF2-40B4-BE49-F238E27FC236}">
                <a16:creationId xmlns:a16="http://schemas.microsoft.com/office/drawing/2014/main" id="{857A1166-FB83-8F5F-6027-69395DE7BF28}"/>
              </a:ext>
            </a:extLst>
          </p:cNvPr>
          <p:cNvSpPr>
            <a:spLocks/>
          </p:cNvSpPr>
          <p:nvPr/>
        </p:nvSpPr>
        <p:spPr bwMode="invGray">
          <a:xfrm>
            <a:off x="2252581" y="5244800"/>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Customer Service</a:t>
            </a:r>
          </a:p>
        </p:txBody>
      </p:sp>
      <p:sp>
        <p:nvSpPr>
          <p:cNvPr id="10" name="Rectangle 9">
            <a:extLst>
              <a:ext uri="{FF2B5EF4-FFF2-40B4-BE49-F238E27FC236}">
                <a16:creationId xmlns:a16="http://schemas.microsoft.com/office/drawing/2014/main" id="{07C9240B-7F0A-B73B-9FB5-AE3C3D41816E}"/>
              </a:ext>
            </a:extLst>
          </p:cNvPr>
          <p:cNvSpPr>
            <a:spLocks/>
          </p:cNvSpPr>
          <p:nvPr/>
        </p:nvSpPr>
        <p:spPr bwMode="invGray">
          <a:xfrm>
            <a:off x="1207749" y="5282028"/>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Dynamics365</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Sales</a:t>
            </a:r>
          </a:p>
        </p:txBody>
      </p:sp>
      <p:sp>
        <p:nvSpPr>
          <p:cNvPr id="11" name="Rectangle 10">
            <a:extLst>
              <a:ext uri="{FF2B5EF4-FFF2-40B4-BE49-F238E27FC236}">
                <a16:creationId xmlns:a16="http://schemas.microsoft.com/office/drawing/2014/main" id="{0DA4CF47-BEA4-B85E-43B8-20F9754EEBAF}"/>
              </a:ext>
            </a:extLst>
          </p:cNvPr>
          <p:cNvSpPr>
            <a:spLocks/>
          </p:cNvSpPr>
          <p:nvPr/>
        </p:nvSpPr>
        <p:spPr bwMode="invGray">
          <a:xfrm>
            <a:off x="67641" y="5282028"/>
            <a:ext cx="1153172"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Marketing</a:t>
            </a:r>
          </a:p>
        </p:txBody>
      </p:sp>
      <p:pic>
        <p:nvPicPr>
          <p:cNvPr id="12" name="Picture 11">
            <a:extLst>
              <a:ext uri="{FF2B5EF4-FFF2-40B4-BE49-F238E27FC236}">
                <a16:creationId xmlns:a16="http://schemas.microsoft.com/office/drawing/2014/main" id="{64C04C09-7FB0-8545-8242-4D90E3E0ABD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670724" y="4898821"/>
            <a:ext cx="316886" cy="316886"/>
          </a:xfrm>
          <a:prstGeom prst="rect">
            <a:avLst/>
          </a:prstGeom>
        </p:spPr>
      </p:pic>
      <p:pic>
        <p:nvPicPr>
          <p:cNvPr id="15" name="Picture 14">
            <a:extLst>
              <a:ext uri="{FF2B5EF4-FFF2-40B4-BE49-F238E27FC236}">
                <a16:creationId xmlns:a16="http://schemas.microsoft.com/office/drawing/2014/main" id="{515FC38D-D533-F25C-6F3F-C6E49A6CE96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99989" y="4950254"/>
            <a:ext cx="288476" cy="288476"/>
          </a:xfrm>
          <a:prstGeom prst="rect">
            <a:avLst/>
          </a:prstGeom>
        </p:spPr>
      </p:pic>
      <p:pic>
        <p:nvPicPr>
          <p:cNvPr id="18" name="Picture 17">
            <a:extLst>
              <a:ext uri="{FF2B5EF4-FFF2-40B4-BE49-F238E27FC236}">
                <a16:creationId xmlns:a16="http://schemas.microsoft.com/office/drawing/2014/main" id="{43A9832C-1351-B701-1167-8D097AF9D46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640097" y="4950254"/>
            <a:ext cx="288476" cy="288476"/>
          </a:xfrm>
          <a:prstGeom prst="rect">
            <a:avLst/>
          </a:prstGeom>
        </p:spPr>
      </p:pic>
      <p:grpSp>
        <p:nvGrpSpPr>
          <p:cNvPr id="19" name="Group 18">
            <a:extLst>
              <a:ext uri="{FF2B5EF4-FFF2-40B4-BE49-F238E27FC236}">
                <a16:creationId xmlns:a16="http://schemas.microsoft.com/office/drawing/2014/main" id="{5398E884-5A53-B33E-D3F4-797456CFBBF8}"/>
              </a:ext>
            </a:extLst>
          </p:cNvPr>
          <p:cNvGrpSpPr/>
          <p:nvPr/>
        </p:nvGrpSpPr>
        <p:grpSpPr>
          <a:xfrm>
            <a:off x="615545" y="5602168"/>
            <a:ext cx="1246562" cy="752048"/>
            <a:chOff x="3759736" y="5862509"/>
            <a:chExt cx="1246562" cy="752048"/>
          </a:xfrm>
        </p:grpSpPr>
        <p:pic>
          <p:nvPicPr>
            <p:cNvPr id="20" name="Picture 19" descr="Icon&#10;&#10;Description automatically generated">
              <a:extLst>
                <a:ext uri="{FF2B5EF4-FFF2-40B4-BE49-F238E27FC236}">
                  <a16:creationId xmlns:a16="http://schemas.microsoft.com/office/drawing/2014/main" id="{8454319C-57D3-2B00-FF1A-03DDDB1C3C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9736" y="5862509"/>
              <a:ext cx="752048" cy="752048"/>
            </a:xfrm>
            <a:prstGeom prst="rect">
              <a:avLst/>
            </a:prstGeom>
          </p:spPr>
        </p:pic>
        <p:sp>
          <p:nvSpPr>
            <p:cNvPr id="21" name="Rectangle 20">
              <a:extLst>
                <a:ext uri="{FF2B5EF4-FFF2-40B4-BE49-F238E27FC236}">
                  <a16:creationId xmlns:a16="http://schemas.microsoft.com/office/drawing/2014/main" id="{78B5576E-3DF7-F90A-6A57-52EEB35A0496}"/>
                </a:ext>
              </a:extLst>
            </p:cNvPr>
            <p:cNvSpPr>
              <a:spLocks/>
            </p:cNvSpPr>
            <p:nvPr/>
          </p:nvSpPr>
          <p:spPr bwMode="invGray">
            <a:xfrm>
              <a:off x="4430630" y="6100033"/>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a:ea typeface="+mn-ea"/>
                  <a:cs typeface="+mn-cs"/>
                </a:rPr>
                <a:t>Power</a:t>
              </a:r>
              <a:br>
                <a:rPr kumimoji="0" lang="en-US" sz="900" b="1" i="0" u="none" strike="noStrike" kern="1200" cap="none" spc="0" normalizeH="0" baseline="0" noProof="0">
                  <a:ln>
                    <a:noFill/>
                  </a:ln>
                  <a:solidFill>
                    <a:srgbClr val="000000"/>
                  </a:solidFill>
                  <a:effectLst/>
                  <a:uLnTx/>
                  <a:uFillTx/>
                  <a:latin typeface="Segoe UI Semibold"/>
                  <a:ea typeface="+mn-ea"/>
                  <a:cs typeface="+mn-cs"/>
                </a:rPr>
              </a:br>
              <a:r>
                <a:rPr kumimoji="0" lang="en-US" sz="900" b="1" i="0" u="none" strike="noStrike" kern="1200" cap="none" spc="0" normalizeH="0" baseline="0" noProof="0">
                  <a:ln>
                    <a:noFill/>
                  </a:ln>
                  <a:solidFill>
                    <a:srgbClr val="000000"/>
                  </a:solidFill>
                  <a:effectLst/>
                  <a:uLnTx/>
                  <a:uFillTx/>
                  <a:latin typeface="Segoe UI Semibold"/>
                  <a:ea typeface="+mn-ea"/>
                  <a:cs typeface="+mn-cs"/>
                </a:rPr>
                <a:t>BI</a:t>
              </a:r>
            </a:p>
          </p:txBody>
        </p:sp>
      </p:grpSp>
      <p:pic>
        <p:nvPicPr>
          <p:cNvPr id="22" name="Picture 21">
            <a:extLst>
              <a:ext uri="{FF2B5EF4-FFF2-40B4-BE49-F238E27FC236}">
                <a16:creationId xmlns:a16="http://schemas.microsoft.com/office/drawing/2014/main" id="{B37D4903-DCD7-CA58-6633-777B2275C5C0}"/>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041088" y="5627505"/>
            <a:ext cx="288478" cy="28847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236">
            <a:extLst>
              <a:ext uri="{FF2B5EF4-FFF2-40B4-BE49-F238E27FC236}">
                <a16:creationId xmlns:a16="http://schemas.microsoft.com/office/drawing/2014/main" id="{A0415EEF-3BF7-03E5-C2BC-97BF584BFB75}"/>
              </a:ext>
            </a:extLst>
          </p:cNvPr>
          <p:cNvSpPr>
            <a:spLocks/>
          </p:cNvSpPr>
          <p:nvPr/>
        </p:nvSpPr>
        <p:spPr>
          <a:xfrm>
            <a:off x="1813523" y="6011817"/>
            <a:ext cx="743608" cy="263575"/>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t>Power Virtual</a:t>
            </a:r>
            <a:b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br>
            <a:r>
              <a:rPr kumimoji="0" lang="en-US" sz="900" b="0" i="0" u="none" strike="noStrike" kern="1200" cap="none" spc="0" normalizeH="0" baseline="0" noProof="0">
                <a:ln w="3175">
                  <a:noFill/>
                </a:ln>
                <a:solidFill>
                  <a:srgbClr val="000000"/>
                </a:solidFill>
                <a:effectLst/>
                <a:uLnTx/>
                <a:uFillTx/>
                <a:latin typeface="Segoe UI"/>
                <a:ea typeface="+mn-ea"/>
                <a:cs typeface="Segoe UI" pitchFamily="34" charset="0"/>
              </a:rPr>
              <a:t>Agents</a:t>
            </a:r>
          </a:p>
        </p:txBody>
      </p:sp>
      <p:pic>
        <p:nvPicPr>
          <p:cNvPr id="25" name="Picture 24" descr="Icon&#10;&#10;Description automatically generated">
            <a:extLst>
              <a:ext uri="{FF2B5EF4-FFF2-40B4-BE49-F238E27FC236}">
                <a16:creationId xmlns:a16="http://schemas.microsoft.com/office/drawing/2014/main" id="{C0E1147F-A7D9-164F-3425-4C595D4550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019" y="2705822"/>
            <a:ext cx="1319512" cy="1306945"/>
          </a:xfrm>
          <a:prstGeom prst="rect">
            <a:avLst/>
          </a:prstGeom>
        </p:spPr>
      </p:pic>
    </p:spTree>
    <p:extLst>
      <p:ext uri="{BB962C8B-B14F-4D97-AF65-F5344CB8AC3E}">
        <p14:creationId xmlns:p14="http://schemas.microsoft.com/office/powerpoint/2010/main" val="2023206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accel="50000" decel="50000" fill="hold" nodeType="withEffect">
                                  <p:stCondLst>
                                    <p:cond delay="1000"/>
                                  </p:stCondLst>
                                  <p:childTnLst>
                                    <p:animMotion origin="layout" path="M 5.55112E-17 -2.96296E-6 L -0.00013 0.01227 " pathEditMode="relative" rAng="0" ptsTypes="AA">
                                      <p:cBhvr>
                                        <p:cTn id="9" dur="500" spd="-100000" fill="hold"/>
                                        <p:tgtEl>
                                          <p:spTgt spid="12"/>
                                        </p:tgtEl>
                                        <p:attrNameLst>
                                          <p:attrName>ppt_x</p:attrName>
                                          <p:attrName>ppt_y</p:attrName>
                                        </p:attrNameLst>
                                      </p:cBhvr>
                                      <p:rCtr x="-1300" y="60200"/>
                                    </p:animMotion>
                                  </p:childTnLst>
                                </p:cTn>
                              </p:par>
                              <p:par>
                                <p:cTn id="10" presetID="10" presetClass="entr" presetSubtype="0" fill="hold" grpId="0" nodeType="withEffect">
                                  <p:stCondLst>
                                    <p:cond delay="11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accel="50000" decel="50000" fill="hold" grpId="1" nodeType="withEffect">
                                  <p:stCondLst>
                                    <p:cond delay="1100"/>
                                  </p:stCondLst>
                                  <p:childTnLst>
                                    <p:animMotion origin="layout" path="M 5.55112E-17 -1.11111E-6 L 0.00039 -0.01342 " pathEditMode="relative" rAng="0" ptsTypes="AA">
                                      <p:cBhvr>
                                        <p:cTn id="14" dur="500" spd="-100000" fill="hold"/>
                                        <p:tgtEl>
                                          <p:spTgt spid="9"/>
                                        </p:tgtEl>
                                        <p:attrNameLst>
                                          <p:attrName>ppt_x</p:attrName>
                                          <p:attrName>ppt_y</p:attrName>
                                        </p:attrNameLst>
                                      </p:cBhvr>
                                      <p:rCtr x="1300" y="-67100"/>
                                    </p:animMotion>
                                  </p:childTnLst>
                                </p:cTn>
                              </p:par>
                              <p:par>
                                <p:cTn id="15" presetID="10" presetClass="entr" presetSubtype="0" fill="hold" nodeType="withEffect">
                                  <p:stCondLst>
                                    <p:cond delay="12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accel="50000" decel="50000" fill="hold" nodeType="withEffect">
                                  <p:stCondLst>
                                    <p:cond delay="1200"/>
                                  </p:stCondLst>
                                  <p:childTnLst>
                                    <p:animMotion origin="layout" path="M 5.55112E-17 -2.96296E-6 L -0.00013 0.01227 " pathEditMode="relative" rAng="0" ptsTypes="AA">
                                      <p:cBhvr>
                                        <p:cTn id="19" dur="500" spd="-100000" fill="hold"/>
                                        <p:tgtEl>
                                          <p:spTgt spid="18"/>
                                        </p:tgtEl>
                                        <p:attrNameLst>
                                          <p:attrName>ppt_x</p:attrName>
                                          <p:attrName>ppt_y</p:attrName>
                                        </p:attrNameLst>
                                      </p:cBhvr>
                                      <p:rCtr x="-1300" y="60200"/>
                                    </p:animMotion>
                                  </p:childTnLst>
                                </p:cTn>
                              </p:par>
                              <p:par>
                                <p:cTn id="20" presetID="10" presetClass="entr" presetSubtype="0" fill="hold" grpId="0" nodeType="withEffect">
                                  <p:stCondLst>
                                    <p:cond delay="13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path" presetSubtype="0" accel="50000" decel="50000" fill="hold" grpId="1" nodeType="withEffect">
                                  <p:stCondLst>
                                    <p:cond delay="1300"/>
                                  </p:stCondLst>
                                  <p:childTnLst>
                                    <p:animMotion origin="layout" path="M 5.55112E-17 -1.11111E-6 L 0.00039 -0.01342 " pathEditMode="relative" rAng="0" ptsTypes="AA">
                                      <p:cBhvr>
                                        <p:cTn id="24" dur="500" spd="-100000" fill="hold"/>
                                        <p:tgtEl>
                                          <p:spTgt spid="10"/>
                                        </p:tgtEl>
                                        <p:attrNameLst>
                                          <p:attrName>ppt_x</p:attrName>
                                          <p:attrName>ppt_y</p:attrName>
                                        </p:attrNameLst>
                                      </p:cBhvr>
                                      <p:rCtr x="1300" y="-67100"/>
                                    </p:animMotion>
                                  </p:childTnLst>
                                </p:cTn>
                              </p:par>
                              <p:par>
                                <p:cTn id="25" presetID="10" presetClass="entr" presetSubtype="0" fill="hold" nodeType="withEffect">
                                  <p:stCondLst>
                                    <p:cond delay="14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42" presetClass="path" presetSubtype="0" accel="50000" decel="50000" fill="hold" nodeType="withEffect">
                                  <p:stCondLst>
                                    <p:cond delay="1400"/>
                                  </p:stCondLst>
                                  <p:childTnLst>
                                    <p:animMotion origin="layout" path="M 5.55112E-17 -2.96296E-6 L -0.00013 0.01227 " pathEditMode="relative" rAng="0" ptsTypes="AA">
                                      <p:cBhvr>
                                        <p:cTn id="29" dur="500" spd="-100000" fill="hold"/>
                                        <p:tgtEl>
                                          <p:spTgt spid="15"/>
                                        </p:tgtEl>
                                        <p:attrNameLst>
                                          <p:attrName>ppt_x</p:attrName>
                                          <p:attrName>ppt_y</p:attrName>
                                        </p:attrNameLst>
                                      </p:cBhvr>
                                      <p:rCtr x="-1300" y="60200"/>
                                    </p:animMotion>
                                  </p:childTnLst>
                                </p:cTn>
                              </p:par>
                              <p:par>
                                <p:cTn id="30" presetID="10" presetClass="entr" presetSubtype="0" fill="hold" grpId="0" nodeType="withEffect">
                                  <p:stCondLst>
                                    <p:cond delay="15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42" presetClass="path" presetSubtype="0" accel="50000" decel="50000" fill="hold" grpId="1" nodeType="withEffect">
                                  <p:stCondLst>
                                    <p:cond delay="1500"/>
                                  </p:stCondLst>
                                  <p:childTnLst>
                                    <p:animMotion origin="layout" path="M 5.55112E-17 -1.11111E-6 L 0.00039 -0.01342 " pathEditMode="relative" rAng="0" ptsTypes="AA">
                                      <p:cBhvr>
                                        <p:cTn id="34" dur="500" spd="-100000" fill="hold"/>
                                        <p:tgtEl>
                                          <p:spTgt spid="11"/>
                                        </p:tgtEl>
                                        <p:attrNameLst>
                                          <p:attrName>ppt_x</p:attrName>
                                          <p:attrName>ppt_y</p:attrName>
                                        </p:attrNameLst>
                                      </p:cBhvr>
                                      <p:rCtr x="1300" y="-67100"/>
                                    </p:animMotion>
                                  </p:childTnLst>
                                </p:cTn>
                              </p:par>
                              <p:par>
                                <p:cTn id="35" presetID="10" presetClass="entr" presetSubtype="0" fill="hold" nodeType="withEffect">
                                  <p:stCondLst>
                                    <p:cond delay="20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42" presetClass="path" presetSubtype="0" accel="50000" decel="50000" fill="hold" nodeType="withEffect">
                                  <p:stCondLst>
                                    <p:cond delay="2000"/>
                                  </p:stCondLst>
                                  <p:childTnLst>
                                    <p:animMotion origin="layout" path="M -0.02097 7.40741E-7 L 4.16667E-6 7.40741E-7 " pathEditMode="relative" rAng="0" ptsTypes="AA">
                                      <p:cBhvr>
                                        <p:cTn id="39" dur="800" fill="hold"/>
                                        <p:tgtEl>
                                          <p:spTgt spid="19"/>
                                        </p:tgtEl>
                                        <p:attrNameLst>
                                          <p:attrName>ppt_x</p:attrName>
                                          <p:attrName>ppt_y</p:attrName>
                                        </p:attrNameLst>
                                      </p:cBhvr>
                                      <p:rCtr x="1042" y="0"/>
                                    </p:animMotion>
                                  </p:childTnLst>
                                </p:cTn>
                              </p:par>
                              <p:par>
                                <p:cTn id="40" presetID="10" presetClass="entr" presetSubtype="0" fill="hold" nodeType="withEffect">
                                  <p:stCondLst>
                                    <p:cond delay="7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accel="50000" decel="50000" fill="hold" nodeType="withEffect">
                                  <p:stCondLst>
                                    <p:cond delay="700"/>
                                  </p:stCondLst>
                                  <p:childTnLst>
                                    <p:animMotion origin="layout" path="M 5.55112E-17 -2.96296E-6 L -0.00013 0.01227 " pathEditMode="relative" rAng="0" ptsTypes="AA">
                                      <p:cBhvr>
                                        <p:cTn id="44" dur="500" spd="-100000" fill="hold"/>
                                        <p:tgtEl>
                                          <p:spTgt spid="22"/>
                                        </p:tgtEl>
                                        <p:attrNameLst>
                                          <p:attrName>ppt_x</p:attrName>
                                          <p:attrName>ppt_y</p:attrName>
                                        </p:attrNameLst>
                                      </p:cBhvr>
                                      <p:rCtr x="-1300" y="60200"/>
                                    </p:animMotion>
                                  </p:childTnLst>
                                </p:cTn>
                              </p:par>
                              <p:par>
                                <p:cTn id="45" presetID="10" presetClass="entr" presetSubtype="0" fill="hold" grpId="0" nodeType="withEffect">
                                  <p:stCondLst>
                                    <p:cond delay="8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accel="50000" decel="50000" fill="hold" grpId="1" nodeType="withEffect">
                                  <p:stCondLst>
                                    <p:cond delay="800"/>
                                  </p:stCondLst>
                                  <p:childTnLst>
                                    <p:animMotion origin="layout" path="M 5.55112E-17 -1.11111E-6 L 0.00039 -0.01342 " pathEditMode="relative" rAng="0" ptsTypes="AA">
                                      <p:cBhvr>
                                        <p:cTn id="49" dur="500" spd="-100000" fill="hold"/>
                                        <p:tgtEl>
                                          <p:spTgt spid="23"/>
                                        </p:tgtEl>
                                        <p:attrNameLst>
                                          <p:attrName>ppt_x</p:attrName>
                                          <p:attrName>ppt_y</p:attrName>
                                        </p:attrNameLst>
                                      </p:cBhvr>
                                      <p:rCtr x="1300" y="-67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23" grpId="0"/>
      <p:bldP spid="2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0FBB7-EBDD-7D4C-7C02-B29FD0B4B321}"/>
              </a:ext>
            </a:extLst>
          </p:cNvPr>
          <p:cNvSpPr txBox="1">
            <a:spLocks/>
          </p:cNvSpPr>
          <p:nvPr/>
        </p:nvSpPr>
        <p:spPr>
          <a:xfrm>
            <a:off x="586155" y="1683343"/>
            <a:ext cx="3573295" cy="669925"/>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Business </a:t>
            </a:r>
            <a:b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Uncertainty</a:t>
            </a:r>
          </a:p>
        </p:txBody>
      </p:sp>
      <p:sp>
        <p:nvSpPr>
          <p:cNvPr id="8" name="TextBox 7">
            <a:extLst>
              <a:ext uri="{FF2B5EF4-FFF2-40B4-BE49-F238E27FC236}">
                <a16:creationId xmlns:a16="http://schemas.microsoft.com/office/drawing/2014/main" id="{4963147B-B01E-8397-EEC5-D674ED8EC770}"/>
              </a:ext>
            </a:extLst>
          </p:cNvPr>
          <p:cNvSpPr txBox="1">
            <a:spLocks/>
          </p:cNvSpPr>
          <p:nvPr/>
        </p:nvSpPr>
        <p:spPr>
          <a:xfrm>
            <a:off x="8032554" y="1683343"/>
            <a:ext cx="3573294" cy="669925"/>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 Changing </a:t>
            </a:r>
            <a:b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Work Culture</a:t>
            </a:r>
          </a:p>
        </p:txBody>
      </p:sp>
      <p:sp>
        <p:nvSpPr>
          <p:cNvPr id="10" name="TextBox 9">
            <a:extLst>
              <a:ext uri="{FF2B5EF4-FFF2-40B4-BE49-F238E27FC236}">
                <a16:creationId xmlns:a16="http://schemas.microsoft.com/office/drawing/2014/main" id="{76239C1F-87CC-7AB4-062C-EF9ABE5448D1}"/>
              </a:ext>
            </a:extLst>
          </p:cNvPr>
          <p:cNvSpPr txBox="1">
            <a:spLocks/>
          </p:cNvSpPr>
          <p:nvPr/>
        </p:nvSpPr>
        <p:spPr>
          <a:xfrm>
            <a:off x="4309353" y="1683343"/>
            <a:ext cx="3573295" cy="669925"/>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Customers </a:t>
            </a:r>
            <a:b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Expect More</a:t>
            </a:r>
          </a:p>
        </p:txBody>
      </p:sp>
      <p:sp>
        <p:nvSpPr>
          <p:cNvPr id="12" name="Oval 11">
            <a:extLst>
              <a:ext uri="{FF2B5EF4-FFF2-40B4-BE49-F238E27FC236}">
                <a16:creationId xmlns:a16="http://schemas.microsoft.com/office/drawing/2014/main" id="{27690BAF-17E7-008A-0F51-3B764AED9F8A}"/>
              </a:ext>
            </a:extLst>
          </p:cNvPr>
          <p:cNvSpPr>
            <a:spLocks/>
          </p:cNvSpPr>
          <p:nvPr/>
        </p:nvSpPr>
        <p:spPr bwMode="auto">
          <a:xfrm>
            <a:off x="1521050" y="2590415"/>
            <a:ext cx="1703504" cy="170350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artial Circle 6">
            <a:extLst>
              <a:ext uri="{FF2B5EF4-FFF2-40B4-BE49-F238E27FC236}">
                <a16:creationId xmlns:a16="http://schemas.microsoft.com/office/drawing/2014/main" id="{77220380-0C4C-C71A-B92C-3300BAD99F3F}"/>
              </a:ext>
            </a:extLst>
          </p:cNvPr>
          <p:cNvSpPr/>
          <p:nvPr/>
        </p:nvSpPr>
        <p:spPr bwMode="auto">
          <a:xfrm>
            <a:off x="1521050" y="2590415"/>
            <a:ext cx="1703504" cy="1703504"/>
          </a:xfrm>
          <a:prstGeom prst="pie">
            <a:avLst>
              <a:gd name="adj1" fmla="val 16210862"/>
              <a:gd name="adj2" fmla="val 1414857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Oval 4">
            <a:extLst>
              <a:ext uri="{FF2B5EF4-FFF2-40B4-BE49-F238E27FC236}">
                <a16:creationId xmlns:a16="http://schemas.microsoft.com/office/drawing/2014/main" id="{3B819609-345E-DDC9-BD80-F9022311F23B}"/>
              </a:ext>
            </a:extLst>
          </p:cNvPr>
          <p:cNvSpPr/>
          <p:nvPr/>
        </p:nvSpPr>
        <p:spPr bwMode="auto">
          <a:xfrm>
            <a:off x="1661602" y="2730967"/>
            <a:ext cx="1422400" cy="14224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C0DEC372-5401-053A-734D-56B9FCC1CC8F}"/>
              </a:ext>
            </a:extLst>
          </p:cNvPr>
          <p:cNvSpPr txBox="1"/>
          <p:nvPr/>
        </p:nvSpPr>
        <p:spPr>
          <a:xfrm>
            <a:off x="992626" y="4452528"/>
            <a:ext cx="276035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workers expect a halt in spending on new tools and solutions</a:t>
            </a:r>
          </a:p>
        </p:txBody>
      </p:sp>
      <p:sp>
        <p:nvSpPr>
          <p:cNvPr id="35" name="Oval 34">
            <a:extLst>
              <a:ext uri="{FF2B5EF4-FFF2-40B4-BE49-F238E27FC236}">
                <a16:creationId xmlns:a16="http://schemas.microsoft.com/office/drawing/2014/main" id="{2FB0D70E-A0FC-AF05-3093-6D087F66002D}"/>
              </a:ext>
            </a:extLst>
          </p:cNvPr>
          <p:cNvSpPr>
            <a:spLocks/>
          </p:cNvSpPr>
          <p:nvPr/>
        </p:nvSpPr>
        <p:spPr bwMode="auto">
          <a:xfrm>
            <a:off x="5244249" y="2590415"/>
            <a:ext cx="1703504" cy="170350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Partial Circle 35">
            <a:extLst>
              <a:ext uri="{FF2B5EF4-FFF2-40B4-BE49-F238E27FC236}">
                <a16:creationId xmlns:a16="http://schemas.microsoft.com/office/drawing/2014/main" id="{5EABEA08-AAD9-4B54-DB5A-3ED50ADFD26A}"/>
              </a:ext>
            </a:extLst>
          </p:cNvPr>
          <p:cNvSpPr/>
          <p:nvPr/>
        </p:nvSpPr>
        <p:spPr bwMode="auto">
          <a:xfrm>
            <a:off x="5244249" y="2590415"/>
            <a:ext cx="1703504" cy="1703504"/>
          </a:xfrm>
          <a:prstGeom prst="pie">
            <a:avLst>
              <a:gd name="adj1" fmla="val 16162809"/>
              <a:gd name="adj2" fmla="val 902812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92FB4895-6233-3F1F-8796-B1D862DCB117}"/>
              </a:ext>
            </a:extLst>
          </p:cNvPr>
          <p:cNvSpPr/>
          <p:nvPr/>
        </p:nvSpPr>
        <p:spPr bwMode="auto">
          <a:xfrm>
            <a:off x="5384801" y="2730967"/>
            <a:ext cx="1422400" cy="14224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TextBox 38">
            <a:extLst>
              <a:ext uri="{FF2B5EF4-FFF2-40B4-BE49-F238E27FC236}">
                <a16:creationId xmlns:a16="http://schemas.microsoft.com/office/drawing/2014/main" id="{1D4B3743-3033-6102-67EF-91449A48A692}"/>
              </a:ext>
            </a:extLst>
          </p:cNvPr>
          <p:cNvSpPr txBox="1"/>
          <p:nvPr/>
        </p:nvSpPr>
        <p:spPr>
          <a:xfrm>
            <a:off x="4715824" y="4452528"/>
            <a:ext cx="276035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of consumers will abandon a business due to poor customer service </a:t>
            </a:r>
          </a:p>
        </p:txBody>
      </p:sp>
      <p:sp>
        <p:nvSpPr>
          <p:cNvPr id="40" name="Oval 39">
            <a:extLst>
              <a:ext uri="{FF2B5EF4-FFF2-40B4-BE49-F238E27FC236}">
                <a16:creationId xmlns:a16="http://schemas.microsoft.com/office/drawing/2014/main" id="{B722E1E0-C104-1B2D-4315-11B101AB2353}"/>
              </a:ext>
            </a:extLst>
          </p:cNvPr>
          <p:cNvSpPr>
            <a:spLocks/>
          </p:cNvSpPr>
          <p:nvPr/>
        </p:nvSpPr>
        <p:spPr bwMode="auto">
          <a:xfrm>
            <a:off x="8967449" y="2590415"/>
            <a:ext cx="1703504" cy="170350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Partial Circle 40">
            <a:extLst>
              <a:ext uri="{FF2B5EF4-FFF2-40B4-BE49-F238E27FC236}">
                <a16:creationId xmlns:a16="http://schemas.microsoft.com/office/drawing/2014/main" id="{896E6D4B-AEF2-DF61-DBC0-A75B94A32C43}"/>
              </a:ext>
            </a:extLst>
          </p:cNvPr>
          <p:cNvSpPr/>
          <p:nvPr/>
        </p:nvSpPr>
        <p:spPr bwMode="auto">
          <a:xfrm>
            <a:off x="8967449" y="2590415"/>
            <a:ext cx="1703504" cy="1703504"/>
          </a:xfrm>
          <a:prstGeom prst="pie">
            <a:avLst>
              <a:gd name="adj1" fmla="val 16210862"/>
              <a:gd name="adj2" fmla="val 1254414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90CFCAAB-C318-8FEB-699E-CE2DD596A839}"/>
              </a:ext>
            </a:extLst>
          </p:cNvPr>
          <p:cNvSpPr/>
          <p:nvPr/>
        </p:nvSpPr>
        <p:spPr bwMode="auto">
          <a:xfrm>
            <a:off x="9108001" y="2730967"/>
            <a:ext cx="1422400" cy="14224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TextBox 42">
            <a:extLst>
              <a:ext uri="{FF2B5EF4-FFF2-40B4-BE49-F238E27FC236}">
                <a16:creationId xmlns:a16="http://schemas.microsoft.com/office/drawing/2014/main" id="{CDBFBD60-CA39-8943-7C56-BE18B7C8CD02}"/>
              </a:ext>
            </a:extLst>
          </p:cNvPr>
          <p:cNvSpPr txBox="1"/>
          <p:nvPr/>
        </p:nvSpPr>
        <p:spPr>
          <a:xfrm>
            <a:off x="9132805" y="3059450"/>
            <a:ext cx="1372790" cy="76543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8D4"/>
                </a:solidFill>
                <a:effectLst/>
                <a:uLnTx/>
                <a:uFillTx/>
                <a:latin typeface="Segoe UI Semibold"/>
                <a:ea typeface="+mn-ea"/>
                <a:cs typeface="+mn-cs"/>
              </a:rPr>
              <a:t>70%</a:t>
            </a:r>
          </a:p>
        </p:txBody>
      </p:sp>
      <p:sp>
        <p:nvSpPr>
          <p:cNvPr id="44" name="TextBox 43">
            <a:extLst>
              <a:ext uri="{FF2B5EF4-FFF2-40B4-BE49-F238E27FC236}">
                <a16:creationId xmlns:a16="http://schemas.microsoft.com/office/drawing/2014/main" id="{9D097DC0-95E2-C4FF-0DD5-1832832D1B9E}"/>
              </a:ext>
            </a:extLst>
          </p:cNvPr>
          <p:cNvSpPr txBox="1"/>
          <p:nvPr/>
        </p:nvSpPr>
        <p:spPr>
          <a:xfrm>
            <a:off x="8439024" y="4452528"/>
            <a:ext cx="276035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of employees want more flexible remote work options </a:t>
            </a:r>
          </a:p>
        </p:txBody>
      </p:sp>
      <p:grpSp>
        <p:nvGrpSpPr>
          <p:cNvPr id="23" name="Group 22">
            <a:extLst>
              <a:ext uri="{FF2B5EF4-FFF2-40B4-BE49-F238E27FC236}">
                <a16:creationId xmlns:a16="http://schemas.microsoft.com/office/drawing/2014/main" id="{199579E2-426F-E16C-1D11-D45D9E3073AD}"/>
              </a:ext>
            </a:extLst>
          </p:cNvPr>
          <p:cNvGrpSpPr/>
          <p:nvPr/>
        </p:nvGrpSpPr>
        <p:grpSpPr>
          <a:xfrm>
            <a:off x="1362441" y="2431806"/>
            <a:ext cx="2020722" cy="2020722"/>
            <a:chOff x="1138362" y="2364171"/>
            <a:chExt cx="2468880" cy="2468880"/>
          </a:xfrm>
          <a:solidFill>
            <a:schemeClr val="bg1"/>
          </a:solidFill>
        </p:grpSpPr>
        <p:sp>
          <p:nvSpPr>
            <p:cNvPr id="17" name="Rectangle 16">
              <a:extLst>
                <a:ext uri="{FF2B5EF4-FFF2-40B4-BE49-F238E27FC236}">
                  <a16:creationId xmlns:a16="http://schemas.microsoft.com/office/drawing/2014/main" id="{21B92A43-4565-0288-25D3-D950C3F8C673}"/>
                </a:ext>
              </a:extLst>
            </p:cNvPr>
            <p:cNvSpPr/>
            <p:nvPr/>
          </p:nvSpPr>
          <p:spPr bwMode="auto">
            <a:xfrm rot="5400000">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65DA2415-D8EF-C8B1-E769-1DC2C860D950}"/>
                </a:ext>
              </a:extLst>
            </p:cNvPr>
            <p:cNvSpPr/>
            <p:nvPr/>
          </p:nvSpPr>
          <p:spPr bwMode="auto">
            <a:xfrm rot="3294279">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D92237D8-6707-B11E-C63C-1B3BDAC36F44}"/>
                </a:ext>
              </a:extLst>
            </p:cNvPr>
            <p:cNvSpPr/>
            <p:nvPr/>
          </p:nvSpPr>
          <p:spPr bwMode="auto">
            <a:xfrm rot="1138291">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3A0AC8AC-BAFE-7359-58F1-4E414E9BFB9A}"/>
                </a:ext>
              </a:extLst>
            </p:cNvPr>
            <p:cNvSpPr/>
            <p:nvPr/>
          </p:nvSpPr>
          <p:spPr bwMode="auto">
            <a:xfrm rot="20652419">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64033EC2-BC21-1800-F82C-CA6CE7A3F424}"/>
                </a:ext>
              </a:extLst>
            </p:cNvPr>
            <p:cNvSpPr/>
            <p:nvPr/>
          </p:nvSpPr>
          <p:spPr bwMode="auto">
            <a:xfrm rot="18365251">
              <a:off x="1138362" y="3575751"/>
              <a:ext cx="246888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3" name="TextBox 12">
            <a:extLst>
              <a:ext uri="{FF2B5EF4-FFF2-40B4-BE49-F238E27FC236}">
                <a16:creationId xmlns:a16="http://schemas.microsoft.com/office/drawing/2014/main" id="{F7F6D8FC-1652-E3D1-125C-D21AC0D3EA0D}"/>
              </a:ext>
            </a:extLst>
          </p:cNvPr>
          <p:cNvSpPr txBox="1"/>
          <p:nvPr/>
        </p:nvSpPr>
        <p:spPr>
          <a:xfrm>
            <a:off x="1686407" y="3059450"/>
            <a:ext cx="1372790" cy="76543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mn-cs"/>
              </a:rPr>
              <a:t>9 </a:t>
            </a:r>
            <a:r>
              <a:rPr kumimoji="0" lang="en-US" sz="3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out of </a:t>
            </a:r>
            <a:r>
              <a:rPr kumimoji="0" lang="en-US" sz="3200" b="0" i="0" u="none" strike="noStrike" kern="1200" cap="none" spc="0" normalizeH="0" baseline="0" noProof="0">
                <a:ln>
                  <a:noFill/>
                </a:ln>
                <a:solidFill>
                  <a:srgbClr val="0078D4"/>
                </a:solidFill>
                <a:effectLst/>
                <a:uLnTx/>
                <a:uFillTx/>
                <a:latin typeface="Segoe UI Semibold"/>
                <a:ea typeface="+mn-ea"/>
                <a:cs typeface="+mn-cs"/>
              </a:rPr>
              <a:t>10 </a:t>
            </a:r>
          </a:p>
        </p:txBody>
      </p:sp>
      <p:sp>
        <p:nvSpPr>
          <p:cNvPr id="24" name="Rectangle 23">
            <a:extLst>
              <a:ext uri="{FF2B5EF4-FFF2-40B4-BE49-F238E27FC236}">
                <a16:creationId xmlns:a16="http://schemas.microsoft.com/office/drawing/2014/main" id="{ABC226B2-22EE-8024-5DE7-FCA75D1C9641}"/>
              </a:ext>
            </a:extLst>
          </p:cNvPr>
          <p:cNvSpPr/>
          <p:nvPr/>
        </p:nvSpPr>
        <p:spPr bwMode="auto">
          <a:xfrm rot="1798626">
            <a:off x="5581141" y="3541915"/>
            <a:ext cx="1463040" cy="3742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6A48BE8F-ACD1-5DA5-5A93-E80BAFCB0C2E}"/>
              </a:ext>
            </a:extLst>
          </p:cNvPr>
          <p:cNvSpPr/>
          <p:nvPr/>
        </p:nvSpPr>
        <p:spPr bwMode="auto">
          <a:xfrm rot="19801374" flipH="1">
            <a:off x="5214072" y="3494736"/>
            <a:ext cx="1463040" cy="3742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Rectangle 27">
            <a:extLst>
              <a:ext uri="{FF2B5EF4-FFF2-40B4-BE49-F238E27FC236}">
                <a16:creationId xmlns:a16="http://schemas.microsoft.com/office/drawing/2014/main" id="{A972DF5B-443C-0081-2882-10B844B06D9C}"/>
              </a:ext>
            </a:extLst>
          </p:cNvPr>
          <p:cNvSpPr/>
          <p:nvPr/>
        </p:nvSpPr>
        <p:spPr bwMode="auto">
          <a:xfrm rot="5400000">
            <a:off x="5730241" y="2751912"/>
            <a:ext cx="731520" cy="3742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 name="TextBox 37">
            <a:extLst>
              <a:ext uri="{FF2B5EF4-FFF2-40B4-BE49-F238E27FC236}">
                <a16:creationId xmlns:a16="http://schemas.microsoft.com/office/drawing/2014/main" id="{9C56BD19-2D99-496B-62B1-2A020734B68F}"/>
              </a:ext>
            </a:extLst>
          </p:cNvPr>
          <p:cNvSpPr txBox="1"/>
          <p:nvPr/>
        </p:nvSpPr>
        <p:spPr>
          <a:xfrm>
            <a:off x="5409606" y="3059450"/>
            <a:ext cx="1372790" cy="76543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Nearly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mn-cs"/>
              </a:rPr>
              <a:t>2/3</a:t>
            </a:r>
          </a:p>
        </p:txBody>
      </p:sp>
      <p:sp>
        <p:nvSpPr>
          <p:cNvPr id="45" name="Rectangle 44">
            <a:extLst>
              <a:ext uri="{FF2B5EF4-FFF2-40B4-BE49-F238E27FC236}">
                <a16:creationId xmlns:a16="http://schemas.microsoft.com/office/drawing/2014/main" id="{5505E5C3-ADD4-5FEB-8E21-8B6DF0A958A7}"/>
              </a:ext>
            </a:extLst>
          </p:cNvPr>
          <p:cNvSpPr/>
          <p:nvPr/>
        </p:nvSpPr>
        <p:spPr bwMode="auto">
          <a:xfrm>
            <a:off x="797841" y="2351444"/>
            <a:ext cx="3274646" cy="333779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Rectangle 45">
            <a:extLst>
              <a:ext uri="{FF2B5EF4-FFF2-40B4-BE49-F238E27FC236}">
                <a16:creationId xmlns:a16="http://schemas.microsoft.com/office/drawing/2014/main" id="{AB5A03F8-52B9-026D-A868-FD22A30C92F4}"/>
              </a:ext>
            </a:extLst>
          </p:cNvPr>
          <p:cNvSpPr>
            <a:spLocks/>
          </p:cNvSpPr>
          <p:nvPr/>
        </p:nvSpPr>
        <p:spPr bwMode="auto">
          <a:xfrm>
            <a:off x="4468218" y="2351444"/>
            <a:ext cx="3274646" cy="333779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Rectangle 46">
            <a:extLst>
              <a:ext uri="{FF2B5EF4-FFF2-40B4-BE49-F238E27FC236}">
                <a16:creationId xmlns:a16="http://schemas.microsoft.com/office/drawing/2014/main" id="{1EF633D8-50DA-F4AF-AF3D-7ED9B3CAF94B}"/>
              </a:ext>
            </a:extLst>
          </p:cNvPr>
          <p:cNvSpPr>
            <a:spLocks/>
          </p:cNvSpPr>
          <p:nvPr/>
        </p:nvSpPr>
        <p:spPr bwMode="auto">
          <a:xfrm>
            <a:off x="8181877" y="2351444"/>
            <a:ext cx="3274646" cy="333779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E167A6DA-6BB2-1DBD-6D1F-5F7500CCC843}"/>
              </a:ext>
            </a:extLst>
          </p:cNvPr>
          <p:cNvSpPr txBox="1">
            <a:spLocks/>
          </p:cNvSpPr>
          <p:nvPr/>
        </p:nvSpPr>
        <p:spPr>
          <a:xfrm>
            <a:off x="992627" y="4514418"/>
            <a:ext cx="2760350" cy="1299602"/>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Organizations </a:t>
            </a:r>
            <a:b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need to </a:t>
            </a:r>
            <a:r>
              <a:rPr kumimoji="0" lang="en-US" sz="1800" b="1"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do more </a:t>
            </a:r>
            <a:br>
              <a:rPr kumimoji="0" lang="en-US" sz="1800" b="1"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br>
            <a:r>
              <a:rPr kumimoji="0" lang="en-US" sz="1800" b="1"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with less</a:t>
            </a:r>
            <a:r>
              <a:rPr kumimoji="0" lang="en-US" sz="18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a:t>
            </a:r>
          </a:p>
        </p:txBody>
      </p:sp>
      <p:sp>
        <p:nvSpPr>
          <p:cNvPr id="6" name="TextBox 5">
            <a:extLst>
              <a:ext uri="{FF2B5EF4-FFF2-40B4-BE49-F238E27FC236}">
                <a16:creationId xmlns:a16="http://schemas.microsoft.com/office/drawing/2014/main" id="{D3D05C67-5232-239B-D949-28AC055A74A1}"/>
              </a:ext>
            </a:extLst>
          </p:cNvPr>
          <p:cNvSpPr txBox="1">
            <a:spLocks/>
          </p:cNvSpPr>
          <p:nvPr/>
        </p:nvSpPr>
        <p:spPr>
          <a:xfrm>
            <a:off x="8439027" y="4514418"/>
            <a:ext cx="2760348" cy="1299602"/>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…and empower a flexible </a:t>
            </a:r>
            <a:r>
              <a:rPr kumimoji="0" lang="en-US" sz="18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hybrid work </a:t>
            </a:r>
            <a:br>
              <a:rPr kumimoji="0" lang="en-US" sz="18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b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culture.</a:t>
            </a:r>
            <a:endParaRPr kumimoji="0" lang="en-US" sz="18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endParaRPr>
          </a:p>
        </p:txBody>
      </p:sp>
      <p:sp>
        <p:nvSpPr>
          <p:cNvPr id="9" name="TextBox 8">
            <a:extLst>
              <a:ext uri="{FF2B5EF4-FFF2-40B4-BE49-F238E27FC236}">
                <a16:creationId xmlns:a16="http://schemas.microsoft.com/office/drawing/2014/main" id="{93A2FCD7-54CF-D5C7-DA5D-3B7F26B643FE}"/>
              </a:ext>
            </a:extLst>
          </p:cNvPr>
          <p:cNvSpPr txBox="1">
            <a:spLocks/>
          </p:cNvSpPr>
          <p:nvPr/>
        </p:nvSpPr>
        <p:spPr>
          <a:xfrm>
            <a:off x="4715826" y="4514418"/>
            <a:ext cx="2760350" cy="1299602"/>
          </a:xfrm>
          <a:prstGeom prst="rect">
            <a:avLst/>
          </a:prstGeom>
          <a:noFill/>
        </p:spPr>
        <p:txBody>
          <a:bodyPr wrap="square"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..rapidly adjust to </a:t>
            </a:r>
            <a:r>
              <a:rPr kumimoji="0" lang="en-US" sz="18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changing customer expectations…</a:t>
            </a:r>
          </a:p>
        </p:txBody>
      </p:sp>
      <p:sp>
        <p:nvSpPr>
          <p:cNvPr id="55" name="Oval 54">
            <a:extLst>
              <a:ext uri="{FF2B5EF4-FFF2-40B4-BE49-F238E27FC236}">
                <a16:creationId xmlns:a16="http://schemas.microsoft.com/office/drawing/2014/main" id="{5531FA44-2EFC-24CC-EF7C-26F7967EC493}"/>
              </a:ext>
            </a:extLst>
          </p:cNvPr>
          <p:cNvSpPr/>
          <p:nvPr/>
        </p:nvSpPr>
        <p:spPr bwMode="auto">
          <a:xfrm>
            <a:off x="1535105" y="2591303"/>
            <a:ext cx="1675394" cy="16753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ACD201BF-7F6B-A87F-25FB-99E89940D997}"/>
              </a:ext>
            </a:extLst>
          </p:cNvPr>
          <p:cNvSpPr/>
          <p:nvPr/>
        </p:nvSpPr>
        <p:spPr bwMode="auto">
          <a:xfrm>
            <a:off x="5253556" y="2591303"/>
            <a:ext cx="1675394" cy="16753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D1FF0777-C073-BF52-3898-D8A72084142A}"/>
              </a:ext>
            </a:extLst>
          </p:cNvPr>
          <p:cNvSpPr/>
          <p:nvPr/>
        </p:nvSpPr>
        <p:spPr bwMode="auto">
          <a:xfrm>
            <a:off x="8981504" y="2591303"/>
            <a:ext cx="1675394" cy="16753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9" name="Picture 48" descr="A person using a tablet&#10;&#10;Description automatically generated with medium confidence">
            <a:extLst>
              <a:ext uri="{FF2B5EF4-FFF2-40B4-BE49-F238E27FC236}">
                <a16:creationId xmlns:a16="http://schemas.microsoft.com/office/drawing/2014/main" id="{9EB145CD-A9ED-8B66-472F-8E1691B801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21" r="11598"/>
          <a:stretch/>
        </p:blipFill>
        <p:spPr>
          <a:xfrm>
            <a:off x="9070277" y="2680077"/>
            <a:ext cx="1497846" cy="1497846"/>
          </a:xfrm>
          <a:prstGeom prst="ellipse">
            <a:avLst/>
          </a:prstGeom>
          <a:ln w="38100">
            <a:solidFill>
              <a:schemeClr val="bg1"/>
            </a:solidFill>
          </a:ln>
        </p:spPr>
      </p:pic>
      <p:pic>
        <p:nvPicPr>
          <p:cNvPr id="51" name="Picture 50" descr="A picture containing person, indoor&#10;&#10;Description automatically generated">
            <a:extLst>
              <a:ext uri="{FF2B5EF4-FFF2-40B4-BE49-F238E27FC236}">
                <a16:creationId xmlns:a16="http://schemas.microsoft.com/office/drawing/2014/main" id="{F150356E-FBA8-512C-EA02-3155EBE146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468" t="3337" r="30327" b="24354"/>
          <a:stretch/>
        </p:blipFill>
        <p:spPr>
          <a:xfrm>
            <a:off x="5342329" y="2680077"/>
            <a:ext cx="1497847" cy="1497846"/>
          </a:xfrm>
          <a:prstGeom prst="ellipse">
            <a:avLst/>
          </a:prstGeom>
          <a:ln w="38100">
            <a:solidFill>
              <a:schemeClr val="bg1"/>
            </a:solidFill>
          </a:ln>
        </p:spPr>
      </p:pic>
      <p:pic>
        <p:nvPicPr>
          <p:cNvPr id="53" name="Picture 52" descr="A person showing a person something on a tablet&#10;&#10;Description automatically generated with medium confidence">
            <a:extLst>
              <a:ext uri="{FF2B5EF4-FFF2-40B4-BE49-F238E27FC236}">
                <a16:creationId xmlns:a16="http://schemas.microsoft.com/office/drawing/2014/main" id="{779ABCE1-C197-6D1C-C59F-746C64A8C2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52" r="24782"/>
          <a:stretch/>
        </p:blipFill>
        <p:spPr>
          <a:xfrm>
            <a:off x="1623879" y="2680077"/>
            <a:ext cx="1497847" cy="1497846"/>
          </a:xfrm>
          <a:prstGeom prst="ellipse">
            <a:avLst/>
          </a:prstGeom>
          <a:ln w="38100">
            <a:solidFill>
              <a:schemeClr val="bg1"/>
            </a:solidFill>
          </a:ln>
        </p:spPr>
      </p:pic>
      <p:sp>
        <p:nvSpPr>
          <p:cNvPr id="61" name="Arc 60">
            <a:extLst>
              <a:ext uri="{FF2B5EF4-FFF2-40B4-BE49-F238E27FC236}">
                <a16:creationId xmlns:a16="http://schemas.microsoft.com/office/drawing/2014/main" id="{C67FC4B0-A6AA-C441-836D-40BE432988BC}"/>
              </a:ext>
            </a:extLst>
          </p:cNvPr>
          <p:cNvSpPr>
            <a:spLocks/>
          </p:cNvSpPr>
          <p:nvPr/>
        </p:nvSpPr>
        <p:spPr>
          <a:xfrm>
            <a:off x="1401134" y="2461747"/>
            <a:ext cx="1938163" cy="1932770"/>
          </a:xfrm>
          <a:prstGeom prst="arc">
            <a:avLst>
              <a:gd name="adj1" fmla="val 16912109"/>
              <a:gd name="adj2" fmla="val 9939260"/>
            </a:avLst>
          </a:prstGeom>
          <a:noFill/>
          <a:ln w="12700">
            <a:solidFill>
              <a:schemeClr val="accent1"/>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3" name="Arc 62">
            <a:extLst>
              <a:ext uri="{FF2B5EF4-FFF2-40B4-BE49-F238E27FC236}">
                <a16:creationId xmlns:a16="http://schemas.microsoft.com/office/drawing/2014/main" id="{B177ABAC-9221-151A-691A-34A9D8CFE47B}"/>
              </a:ext>
            </a:extLst>
          </p:cNvPr>
          <p:cNvSpPr>
            <a:spLocks/>
          </p:cNvSpPr>
          <p:nvPr/>
        </p:nvSpPr>
        <p:spPr>
          <a:xfrm>
            <a:off x="5122585" y="2461790"/>
            <a:ext cx="1938163" cy="1932770"/>
          </a:xfrm>
          <a:prstGeom prst="arc">
            <a:avLst>
              <a:gd name="adj1" fmla="val 1825926"/>
              <a:gd name="adj2" fmla="val 11633155"/>
            </a:avLst>
          </a:prstGeom>
          <a:noFill/>
          <a:ln w="12700">
            <a:solidFill>
              <a:schemeClr val="accent1"/>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4" name="Arc 63">
            <a:extLst>
              <a:ext uri="{FF2B5EF4-FFF2-40B4-BE49-F238E27FC236}">
                <a16:creationId xmlns:a16="http://schemas.microsoft.com/office/drawing/2014/main" id="{F5A58D34-50E6-57B4-1B57-94B51F532598}"/>
              </a:ext>
            </a:extLst>
          </p:cNvPr>
          <p:cNvSpPr>
            <a:spLocks/>
          </p:cNvSpPr>
          <p:nvPr/>
        </p:nvSpPr>
        <p:spPr>
          <a:xfrm>
            <a:off x="8850178" y="2461940"/>
            <a:ext cx="1938163" cy="1932770"/>
          </a:xfrm>
          <a:prstGeom prst="arc">
            <a:avLst>
              <a:gd name="adj1" fmla="val 52081"/>
              <a:gd name="adj2" fmla="val 15828825"/>
            </a:avLst>
          </a:prstGeom>
          <a:noFill/>
          <a:ln w="12700">
            <a:solidFill>
              <a:schemeClr val="accent1"/>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Title 28">
            <a:extLst>
              <a:ext uri="{FF2B5EF4-FFF2-40B4-BE49-F238E27FC236}">
                <a16:creationId xmlns:a16="http://schemas.microsoft.com/office/drawing/2014/main" id="{45A2E226-C90D-C009-59E0-619461BB1F2A}"/>
              </a:ext>
            </a:extLst>
          </p:cNvPr>
          <p:cNvSpPr txBox="1">
            <a:spLocks/>
          </p:cNvSpPr>
          <p:nvPr/>
        </p:nvSpPr>
        <p:spPr>
          <a:xfrm>
            <a:off x="588263" y="457200"/>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a:gsLst>
                    <a:gs pos="1250">
                      <a:srgbClr val="000000"/>
                    </a:gs>
                    <a:gs pos="100000">
                      <a:srgbClr val="000000"/>
                    </a:gs>
                  </a:gsLst>
                  <a:lin ang="5400000" scaled="0"/>
                </a:gradFill>
                <a:effectLst/>
                <a:uLnTx/>
                <a:uFillTx/>
                <a:latin typeface="Segoe UI Semibold"/>
                <a:ea typeface="+mn-ea"/>
                <a:cs typeface="Segoe UI" pitchFamily="34" charset="0"/>
              </a:rPr>
              <a:t>A world of change</a:t>
            </a:r>
          </a:p>
        </p:txBody>
      </p:sp>
      <p:sp>
        <p:nvSpPr>
          <p:cNvPr id="50" name="TextBox 49">
            <a:extLst>
              <a:ext uri="{FF2B5EF4-FFF2-40B4-BE49-F238E27FC236}">
                <a16:creationId xmlns:a16="http://schemas.microsoft.com/office/drawing/2014/main" id="{EFCD3E54-714D-46BE-C9BB-BFBCEE07CF19}"/>
              </a:ext>
            </a:extLst>
          </p:cNvPr>
          <p:cNvSpPr txBox="1"/>
          <p:nvPr/>
        </p:nvSpPr>
        <p:spPr>
          <a:xfrm>
            <a:off x="239347" y="6401497"/>
            <a:ext cx="7306507" cy="6001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gradFill>
                  <a:gsLst>
                    <a:gs pos="2917">
                      <a:srgbClr val="000000"/>
                    </a:gs>
                    <a:gs pos="30000">
                      <a:srgbClr val="000000"/>
                    </a:gs>
                  </a:gsLst>
                  <a:lin ang="5400000" scaled="0"/>
                </a:gradFill>
                <a:effectLst/>
                <a:uLnTx/>
                <a:uFillTx/>
                <a:latin typeface="Segoe UI"/>
                <a:ea typeface="+mn-ea"/>
                <a:cs typeface="+mn-cs"/>
              </a:rPr>
              <a:t>1</a:t>
            </a: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      Microsoft Business Trend Index 2022, August 2022</a:t>
            </a:r>
          </a:p>
          <a:p>
            <a:pPr marL="228600" marR="0" lvl="0" indent="-228600" algn="l" defTabSz="914400" rtl="0" eaLnBrk="1" fontAlgn="auto" latinLnBrk="0" hangingPunct="1">
              <a:lnSpc>
                <a:spcPct val="100000"/>
              </a:lnSpc>
              <a:spcBef>
                <a:spcPts val="0"/>
              </a:spcBef>
              <a:spcAft>
                <a:spcPts val="0"/>
              </a:spcAft>
              <a:buClrTx/>
              <a:buSzTx/>
              <a:buFontTx/>
              <a:buAutoNum type="arabicPlain" startAt="2"/>
              <a:tabLst/>
              <a:defRPr/>
            </a:pP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Microsoft Global State of Multichannel Customer Service Report, November 2020</a:t>
            </a:r>
          </a:p>
          <a:p>
            <a:pPr marL="228600" marR="0" lvl="0" indent="-228600" algn="l" defTabSz="914400" rtl="0" eaLnBrk="1" fontAlgn="auto" latinLnBrk="0" hangingPunct="1">
              <a:lnSpc>
                <a:spcPct val="100000"/>
              </a:lnSpc>
              <a:spcBef>
                <a:spcPts val="0"/>
              </a:spcBef>
              <a:spcAft>
                <a:spcPts val="0"/>
              </a:spcAft>
              <a:buClrTx/>
              <a:buSzTx/>
              <a:buFontTx/>
              <a:buAutoNum type="arabicPlain" startAt="2"/>
              <a:tabLst/>
              <a:defRPr/>
            </a:pP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2021 Microsoft Work Trends Index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4825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grpId="1" nodeType="withEffect">
                                  <p:stCondLst>
                                    <p:cond delay="0"/>
                                  </p:stCondLst>
                                  <p:childTnLst>
                                    <p:animMotion origin="layout" path="M -1.25E-6 -2.96296E-6 L -1.25E-6 0.02662 " pathEditMode="relative" rAng="0" ptsTypes="AA">
                                      <p:cBhvr>
                                        <p:cTn id="9" dur="1000" spd="-100000" fill="hold"/>
                                        <p:tgtEl>
                                          <p:spTgt spid="2"/>
                                        </p:tgtEl>
                                        <p:attrNameLst>
                                          <p:attrName>ppt_x</p:attrName>
                                          <p:attrName>ppt_y</p:attrName>
                                        </p:attrNameLst>
                                      </p:cBhvr>
                                      <p:rCtr x="0" y="1319"/>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21" presetClass="entr" presetSubtype="1"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par>
                                <p:cTn id="23" presetID="42" presetClass="path" presetSubtype="0" accel="50000" decel="50000" fill="hold" grpId="1" nodeType="withEffect">
                                  <p:stCondLst>
                                    <p:cond delay="750"/>
                                  </p:stCondLst>
                                  <p:childTnLst>
                                    <p:animMotion origin="layout" path="M -1.25E-6 4.81481E-6 L -1.25E-6 -0.01713 " pathEditMode="relative" rAng="0" ptsTypes="AA">
                                      <p:cBhvr>
                                        <p:cTn id="24" dur="750" spd="-100000" fill="hold"/>
                                        <p:tgtEl>
                                          <p:spTgt spid="16"/>
                                        </p:tgtEl>
                                        <p:attrNameLst>
                                          <p:attrName>ppt_x</p:attrName>
                                          <p:attrName>ppt_y</p:attrName>
                                        </p:attrNameLst>
                                      </p:cBhvr>
                                      <p:rCtr x="0" y="-856"/>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grpId="0" nodeType="withEffect">
                                  <p:stCondLst>
                                    <p:cond delay="2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42" presetClass="path" presetSubtype="0" accel="50000" decel="50000" fill="hold" grpId="1" nodeType="withEffect">
                                  <p:stCondLst>
                                    <p:cond delay="200"/>
                                  </p:stCondLst>
                                  <p:childTnLst>
                                    <p:animMotion origin="layout" path="M -1.25E-6 7.40741E-7 L -1.25E-6 0.02662 " pathEditMode="relative" rAng="0" ptsTypes="AA">
                                      <p:cBhvr>
                                        <p:cTn id="34" dur="1000" spd="-100000" fill="hold"/>
                                        <p:tgtEl>
                                          <p:spTgt spid="4"/>
                                        </p:tgtEl>
                                        <p:attrNameLst>
                                          <p:attrName>ppt_x</p:attrName>
                                          <p:attrName>ppt_y</p:attrName>
                                        </p:attrNameLst>
                                      </p:cBhvr>
                                      <p:rCtr x="0" y="1319"/>
                                    </p:animMotion>
                                  </p:childTnLst>
                                </p:cTn>
                              </p:par>
                              <p:par>
                                <p:cTn id="35" presetID="10" presetClass="entr" presetSubtype="0" fill="hold" nodeType="withEffect">
                                  <p:stCondLst>
                                    <p:cond delay="70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10" presetClass="entr" presetSubtype="0" fill="hold" grpId="0" nodeType="withEffect">
                                  <p:stCondLst>
                                    <p:cond delay="70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21" presetClass="entr" presetSubtype="1" fill="hold" grpId="0" nodeType="withEffect">
                                  <p:stCondLst>
                                    <p:cond delay="700"/>
                                  </p:stCondLst>
                                  <p:childTnLst>
                                    <p:set>
                                      <p:cBhvr>
                                        <p:cTn id="42" dur="1" fill="hold">
                                          <p:stCondLst>
                                            <p:cond delay="0"/>
                                          </p:stCondLst>
                                        </p:cTn>
                                        <p:tgtEl>
                                          <p:spTgt spid="61"/>
                                        </p:tgtEl>
                                        <p:attrNameLst>
                                          <p:attrName>style.visibility</p:attrName>
                                        </p:attrNameLst>
                                      </p:cBhvr>
                                      <p:to>
                                        <p:strVal val="visible"/>
                                      </p:to>
                                    </p:set>
                                    <p:animEffect transition="in" filter="wheel(1)">
                                      <p:cBhvr>
                                        <p:cTn id="43" dur="750"/>
                                        <p:tgtEl>
                                          <p:spTgt spid="6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42" presetClass="path" presetSubtype="0" accel="50000" decel="50000" fill="hold" grpId="1" nodeType="withEffect">
                                  <p:stCondLst>
                                    <p:cond delay="0"/>
                                  </p:stCondLst>
                                  <p:childTnLst>
                                    <p:animMotion origin="layout" path="M 0 -2.96296E-6 L 0 0.02662 " pathEditMode="relative" rAng="0" ptsTypes="AA">
                                      <p:cBhvr>
                                        <p:cTn id="50" dur="1000" spd="-100000" fill="hold"/>
                                        <p:tgtEl>
                                          <p:spTgt spid="10"/>
                                        </p:tgtEl>
                                        <p:attrNameLst>
                                          <p:attrName>ppt_x</p:attrName>
                                          <p:attrName>ppt_y</p:attrName>
                                        </p:attrNameLst>
                                      </p:cBhvr>
                                      <p:rCtr x="0" y="1319"/>
                                    </p:animMotion>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21" presetClass="entr" presetSubtype="1" fill="hold" grpId="0" nodeType="withEffect">
                                  <p:stCondLst>
                                    <p:cond delay="100"/>
                                  </p:stCondLst>
                                  <p:childTnLst>
                                    <p:set>
                                      <p:cBhvr>
                                        <p:cTn id="56" dur="1" fill="hold">
                                          <p:stCondLst>
                                            <p:cond delay="0"/>
                                          </p:stCondLst>
                                        </p:cTn>
                                        <p:tgtEl>
                                          <p:spTgt spid="36"/>
                                        </p:tgtEl>
                                        <p:attrNameLst>
                                          <p:attrName>style.visibility</p:attrName>
                                        </p:attrNameLst>
                                      </p:cBhvr>
                                      <p:to>
                                        <p:strVal val="visible"/>
                                      </p:to>
                                    </p:set>
                                    <p:animEffect transition="in" filter="wheel(1)">
                                      <p:cBhvr>
                                        <p:cTn id="57" dur="1000"/>
                                        <p:tgtEl>
                                          <p:spTgt spid="36"/>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750"/>
                                        <p:tgtEl>
                                          <p:spTgt spid="38"/>
                                        </p:tgtEl>
                                      </p:cBhvr>
                                    </p:animEffect>
                                  </p:childTnLst>
                                </p:cTn>
                              </p:par>
                              <p:par>
                                <p:cTn id="61" presetID="10" presetClass="entr" presetSubtype="0" fill="hold" grpId="0" nodeType="withEffect">
                                  <p:stCondLst>
                                    <p:cond delay="75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750"/>
                                        <p:tgtEl>
                                          <p:spTgt spid="39"/>
                                        </p:tgtEl>
                                      </p:cBhvr>
                                    </p:animEffect>
                                  </p:childTnLst>
                                </p:cTn>
                              </p:par>
                              <p:par>
                                <p:cTn id="64" presetID="42" presetClass="path" presetSubtype="0" accel="50000" decel="50000" fill="hold" grpId="1" nodeType="withEffect">
                                  <p:stCondLst>
                                    <p:cond delay="750"/>
                                  </p:stCondLst>
                                  <p:childTnLst>
                                    <p:animMotion origin="layout" path="M 0 4.81481E-6 L 0 -0.01713 " pathEditMode="relative" rAng="0" ptsTypes="AA">
                                      <p:cBhvr>
                                        <p:cTn id="65" dur="750" spd="-100000" fill="hold"/>
                                        <p:tgtEl>
                                          <p:spTgt spid="39"/>
                                        </p:tgtEl>
                                        <p:attrNameLst>
                                          <p:attrName>ppt_x</p:attrName>
                                          <p:attrName>ppt_y</p:attrName>
                                        </p:attrNameLst>
                                      </p:cBhvr>
                                      <p:rCtr x="0" y="-856"/>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par>
                                <p:cTn id="71" presetID="10" presetClass="entr" presetSubtype="0" fill="hold" grpId="0" nodeType="withEffect">
                                  <p:stCondLst>
                                    <p:cond delay="20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par>
                                <p:cTn id="74" presetID="42" presetClass="path" presetSubtype="0" accel="50000" decel="50000" fill="hold" grpId="1" nodeType="withEffect">
                                  <p:stCondLst>
                                    <p:cond delay="200"/>
                                  </p:stCondLst>
                                  <p:childTnLst>
                                    <p:animMotion origin="layout" path="M 0 7.40741E-7 L 0 0.02662 " pathEditMode="relative" rAng="0" ptsTypes="AA">
                                      <p:cBhvr>
                                        <p:cTn id="75" dur="1000" spd="-100000" fill="hold"/>
                                        <p:tgtEl>
                                          <p:spTgt spid="9"/>
                                        </p:tgtEl>
                                        <p:attrNameLst>
                                          <p:attrName>ppt_x</p:attrName>
                                          <p:attrName>ppt_y</p:attrName>
                                        </p:attrNameLst>
                                      </p:cBhvr>
                                      <p:rCtr x="0" y="1319"/>
                                    </p:animMotion>
                                  </p:childTnLst>
                                </p:cTn>
                              </p:par>
                              <p:par>
                                <p:cTn id="76" presetID="10" presetClass="entr" presetSubtype="0" fill="hold" nodeType="withEffect">
                                  <p:stCondLst>
                                    <p:cond delay="70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500"/>
                                        <p:tgtEl>
                                          <p:spTgt spid="51"/>
                                        </p:tgtEl>
                                      </p:cBhvr>
                                    </p:animEffect>
                                  </p:childTnLst>
                                </p:cTn>
                              </p:par>
                              <p:par>
                                <p:cTn id="79" presetID="10" presetClass="entr" presetSubtype="0" fill="hold" grpId="0" nodeType="withEffect">
                                  <p:stCondLst>
                                    <p:cond delay="700"/>
                                  </p:stCondLst>
                                  <p:childTnLst>
                                    <p:set>
                                      <p:cBhvr>
                                        <p:cTn id="80" dur="1" fill="hold">
                                          <p:stCondLst>
                                            <p:cond delay="0"/>
                                          </p:stCondLst>
                                        </p:cTn>
                                        <p:tgtEl>
                                          <p:spTgt spid="57"/>
                                        </p:tgtEl>
                                        <p:attrNameLst>
                                          <p:attrName>style.visibility</p:attrName>
                                        </p:attrNameLst>
                                      </p:cBhvr>
                                      <p:to>
                                        <p:strVal val="visible"/>
                                      </p:to>
                                    </p:set>
                                    <p:animEffect transition="in" filter="fade">
                                      <p:cBhvr>
                                        <p:cTn id="81" dur="500"/>
                                        <p:tgtEl>
                                          <p:spTgt spid="57"/>
                                        </p:tgtEl>
                                      </p:cBhvr>
                                    </p:animEffect>
                                  </p:childTnLst>
                                </p:cTn>
                              </p:par>
                              <p:par>
                                <p:cTn id="82" presetID="21" presetClass="entr" presetSubtype="1" fill="hold" grpId="0" nodeType="withEffect">
                                  <p:stCondLst>
                                    <p:cond delay="700"/>
                                  </p:stCondLst>
                                  <p:childTnLst>
                                    <p:set>
                                      <p:cBhvr>
                                        <p:cTn id="83" dur="1" fill="hold">
                                          <p:stCondLst>
                                            <p:cond delay="0"/>
                                          </p:stCondLst>
                                        </p:cTn>
                                        <p:tgtEl>
                                          <p:spTgt spid="63"/>
                                        </p:tgtEl>
                                        <p:attrNameLst>
                                          <p:attrName>style.visibility</p:attrName>
                                        </p:attrNameLst>
                                      </p:cBhvr>
                                      <p:to>
                                        <p:strVal val="visible"/>
                                      </p:to>
                                    </p:set>
                                    <p:animEffect transition="in" filter="wheel(1)">
                                      <p:cBhvr>
                                        <p:cTn id="84" dur="750"/>
                                        <p:tgtEl>
                                          <p:spTgt spid="63"/>
                                        </p:tgtEl>
                                      </p:cBhvr>
                                    </p:animEffect>
                                  </p:childTnLst>
                                </p:cTn>
                              </p:par>
                            </p:childTnLst>
                          </p:cTn>
                        </p:par>
                        <p:par>
                          <p:cTn id="85" fill="hold">
                            <p:stCondLst>
                              <p:cond delay="1450"/>
                            </p:stCondLst>
                            <p:childTnLst>
                              <p:par>
                                <p:cTn id="86" presetID="10" presetClass="entr" presetSubtype="0" fill="hold" grpId="0" nodeType="after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500"/>
                                        <p:tgtEl>
                                          <p:spTgt spid="8"/>
                                        </p:tgtEl>
                                      </p:cBhvr>
                                    </p:animEffect>
                                  </p:childTnLst>
                                </p:cTn>
                              </p:par>
                              <p:par>
                                <p:cTn id="89" presetID="42" presetClass="path" presetSubtype="0" accel="50000" decel="50000" fill="hold" grpId="1" nodeType="withEffect">
                                  <p:stCondLst>
                                    <p:cond delay="0"/>
                                  </p:stCondLst>
                                  <p:childTnLst>
                                    <p:animMotion origin="layout" path="M 1.45833E-6 -2.96296E-6 L 1.45833E-6 0.02662 " pathEditMode="relative" rAng="0" ptsTypes="AA">
                                      <p:cBhvr>
                                        <p:cTn id="90" dur="1000" spd="-100000" fill="hold"/>
                                        <p:tgtEl>
                                          <p:spTgt spid="8"/>
                                        </p:tgtEl>
                                        <p:attrNameLst>
                                          <p:attrName>ppt_x</p:attrName>
                                          <p:attrName>ppt_y</p:attrName>
                                        </p:attrNameLst>
                                      </p:cBhvr>
                                      <p:rCtr x="0" y="1319"/>
                                    </p:animMotion>
                                  </p:childTnLst>
                                </p:cTn>
                              </p:par>
                            </p:childTnLst>
                          </p:cTn>
                        </p:par>
                        <p:par>
                          <p:cTn id="91" fill="hold">
                            <p:stCondLst>
                              <p:cond delay="2450"/>
                            </p:stCondLst>
                            <p:childTnLst>
                              <p:par>
                                <p:cTn id="92" presetID="10" presetClass="entr" presetSubtype="0" fill="hold" grpId="0" nodeType="after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21" presetClass="entr" presetSubtype="1" fill="hold" grpId="0" nodeType="withEffect">
                                  <p:stCondLst>
                                    <p:cond delay="100"/>
                                  </p:stCondLst>
                                  <p:childTnLst>
                                    <p:set>
                                      <p:cBhvr>
                                        <p:cTn id="96" dur="1" fill="hold">
                                          <p:stCondLst>
                                            <p:cond delay="0"/>
                                          </p:stCondLst>
                                        </p:cTn>
                                        <p:tgtEl>
                                          <p:spTgt spid="41"/>
                                        </p:tgtEl>
                                        <p:attrNameLst>
                                          <p:attrName>style.visibility</p:attrName>
                                        </p:attrNameLst>
                                      </p:cBhvr>
                                      <p:to>
                                        <p:strVal val="visible"/>
                                      </p:to>
                                    </p:set>
                                    <p:animEffect transition="in" filter="wheel(1)">
                                      <p:cBhvr>
                                        <p:cTn id="97" dur="1000"/>
                                        <p:tgtEl>
                                          <p:spTgt spid="41"/>
                                        </p:tgtEl>
                                      </p:cBhvr>
                                    </p:animEffect>
                                  </p:childTnLst>
                                </p:cTn>
                              </p:par>
                              <p:par>
                                <p:cTn id="98" presetID="10" presetClass="entr" presetSubtype="0" fill="hold" grpId="0" nodeType="withEffect">
                                  <p:stCondLst>
                                    <p:cond delay="25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750"/>
                                        <p:tgtEl>
                                          <p:spTgt spid="43"/>
                                        </p:tgtEl>
                                      </p:cBhvr>
                                    </p:animEffect>
                                  </p:childTnLst>
                                </p:cTn>
                              </p:par>
                              <p:par>
                                <p:cTn id="101" presetID="10" presetClass="entr" presetSubtype="0" fill="hold" grpId="0" nodeType="withEffect">
                                  <p:stCondLst>
                                    <p:cond delay="75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750"/>
                                        <p:tgtEl>
                                          <p:spTgt spid="44"/>
                                        </p:tgtEl>
                                      </p:cBhvr>
                                    </p:animEffect>
                                  </p:childTnLst>
                                </p:cTn>
                              </p:par>
                              <p:par>
                                <p:cTn id="104" presetID="42" presetClass="path" presetSubtype="0" accel="50000" decel="50000" fill="hold" grpId="1" nodeType="withEffect">
                                  <p:stCondLst>
                                    <p:cond delay="750"/>
                                  </p:stCondLst>
                                  <p:childTnLst>
                                    <p:animMotion origin="layout" path="M 1.45833E-6 4.81481E-6 L 1.45833E-6 -0.01713 " pathEditMode="relative" rAng="0" ptsTypes="AA">
                                      <p:cBhvr>
                                        <p:cTn id="105" dur="750" spd="-100000" fill="hold"/>
                                        <p:tgtEl>
                                          <p:spTgt spid="44"/>
                                        </p:tgtEl>
                                        <p:attrNameLst>
                                          <p:attrName>ppt_x</p:attrName>
                                          <p:attrName>ppt_y</p:attrName>
                                        </p:attrNameLst>
                                      </p:cBhvr>
                                      <p:rCtr x="0" y="-856"/>
                                    </p:animMotion>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500"/>
                                        <p:tgtEl>
                                          <p:spTgt spid="47"/>
                                        </p:tgtEl>
                                      </p:cBhvr>
                                    </p:animEffect>
                                  </p:childTnLst>
                                </p:cTn>
                              </p:par>
                              <p:par>
                                <p:cTn id="111" presetID="10" presetClass="entr" presetSubtype="0" fill="hold" grpId="0" nodeType="withEffect">
                                  <p:stCondLst>
                                    <p:cond delay="200"/>
                                  </p:stCondLst>
                                  <p:childTnLst>
                                    <p:set>
                                      <p:cBhvr>
                                        <p:cTn id="112" dur="1" fill="hold">
                                          <p:stCondLst>
                                            <p:cond delay="0"/>
                                          </p:stCondLst>
                                        </p:cTn>
                                        <p:tgtEl>
                                          <p:spTgt spid="6"/>
                                        </p:tgtEl>
                                        <p:attrNameLst>
                                          <p:attrName>style.visibility</p:attrName>
                                        </p:attrNameLst>
                                      </p:cBhvr>
                                      <p:to>
                                        <p:strVal val="visible"/>
                                      </p:to>
                                    </p:set>
                                    <p:animEffect transition="in" filter="fade">
                                      <p:cBhvr>
                                        <p:cTn id="113" dur="500"/>
                                        <p:tgtEl>
                                          <p:spTgt spid="6"/>
                                        </p:tgtEl>
                                      </p:cBhvr>
                                    </p:animEffect>
                                  </p:childTnLst>
                                </p:cTn>
                              </p:par>
                              <p:par>
                                <p:cTn id="114" presetID="42" presetClass="path" presetSubtype="0" accel="50000" decel="50000" fill="hold" grpId="1" nodeType="withEffect">
                                  <p:stCondLst>
                                    <p:cond delay="200"/>
                                  </p:stCondLst>
                                  <p:childTnLst>
                                    <p:animMotion origin="layout" path="M 1.45833E-6 7.40741E-7 L 1.45833E-6 0.02662 " pathEditMode="relative" rAng="0" ptsTypes="AA">
                                      <p:cBhvr>
                                        <p:cTn id="115" dur="1000" spd="-100000" fill="hold"/>
                                        <p:tgtEl>
                                          <p:spTgt spid="6"/>
                                        </p:tgtEl>
                                        <p:attrNameLst>
                                          <p:attrName>ppt_x</p:attrName>
                                          <p:attrName>ppt_y</p:attrName>
                                        </p:attrNameLst>
                                      </p:cBhvr>
                                      <p:rCtr x="0" y="1319"/>
                                    </p:animMotion>
                                  </p:childTnLst>
                                </p:cTn>
                              </p:par>
                              <p:par>
                                <p:cTn id="116" presetID="10" presetClass="entr" presetSubtype="0" fill="hold" nodeType="withEffect">
                                  <p:stCondLst>
                                    <p:cond delay="70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500"/>
                                        <p:tgtEl>
                                          <p:spTgt spid="49"/>
                                        </p:tgtEl>
                                      </p:cBhvr>
                                    </p:animEffect>
                                  </p:childTnLst>
                                </p:cTn>
                              </p:par>
                              <p:par>
                                <p:cTn id="119" presetID="10" presetClass="entr" presetSubtype="0" fill="hold" grpId="0" nodeType="withEffect">
                                  <p:stCondLst>
                                    <p:cond delay="700"/>
                                  </p:stCondLst>
                                  <p:childTnLst>
                                    <p:set>
                                      <p:cBhvr>
                                        <p:cTn id="120" dur="1" fill="hold">
                                          <p:stCondLst>
                                            <p:cond delay="0"/>
                                          </p:stCondLst>
                                        </p:cTn>
                                        <p:tgtEl>
                                          <p:spTgt spid="58"/>
                                        </p:tgtEl>
                                        <p:attrNameLst>
                                          <p:attrName>style.visibility</p:attrName>
                                        </p:attrNameLst>
                                      </p:cBhvr>
                                      <p:to>
                                        <p:strVal val="visible"/>
                                      </p:to>
                                    </p:set>
                                    <p:animEffect transition="in" filter="fade">
                                      <p:cBhvr>
                                        <p:cTn id="121" dur="500"/>
                                        <p:tgtEl>
                                          <p:spTgt spid="58"/>
                                        </p:tgtEl>
                                      </p:cBhvr>
                                    </p:animEffect>
                                  </p:childTnLst>
                                </p:cTn>
                              </p:par>
                              <p:par>
                                <p:cTn id="122" presetID="21" presetClass="entr" presetSubtype="1" fill="hold" grpId="0" nodeType="withEffect">
                                  <p:stCondLst>
                                    <p:cond delay="700"/>
                                  </p:stCondLst>
                                  <p:childTnLst>
                                    <p:set>
                                      <p:cBhvr>
                                        <p:cTn id="123" dur="1" fill="hold">
                                          <p:stCondLst>
                                            <p:cond delay="0"/>
                                          </p:stCondLst>
                                        </p:cTn>
                                        <p:tgtEl>
                                          <p:spTgt spid="64"/>
                                        </p:tgtEl>
                                        <p:attrNameLst>
                                          <p:attrName>style.visibility</p:attrName>
                                        </p:attrNameLst>
                                      </p:cBhvr>
                                      <p:to>
                                        <p:strVal val="visible"/>
                                      </p:to>
                                    </p:set>
                                    <p:animEffect transition="in" filter="wheel(1)">
                                      <p:cBhvr>
                                        <p:cTn id="124" dur="7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P spid="10" grpId="0"/>
      <p:bldP spid="10" grpId="1"/>
      <p:bldP spid="12" grpId="0" animBg="1"/>
      <p:bldP spid="7" grpId="0" animBg="1"/>
      <p:bldP spid="16" grpId="0"/>
      <p:bldP spid="16" grpId="1"/>
      <p:bldP spid="35" grpId="0" animBg="1"/>
      <p:bldP spid="36" grpId="0" animBg="1"/>
      <p:bldP spid="39" grpId="0"/>
      <p:bldP spid="39" grpId="1"/>
      <p:bldP spid="40" grpId="0" animBg="1"/>
      <p:bldP spid="41" grpId="0" animBg="1"/>
      <p:bldP spid="43" grpId="0"/>
      <p:bldP spid="44" grpId="0"/>
      <p:bldP spid="44" grpId="1"/>
      <p:bldP spid="13" grpId="0"/>
      <p:bldP spid="38" grpId="0"/>
      <p:bldP spid="45" grpId="0" animBg="1"/>
      <p:bldP spid="46" grpId="0" animBg="1"/>
      <p:bldP spid="47" grpId="0" animBg="1"/>
      <p:bldP spid="4" grpId="0"/>
      <p:bldP spid="4" grpId="1"/>
      <p:bldP spid="6" grpId="0"/>
      <p:bldP spid="6" grpId="1"/>
      <p:bldP spid="9" grpId="0"/>
      <p:bldP spid="9" grpId="1"/>
      <p:bldP spid="55" grpId="0" animBg="1"/>
      <p:bldP spid="57" grpId="0" animBg="1"/>
      <p:bldP spid="58" grpId="0" animBg="1"/>
      <p:bldP spid="61" grpId="0" animBg="1"/>
      <p:bldP spid="63" grpId="0" animBg="1"/>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8C1E4D-ACFA-5562-D811-D15007B29B70}"/>
              </a:ext>
            </a:extLst>
          </p:cNvPr>
          <p:cNvSpPr txBox="1">
            <a:spLocks/>
          </p:cNvSpPr>
          <p:nvPr/>
        </p:nvSpPr>
        <p:spPr>
          <a:xfrm>
            <a:off x="1494598" y="4819998"/>
            <a:ext cx="3183728" cy="1251984"/>
          </a:xfrm>
          <a:prstGeom prst="rect">
            <a:avLst/>
          </a:prstGeom>
          <a:noFill/>
        </p:spPr>
        <p:txBody>
          <a:bodyPr wrap="square" lIns="91440" tIns="45720" rIns="91440" bIns="4572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a:rPr>
              <a:t>Empower every employee 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Segoe UI"/>
            </a:endParaRPr>
          </a:p>
        </p:txBody>
      </p:sp>
      <p:cxnSp>
        <p:nvCxnSpPr>
          <p:cNvPr id="14" name="Straight Connector 13">
            <a:extLst>
              <a:ext uri="{FF2B5EF4-FFF2-40B4-BE49-F238E27FC236}">
                <a16:creationId xmlns:a16="http://schemas.microsoft.com/office/drawing/2014/main" id="{B8713623-E510-32F0-E34F-96B510F7F74E}"/>
              </a:ext>
            </a:extLst>
          </p:cNvPr>
          <p:cNvCxnSpPr>
            <a:cxnSpLocks/>
          </p:cNvCxnSpPr>
          <p:nvPr/>
        </p:nvCxnSpPr>
        <p:spPr>
          <a:xfrm>
            <a:off x="3086462" y="4453194"/>
            <a:ext cx="0" cy="345729"/>
          </a:xfrm>
          <a:prstGeom prst="line">
            <a:avLst/>
          </a:prstGeom>
          <a:noFill/>
          <a:ln w="127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0" name="Oval 9">
            <a:extLst>
              <a:ext uri="{FF2B5EF4-FFF2-40B4-BE49-F238E27FC236}">
                <a16:creationId xmlns:a16="http://schemas.microsoft.com/office/drawing/2014/main" id="{D4D437AA-5299-DDF1-036F-E0263EDCA654}"/>
              </a:ext>
            </a:extLst>
          </p:cNvPr>
          <p:cNvSpPr/>
          <p:nvPr/>
        </p:nvSpPr>
        <p:spPr bwMode="auto">
          <a:xfrm>
            <a:off x="1702162" y="1571122"/>
            <a:ext cx="2768600" cy="276860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E167A6DA-6BB2-1DBD-6D1F-5F7500CCC843}"/>
              </a:ext>
            </a:extLst>
          </p:cNvPr>
          <p:cNvSpPr txBox="1"/>
          <p:nvPr/>
        </p:nvSpPr>
        <p:spPr>
          <a:xfrm>
            <a:off x="7144190" y="2097337"/>
            <a:ext cx="4864930" cy="858085"/>
          </a:xfrm>
          <a:prstGeom prst="rect">
            <a:avLst/>
          </a:prstGeom>
          <a:noFill/>
        </p:spPr>
        <p:txBody>
          <a:bodyPr wrap="square" lIns="0" r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Deliver </a:t>
            </a:r>
            <a:br>
              <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operational excellence</a:t>
            </a:r>
          </a:p>
        </p:txBody>
      </p:sp>
      <p:sp>
        <p:nvSpPr>
          <p:cNvPr id="5" name="TextBox 4">
            <a:extLst>
              <a:ext uri="{FF2B5EF4-FFF2-40B4-BE49-F238E27FC236}">
                <a16:creationId xmlns:a16="http://schemas.microsoft.com/office/drawing/2014/main" id="{DC7A6AE2-F814-4C69-FF07-B7CE1ABE4C01}"/>
              </a:ext>
            </a:extLst>
          </p:cNvPr>
          <p:cNvSpPr txBox="1">
            <a:spLocks/>
          </p:cNvSpPr>
          <p:nvPr/>
        </p:nvSpPr>
        <p:spPr>
          <a:xfrm>
            <a:off x="7144190" y="3500252"/>
            <a:ext cx="4864930" cy="858085"/>
          </a:xfrm>
          <a:prstGeom prst="rect">
            <a:avLst/>
          </a:prstGeom>
          <a:noFill/>
        </p:spPr>
        <p:txBody>
          <a:bodyPr wrap="square" lIns="0" r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Respond to changing </a:t>
            </a:r>
            <a:br>
              <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c</a:t>
            </a:r>
            <a:r>
              <a:rPr kumimoji="0" lang="en-US" sz="2400" b="0" i="0" u="none" strike="noStrike" kern="1200" cap="none" spc="0" normalizeH="0" baseline="0" noProof="0" err="1">
                <a:ln>
                  <a:noFill/>
                </a:ln>
                <a:solidFill>
                  <a:srgbClr val="0078D4"/>
                </a:solidFill>
                <a:effectLst/>
                <a:uLnTx/>
                <a:uFillTx/>
                <a:latin typeface="Segoe UI Semibold"/>
                <a:ea typeface="+mn-ea"/>
                <a:cs typeface="Segoe UI" panose="020B0502040204020203" pitchFamily="34" charset="0"/>
              </a:rPr>
              <a:t>ustomer</a:t>
            </a: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 expectations</a:t>
            </a:r>
          </a:p>
        </p:txBody>
      </p:sp>
      <p:sp>
        <p:nvSpPr>
          <p:cNvPr id="6" name="TextBox 5">
            <a:extLst>
              <a:ext uri="{FF2B5EF4-FFF2-40B4-BE49-F238E27FC236}">
                <a16:creationId xmlns:a16="http://schemas.microsoft.com/office/drawing/2014/main" id="{D3D05C67-5232-239B-D949-28AC055A74A1}"/>
              </a:ext>
            </a:extLst>
          </p:cNvPr>
          <p:cNvSpPr txBox="1">
            <a:spLocks/>
          </p:cNvSpPr>
          <p:nvPr/>
        </p:nvSpPr>
        <p:spPr>
          <a:xfrm>
            <a:off x="7144190" y="4903167"/>
            <a:ext cx="4864930" cy="858085"/>
          </a:xfrm>
          <a:prstGeom prst="rect">
            <a:avLst/>
          </a:prstGeom>
          <a:noFill/>
        </p:spPr>
        <p:txBody>
          <a:bodyPr wrap="square" lIns="0" r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 culture of </a:t>
            </a:r>
            <a:br>
              <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g</a:t>
            </a:r>
            <a:r>
              <a:rPr kumimoji="0" lang="en-US" sz="2400" b="0" i="0" u="none" strike="noStrike" kern="1200" cap="none" spc="0" normalizeH="0" baseline="0" noProof="0" err="1">
                <a:ln>
                  <a:noFill/>
                </a:ln>
                <a:solidFill>
                  <a:srgbClr val="0078D4"/>
                </a:solidFill>
                <a:effectLst/>
                <a:uLnTx/>
                <a:uFillTx/>
                <a:latin typeface="Segoe UI Semibold"/>
                <a:ea typeface="+mn-ea"/>
                <a:cs typeface="Segoe UI" panose="020B0502040204020203" pitchFamily="34" charset="0"/>
              </a:rPr>
              <a:t>rowth</a:t>
            </a: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 and agility</a:t>
            </a:r>
          </a:p>
        </p:txBody>
      </p:sp>
      <p:pic>
        <p:nvPicPr>
          <p:cNvPr id="9" name="Picture 8" descr="A picture containing table, person, coffee&#10;&#10;Description automatically generated">
            <a:extLst>
              <a:ext uri="{FF2B5EF4-FFF2-40B4-BE49-F238E27FC236}">
                <a16:creationId xmlns:a16="http://schemas.microsoft.com/office/drawing/2014/main" id="{8E6AD015-8F80-4427-CA1B-155B285CE3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158" r="8176"/>
          <a:stretch/>
        </p:blipFill>
        <p:spPr>
          <a:xfrm>
            <a:off x="1829981" y="1698941"/>
            <a:ext cx="2512962" cy="2512962"/>
          </a:xfrm>
          <a:prstGeom prst="ellipse">
            <a:avLst/>
          </a:prstGeom>
        </p:spPr>
      </p:pic>
      <p:sp>
        <p:nvSpPr>
          <p:cNvPr id="11" name="Freeform: Shape 10">
            <a:extLst>
              <a:ext uri="{FF2B5EF4-FFF2-40B4-BE49-F238E27FC236}">
                <a16:creationId xmlns:a16="http://schemas.microsoft.com/office/drawing/2014/main" id="{0DB1CD75-03F6-3C9E-DC10-A88BE2CCA853}"/>
              </a:ext>
            </a:extLst>
          </p:cNvPr>
          <p:cNvSpPr/>
          <p:nvPr/>
        </p:nvSpPr>
        <p:spPr bwMode="auto">
          <a:xfrm>
            <a:off x="1494598" y="4798923"/>
            <a:ext cx="3183728" cy="285219"/>
          </a:xfrm>
          <a:custGeom>
            <a:avLst/>
            <a:gdLst>
              <a:gd name="connsiteX0" fmla="*/ 0 w 2598420"/>
              <a:gd name="connsiteY0" fmla="*/ 845820 h 845820"/>
              <a:gd name="connsiteX1" fmla="*/ 0 w 2598420"/>
              <a:gd name="connsiteY1" fmla="*/ 0 h 845820"/>
              <a:gd name="connsiteX2" fmla="*/ 2598420 w 2598420"/>
              <a:gd name="connsiteY2" fmla="*/ 0 h 845820"/>
              <a:gd name="connsiteX3" fmla="*/ 2598420 w 2598420"/>
              <a:gd name="connsiteY3" fmla="*/ 845820 h 845820"/>
            </a:gdLst>
            <a:ahLst/>
            <a:cxnLst>
              <a:cxn ang="0">
                <a:pos x="connsiteX0" y="connsiteY0"/>
              </a:cxn>
              <a:cxn ang="0">
                <a:pos x="connsiteX1" y="connsiteY1"/>
              </a:cxn>
              <a:cxn ang="0">
                <a:pos x="connsiteX2" y="connsiteY2"/>
              </a:cxn>
              <a:cxn ang="0">
                <a:pos x="connsiteX3" y="connsiteY3"/>
              </a:cxn>
            </a:cxnLst>
            <a:rect l="l" t="t" r="r" b="b"/>
            <a:pathLst>
              <a:path w="2598420" h="845820">
                <a:moveTo>
                  <a:pt x="0" y="845820"/>
                </a:moveTo>
                <a:lnTo>
                  <a:pt x="0" y="0"/>
                </a:lnTo>
                <a:lnTo>
                  <a:pt x="2598420" y="0"/>
                </a:lnTo>
                <a:lnTo>
                  <a:pt x="2598420" y="845820"/>
                </a:lnTo>
              </a:path>
            </a:pathLst>
          </a:cu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Arc 11">
            <a:extLst>
              <a:ext uri="{FF2B5EF4-FFF2-40B4-BE49-F238E27FC236}">
                <a16:creationId xmlns:a16="http://schemas.microsoft.com/office/drawing/2014/main" id="{72C58B0F-D37A-3536-E920-C619E3D49D85}"/>
              </a:ext>
            </a:extLst>
          </p:cNvPr>
          <p:cNvSpPr>
            <a:spLocks/>
          </p:cNvSpPr>
          <p:nvPr/>
        </p:nvSpPr>
        <p:spPr>
          <a:xfrm>
            <a:off x="1544274" y="1425268"/>
            <a:ext cx="3036374" cy="3027926"/>
          </a:xfrm>
          <a:prstGeom prst="arc">
            <a:avLst>
              <a:gd name="adj1" fmla="val 20364306"/>
              <a:gd name="adj2" fmla="val 9939260"/>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8" name="Straight Connector 17">
            <a:extLst>
              <a:ext uri="{FF2B5EF4-FFF2-40B4-BE49-F238E27FC236}">
                <a16:creationId xmlns:a16="http://schemas.microsoft.com/office/drawing/2014/main" id="{AFA86823-0362-A1B9-E0C5-B6DF3875E96C}"/>
              </a:ext>
            </a:extLst>
          </p:cNvPr>
          <p:cNvCxnSpPr>
            <a:cxnSpLocks/>
          </p:cNvCxnSpPr>
          <p:nvPr/>
        </p:nvCxnSpPr>
        <p:spPr>
          <a:xfrm>
            <a:off x="6096000" y="2282251"/>
            <a:ext cx="0" cy="2903220"/>
          </a:xfrm>
          <a:prstGeom prst="line">
            <a:avLst/>
          </a:prstGeom>
          <a:ln w="1905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itle 28">
            <a:extLst>
              <a:ext uri="{FF2B5EF4-FFF2-40B4-BE49-F238E27FC236}">
                <a16:creationId xmlns:a16="http://schemas.microsoft.com/office/drawing/2014/main" id="{5B04BB2B-C491-40F8-09DA-31DA236CE7BE}"/>
              </a:ext>
            </a:extLst>
          </p:cNvPr>
          <p:cNvSpPr>
            <a:spLocks noGrp="1"/>
          </p:cNvSpPr>
          <p:nvPr>
            <p:ph type="title"/>
          </p:nvPr>
        </p:nvSpPr>
        <p:spPr>
          <a:xfrm>
            <a:off x="588263" y="457200"/>
            <a:ext cx="11018520" cy="553998"/>
          </a:xfrm>
        </p:spPr>
        <p:txBody>
          <a:bodyPr/>
          <a:lstStyle/>
          <a:p>
            <a:r>
              <a:rPr lang="en-US"/>
              <a:t>Today’s Digital Imperative</a:t>
            </a:r>
          </a:p>
        </p:txBody>
      </p:sp>
    </p:spTree>
    <p:extLst>
      <p:ext uri="{BB962C8B-B14F-4D97-AF65-F5344CB8AC3E}">
        <p14:creationId xmlns:p14="http://schemas.microsoft.com/office/powerpoint/2010/main" val="154506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accel="50000" decel="50000" fill="hold" grpId="1" nodeType="withEffect">
                                  <p:stCondLst>
                                    <p:cond delay="0"/>
                                  </p:stCondLst>
                                  <p:childTnLst>
                                    <p:animMotion origin="layout" path="M 5E-6 -1.48148E-6 L 0.00079 -0.03148 " pathEditMode="relative" rAng="0" ptsTypes="AA">
                                      <p:cBhvr>
                                        <p:cTn id="9" dur="1000" spd="-100000" fill="hold"/>
                                        <p:tgtEl>
                                          <p:spTgt spid="8"/>
                                        </p:tgtEl>
                                        <p:attrNameLst>
                                          <p:attrName>ppt_x</p:attrName>
                                          <p:attrName>ppt_y</p:attrName>
                                        </p:attrNameLst>
                                      </p:cBhvr>
                                      <p:rCtr x="39" y="-1574"/>
                                    </p:animMotion>
                                  </p:childTnLst>
                                </p:cTn>
                              </p:par>
                              <p:par>
                                <p:cTn id="10" presetID="10" presetClass="entr" presetSubtype="0" fill="hold" grpId="0" nodeType="withEffect">
                                  <p:stCondLst>
                                    <p:cond delay="4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2" presetClass="entr" presetSubtype="4" fill="hold" nodeType="withEffect">
                                  <p:stCondLst>
                                    <p:cond delay="40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grpId="0" nodeType="withEffect">
                                  <p:stCondLst>
                                    <p:cond delay="90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10" presetClass="entr" presetSubtype="0" fill="hold" grpId="0" nodeType="withEffect">
                                  <p:stCondLst>
                                    <p:cond delay="11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11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16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par>
                                <p:cTn id="31" presetID="42" presetClass="path" presetSubtype="0" accel="50000" decel="50000" fill="hold" grpId="1" nodeType="withEffect">
                                  <p:stCondLst>
                                    <p:cond delay="2000"/>
                                  </p:stCondLst>
                                  <p:childTnLst>
                                    <p:animMotion origin="layout" path="M 3.33333E-6 2.96296E-6 L -0.02396 -0.0007 " pathEditMode="relative" rAng="0" ptsTypes="AA">
                                      <p:cBhvr>
                                        <p:cTn id="32" dur="1000" spd="-100000" fill="hold"/>
                                        <p:tgtEl>
                                          <p:spTgt spid="4"/>
                                        </p:tgtEl>
                                        <p:attrNameLst>
                                          <p:attrName>ppt_x</p:attrName>
                                          <p:attrName>ppt_y</p:attrName>
                                        </p:attrNameLst>
                                      </p:cBhvr>
                                      <p:rCtr x="-1198" y="-46"/>
                                    </p:animMotion>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childTnLst>
                                </p:cTn>
                              </p:par>
                              <p:par>
                                <p:cTn id="37" presetID="42" presetClass="path" presetSubtype="0" accel="50000" decel="50000" fill="hold" grpId="1" nodeType="withEffect">
                                  <p:stCondLst>
                                    <p:cond delay="0"/>
                                  </p:stCondLst>
                                  <p:childTnLst>
                                    <p:animMotion origin="layout" path="M 3.33333E-6 3.33333E-6 L -0.0267 -0.00047 " pathEditMode="relative" rAng="0" ptsTypes="AA">
                                      <p:cBhvr>
                                        <p:cTn id="38" dur="1000" spd="-100000" fill="hold"/>
                                        <p:tgtEl>
                                          <p:spTgt spid="5"/>
                                        </p:tgtEl>
                                        <p:attrNameLst>
                                          <p:attrName>ppt_x</p:attrName>
                                          <p:attrName>ppt_y</p:attrName>
                                        </p:attrNameLst>
                                      </p:cBhvr>
                                      <p:rCtr x="-1341" y="-23"/>
                                    </p:animMotion>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childTnLst>
                                </p:cTn>
                              </p:par>
                              <p:par>
                                <p:cTn id="43" presetID="42" presetClass="path" presetSubtype="0" accel="50000" decel="50000" fill="hold" grpId="1" nodeType="withEffect">
                                  <p:stCondLst>
                                    <p:cond delay="0"/>
                                  </p:stCondLst>
                                  <p:childTnLst>
                                    <p:animMotion origin="layout" path="M 3.33333E-6 3.7037E-6 L -0.02318 -0.00139 " pathEditMode="relative" rAng="0" ptsTypes="AA">
                                      <p:cBhvr>
                                        <p:cTn id="44" dur="1000" spd="-100000" fill="hold"/>
                                        <p:tgtEl>
                                          <p:spTgt spid="6"/>
                                        </p:tgtEl>
                                        <p:attrNameLst>
                                          <p:attrName>ppt_x</p:attrName>
                                          <p:attrName>ppt_y</p:attrName>
                                        </p:attrNameLst>
                                      </p:cBhvr>
                                      <p:rCtr x="-115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animBg="1"/>
      <p:bldP spid="4" grpId="0"/>
      <p:bldP spid="4" grpId="1"/>
      <p:bldP spid="5" grpId="0"/>
      <p:bldP spid="5" grpId="1"/>
      <p:bldP spid="6" grpId="0"/>
      <p:bldP spid="6" grpId="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5EB6880-B6B3-26CF-DF41-866DD0DBDDB3}"/>
              </a:ext>
            </a:extLst>
          </p:cNvPr>
          <p:cNvGrpSpPr/>
          <p:nvPr/>
        </p:nvGrpSpPr>
        <p:grpSpPr>
          <a:xfrm>
            <a:off x="3063501" y="2997935"/>
            <a:ext cx="1636151" cy="624840"/>
            <a:chOff x="4113626" y="2202180"/>
            <a:chExt cx="672638" cy="624840"/>
          </a:xfrm>
        </p:grpSpPr>
        <p:cxnSp>
          <p:nvCxnSpPr>
            <p:cNvPr id="13" name="Straight Connector 12">
              <a:extLst>
                <a:ext uri="{FF2B5EF4-FFF2-40B4-BE49-F238E27FC236}">
                  <a16:creationId xmlns:a16="http://schemas.microsoft.com/office/drawing/2014/main" id="{3B9625A4-0A8D-9F8E-0846-E7210F0144B2}"/>
                </a:ext>
              </a:extLst>
            </p:cNvPr>
            <p:cNvCxnSpPr>
              <a:cxnSpLocks/>
            </p:cNvCxnSpPr>
            <p:nvPr/>
          </p:nvCxnSpPr>
          <p:spPr>
            <a:xfrm flipH="1">
              <a:off x="4113626" y="2505512"/>
              <a:ext cx="672638" cy="0"/>
            </a:xfrm>
            <a:prstGeom prst="line">
              <a:avLst/>
            </a:prstGeom>
            <a:ln w="19050">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FF2C35-9F48-9E4B-F582-C2A5670A974A}"/>
                </a:ext>
              </a:extLst>
            </p:cNvPr>
            <p:cNvCxnSpPr>
              <a:cxnSpLocks/>
            </p:cNvCxnSpPr>
            <p:nvPr/>
          </p:nvCxnSpPr>
          <p:spPr>
            <a:xfrm>
              <a:off x="4113626" y="2202180"/>
              <a:ext cx="0" cy="624840"/>
            </a:xfrm>
            <a:prstGeom prst="line">
              <a:avLst/>
            </a:prstGeom>
            <a:ln w="1905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9A693432-832C-4083-4984-08D9720CDC34}"/>
              </a:ext>
            </a:extLst>
          </p:cNvPr>
          <p:cNvGrpSpPr/>
          <p:nvPr/>
        </p:nvGrpSpPr>
        <p:grpSpPr>
          <a:xfrm>
            <a:off x="3063501" y="4712316"/>
            <a:ext cx="1636151" cy="624840"/>
            <a:chOff x="4113626" y="4057296"/>
            <a:chExt cx="639349" cy="624840"/>
          </a:xfrm>
        </p:grpSpPr>
        <p:cxnSp>
          <p:nvCxnSpPr>
            <p:cNvPr id="14" name="Straight Connector 13">
              <a:extLst>
                <a:ext uri="{FF2B5EF4-FFF2-40B4-BE49-F238E27FC236}">
                  <a16:creationId xmlns:a16="http://schemas.microsoft.com/office/drawing/2014/main" id="{BEDF2656-05BD-BC84-21B0-45C56E71290F}"/>
                </a:ext>
              </a:extLst>
            </p:cNvPr>
            <p:cNvCxnSpPr>
              <a:cxnSpLocks/>
            </p:cNvCxnSpPr>
            <p:nvPr/>
          </p:nvCxnSpPr>
          <p:spPr>
            <a:xfrm flipH="1">
              <a:off x="4113626" y="4369716"/>
              <a:ext cx="639349" cy="0"/>
            </a:xfrm>
            <a:prstGeom prst="line">
              <a:avLst/>
            </a:prstGeom>
            <a:ln w="19050">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383B8A-919B-6883-BFB9-3160DE1CCBA8}"/>
                </a:ext>
              </a:extLst>
            </p:cNvPr>
            <p:cNvCxnSpPr>
              <a:cxnSpLocks/>
            </p:cNvCxnSpPr>
            <p:nvPr/>
          </p:nvCxnSpPr>
          <p:spPr>
            <a:xfrm>
              <a:off x="4113626" y="4057296"/>
              <a:ext cx="0" cy="624840"/>
            </a:xfrm>
            <a:prstGeom prst="line">
              <a:avLst/>
            </a:prstGeom>
            <a:ln w="1905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C4D9DB13-5E8C-04C9-5C0F-A75038EDD67F}"/>
              </a:ext>
            </a:extLst>
          </p:cNvPr>
          <p:cNvGrpSpPr/>
          <p:nvPr/>
        </p:nvGrpSpPr>
        <p:grpSpPr>
          <a:xfrm>
            <a:off x="7484702" y="2997935"/>
            <a:ext cx="1636151" cy="624840"/>
            <a:chOff x="7379240" y="2193092"/>
            <a:chExt cx="722190" cy="624840"/>
          </a:xfrm>
        </p:grpSpPr>
        <p:cxnSp>
          <p:nvCxnSpPr>
            <p:cNvPr id="15" name="Straight Connector 14">
              <a:extLst>
                <a:ext uri="{FF2B5EF4-FFF2-40B4-BE49-F238E27FC236}">
                  <a16:creationId xmlns:a16="http://schemas.microsoft.com/office/drawing/2014/main" id="{75ECB233-A15F-35B0-FF4D-AE9307A156FA}"/>
                </a:ext>
              </a:extLst>
            </p:cNvPr>
            <p:cNvCxnSpPr>
              <a:cxnSpLocks/>
            </p:cNvCxnSpPr>
            <p:nvPr/>
          </p:nvCxnSpPr>
          <p:spPr>
            <a:xfrm flipH="1">
              <a:off x="7379240" y="2505512"/>
              <a:ext cx="722190" cy="0"/>
            </a:xfrm>
            <a:prstGeom prst="line">
              <a:avLst/>
            </a:prstGeom>
            <a:ln w="19050">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82EE22-369D-C49E-620C-0A3132BAC441}"/>
                </a:ext>
              </a:extLst>
            </p:cNvPr>
            <p:cNvCxnSpPr>
              <a:cxnSpLocks/>
            </p:cNvCxnSpPr>
            <p:nvPr/>
          </p:nvCxnSpPr>
          <p:spPr>
            <a:xfrm>
              <a:off x="8101430" y="2193092"/>
              <a:ext cx="0" cy="624840"/>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30A5860-319C-DAA7-85C6-31E5C4E3A8B8}"/>
              </a:ext>
            </a:extLst>
          </p:cNvPr>
          <p:cNvGrpSpPr/>
          <p:nvPr/>
        </p:nvGrpSpPr>
        <p:grpSpPr>
          <a:xfrm>
            <a:off x="7484702" y="4712316"/>
            <a:ext cx="1636151" cy="624840"/>
            <a:chOff x="7446169" y="4057296"/>
            <a:chExt cx="655261" cy="624840"/>
          </a:xfrm>
        </p:grpSpPr>
        <p:cxnSp>
          <p:nvCxnSpPr>
            <p:cNvPr id="16" name="Straight Connector 15">
              <a:extLst>
                <a:ext uri="{FF2B5EF4-FFF2-40B4-BE49-F238E27FC236}">
                  <a16:creationId xmlns:a16="http://schemas.microsoft.com/office/drawing/2014/main" id="{A6C29E90-93B8-4A8C-CBE1-1296C819C6A5}"/>
                </a:ext>
              </a:extLst>
            </p:cNvPr>
            <p:cNvCxnSpPr>
              <a:cxnSpLocks/>
            </p:cNvCxnSpPr>
            <p:nvPr/>
          </p:nvCxnSpPr>
          <p:spPr>
            <a:xfrm flipH="1">
              <a:off x="7446169" y="4369716"/>
              <a:ext cx="655261" cy="0"/>
            </a:xfrm>
            <a:prstGeom prst="line">
              <a:avLst/>
            </a:prstGeom>
            <a:ln w="19050">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E51406-E7E4-56A0-7EB9-2A6A977FB3FA}"/>
                </a:ext>
              </a:extLst>
            </p:cNvPr>
            <p:cNvCxnSpPr>
              <a:cxnSpLocks/>
            </p:cNvCxnSpPr>
            <p:nvPr/>
          </p:nvCxnSpPr>
          <p:spPr>
            <a:xfrm>
              <a:off x="8101430" y="4057296"/>
              <a:ext cx="0" cy="624840"/>
            </a:xfrm>
            <a:prstGeom prst="line">
              <a:avLst/>
            </a:prstGeom>
            <a:ln w="19050">
              <a:solidFill>
                <a:schemeClr val="accent1">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23" name="Oval 122">
            <a:extLst>
              <a:ext uri="{FF2B5EF4-FFF2-40B4-BE49-F238E27FC236}">
                <a16:creationId xmlns:a16="http://schemas.microsoft.com/office/drawing/2014/main" id="{EB01535A-B1B2-B6A2-16F1-6F5294CEFC65}"/>
              </a:ext>
            </a:extLst>
          </p:cNvPr>
          <p:cNvSpPr/>
          <p:nvPr/>
        </p:nvSpPr>
        <p:spPr bwMode="auto">
          <a:xfrm>
            <a:off x="3667125" y="1648101"/>
            <a:ext cx="4857750" cy="485775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Title 62">
            <a:extLst>
              <a:ext uri="{FF2B5EF4-FFF2-40B4-BE49-F238E27FC236}">
                <a16:creationId xmlns:a16="http://schemas.microsoft.com/office/drawing/2014/main" id="{5A4CBD62-84BB-7E22-C4E7-26E107A6082E}"/>
              </a:ext>
            </a:extLst>
          </p:cNvPr>
          <p:cNvSpPr>
            <a:spLocks noGrp="1"/>
          </p:cNvSpPr>
          <p:nvPr>
            <p:ph type="title"/>
          </p:nvPr>
        </p:nvSpPr>
        <p:spPr>
          <a:xfrm>
            <a:off x="588263" y="457200"/>
            <a:ext cx="11018520" cy="1107996"/>
          </a:xfrm>
        </p:spPr>
        <p:txBody>
          <a:bodyPr/>
          <a:lstStyle/>
          <a:p>
            <a:r>
              <a:rPr lang="en-US">
                <a:cs typeface="Segoe UI"/>
              </a:rPr>
              <a:t>Microsoft empowers every employee to be a catalyst for impact across an organization. </a:t>
            </a:r>
          </a:p>
        </p:txBody>
      </p:sp>
      <p:sp>
        <p:nvSpPr>
          <p:cNvPr id="36" name="TextBox 35">
            <a:extLst>
              <a:ext uri="{FF2B5EF4-FFF2-40B4-BE49-F238E27FC236}">
                <a16:creationId xmlns:a16="http://schemas.microsoft.com/office/drawing/2014/main" id="{D1511154-433E-E945-C2BA-EA96EA9B3772}"/>
              </a:ext>
            </a:extLst>
          </p:cNvPr>
          <p:cNvSpPr txBox="1">
            <a:spLocks/>
          </p:cNvSpPr>
          <p:nvPr/>
        </p:nvSpPr>
        <p:spPr>
          <a:xfrm>
            <a:off x="9120854" y="2885623"/>
            <a:ext cx="2936280" cy="849463"/>
          </a:xfrm>
          <a:prstGeom prst="rect">
            <a:avLst/>
          </a:prstGeom>
          <a:noFill/>
        </p:spPr>
        <p:txBody>
          <a:bodyPr wrap="square" lIns="182880" tIns="146304" rIns="182880" bIns="146304" rtlCol="0">
            <a:sp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ea typeface="+mn-ea"/>
                <a:cs typeface="Segoe UI" pitchFamily="34" charset="0"/>
              </a:rPr>
              <a:t>Automate</a:t>
            </a:r>
            <a:r>
              <a:rPr kumimoji="0" lang="en-US" sz="1800" b="1" i="0" u="none" strike="noStrike" kern="1200" cap="none" spc="0" normalizeH="0" baseline="0" noProof="0">
                <a:ln>
                  <a:noFill/>
                </a:ln>
                <a:solidFill>
                  <a:srgbClr val="000000"/>
                </a:solidFill>
                <a:effectLst/>
                <a:uLnTx/>
                <a:uFillTx/>
                <a:latin typeface="Segoe UI Semibold"/>
                <a:ea typeface="+mn-ea"/>
                <a:cs typeface="Segoe UI" pitchFamily="34" charset="0"/>
              </a:rPr>
              <a:t> </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routine processes and tasks</a:t>
            </a:r>
          </a:p>
        </p:txBody>
      </p:sp>
      <p:sp>
        <p:nvSpPr>
          <p:cNvPr id="37" name="TextBox 36">
            <a:extLst>
              <a:ext uri="{FF2B5EF4-FFF2-40B4-BE49-F238E27FC236}">
                <a16:creationId xmlns:a16="http://schemas.microsoft.com/office/drawing/2014/main" id="{5027406F-A852-C20B-5640-E8C21BE4B7AC}"/>
              </a:ext>
            </a:extLst>
          </p:cNvPr>
          <p:cNvSpPr txBox="1">
            <a:spLocks/>
          </p:cNvSpPr>
          <p:nvPr/>
        </p:nvSpPr>
        <p:spPr>
          <a:xfrm>
            <a:off x="127221" y="2913323"/>
            <a:ext cx="2936280" cy="794064"/>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Unify</a:t>
            </a: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 </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data and AI for proactive insights  </a:t>
            </a:r>
          </a:p>
        </p:txBody>
      </p:sp>
      <p:sp>
        <p:nvSpPr>
          <p:cNvPr id="39" name="TextBox 38">
            <a:extLst>
              <a:ext uri="{FF2B5EF4-FFF2-40B4-BE49-F238E27FC236}">
                <a16:creationId xmlns:a16="http://schemas.microsoft.com/office/drawing/2014/main" id="{F09DFA3E-7BBD-E495-5164-26A6BCD7E9D4}"/>
              </a:ext>
            </a:extLst>
          </p:cNvPr>
          <p:cNvSpPr txBox="1">
            <a:spLocks/>
          </p:cNvSpPr>
          <p:nvPr/>
        </p:nvSpPr>
        <p:spPr>
          <a:xfrm>
            <a:off x="9120855" y="4600005"/>
            <a:ext cx="2936280" cy="849463"/>
          </a:xfrm>
          <a:prstGeom prst="rect">
            <a:avLst/>
          </a:prstGeom>
          <a:noFill/>
        </p:spPr>
        <p:txBody>
          <a:bodyPr wrap="square" lIns="182880" tIns="146304" rIns="182880" bIns="146304" rtlCol="0">
            <a:sp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ea typeface="+mn-ea"/>
                <a:cs typeface="Segoe UI" pitchFamily="34" charset="0"/>
              </a:rPr>
              <a:t>Collaborate </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 the </a:t>
            </a:r>
            <a:b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flow of work</a:t>
            </a:r>
          </a:p>
        </p:txBody>
      </p:sp>
      <p:sp>
        <p:nvSpPr>
          <p:cNvPr id="44" name="TextBox 43">
            <a:extLst>
              <a:ext uri="{FF2B5EF4-FFF2-40B4-BE49-F238E27FC236}">
                <a16:creationId xmlns:a16="http://schemas.microsoft.com/office/drawing/2014/main" id="{F6335859-88EA-B57D-5B9F-DDA56A8B4C6C}"/>
              </a:ext>
            </a:extLst>
          </p:cNvPr>
          <p:cNvSpPr txBox="1">
            <a:spLocks/>
          </p:cNvSpPr>
          <p:nvPr/>
        </p:nvSpPr>
        <p:spPr>
          <a:xfrm>
            <a:off x="127221" y="4600005"/>
            <a:ext cx="2936280" cy="849463"/>
          </a:xfrm>
          <a:prstGeom prst="rect">
            <a:avLst/>
          </a:prstGeom>
          <a:noFill/>
        </p:spPr>
        <p:txBody>
          <a:bodyPr wrap="square" lIns="182880" tIns="146304" rIns="182880" bIns="146304" rtlCol="0">
            <a:spAutoFit/>
          </a:bodyPr>
          <a:lstStyle/>
          <a:p>
            <a:pPr marL="0" marR="0" lvl="0" indent="0" algn="r" defTabSz="91392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ea typeface="+mn-ea"/>
                <a:cs typeface="Segoe UI" pitchFamily="34" charset="0"/>
              </a:rPr>
              <a:t>I</a:t>
            </a:r>
            <a:r>
              <a:rPr kumimoji="0" lang="en-US" sz="1800" b="1" i="0" u="none" strike="noStrike" kern="1200" cap="none" spc="0" normalizeH="0" baseline="0" noProof="0" err="1">
                <a:ln>
                  <a:noFill/>
                </a:ln>
                <a:solidFill>
                  <a:srgbClr val="0078D4"/>
                </a:solidFill>
                <a:effectLst/>
                <a:uLnTx/>
                <a:uFillTx/>
                <a:latin typeface="Segoe UI Semibold"/>
                <a:ea typeface="+mn-ea"/>
                <a:cs typeface="Segoe UI" pitchFamily="34" charset="0"/>
              </a:rPr>
              <a:t>nnovate</a:t>
            </a:r>
            <a:r>
              <a:rPr kumimoji="0" lang="en-US" sz="1800" b="1" i="0" u="none" strike="noStrike" kern="1200" cap="none" spc="0" normalizeH="0" baseline="0" noProof="0">
                <a:ln>
                  <a:noFill/>
                </a:ln>
                <a:solidFill>
                  <a:srgbClr val="000000"/>
                </a:solidFill>
                <a:effectLst/>
                <a:uLnTx/>
                <a:uFillTx/>
                <a:latin typeface="Segoe UI Semibold"/>
                <a:ea typeface="+mn-ea"/>
                <a:cs typeface="Segoe UI" pitchFamily="34" charset="0"/>
              </a:rPr>
              <a:t> </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with low-code </a:t>
            </a:r>
            <a:b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tools for everyone</a:t>
            </a:r>
          </a:p>
        </p:txBody>
      </p:sp>
      <p:grpSp>
        <p:nvGrpSpPr>
          <p:cNvPr id="89" name="Group 88">
            <a:extLst>
              <a:ext uri="{FF2B5EF4-FFF2-40B4-BE49-F238E27FC236}">
                <a16:creationId xmlns:a16="http://schemas.microsoft.com/office/drawing/2014/main" id="{90E63461-9C57-959E-D4CB-55C4F7CDAABB}"/>
              </a:ext>
            </a:extLst>
          </p:cNvPr>
          <p:cNvGrpSpPr/>
          <p:nvPr/>
        </p:nvGrpSpPr>
        <p:grpSpPr>
          <a:xfrm>
            <a:off x="4793159" y="2774134"/>
            <a:ext cx="2605683" cy="2605684"/>
            <a:chOff x="3078992" y="2407323"/>
            <a:chExt cx="3245102" cy="3245104"/>
          </a:xfrm>
        </p:grpSpPr>
        <p:pic>
          <p:nvPicPr>
            <p:cNvPr id="90" name="Picture 89" descr="A person sitting at a table using a computer&#10;&#10;Description automatically generated with medium confidence">
              <a:extLst>
                <a:ext uri="{FF2B5EF4-FFF2-40B4-BE49-F238E27FC236}">
                  <a16:creationId xmlns:a16="http://schemas.microsoft.com/office/drawing/2014/main" id="{D62631F3-B5C5-208B-00CE-1339516374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5240" t="13653" r="-1"/>
            <a:stretch/>
          </p:blipFill>
          <p:spPr>
            <a:xfrm>
              <a:off x="4009362" y="3339292"/>
              <a:ext cx="1374314" cy="1374315"/>
            </a:xfrm>
            <a:prstGeom prst="ellipse">
              <a:avLst/>
            </a:prstGeom>
          </p:spPr>
        </p:pic>
        <p:sp>
          <p:nvSpPr>
            <p:cNvPr id="91" name="Freeform: Shape 90">
              <a:extLst>
                <a:ext uri="{FF2B5EF4-FFF2-40B4-BE49-F238E27FC236}">
                  <a16:creationId xmlns:a16="http://schemas.microsoft.com/office/drawing/2014/main" id="{0E4EC65C-F0C5-0143-836F-1B9020F4FEB2}"/>
                </a:ext>
              </a:extLst>
            </p:cNvPr>
            <p:cNvSpPr/>
            <p:nvPr/>
          </p:nvSpPr>
          <p:spPr bwMode="auto">
            <a:xfrm rot="16200000">
              <a:off x="3078991" y="4057159"/>
              <a:ext cx="1595269" cy="1595268"/>
            </a:xfrm>
            <a:custGeom>
              <a:avLst/>
              <a:gdLst>
                <a:gd name="connsiteX0" fmla="*/ 959082 w 959082"/>
                <a:gd name="connsiteY0" fmla="*/ 0 h 959082"/>
                <a:gd name="connsiteX1" fmla="*/ 959082 w 959082"/>
                <a:gd name="connsiteY1" fmla="*/ 531211 h 959082"/>
                <a:gd name="connsiteX2" fmla="*/ 885613 w 959082"/>
                <a:gd name="connsiteY2" fmla="*/ 538617 h 959082"/>
                <a:gd name="connsiteX3" fmla="*/ 538615 w 959082"/>
                <a:gd name="connsiteY3" fmla="*/ 885615 h 959082"/>
                <a:gd name="connsiteX4" fmla="*/ 531209 w 959082"/>
                <a:gd name="connsiteY4" fmla="*/ 959082 h 959082"/>
                <a:gd name="connsiteX5" fmla="*/ 0 w 959082"/>
                <a:gd name="connsiteY5" fmla="*/ 959082 h 959082"/>
                <a:gd name="connsiteX6" fmla="*/ 4212 w 959082"/>
                <a:gd name="connsiteY6" fmla="*/ 875663 h 959082"/>
                <a:gd name="connsiteX7" fmla="*/ 875662 w 959082"/>
                <a:gd name="connsiteY7" fmla="*/ 4213 h 959082"/>
                <a:gd name="connsiteX8" fmla="*/ 959082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959082" y="0"/>
                  </a:moveTo>
                  <a:lnTo>
                    <a:pt x="959082" y="531211"/>
                  </a:lnTo>
                  <a:lnTo>
                    <a:pt x="885613" y="538617"/>
                  </a:lnTo>
                  <a:cubicBezTo>
                    <a:pt x="711440" y="574258"/>
                    <a:pt x="574256" y="711442"/>
                    <a:pt x="538615" y="885615"/>
                  </a:cubicBezTo>
                  <a:lnTo>
                    <a:pt x="531209" y="959082"/>
                  </a:lnTo>
                  <a:lnTo>
                    <a:pt x="0" y="959082"/>
                  </a:lnTo>
                  <a:lnTo>
                    <a:pt x="4212" y="875663"/>
                  </a:lnTo>
                  <a:cubicBezTo>
                    <a:pt x="50876" y="416172"/>
                    <a:pt x="416171" y="50877"/>
                    <a:pt x="875662" y="4213"/>
                  </a:cubicBezTo>
                  <a:lnTo>
                    <a:pt x="959082" y="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92" name="Freeform: Shape 91">
              <a:extLst>
                <a:ext uri="{FF2B5EF4-FFF2-40B4-BE49-F238E27FC236}">
                  <a16:creationId xmlns:a16="http://schemas.microsoft.com/office/drawing/2014/main" id="{08241680-848F-148F-4E23-3B2F9FC0854D}"/>
                </a:ext>
              </a:extLst>
            </p:cNvPr>
            <p:cNvSpPr/>
            <p:nvPr/>
          </p:nvSpPr>
          <p:spPr bwMode="auto">
            <a:xfrm rot="16200000">
              <a:off x="3078991" y="2407325"/>
              <a:ext cx="1595269" cy="1595268"/>
            </a:xfrm>
            <a:custGeom>
              <a:avLst/>
              <a:gdLst>
                <a:gd name="connsiteX0" fmla="*/ 0 w 959082"/>
                <a:gd name="connsiteY0" fmla="*/ 0 h 959082"/>
                <a:gd name="connsiteX1" fmla="*/ 83419 w 959082"/>
                <a:gd name="connsiteY1" fmla="*/ 4213 h 959082"/>
                <a:gd name="connsiteX2" fmla="*/ 954869 w 959082"/>
                <a:gd name="connsiteY2" fmla="*/ 875663 h 959082"/>
                <a:gd name="connsiteX3" fmla="*/ 959082 w 959082"/>
                <a:gd name="connsiteY3" fmla="*/ 959082 h 959082"/>
                <a:gd name="connsiteX4" fmla="*/ 427871 w 959082"/>
                <a:gd name="connsiteY4" fmla="*/ 959082 h 959082"/>
                <a:gd name="connsiteX5" fmla="*/ 420464 w 959082"/>
                <a:gd name="connsiteY5" fmla="*/ 885615 h 959082"/>
                <a:gd name="connsiteX6" fmla="*/ 73466 w 959082"/>
                <a:gd name="connsiteY6" fmla="*/ 538617 h 959082"/>
                <a:gd name="connsiteX7" fmla="*/ 0 w 959082"/>
                <a:gd name="connsiteY7" fmla="*/ 531211 h 959082"/>
                <a:gd name="connsiteX8" fmla="*/ 0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0" y="0"/>
                  </a:moveTo>
                  <a:lnTo>
                    <a:pt x="83419" y="4213"/>
                  </a:lnTo>
                  <a:cubicBezTo>
                    <a:pt x="542911" y="50877"/>
                    <a:pt x="908206" y="416172"/>
                    <a:pt x="954869" y="875663"/>
                  </a:cubicBezTo>
                  <a:lnTo>
                    <a:pt x="959082" y="959082"/>
                  </a:lnTo>
                  <a:lnTo>
                    <a:pt x="427871" y="959082"/>
                  </a:lnTo>
                  <a:lnTo>
                    <a:pt x="420464" y="885615"/>
                  </a:lnTo>
                  <a:cubicBezTo>
                    <a:pt x="384824" y="711442"/>
                    <a:pt x="247639" y="574258"/>
                    <a:pt x="73466" y="538617"/>
                  </a:cubicBezTo>
                  <a:lnTo>
                    <a:pt x="0" y="531211"/>
                  </a:lnTo>
                  <a:lnTo>
                    <a:pt x="0"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93" name="Freeform: Shape 92">
              <a:extLst>
                <a:ext uri="{FF2B5EF4-FFF2-40B4-BE49-F238E27FC236}">
                  <a16:creationId xmlns:a16="http://schemas.microsoft.com/office/drawing/2014/main" id="{6F922913-5818-D3FA-9C20-A8B5DE5AEFA8}"/>
                </a:ext>
              </a:extLst>
            </p:cNvPr>
            <p:cNvSpPr/>
            <p:nvPr/>
          </p:nvSpPr>
          <p:spPr bwMode="auto">
            <a:xfrm rot="16200000">
              <a:off x="4728825" y="4057156"/>
              <a:ext cx="1595269" cy="1595269"/>
            </a:xfrm>
            <a:custGeom>
              <a:avLst/>
              <a:gdLst>
                <a:gd name="connsiteX0" fmla="*/ 0 w 959082"/>
                <a:gd name="connsiteY0" fmla="*/ 0 h 959083"/>
                <a:gd name="connsiteX1" fmla="*/ 531209 w 959082"/>
                <a:gd name="connsiteY1" fmla="*/ 0 h 959083"/>
                <a:gd name="connsiteX2" fmla="*/ 538615 w 959082"/>
                <a:gd name="connsiteY2" fmla="*/ 73468 h 959083"/>
                <a:gd name="connsiteX3" fmla="*/ 885613 w 959082"/>
                <a:gd name="connsiteY3" fmla="*/ 420466 h 959083"/>
                <a:gd name="connsiteX4" fmla="*/ 959082 w 959082"/>
                <a:gd name="connsiteY4" fmla="*/ 427873 h 959083"/>
                <a:gd name="connsiteX5" fmla="*/ 959082 w 959082"/>
                <a:gd name="connsiteY5" fmla="*/ 959083 h 959083"/>
                <a:gd name="connsiteX6" fmla="*/ 875662 w 959082"/>
                <a:gd name="connsiteY6" fmla="*/ 954870 h 959083"/>
                <a:gd name="connsiteX7" fmla="*/ 4212 w 959082"/>
                <a:gd name="connsiteY7" fmla="*/ 83420 h 959083"/>
                <a:gd name="connsiteX8" fmla="*/ 0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0" y="0"/>
                  </a:moveTo>
                  <a:lnTo>
                    <a:pt x="531209" y="0"/>
                  </a:lnTo>
                  <a:lnTo>
                    <a:pt x="538615" y="73468"/>
                  </a:lnTo>
                  <a:cubicBezTo>
                    <a:pt x="574256" y="247641"/>
                    <a:pt x="711440" y="384826"/>
                    <a:pt x="885613" y="420466"/>
                  </a:cubicBezTo>
                  <a:lnTo>
                    <a:pt x="959082" y="427873"/>
                  </a:lnTo>
                  <a:lnTo>
                    <a:pt x="959082" y="959083"/>
                  </a:lnTo>
                  <a:lnTo>
                    <a:pt x="875662" y="954870"/>
                  </a:lnTo>
                  <a:cubicBezTo>
                    <a:pt x="416171" y="908207"/>
                    <a:pt x="50876" y="542912"/>
                    <a:pt x="4212" y="83420"/>
                  </a:cubicBezTo>
                  <a:lnTo>
                    <a:pt x="0" y="0"/>
                  </a:lnTo>
                  <a:close/>
                </a:path>
              </a:pathLst>
            </a:cu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94" name="Freeform: Shape 93">
              <a:extLst>
                <a:ext uri="{FF2B5EF4-FFF2-40B4-BE49-F238E27FC236}">
                  <a16:creationId xmlns:a16="http://schemas.microsoft.com/office/drawing/2014/main" id="{E75A9432-9F4D-652B-330B-93BF3779FCC7}"/>
                </a:ext>
              </a:extLst>
            </p:cNvPr>
            <p:cNvSpPr/>
            <p:nvPr/>
          </p:nvSpPr>
          <p:spPr bwMode="auto">
            <a:xfrm rot="16200000">
              <a:off x="4728825" y="2407323"/>
              <a:ext cx="1595269" cy="1595269"/>
            </a:xfrm>
            <a:custGeom>
              <a:avLst/>
              <a:gdLst>
                <a:gd name="connsiteX0" fmla="*/ 427871 w 959082"/>
                <a:gd name="connsiteY0" fmla="*/ 0 h 959083"/>
                <a:gd name="connsiteX1" fmla="*/ 959082 w 959082"/>
                <a:gd name="connsiteY1" fmla="*/ 0 h 959083"/>
                <a:gd name="connsiteX2" fmla="*/ 954869 w 959082"/>
                <a:gd name="connsiteY2" fmla="*/ 83420 h 959083"/>
                <a:gd name="connsiteX3" fmla="*/ 83419 w 959082"/>
                <a:gd name="connsiteY3" fmla="*/ 954870 h 959083"/>
                <a:gd name="connsiteX4" fmla="*/ 0 w 959082"/>
                <a:gd name="connsiteY4" fmla="*/ 959083 h 959083"/>
                <a:gd name="connsiteX5" fmla="*/ 0 w 959082"/>
                <a:gd name="connsiteY5" fmla="*/ 427873 h 959083"/>
                <a:gd name="connsiteX6" fmla="*/ 73466 w 959082"/>
                <a:gd name="connsiteY6" fmla="*/ 420466 h 959083"/>
                <a:gd name="connsiteX7" fmla="*/ 420464 w 959082"/>
                <a:gd name="connsiteY7" fmla="*/ 73468 h 959083"/>
                <a:gd name="connsiteX8" fmla="*/ 427871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427871" y="0"/>
                  </a:moveTo>
                  <a:lnTo>
                    <a:pt x="959082" y="0"/>
                  </a:lnTo>
                  <a:lnTo>
                    <a:pt x="954869" y="83420"/>
                  </a:lnTo>
                  <a:cubicBezTo>
                    <a:pt x="908206" y="542912"/>
                    <a:pt x="542911" y="908207"/>
                    <a:pt x="83419" y="954870"/>
                  </a:cubicBezTo>
                  <a:lnTo>
                    <a:pt x="0" y="959083"/>
                  </a:lnTo>
                  <a:lnTo>
                    <a:pt x="0" y="427873"/>
                  </a:lnTo>
                  <a:lnTo>
                    <a:pt x="73466" y="420466"/>
                  </a:lnTo>
                  <a:cubicBezTo>
                    <a:pt x="247639" y="384826"/>
                    <a:pt x="384824" y="247641"/>
                    <a:pt x="420464" y="73468"/>
                  </a:cubicBezTo>
                  <a:lnTo>
                    <a:pt x="427871"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95" name="TextBox 94">
              <a:extLst>
                <a:ext uri="{FF2B5EF4-FFF2-40B4-BE49-F238E27FC236}">
                  <a16:creationId xmlns:a16="http://schemas.microsoft.com/office/drawing/2014/main" id="{3A4903E7-F427-209F-DCB1-D3ADC332DED7}"/>
                </a:ext>
              </a:extLst>
            </p:cNvPr>
            <p:cNvSpPr txBox="1">
              <a:spLocks/>
            </p:cNvSpPr>
            <p:nvPr/>
          </p:nvSpPr>
          <p:spPr>
            <a:xfrm>
              <a:off x="3294248" y="4690697"/>
              <a:ext cx="1348320" cy="39406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Innovate</a:t>
              </a:r>
            </a:p>
          </p:txBody>
        </p:sp>
        <p:sp>
          <p:nvSpPr>
            <p:cNvPr id="96" name="TextBox 95">
              <a:extLst>
                <a:ext uri="{FF2B5EF4-FFF2-40B4-BE49-F238E27FC236}">
                  <a16:creationId xmlns:a16="http://schemas.microsoft.com/office/drawing/2014/main" id="{C201B24D-62C3-8FBB-1D8A-3C268AAAEE38}"/>
                </a:ext>
              </a:extLst>
            </p:cNvPr>
            <p:cNvSpPr txBox="1">
              <a:spLocks/>
            </p:cNvSpPr>
            <p:nvPr/>
          </p:nvSpPr>
          <p:spPr>
            <a:xfrm>
              <a:off x="3416796" y="2941617"/>
              <a:ext cx="1103219" cy="39126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Guide</a:t>
              </a:r>
            </a:p>
          </p:txBody>
        </p:sp>
        <p:sp>
          <p:nvSpPr>
            <p:cNvPr id="97" name="TextBox 96">
              <a:extLst>
                <a:ext uri="{FF2B5EF4-FFF2-40B4-BE49-F238E27FC236}">
                  <a16:creationId xmlns:a16="http://schemas.microsoft.com/office/drawing/2014/main" id="{A777C33D-169B-E5B8-EB89-3887A21E79E7}"/>
                </a:ext>
              </a:extLst>
            </p:cNvPr>
            <p:cNvSpPr txBox="1">
              <a:spLocks/>
            </p:cNvSpPr>
            <p:nvPr/>
          </p:nvSpPr>
          <p:spPr>
            <a:xfrm>
              <a:off x="4710252" y="4696463"/>
              <a:ext cx="1334418" cy="38253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Collaborate</a:t>
              </a:r>
            </a:p>
          </p:txBody>
        </p:sp>
        <p:sp>
          <p:nvSpPr>
            <p:cNvPr id="98" name="TextBox 97">
              <a:extLst>
                <a:ext uri="{FF2B5EF4-FFF2-40B4-BE49-F238E27FC236}">
                  <a16:creationId xmlns:a16="http://schemas.microsoft.com/office/drawing/2014/main" id="{FB385E30-5F96-A754-9F10-91747D2149AC}"/>
                </a:ext>
              </a:extLst>
            </p:cNvPr>
            <p:cNvSpPr txBox="1">
              <a:spLocks/>
            </p:cNvSpPr>
            <p:nvPr/>
          </p:nvSpPr>
          <p:spPr>
            <a:xfrm>
              <a:off x="4825851" y="2941617"/>
              <a:ext cx="1103219" cy="39126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Automate</a:t>
              </a:r>
            </a:p>
          </p:txBody>
        </p:sp>
      </p:grpSp>
      <p:sp>
        <p:nvSpPr>
          <p:cNvPr id="99" name="TextBox 98">
            <a:extLst>
              <a:ext uri="{FF2B5EF4-FFF2-40B4-BE49-F238E27FC236}">
                <a16:creationId xmlns:a16="http://schemas.microsoft.com/office/drawing/2014/main" id="{3406C790-2052-5A97-3AB0-B8603900A8D1}"/>
              </a:ext>
            </a:extLst>
          </p:cNvPr>
          <p:cNvSpPr txBox="1"/>
          <p:nvPr/>
        </p:nvSpPr>
        <p:spPr>
          <a:xfrm rot="16200000">
            <a:off x="3914190" y="1895166"/>
            <a:ext cx="4363621" cy="4363621"/>
          </a:xfrm>
          <a:prstGeom prst="rect">
            <a:avLst/>
          </a:prstGeom>
          <a:noFill/>
        </p:spPr>
        <p:txBody>
          <a:bodyPr wrap="square" lIns="0" tIns="0" rIns="0" bIns="0" rtlCol="0">
            <a:prstTxWarp prst="textArchUp">
              <a:avLst>
                <a:gd name="adj" fmla="val 1382735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Customer Experience</a:t>
            </a:r>
          </a:p>
        </p:txBody>
      </p:sp>
      <p:sp>
        <p:nvSpPr>
          <p:cNvPr id="100" name="TextBox 99">
            <a:extLst>
              <a:ext uri="{FF2B5EF4-FFF2-40B4-BE49-F238E27FC236}">
                <a16:creationId xmlns:a16="http://schemas.microsoft.com/office/drawing/2014/main" id="{CCDE8B3E-2A1A-02D0-25DA-F5421B56C28C}"/>
              </a:ext>
            </a:extLst>
          </p:cNvPr>
          <p:cNvSpPr txBox="1"/>
          <p:nvPr/>
        </p:nvSpPr>
        <p:spPr>
          <a:xfrm rot="5400000">
            <a:off x="3914190" y="1895166"/>
            <a:ext cx="4363621" cy="4363621"/>
          </a:xfrm>
          <a:prstGeom prst="rect">
            <a:avLst/>
          </a:prstGeom>
          <a:noFill/>
        </p:spPr>
        <p:txBody>
          <a:bodyPr wrap="square" lIns="0" tIns="0" rIns="0" bIns="0" rtlCol="0">
            <a:prstTxWarp prst="textArchUp">
              <a:avLst>
                <a:gd name="adj" fmla="val 1382735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Operational Excellence</a:t>
            </a:r>
          </a:p>
        </p:txBody>
      </p:sp>
      <p:sp>
        <p:nvSpPr>
          <p:cNvPr id="101" name="Freeform: Shape 100">
            <a:extLst>
              <a:ext uri="{FF2B5EF4-FFF2-40B4-BE49-F238E27FC236}">
                <a16:creationId xmlns:a16="http://schemas.microsoft.com/office/drawing/2014/main" id="{FDEF81EB-E6B2-B1FF-C411-B6ED9814C26D}"/>
              </a:ext>
            </a:extLst>
          </p:cNvPr>
          <p:cNvSpPr/>
          <p:nvPr/>
        </p:nvSpPr>
        <p:spPr bwMode="auto">
          <a:xfrm rot="18900000">
            <a:off x="3691882" y="3100719"/>
            <a:ext cx="1952514" cy="1952514"/>
          </a:xfrm>
          <a:custGeom>
            <a:avLst/>
            <a:gdLst>
              <a:gd name="connsiteX0" fmla="*/ 959082 w 959082"/>
              <a:gd name="connsiteY0" fmla="*/ 0 h 959082"/>
              <a:gd name="connsiteX1" fmla="*/ 959082 w 959082"/>
              <a:gd name="connsiteY1" fmla="*/ 531211 h 959082"/>
              <a:gd name="connsiteX2" fmla="*/ 885613 w 959082"/>
              <a:gd name="connsiteY2" fmla="*/ 538617 h 959082"/>
              <a:gd name="connsiteX3" fmla="*/ 538615 w 959082"/>
              <a:gd name="connsiteY3" fmla="*/ 885615 h 959082"/>
              <a:gd name="connsiteX4" fmla="*/ 531209 w 959082"/>
              <a:gd name="connsiteY4" fmla="*/ 959082 h 959082"/>
              <a:gd name="connsiteX5" fmla="*/ 0 w 959082"/>
              <a:gd name="connsiteY5" fmla="*/ 959082 h 959082"/>
              <a:gd name="connsiteX6" fmla="*/ 4212 w 959082"/>
              <a:gd name="connsiteY6" fmla="*/ 875663 h 959082"/>
              <a:gd name="connsiteX7" fmla="*/ 875662 w 959082"/>
              <a:gd name="connsiteY7" fmla="*/ 4213 h 959082"/>
              <a:gd name="connsiteX8" fmla="*/ 959082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959082" y="0"/>
                </a:moveTo>
                <a:lnTo>
                  <a:pt x="959082" y="531211"/>
                </a:lnTo>
                <a:lnTo>
                  <a:pt x="885613" y="538617"/>
                </a:lnTo>
                <a:cubicBezTo>
                  <a:pt x="711440" y="574258"/>
                  <a:pt x="574256" y="711442"/>
                  <a:pt x="538615" y="885615"/>
                </a:cubicBezTo>
                <a:lnTo>
                  <a:pt x="531209" y="959082"/>
                </a:lnTo>
                <a:lnTo>
                  <a:pt x="0" y="959082"/>
                </a:lnTo>
                <a:lnTo>
                  <a:pt x="4212" y="875663"/>
                </a:lnTo>
                <a:cubicBezTo>
                  <a:pt x="50876" y="416172"/>
                  <a:pt x="416171" y="50877"/>
                  <a:pt x="875662" y="4213"/>
                </a:cubicBezTo>
                <a:lnTo>
                  <a:pt x="959082"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02" name="Freeform: Shape 101">
            <a:extLst>
              <a:ext uri="{FF2B5EF4-FFF2-40B4-BE49-F238E27FC236}">
                <a16:creationId xmlns:a16="http://schemas.microsoft.com/office/drawing/2014/main" id="{F70BBE9C-49A0-8D01-4F35-AB1A577EFAAF}"/>
              </a:ext>
            </a:extLst>
          </p:cNvPr>
          <p:cNvSpPr/>
          <p:nvPr/>
        </p:nvSpPr>
        <p:spPr bwMode="auto">
          <a:xfrm rot="18900000">
            <a:off x="5119742" y="1672859"/>
            <a:ext cx="1952514" cy="1952514"/>
          </a:xfrm>
          <a:custGeom>
            <a:avLst/>
            <a:gdLst>
              <a:gd name="connsiteX0" fmla="*/ 0 w 959082"/>
              <a:gd name="connsiteY0" fmla="*/ 0 h 959082"/>
              <a:gd name="connsiteX1" fmla="*/ 83419 w 959082"/>
              <a:gd name="connsiteY1" fmla="*/ 4213 h 959082"/>
              <a:gd name="connsiteX2" fmla="*/ 954869 w 959082"/>
              <a:gd name="connsiteY2" fmla="*/ 875663 h 959082"/>
              <a:gd name="connsiteX3" fmla="*/ 959082 w 959082"/>
              <a:gd name="connsiteY3" fmla="*/ 959082 h 959082"/>
              <a:gd name="connsiteX4" fmla="*/ 427871 w 959082"/>
              <a:gd name="connsiteY4" fmla="*/ 959082 h 959082"/>
              <a:gd name="connsiteX5" fmla="*/ 420464 w 959082"/>
              <a:gd name="connsiteY5" fmla="*/ 885615 h 959082"/>
              <a:gd name="connsiteX6" fmla="*/ 73466 w 959082"/>
              <a:gd name="connsiteY6" fmla="*/ 538617 h 959082"/>
              <a:gd name="connsiteX7" fmla="*/ 0 w 959082"/>
              <a:gd name="connsiteY7" fmla="*/ 531211 h 959082"/>
              <a:gd name="connsiteX8" fmla="*/ 0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0" y="0"/>
                </a:moveTo>
                <a:lnTo>
                  <a:pt x="83419" y="4213"/>
                </a:lnTo>
                <a:cubicBezTo>
                  <a:pt x="542911" y="50877"/>
                  <a:pt x="908206" y="416172"/>
                  <a:pt x="954869" y="875663"/>
                </a:cubicBezTo>
                <a:lnTo>
                  <a:pt x="959082" y="959082"/>
                </a:lnTo>
                <a:lnTo>
                  <a:pt x="427871" y="959082"/>
                </a:lnTo>
                <a:lnTo>
                  <a:pt x="420464" y="885615"/>
                </a:lnTo>
                <a:cubicBezTo>
                  <a:pt x="384824" y="711442"/>
                  <a:pt x="247639" y="574258"/>
                  <a:pt x="73466" y="538617"/>
                </a:cubicBezTo>
                <a:lnTo>
                  <a:pt x="0" y="531211"/>
                </a:ln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03" name="Freeform: Shape 102">
            <a:extLst>
              <a:ext uri="{FF2B5EF4-FFF2-40B4-BE49-F238E27FC236}">
                <a16:creationId xmlns:a16="http://schemas.microsoft.com/office/drawing/2014/main" id="{0B7528E0-6860-FEDF-AE92-B3FF51F03F3A}"/>
              </a:ext>
            </a:extLst>
          </p:cNvPr>
          <p:cNvSpPr/>
          <p:nvPr/>
        </p:nvSpPr>
        <p:spPr bwMode="auto">
          <a:xfrm rot="18900000">
            <a:off x="5119745" y="4528577"/>
            <a:ext cx="1952514" cy="1952515"/>
          </a:xfrm>
          <a:custGeom>
            <a:avLst/>
            <a:gdLst>
              <a:gd name="connsiteX0" fmla="*/ 0 w 959082"/>
              <a:gd name="connsiteY0" fmla="*/ 0 h 959083"/>
              <a:gd name="connsiteX1" fmla="*/ 531209 w 959082"/>
              <a:gd name="connsiteY1" fmla="*/ 0 h 959083"/>
              <a:gd name="connsiteX2" fmla="*/ 538615 w 959082"/>
              <a:gd name="connsiteY2" fmla="*/ 73468 h 959083"/>
              <a:gd name="connsiteX3" fmla="*/ 885613 w 959082"/>
              <a:gd name="connsiteY3" fmla="*/ 420466 h 959083"/>
              <a:gd name="connsiteX4" fmla="*/ 959082 w 959082"/>
              <a:gd name="connsiteY4" fmla="*/ 427873 h 959083"/>
              <a:gd name="connsiteX5" fmla="*/ 959082 w 959082"/>
              <a:gd name="connsiteY5" fmla="*/ 959083 h 959083"/>
              <a:gd name="connsiteX6" fmla="*/ 875662 w 959082"/>
              <a:gd name="connsiteY6" fmla="*/ 954870 h 959083"/>
              <a:gd name="connsiteX7" fmla="*/ 4212 w 959082"/>
              <a:gd name="connsiteY7" fmla="*/ 83420 h 959083"/>
              <a:gd name="connsiteX8" fmla="*/ 0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0" y="0"/>
                </a:moveTo>
                <a:lnTo>
                  <a:pt x="531209" y="0"/>
                </a:lnTo>
                <a:lnTo>
                  <a:pt x="538615" y="73468"/>
                </a:lnTo>
                <a:cubicBezTo>
                  <a:pt x="574256" y="247641"/>
                  <a:pt x="711440" y="384826"/>
                  <a:pt x="885613" y="420466"/>
                </a:cubicBezTo>
                <a:lnTo>
                  <a:pt x="959082" y="427873"/>
                </a:lnTo>
                <a:lnTo>
                  <a:pt x="959082" y="959083"/>
                </a:lnTo>
                <a:lnTo>
                  <a:pt x="875662" y="954870"/>
                </a:lnTo>
                <a:cubicBezTo>
                  <a:pt x="416171" y="908207"/>
                  <a:pt x="50876" y="542912"/>
                  <a:pt x="4212" y="83420"/>
                </a:cubicBez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04" name="Freeform: Shape 103">
            <a:extLst>
              <a:ext uri="{FF2B5EF4-FFF2-40B4-BE49-F238E27FC236}">
                <a16:creationId xmlns:a16="http://schemas.microsoft.com/office/drawing/2014/main" id="{CDA6EDF4-E25B-2B17-A544-666895356805}"/>
              </a:ext>
            </a:extLst>
          </p:cNvPr>
          <p:cNvSpPr/>
          <p:nvPr/>
        </p:nvSpPr>
        <p:spPr bwMode="auto">
          <a:xfrm rot="18900000">
            <a:off x="6547604" y="3100718"/>
            <a:ext cx="1952514" cy="1952515"/>
          </a:xfrm>
          <a:custGeom>
            <a:avLst/>
            <a:gdLst>
              <a:gd name="connsiteX0" fmla="*/ 427871 w 959082"/>
              <a:gd name="connsiteY0" fmla="*/ 0 h 959083"/>
              <a:gd name="connsiteX1" fmla="*/ 959082 w 959082"/>
              <a:gd name="connsiteY1" fmla="*/ 0 h 959083"/>
              <a:gd name="connsiteX2" fmla="*/ 954869 w 959082"/>
              <a:gd name="connsiteY2" fmla="*/ 83420 h 959083"/>
              <a:gd name="connsiteX3" fmla="*/ 83419 w 959082"/>
              <a:gd name="connsiteY3" fmla="*/ 954870 h 959083"/>
              <a:gd name="connsiteX4" fmla="*/ 0 w 959082"/>
              <a:gd name="connsiteY4" fmla="*/ 959083 h 959083"/>
              <a:gd name="connsiteX5" fmla="*/ 0 w 959082"/>
              <a:gd name="connsiteY5" fmla="*/ 427873 h 959083"/>
              <a:gd name="connsiteX6" fmla="*/ 73466 w 959082"/>
              <a:gd name="connsiteY6" fmla="*/ 420466 h 959083"/>
              <a:gd name="connsiteX7" fmla="*/ 420464 w 959082"/>
              <a:gd name="connsiteY7" fmla="*/ 73468 h 959083"/>
              <a:gd name="connsiteX8" fmla="*/ 427871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427871" y="0"/>
                </a:moveTo>
                <a:lnTo>
                  <a:pt x="959082" y="0"/>
                </a:lnTo>
                <a:lnTo>
                  <a:pt x="954869" y="83420"/>
                </a:lnTo>
                <a:cubicBezTo>
                  <a:pt x="908206" y="542912"/>
                  <a:pt x="542911" y="908207"/>
                  <a:pt x="83419" y="954870"/>
                </a:cubicBezTo>
                <a:lnTo>
                  <a:pt x="0" y="959083"/>
                </a:lnTo>
                <a:lnTo>
                  <a:pt x="0" y="427873"/>
                </a:lnTo>
                <a:lnTo>
                  <a:pt x="73466" y="420466"/>
                </a:lnTo>
                <a:cubicBezTo>
                  <a:pt x="247639" y="384826"/>
                  <a:pt x="384824" y="247641"/>
                  <a:pt x="420464" y="73468"/>
                </a:cubicBezTo>
                <a:lnTo>
                  <a:pt x="427871"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05" name="TextBox 104">
            <a:extLst>
              <a:ext uri="{FF2B5EF4-FFF2-40B4-BE49-F238E27FC236}">
                <a16:creationId xmlns:a16="http://schemas.microsoft.com/office/drawing/2014/main" id="{7069B875-1B44-8CC1-0A2F-48E15B778540}"/>
              </a:ext>
            </a:extLst>
          </p:cNvPr>
          <p:cNvSpPr txBox="1">
            <a:spLocks/>
          </p:cNvSpPr>
          <p:nvPr/>
        </p:nvSpPr>
        <p:spPr>
          <a:xfrm>
            <a:off x="4073398" y="3952782"/>
            <a:ext cx="795730" cy="25388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Service</a:t>
            </a:r>
          </a:p>
        </p:txBody>
      </p:sp>
      <p:sp>
        <p:nvSpPr>
          <p:cNvPr id="106" name="TextBox 105">
            <a:extLst>
              <a:ext uri="{FF2B5EF4-FFF2-40B4-BE49-F238E27FC236}">
                <a16:creationId xmlns:a16="http://schemas.microsoft.com/office/drawing/2014/main" id="{0DB67886-8810-38B3-3A7B-E98452AD996B}"/>
              </a:ext>
            </a:extLst>
          </p:cNvPr>
          <p:cNvSpPr txBox="1">
            <a:spLocks/>
          </p:cNvSpPr>
          <p:nvPr/>
        </p:nvSpPr>
        <p:spPr>
          <a:xfrm>
            <a:off x="5518003" y="2325262"/>
            <a:ext cx="1120247" cy="25388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Supply Chain</a:t>
            </a:r>
          </a:p>
        </p:txBody>
      </p:sp>
      <p:sp>
        <p:nvSpPr>
          <p:cNvPr id="107" name="TextBox 106">
            <a:extLst>
              <a:ext uri="{FF2B5EF4-FFF2-40B4-BE49-F238E27FC236}">
                <a16:creationId xmlns:a16="http://schemas.microsoft.com/office/drawing/2014/main" id="{52408987-39CA-0EB6-2AC6-53DC09005957}"/>
              </a:ext>
            </a:extLst>
          </p:cNvPr>
          <p:cNvSpPr txBox="1">
            <a:spLocks/>
          </p:cNvSpPr>
          <p:nvPr/>
        </p:nvSpPr>
        <p:spPr>
          <a:xfrm>
            <a:off x="7342287" y="3952782"/>
            <a:ext cx="833923" cy="25388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Finance</a:t>
            </a:r>
          </a:p>
        </p:txBody>
      </p:sp>
      <p:sp>
        <p:nvSpPr>
          <p:cNvPr id="108" name="TextBox 107">
            <a:extLst>
              <a:ext uri="{FF2B5EF4-FFF2-40B4-BE49-F238E27FC236}">
                <a16:creationId xmlns:a16="http://schemas.microsoft.com/office/drawing/2014/main" id="{A3A85C01-94EB-2031-2E3E-9B359A0317A8}"/>
              </a:ext>
            </a:extLst>
          </p:cNvPr>
          <p:cNvSpPr txBox="1">
            <a:spLocks/>
          </p:cNvSpPr>
          <p:nvPr/>
        </p:nvSpPr>
        <p:spPr>
          <a:xfrm>
            <a:off x="5525235" y="5496138"/>
            <a:ext cx="1120247" cy="39194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Customer</a:t>
            </a:r>
            <a:br>
              <a:rPr kumimoji="0" lang="en-US" sz="1100" b="0" i="0" u="none" strike="noStrike" kern="1200" cap="none" spc="0" normalizeH="0" baseline="0" noProof="0">
                <a:ln>
                  <a:noFill/>
                </a:ln>
                <a:solidFill>
                  <a:srgbClr val="000000"/>
                </a:solidFill>
                <a:effectLst/>
                <a:uLnTx/>
                <a:uFillTx/>
                <a:latin typeface="Segoe UI Semibold"/>
                <a:ea typeface="+mn-ea"/>
                <a:cs typeface="+mn-cs"/>
              </a:rPr>
            </a:br>
            <a:r>
              <a:rPr kumimoji="0" lang="en-US" sz="1100" b="0" i="0" u="none" strike="noStrike" kern="1200" cap="none" spc="0" normalizeH="0" baseline="0" noProof="0">
                <a:ln>
                  <a:noFill/>
                </a:ln>
                <a:solidFill>
                  <a:srgbClr val="000000"/>
                </a:solidFill>
                <a:effectLst/>
                <a:uLnTx/>
                <a:uFillTx/>
                <a:latin typeface="Segoe UI Semibold"/>
                <a:ea typeface="+mn-ea"/>
                <a:cs typeface="+mn-cs"/>
              </a:rPr>
              <a:t>Experience</a:t>
            </a:r>
          </a:p>
        </p:txBody>
      </p:sp>
      <p:sp>
        <p:nvSpPr>
          <p:cNvPr id="109" name="Oval 108">
            <a:extLst>
              <a:ext uri="{FF2B5EF4-FFF2-40B4-BE49-F238E27FC236}">
                <a16:creationId xmlns:a16="http://schemas.microsoft.com/office/drawing/2014/main" id="{F7D5E38F-ADEB-9237-56D7-11DDE5ECEF50}"/>
              </a:ext>
            </a:extLst>
          </p:cNvPr>
          <p:cNvSpPr>
            <a:spLocks/>
          </p:cNvSpPr>
          <p:nvPr/>
        </p:nvSpPr>
        <p:spPr bwMode="auto">
          <a:xfrm>
            <a:off x="4749999" y="2729692"/>
            <a:ext cx="2700070" cy="270007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0" name="Picture 109" descr="A person sitting at a table using a computer&#10;&#10;Description automatically generated with medium confidence">
            <a:extLst>
              <a:ext uri="{FF2B5EF4-FFF2-40B4-BE49-F238E27FC236}">
                <a16:creationId xmlns:a16="http://schemas.microsoft.com/office/drawing/2014/main" id="{C7BC0CFA-14C5-ECE1-957F-425A89A9E5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5240" t="13653" r="-1"/>
          <a:stretch/>
        </p:blipFill>
        <p:spPr>
          <a:xfrm>
            <a:off x="5544242" y="3525217"/>
            <a:ext cx="1103517" cy="1103518"/>
          </a:xfrm>
          <a:prstGeom prst="ellipse">
            <a:avLst/>
          </a:prstGeom>
        </p:spPr>
      </p:pic>
      <p:sp>
        <p:nvSpPr>
          <p:cNvPr id="111" name="Arc 110">
            <a:extLst>
              <a:ext uri="{FF2B5EF4-FFF2-40B4-BE49-F238E27FC236}">
                <a16:creationId xmlns:a16="http://schemas.microsoft.com/office/drawing/2014/main" id="{57740B97-A1BB-0392-189A-B1709BB02DCE}"/>
              </a:ext>
            </a:extLst>
          </p:cNvPr>
          <p:cNvSpPr>
            <a:spLocks/>
          </p:cNvSpPr>
          <p:nvPr/>
        </p:nvSpPr>
        <p:spPr>
          <a:xfrm>
            <a:off x="3914191" y="1895166"/>
            <a:ext cx="4363620" cy="4363620"/>
          </a:xfrm>
          <a:prstGeom prst="arc">
            <a:avLst>
              <a:gd name="adj1" fmla="val 1269168"/>
              <a:gd name="adj2" fmla="val 9563453"/>
            </a:avLst>
          </a:prstGeom>
          <a:ln>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12" name="Arc 111">
            <a:extLst>
              <a:ext uri="{FF2B5EF4-FFF2-40B4-BE49-F238E27FC236}">
                <a16:creationId xmlns:a16="http://schemas.microsoft.com/office/drawing/2014/main" id="{3D088503-0703-D324-8AA5-14E6D8871B2A}"/>
              </a:ext>
            </a:extLst>
          </p:cNvPr>
          <p:cNvSpPr>
            <a:spLocks/>
          </p:cNvSpPr>
          <p:nvPr/>
        </p:nvSpPr>
        <p:spPr>
          <a:xfrm flipH="1" flipV="1">
            <a:off x="3914191" y="1895166"/>
            <a:ext cx="4363620" cy="4363620"/>
          </a:xfrm>
          <a:prstGeom prst="arc">
            <a:avLst>
              <a:gd name="adj1" fmla="val 1269168"/>
              <a:gd name="adj2" fmla="val 9539454"/>
            </a:avLst>
          </a:prstGeom>
          <a:ln>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13" name="Freeform: Shape 112">
            <a:extLst>
              <a:ext uri="{FF2B5EF4-FFF2-40B4-BE49-F238E27FC236}">
                <a16:creationId xmlns:a16="http://schemas.microsoft.com/office/drawing/2014/main" id="{51530A4F-3A84-F28C-4733-8542D447DAC0}"/>
              </a:ext>
            </a:extLst>
          </p:cNvPr>
          <p:cNvSpPr/>
          <p:nvPr/>
        </p:nvSpPr>
        <p:spPr bwMode="auto">
          <a:xfrm rot="16200000">
            <a:off x="4797192" y="4101635"/>
            <a:ext cx="1280935" cy="1280934"/>
          </a:xfrm>
          <a:custGeom>
            <a:avLst/>
            <a:gdLst>
              <a:gd name="connsiteX0" fmla="*/ 959082 w 959082"/>
              <a:gd name="connsiteY0" fmla="*/ 0 h 959082"/>
              <a:gd name="connsiteX1" fmla="*/ 959082 w 959082"/>
              <a:gd name="connsiteY1" fmla="*/ 531211 h 959082"/>
              <a:gd name="connsiteX2" fmla="*/ 885613 w 959082"/>
              <a:gd name="connsiteY2" fmla="*/ 538617 h 959082"/>
              <a:gd name="connsiteX3" fmla="*/ 538615 w 959082"/>
              <a:gd name="connsiteY3" fmla="*/ 885615 h 959082"/>
              <a:gd name="connsiteX4" fmla="*/ 531209 w 959082"/>
              <a:gd name="connsiteY4" fmla="*/ 959082 h 959082"/>
              <a:gd name="connsiteX5" fmla="*/ 0 w 959082"/>
              <a:gd name="connsiteY5" fmla="*/ 959082 h 959082"/>
              <a:gd name="connsiteX6" fmla="*/ 4212 w 959082"/>
              <a:gd name="connsiteY6" fmla="*/ 875663 h 959082"/>
              <a:gd name="connsiteX7" fmla="*/ 875662 w 959082"/>
              <a:gd name="connsiteY7" fmla="*/ 4213 h 959082"/>
              <a:gd name="connsiteX8" fmla="*/ 959082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959082" y="0"/>
                </a:moveTo>
                <a:lnTo>
                  <a:pt x="959082" y="531211"/>
                </a:lnTo>
                <a:lnTo>
                  <a:pt x="885613" y="538617"/>
                </a:lnTo>
                <a:cubicBezTo>
                  <a:pt x="711440" y="574258"/>
                  <a:pt x="574256" y="711442"/>
                  <a:pt x="538615" y="885615"/>
                </a:cubicBezTo>
                <a:lnTo>
                  <a:pt x="531209" y="959082"/>
                </a:lnTo>
                <a:lnTo>
                  <a:pt x="0" y="959082"/>
                </a:lnTo>
                <a:lnTo>
                  <a:pt x="4212" y="875663"/>
                </a:lnTo>
                <a:cubicBezTo>
                  <a:pt x="50876" y="416172"/>
                  <a:pt x="416171" y="50877"/>
                  <a:pt x="875662" y="4213"/>
                </a:cubicBezTo>
                <a:lnTo>
                  <a:pt x="959082" y="0"/>
                </a:lnTo>
                <a:close/>
              </a:path>
            </a:pathLst>
          </a:custGeom>
          <a:solidFill>
            <a:schemeClr val="accent6"/>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14" name="Freeform: Shape 113">
            <a:extLst>
              <a:ext uri="{FF2B5EF4-FFF2-40B4-BE49-F238E27FC236}">
                <a16:creationId xmlns:a16="http://schemas.microsoft.com/office/drawing/2014/main" id="{8951B709-6F00-21F7-B01A-E9E42FBE582D}"/>
              </a:ext>
            </a:extLst>
          </p:cNvPr>
          <p:cNvSpPr/>
          <p:nvPr/>
        </p:nvSpPr>
        <p:spPr bwMode="auto">
          <a:xfrm rot="16200000">
            <a:off x="4797192" y="2776886"/>
            <a:ext cx="1280935" cy="1280934"/>
          </a:xfrm>
          <a:custGeom>
            <a:avLst/>
            <a:gdLst>
              <a:gd name="connsiteX0" fmla="*/ 0 w 959082"/>
              <a:gd name="connsiteY0" fmla="*/ 0 h 959082"/>
              <a:gd name="connsiteX1" fmla="*/ 83419 w 959082"/>
              <a:gd name="connsiteY1" fmla="*/ 4213 h 959082"/>
              <a:gd name="connsiteX2" fmla="*/ 954869 w 959082"/>
              <a:gd name="connsiteY2" fmla="*/ 875663 h 959082"/>
              <a:gd name="connsiteX3" fmla="*/ 959082 w 959082"/>
              <a:gd name="connsiteY3" fmla="*/ 959082 h 959082"/>
              <a:gd name="connsiteX4" fmla="*/ 427871 w 959082"/>
              <a:gd name="connsiteY4" fmla="*/ 959082 h 959082"/>
              <a:gd name="connsiteX5" fmla="*/ 420464 w 959082"/>
              <a:gd name="connsiteY5" fmla="*/ 885615 h 959082"/>
              <a:gd name="connsiteX6" fmla="*/ 73466 w 959082"/>
              <a:gd name="connsiteY6" fmla="*/ 538617 h 959082"/>
              <a:gd name="connsiteX7" fmla="*/ 0 w 959082"/>
              <a:gd name="connsiteY7" fmla="*/ 531211 h 959082"/>
              <a:gd name="connsiteX8" fmla="*/ 0 w 959082"/>
              <a:gd name="connsiteY8" fmla="*/ 0 h 9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2">
                <a:moveTo>
                  <a:pt x="0" y="0"/>
                </a:moveTo>
                <a:lnTo>
                  <a:pt x="83419" y="4213"/>
                </a:lnTo>
                <a:cubicBezTo>
                  <a:pt x="542911" y="50877"/>
                  <a:pt x="908206" y="416172"/>
                  <a:pt x="954869" y="875663"/>
                </a:cubicBezTo>
                <a:lnTo>
                  <a:pt x="959082" y="959082"/>
                </a:lnTo>
                <a:lnTo>
                  <a:pt x="427871" y="959082"/>
                </a:lnTo>
                <a:lnTo>
                  <a:pt x="420464" y="885615"/>
                </a:lnTo>
                <a:cubicBezTo>
                  <a:pt x="384824" y="711442"/>
                  <a:pt x="247639" y="574258"/>
                  <a:pt x="73466" y="538617"/>
                </a:cubicBezTo>
                <a:lnTo>
                  <a:pt x="0" y="531211"/>
                </a:lnTo>
                <a:lnTo>
                  <a:pt x="0" y="0"/>
                </a:lnTo>
                <a:close/>
              </a:path>
            </a:pathLst>
          </a:custGeom>
          <a:solidFill>
            <a:schemeClr val="accent2"/>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15" name="Freeform: Shape 114">
            <a:extLst>
              <a:ext uri="{FF2B5EF4-FFF2-40B4-BE49-F238E27FC236}">
                <a16:creationId xmlns:a16="http://schemas.microsoft.com/office/drawing/2014/main" id="{62BF6322-EDCF-B619-6797-C145757AC469}"/>
              </a:ext>
            </a:extLst>
          </p:cNvPr>
          <p:cNvSpPr/>
          <p:nvPr/>
        </p:nvSpPr>
        <p:spPr bwMode="auto">
          <a:xfrm rot="16200000">
            <a:off x="6121941" y="4101632"/>
            <a:ext cx="1280935" cy="1280935"/>
          </a:xfrm>
          <a:custGeom>
            <a:avLst/>
            <a:gdLst>
              <a:gd name="connsiteX0" fmla="*/ 0 w 959082"/>
              <a:gd name="connsiteY0" fmla="*/ 0 h 959083"/>
              <a:gd name="connsiteX1" fmla="*/ 531209 w 959082"/>
              <a:gd name="connsiteY1" fmla="*/ 0 h 959083"/>
              <a:gd name="connsiteX2" fmla="*/ 538615 w 959082"/>
              <a:gd name="connsiteY2" fmla="*/ 73468 h 959083"/>
              <a:gd name="connsiteX3" fmla="*/ 885613 w 959082"/>
              <a:gd name="connsiteY3" fmla="*/ 420466 h 959083"/>
              <a:gd name="connsiteX4" fmla="*/ 959082 w 959082"/>
              <a:gd name="connsiteY4" fmla="*/ 427873 h 959083"/>
              <a:gd name="connsiteX5" fmla="*/ 959082 w 959082"/>
              <a:gd name="connsiteY5" fmla="*/ 959083 h 959083"/>
              <a:gd name="connsiteX6" fmla="*/ 875662 w 959082"/>
              <a:gd name="connsiteY6" fmla="*/ 954870 h 959083"/>
              <a:gd name="connsiteX7" fmla="*/ 4212 w 959082"/>
              <a:gd name="connsiteY7" fmla="*/ 83420 h 959083"/>
              <a:gd name="connsiteX8" fmla="*/ 0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0" y="0"/>
                </a:moveTo>
                <a:lnTo>
                  <a:pt x="531209" y="0"/>
                </a:lnTo>
                <a:lnTo>
                  <a:pt x="538615" y="73468"/>
                </a:lnTo>
                <a:cubicBezTo>
                  <a:pt x="574256" y="247641"/>
                  <a:pt x="711440" y="384826"/>
                  <a:pt x="885613" y="420466"/>
                </a:cubicBezTo>
                <a:lnTo>
                  <a:pt x="959082" y="427873"/>
                </a:lnTo>
                <a:lnTo>
                  <a:pt x="959082" y="959083"/>
                </a:lnTo>
                <a:lnTo>
                  <a:pt x="875662" y="954870"/>
                </a:lnTo>
                <a:cubicBezTo>
                  <a:pt x="416171" y="908207"/>
                  <a:pt x="50876" y="542912"/>
                  <a:pt x="4212" y="83420"/>
                </a:cubicBezTo>
                <a:lnTo>
                  <a:pt x="0" y="0"/>
                </a:lnTo>
                <a:close/>
              </a:path>
            </a:pathLst>
          </a:custGeom>
          <a:solidFill>
            <a:schemeClr val="accent1">
              <a:lumMod val="60000"/>
              <a:lumOff val="4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16" name="Freeform: Shape 115">
            <a:extLst>
              <a:ext uri="{FF2B5EF4-FFF2-40B4-BE49-F238E27FC236}">
                <a16:creationId xmlns:a16="http://schemas.microsoft.com/office/drawing/2014/main" id="{F7F79CF5-31A2-65E1-3B6A-99B6AF0A792C}"/>
              </a:ext>
            </a:extLst>
          </p:cNvPr>
          <p:cNvSpPr/>
          <p:nvPr/>
        </p:nvSpPr>
        <p:spPr bwMode="auto">
          <a:xfrm rot="16200000">
            <a:off x="6121941" y="2776885"/>
            <a:ext cx="1280935" cy="1280935"/>
          </a:xfrm>
          <a:custGeom>
            <a:avLst/>
            <a:gdLst>
              <a:gd name="connsiteX0" fmla="*/ 427871 w 959082"/>
              <a:gd name="connsiteY0" fmla="*/ 0 h 959083"/>
              <a:gd name="connsiteX1" fmla="*/ 959082 w 959082"/>
              <a:gd name="connsiteY1" fmla="*/ 0 h 959083"/>
              <a:gd name="connsiteX2" fmla="*/ 954869 w 959082"/>
              <a:gd name="connsiteY2" fmla="*/ 83420 h 959083"/>
              <a:gd name="connsiteX3" fmla="*/ 83419 w 959082"/>
              <a:gd name="connsiteY3" fmla="*/ 954870 h 959083"/>
              <a:gd name="connsiteX4" fmla="*/ 0 w 959082"/>
              <a:gd name="connsiteY4" fmla="*/ 959083 h 959083"/>
              <a:gd name="connsiteX5" fmla="*/ 0 w 959082"/>
              <a:gd name="connsiteY5" fmla="*/ 427873 h 959083"/>
              <a:gd name="connsiteX6" fmla="*/ 73466 w 959082"/>
              <a:gd name="connsiteY6" fmla="*/ 420466 h 959083"/>
              <a:gd name="connsiteX7" fmla="*/ 420464 w 959082"/>
              <a:gd name="connsiteY7" fmla="*/ 73468 h 959083"/>
              <a:gd name="connsiteX8" fmla="*/ 427871 w 959082"/>
              <a:gd name="connsiteY8" fmla="*/ 0 h 9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82" h="959083">
                <a:moveTo>
                  <a:pt x="427871" y="0"/>
                </a:moveTo>
                <a:lnTo>
                  <a:pt x="959082" y="0"/>
                </a:lnTo>
                <a:lnTo>
                  <a:pt x="954869" y="83420"/>
                </a:lnTo>
                <a:cubicBezTo>
                  <a:pt x="908206" y="542912"/>
                  <a:pt x="542911" y="908207"/>
                  <a:pt x="83419" y="954870"/>
                </a:cubicBezTo>
                <a:lnTo>
                  <a:pt x="0" y="959083"/>
                </a:lnTo>
                <a:lnTo>
                  <a:pt x="0" y="427873"/>
                </a:lnTo>
                <a:lnTo>
                  <a:pt x="73466" y="420466"/>
                </a:lnTo>
                <a:cubicBezTo>
                  <a:pt x="247639" y="384826"/>
                  <a:pt x="384824" y="247641"/>
                  <a:pt x="420464" y="73468"/>
                </a:cubicBezTo>
                <a:lnTo>
                  <a:pt x="427871" y="0"/>
                </a:lnTo>
                <a:close/>
              </a:path>
            </a:pathLst>
          </a:cu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17" name="TextBox 116">
            <a:extLst>
              <a:ext uri="{FF2B5EF4-FFF2-40B4-BE49-F238E27FC236}">
                <a16:creationId xmlns:a16="http://schemas.microsoft.com/office/drawing/2014/main" id="{6BED1B50-0611-9194-BA5F-8B52F11AF0E4}"/>
              </a:ext>
            </a:extLst>
          </p:cNvPr>
          <p:cNvSpPr txBox="1">
            <a:spLocks/>
          </p:cNvSpPr>
          <p:nvPr/>
        </p:nvSpPr>
        <p:spPr>
          <a:xfrm>
            <a:off x="4970035" y="4610340"/>
            <a:ext cx="1082645" cy="31641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Innovate</a:t>
            </a:r>
          </a:p>
        </p:txBody>
      </p:sp>
      <p:sp>
        <p:nvSpPr>
          <p:cNvPr id="118" name="TextBox 117">
            <a:extLst>
              <a:ext uri="{FF2B5EF4-FFF2-40B4-BE49-F238E27FC236}">
                <a16:creationId xmlns:a16="http://schemas.microsoft.com/office/drawing/2014/main" id="{9262BD41-B3DF-6E9B-964B-F7BAA773CD67}"/>
              </a:ext>
            </a:extLst>
          </p:cNvPr>
          <p:cNvSpPr txBox="1">
            <a:spLocks/>
          </p:cNvSpPr>
          <p:nvPr/>
        </p:nvSpPr>
        <p:spPr>
          <a:xfrm>
            <a:off x="5068436" y="3205901"/>
            <a:ext cx="885839" cy="31416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Unify</a:t>
            </a:r>
          </a:p>
        </p:txBody>
      </p:sp>
      <p:sp>
        <p:nvSpPr>
          <p:cNvPr id="119" name="TextBox 118">
            <a:extLst>
              <a:ext uri="{FF2B5EF4-FFF2-40B4-BE49-F238E27FC236}">
                <a16:creationId xmlns:a16="http://schemas.microsoft.com/office/drawing/2014/main" id="{8804FAF9-D860-17A4-99DF-8AE9E9C32217}"/>
              </a:ext>
            </a:extLst>
          </p:cNvPr>
          <p:cNvSpPr txBox="1">
            <a:spLocks/>
          </p:cNvSpPr>
          <p:nvPr/>
        </p:nvSpPr>
        <p:spPr>
          <a:xfrm>
            <a:off x="6107027" y="4614969"/>
            <a:ext cx="1071482" cy="30715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Collaborate</a:t>
            </a:r>
          </a:p>
        </p:txBody>
      </p:sp>
      <p:sp>
        <p:nvSpPr>
          <p:cNvPr id="120" name="TextBox 119">
            <a:extLst>
              <a:ext uri="{FF2B5EF4-FFF2-40B4-BE49-F238E27FC236}">
                <a16:creationId xmlns:a16="http://schemas.microsoft.com/office/drawing/2014/main" id="{6DBF8710-1178-1000-63B3-C834DF5B6A32}"/>
              </a:ext>
            </a:extLst>
          </p:cNvPr>
          <p:cNvSpPr txBox="1">
            <a:spLocks/>
          </p:cNvSpPr>
          <p:nvPr/>
        </p:nvSpPr>
        <p:spPr>
          <a:xfrm>
            <a:off x="6199849" y="3205901"/>
            <a:ext cx="885839" cy="31416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Automate</a:t>
            </a:r>
          </a:p>
        </p:txBody>
      </p:sp>
    </p:spTree>
    <p:extLst>
      <p:ext uri="{BB962C8B-B14F-4D97-AF65-F5344CB8AC3E}">
        <p14:creationId xmlns:p14="http://schemas.microsoft.com/office/powerpoint/2010/main" val="551440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114"/>
                                        </p:tgtEl>
                                        <p:attrNameLst>
                                          <p:attrName>style.visibility</p:attrName>
                                        </p:attrNameLst>
                                      </p:cBhvr>
                                      <p:to>
                                        <p:strVal val="visible"/>
                                      </p:to>
                                    </p:set>
                                    <p:animEffect transition="in" filter="fade">
                                      <p:cBhvr>
                                        <p:cTn id="10" dur="500"/>
                                        <p:tgtEl>
                                          <p:spTgt spid="114"/>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18"/>
                                        </p:tgtEl>
                                        <p:attrNameLst>
                                          <p:attrName>style.visibility</p:attrName>
                                        </p:attrNameLst>
                                      </p:cBhvr>
                                      <p:to>
                                        <p:strVal val="visible"/>
                                      </p:to>
                                    </p:set>
                                    <p:animEffect transition="in" filter="fade">
                                      <p:cBhvr>
                                        <p:cTn id="13" dur="500"/>
                                        <p:tgtEl>
                                          <p:spTgt spid="118"/>
                                        </p:tgtEl>
                                      </p:cBhvr>
                                    </p:animEffect>
                                  </p:childTnLst>
                                </p:cTn>
                              </p:par>
                              <p:par>
                                <p:cTn id="14" presetID="22" presetClass="entr" presetSubtype="2" fill="hold" nodeType="withEffect">
                                  <p:stCondLst>
                                    <p:cond delay="600"/>
                                  </p:stCondLst>
                                  <p:childTnLst>
                                    <p:set>
                                      <p:cBhvr>
                                        <p:cTn id="15" dur="1" fill="hold">
                                          <p:stCondLst>
                                            <p:cond delay="0"/>
                                          </p:stCondLst>
                                        </p:cTn>
                                        <p:tgtEl>
                                          <p:spTgt spid="42"/>
                                        </p:tgtEl>
                                        <p:attrNameLst>
                                          <p:attrName>style.visibility</p:attrName>
                                        </p:attrNameLst>
                                      </p:cBhvr>
                                      <p:to>
                                        <p:strVal val="visible"/>
                                      </p:to>
                                    </p:set>
                                    <p:animEffect transition="in" filter="wipe(right)">
                                      <p:cBhvr>
                                        <p:cTn id="16" dur="500"/>
                                        <p:tgtEl>
                                          <p:spTgt spid="42"/>
                                        </p:tgtEl>
                                      </p:cBhvr>
                                    </p:animEffect>
                                  </p:childTnLst>
                                </p:cTn>
                              </p:par>
                              <p:par>
                                <p:cTn id="17" presetID="10" presetClass="entr" presetSubtype="0" fill="hold" grpId="0" nodeType="withEffect">
                                  <p:stCondLst>
                                    <p:cond delay="90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42" presetClass="path" presetSubtype="0" accel="50000" decel="50000" fill="hold" grpId="1" nodeType="withEffect">
                                  <p:stCondLst>
                                    <p:cond delay="900"/>
                                  </p:stCondLst>
                                  <p:childTnLst>
                                    <p:animMotion origin="layout" path="M 6.25E-7 1.11111E-6 L 0.00781 1.11111E-6 " pathEditMode="relative" rAng="0" ptsTypes="AA">
                                      <p:cBhvr>
                                        <p:cTn id="21" dur="700" spd="-100000" fill="hold"/>
                                        <p:tgtEl>
                                          <p:spTgt spid="37"/>
                                        </p:tgtEl>
                                        <p:attrNameLst>
                                          <p:attrName>ppt_x</p:attrName>
                                          <p:attrName>ppt_y</p:attrName>
                                        </p:attrNameLst>
                                      </p:cBhvr>
                                      <p:rCtr x="391" y="0"/>
                                    </p:animMotion>
                                  </p:childTnLst>
                                </p:cTn>
                              </p:par>
                            </p:childTnLst>
                          </p:cTn>
                        </p:par>
                        <p:par>
                          <p:cTn id="22" fill="hold">
                            <p:stCondLst>
                              <p:cond delay="1600"/>
                            </p:stCondLst>
                            <p:childTnLst>
                              <p:par>
                                <p:cTn id="23" presetID="10" presetClass="entr" presetSubtype="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fade">
                                      <p:cBhvr>
                                        <p:cTn id="25" dur="500"/>
                                        <p:tgtEl>
                                          <p:spTgt spid="116"/>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par>
                                <p:cTn id="29" presetID="22" presetClass="entr" presetSubtype="8" fill="hold" nodeType="withEffect">
                                  <p:stCondLst>
                                    <p:cond delay="200"/>
                                  </p:stCondLst>
                                  <p:childTnLst>
                                    <p:set>
                                      <p:cBhvr>
                                        <p:cTn id="30" dur="1" fill="hold">
                                          <p:stCondLst>
                                            <p:cond delay="0"/>
                                          </p:stCondLst>
                                        </p:cTn>
                                        <p:tgtEl>
                                          <p:spTgt spid="56"/>
                                        </p:tgtEl>
                                        <p:attrNameLst>
                                          <p:attrName>style.visibility</p:attrName>
                                        </p:attrNameLst>
                                      </p:cBhvr>
                                      <p:to>
                                        <p:strVal val="visible"/>
                                      </p:to>
                                    </p:set>
                                    <p:animEffect transition="in" filter="wipe(left)">
                                      <p:cBhvr>
                                        <p:cTn id="31" dur="500"/>
                                        <p:tgtEl>
                                          <p:spTgt spid="56"/>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42" presetClass="path" presetSubtype="0" accel="50000" decel="50000" fill="hold" grpId="1" nodeType="withEffect">
                                  <p:stCondLst>
                                    <p:cond delay="500"/>
                                  </p:stCondLst>
                                  <p:childTnLst>
                                    <p:animMotion origin="layout" path="M 4.16667E-7 1.11111E-6 L -0.00742 -0.00023 " pathEditMode="relative" rAng="0" ptsTypes="AA">
                                      <p:cBhvr>
                                        <p:cTn id="36" dur="700" spd="-100000" fill="hold"/>
                                        <p:tgtEl>
                                          <p:spTgt spid="36"/>
                                        </p:tgtEl>
                                        <p:attrNameLst>
                                          <p:attrName>ppt_x</p:attrName>
                                          <p:attrName>ppt_y</p:attrName>
                                        </p:attrNameLst>
                                      </p:cBhvr>
                                      <p:rCtr x="-378" y="-23"/>
                                    </p:animMotion>
                                  </p:childTnLst>
                                </p:cTn>
                              </p:par>
                            </p:childTnLst>
                          </p:cTn>
                        </p:par>
                        <p:par>
                          <p:cTn id="37" fill="hold">
                            <p:stCondLst>
                              <p:cond delay="2800"/>
                            </p:stCondLst>
                            <p:childTnLst>
                              <p:par>
                                <p:cTn id="38" presetID="10" presetClass="entr" presetSubtype="0" fill="hold" grpId="0" nodeType="afterEffect">
                                  <p:stCondLst>
                                    <p:cond delay="0"/>
                                  </p:stCondLst>
                                  <p:childTnLst>
                                    <p:set>
                                      <p:cBhvr>
                                        <p:cTn id="39" dur="1" fill="hold">
                                          <p:stCondLst>
                                            <p:cond delay="0"/>
                                          </p:stCondLst>
                                        </p:cTn>
                                        <p:tgtEl>
                                          <p:spTgt spid="115"/>
                                        </p:tgtEl>
                                        <p:attrNameLst>
                                          <p:attrName>style.visibility</p:attrName>
                                        </p:attrNameLst>
                                      </p:cBhvr>
                                      <p:to>
                                        <p:strVal val="visible"/>
                                      </p:to>
                                    </p:set>
                                    <p:animEffect transition="in" filter="fade">
                                      <p:cBhvr>
                                        <p:cTn id="40" dur="500"/>
                                        <p:tgtEl>
                                          <p:spTgt spid="115"/>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19"/>
                                        </p:tgtEl>
                                        <p:attrNameLst>
                                          <p:attrName>style.visibility</p:attrName>
                                        </p:attrNameLst>
                                      </p:cBhvr>
                                      <p:to>
                                        <p:strVal val="visible"/>
                                      </p:to>
                                    </p:set>
                                    <p:animEffect transition="in" filter="fade">
                                      <p:cBhvr>
                                        <p:cTn id="43" dur="500"/>
                                        <p:tgtEl>
                                          <p:spTgt spid="119"/>
                                        </p:tgtEl>
                                      </p:cBhvr>
                                    </p:animEffect>
                                  </p:childTnLst>
                                </p:cTn>
                              </p:par>
                              <p:par>
                                <p:cTn id="44" presetID="22" presetClass="entr" presetSubtype="8" fill="hold" nodeType="withEffect">
                                  <p:stCondLst>
                                    <p:cond delay="200"/>
                                  </p:stCondLst>
                                  <p:childTnLst>
                                    <p:set>
                                      <p:cBhvr>
                                        <p:cTn id="45" dur="1" fill="hold">
                                          <p:stCondLst>
                                            <p:cond delay="0"/>
                                          </p:stCondLst>
                                        </p:cTn>
                                        <p:tgtEl>
                                          <p:spTgt spid="45"/>
                                        </p:tgtEl>
                                        <p:attrNameLst>
                                          <p:attrName>style.visibility</p:attrName>
                                        </p:attrNameLst>
                                      </p:cBhvr>
                                      <p:to>
                                        <p:strVal val="visible"/>
                                      </p:to>
                                    </p:set>
                                    <p:animEffect transition="in" filter="wipe(left)">
                                      <p:cBhvr>
                                        <p:cTn id="46" dur="500"/>
                                        <p:tgtEl>
                                          <p:spTgt spid="45"/>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42" presetClass="path" presetSubtype="0" accel="50000" decel="50000" fill="hold" grpId="1" nodeType="withEffect">
                                  <p:stCondLst>
                                    <p:cond delay="500"/>
                                  </p:stCondLst>
                                  <p:childTnLst>
                                    <p:animMotion origin="layout" path="M 4.16667E-7 1.85185E-6 L -0.00742 -0.00023 " pathEditMode="relative" rAng="0" ptsTypes="AA">
                                      <p:cBhvr>
                                        <p:cTn id="51" dur="700" spd="-100000" fill="hold"/>
                                        <p:tgtEl>
                                          <p:spTgt spid="39"/>
                                        </p:tgtEl>
                                        <p:attrNameLst>
                                          <p:attrName>ppt_x</p:attrName>
                                          <p:attrName>ppt_y</p:attrName>
                                        </p:attrNameLst>
                                      </p:cBhvr>
                                      <p:rCtr x="-378" y="-23"/>
                                    </p:animMotion>
                                  </p:childTnLst>
                                </p:cTn>
                              </p:par>
                            </p:childTnLst>
                          </p:cTn>
                        </p:par>
                        <p:par>
                          <p:cTn id="52" fill="hold">
                            <p:stCondLst>
                              <p:cond delay="4000"/>
                            </p:stCondLst>
                            <p:childTnLst>
                              <p:par>
                                <p:cTn id="53" presetID="10" presetClass="entr" presetSubtype="0" fill="hold" grpId="0" nodeType="afterEffect">
                                  <p:stCondLst>
                                    <p:cond delay="0"/>
                                  </p:stCondLst>
                                  <p:childTnLst>
                                    <p:set>
                                      <p:cBhvr>
                                        <p:cTn id="54" dur="1" fill="hold">
                                          <p:stCondLst>
                                            <p:cond delay="0"/>
                                          </p:stCondLst>
                                        </p:cTn>
                                        <p:tgtEl>
                                          <p:spTgt spid="113"/>
                                        </p:tgtEl>
                                        <p:attrNameLst>
                                          <p:attrName>style.visibility</p:attrName>
                                        </p:attrNameLst>
                                      </p:cBhvr>
                                      <p:to>
                                        <p:strVal val="visible"/>
                                      </p:to>
                                    </p:set>
                                    <p:animEffect transition="in" filter="fade">
                                      <p:cBhvr>
                                        <p:cTn id="55" dur="500"/>
                                        <p:tgtEl>
                                          <p:spTgt spid="113"/>
                                        </p:tgtEl>
                                      </p:cBhvr>
                                    </p:animEffect>
                                  </p:childTnLst>
                                </p:cTn>
                              </p:par>
                              <p:par>
                                <p:cTn id="56" presetID="10" presetClass="entr" presetSubtype="0" fill="hold" grpId="0" nodeType="withEffect">
                                  <p:stCondLst>
                                    <p:cond delay="200"/>
                                  </p:stCondLst>
                                  <p:childTnLst>
                                    <p:set>
                                      <p:cBhvr>
                                        <p:cTn id="57" dur="1" fill="hold">
                                          <p:stCondLst>
                                            <p:cond delay="0"/>
                                          </p:stCondLst>
                                        </p:cTn>
                                        <p:tgtEl>
                                          <p:spTgt spid="117"/>
                                        </p:tgtEl>
                                        <p:attrNameLst>
                                          <p:attrName>style.visibility</p:attrName>
                                        </p:attrNameLst>
                                      </p:cBhvr>
                                      <p:to>
                                        <p:strVal val="visible"/>
                                      </p:to>
                                    </p:set>
                                    <p:animEffect transition="in" filter="fade">
                                      <p:cBhvr>
                                        <p:cTn id="58" dur="500"/>
                                        <p:tgtEl>
                                          <p:spTgt spid="117"/>
                                        </p:tgtEl>
                                      </p:cBhvr>
                                    </p:animEffect>
                                  </p:childTnLst>
                                </p:cTn>
                              </p:par>
                              <p:par>
                                <p:cTn id="59" presetID="22" presetClass="entr" presetSubtype="2" fill="hold" nodeType="withEffect">
                                  <p:stCondLst>
                                    <p:cond delay="200"/>
                                  </p:stCondLst>
                                  <p:childTnLst>
                                    <p:set>
                                      <p:cBhvr>
                                        <p:cTn id="60" dur="1" fill="hold">
                                          <p:stCondLst>
                                            <p:cond delay="0"/>
                                          </p:stCondLst>
                                        </p:cTn>
                                        <p:tgtEl>
                                          <p:spTgt spid="43"/>
                                        </p:tgtEl>
                                        <p:attrNameLst>
                                          <p:attrName>style.visibility</p:attrName>
                                        </p:attrNameLst>
                                      </p:cBhvr>
                                      <p:to>
                                        <p:strVal val="visible"/>
                                      </p:to>
                                    </p:set>
                                    <p:animEffect transition="in" filter="wipe(right)">
                                      <p:cBhvr>
                                        <p:cTn id="61" dur="500"/>
                                        <p:tgtEl>
                                          <p:spTgt spid="43"/>
                                        </p:tgtEl>
                                      </p:cBhvr>
                                    </p:animEffect>
                                  </p:childTnLst>
                                </p:cTn>
                              </p:par>
                              <p:par>
                                <p:cTn id="62" presetID="10" presetClass="entr" presetSubtype="0" fill="hold" grpId="0" nodeType="withEffect">
                                  <p:stCondLst>
                                    <p:cond delay="50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42" presetClass="path" presetSubtype="0" accel="50000" decel="50000" fill="hold" grpId="1" nodeType="withEffect">
                                  <p:stCondLst>
                                    <p:cond delay="500"/>
                                  </p:stCondLst>
                                  <p:childTnLst>
                                    <p:animMotion origin="layout" path="M 6.25E-7 1.11111E-6 L 0.00781 1.11111E-6 " pathEditMode="relative" rAng="0" ptsTypes="AA">
                                      <p:cBhvr>
                                        <p:cTn id="66" dur="700" spd="-100000" fill="hold"/>
                                        <p:tgtEl>
                                          <p:spTgt spid="44"/>
                                        </p:tgtEl>
                                        <p:attrNameLst>
                                          <p:attrName>ppt_x</p:attrName>
                                          <p:attrName>ppt_y</p:attrName>
                                        </p:attrNameLst>
                                      </p:cBhvr>
                                      <p:rCtr x="391" y="0"/>
                                    </p:animMotion>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01"/>
                                        </p:tgtEl>
                                        <p:attrNameLst>
                                          <p:attrName>style.visibility</p:attrName>
                                        </p:attrNameLst>
                                      </p:cBhvr>
                                      <p:to>
                                        <p:strVal val="visible"/>
                                      </p:to>
                                    </p:set>
                                    <p:animEffect transition="in" filter="fade">
                                      <p:cBhvr>
                                        <p:cTn id="71" dur="500"/>
                                        <p:tgtEl>
                                          <p:spTgt spid="101"/>
                                        </p:tgtEl>
                                      </p:cBhvr>
                                    </p:animEffect>
                                  </p:childTnLst>
                                </p:cTn>
                              </p:par>
                              <p:par>
                                <p:cTn id="72" presetID="10" presetClass="entr" presetSubtype="0" fill="hold" grpId="0" nodeType="withEffect">
                                  <p:stCondLst>
                                    <p:cond delay="200"/>
                                  </p:stCondLst>
                                  <p:childTnLst>
                                    <p:set>
                                      <p:cBhvr>
                                        <p:cTn id="73" dur="1" fill="hold">
                                          <p:stCondLst>
                                            <p:cond delay="0"/>
                                          </p:stCondLst>
                                        </p:cTn>
                                        <p:tgtEl>
                                          <p:spTgt spid="105"/>
                                        </p:tgtEl>
                                        <p:attrNameLst>
                                          <p:attrName>style.visibility</p:attrName>
                                        </p:attrNameLst>
                                      </p:cBhvr>
                                      <p:to>
                                        <p:strVal val="visible"/>
                                      </p:to>
                                    </p:set>
                                    <p:animEffect transition="in" filter="fade">
                                      <p:cBhvr>
                                        <p:cTn id="74" dur="500"/>
                                        <p:tgtEl>
                                          <p:spTgt spid="105"/>
                                        </p:tgtEl>
                                      </p:cBhvr>
                                    </p:animEffect>
                                  </p:childTnLst>
                                </p:cTn>
                              </p:par>
                              <p:par>
                                <p:cTn id="75" presetID="10" presetClass="entr" presetSubtype="0" fill="hold" grpId="0" nodeType="withEffect">
                                  <p:stCondLst>
                                    <p:cond delay="400"/>
                                  </p:stCondLst>
                                  <p:childTnLst>
                                    <p:set>
                                      <p:cBhvr>
                                        <p:cTn id="76" dur="1" fill="hold">
                                          <p:stCondLst>
                                            <p:cond delay="0"/>
                                          </p:stCondLst>
                                        </p:cTn>
                                        <p:tgtEl>
                                          <p:spTgt spid="102"/>
                                        </p:tgtEl>
                                        <p:attrNameLst>
                                          <p:attrName>style.visibility</p:attrName>
                                        </p:attrNameLst>
                                      </p:cBhvr>
                                      <p:to>
                                        <p:strVal val="visible"/>
                                      </p:to>
                                    </p:set>
                                    <p:animEffect transition="in" filter="fade">
                                      <p:cBhvr>
                                        <p:cTn id="77" dur="500"/>
                                        <p:tgtEl>
                                          <p:spTgt spid="102"/>
                                        </p:tgtEl>
                                      </p:cBhvr>
                                    </p:animEffect>
                                  </p:childTnLst>
                                </p:cTn>
                              </p:par>
                              <p:par>
                                <p:cTn id="78" presetID="10" presetClass="entr" presetSubtype="0" fill="hold" grpId="0" nodeType="withEffect">
                                  <p:stCondLst>
                                    <p:cond delay="600"/>
                                  </p:stCondLst>
                                  <p:childTnLst>
                                    <p:set>
                                      <p:cBhvr>
                                        <p:cTn id="79" dur="1" fill="hold">
                                          <p:stCondLst>
                                            <p:cond delay="0"/>
                                          </p:stCondLst>
                                        </p:cTn>
                                        <p:tgtEl>
                                          <p:spTgt spid="106"/>
                                        </p:tgtEl>
                                        <p:attrNameLst>
                                          <p:attrName>style.visibility</p:attrName>
                                        </p:attrNameLst>
                                      </p:cBhvr>
                                      <p:to>
                                        <p:strVal val="visible"/>
                                      </p:to>
                                    </p:set>
                                    <p:animEffect transition="in" filter="fade">
                                      <p:cBhvr>
                                        <p:cTn id="80" dur="500"/>
                                        <p:tgtEl>
                                          <p:spTgt spid="106"/>
                                        </p:tgtEl>
                                      </p:cBhvr>
                                    </p:animEffect>
                                  </p:childTnLst>
                                </p:cTn>
                              </p:par>
                              <p:par>
                                <p:cTn id="81" presetID="10" presetClass="entr" presetSubtype="0" fill="hold" grpId="0" nodeType="withEffect">
                                  <p:stCondLst>
                                    <p:cond delay="800"/>
                                  </p:stCondLst>
                                  <p:childTnLst>
                                    <p:set>
                                      <p:cBhvr>
                                        <p:cTn id="82" dur="1" fill="hold">
                                          <p:stCondLst>
                                            <p:cond delay="0"/>
                                          </p:stCondLst>
                                        </p:cTn>
                                        <p:tgtEl>
                                          <p:spTgt spid="104"/>
                                        </p:tgtEl>
                                        <p:attrNameLst>
                                          <p:attrName>style.visibility</p:attrName>
                                        </p:attrNameLst>
                                      </p:cBhvr>
                                      <p:to>
                                        <p:strVal val="visible"/>
                                      </p:to>
                                    </p:set>
                                    <p:animEffect transition="in" filter="fade">
                                      <p:cBhvr>
                                        <p:cTn id="83" dur="500"/>
                                        <p:tgtEl>
                                          <p:spTgt spid="104"/>
                                        </p:tgtEl>
                                      </p:cBhvr>
                                    </p:animEffect>
                                  </p:childTnLst>
                                </p:cTn>
                              </p:par>
                              <p:par>
                                <p:cTn id="84" presetID="10" presetClass="entr" presetSubtype="0" fill="hold" grpId="0" nodeType="withEffect">
                                  <p:stCondLst>
                                    <p:cond delay="1200"/>
                                  </p:stCondLst>
                                  <p:childTnLst>
                                    <p:set>
                                      <p:cBhvr>
                                        <p:cTn id="85" dur="1" fill="hold">
                                          <p:stCondLst>
                                            <p:cond delay="0"/>
                                          </p:stCondLst>
                                        </p:cTn>
                                        <p:tgtEl>
                                          <p:spTgt spid="103"/>
                                        </p:tgtEl>
                                        <p:attrNameLst>
                                          <p:attrName>style.visibility</p:attrName>
                                        </p:attrNameLst>
                                      </p:cBhvr>
                                      <p:to>
                                        <p:strVal val="visible"/>
                                      </p:to>
                                    </p:set>
                                    <p:animEffect transition="in" filter="fade">
                                      <p:cBhvr>
                                        <p:cTn id="86" dur="500"/>
                                        <p:tgtEl>
                                          <p:spTgt spid="103"/>
                                        </p:tgtEl>
                                      </p:cBhvr>
                                    </p:animEffect>
                                  </p:childTnLst>
                                </p:cTn>
                              </p:par>
                              <p:par>
                                <p:cTn id="87" presetID="10" presetClass="entr" presetSubtype="0" fill="hold" grpId="0" nodeType="withEffect">
                                  <p:stCondLst>
                                    <p:cond delay="1000"/>
                                  </p:stCondLst>
                                  <p:childTnLst>
                                    <p:set>
                                      <p:cBhvr>
                                        <p:cTn id="88" dur="1" fill="hold">
                                          <p:stCondLst>
                                            <p:cond delay="0"/>
                                          </p:stCondLst>
                                        </p:cTn>
                                        <p:tgtEl>
                                          <p:spTgt spid="107"/>
                                        </p:tgtEl>
                                        <p:attrNameLst>
                                          <p:attrName>style.visibility</p:attrName>
                                        </p:attrNameLst>
                                      </p:cBhvr>
                                      <p:to>
                                        <p:strVal val="visible"/>
                                      </p:to>
                                    </p:set>
                                    <p:animEffect transition="in" filter="fade">
                                      <p:cBhvr>
                                        <p:cTn id="89" dur="500"/>
                                        <p:tgtEl>
                                          <p:spTgt spid="107"/>
                                        </p:tgtEl>
                                      </p:cBhvr>
                                    </p:animEffect>
                                  </p:childTnLst>
                                </p:cTn>
                              </p:par>
                              <p:par>
                                <p:cTn id="90" presetID="10" presetClass="entr" presetSubtype="0" fill="hold" grpId="0" nodeType="withEffect">
                                  <p:stCondLst>
                                    <p:cond delay="1400"/>
                                  </p:stCondLst>
                                  <p:childTnLst>
                                    <p:set>
                                      <p:cBhvr>
                                        <p:cTn id="91" dur="1" fill="hold">
                                          <p:stCondLst>
                                            <p:cond delay="0"/>
                                          </p:stCondLst>
                                        </p:cTn>
                                        <p:tgtEl>
                                          <p:spTgt spid="108"/>
                                        </p:tgtEl>
                                        <p:attrNameLst>
                                          <p:attrName>style.visibility</p:attrName>
                                        </p:attrNameLst>
                                      </p:cBhvr>
                                      <p:to>
                                        <p:strVal val="visible"/>
                                      </p:to>
                                    </p:set>
                                    <p:animEffect transition="in" filter="fade">
                                      <p:cBhvr>
                                        <p:cTn id="92" dur="500"/>
                                        <p:tgtEl>
                                          <p:spTgt spid="108"/>
                                        </p:tgtEl>
                                      </p:cBhvr>
                                    </p:animEffect>
                                  </p:childTnLst>
                                </p:cTn>
                              </p:par>
                              <p:par>
                                <p:cTn id="93" presetID="10" presetClass="entr" presetSubtype="0" fill="hold" grpId="0" nodeType="withEffect">
                                  <p:stCondLst>
                                    <p:cond delay="1000"/>
                                  </p:stCondLst>
                                  <p:childTnLst>
                                    <p:set>
                                      <p:cBhvr>
                                        <p:cTn id="94" dur="1" fill="hold">
                                          <p:stCondLst>
                                            <p:cond delay="0"/>
                                          </p:stCondLst>
                                        </p:cTn>
                                        <p:tgtEl>
                                          <p:spTgt spid="99"/>
                                        </p:tgtEl>
                                        <p:attrNameLst>
                                          <p:attrName>style.visibility</p:attrName>
                                        </p:attrNameLst>
                                      </p:cBhvr>
                                      <p:to>
                                        <p:strVal val="visible"/>
                                      </p:to>
                                    </p:set>
                                    <p:animEffect transition="in" filter="fade">
                                      <p:cBhvr>
                                        <p:cTn id="95" dur="500"/>
                                        <p:tgtEl>
                                          <p:spTgt spid="99"/>
                                        </p:tgtEl>
                                      </p:cBhvr>
                                    </p:animEffect>
                                  </p:childTnLst>
                                </p:cTn>
                              </p:par>
                              <p:par>
                                <p:cTn id="96" presetID="22" presetClass="entr" presetSubtype="8" fill="hold" grpId="0" nodeType="withEffect">
                                  <p:stCondLst>
                                    <p:cond delay="1000"/>
                                  </p:stCondLst>
                                  <p:childTnLst>
                                    <p:set>
                                      <p:cBhvr>
                                        <p:cTn id="97" dur="1" fill="hold">
                                          <p:stCondLst>
                                            <p:cond delay="0"/>
                                          </p:stCondLst>
                                        </p:cTn>
                                        <p:tgtEl>
                                          <p:spTgt spid="112"/>
                                        </p:tgtEl>
                                        <p:attrNameLst>
                                          <p:attrName>style.visibility</p:attrName>
                                        </p:attrNameLst>
                                      </p:cBhvr>
                                      <p:to>
                                        <p:strVal val="visible"/>
                                      </p:to>
                                    </p:set>
                                    <p:animEffect transition="in" filter="wipe(left)">
                                      <p:cBhvr>
                                        <p:cTn id="98" dur="1000"/>
                                        <p:tgtEl>
                                          <p:spTgt spid="112"/>
                                        </p:tgtEl>
                                      </p:cBhvr>
                                    </p:animEffect>
                                  </p:childTnLst>
                                </p:cTn>
                              </p:par>
                              <p:par>
                                <p:cTn id="99" presetID="10" presetClass="entr" presetSubtype="0" fill="hold" grpId="0" nodeType="withEffect">
                                  <p:stCondLst>
                                    <p:cond delay="2000"/>
                                  </p:stCondLst>
                                  <p:childTnLst>
                                    <p:set>
                                      <p:cBhvr>
                                        <p:cTn id="100" dur="1" fill="hold">
                                          <p:stCondLst>
                                            <p:cond delay="0"/>
                                          </p:stCondLst>
                                        </p:cTn>
                                        <p:tgtEl>
                                          <p:spTgt spid="100"/>
                                        </p:tgtEl>
                                        <p:attrNameLst>
                                          <p:attrName>style.visibility</p:attrName>
                                        </p:attrNameLst>
                                      </p:cBhvr>
                                      <p:to>
                                        <p:strVal val="visible"/>
                                      </p:to>
                                    </p:set>
                                    <p:animEffect transition="in" filter="fade">
                                      <p:cBhvr>
                                        <p:cTn id="101" dur="500"/>
                                        <p:tgtEl>
                                          <p:spTgt spid="100"/>
                                        </p:tgtEl>
                                      </p:cBhvr>
                                    </p:animEffect>
                                  </p:childTnLst>
                                </p:cTn>
                              </p:par>
                              <p:par>
                                <p:cTn id="102" presetID="22" presetClass="entr" presetSubtype="2" fill="hold" grpId="0" nodeType="withEffect">
                                  <p:stCondLst>
                                    <p:cond delay="2000"/>
                                  </p:stCondLst>
                                  <p:childTnLst>
                                    <p:set>
                                      <p:cBhvr>
                                        <p:cTn id="103" dur="1" fill="hold">
                                          <p:stCondLst>
                                            <p:cond delay="0"/>
                                          </p:stCondLst>
                                        </p:cTn>
                                        <p:tgtEl>
                                          <p:spTgt spid="111"/>
                                        </p:tgtEl>
                                        <p:attrNameLst>
                                          <p:attrName>style.visibility</p:attrName>
                                        </p:attrNameLst>
                                      </p:cBhvr>
                                      <p:to>
                                        <p:strVal val="visible"/>
                                      </p:to>
                                    </p:set>
                                    <p:animEffect transition="in" filter="wipe(right)">
                                      <p:cBhvr>
                                        <p:cTn id="104" dur="1000"/>
                                        <p:tgtEl>
                                          <p:spTgt spid="11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23"/>
                                        </p:tgtEl>
                                        <p:attrNameLst>
                                          <p:attrName>style.visibility</p:attrName>
                                        </p:attrNameLst>
                                      </p:cBhvr>
                                      <p:to>
                                        <p:strVal val="visible"/>
                                      </p:to>
                                    </p:set>
                                    <p:animEffect transition="in" filter="fade">
                                      <p:cBhvr>
                                        <p:cTn id="107"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36" grpId="0"/>
      <p:bldP spid="36" grpId="1"/>
      <p:bldP spid="37" grpId="0"/>
      <p:bldP spid="37" grpId="1"/>
      <p:bldP spid="39" grpId="0"/>
      <p:bldP spid="39" grpId="1"/>
      <p:bldP spid="44" grpId="0"/>
      <p:bldP spid="44" grpId="1"/>
      <p:bldP spid="99" grpId="0"/>
      <p:bldP spid="100" grpId="0"/>
      <p:bldP spid="101" grpId="0" animBg="1"/>
      <p:bldP spid="102" grpId="0" animBg="1"/>
      <p:bldP spid="103" grpId="0" animBg="1"/>
      <p:bldP spid="104" grpId="0" animBg="1"/>
      <p:bldP spid="105" grpId="0"/>
      <p:bldP spid="106" grpId="0"/>
      <p:bldP spid="107" grpId="0"/>
      <p:bldP spid="108" grpId="0"/>
      <p:bldP spid="111" grpId="0" animBg="1"/>
      <p:bldP spid="112" grpId="0" animBg="1"/>
      <p:bldP spid="113" grpId="0" animBg="1"/>
      <p:bldP spid="114" grpId="0" animBg="1"/>
      <p:bldP spid="115" grpId="0" animBg="1"/>
      <p:bldP spid="116" grpId="0" animBg="1"/>
      <p:bldP spid="117" grpId="0"/>
      <p:bldP spid="118" grpId="0"/>
      <p:bldP spid="119" grpId="0"/>
      <p:bldP spid="1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7C0DE61D-E7CC-6A3A-E7C5-723FDE56930D}"/>
              </a:ext>
            </a:extLst>
          </p:cNvPr>
          <p:cNvCxnSpPr>
            <a:cxnSpLocks/>
          </p:cNvCxnSpPr>
          <p:nvPr/>
        </p:nvCxnSpPr>
        <p:spPr>
          <a:xfrm>
            <a:off x="3477159" y="2976004"/>
            <a:ext cx="1164895"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C4B225E-44E7-7FF5-A3E7-1E031480B35A}"/>
              </a:ext>
            </a:extLst>
          </p:cNvPr>
          <p:cNvGrpSpPr/>
          <p:nvPr/>
        </p:nvGrpSpPr>
        <p:grpSpPr>
          <a:xfrm>
            <a:off x="10956713" y="258914"/>
            <a:ext cx="967266" cy="967266"/>
            <a:chOff x="10386534" y="216924"/>
            <a:chExt cx="1656260" cy="1656260"/>
          </a:xfrm>
        </p:grpSpPr>
        <p:sp>
          <p:nvSpPr>
            <p:cNvPr id="31" name="Freeform: Shape 30">
              <a:extLst>
                <a:ext uri="{FF2B5EF4-FFF2-40B4-BE49-F238E27FC236}">
                  <a16:creationId xmlns:a16="http://schemas.microsoft.com/office/drawing/2014/main" id="{3CF10B00-31D0-4F05-8292-8D69A3ED60AD}"/>
                </a:ext>
              </a:extLst>
            </p:cNvPr>
            <p:cNvSpPr/>
            <p:nvPr/>
          </p:nvSpPr>
          <p:spPr bwMode="auto">
            <a:xfrm>
              <a:off x="11229304" y="216924"/>
              <a:ext cx="813490" cy="813490"/>
            </a:xfrm>
            <a:custGeom>
              <a:avLst/>
              <a:gdLst>
                <a:gd name="connsiteX0" fmla="*/ 0 w 2493492"/>
                <a:gd name="connsiteY0" fmla="*/ 0 h 2493492"/>
                <a:gd name="connsiteX1" fmla="*/ 214891 w 2493492"/>
                <a:gd name="connsiteY1" fmla="*/ 10851 h 2493492"/>
                <a:gd name="connsiteX2" fmla="*/ 2482641 w 2493492"/>
                <a:gd name="connsiteY2" fmla="*/ 2278601 h 2493492"/>
                <a:gd name="connsiteX3" fmla="*/ 2493492 w 2493492"/>
                <a:gd name="connsiteY3" fmla="*/ 2493492 h 2493492"/>
                <a:gd name="connsiteX4" fmla="*/ 950839 w 2493492"/>
                <a:gd name="connsiteY4" fmla="*/ 2493492 h 2493492"/>
                <a:gd name="connsiteX5" fmla="*/ 947952 w 2493492"/>
                <a:gd name="connsiteY5" fmla="*/ 2436328 h 2493492"/>
                <a:gd name="connsiteX6" fmla="*/ 57163 w 2493492"/>
                <a:gd name="connsiteY6" fmla="*/ 1545539 h 2493492"/>
                <a:gd name="connsiteX7" fmla="*/ 0 w 2493492"/>
                <a:gd name="connsiteY7" fmla="*/ 1542653 h 2493492"/>
                <a:gd name="connsiteX8" fmla="*/ 0 w 2493492"/>
                <a:gd name="connsiteY8" fmla="*/ 0 h 24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2" h="2493492">
                  <a:moveTo>
                    <a:pt x="0" y="0"/>
                  </a:moveTo>
                  <a:lnTo>
                    <a:pt x="214891" y="10851"/>
                  </a:lnTo>
                  <a:cubicBezTo>
                    <a:pt x="1410611" y="132283"/>
                    <a:pt x="2361209" y="1082881"/>
                    <a:pt x="2482641" y="2278601"/>
                  </a:cubicBezTo>
                  <a:lnTo>
                    <a:pt x="2493492" y="2493492"/>
                  </a:lnTo>
                  <a:lnTo>
                    <a:pt x="950839" y="2493492"/>
                  </a:lnTo>
                  <a:lnTo>
                    <a:pt x="947952" y="2436328"/>
                  </a:lnTo>
                  <a:cubicBezTo>
                    <a:pt x="900252" y="1966640"/>
                    <a:pt x="526851" y="1593239"/>
                    <a:pt x="57163" y="1545539"/>
                  </a:cubicBezTo>
                  <a:lnTo>
                    <a:pt x="0" y="1542653"/>
                  </a:ln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Freeform: Shape 31">
              <a:extLst>
                <a:ext uri="{FF2B5EF4-FFF2-40B4-BE49-F238E27FC236}">
                  <a16:creationId xmlns:a16="http://schemas.microsoft.com/office/drawing/2014/main" id="{DF8F2D35-6748-0B60-3786-2EF95CFBC618}"/>
                </a:ext>
              </a:extLst>
            </p:cNvPr>
            <p:cNvSpPr/>
            <p:nvPr/>
          </p:nvSpPr>
          <p:spPr bwMode="auto">
            <a:xfrm>
              <a:off x="10386534" y="216924"/>
              <a:ext cx="813490" cy="813490"/>
            </a:xfrm>
            <a:custGeom>
              <a:avLst/>
              <a:gdLst>
                <a:gd name="connsiteX0" fmla="*/ 2493491 w 2493491"/>
                <a:gd name="connsiteY0" fmla="*/ 0 h 2493492"/>
                <a:gd name="connsiteX1" fmla="*/ 2493491 w 2493491"/>
                <a:gd name="connsiteY1" fmla="*/ 1542653 h 2493492"/>
                <a:gd name="connsiteX2" fmla="*/ 2436327 w 2493491"/>
                <a:gd name="connsiteY2" fmla="*/ 1545539 h 2493492"/>
                <a:gd name="connsiteX3" fmla="*/ 1545538 w 2493491"/>
                <a:gd name="connsiteY3" fmla="*/ 2436328 h 2493492"/>
                <a:gd name="connsiteX4" fmla="*/ 1542652 w 2493491"/>
                <a:gd name="connsiteY4" fmla="*/ 2493492 h 2493492"/>
                <a:gd name="connsiteX5" fmla="*/ 0 w 2493491"/>
                <a:gd name="connsiteY5" fmla="*/ 2493492 h 2493492"/>
                <a:gd name="connsiteX6" fmla="*/ 10851 w 2493491"/>
                <a:gd name="connsiteY6" fmla="*/ 2278601 h 2493492"/>
                <a:gd name="connsiteX7" fmla="*/ 2278601 w 2493491"/>
                <a:gd name="connsiteY7" fmla="*/ 10851 h 2493492"/>
                <a:gd name="connsiteX8" fmla="*/ 2493491 w 2493491"/>
                <a:gd name="connsiteY8" fmla="*/ 0 h 24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1" h="2493492">
                  <a:moveTo>
                    <a:pt x="2493491" y="0"/>
                  </a:moveTo>
                  <a:lnTo>
                    <a:pt x="2493491" y="1542653"/>
                  </a:lnTo>
                  <a:lnTo>
                    <a:pt x="2436327" y="1545539"/>
                  </a:lnTo>
                  <a:cubicBezTo>
                    <a:pt x="1966640" y="1593239"/>
                    <a:pt x="1593238" y="1966640"/>
                    <a:pt x="1545538" y="2436328"/>
                  </a:cubicBezTo>
                  <a:lnTo>
                    <a:pt x="1542652" y="2493492"/>
                  </a:lnTo>
                  <a:lnTo>
                    <a:pt x="0" y="2493492"/>
                  </a:lnTo>
                  <a:lnTo>
                    <a:pt x="10851" y="2278601"/>
                  </a:lnTo>
                  <a:cubicBezTo>
                    <a:pt x="132283" y="1082881"/>
                    <a:pt x="1082881" y="132283"/>
                    <a:pt x="2278601" y="10851"/>
                  </a:cubicBezTo>
                  <a:lnTo>
                    <a:pt x="2493491"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 name="Freeform: Shape 32">
              <a:extLst>
                <a:ext uri="{FF2B5EF4-FFF2-40B4-BE49-F238E27FC236}">
                  <a16:creationId xmlns:a16="http://schemas.microsoft.com/office/drawing/2014/main" id="{A12E9AAB-78D2-FEBB-231C-381DFBE2D1A9}"/>
                </a:ext>
              </a:extLst>
            </p:cNvPr>
            <p:cNvSpPr/>
            <p:nvPr/>
          </p:nvSpPr>
          <p:spPr bwMode="auto">
            <a:xfrm>
              <a:off x="10386534" y="1059694"/>
              <a:ext cx="813490" cy="813490"/>
            </a:xfrm>
            <a:custGeom>
              <a:avLst/>
              <a:gdLst>
                <a:gd name="connsiteX0" fmla="*/ 0 w 2493491"/>
                <a:gd name="connsiteY0" fmla="*/ 0 h 2493491"/>
                <a:gd name="connsiteX1" fmla="*/ 1542652 w 2493491"/>
                <a:gd name="connsiteY1" fmla="*/ 0 h 2493491"/>
                <a:gd name="connsiteX2" fmla="*/ 1545538 w 2493491"/>
                <a:gd name="connsiteY2" fmla="*/ 57163 h 2493491"/>
                <a:gd name="connsiteX3" fmla="*/ 2436327 w 2493491"/>
                <a:gd name="connsiteY3" fmla="*/ 947952 h 2493491"/>
                <a:gd name="connsiteX4" fmla="*/ 2493491 w 2493491"/>
                <a:gd name="connsiteY4" fmla="*/ 950839 h 2493491"/>
                <a:gd name="connsiteX5" fmla="*/ 2493491 w 2493491"/>
                <a:gd name="connsiteY5" fmla="*/ 2493491 h 2493491"/>
                <a:gd name="connsiteX6" fmla="*/ 2278601 w 2493491"/>
                <a:gd name="connsiteY6" fmla="*/ 2482640 h 2493491"/>
                <a:gd name="connsiteX7" fmla="*/ 10851 w 2493491"/>
                <a:gd name="connsiteY7" fmla="*/ 214890 h 2493491"/>
                <a:gd name="connsiteX8" fmla="*/ 0 w 2493491"/>
                <a:gd name="connsiteY8" fmla="*/ 0 h 249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1" h="2493491">
                  <a:moveTo>
                    <a:pt x="0" y="0"/>
                  </a:moveTo>
                  <a:lnTo>
                    <a:pt x="1542652" y="0"/>
                  </a:lnTo>
                  <a:lnTo>
                    <a:pt x="1545538" y="57163"/>
                  </a:lnTo>
                  <a:cubicBezTo>
                    <a:pt x="1593238" y="526851"/>
                    <a:pt x="1966640" y="900252"/>
                    <a:pt x="2436327" y="947952"/>
                  </a:cubicBezTo>
                  <a:lnTo>
                    <a:pt x="2493491" y="950839"/>
                  </a:lnTo>
                  <a:lnTo>
                    <a:pt x="2493491" y="2493491"/>
                  </a:lnTo>
                  <a:lnTo>
                    <a:pt x="2278601" y="2482640"/>
                  </a:lnTo>
                  <a:cubicBezTo>
                    <a:pt x="1082881" y="2361208"/>
                    <a:pt x="132283" y="1410610"/>
                    <a:pt x="10851" y="214890"/>
                  </a:cubicBez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Freeform: Shape 33">
              <a:extLst>
                <a:ext uri="{FF2B5EF4-FFF2-40B4-BE49-F238E27FC236}">
                  <a16:creationId xmlns:a16="http://schemas.microsoft.com/office/drawing/2014/main" id="{022B2365-CD5A-0685-527A-824D556610E6}"/>
                </a:ext>
              </a:extLst>
            </p:cNvPr>
            <p:cNvSpPr/>
            <p:nvPr/>
          </p:nvSpPr>
          <p:spPr bwMode="auto">
            <a:xfrm>
              <a:off x="11229304" y="1059694"/>
              <a:ext cx="813490" cy="813490"/>
            </a:xfrm>
            <a:custGeom>
              <a:avLst/>
              <a:gdLst>
                <a:gd name="connsiteX0" fmla="*/ 950838 w 2493492"/>
                <a:gd name="connsiteY0" fmla="*/ 0 h 2493491"/>
                <a:gd name="connsiteX1" fmla="*/ 2493492 w 2493492"/>
                <a:gd name="connsiteY1" fmla="*/ 0 h 2493491"/>
                <a:gd name="connsiteX2" fmla="*/ 2482641 w 2493492"/>
                <a:gd name="connsiteY2" fmla="*/ 214890 h 2493491"/>
                <a:gd name="connsiteX3" fmla="*/ 214891 w 2493492"/>
                <a:gd name="connsiteY3" fmla="*/ 2482640 h 2493491"/>
                <a:gd name="connsiteX4" fmla="*/ 0 w 2493492"/>
                <a:gd name="connsiteY4" fmla="*/ 2493491 h 2493491"/>
                <a:gd name="connsiteX5" fmla="*/ 0 w 2493492"/>
                <a:gd name="connsiteY5" fmla="*/ 950838 h 2493491"/>
                <a:gd name="connsiteX6" fmla="*/ 57163 w 2493492"/>
                <a:gd name="connsiteY6" fmla="*/ 947952 h 2493491"/>
                <a:gd name="connsiteX7" fmla="*/ 947952 w 2493492"/>
                <a:gd name="connsiteY7" fmla="*/ 57163 h 2493491"/>
                <a:gd name="connsiteX8" fmla="*/ 950838 w 2493492"/>
                <a:gd name="connsiteY8" fmla="*/ 0 h 249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2" h="2493491">
                  <a:moveTo>
                    <a:pt x="950838" y="0"/>
                  </a:moveTo>
                  <a:lnTo>
                    <a:pt x="2493492" y="0"/>
                  </a:lnTo>
                  <a:lnTo>
                    <a:pt x="2482641" y="214890"/>
                  </a:lnTo>
                  <a:cubicBezTo>
                    <a:pt x="2361209" y="1410610"/>
                    <a:pt x="1410611" y="2361208"/>
                    <a:pt x="214891" y="2482640"/>
                  </a:cubicBezTo>
                  <a:lnTo>
                    <a:pt x="0" y="2493491"/>
                  </a:lnTo>
                  <a:lnTo>
                    <a:pt x="0" y="950838"/>
                  </a:lnTo>
                  <a:lnTo>
                    <a:pt x="57163" y="947952"/>
                  </a:lnTo>
                  <a:cubicBezTo>
                    <a:pt x="526851" y="900252"/>
                    <a:pt x="900252" y="526851"/>
                    <a:pt x="947952" y="57163"/>
                  </a:cubicBezTo>
                  <a:lnTo>
                    <a:pt x="950838"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5" name="TextBox 34">
            <a:extLst>
              <a:ext uri="{FF2B5EF4-FFF2-40B4-BE49-F238E27FC236}">
                <a16:creationId xmlns:a16="http://schemas.microsoft.com/office/drawing/2014/main" id="{FB496E94-95FB-D1BA-5091-EDC7E99BA965}"/>
              </a:ext>
            </a:extLst>
          </p:cNvPr>
          <p:cNvSpPr txBox="1"/>
          <p:nvPr/>
        </p:nvSpPr>
        <p:spPr>
          <a:xfrm>
            <a:off x="10829713" y="1243280"/>
            <a:ext cx="1221266"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Unify</a:t>
            </a:r>
          </a:p>
        </p:txBody>
      </p:sp>
      <p:sp>
        <p:nvSpPr>
          <p:cNvPr id="21" name="Title 1">
            <a:extLst>
              <a:ext uri="{FF2B5EF4-FFF2-40B4-BE49-F238E27FC236}">
                <a16:creationId xmlns:a16="http://schemas.microsoft.com/office/drawing/2014/main" id="{49C61945-7256-89F3-88B1-25239D53119A}"/>
              </a:ext>
            </a:extLst>
          </p:cNvPr>
          <p:cNvSpPr>
            <a:spLocks noGrp="1"/>
          </p:cNvSpPr>
          <p:nvPr>
            <p:ph type="title"/>
          </p:nvPr>
        </p:nvSpPr>
        <p:spPr>
          <a:xfrm>
            <a:off x="588263" y="457200"/>
            <a:ext cx="6957591" cy="1107996"/>
          </a:xfrm>
        </p:spPr>
        <p:txBody>
          <a:bodyPr/>
          <a:lstStyle/>
          <a:p>
            <a:r>
              <a:rPr lang="en-US"/>
              <a:t>Bring unprecedented visibility into the business. </a:t>
            </a:r>
          </a:p>
        </p:txBody>
      </p:sp>
      <p:sp>
        <p:nvSpPr>
          <p:cNvPr id="44" name="TextBox 43">
            <a:extLst>
              <a:ext uri="{FF2B5EF4-FFF2-40B4-BE49-F238E27FC236}">
                <a16:creationId xmlns:a16="http://schemas.microsoft.com/office/drawing/2014/main" id="{A60B98DC-A0EB-C09C-97AE-165061DC85F0}"/>
              </a:ext>
            </a:extLst>
          </p:cNvPr>
          <p:cNvSpPr txBox="1"/>
          <p:nvPr/>
        </p:nvSpPr>
        <p:spPr>
          <a:xfrm>
            <a:off x="239347" y="6222991"/>
            <a:ext cx="4179141" cy="4154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*”Customer Experience and Analytics Modernization: Critical Foundations for your digital business future,” Forrester Consulting Thought Leadership Paper commissioned by Microsoft, March 2021 </a:t>
            </a: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hlinkClick r:id="rId3"/>
              </a:rPr>
              <a:t>link</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2" name="TextBox 1">
            <a:extLst>
              <a:ext uri="{FF2B5EF4-FFF2-40B4-BE49-F238E27FC236}">
                <a16:creationId xmlns:a16="http://schemas.microsoft.com/office/drawing/2014/main" id="{06FDAD47-8817-4BC3-A413-14112CA60AA1}"/>
              </a:ext>
            </a:extLst>
          </p:cNvPr>
          <p:cNvSpPr txBox="1">
            <a:spLocks/>
          </p:cNvSpPr>
          <p:nvPr/>
        </p:nvSpPr>
        <p:spPr>
          <a:xfrm>
            <a:off x="1023894" y="4370723"/>
            <a:ext cx="2903795" cy="1282270"/>
          </a:xfrm>
          <a:prstGeom prst="rect">
            <a:avLst/>
          </a:prstGeom>
          <a:noFill/>
        </p:spPr>
        <p:txBody>
          <a:bodyPr wrap="square" lIns="45720" rIns="4572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Fewer than 50% </a:t>
            </a:r>
            <a:br>
              <a:rPr kumimoji="0" lang="en-US" sz="18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of business leaders are satisfied with current access to data and insights. </a:t>
            </a:r>
          </a:p>
        </p:txBody>
      </p:sp>
      <p:cxnSp>
        <p:nvCxnSpPr>
          <p:cNvPr id="3" name="Straight Connector 2">
            <a:extLst>
              <a:ext uri="{FF2B5EF4-FFF2-40B4-BE49-F238E27FC236}">
                <a16:creationId xmlns:a16="http://schemas.microsoft.com/office/drawing/2014/main" id="{457F6F7A-DA26-9C39-564D-A2292007BC00}"/>
              </a:ext>
            </a:extLst>
          </p:cNvPr>
          <p:cNvCxnSpPr>
            <a:cxnSpLocks/>
          </p:cNvCxnSpPr>
          <p:nvPr/>
        </p:nvCxnSpPr>
        <p:spPr>
          <a:xfrm>
            <a:off x="2475792" y="3983996"/>
            <a:ext cx="0" cy="292818"/>
          </a:xfrm>
          <a:prstGeom prst="line">
            <a:avLst/>
          </a:prstGeom>
          <a:noFill/>
          <a:ln w="127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Freeform: Shape 5">
            <a:extLst>
              <a:ext uri="{FF2B5EF4-FFF2-40B4-BE49-F238E27FC236}">
                <a16:creationId xmlns:a16="http://schemas.microsoft.com/office/drawing/2014/main" id="{0B3844A7-6161-98A2-CF7A-123EB2907B64}"/>
              </a:ext>
            </a:extLst>
          </p:cNvPr>
          <p:cNvSpPr>
            <a:spLocks/>
          </p:cNvSpPr>
          <p:nvPr/>
        </p:nvSpPr>
        <p:spPr bwMode="auto">
          <a:xfrm flipH="1">
            <a:off x="1023894" y="4276814"/>
            <a:ext cx="2903795" cy="549593"/>
          </a:xfrm>
          <a:custGeom>
            <a:avLst/>
            <a:gdLst>
              <a:gd name="connsiteX0" fmla="*/ 0 w 2598420"/>
              <a:gd name="connsiteY0" fmla="*/ 845820 h 845820"/>
              <a:gd name="connsiteX1" fmla="*/ 0 w 2598420"/>
              <a:gd name="connsiteY1" fmla="*/ 0 h 845820"/>
              <a:gd name="connsiteX2" fmla="*/ 2598420 w 2598420"/>
              <a:gd name="connsiteY2" fmla="*/ 0 h 845820"/>
              <a:gd name="connsiteX3" fmla="*/ 2598420 w 2598420"/>
              <a:gd name="connsiteY3" fmla="*/ 845820 h 845820"/>
            </a:gdLst>
            <a:ahLst/>
            <a:cxnLst>
              <a:cxn ang="0">
                <a:pos x="connsiteX0" y="connsiteY0"/>
              </a:cxn>
              <a:cxn ang="0">
                <a:pos x="connsiteX1" y="connsiteY1"/>
              </a:cxn>
              <a:cxn ang="0">
                <a:pos x="connsiteX2" y="connsiteY2"/>
              </a:cxn>
              <a:cxn ang="0">
                <a:pos x="connsiteX3" y="connsiteY3"/>
              </a:cxn>
            </a:cxnLst>
            <a:rect l="l" t="t" r="r" b="b"/>
            <a:pathLst>
              <a:path w="2598420" h="845820">
                <a:moveTo>
                  <a:pt x="0" y="845820"/>
                </a:moveTo>
                <a:lnTo>
                  <a:pt x="0" y="0"/>
                </a:lnTo>
                <a:lnTo>
                  <a:pt x="2598420" y="0"/>
                </a:lnTo>
                <a:lnTo>
                  <a:pt x="2598420" y="845820"/>
                </a:lnTo>
              </a:path>
            </a:pathLst>
          </a:cu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 name="Oval 3">
            <a:extLst>
              <a:ext uri="{FF2B5EF4-FFF2-40B4-BE49-F238E27FC236}">
                <a16:creationId xmlns:a16="http://schemas.microsoft.com/office/drawing/2014/main" id="{57142145-AD0F-23DF-4F85-1793744A1E2B}"/>
              </a:ext>
            </a:extLst>
          </p:cNvPr>
          <p:cNvSpPr/>
          <p:nvPr/>
        </p:nvSpPr>
        <p:spPr bwMode="auto">
          <a:xfrm>
            <a:off x="1578559" y="2080242"/>
            <a:ext cx="1826122" cy="182612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Arc 6">
            <a:extLst>
              <a:ext uri="{FF2B5EF4-FFF2-40B4-BE49-F238E27FC236}">
                <a16:creationId xmlns:a16="http://schemas.microsoft.com/office/drawing/2014/main" id="{0ECAEB07-DCDC-ECE2-9911-4A971848A903}"/>
              </a:ext>
            </a:extLst>
          </p:cNvPr>
          <p:cNvSpPr>
            <a:spLocks/>
          </p:cNvSpPr>
          <p:nvPr/>
        </p:nvSpPr>
        <p:spPr>
          <a:xfrm>
            <a:off x="1474419" y="1984039"/>
            <a:ext cx="2002740" cy="1997168"/>
          </a:xfrm>
          <a:prstGeom prst="arc">
            <a:avLst>
              <a:gd name="adj1" fmla="val 3847365"/>
              <a:gd name="adj2" fmla="val 11611190"/>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Partial Circle 13">
            <a:extLst>
              <a:ext uri="{FF2B5EF4-FFF2-40B4-BE49-F238E27FC236}">
                <a16:creationId xmlns:a16="http://schemas.microsoft.com/office/drawing/2014/main" id="{14BA97A9-18FF-27F6-FB58-3410F0A84CAA}"/>
              </a:ext>
            </a:extLst>
          </p:cNvPr>
          <p:cNvSpPr>
            <a:spLocks/>
          </p:cNvSpPr>
          <p:nvPr/>
        </p:nvSpPr>
        <p:spPr bwMode="auto">
          <a:xfrm>
            <a:off x="1578559" y="2080242"/>
            <a:ext cx="1826122" cy="1826120"/>
          </a:xfrm>
          <a:prstGeom prst="pie">
            <a:avLst>
              <a:gd name="adj1" fmla="val 16202771"/>
              <a:gd name="adj2" fmla="val 5454451"/>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Oval 12">
            <a:extLst>
              <a:ext uri="{FF2B5EF4-FFF2-40B4-BE49-F238E27FC236}">
                <a16:creationId xmlns:a16="http://schemas.microsoft.com/office/drawing/2014/main" id="{B17871A3-378B-DAE8-B010-B857B9C6CD37}"/>
              </a:ext>
            </a:extLst>
          </p:cNvPr>
          <p:cNvSpPr>
            <a:spLocks/>
          </p:cNvSpPr>
          <p:nvPr/>
        </p:nvSpPr>
        <p:spPr bwMode="auto">
          <a:xfrm>
            <a:off x="1710996" y="2212680"/>
            <a:ext cx="1561246" cy="156124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8" name="Picture 17" descr="A person holding a tablet&#10;&#10;Description automatically generated with medium confidence">
            <a:extLst>
              <a:ext uri="{FF2B5EF4-FFF2-40B4-BE49-F238E27FC236}">
                <a16:creationId xmlns:a16="http://schemas.microsoft.com/office/drawing/2014/main" id="{4ECE4D17-3E38-65EC-2F3A-48C773CC41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333"/>
          <a:stretch/>
        </p:blipFill>
        <p:spPr>
          <a:xfrm>
            <a:off x="1765800" y="2267483"/>
            <a:ext cx="1451639" cy="1451639"/>
          </a:xfrm>
          <a:prstGeom prst="ellipse">
            <a:avLst/>
          </a:prstGeom>
        </p:spPr>
      </p:pic>
      <p:sp>
        <p:nvSpPr>
          <p:cNvPr id="38" name="Rectangle 37">
            <a:extLst>
              <a:ext uri="{FF2B5EF4-FFF2-40B4-BE49-F238E27FC236}">
                <a16:creationId xmlns:a16="http://schemas.microsoft.com/office/drawing/2014/main" id="{6E79F8EA-A233-861F-5A45-0BFA013D6CC6}"/>
              </a:ext>
            </a:extLst>
          </p:cNvPr>
          <p:cNvSpPr>
            <a:spLocks/>
          </p:cNvSpPr>
          <p:nvPr/>
        </p:nvSpPr>
        <p:spPr>
          <a:xfrm>
            <a:off x="4771716" y="2070532"/>
            <a:ext cx="6167385" cy="412670"/>
          </a:xfrm>
          <a:prstGeom prst="rect">
            <a:avLst/>
          </a:prstGeom>
          <a:solidFill>
            <a:schemeClr val="bg1">
              <a:lumMod val="95000"/>
            </a:schemeClr>
          </a:solidFill>
          <a:ln>
            <a:noFill/>
          </a:ln>
        </p:spPr>
        <p:txBody>
          <a:bodyPr wrap="none" lIns="91440" tIns="91440" rIns="91440" bIns="91440" anchor="ctr">
            <a:noAutofit/>
          </a:bodyPr>
          <a:lstStyle/>
          <a:p>
            <a:pPr marL="0" marR="0" lvl="0" indent="0" algn="ctr" defTabSz="914225" rtl="0" eaLnBrk="1" fontAlgn="auto" latinLnBrk="0" hangingPunct="1">
              <a:lnSpc>
                <a:spcPct val="100000"/>
              </a:lnSpc>
              <a:spcBef>
                <a:spcPts val="0"/>
              </a:spcBef>
              <a:spcAft>
                <a:spcPts val="0"/>
              </a:spcAft>
              <a:buClr>
                <a:srgbClr val="0078D7"/>
              </a:buClr>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Uninformed decisions</a:t>
            </a:r>
          </a:p>
        </p:txBody>
      </p:sp>
      <p:sp>
        <p:nvSpPr>
          <p:cNvPr id="39" name="Rectangle 38">
            <a:extLst>
              <a:ext uri="{FF2B5EF4-FFF2-40B4-BE49-F238E27FC236}">
                <a16:creationId xmlns:a16="http://schemas.microsoft.com/office/drawing/2014/main" id="{3CD8D8BF-E3AE-E35A-5C23-F1A71397A60F}"/>
              </a:ext>
            </a:extLst>
          </p:cNvPr>
          <p:cNvSpPr>
            <a:spLocks/>
          </p:cNvSpPr>
          <p:nvPr/>
        </p:nvSpPr>
        <p:spPr>
          <a:xfrm>
            <a:off x="4771716" y="2520093"/>
            <a:ext cx="6167385" cy="412670"/>
          </a:xfrm>
          <a:prstGeom prst="rect">
            <a:avLst/>
          </a:prstGeom>
          <a:solidFill>
            <a:schemeClr val="bg1">
              <a:lumMod val="95000"/>
            </a:schemeClr>
          </a:solidFill>
          <a:ln>
            <a:noFill/>
          </a:ln>
        </p:spPr>
        <p:txBody>
          <a:bodyPr wrap="none" lIns="91440" tIns="91440" rIns="91440" bIns="91440" anchor="ctr">
            <a:noAutofit/>
          </a:bodyPr>
          <a:lstStyle/>
          <a:p>
            <a:pPr marL="0" marR="0" lvl="0" indent="0" algn="ctr" defTabSz="914225" rtl="0" eaLnBrk="1" fontAlgn="auto" latinLnBrk="0" hangingPunct="1">
              <a:lnSpc>
                <a:spcPct val="100000"/>
              </a:lnSpc>
              <a:spcBef>
                <a:spcPts val="0"/>
              </a:spcBef>
              <a:spcAft>
                <a:spcPts val="0"/>
              </a:spcAft>
              <a:buClr>
                <a:srgbClr val="0078D7"/>
              </a:buClr>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Missed signals</a:t>
            </a:r>
          </a:p>
        </p:txBody>
      </p:sp>
      <p:sp>
        <p:nvSpPr>
          <p:cNvPr id="40" name="Rectangle 39">
            <a:extLst>
              <a:ext uri="{FF2B5EF4-FFF2-40B4-BE49-F238E27FC236}">
                <a16:creationId xmlns:a16="http://schemas.microsoft.com/office/drawing/2014/main" id="{39A7CD57-941C-3B92-8AB2-024E5146859A}"/>
              </a:ext>
            </a:extLst>
          </p:cNvPr>
          <p:cNvSpPr>
            <a:spLocks/>
          </p:cNvSpPr>
          <p:nvPr/>
        </p:nvSpPr>
        <p:spPr>
          <a:xfrm>
            <a:off x="4771716" y="2969654"/>
            <a:ext cx="6167385" cy="412670"/>
          </a:xfrm>
          <a:prstGeom prst="rect">
            <a:avLst/>
          </a:prstGeom>
          <a:solidFill>
            <a:schemeClr val="bg1">
              <a:lumMod val="95000"/>
            </a:schemeClr>
          </a:solidFill>
          <a:ln>
            <a:noFill/>
          </a:ln>
        </p:spPr>
        <p:txBody>
          <a:bodyPr wrap="none" lIns="91440" tIns="91440" rIns="91440" bIns="91440" anchor="ctr">
            <a:noAutofit/>
          </a:bodyPr>
          <a:lstStyle/>
          <a:p>
            <a:pPr marL="0" marR="0" lvl="0" indent="0" algn="ctr" defTabSz="914225" rtl="0" eaLnBrk="1" fontAlgn="auto" latinLnBrk="0" hangingPunct="1">
              <a:lnSpc>
                <a:spcPct val="100000"/>
              </a:lnSpc>
              <a:spcBef>
                <a:spcPts val="0"/>
              </a:spcBef>
              <a:spcAft>
                <a:spcPts val="0"/>
              </a:spcAft>
              <a:buClr>
                <a:srgbClr val="0078D7"/>
              </a:buClr>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Limited visibility </a:t>
            </a:r>
          </a:p>
        </p:txBody>
      </p:sp>
      <p:sp>
        <p:nvSpPr>
          <p:cNvPr id="112" name="Rectangle 111">
            <a:extLst>
              <a:ext uri="{FF2B5EF4-FFF2-40B4-BE49-F238E27FC236}">
                <a16:creationId xmlns:a16="http://schemas.microsoft.com/office/drawing/2014/main" id="{54A55260-3C14-88B9-53C5-DBA7D0FDA40A}"/>
              </a:ext>
            </a:extLst>
          </p:cNvPr>
          <p:cNvSpPr/>
          <p:nvPr/>
        </p:nvSpPr>
        <p:spPr bwMode="auto">
          <a:xfrm>
            <a:off x="4642054" y="1799270"/>
            <a:ext cx="6426708" cy="1734066"/>
          </a:xfrm>
          <a:prstGeom prst="rect">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0" name="TextBox 109">
            <a:extLst>
              <a:ext uri="{FF2B5EF4-FFF2-40B4-BE49-F238E27FC236}">
                <a16:creationId xmlns:a16="http://schemas.microsoft.com/office/drawing/2014/main" id="{8D370863-D69D-780E-4B3E-E7EC38EA9808}"/>
              </a:ext>
            </a:extLst>
          </p:cNvPr>
          <p:cNvSpPr txBox="1"/>
          <p:nvPr/>
        </p:nvSpPr>
        <p:spPr>
          <a:xfrm>
            <a:off x="7029909" y="1639858"/>
            <a:ext cx="1650998" cy="315776"/>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Challenges</a:t>
            </a:r>
          </a:p>
        </p:txBody>
      </p:sp>
      <p:sp>
        <p:nvSpPr>
          <p:cNvPr id="113" name="Rectangle 112">
            <a:extLst>
              <a:ext uri="{FF2B5EF4-FFF2-40B4-BE49-F238E27FC236}">
                <a16:creationId xmlns:a16="http://schemas.microsoft.com/office/drawing/2014/main" id="{AADE513F-67D3-88E5-571E-5C65E5A87664}"/>
              </a:ext>
            </a:extLst>
          </p:cNvPr>
          <p:cNvSpPr>
            <a:spLocks/>
          </p:cNvSpPr>
          <p:nvPr/>
        </p:nvSpPr>
        <p:spPr bwMode="auto">
          <a:xfrm>
            <a:off x="4642054" y="3918779"/>
            <a:ext cx="6426708" cy="2680307"/>
          </a:xfrm>
          <a:prstGeom prst="rect">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1" name="TextBox 110">
            <a:extLst>
              <a:ext uri="{FF2B5EF4-FFF2-40B4-BE49-F238E27FC236}">
                <a16:creationId xmlns:a16="http://schemas.microsoft.com/office/drawing/2014/main" id="{7C2D0ECF-6EFA-BED5-00FB-E44A3D24A093}"/>
              </a:ext>
            </a:extLst>
          </p:cNvPr>
          <p:cNvSpPr txBox="1">
            <a:spLocks/>
          </p:cNvSpPr>
          <p:nvPr/>
        </p:nvSpPr>
        <p:spPr>
          <a:xfrm>
            <a:off x="5880474" y="3758862"/>
            <a:ext cx="3985420" cy="253803"/>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AI-powered insights and guidance</a:t>
            </a:r>
          </a:p>
        </p:txBody>
      </p:sp>
      <p:sp>
        <p:nvSpPr>
          <p:cNvPr id="118" name="Arc 117">
            <a:extLst>
              <a:ext uri="{FF2B5EF4-FFF2-40B4-BE49-F238E27FC236}">
                <a16:creationId xmlns:a16="http://schemas.microsoft.com/office/drawing/2014/main" id="{ADE61B19-4887-A5D7-372D-A2756928DE10}"/>
              </a:ext>
            </a:extLst>
          </p:cNvPr>
          <p:cNvSpPr>
            <a:spLocks/>
          </p:cNvSpPr>
          <p:nvPr/>
        </p:nvSpPr>
        <p:spPr>
          <a:xfrm rot="10800000">
            <a:off x="1474419" y="1983664"/>
            <a:ext cx="2002740" cy="1997168"/>
          </a:xfrm>
          <a:prstGeom prst="arc">
            <a:avLst>
              <a:gd name="adj1" fmla="val 3847365"/>
              <a:gd name="adj2" fmla="val 11611190"/>
            </a:avLst>
          </a:prstGeom>
          <a:no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6" name="TextBox 55">
            <a:extLst>
              <a:ext uri="{FF2B5EF4-FFF2-40B4-BE49-F238E27FC236}">
                <a16:creationId xmlns:a16="http://schemas.microsoft.com/office/drawing/2014/main" id="{6BAF13D0-7C75-2954-1AAD-F469997DC14C}"/>
              </a:ext>
            </a:extLst>
          </p:cNvPr>
          <p:cNvSpPr txBox="1">
            <a:spLocks/>
          </p:cNvSpPr>
          <p:nvPr/>
        </p:nvSpPr>
        <p:spPr>
          <a:xfrm>
            <a:off x="4771716" y="4607222"/>
            <a:ext cx="1514178" cy="1132186"/>
          </a:xfrm>
          <a:prstGeom prst="rect">
            <a:avLst/>
          </a:prstGeom>
          <a:noFill/>
        </p:spPr>
        <p:txBody>
          <a:bodyPr wrap="square" lIns="45720" tIns="91440" rIns="45720" bIns="0" rtlCol="0" anchor="t">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Accelerate sales with predictive forecasting and relationship intelligence</a:t>
            </a:r>
          </a:p>
        </p:txBody>
      </p:sp>
      <p:sp>
        <p:nvSpPr>
          <p:cNvPr id="57" name="TextBox 56">
            <a:extLst>
              <a:ext uri="{FF2B5EF4-FFF2-40B4-BE49-F238E27FC236}">
                <a16:creationId xmlns:a16="http://schemas.microsoft.com/office/drawing/2014/main" id="{35CFAD65-5CAA-9AFB-2683-35B6115A842C}"/>
              </a:ext>
            </a:extLst>
          </p:cNvPr>
          <p:cNvSpPr txBox="1">
            <a:spLocks/>
          </p:cNvSpPr>
          <p:nvPr/>
        </p:nvSpPr>
        <p:spPr>
          <a:xfrm>
            <a:off x="7873852" y="4607222"/>
            <a:ext cx="1514178" cy="1397830"/>
          </a:xfrm>
          <a:prstGeom prst="rect">
            <a:avLst/>
          </a:prstGeom>
          <a:noFill/>
        </p:spPr>
        <p:txBody>
          <a:bodyPr wrap="square" lIns="45720" tIns="91440" rIns="4572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Identify supply and resource constraints</a:t>
            </a:r>
          </a:p>
        </p:txBody>
      </p:sp>
      <p:sp>
        <p:nvSpPr>
          <p:cNvPr id="58" name="TextBox 57">
            <a:extLst>
              <a:ext uri="{FF2B5EF4-FFF2-40B4-BE49-F238E27FC236}">
                <a16:creationId xmlns:a16="http://schemas.microsoft.com/office/drawing/2014/main" id="{63B332BF-7ADC-7DAE-7F55-0C8F13BBE4B5}"/>
              </a:ext>
            </a:extLst>
          </p:cNvPr>
          <p:cNvSpPr txBox="1">
            <a:spLocks/>
          </p:cNvSpPr>
          <p:nvPr/>
        </p:nvSpPr>
        <p:spPr>
          <a:xfrm>
            <a:off x="9424922" y="4607222"/>
            <a:ext cx="1514178" cy="1397830"/>
          </a:xfrm>
          <a:prstGeom prst="rect">
            <a:avLst/>
          </a:prstGeom>
          <a:noFill/>
        </p:spPr>
        <p:txBody>
          <a:bodyPr wrap="square" lIns="45720" tIns="91440" rIns="45720" bIns="0" rtlCol="0" anchor="t">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Intelligently predict cash flow</a:t>
            </a:r>
          </a:p>
        </p:txBody>
      </p:sp>
      <p:sp>
        <p:nvSpPr>
          <p:cNvPr id="36" name="TextBox 35">
            <a:extLst>
              <a:ext uri="{FF2B5EF4-FFF2-40B4-BE49-F238E27FC236}">
                <a16:creationId xmlns:a16="http://schemas.microsoft.com/office/drawing/2014/main" id="{C7D19EAB-4E24-5FC1-07E4-B523DA89502A}"/>
              </a:ext>
            </a:extLst>
          </p:cNvPr>
          <p:cNvSpPr txBox="1">
            <a:spLocks/>
          </p:cNvSpPr>
          <p:nvPr/>
        </p:nvSpPr>
        <p:spPr>
          <a:xfrm>
            <a:off x="6322784" y="4607222"/>
            <a:ext cx="1514178" cy="1397830"/>
          </a:xfrm>
          <a:prstGeom prst="rect">
            <a:avLst/>
          </a:prstGeom>
          <a:noFill/>
        </p:spPr>
        <p:txBody>
          <a:bodyPr wrap="square" lIns="45720" tIns="91440" rIns="4572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Analyze conversation content and sentiment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8" name="TextBox 7">
            <a:extLst>
              <a:ext uri="{FF2B5EF4-FFF2-40B4-BE49-F238E27FC236}">
                <a16:creationId xmlns:a16="http://schemas.microsoft.com/office/drawing/2014/main" id="{6BE3EB27-DB9D-7EED-2D73-926B12A4C865}"/>
              </a:ext>
            </a:extLst>
          </p:cNvPr>
          <p:cNvSpPr txBox="1">
            <a:spLocks/>
          </p:cNvSpPr>
          <p:nvPr/>
        </p:nvSpPr>
        <p:spPr>
          <a:xfrm>
            <a:off x="6322785" y="4157661"/>
            <a:ext cx="1514178" cy="412670"/>
          </a:xfrm>
          <a:prstGeom prst="rect">
            <a:avLst/>
          </a:prstGeom>
          <a:solidFill>
            <a:schemeClr val="accent1"/>
          </a:solidFill>
        </p:spPr>
        <p:txBody>
          <a:bodyPr wrap="square" lIns="91440" tIns="0" rIns="91440" b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Service</a:t>
            </a:r>
          </a:p>
        </p:txBody>
      </p:sp>
      <p:sp>
        <p:nvSpPr>
          <p:cNvPr id="9" name="TextBox 8">
            <a:extLst>
              <a:ext uri="{FF2B5EF4-FFF2-40B4-BE49-F238E27FC236}">
                <a16:creationId xmlns:a16="http://schemas.microsoft.com/office/drawing/2014/main" id="{B502F86A-8132-FBB0-CBF5-9ED1F2AB66C8}"/>
              </a:ext>
            </a:extLst>
          </p:cNvPr>
          <p:cNvSpPr txBox="1">
            <a:spLocks/>
          </p:cNvSpPr>
          <p:nvPr/>
        </p:nvSpPr>
        <p:spPr>
          <a:xfrm>
            <a:off x="7873854" y="4157661"/>
            <a:ext cx="1514178" cy="41267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Supply Chain</a:t>
            </a:r>
          </a:p>
        </p:txBody>
      </p:sp>
      <p:sp>
        <p:nvSpPr>
          <p:cNvPr id="10" name="TextBox 9">
            <a:extLst>
              <a:ext uri="{FF2B5EF4-FFF2-40B4-BE49-F238E27FC236}">
                <a16:creationId xmlns:a16="http://schemas.microsoft.com/office/drawing/2014/main" id="{C12CEA18-110A-E564-9B23-32F094AEE8E0}"/>
              </a:ext>
            </a:extLst>
          </p:cNvPr>
          <p:cNvSpPr txBox="1">
            <a:spLocks/>
          </p:cNvSpPr>
          <p:nvPr/>
        </p:nvSpPr>
        <p:spPr>
          <a:xfrm>
            <a:off x="4771716" y="4157661"/>
            <a:ext cx="1514178" cy="412670"/>
          </a:xfrm>
          <a:prstGeom prst="rect">
            <a:avLst/>
          </a:prstGeom>
          <a:solidFill>
            <a:schemeClr val="accent1"/>
          </a:solidFill>
        </p:spPr>
        <p:txBody>
          <a:bodyPr wrap="square" lIns="91440" tIns="0" rIns="91440" b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Customer Experience</a:t>
            </a:r>
          </a:p>
        </p:txBody>
      </p:sp>
      <p:sp>
        <p:nvSpPr>
          <p:cNvPr id="11" name="TextBox 10">
            <a:extLst>
              <a:ext uri="{FF2B5EF4-FFF2-40B4-BE49-F238E27FC236}">
                <a16:creationId xmlns:a16="http://schemas.microsoft.com/office/drawing/2014/main" id="{F324B2D5-1D85-23AD-2F6F-F5E4FA48E462}"/>
              </a:ext>
            </a:extLst>
          </p:cNvPr>
          <p:cNvSpPr txBox="1">
            <a:spLocks/>
          </p:cNvSpPr>
          <p:nvPr/>
        </p:nvSpPr>
        <p:spPr>
          <a:xfrm>
            <a:off x="9424923" y="4157661"/>
            <a:ext cx="1514178" cy="41267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Finance</a:t>
            </a:r>
          </a:p>
        </p:txBody>
      </p:sp>
      <p:cxnSp>
        <p:nvCxnSpPr>
          <p:cNvPr id="24" name="Straight Connector 23">
            <a:extLst>
              <a:ext uri="{FF2B5EF4-FFF2-40B4-BE49-F238E27FC236}">
                <a16:creationId xmlns:a16="http://schemas.microsoft.com/office/drawing/2014/main" id="{185606FC-E9F0-98BA-E940-EA25405D92DF}"/>
              </a:ext>
            </a:extLst>
          </p:cNvPr>
          <p:cNvCxnSpPr/>
          <p:nvPr/>
        </p:nvCxnSpPr>
        <p:spPr>
          <a:xfrm>
            <a:off x="6304339" y="4636789"/>
            <a:ext cx="0" cy="1132186"/>
          </a:xfrm>
          <a:prstGeom prst="line">
            <a:avLst/>
          </a:prstGeom>
          <a:ln>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A429C94-0631-15D1-8032-B879396C09F4}"/>
              </a:ext>
            </a:extLst>
          </p:cNvPr>
          <p:cNvCxnSpPr/>
          <p:nvPr/>
        </p:nvCxnSpPr>
        <p:spPr>
          <a:xfrm>
            <a:off x="7855407" y="4636789"/>
            <a:ext cx="0" cy="1132186"/>
          </a:xfrm>
          <a:prstGeom prst="line">
            <a:avLst/>
          </a:prstGeom>
          <a:ln>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39BE26-F526-84BC-A387-6FDB28129238}"/>
              </a:ext>
            </a:extLst>
          </p:cNvPr>
          <p:cNvCxnSpPr/>
          <p:nvPr/>
        </p:nvCxnSpPr>
        <p:spPr>
          <a:xfrm>
            <a:off x="9406475" y="4636789"/>
            <a:ext cx="0" cy="1132186"/>
          </a:xfrm>
          <a:prstGeom prst="line">
            <a:avLst/>
          </a:prstGeom>
          <a:ln>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C4B4924-4BDD-BAD8-D50C-29145E70C5B5}"/>
              </a:ext>
            </a:extLst>
          </p:cNvPr>
          <p:cNvSpPr txBox="1"/>
          <p:nvPr/>
        </p:nvSpPr>
        <p:spPr>
          <a:xfrm>
            <a:off x="4699596" y="5724462"/>
            <a:ext cx="6239504" cy="676338"/>
          </a:xfrm>
          <a:prstGeom prst="rect">
            <a:avLst/>
          </a:prstGeom>
          <a:solidFill>
            <a:schemeClr val="bg1">
              <a:lumMod val="95000"/>
              <a:alpha val="50000"/>
            </a:schemeClr>
          </a:solidFill>
        </p:spPr>
        <p:txBody>
          <a:bodyPr wrap="square" lIns="45720" tIns="45720" rIns="45720" bIns="0" rtlCol="0" anchor="ctr">
            <a:noAutofit/>
          </a:bodyPr>
          <a:lstStyle>
            <a:defPPr>
              <a:defRPr lang="en-US"/>
            </a:defPPr>
            <a:lvl1pPr>
              <a:defRPr sz="1000" i="1">
                <a:gradFill>
                  <a:gsLst>
                    <a:gs pos="2917">
                      <a:schemeClr val="tx1"/>
                    </a:gs>
                    <a:gs pos="30000">
                      <a:schemeClr val="tx1"/>
                    </a:gs>
                  </a:gsLst>
                  <a:lin ang="5400000" scaled="0"/>
                </a:gra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Conversation intelligence | Sentiment analysis | AI-enriched forecasting | Predictive pipeline intelligence</a:t>
            </a:r>
          </a:p>
        </p:txBody>
      </p:sp>
    </p:spTree>
    <p:extLst>
      <p:ext uri="{BB962C8B-B14F-4D97-AF65-F5344CB8AC3E}">
        <p14:creationId xmlns:p14="http://schemas.microsoft.com/office/powerpoint/2010/main" val="4043424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grpId="1" nodeType="withEffect">
                                  <p:stCondLst>
                                    <p:cond delay="0"/>
                                  </p:stCondLst>
                                  <p:childTnLst>
                                    <p:animMotion origin="layout" path="M -4.79167E-6 2.96296E-6 L 0.00014 -0.02107 " pathEditMode="relative" rAng="0" ptsTypes="AA">
                                      <p:cBhvr>
                                        <p:cTn id="9" dur="1000" spd="-100000" fill="hold"/>
                                        <p:tgtEl>
                                          <p:spTgt spid="2"/>
                                        </p:tgtEl>
                                        <p:attrNameLst>
                                          <p:attrName>ppt_x</p:attrName>
                                          <p:attrName>ppt_y</p:attrName>
                                        </p:attrNameLst>
                                      </p:cBhvr>
                                      <p:rCtr x="0" y="-1065"/>
                                    </p:animMotion>
                                  </p:childTnLst>
                                </p:cTn>
                              </p:par>
                              <p:par>
                                <p:cTn id="10" presetID="16" presetClass="entr" presetSubtype="37"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par>
                                <p:cTn id="13" presetID="22" presetClass="entr" presetSubtype="4"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1" fill="hold" grpId="0" nodeType="withEffect">
                                  <p:stCondLst>
                                    <p:cond delay="100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par>
                                <p:cTn id="22" presetID="21" presetClass="entr" presetSubtype="1" fill="hold" grpId="0" nodeType="withEffect">
                                  <p:stCondLst>
                                    <p:cond delay="100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750"/>
                                        <p:tgtEl>
                                          <p:spTgt spid="4"/>
                                        </p:tgtEl>
                                      </p:cBhvr>
                                    </p:animEffect>
                                  </p:childTnLst>
                                </p:cTn>
                              </p:par>
                              <p:par>
                                <p:cTn id="25" presetID="10" presetClass="entr" presetSubtype="0" fill="hold" nodeType="withEffect">
                                  <p:stCondLst>
                                    <p:cond delay="12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22" presetClass="entr" presetSubtype="8" fill="hold" grpId="0" nodeType="withEffect">
                                  <p:stCondLst>
                                    <p:cond delay="1800"/>
                                  </p:stCondLst>
                                  <p:childTnLst>
                                    <p:set>
                                      <p:cBhvr>
                                        <p:cTn id="29" dur="1" fill="hold">
                                          <p:stCondLst>
                                            <p:cond delay="0"/>
                                          </p:stCondLst>
                                        </p:cTn>
                                        <p:tgtEl>
                                          <p:spTgt spid="118"/>
                                        </p:tgtEl>
                                        <p:attrNameLst>
                                          <p:attrName>style.visibility</p:attrName>
                                        </p:attrNameLst>
                                      </p:cBhvr>
                                      <p:to>
                                        <p:strVal val="visible"/>
                                      </p:to>
                                    </p:set>
                                    <p:animEffect transition="in" filter="wipe(left)">
                                      <p:cBhvr>
                                        <p:cTn id="30" dur="500"/>
                                        <p:tgtEl>
                                          <p:spTgt spid="118"/>
                                        </p:tgtEl>
                                      </p:cBhvr>
                                    </p:animEffect>
                                  </p:childTnLst>
                                </p:cTn>
                              </p:par>
                              <p:par>
                                <p:cTn id="31" presetID="22" presetClass="entr" presetSubtype="8" fill="hold" nodeType="withEffect">
                                  <p:stCondLst>
                                    <p:cond delay="230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10" presetClass="entr" presetSubtype="0" fill="hold" grpId="0" nodeType="withEffect">
                                  <p:stCondLst>
                                    <p:cond delay="250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500"/>
                                        <p:tgtEl>
                                          <p:spTgt spid="110"/>
                                        </p:tgtEl>
                                      </p:cBhvr>
                                    </p:animEffect>
                                  </p:childTnLst>
                                </p:cTn>
                              </p:par>
                              <p:par>
                                <p:cTn id="37" presetID="22" presetClass="entr" presetSubtype="8" fill="hold" grpId="0" nodeType="withEffect">
                                  <p:stCondLst>
                                    <p:cond delay="2800"/>
                                  </p:stCondLst>
                                  <p:childTnLst>
                                    <p:set>
                                      <p:cBhvr>
                                        <p:cTn id="38" dur="1" fill="hold">
                                          <p:stCondLst>
                                            <p:cond delay="0"/>
                                          </p:stCondLst>
                                        </p:cTn>
                                        <p:tgtEl>
                                          <p:spTgt spid="112"/>
                                        </p:tgtEl>
                                        <p:attrNameLst>
                                          <p:attrName>style.visibility</p:attrName>
                                        </p:attrNameLst>
                                      </p:cBhvr>
                                      <p:to>
                                        <p:strVal val="visible"/>
                                      </p:to>
                                    </p:set>
                                    <p:animEffect transition="in" filter="wipe(left)">
                                      <p:cBhvr>
                                        <p:cTn id="39" dur="750"/>
                                        <p:tgtEl>
                                          <p:spTgt spid="112"/>
                                        </p:tgtEl>
                                      </p:cBhvr>
                                    </p:animEffect>
                                  </p:childTnLst>
                                </p:cTn>
                              </p:par>
                              <p:par>
                                <p:cTn id="40" presetID="10" presetClass="entr" presetSubtype="0" fill="hold" grpId="0" nodeType="withEffect">
                                  <p:stCondLst>
                                    <p:cond delay="300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42" presetClass="path" presetSubtype="0" accel="50000" decel="50000" fill="hold" grpId="1" nodeType="withEffect">
                                  <p:stCondLst>
                                    <p:cond delay="3000"/>
                                  </p:stCondLst>
                                  <p:childTnLst>
                                    <p:animMotion origin="layout" path="M -8.33333E-7 -4.44444E-6 L -0.01068 -0.00138 " pathEditMode="relative" rAng="0" ptsTypes="AA">
                                      <p:cBhvr>
                                        <p:cTn id="44" dur="750" spd="-100000" fill="hold"/>
                                        <p:tgtEl>
                                          <p:spTgt spid="38"/>
                                        </p:tgtEl>
                                        <p:attrNameLst>
                                          <p:attrName>ppt_x</p:attrName>
                                          <p:attrName>ppt_y</p:attrName>
                                        </p:attrNameLst>
                                      </p:cBhvr>
                                      <p:rCtr x="-534" y="-69"/>
                                    </p:animMotion>
                                  </p:childTnLst>
                                </p:cTn>
                              </p:par>
                              <p:par>
                                <p:cTn id="45" presetID="10" presetClass="entr" presetSubtype="0" fill="hold" grpId="0" nodeType="withEffect">
                                  <p:stCondLst>
                                    <p:cond delay="330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42" presetClass="path" presetSubtype="0" accel="50000" decel="50000" fill="hold" grpId="1" nodeType="withEffect">
                                  <p:stCondLst>
                                    <p:cond delay="3300"/>
                                  </p:stCondLst>
                                  <p:childTnLst>
                                    <p:animMotion origin="layout" path="M -8.33333E-7 -3.7037E-6 L -0.01146 -0.00115 " pathEditMode="relative" rAng="0" ptsTypes="AA">
                                      <p:cBhvr>
                                        <p:cTn id="49" dur="750" spd="-100000" fill="hold"/>
                                        <p:tgtEl>
                                          <p:spTgt spid="39"/>
                                        </p:tgtEl>
                                        <p:attrNameLst>
                                          <p:attrName>ppt_x</p:attrName>
                                          <p:attrName>ppt_y</p:attrName>
                                        </p:attrNameLst>
                                      </p:cBhvr>
                                      <p:rCtr x="-573" y="-69"/>
                                    </p:animMotion>
                                  </p:childTnLst>
                                </p:cTn>
                              </p:par>
                              <p:par>
                                <p:cTn id="50" presetID="10" presetClass="entr" presetSubtype="0" fill="hold" grpId="0" nodeType="withEffect">
                                  <p:stCondLst>
                                    <p:cond delay="360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42" presetClass="path" presetSubtype="0" accel="50000" decel="50000" fill="hold" grpId="1" nodeType="withEffect">
                                  <p:stCondLst>
                                    <p:cond delay="3600"/>
                                  </p:stCondLst>
                                  <p:childTnLst>
                                    <p:animMotion origin="layout" path="M -8.33333E-7 -4.44444E-6 L -0.00976 0.0007 " pathEditMode="relative" rAng="0" ptsTypes="AA">
                                      <p:cBhvr>
                                        <p:cTn id="54" dur="750" spd="-100000" fill="hold"/>
                                        <p:tgtEl>
                                          <p:spTgt spid="40"/>
                                        </p:tgtEl>
                                        <p:attrNameLst>
                                          <p:attrName>ppt_x</p:attrName>
                                          <p:attrName>ppt_y</p:attrName>
                                        </p:attrNameLst>
                                      </p:cBhvr>
                                      <p:rCtr x="-495" y="23"/>
                                    </p:animMotion>
                                  </p:childTnLst>
                                </p:cTn>
                              </p:par>
                            </p:childTnLst>
                          </p:cTn>
                        </p:par>
                        <p:par>
                          <p:cTn id="55" fill="hold">
                            <p:stCondLst>
                              <p:cond delay="4350"/>
                            </p:stCondLst>
                            <p:childTnLst>
                              <p:par>
                                <p:cTn id="56" presetID="10" presetClass="entr" presetSubtype="0" fill="hold" grpId="0" nodeType="afterEffect">
                                  <p:stCondLst>
                                    <p:cond delay="0"/>
                                  </p:stCondLst>
                                  <p:childTnLst>
                                    <p:set>
                                      <p:cBhvr>
                                        <p:cTn id="57" dur="1" fill="hold">
                                          <p:stCondLst>
                                            <p:cond delay="0"/>
                                          </p:stCondLst>
                                        </p:cTn>
                                        <p:tgtEl>
                                          <p:spTgt spid="111"/>
                                        </p:tgtEl>
                                        <p:attrNameLst>
                                          <p:attrName>style.visibility</p:attrName>
                                        </p:attrNameLst>
                                      </p:cBhvr>
                                      <p:to>
                                        <p:strVal val="visible"/>
                                      </p:to>
                                    </p:set>
                                    <p:animEffect transition="in" filter="fade">
                                      <p:cBhvr>
                                        <p:cTn id="58" dur="500"/>
                                        <p:tgtEl>
                                          <p:spTgt spid="111"/>
                                        </p:tgtEl>
                                      </p:cBhvr>
                                    </p:animEffect>
                                  </p:childTnLst>
                                </p:cTn>
                              </p:par>
                              <p:par>
                                <p:cTn id="59" presetID="22" presetClass="entr" presetSubtype="1" fill="hold" grpId="0" nodeType="withEffect">
                                  <p:stCondLst>
                                    <p:cond delay="350"/>
                                  </p:stCondLst>
                                  <p:childTnLst>
                                    <p:set>
                                      <p:cBhvr>
                                        <p:cTn id="60" dur="1" fill="hold">
                                          <p:stCondLst>
                                            <p:cond delay="0"/>
                                          </p:stCondLst>
                                        </p:cTn>
                                        <p:tgtEl>
                                          <p:spTgt spid="113"/>
                                        </p:tgtEl>
                                        <p:attrNameLst>
                                          <p:attrName>style.visibility</p:attrName>
                                        </p:attrNameLst>
                                      </p:cBhvr>
                                      <p:to>
                                        <p:strVal val="visible"/>
                                      </p:to>
                                    </p:set>
                                    <p:animEffect transition="in" filter="wipe(up)">
                                      <p:cBhvr>
                                        <p:cTn id="61" dur="750"/>
                                        <p:tgtEl>
                                          <p:spTgt spid="113"/>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par>
                                <p:cTn id="65" presetID="10" presetClass="entr" presetSubtype="0" fill="hold" grpId="0" nodeType="withEffect">
                                  <p:stCondLst>
                                    <p:cond delay="120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22" presetClass="entr" presetSubtype="1" fill="hold" nodeType="withEffect">
                                  <p:stCondLst>
                                    <p:cond delay="1200"/>
                                  </p:stCondLst>
                                  <p:childTnLst>
                                    <p:set>
                                      <p:cBhvr>
                                        <p:cTn id="69" dur="1" fill="hold">
                                          <p:stCondLst>
                                            <p:cond delay="0"/>
                                          </p:stCondLst>
                                        </p:cTn>
                                        <p:tgtEl>
                                          <p:spTgt spid="24"/>
                                        </p:tgtEl>
                                        <p:attrNameLst>
                                          <p:attrName>style.visibility</p:attrName>
                                        </p:attrNameLst>
                                      </p:cBhvr>
                                      <p:to>
                                        <p:strVal val="visible"/>
                                      </p:to>
                                    </p:set>
                                    <p:animEffect transition="in" filter="wipe(up)">
                                      <p:cBhvr>
                                        <p:cTn id="70" dur="500"/>
                                        <p:tgtEl>
                                          <p:spTgt spid="24"/>
                                        </p:tgtEl>
                                      </p:cBhvr>
                                    </p:animEffect>
                                  </p:childTnLst>
                                </p:cTn>
                              </p:par>
                              <p:par>
                                <p:cTn id="71" presetID="42" presetClass="path" presetSubtype="0" accel="50000" decel="50000" fill="hold" grpId="1" nodeType="withEffect">
                                  <p:stCondLst>
                                    <p:cond delay="1200"/>
                                  </p:stCondLst>
                                  <p:childTnLst>
                                    <p:animMotion origin="layout" path="M 4.375E-6 3.33333E-6 L 4.375E-6 -0.02292 " pathEditMode="relative" rAng="0" ptsTypes="AA">
                                      <p:cBhvr>
                                        <p:cTn id="72" dur="750" spd="-100000" fill="hold"/>
                                        <p:tgtEl>
                                          <p:spTgt spid="56"/>
                                        </p:tgtEl>
                                        <p:attrNameLst>
                                          <p:attrName>ppt_x</p:attrName>
                                          <p:attrName>ppt_y</p:attrName>
                                        </p:attrNameLst>
                                      </p:cBhvr>
                                      <p:rCtr x="0" y="-1157"/>
                                    </p:animMotion>
                                  </p:childTnLst>
                                </p:cTn>
                              </p:par>
                            </p:childTnLst>
                          </p:cTn>
                        </p:par>
                        <p:par>
                          <p:cTn id="73" fill="hold">
                            <p:stCondLst>
                              <p:cond delay="6300"/>
                            </p:stCondLst>
                            <p:childTnLst>
                              <p:par>
                                <p:cTn id="74" presetID="10" presetClass="entr" presetSubtype="0"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500"/>
                                        <p:tgtEl>
                                          <p:spTgt spid="8"/>
                                        </p:tgtEl>
                                      </p:cBhvr>
                                    </p:animEffect>
                                  </p:childTnLst>
                                </p:cTn>
                              </p:par>
                              <p:par>
                                <p:cTn id="77" presetID="10" presetClass="entr" presetSubtype="0" fill="hold" grpId="0" nodeType="withEffect">
                                  <p:stCondLst>
                                    <p:cond delay="20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par>
                                <p:cTn id="80" presetID="22" presetClass="entr" presetSubtype="1" fill="hold" nodeType="withEffect">
                                  <p:stCondLst>
                                    <p:cond delay="200"/>
                                  </p:stCondLst>
                                  <p:childTnLst>
                                    <p:set>
                                      <p:cBhvr>
                                        <p:cTn id="81" dur="1" fill="hold">
                                          <p:stCondLst>
                                            <p:cond delay="0"/>
                                          </p:stCondLst>
                                        </p:cTn>
                                        <p:tgtEl>
                                          <p:spTgt spid="25"/>
                                        </p:tgtEl>
                                        <p:attrNameLst>
                                          <p:attrName>style.visibility</p:attrName>
                                        </p:attrNameLst>
                                      </p:cBhvr>
                                      <p:to>
                                        <p:strVal val="visible"/>
                                      </p:to>
                                    </p:set>
                                    <p:animEffect transition="in" filter="wipe(up)">
                                      <p:cBhvr>
                                        <p:cTn id="82" dur="500"/>
                                        <p:tgtEl>
                                          <p:spTgt spid="25"/>
                                        </p:tgtEl>
                                      </p:cBhvr>
                                    </p:animEffect>
                                  </p:childTnLst>
                                </p:cTn>
                              </p:par>
                              <p:par>
                                <p:cTn id="83" presetID="42" presetClass="path" presetSubtype="0" accel="50000" decel="50000" fill="hold" grpId="1" nodeType="withEffect">
                                  <p:stCondLst>
                                    <p:cond delay="200"/>
                                  </p:stCondLst>
                                  <p:childTnLst>
                                    <p:animMotion origin="layout" path="M 4.375E-6 -1.11111E-6 L 4.375E-6 -0.02292 " pathEditMode="relative" rAng="0" ptsTypes="AA">
                                      <p:cBhvr>
                                        <p:cTn id="84" dur="750" spd="-100000" fill="hold"/>
                                        <p:tgtEl>
                                          <p:spTgt spid="36"/>
                                        </p:tgtEl>
                                        <p:attrNameLst>
                                          <p:attrName>ppt_x</p:attrName>
                                          <p:attrName>ppt_y</p:attrName>
                                        </p:attrNameLst>
                                      </p:cBhvr>
                                      <p:rCtr x="0" y="-1157"/>
                                    </p:animMotion>
                                  </p:childTnLst>
                                </p:cTn>
                              </p:par>
                            </p:childTnLst>
                          </p:cTn>
                        </p:par>
                        <p:par>
                          <p:cTn id="85" fill="hold">
                            <p:stCondLst>
                              <p:cond delay="7250"/>
                            </p:stCondLst>
                            <p:childTnLst>
                              <p:par>
                                <p:cTn id="86" presetID="10" presetClass="entr" presetSubtype="0" fill="hold" grpId="0" nodeType="after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500"/>
                                        <p:tgtEl>
                                          <p:spTgt spid="9"/>
                                        </p:tgtEl>
                                      </p:cBhvr>
                                    </p:animEffect>
                                  </p:childTnLst>
                                </p:cTn>
                              </p:par>
                              <p:par>
                                <p:cTn id="89" presetID="10" presetClass="entr" presetSubtype="0" fill="hold" grpId="0" nodeType="withEffect">
                                  <p:stCondLst>
                                    <p:cond delay="20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500"/>
                                        <p:tgtEl>
                                          <p:spTgt spid="57"/>
                                        </p:tgtEl>
                                      </p:cBhvr>
                                    </p:animEffect>
                                  </p:childTnLst>
                                </p:cTn>
                              </p:par>
                              <p:par>
                                <p:cTn id="92" presetID="22" presetClass="entr" presetSubtype="1" fill="hold" nodeType="withEffect">
                                  <p:stCondLst>
                                    <p:cond delay="200"/>
                                  </p:stCondLst>
                                  <p:childTnLst>
                                    <p:set>
                                      <p:cBhvr>
                                        <p:cTn id="93" dur="1" fill="hold">
                                          <p:stCondLst>
                                            <p:cond delay="0"/>
                                          </p:stCondLst>
                                        </p:cTn>
                                        <p:tgtEl>
                                          <p:spTgt spid="26"/>
                                        </p:tgtEl>
                                        <p:attrNameLst>
                                          <p:attrName>style.visibility</p:attrName>
                                        </p:attrNameLst>
                                      </p:cBhvr>
                                      <p:to>
                                        <p:strVal val="visible"/>
                                      </p:to>
                                    </p:set>
                                    <p:animEffect transition="in" filter="wipe(up)">
                                      <p:cBhvr>
                                        <p:cTn id="94" dur="500"/>
                                        <p:tgtEl>
                                          <p:spTgt spid="26"/>
                                        </p:tgtEl>
                                      </p:cBhvr>
                                    </p:animEffect>
                                  </p:childTnLst>
                                </p:cTn>
                              </p:par>
                              <p:par>
                                <p:cTn id="95" presetID="42" presetClass="path" presetSubtype="0" accel="50000" decel="50000" fill="hold" grpId="1" nodeType="withEffect">
                                  <p:stCondLst>
                                    <p:cond delay="200"/>
                                  </p:stCondLst>
                                  <p:childTnLst>
                                    <p:animMotion origin="layout" path="M 4.375E-6 -1.11111E-6 L 4.375E-6 -0.02292 " pathEditMode="relative" rAng="0" ptsTypes="AA">
                                      <p:cBhvr>
                                        <p:cTn id="96" dur="750" spd="-100000" fill="hold"/>
                                        <p:tgtEl>
                                          <p:spTgt spid="57"/>
                                        </p:tgtEl>
                                        <p:attrNameLst>
                                          <p:attrName>ppt_x</p:attrName>
                                          <p:attrName>ppt_y</p:attrName>
                                        </p:attrNameLst>
                                      </p:cBhvr>
                                      <p:rCtr x="0" y="-1157"/>
                                    </p:animMotion>
                                  </p:childTnLst>
                                </p:cTn>
                              </p:par>
                            </p:childTnLst>
                          </p:cTn>
                        </p:par>
                        <p:par>
                          <p:cTn id="97" fill="hold">
                            <p:stCondLst>
                              <p:cond delay="8200"/>
                            </p:stCondLst>
                            <p:childTnLst>
                              <p:par>
                                <p:cTn id="98" presetID="10" presetClass="entr" presetSubtype="0" fill="hold" grpId="0" nodeType="after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fade">
                                      <p:cBhvr>
                                        <p:cTn id="100" dur="500"/>
                                        <p:tgtEl>
                                          <p:spTgt spid="11"/>
                                        </p:tgtEl>
                                      </p:cBhvr>
                                    </p:animEffect>
                                  </p:childTnLst>
                                </p:cTn>
                              </p:par>
                              <p:par>
                                <p:cTn id="101" presetID="10" presetClass="entr" presetSubtype="0" fill="hold" grpId="0" nodeType="withEffect">
                                  <p:stCondLst>
                                    <p:cond delay="20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cTn>
                              </p:par>
                              <p:par>
                                <p:cTn id="104" presetID="42" presetClass="path" presetSubtype="0" accel="50000" decel="50000" fill="hold" grpId="1" nodeType="withEffect">
                                  <p:stCondLst>
                                    <p:cond delay="200"/>
                                  </p:stCondLst>
                                  <p:childTnLst>
                                    <p:animMotion origin="layout" path="M 4.375E-6 -1.11111E-6 L 4.375E-6 -0.02292 " pathEditMode="relative" rAng="0" ptsTypes="AA">
                                      <p:cBhvr>
                                        <p:cTn id="105" dur="750" spd="-100000" fill="hold"/>
                                        <p:tgtEl>
                                          <p:spTgt spid="58"/>
                                        </p:tgtEl>
                                        <p:attrNameLst>
                                          <p:attrName>ppt_x</p:attrName>
                                          <p:attrName>ppt_y</p:attrName>
                                        </p:attrNameLst>
                                      </p:cBhvr>
                                      <p:rCtr x="0" y="-1157"/>
                                    </p:animMotion>
                                  </p:childTnLst>
                                </p:cTn>
                              </p:par>
                              <p:par>
                                <p:cTn id="106" presetID="10" presetClass="entr" presetSubtype="0" fill="hold" grpId="0" nodeType="withEffect">
                                  <p:stCondLst>
                                    <p:cond delay="900"/>
                                  </p:stCondLst>
                                  <p:childTnLst>
                                    <p:set>
                                      <p:cBhvr>
                                        <p:cTn id="107" dur="1" fill="hold">
                                          <p:stCondLst>
                                            <p:cond delay="0"/>
                                          </p:stCondLst>
                                        </p:cTn>
                                        <p:tgtEl>
                                          <p:spTgt spid="46"/>
                                        </p:tgtEl>
                                        <p:attrNameLst>
                                          <p:attrName>style.visibility</p:attrName>
                                        </p:attrNameLst>
                                      </p:cBhvr>
                                      <p:to>
                                        <p:strVal val="visible"/>
                                      </p:to>
                                    </p:set>
                                    <p:animEffect transition="in" filter="fade">
                                      <p:cBhvr>
                                        <p:cTn id="108" dur="500"/>
                                        <p:tgtEl>
                                          <p:spTgt spid="46"/>
                                        </p:tgtEl>
                                      </p:cBhvr>
                                    </p:animEffect>
                                  </p:childTnLst>
                                </p:cTn>
                              </p:par>
                              <p:par>
                                <p:cTn id="109" presetID="42" presetClass="path" presetSubtype="0" accel="50000" decel="50000" fill="hold" grpId="1" nodeType="withEffect">
                                  <p:stCondLst>
                                    <p:cond delay="900"/>
                                  </p:stCondLst>
                                  <p:childTnLst>
                                    <p:animMotion origin="layout" path="M 3.95833E-6 2.22222E-6 L 3.95833E-6 -0.02292 " pathEditMode="relative" rAng="0" ptsTypes="AA">
                                      <p:cBhvr>
                                        <p:cTn id="110" dur="750" spd="-100000" fill="hold"/>
                                        <p:tgtEl>
                                          <p:spTgt spid="46"/>
                                        </p:tgtEl>
                                        <p:attrNameLst>
                                          <p:attrName>ppt_x</p:attrName>
                                          <p:attrName>ppt_y</p:attrName>
                                        </p:attrNameLst>
                                      </p:cBhvr>
                                      <p:rCtr x="0"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animBg="1"/>
      <p:bldP spid="4" grpId="0" animBg="1"/>
      <p:bldP spid="7" grpId="0" animBg="1"/>
      <p:bldP spid="14" grpId="0" animBg="1"/>
      <p:bldP spid="38" grpId="0" animBg="1"/>
      <p:bldP spid="38" grpId="1" animBg="1"/>
      <p:bldP spid="39" grpId="0" animBg="1"/>
      <p:bldP spid="39" grpId="1" animBg="1"/>
      <p:bldP spid="40" grpId="0" animBg="1"/>
      <p:bldP spid="40" grpId="1" animBg="1"/>
      <p:bldP spid="112" grpId="0" animBg="1"/>
      <p:bldP spid="110" grpId="0" animBg="1"/>
      <p:bldP spid="113" grpId="0" animBg="1"/>
      <p:bldP spid="111" grpId="0" animBg="1"/>
      <p:bldP spid="118" grpId="0" animBg="1"/>
      <p:bldP spid="56" grpId="0"/>
      <p:bldP spid="56" grpId="1"/>
      <p:bldP spid="57" grpId="0"/>
      <p:bldP spid="57" grpId="1"/>
      <p:bldP spid="58" grpId="0"/>
      <p:bldP spid="58" grpId="1"/>
      <p:bldP spid="36" grpId="0"/>
      <p:bldP spid="36" grpId="1"/>
      <p:bldP spid="8" grpId="0" animBg="1"/>
      <p:bldP spid="9" grpId="0" animBg="1"/>
      <p:bldP spid="10" grpId="0" animBg="1"/>
      <p:bldP spid="11" grpId="0" animBg="1"/>
      <p:bldP spid="46" grpId="0" animBg="1"/>
      <p:bldP spid="4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1D9C-6982-3C17-4C72-63D7E28A4307}"/>
              </a:ext>
            </a:extLst>
          </p:cNvPr>
          <p:cNvSpPr>
            <a:spLocks noGrp="1"/>
          </p:cNvSpPr>
          <p:nvPr>
            <p:ph type="title"/>
          </p:nvPr>
        </p:nvSpPr>
        <p:spPr>
          <a:xfrm>
            <a:off x="588263" y="457200"/>
            <a:ext cx="11018520" cy="1661993"/>
          </a:xfrm>
        </p:spPr>
        <p:txBody>
          <a:bodyPr/>
          <a:lstStyle/>
          <a:p>
            <a:r>
              <a:rPr lang="en-US"/>
              <a:t>Campari Group builds connected campaigns in real team to deliver new brand experiences</a:t>
            </a:r>
            <a:br>
              <a:rPr lang="en-US"/>
            </a:br>
            <a:endParaRPr lang="en-US"/>
          </a:p>
        </p:txBody>
      </p:sp>
      <p:sp>
        <p:nvSpPr>
          <p:cNvPr id="38" name="Arc 37">
            <a:extLst>
              <a:ext uri="{FF2B5EF4-FFF2-40B4-BE49-F238E27FC236}">
                <a16:creationId xmlns:a16="http://schemas.microsoft.com/office/drawing/2014/main" id="{9240C7A6-B829-DD0B-5687-132A9DB76D88}"/>
              </a:ext>
            </a:extLst>
          </p:cNvPr>
          <p:cNvSpPr/>
          <p:nvPr/>
        </p:nvSpPr>
        <p:spPr bwMode="auto">
          <a:xfrm>
            <a:off x="-1059543" y="1650231"/>
            <a:ext cx="5225602" cy="5225602"/>
          </a:xfrm>
          <a:prstGeom prst="arc">
            <a:avLst>
              <a:gd name="adj1" fmla="val 13983333"/>
              <a:gd name="adj2" fmla="val 18085107"/>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9" name="Rectangle: Rounded Corners 95" descr="Azure PaaS and Power Platform">
            <a:extLst>
              <a:ext uri="{FF2B5EF4-FFF2-40B4-BE49-F238E27FC236}">
                <a16:creationId xmlns:a16="http://schemas.microsoft.com/office/drawing/2014/main" id="{60FC5AFD-4458-B28B-6BA7-C4AB1AD12BFC}"/>
              </a:ext>
              <a:ext uri="{C183D7F6-B498-43B3-948B-1728B52AA6E4}">
                <adec:decorative xmlns:adec="http://schemas.microsoft.com/office/drawing/2017/decorative" val="0"/>
              </a:ext>
            </a:extLst>
          </p:cNvPr>
          <p:cNvSpPr/>
          <p:nvPr/>
        </p:nvSpPr>
        <p:spPr>
          <a:xfrm flipH="1">
            <a:off x="1" y="2306348"/>
            <a:ext cx="12191999" cy="409575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Freeform: Shape 39">
            <a:extLst>
              <a:ext uri="{FF2B5EF4-FFF2-40B4-BE49-F238E27FC236}">
                <a16:creationId xmlns:a16="http://schemas.microsoft.com/office/drawing/2014/main" id="{93E19E9E-7EB7-F86D-9C65-E966BA427A0D}"/>
              </a:ext>
            </a:extLst>
          </p:cNvPr>
          <p:cNvSpPr/>
          <p:nvPr/>
        </p:nvSpPr>
        <p:spPr bwMode="auto">
          <a:xfrm>
            <a:off x="-1" y="1867945"/>
            <a:ext cx="3948345" cy="4790174"/>
          </a:xfrm>
          <a:custGeom>
            <a:avLst/>
            <a:gdLst>
              <a:gd name="connsiteX0" fmla="*/ 1553258 w 3948345"/>
              <a:gd name="connsiteY0" fmla="*/ 0 h 4790174"/>
              <a:gd name="connsiteX1" fmla="*/ 29760 w 3948345"/>
              <a:gd name="connsiteY1" fmla="*/ 546922 h 4790174"/>
              <a:gd name="connsiteX2" fmla="*/ 0 w 3948345"/>
              <a:gd name="connsiteY2" fmla="*/ 573970 h 4790174"/>
              <a:gd name="connsiteX3" fmla="*/ 0 w 3948345"/>
              <a:gd name="connsiteY3" fmla="*/ 4216205 h 4790174"/>
              <a:gd name="connsiteX4" fmla="*/ 29760 w 3948345"/>
              <a:gd name="connsiteY4" fmla="*/ 4243253 h 4790174"/>
              <a:gd name="connsiteX5" fmla="*/ 1553258 w 3948345"/>
              <a:gd name="connsiteY5" fmla="*/ 4790174 h 4790174"/>
              <a:gd name="connsiteX6" fmla="*/ 3948345 w 3948345"/>
              <a:gd name="connsiteY6" fmla="*/ 2395087 h 4790174"/>
              <a:gd name="connsiteX7" fmla="*/ 1553258 w 3948345"/>
              <a:gd name="connsiteY7" fmla="*/ 0 h 479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45" h="4790174">
                <a:moveTo>
                  <a:pt x="1553258" y="0"/>
                </a:moveTo>
                <a:cubicBezTo>
                  <a:pt x="974546" y="0"/>
                  <a:pt x="443772" y="205248"/>
                  <a:pt x="29760" y="546922"/>
                </a:cubicBezTo>
                <a:lnTo>
                  <a:pt x="0" y="573970"/>
                </a:lnTo>
                <a:lnTo>
                  <a:pt x="0" y="4216205"/>
                </a:lnTo>
                <a:lnTo>
                  <a:pt x="29760" y="4243253"/>
                </a:lnTo>
                <a:cubicBezTo>
                  <a:pt x="443772" y="4584926"/>
                  <a:pt x="974546" y="4790174"/>
                  <a:pt x="1553258" y="4790174"/>
                </a:cubicBezTo>
                <a:cubicBezTo>
                  <a:pt x="2876028" y="4790174"/>
                  <a:pt x="3948345" y="3717857"/>
                  <a:pt x="3948345" y="2395087"/>
                </a:cubicBezTo>
                <a:cubicBezTo>
                  <a:pt x="3948345" y="1072317"/>
                  <a:pt x="2876028" y="0"/>
                  <a:pt x="1553258" y="0"/>
                </a:cubicBezTo>
                <a:close/>
              </a:path>
            </a:pathLst>
          </a:custGeom>
          <a:solidFill>
            <a:srgbClr val="0078D4">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5162E6C7-E891-36E5-4BB5-0DB7AC806CA6}"/>
              </a:ext>
            </a:extLst>
          </p:cNvPr>
          <p:cNvSpPr/>
          <p:nvPr/>
        </p:nvSpPr>
        <p:spPr bwMode="auto">
          <a:xfrm>
            <a:off x="-1" y="2039231"/>
            <a:ext cx="3777059" cy="4447602"/>
          </a:xfrm>
          <a:custGeom>
            <a:avLst/>
            <a:gdLst>
              <a:gd name="connsiteX0" fmla="*/ 1553258 w 3777059"/>
              <a:gd name="connsiteY0" fmla="*/ 0 h 4447602"/>
              <a:gd name="connsiteX1" fmla="*/ 138714 w 3777059"/>
              <a:gd name="connsiteY1" fmla="*/ 507808 h 4447602"/>
              <a:gd name="connsiteX2" fmla="*/ 0 w 3777059"/>
              <a:gd name="connsiteY2" fmla="*/ 633880 h 4447602"/>
              <a:gd name="connsiteX3" fmla="*/ 0 w 3777059"/>
              <a:gd name="connsiteY3" fmla="*/ 3813722 h 4447602"/>
              <a:gd name="connsiteX4" fmla="*/ 138714 w 3777059"/>
              <a:gd name="connsiteY4" fmla="*/ 3939794 h 4447602"/>
              <a:gd name="connsiteX5" fmla="*/ 1553258 w 3777059"/>
              <a:gd name="connsiteY5" fmla="*/ 4447602 h 4447602"/>
              <a:gd name="connsiteX6" fmla="*/ 3777059 w 3777059"/>
              <a:gd name="connsiteY6" fmla="*/ 2223801 h 4447602"/>
              <a:gd name="connsiteX7" fmla="*/ 1553258 w 3777059"/>
              <a:gd name="connsiteY7" fmla="*/ 0 h 444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59" h="4447602">
                <a:moveTo>
                  <a:pt x="1553258" y="0"/>
                </a:moveTo>
                <a:cubicBezTo>
                  <a:pt x="1015933" y="0"/>
                  <a:pt x="523118" y="190570"/>
                  <a:pt x="138714" y="507808"/>
                </a:cubicBezTo>
                <a:lnTo>
                  <a:pt x="0" y="633880"/>
                </a:lnTo>
                <a:lnTo>
                  <a:pt x="0" y="3813722"/>
                </a:lnTo>
                <a:lnTo>
                  <a:pt x="138714" y="3939794"/>
                </a:lnTo>
                <a:cubicBezTo>
                  <a:pt x="523118" y="4257032"/>
                  <a:pt x="1015933" y="4447602"/>
                  <a:pt x="1553258" y="4447602"/>
                </a:cubicBezTo>
                <a:cubicBezTo>
                  <a:pt x="2781429" y="4447602"/>
                  <a:pt x="3777059" y="3451972"/>
                  <a:pt x="3777059" y="2223801"/>
                </a:cubicBezTo>
                <a:cubicBezTo>
                  <a:pt x="3777059" y="995630"/>
                  <a:pt x="2781429" y="0"/>
                  <a:pt x="1553258" y="0"/>
                </a:cubicBezTo>
                <a:close/>
              </a:path>
            </a:pathLst>
          </a:custGeom>
          <a:solidFill>
            <a:srgbClr val="FFFFFF"/>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2" name="Text Placeholder 3">
            <a:extLst>
              <a:ext uri="{FF2B5EF4-FFF2-40B4-BE49-F238E27FC236}">
                <a16:creationId xmlns:a16="http://schemas.microsoft.com/office/drawing/2014/main" id="{C44E59C1-CAC1-4F59-FF69-AC516171A85F}"/>
              </a:ext>
            </a:extLst>
          </p:cNvPr>
          <p:cNvSpPr txBox="1">
            <a:spLocks/>
          </p:cNvSpPr>
          <p:nvPr/>
        </p:nvSpPr>
        <p:spPr>
          <a:xfrm flipH="1">
            <a:off x="8291891" y="3478091"/>
            <a:ext cx="3459153"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Chad </a:t>
            </a:r>
            <a:r>
              <a:rPr kumimoji="0" lang="en-US" sz="1400" b="0" i="0" u="none" strike="noStrike" kern="1200" cap="none" spc="0" normalizeH="0" baseline="0" noProof="0" dirty="0" err="1">
                <a:ln>
                  <a:noFill/>
                </a:ln>
                <a:solidFill>
                  <a:srgbClr val="FFFFFF"/>
                </a:solidFill>
                <a:effectLst/>
                <a:uLnTx/>
                <a:uFillTx/>
                <a:latin typeface="Segoe UI Semibold"/>
                <a:ea typeface="+mn-ea"/>
                <a:cs typeface="Segoe UI" panose="020B0502040204020203" pitchFamily="34" charset="0"/>
              </a:rPr>
              <a:t>Niemuth</a:t>
            </a:r>
            <a:r>
              <a:rPr kumimoji="0" lang="en-US" sz="14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 Vice President, Global IT – Marketing and Sales, Campari Group</a:t>
            </a:r>
          </a:p>
        </p:txBody>
      </p:sp>
      <p:sp>
        <p:nvSpPr>
          <p:cNvPr id="43" name="Title 4">
            <a:extLst>
              <a:ext uri="{FF2B5EF4-FFF2-40B4-BE49-F238E27FC236}">
                <a16:creationId xmlns:a16="http://schemas.microsoft.com/office/drawing/2014/main" id="{1DEC5664-3BBC-A7A0-8617-3566132720A5}"/>
              </a:ext>
            </a:extLst>
          </p:cNvPr>
          <p:cNvSpPr txBox="1">
            <a:spLocks/>
          </p:cNvSpPr>
          <p:nvPr/>
        </p:nvSpPr>
        <p:spPr>
          <a:xfrm flipH="1">
            <a:off x="4438965" y="2450190"/>
            <a:ext cx="6765931" cy="1231106"/>
          </a:xfrm>
          <a:prstGeom prst="rect">
            <a:avLst/>
          </a:prstGeom>
        </p:spPr>
        <p:txBody>
          <a:bodyPr vert="horz" wrap="square" lIns="0" tIns="0" rIns="0" bIns="0" rtlCol="0" anchor="t">
            <a:spAutoFit/>
          </a:bodyPr>
          <a:lstStyle>
            <a:defPPr>
              <a:defRPr lang="en-US"/>
            </a:defPPr>
            <a:lvl1pPr marR="0" lvl="0" indent="0" defTabSz="932742" fontAlgn="auto">
              <a:lnSpc>
                <a:spcPct val="100000"/>
              </a:lnSpc>
              <a:spcBef>
                <a:spcPct val="0"/>
              </a:spcBef>
              <a:spcAft>
                <a:spcPts val="0"/>
              </a:spcAft>
              <a:buClrTx/>
              <a:buSzTx/>
              <a:buFontTx/>
              <a:buNone/>
              <a:tabLst/>
              <a:defRPr kumimoji="0" sz="2000" b="0" i="1" u="none" strike="noStrike" cap="none" spc="0" normalizeH="0" baseline="0">
                <a:ln w="3175">
                  <a:noFill/>
                </a:ln>
                <a:solidFill>
                  <a:srgbClr val="FFFFFF"/>
                </a:solidFill>
                <a:effectLst/>
                <a:uLnTx/>
                <a:uFillTx/>
                <a:latin typeface="Segoe UI"/>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w="3175">
                  <a:noFill/>
                </a:ln>
                <a:solidFill>
                  <a:srgbClr val="FFFFFF"/>
                </a:solidFill>
                <a:effectLst/>
                <a:uLnTx/>
                <a:uFillTx/>
                <a:latin typeface="Segoe UI"/>
                <a:ea typeface="+mn-ea"/>
                <a:cs typeface="Segoe UI" pitchFamily="34" charset="0"/>
              </a:rPr>
              <a:t>“Customer journey orchestration in Dynamics 365 Marketing promotes contextually relevant and consistent real-time conversations with every customer across all interaction points.”  </a:t>
            </a:r>
          </a:p>
        </p:txBody>
      </p:sp>
      <p:sp>
        <p:nvSpPr>
          <p:cNvPr id="44" name="Arrow: Bent 43">
            <a:extLst>
              <a:ext uri="{FF2B5EF4-FFF2-40B4-BE49-F238E27FC236}">
                <a16:creationId xmlns:a16="http://schemas.microsoft.com/office/drawing/2014/main" id="{52B149CB-F307-1C23-6A0C-9B650CEAFF0A}"/>
              </a:ext>
            </a:extLst>
          </p:cNvPr>
          <p:cNvSpPr/>
          <p:nvPr/>
        </p:nvSpPr>
        <p:spPr bwMode="auto">
          <a:xfrm rot="16200000" flipH="1" flipV="1">
            <a:off x="4920043" y="24219"/>
            <a:ext cx="4790175" cy="8808233"/>
          </a:xfrm>
          <a:prstGeom prst="bentArrow">
            <a:avLst>
              <a:gd name="adj1" fmla="val 25000"/>
              <a:gd name="adj2" fmla="val 0"/>
              <a:gd name="adj3" fmla="val 25000"/>
              <a:gd name="adj4" fmla="val 4826"/>
            </a:avLst>
          </a:prstGeom>
          <a:no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06206D47-2B8E-0589-B75A-DE73669F6D72}"/>
              </a:ext>
            </a:extLst>
          </p:cNvPr>
          <p:cNvSpPr/>
          <p:nvPr/>
        </p:nvSpPr>
        <p:spPr bwMode="auto">
          <a:xfrm flipH="1">
            <a:off x="11458575" y="2425583"/>
            <a:ext cx="514350" cy="514350"/>
          </a:xfrm>
          <a:prstGeom prst="ellipse">
            <a:avLst/>
          </a:prstGeom>
          <a:solidFill>
            <a:srgbClr val="002440"/>
          </a:solidFill>
          <a:ln w="12700" cap="flat" cmpd="sng" algn="ctr">
            <a:solidFill>
              <a:srgbClr val="50E6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EAA985AC-9C79-836E-CFBD-72647443FC80}"/>
              </a:ext>
            </a:extLst>
          </p:cNvPr>
          <p:cNvGrpSpPr/>
          <p:nvPr/>
        </p:nvGrpSpPr>
        <p:grpSpPr>
          <a:xfrm>
            <a:off x="11559133" y="2531871"/>
            <a:ext cx="295218" cy="254869"/>
            <a:chOff x="-532427" y="2062881"/>
            <a:chExt cx="270393" cy="233437"/>
          </a:xfrm>
        </p:grpSpPr>
        <p:grpSp>
          <p:nvGrpSpPr>
            <p:cNvPr id="47" name="Group 46">
              <a:extLst>
                <a:ext uri="{FF2B5EF4-FFF2-40B4-BE49-F238E27FC236}">
                  <a16:creationId xmlns:a16="http://schemas.microsoft.com/office/drawing/2014/main" id="{5CC0BADE-1C8D-0940-A35E-399421811D3A}"/>
                </a:ext>
              </a:extLst>
            </p:cNvPr>
            <p:cNvGrpSpPr/>
            <p:nvPr/>
          </p:nvGrpSpPr>
          <p:grpSpPr>
            <a:xfrm>
              <a:off x="-532427" y="2062881"/>
              <a:ext cx="258487" cy="223912"/>
              <a:chOff x="-1105785" y="2071361"/>
              <a:chExt cx="258487" cy="223912"/>
            </a:xfrm>
            <a:solidFill>
              <a:srgbClr val="0078D4"/>
            </a:solidFill>
          </p:grpSpPr>
          <p:sp>
            <p:nvSpPr>
              <p:cNvPr id="51" name="TextBox 50">
                <a:extLst>
                  <a:ext uri="{FF2B5EF4-FFF2-40B4-BE49-F238E27FC236}">
                    <a16:creationId xmlns:a16="http://schemas.microsoft.com/office/drawing/2014/main" id="{22E5A62F-0383-F756-D529-C7AD997918C2}"/>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2" name="TextBox 51">
                <a:extLst>
                  <a:ext uri="{FF2B5EF4-FFF2-40B4-BE49-F238E27FC236}">
                    <a16:creationId xmlns:a16="http://schemas.microsoft.com/office/drawing/2014/main" id="{53033583-F0AB-83B5-5130-7C0E9D7B417C}"/>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nvGrpSpPr>
            <p:cNvPr id="48" name="Group 47">
              <a:extLst>
                <a:ext uri="{FF2B5EF4-FFF2-40B4-BE49-F238E27FC236}">
                  <a16:creationId xmlns:a16="http://schemas.microsoft.com/office/drawing/2014/main" id="{0121EB86-6D73-6B88-25BD-601C534B1D55}"/>
                </a:ext>
              </a:extLst>
            </p:cNvPr>
            <p:cNvGrpSpPr/>
            <p:nvPr/>
          </p:nvGrpSpPr>
          <p:grpSpPr>
            <a:xfrm>
              <a:off x="-520521" y="2072406"/>
              <a:ext cx="258487" cy="223912"/>
              <a:chOff x="-1105785" y="2071361"/>
              <a:chExt cx="258487" cy="223912"/>
            </a:xfrm>
          </p:grpSpPr>
          <p:sp>
            <p:nvSpPr>
              <p:cNvPr id="49" name="TextBox 48">
                <a:extLst>
                  <a:ext uri="{FF2B5EF4-FFF2-40B4-BE49-F238E27FC236}">
                    <a16:creationId xmlns:a16="http://schemas.microsoft.com/office/drawing/2014/main" id="{1BAEABED-4096-78F5-6C36-C246EC8FF1CF}"/>
                  </a:ext>
                </a:extLst>
              </p:cNvPr>
              <p:cNvSpPr txBox="1"/>
              <p:nvPr/>
            </p:nvSpPr>
            <p:spPr>
              <a:xfrm>
                <a:off x="-1105785"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sp>
            <p:nvSpPr>
              <p:cNvPr id="50" name="TextBox 49">
                <a:extLst>
                  <a:ext uri="{FF2B5EF4-FFF2-40B4-BE49-F238E27FC236}">
                    <a16:creationId xmlns:a16="http://schemas.microsoft.com/office/drawing/2014/main" id="{F5F4071F-2973-02C3-7BD1-1690CB97A3C7}"/>
                  </a:ext>
                </a:extLst>
              </p:cNvPr>
              <p:cNvSpPr txBox="1"/>
              <p:nvPr/>
            </p:nvSpPr>
            <p:spPr>
              <a:xfrm>
                <a:off x="-966663" y="2071361"/>
                <a:ext cx="119365" cy="223912"/>
              </a:xfrm>
              <a:custGeom>
                <a:avLst/>
                <a:gdLst/>
                <a:ahLst/>
                <a:cxnLst/>
                <a:rect l="l" t="t" r="r" b="b"/>
                <a:pathLst>
                  <a:path w="119365" h="223912">
                    <a:moveTo>
                      <a:pt x="93571" y="0"/>
                    </a:moveTo>
                    <a:lnTo>
                      <a:pt x="119365" y="48843"/>
                    </a:lnTo>
                    <a:cubicBezTo>
                      <a:pt x="98327" y="58722"/>
                      <a:pt x="83784" y="68555"/>
                      <a:pt x="75735" y="78342"/>
                    </a:cubicBezTo>
                    <a:cubicBezTo>
                      <a:pt x="67686" y="88129"/>
                      <a:pt x="63204" y="99699"/>
                      <a:pt x="62289" y="113054"/>
                    </a:cubicBezTo>
                    <a:lnTo>
                      <a:pt x="119365" y="113054"/>
                    </a:lnTo>
                    <a:lnTo>
                      <a:pt x="119365" y="223912"/>
                    </a:lnTo>
                    <a:lnTo>
                      <a:pt x="0" y="223912"/>
                    </a:lnTo>
                    <a:lnTo>
                      <a:pt x="0" y="131987"/>
                    </a:lnTo>
                    <a:cubicBezTo>
                      <a:pt x="0" y="98144"/>
                      <a:pt x="7043" y="71436"/>
                      <a:pt x="21129" y="51862"/>
                    </a:cubicBezTo>
                    <a:cubicBezTo>
                      <a:pt x="35215" y="32288"/>
                      <a:pt x="59362" y="15001"/>
                      <a:pt x="93571" y="0"/>
                    </a:cubicBezTo>
                    <a:close/>
                  </a:path>
                </a:pathLst>
              </a:custGeom>
              <a:solidFill>
                <a:srgbClr val="50E6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0" cap="none" spc="0" normalizeH="0" baseline="0" noProof="0">
                  <a:ln>
                    <a:noFill/>
                  </a:ln>
                  <a:solidFill>
                    <a:srgbClr val="0078D4"/>
                  </a:solidFill>
                  <a:effectLst/>
                  <a:uLnTx/>
                  <a:uFillTx/>
                  <a:latin typeface="Arial Black" panose="020B0A04020102020204" pitchFamily="34" charset="0"/>
                  <a:ea typeface="+mn-ea"/>
                  <a:cs typeface="+mn-cs"/>
                </a:endParaRPr>
              </a:p>
            </p:txBody>
          </p:sp>
        </p:grpSp>
      </p:grpSp>
      <p:cxnSp>
        <p:nvCxnSpPr>
          <p:cNvPr id="53" name="Straight Connector 52">
            <a:extLst>
              <a:ext uri="{FF2B5EF4-FFF2-40B4-BE49-F238E27FC236}">
                <a16:creationId xmlns:a16="http://schemas.microsoft.com/office/drawing/2014/main" id="{D9082C12-8173-95E5-273A-00E85876A9BA}"/>
              </a:ext>
            </a:extLst>
          </p:cNvPr>
          <p:cNvCxnSpPr>
            <a:cxnSpLocks/>
          </p:cNvCxnSpPr>
          <p:nvPr/>
        </p:nvCxnSpPr>
        <p:spPr>
          <a:xfrm flipH="1">
            <a:off x="232229" y="4547476"/>
            <a:ext cx="3149600" cy="0"/>
          </a:xfrm>
          <a:prstGeom prst="line">
            <a:avLst/>
          </a:prstGeom>
          <a:noFill/>
          <a:ln w="9525" cap="flat" cmpd="sng" algn="ctr">
            <a:solidFill>
              <a:srgbClr val="243A5E"/>
            </a:solidFill>
            <a:prstDash val="solid"/>
            <a:headEnd type="none" w="lg" len="med"/>
            <a:tailEnd type="none" w="lg" len="med"/>
          </a:ln>
          <a:effectLst/>
        </p:spPr>
      </p:cxnSp>
      <p:sp>
        <p:nvSpPr>
          <p:cNvPr id="54" name="Text Placeholder 3">
            <a:extLst>
              <a:ext uri="{FF2B5EF4-FFF2-40B4-BE49-F238E27FC236}">
                <a16:creationId xmlns:a16="http://schemas.microsoft.com/office/drawing/2014/main" id="{1C318A47-98C0-EB1A-7262-C50E0D749B9E}"/>
              </a:ext>
            </a:extLst>
          </p:cNvPr>
          <p:cNvSpPr txBox="1">
            <a:spLocks/>
          </p:cNvSpPr>
          <p:nvPr/>
        </p:nvSpPr>
        <p:spPr>
          <a:xfrm flipH="1">
            <a:off x="4151698" y="4211300"/>
            <a:ext cx="3597060" cy="157338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0E6FF">
                    <a:lumMod val="60000"/>
                    <a:lumOff val="40000"/>
                  </a:srgbClr>
                </a:solidFill>
                <a:effectLst/>
                <a:uLnTx/>
                <a:uFillTx/>
                <a:latin typeface="Segoe UI Semibold"/>
                <a:ea typeface="+mn-ea"/>
                <a:cs typeface="Segoe UI" panose="020B0502040204020203" pitchFamily="34" charset="0"/>
              </a:rPr>
              <a:t>Objective: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Unify data from different channels and sources to mold and develop relationships with our customers and bring them truly excellent brand experiences.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56" name="Text Placeholder 3">
            <a:extLst>
              <a:ext uri="{FF2B5EF4-FFF2-40B4-BE49-F238E27FC236}">
                <a16:creationId xmlns:a16="http://schemas.microsoft.com/office/drawing/2014/main" id="{601FAE5F-368B-5932-EFE2-3EBAD37AA920}"/>
              </a:ext>
            </a:extLst>
          </p:cNvPr>
          <p:cNvSpPr txBox="1">
            <a:spLocks/>
          </p:cNvSpPr>
          <p:nvPr/>
        </p:nvSpPr>
        <p:spPr>
          <a:xfrm flipH="1">
            <a:off x="7747614" y="4193723"/>
            <a:ext cx="3954842" cy="119736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0E6FF">
                    <a:lumMod val="60000"/>
                    <a:lumOff val="40000"/>
                  </a:srgbClr>
                </a:solidFill>
                <a:effectLst/>
                <a:uLnTx/>
                <a:uFillTx/>
                <a:latin typeface="Segoe UI Semibold"/>
                <a:ea typeface="+mn-ea"/>
                <a:cs typeface="Segoe UI" panose="020B0502040204020203" pitchFamily="34" charset="0"/>
              </a:rPr>
              <a:t>Impact: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In just 2 weeks, we connected all of the data points and deployed our first email marketing automation campaign</a:t>
            </a:r>
          </a:p>
        </p:txBody>
      </p:sp>
      <p:pic>
        <p:nvPicPr>
          <p:cNvPr id="9" name="Picture 8" descr="Logo, company name&#10;&#10;Description automatically generated">
            <a:extLst>
              <a:ext uri="{FF2B5EF4-FFF2-40B4-BE49-F238E27FC236}">
                <a16:creationId xmlns:a16="http://schemas.microsoft.com/office/drawing/2014/main" id="{0E20DA62-E82B-D1AD-6112-91D3029670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578" y="2439762"/>
            <a:ext cx="2098637" cy="2098637"/>
          </a:xfrm>
          <a:prstGeom prst="rect">
            <a:avLst/>
          </a:prstGeom>
        </p:spPr>
      </p:pic>
      <p:grpSp>
        <p:nvGrpSpPr>
          <p:cNvPr id="10" name="Group 9">
            <a:extLst>
              <a:ext uri="{FF2B5EF4-FFF2-40B4-BE49-F238E27FC236}">
                <a16:creationId xmlns:a16="http://schemas.microsoft.com/office/drawing/2014/main" id="{69F15D1C-525C-C3C2-A3CC-63AF83240CE6}"/>
              </a:ext>
            </a:extLst>
          </p:cNvPr>
          <p:cNvGrpSpPr/>
          <p:nvPr/>
        </p:nvGrpSpPr>
        <p:grpSpPr>
          <a:xfrm>
            <a:off x="434653" y="5548413"/>
            <a:ext cx="1246562" cy="752048"/>
            <a:chOff x="3759736" y="5862509"/>
            <a:chExt cx="1246562" cy="752048"/>
          </a:xfrm>
        </p:grpSpPr>
        <p:pic>
          <p:nvPicPr>
            <p:cNvPr id="11" name="Picture 10" descr="Icon&#10;&#10;Description automatically generated">
              <a:extLst>
                <a:ext uri="{FF2B5EF4-FFF2-40B4-BE49-F238E27FC236}">
                  <a16:creationId xmlns:a16="http://schemas.microsoft.com/office/drawing/2014/main" id="{5B3845F0-043F-DE19-9095-F41F52DDAB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9736" y="5862509"/>
              <a:ext cx="752048" cy="752048"/>
            </a:xfrm>
            <a:prstGeom prst="rect">
              <a:avLst/>
            </a:prstGeom>
          </p:spPr>
        </p:pic>
        <p:sp>
          <p:nvSpPr>
            <p:cNvPr id="12" name="Rectangle 11">
              <a:extLst>
                <a:ext uri="{FF2B5EF4-FFF2-40B4-BE49-F238E27FC236}">
                  <a16:creationId xmlns:a16="http://schemas.microsoft.com/office/drawing/2014/main" id="{BF78B96D-3C22-DB5E-5DCB-11743436E57D}"/>
                </a:ext>
              </a:extLst>
            </p:cNvPr>
            <p:cNvSpPr>
              <a:spLocks/>
            </p:cNvSpPr>
            <p:nvPr/>
          </p:nvSpPr>
          <p:spPr bwMode="invGray">
            <a:xfrm>
              <a:off x="4430630" y="6100033"/>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a:ea typeface="+mn-ea"/>
                  <a:cs typeface="+mn-cs"/>
                </a:rPr>
                <a:t>Power</a:t>
              </a:r>
              <a:br>
                <a:rPr kumimoji="0" lang="en-US" sz="900" b="1" i="0" u="none" strike="noStrike" kern="1200" cap="none" spc="0" normalizeH="0" baseline="0" noProof="0">
                  <a:ln>
                    <a:noFill/>
                  </a:ln>
                  <a:solidFill>
                    <a:srgbClr val="000000"/>
                  </a:solidFill>
                  <a:effectLst/>
                  <a:uLnTx/>
                  <a:uFillTx/>
                  <a:latin typeface="Segoe UI Semibold"/>
                  <a:ea typeface="+mn-ea"/>
                  <a:cs typeface="+mn-cs"/>
                </a:rPr>
              </a:br>
              <a:r>
                <a:rPr kumimoji="0" lang="en-US" sz="900" b="1" i="0" u="none" strike="noStrike" kern="1200" cap="none" spc="0" normalizeH="0" baseline="0" noProof="0">
                  <a:ln>
                    <a:noFill/>
                  </a:ln>
                  <a:solidFill>
                    <a:srgbClr val="000000"/>
                  </a:solidFill>
                  <a:effectLst/>
                  <a:uLnTx/>
                  <a:uFillTx/>
                  <a:latin typeface="Segoe UI Semibold"/>
                  <a:ea typeface="+mn-ea"/>
                  <a:cs typeface="+mn-cs"/>
                </a:rPr>
                <a:t>BI</a:t>
              </a:r>
            </a:p>
          </p:txBody>
        </p:sp>
      </p:grpSp>
      <p:grpSp>
        <p:nvGrpSpPr>
          <p:cNvPr id="13" name="Group 12">
            <a:extLst>
              <a:ext uri="{FF2B5EF4-FFF2-40B4-BE49-F238E27FC236}">
                <a16:creationId xmlns:a16="http://schemas.microsoft.com/office/drawing/2014/main" id="{4B271680-B7D4-83E1-4A6D-03CB0C698362}"/>
              </a:ext>
            </a:extLst>
          </p:cNvPr>
          <p:cNvGrpSpPr/>
          <p:nvPr/>
        </p:nvGrpSpPr>
        <p:grpSpPr>
          <a:xfrm>
            <a:off x="1570154" y="5556881"/>
            <a:ext cx="1246562" cy="752048"/>
            <a:chOff x="6983178" y="5880995"/>
            <a:chExt cx="1246562" cy="752048"/>
          </a:xfrm>
        </p:grpSpPr>
        <p:pic>
          <p:nvPicPr>
            <p:cNvPr id="14" name="Picture 13" descr="A picture containing text&#10;&#10;Description automatically generated">
              <a:extLst>
                <a:ext uri="{FF2B5EF4-FFF2-40B4-BE49-F238E27FC236}">
                  <a16:creationId xmlns:a16="http://schemas.microsoft.com/office/drawing/2014/main" id="{1015BDD1-BB52-916A-8309-37640DC1C6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3178" y="5880995"/>
              <a:ext cx="752048" cy="752048"/>
            </a:xfrm>
            <a:prstGeom prst="rect">
              <a:avLst/>
            </a:prstGeom>
          </p:spPr>
        </p:pic>
        <p:sp>
          <p:nvSpPr>
            <p:cNvPr id="16" name="Rectangle 15">
              <a:extLst>
                <a:ext uri="{FF2B5EF4-FFF2-40B4-BE49-F238E27FC236}">
                  <a16:creationId xmlns:a16="http://schemas.microsoft.com/office/drawing/2014/main" id="{4B5870A5-9D28-E57A-3A31-2C601F984AFF}"/>
                </a:ext>
              </a:extLst>
            </p:cNvPr>
            <p:cNvSpPr>
              <a:spLocks/>
            </p:cNvSpPr>
            <p:nvPr/>
          </p:nvSpPr>
          <p:spPr bwMode="invGray">
            <a:xfrm>
              <a:off x="7654072" y="6118519"/>
              <a:ext cx="575668" cy="276999"/>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a:ea typeface="+mn-ea"/>
                  <a:cs typeface="+mn-cs"/>
                </a:rPr>
                <a:t>Power</a:t>
              </a:r>
              <a:br>
                <a:rPr kumimoji="0" lang="en-US" sz="900" b="1" i="0" u="none" strike="noStrike" kern="1200" cap="none" spc="0" normalizeH="0" baseline="0" noProof="0">
                  <a:ln>
                    <a:noFill/>
                  </a:ln>
                  <a:solidFill>
                    <a:srgbClr val="000000"/>
                  </a:solidFill>
                  <a:effectLst/>
                  <a:uLnTx/>
                  <a:uFillTx/>
                  <a:latin typeface="Segoe UI Semibold"/>
                  <a:ea typeface="+mn-ea"/>
                  <a:cs typeface="+mn-cs"/>
                </a:rPr>
              </a:br>
              <a:r>
                <a:rPr kumimoji="0" lang="en-US" sz="900" b="1" i="0" u="none" strike="noStrike" kern="1200" cap="none" spc="0" normalizeH="0" baseline="0" noProof="0">
                  <a:ln>
                    <a:noFill/>
                  </a:ln>
                  <a:solidFill>
                    <a:srgbClr val="000000"/>
                  </a:solidFill>
                  <a:effectLst/>
                  <a:uLnTx/>
                  <a:uFillTx/>
                  <a:latin typeface="Segoe UI Semibold"/>
                  <a:ea typeface="+mn-ea"/>
                  <a:cs typeface="+mn-cs"/>
                </a:rPr>
                <a:t>Apps</a:t>
              </a:r>
            </a:p>
          </p:txBody>
        </p:sp>
      </p:grpSp>
      <p:pic>
        <p:nvPicPr>
          <p:cNvPr id="18" name="Picture 17">
            <a:extLst>
              <a:ext uri="{FF2B5EF4-FFF2-40B4-BE49-F238E27FC236}">
                <a16:creationId xmlns:a16="http://schemas.microsoft.com/office/drawing/2014/main" id="{B89ED6A5-0DEF-D697-0BE5-74252FB7B00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46844" y="4854513"/>
            <a:ext cx="288476" cy="288476"/>
          </a:xfrm>
          <a:prstGeom prst="rect">
            <a:avLst/>
          </a:prstGeom>
        </p:spPr>
      </p:pic>
      <p:sp>
        <p:nvSpPr>
          <p:cNvPr id="19" name="Rectangle 18">
            <a:extLst>
              <a:ext uri="{FF2B5EF4-FFF2-40B4-BE49-F238E27FC236}">
                <a16:creationId xmlns:a16="http://schemas.microsoft.com/office/drawing/2014/main" id="{5A321213-D8D0-6E37-24FE-769D3B15C7F1}"/>
              </a:ext>
            </a:extLst>
          </p:cNvPr>
          <p:cNvSpPr>
            <a:spLocks/>
          </p:cNvSpPr>
          <p:nvPr/>
        </p:nvSpPr>
        <p:spPr bwMode="invGray">
          <a:xfrm>
            <a:off x="359562" y="5183464"/>
            <a:ext cx="1463040" cy="288475"/>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Dynamics 365</a:t>
            </a:r>
            <a:br>
              <a:rPr kumimoji="0" lang="en-US" sz="900" b="0" i="0" u="none" strike="noStrike" kern="1200" cap="none" spc="0" normalizeH="0" baseline="0" noProof="0">
                <a:ln>
                  <a:noFill/>
                </a:ln>
                <a:solidFill>
                  <a:srgbClr val="000000"/>
                </a:solidFill>
                <a:effectLst/>
                <a:uLnTx/>
                <a:uFillTx/>
                <a:latin typeface="Segoe UI"/>
                <a:ea typeface="+mn-ea"/>
                <a:cs typeface="+mn-cs"/>
              </a:rPr>
            </a:br>
            <a:r>
              <a:rPr kumimoji="0" lang="en-US" sz="900" b="0" i="0" u="none" strike="noStrike" kern="1200" cap="none" spc="0" normalizeH="0" baseline="0" noProof="0">
                <a:ln>
                  <a:noFill/>
                </a:ln>
                <a:solidFill>
                  <a:srgbClr val="000000"/>
                </a:solidFill>
                <a:effectLst/>
                <a:uLnTx/>
                <a:uFillTx/>
                <a:latin typeface="Segoe UI"/>
                <a:ea typeface="+mn-ea"/>
                <a:cs typeface="+mn-cs"/>
              </a:rPr>
              <a:t>Marketing</a:t>
            </a:r>
          </a:p>
        </p:txBody>
      </p:sp>
      <p:sp>
        <p:nvSpPr>
          <p:cNvPr id="20" name="Rectangle 19">
            <a:extLst>
              <a:ext uri="{FF2B5EF4-FFF2-40B4-BE49-F238E27FC236}">
                <a16:creationId xmlns:a16="http://schemas.microsoft.com/office/drawing/2014/main" id="{5E260209-83E0-1514-4132-9B4F5F43B57C}"/>
              </a:ext>
            </a:extLst>
          </p:cNvPr>
          <p:cNvSpPr>
            <a:spLocks noChangeAspect="1"/>
          </p:cNvSpPr>
          <p:nvPr/>
        </p:nvSpPr>
        <p:spPr bwMode="invGray">
          <a:xfrm>
            <a:off x="1709975" y="5191406"/>
            <a:ext cx="1361311" cy="278865"/>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mn-cs"/>
              </a:rPr>
              <a:t>Dynamics 365 </a:t>
            </a:r>
            <a:br>
              <a:rPr kumimoji="0" lang="en-US" sz="900" b="0" i="0" u="none" strike="noStrike" kern="1200" cap="none" spc="0" normalizeH="0" baseline="0" noProof="0">
                <a:ln>
                  <a:noFill/>
                </a:ln>
                <a:solidFill>
                  <a:srgbClr val="000000"/>
                </a:solidFill>
                <a:effectLst/>
                <a:uLnTx/>
                <a:uFillTx/>
                <a:latin typeface="Segoe UI Semibold"/>
                <a:ea typeface="+mn-ea"/>
                <a:cs typeface="+mn-cs"/>
              </a:rPr>
            </a:br>
            <a:r>
              <a:rPr kumimoji="0" lang="en-US" sz="900" b="0" i="0" u="none" strike="noStrike" kern="1200" cap="none" spc="0" normalizeH="0" baseline="0" noProof="0">
                <a:ln>
                  <a:noFill/>
                </a:ln>
                <a:solidFill>
                  <a:srgbClr val="000000"/>
                </a:solidFill>
                <a:effectLst/>
                <a:uLnTx/>
                <a:uFillTx/>
                <a:latin typeface="Segoe UI Semibold"/>
                <a:ea typeface="+mn-ea"/>
                <a:cs typeface="+mn-cs"/>
              </a:rPr>
              <a:t>Customer Insights</a:t>
            </a:r>
          </a:p>
        </p:txBody>
      </p:sp>
      <p:pic>
        <p:nvPicPr>
          <p:cNvPr id="21" name="Picture 20" descr="Icon&#10;&#10;Description automatically generated">
            <a:extLst>
              <a:ext uri="{FF2B5EF4-FFF2-40B4-BE49-F238E27FC236}">
                <a16:creationId xmlns:a16="http://schemas.microsoft.com/office/drawing/2014/main" id="{7209F887-1FAD-A6CE-1A28-0533EE8340A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91865" y="4796953"/>
            <a:ext cx="365846" cy="365845"/>
          </a:xfrm>
          <a:prstGeom prst="rect">
            <a:avLst/>
          </a:prstGeom>
        </p:spPr>
      </p:pic>
    </p:spTree>
    <p:extLst>
      <p:ext uri="{BB962C8B-B14F-4D97-AF65-F5344CB8AC3E}">
        <p14:creationId xmlns:p14="http://schemas.microsoft.com/office/powerpoint/2010/main" val="1260474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accel="50000" decel="50000" fill="hold" nodeType="withEffect">
                                  <p:stCondLst>
                                    <p:cond delay="2000"/>
                                  </p:stCondLst>
                                  <p:childTnLst>
                                    <p:animMotion origin="layout" path="M -0.02097 7.40741E-7 L 4.16667E-6 7.40741E-7 " pathEditMode="relative" rAng="0" ptsTypes="AA">
                                      <p:cBhvr>
                                        <p:cTn id="9" dur="800" fill="hold"/>
                                        <p:tgtEl>
                                          <p:spTgt spid="10"/>
                                        </p:tgtEl>
                                        <p:attrNameLst>
                                          <p:attrName>ppt_x</p:attrName>
                                          <p:attrName>ppt_y</p:attrName>
                                        </p:attrNameLst>
                                      </p:cBhvr>
                                      <p:rCtr x="1042" y="0"/>
                                    </p:animMotion>
                                  </p:childTnLst>
                                </p:cTn>
                              </p:par>
                              <p:par>
                                <p:cTn id="10" presetID="10" presetClass="entr" presetSubtype="0" fill="hold" nodeType="withEffect">
                                  <p:stCondLst>
                                    <p:cond delay="22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accel="50000" decel="50000" fill="hold" nodeType="withEffect">
                                  <p:stCondLst>
                                    <p:cond delay="2000"/>
                                  </p:stCondLst>
                                  <p:childTnLst>
                                    <p:animMotion origin="layout" path="M -0.02097 -3.7037E-7 L 3.54167E-6 -3.7037E-7 " pathEditMode="relative" rAng="0" ptsTypes="AA">
                                      <p:cBhvr>
                                        <p:cTn id="14" dur="800" fill="hold"/>
                                        <p:tgtEl>
                                          <p:spTgt spid="13"/>
                                        </p:tgtEl>
                                        <p:attrNameLst>
                                          <p:attrName>ppt_x</p:attrName>
                                          <p:attrName>ppt_y</p:attrName>
                                        </p:attrNameLst>
                                      </p:cBhvr>
                                      <p:rCtr x="1042" y="0"/>
                                    </p:animMotion>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accel="50000" decel="50000" fill="hold" nodeType="withEffect">
                                  <p:stCondLst>
                                    <p:cond delay="0"/>
                                  </p:stCondLst>
                                  <p:childTnLst>
                                    <p:animMotion origin="layout" path="M 2.70833E-6 -1.85185E-6 L -0.00026 0.01528 " pathEditMode="relative" rAng="0" ptsTypes="AA">
                                      <p:cBhvr>
                                        <p:cTn id="19" dur="500" spd="-100000" fill="hold"/>
                                        <p:tgtEl>
                                          <p:spTgt spid="18"/>
                                        </p:tgtEl>
                                        <p:attrNameLst>
                                          <p:attrName>ppt_x</p:attrName>
                                          <p:attrName>ppt_y</p:attrName>
                                        </p:attrNameLst>
                                      </p:cBhvr>
                                      <p:rCtr x="-13" y="764"/>
                                    </p:animMotion>
                                  </p:childTnLst>
                                </p:cTn>
                              </p:par>
                              <p:par>
                                <p:cTn id="20" presetID="10" presetClass="entr" presetSubtype="0" fill="hold" grpId="0" nodeType="withEffect">
                                  <p:stCondLst>
                                    <p:cond delay="1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42" presetClass="path" presetSubtype="0" accel="50000" decel="50000" fill="hold" grpId="1" nodeType="withEffect">
                                  <p:stCondLst>
                                    <p:cond delay="100"/>
                                  </p:stCondLst>
                                  <p:childTnLst>
                                    <p:animMotion origin="layout" path="M 2.70833E-6 5.55112E-17 L 2.70833E-6 -0.01528 " pathEditMode="relative" rAng="0" ptsTypes="AA">
                                      <p:cBhvr>
                                        <p:cTn id="24" dur="500" spd="-100000" fill="hold"/>
                                        <p:tgtEl>
                                          <p:spTgt spid="19"/>
                                        </p:tgtEl>
                                        <p:attrNameLst>
                                          <p:attrName>ppt_x</p:attrName>
                                          <p:attrName>ppt_y</p:attrName>
                                        </p:attrNameLst>
                                      </p:cBhvr>
                                      <p:rCtr x="0" y="-764"/>
                                    </p:animMotion>
                                  </p:childTnLst>
                                </p:cTn>
                              </p:par>
                              <p:par>
                                <p:cTn id="25" presetID="10" presetClass="entr" presetSubtype="0" fill="hold" nodeType="withEffect">
                                  <p:stCondLst>
                                    <p:cond delay="28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42" presetClass="path" presetSubtype="0" accel="50000" decel="50000" fill="hold" nodeType="withEffect">
                                  <p:stCondLst>
                                    <p:cond delay="2800"/>
                                  </p:stCondLst>
                                  <p:childTnLst>
                                    <p:animMotion origin="layout" path="M 5E-6 4.07407E-6 L -0.00026 0.01527 " pathEditMode="relative" rAng="0" ptsTypes="AA">
                                      <p:cBhvr>
                                        <p:cTn id="29" dur="500" spd="-100000" fill="hold"/>
                                        <p:tgtEl>
                                          <p:spTgt spid="21"/>
                                        </p:tgtEl>
                                        <p:attrNameLst>
                                          <p:attrName>ppt_x</p:attrName>
                                          <p:attrName>ppt_y</p:attrName>
                                        </p:attrNameLst>
                                      </p:cBhvr>
                                      <p:rCtr x="-13" y="764"/>
                                    </p:animMotion>
                                  </p:childTnLst>
                                </p:cTn>
                              </p:par>
                              <p:par>
                                <p:cTn id="30" presetID="10" presetClass="entr" presetSubtype="0" fill="hold" grpId="0" nodeType="withEffect">
                                  <p:stCondLst>
                                    <p:cond delay="29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42" presetClass="path" presetSubtype="0" accel="50000" decel="50000" fill="hold" grpId="1" nodeType="withEffect">
                                  <p:stCondLst>
                                    <p:cond delay="2900"/>
                                  </p:stCondLst>
                                  <p:childTnLst>
                                    <p:animMotion origin="layout" path="M 5E-6 2.96296E-6 L 5E-6 -0.01528 " pathEditMode="relative" rAng="0" ptsTypes="AA">
                                      <p:cBhvr>
                                        <p:cTn id="34" dur="500" spd="-100000" fill="hold"/>
                                        <p:tgtEl>
                                          <p:spTgt spid="20"/>
                                        </p:tgtEl>
                                        <p:attrNameLst>
                                          <p:attrName>ppt_x</p:attrName>
                                          <p:attrName>ppt_y</p:attrName>
                                        </p:attrNameLst>
                                      </p:cBhvr>
                                      <p:rCtr x="0" y="-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C4B225E-44E7-7FF5-A3E7-1E031480B35A}"/>
              </a:ext>
            </a:extLst>
          </p:cNvPr>
          <p:cNvGrpSpPr/>
          <p:nvPr/>
        </p:nvGrpSpPr>
        <p:grpSpPr>
          <a:xfrm>
            <a:off x="10956713" y="258914"/>
            <a:ext cx="967266" cy="967266"/>
            <a:chOff x="10386534" y="216924"/>
            <a:chExt cx="1656260" cy="1656260"/>
          </a:xfrm>
        </p:grpSpPr>
        <p:sp>
          <p:nvSpPr>
            <p:cNvPr id="31" name="Freeform: Shape 30">
              <a:extLst>
                <a:ext uri="{FF2B5EF4-FFF2-40B4-BE49-F238E27FC236}">
                  <a16:creationId xmlns:a16="http://schemas.microsoft.com/office/drawing/2014/main" id="{3CF10B00-31D0-4F05-8292-8D69A3ED60AD}"/>
                </a:ext>
              </a:extLst>
            </p:cNvPr>
            <p:cNvSpPr/>
            <p:nvPr/>
          </p:nvSpPr>
          <p:spPr bwMode="auto">
            <a:xfrm>
              <a:off x="11229304" y="216924"/>
              <a:ext cx="813490" cy="813490"/>
            </a:xfrm>
            <a:custGeom>
              <a:avLst/>
              <a:gdLst>
                <a:gd name="connsiteX0" fmla="*/ 0 w 2493492"/>
                <a:gd name="connsiteY0" fmla="*/ 0 h 2493492"/>
                <a:gd name="connsiteX1" fmla="*/ 214891 w 2493492"/>
                <a:gd name="connsiteY1" fmla="*/ 10851 h 2493492"/>
                <a:gd name="connsiteX2" fmla="*/ 2482641 w 2493492"/>
                <a:gd name="connsiteY2" fmla="*/ 2278601 h 2493492"/>
                <a:gd name="connsiteX3" fmla="*/ 2493492 w 2493492"/>
                <a:gd name="connsiteY3" fmla="*/ 2493492 h 2493492"/>
                <a:gd name="connsiteX4" fmla="*/ 950839 w 2493492"/>
                <a:gd name="connsiteY4" fmla="*/ 2493492 h 2493492"/>
                <a:gd name="connsiteX5" fmla="*/ 947952 w 2493492"/>
                <a:gd name="connsiteY5" fmla="*/ 2436328 h 2493492"/>
                <a:gd name="connsiteX6" fmla="*/ 57163 w 2493492"/>
                <a:gd name="connsiteY6" fmla="*/ 1545539 h 2493492"/>
                <a:gd name="connsiteX7" fmla="*/ 0 w 2493492"/>
                <a:gd name="connsiteY7" fmla="*/ 1542653 h 2493492"/>
                <a:gd name="connsiteX8" fmla="*/ 0 w 2493492"/>
                <a:gd name="connsiteY8" fmla="*/ 0 h 24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2" h="2493492">
                  <a:moveTo>
                    <a:pt x="0" y="0"/>
                  </a:moveTo>
                  <a:lnTo>
                    <a:pt x="214891" y="10851"/>
                  </a:lnTo>
                  <a:cubicBezTo>
                    <a:pt x="1410611" y="132283"/>
                    <a:pt x="2361209" y="1082881"/>
                    <a:pt x="2482641" y="2278601"/>
                  </a:cubicBezTo>
                  <a:lnTo>
                    <a:pt x="2493492" y="2493492"/>
                  </a:lnTo>
                  <a:lnTo>
                    <a:pt x="950839" y="2493492"/>
                  </a:lnTo>
                  <a:lnTo>
                    <a:pt x="947952" y="2436328"/>
                  </a:lnTo>
                  <a:cubicBezTo>
                    <a:pt x="900252" y="1966640"/>
                    <a:pt x="526851" y="1593239"/>
                    <a:pt x="57163" y="1545539"/>
                  </a:cubicBezTo>
                  <a:lnTo>
                    <a:pt x="0" y="1542653"/>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Freeform: Shape 31">
              <a:extLst>
                <a:ext uri="{FF2B5EF4-FFF2-40B4-BE49-F238E27FC236}">
                  <a16:creationId xmlns:a16="http://schemas.microsoft.com/office/drawing/2014/main" id="{DF8F2D35-6748-0B60-3786-2EF95CFBC618}"/>
                </a:ext>
              </a:extLst>
            </p:cNvPr>
            <p:cNvSpPr/>
            <p:nvPr/>
          </p:nvSpPr>
          <p:spPr bwMode="auto">
            <a:xfrm>
              <a:off x="10386534" y="216924"/>
              <a:ext cx="813490" cy="813490"/>
            </a:xfrm>
            <a:custGeom>
              <a:avLst/>
              <a:gdLst>
                <a:gd name="connsiteX0" fmla="*/ 2493491 w 2493491"/>
                <a:gd name="connsiteY0" fmla="*/ 0 h 2493492"/>
                <a:gd name="connsiteX1" fmla="*/ 2493491 w 2493491"/>
                <a:gd name="connsiteY1" fmla="*/ 1542653 h 2493492"/>
                <a:gd name="connsiteX2" fmla="*/ 2436327 w 2493491"/>
                <a:gd name="connsiteY2" fmla="*/ 1545539 h 2493492"/>
                <a:gd name="connsiteX3" fmla="*/ 1545538 w 2493491"/>
                <a:gd name="connsiteY3" fmla="*/ 2436328 h 2493492"/>
                <a:gd name="connsiteX4" fmla="*/ 1542652 w 2493491"/>
                <a:gd name="connsiteY4" fmla="*/ 2493492 h 2493492"/>
                <a:gd name="connsiteX5" fmla="*/ 0 w 2493491"/>
                <a:gd name="connsiteY5" fmla="*/ 2493492 h 2493492"/>
                <a:gd name="connsiteX6" fmla="*/ 10851 w 2493491"/>
                <a:gd name="connsiteY6" fmla="*/ 2278601 h 2493492"/>
                <a:gd name="connsiteX7" fmla="*/ 2278601 w 2493491"/>
                <a:gd name="connsiteY7" fmla="*/ 10851 h 2493492"/>
                <a:gd name="connsiteX8" fmla="*/ 2493491 w 2493491"/>
                <a:gd name="connsiteY8" fmla="*/ 0 h 249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1" h="2493492">
                  <a:moveTo>
                    <a:pt x="2493491" y="0"/>
                  </a:moveTo>
                  <a:lnTo>
                    <a:pt x="2493491" y="1542653"/>
                  </a:lnTo>
                  <a:lnTo>
                    <a:pt x="2436327" y="1545539"/>
                  </a:lnTo>
                  <a:cubicBezTo>
                    <a:pt x="1966640" y="1593239"/>
                    <a:pt x="1593238" y="1966640"/>
                    <a:pt x="1545538" y="2436328"/>
                  </a:cubicBezTo>
                  <a:lnTo>
                    <a:pt x="1542652" y="2493492"/>
                  </a:lnTo>
                  <a:lnTo>
                    <a:pt x="0" y="2493492"/>
                  </a:lnTo>
                  <a:lnTo>
                    <a:pt x="10851" y="2278601"/>
                  </a:lnTo>
                  <a:cubicBezTo>
                    <a:pt x="132283" y="1082881"/>
                    <a:pt x="1082881" y="132283"/>
                    <a:pt x="2278601" y="10851"/>
                  </a:cubicBezTo>
                  <a:lnTo>
                    <a:pt x="2493491"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 name="Freeform: Shape 32">
              <a:extLst>
                <a:ext uri="{FF2B5EF4-FFF2-40B4-BE49-F238E27FC236}">
                  <a16:creationId xmlns:a16="http://schemas.microsoft.com/office/drawing/2014/main" id="{A12E9AAB-78D2-FEBB-231C-381DFBE2D1A9}"/>
                </a:ext>
              </a:extLst>
            </p:cNvPr>
            <p:cNvSpPr/>
            <p:nvPr/>
          </p:nvSpPr>
          <p:spPr bwMode="auto">
            <a:xfrm>
              <a:off x="10386534" y="1059694"/>
              <a:ext cx="813490" cy="813490"/>
            </a:xfrm>
            <a:custGeom>
              <a:avLst/>
              <a:gdLst>
                <a:gd name="connsiteX0" fmla="*/ 0 w 2493491"/>
                <a:gd name="connsiteY0" fmla="*/ 0 h 2493491"/>
                <a:gd name="connsiteX1" fmla="*/ 1542652 w 2493491"/>
                <a:gd name="connsiteY1" fmla="*/ 0 h 2493491"/>
                <a:gd name="connsiteX2" fmla="*/ 1545538 w 2493491"/>
                <a:gd name="connsiteY2" fmla="*/ 57163 h 2493491"/>
                <a:gd name="connsiteX3" fmla="*/ 2436327 w 2493491"/>
                <a:gd name="connsiteY3" fmla="*/ 947952 h 2493491"/>
                <a:gd name="connsiteX4" fmla="*/ 2493491 w 2493491"/>
                <a:gd name="connsiteY4" fmla="*/ 950839 h 2493491"/>
                <a:gd name="connsiteX5" fmla="*/ 2493491 w 2493491"/>
                <a:gd name="connsiteY5" fmla="*/ 2493491 h 2493491"/>
                <a:gd name="connsiteX6" fmla="*/ 2278601 w 2493491"/>
                <a:gd name="connsiteY6" fmla="*/ 2482640 h 2493491"/>
                <a:gd name="connsiteX7" fmla="*/ 10851 w 2493491"/>
                <a:gd name="connsiteY7" fmla="*/ 214890 h 2493491"/>
                <a:gd name="connsiteX8" fmla="*/ 0 w 2493491"/>
                <a:gd name="connsiteY8" fmla="*/ 0 h 249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1" h="2493491">
                  <a:moveTo>
                    <a:pt x="0" y="0"/>
                  </a:moveTo>
                  <a:lnTo>
                    <a:pt x="1542652" y="0"/>
                  </a:lnTo>
                  <a:lnTo>
                    <a:pt x="1545538" y="57163"/>
                  </a:lnTo>
                  <a:cubicBezTo>
                    <a:pt x="1593238" y="526851"/>
                    <a:pt x="1966640" y="900252"/>
                    <a:pt x="2436327" y="947952"/>
                  </a:cubicBezTo>
                  <a:lnTo>
                    <a:pt x="2493491" y="950839"/>
                  </a:lnTo>
                  <a:lnTo>
                    <a:pt x="2493491" y="2493491"/>
                  </a:lnTo>
                  <a:lnTo>
                    <a:pt x="2278601" y="2482640"/>
                  </a:lnTo>
                  <a:cubicBezTo>
                    <a:pt x="1082881" y="2361208"/>
                    <a:pt x="132283" y="1410610"/>
                    <a:pt x="10851" y="214890"/>
                  </a:cubicBez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Freeform: Shape 33">
              <a:extLst>
                <a:ext uri="{FF2B5EF4-FFF2-40B4-BE49-F238E27FC236}">
                  <a16:creationId xmlns:a16="http://schemas.microsoft.com/office/drawing/2014/main" id="{022B2365-CD5A-0685-527A-824D556610E6}"/>
                </a:ext>
              </a:extLst>
            </p:cNvPr>
            <p:cNvSpPr/>
            <p:nvPr/>
          </p:nvSpPr>
          <p:spPr bwMode="auto">
            <a:xfrm>
              <a:off x="11229304" y="1059694"/>
              <a:ext cx="813490" cy="813490"/>
            </a:xfrm>
            <a:custGeom>
              <a:avLst/>
              <a:gdLst>
                <a:gd name="connsiteX0" fmla="*/ 950838 w 2493492"/>
                <a:gd name="connsiteY0" fmla="*/ 0 h 2493491"/>
                <a:gd name="connsiteX1" fmla="*/ 2493492 w 2493492"/>
                <a:gd name="connsiteY1" fmla="*/ 0 h 2493491"/>
                <a:gd name="connsiteX2" fmla="*/ 2482641 w 2493492"/>
                <a:gd name="connsiteY2" fmla="*/ 214890 h 2493491"/>
                <a:gd name="connsiteX3" fmla="*/ 214891 w 2493492"/>
                <a:gd name="connsiteY3" fmla="*/ 2482640 h 2493491"/>
                <a:gd name="connsiteX4" fmla="*/ 0 w 2493492"/>
                <a:gd name="connsiteY4" fmla="*/ 2493491 h 2493491"/>
                <a:gd name="connsiteX5" fmla="*/ 0 w 2493492"/>
                <a:gd name="connsiteY5" fmla="*/ 950838 h 2493491"/>
                <a:gd name="connsiteX6" fmla="*/ 57163 w 2493492"/>
                <a:gd name="connsiteY6" fmla="*/ 947952 h 2493491"/>
                <a:gd name="connsiteX7" fmla="*/ 947952 w 2493492"/>
                <a:gd name="connsiteY7" fmla="*/ 57163 h 2493491"/>
                <a:gd name="connsiteX8" fmla="*/ 950838 w 2493492"/>
                <a:gd name="connsiteY8" fmla="*/ 0 h 249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492" h="2493491">
                  <a:moveTo>
                    <a:pt x="950838" y="0"/>
                  </a:moveTo>
                  <a:lnTo>
                    <a:pt x="2493492" y="0"/>
                  </a:lnTo>
                  <a:lnTo>
                    <a:pt x="2482641" y="214890"/>
                  </a:lnTo>
                  <a:cubicBezTo>
                    <a:pt x="2361209" y="1410610"/>
                    <a:pt x="1410611" y="2361208"/>
                    <a:pt x="214891" y="2482640"/>
                  </a:cubicBezTo>
                  <a:lnTo>
                    <a:pt x="0" y="2493491"/>
                  </a:lnTo>
                  <a:lnTo>
                    <a:pt x="0" y="950838"/>
                  </a:lnTo>
                  <a:lnTo>
                    <a:pt x="57163" y="947952"/>
                  </a:lnTo>
                  <a:cubicBezTo>
                    <a:pt x="526851" y="900252"/>
                    <a:pt x="900252" y="526851"/>
                    <a:pt x="947952" y="57163"/>
                  </a:cubicBezTo>
                  <a:lnTo>
                    <a:pt x="950838"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5" name="TextBox 34">
            <a:extLst>
              <a:ext uri="{FF2B5EF4-FFF2-40B4-BE49-F238E27FC236}">
                <a16:creationId xmlns:a16="http://schemas.microsoft.com/office/drawing/2014/main" id="{FB496E94-95FB-D1BA-5091-EDC7E99BA965}"/>
              </a:ext>
            </a:extLst>
          </p:cNvPr>
          <p:cNvSpPr txBox="1"/>
          <p:nvPr/>
        </p:nvSpPr>
        <p:spPr>
          <a:xfrm>
            <a:off x="10702713" y="1243280"/>
            <a:ext cx="1221266"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Automate</a:t>
            </a:r>
          </a:p>
        </p:txBody>
      </p:sp>
      <p:sp>
        <p:nvSpPr>
          <p:cNvPr id="44" name="TextBox 43">
            <a:extLst>
              <a:ext uri="{FF2B5EF4-FFF2-40B4-BE49-F238E27FC236}">
                <a16:creationId xmlns:a16="http://schemas.microsoft.com/office/drawing/2014/main" id="{A60B98DC-A0EB-C09C-97AE-165061DC85F0}"/>
              </a:ext>
            </a:extLst>
          </p:cNvPr>
          <p:cNvSpPr txBox="1"/>
          <p:nvPr/>
        </p:nvSpPr>
        <p:spPr>
          <a:xfrm>
            <a:off x="239347" y="6401497"/>
            <a:ext cx="730650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Microsoft Business Trend Index 2022</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22" name="Title 1">
            <a:extLst>
              <a:ext uri="{FF2B5EF4-FFF2-40B4-BE49-F238E27FC236}">
                <a16:creationId xmlns:a16="http://schemas.microsoft.com/office/drawing/2014/main" id="{A98D3C3D-1E18-EFA0-CDDF-504C8BF8587F}"/>
              </a:ext>
            </a:extLst>
          </p:cNvPr>
          <p:cNvSpPr txBox="1">
            <a:spLocks/>
          </p:cNvSpPr>
          <p:nvPr/>
        </p:nvSpPr>
        <p:spPr>
          <a:xfrm>
            <a:off x="588263" y="457200"/>
            <a:ext cx="8974837"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a:gsLst>
                    <a:gs pos="1250">
                      <a:srgbClr val="000000"/>
                    </a:gs>
                    <a:gs pos="100000">
                      <a:srgbClr val="000000"/>
                    </a:gs>
                  </a:gsLst>
                  <a:lin ang="5400000" scaled="0"/>
                </a:gradFill>
                <a:effectLst/>
                <a:uLnTx/>
                <a:uFillTx/>
                <a:latin typeface="Segoe UI Semibold"/>
                <a:ea typeface="+mn-ea"/>
                <a:cs typeface="Segoe UI" pitchFamily="34" charset="0"/>
              </a:rPr>
              <a:t>Empower employees to automate time-consuming tasks </a:t>
            </a:r>
          </a:p>
        </p:txBody>
      </p:sp>
      <p:cxnSp>
        <p:nvCxnSpPr>
          <p:cNvPr id="2" name="Straight Connector 1">
            <a:extLst>
              <a:ext uri="{FF2B5EF4-FFF2-40B4-BE49-F238E27FC236}">
                <a16:creationId xmlns:a16="http://schemas.microsoft.com/office/drawing/2014/main" id="{582F8087-6675-582A-C89F-F7C4CD037C66}"/>
              </a:ext>
            </a:extLst>
          </p:cNvPr>
          <p:cNvCxnSpPr>
            <a:cxnSpLocks/>
          </p:cNvCxnSpPr>
          <p:nvPr/>
        </p:nvCxnSpPr>
        <p:spPr>
          <a:xfrm>
            <a:off x="3477159" y="2976004"/>
            <a:ext cx="1164895"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B4E8893-8C15-A266-5449-C29E66E476FA}"/>
              </a:ext>
            </a:extLst>
          </p:cNvPr>
          <p:cNvSpPr txBox="1">
            <a:spLocks/>
          </p:cNvSpPr>
          <p:nvPr/>
        </p:nvSpPr>
        <p:spPr>
          <a:xfrm>
            <a:off x="1023894" y="4370723"/>
            <a:ext cx="2903795" cy="1282270"/>
          </a:xfrm>
          <a:prstGeom prst="rect">
            <a:avLst/>
          </a:prstGeom>
          <a:noFill/>
        </p:spPr>
        <p:txBody>
          <a:bodyPr wrap="square" lIns="45720" rIns="4572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An average of 89%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of leaders and employees agree that automation focuses their time on what matters. </a:t>
            </a:r>
          </a:p>
        </p:txBody>
      </p:sp>
      <p:cxnSp>
        <p:nvCxnSpPr>
          <p:cNvPr id="5" name="Straight Connector 4">
            <a:extLst>
              <a:ext uri="{FF2B5EF4-FFF2-40B4-BE49-F238E27FC236}">
                <a16:creationId xmlns:a16="http://schemas.microsoft.com/office/drawing/2014/main" id="{CA66CA42-B52F-F232-F87F-A9C19AE2B7DD}"/>
              </a:ext>
            </a:extLst>
          </p:cNvPr>
          <p:cNvCxnSpPr>
            <a:cxnSpLocks/>
          </p:cNvCxnSpPr>
          <p:nvPr/>
        </p:nvCxnSpPr>
        <p:spPr>
          <a:xfrm>
            <a:off x="2475792" y="3983996"/>
            <a:ext cx="0" cy="292818"/>
          </a:xfrm>
          <a:prstGeom prst="line">
            <a:avLst/>
          </a:prstGeom>
          <a:noFill/>
          <a:ln w="127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Freeform: Shape 5">
            <a:extLst>
              <a:ext uri="{FF2B5EF4-FFF2-40B4-BE49-F238E27FC236}">
                <a16:creationId xmlns:a16="http://schemas.microsoft.com/office/drawing/2014/main" id="{6F4C0E4E-D763-77B9-CE5F-9738BB6CCDBF}"/>
              </a:ext>
            </a:extLst>
          </p:cNvPr>
          <p:cNvSpPr>
            <a:spLocks/>
          </p:cNvSpPr>
          <p:nvPr/>
        </p:nvSpPr>
        <p:spPr bwMode="auto">
          <a:xfrm flipH="1">
            <a:off x="1023894" y="4276814"/>
            <a:ext cx="2903795" cy="549593"/>
          </a:xfrm>
          <a:custGeom>
            <a:avLst/>
            <a:gdLst>
              <a:gd name="connsiteX0" fmla="*/ 0 w 2598420"/>
              <a:gd name="connsiteY0" fmla="*/ 845820 h 845820"/>
              <a:gd name="connsiteX1" fmla="*/ 0 w 2598420"/>
              <a:gd name="connsiteY1" fmla="*/ 0 h 845820"/>
              <a:gd name="connsiteX2" fmla="*/ 2598420 w 2598420"/>
              <a:gd name="connsiteY2" fmla="*/ 0 h 845820"/>
              <a:gd name="connsiteX3" fmla="*/ 2598420 w 2598420"/>
              <a:gd name="connsiteY3" fmla="*/ 845820 h 845820"/>
            </a:gdLst>
            <a:ahLst/>
            <a:cxnLst>
              <a:cxn ang="0">
                <a:pos x="connsiteX0" y="connsiteY0"/>
              </a:cxn>
              <a:cxn ang="0">
                <a:pos x="connsiteX1" y="connsiteY1"/>
              </a:cxn>
              <a:cxn ang="0">
                <a:pos x="connsiteX2" y="connsiteY2"/>
              </a:cxn>
              <a:cxn ang="0">
                <a:pos x="connsiteX3" y="connsiteY3"/>
              </a:cxn>
            </a:cxnLst>
            <a:rect l="l" t="t" r="r" b="b"/>
            <a:pathLst>
              <a:path w="2598420" h="845820">
                <a:moveTo>
                  <a:pt x="0" y="845820"/>
                </a:moveTo>
                <a:lnTo>
                  <a:pt x="0" y="0"/>
                </a:lnTo>
                <a:lnTo>
                  <a:pt x="2598420" y="0"/>
                </a:lnTo>
                <a:lnTo>
                  <a:pt x="2598420" y="845820"/>
                </a:lnTo>
              </a:path>
            </a:pathLst>
          </a:cu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Oval 6">
            <a:extLst>
              <a:ext uri="{FF2B5EF4-FFF2-40B4-BE49-F238E27FC236}">
                <a16:creationId xmlns:a16="http://schemas.microsoft.com/office/drawing/2014/main" id="{5B2D0548-34DD-FB0D-51C4-40C1FA2E5480}"/>
              </a:ext>
            </a:extLst>
          </p:cNvPr>
          <p:cNvSpPr/>
          <p:nvPr/>
        </p:nvSpPr>
        <p:spPr bwMode="auto">
          <a:xfrm>
            <a:off x="1578559" y="2080242"/>
            <a:ext cx="1826122" cy="182612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Arc 7">
            <a:extLst>
              <a:ext uri="{FF2B5EF4-FFF2-40B4-BE49-F238E27FC236}">
                <a16:creationId xmlns:a16="http://schemas.microsoft.com/office/drawing/2014/main" id="{8E65A257-29F5-37B4-5FB3-6CF2070721DA}"/>
              </a:ext>
            </a:extLst>
          </p:cNvPr>
          <p:cNvSpPr>
            <a:spLocks/>
          </p:cNvSpPr>
          <p:nvPr/>
        </p:nvSpPr>
        <p:spPr>
          <a:xfrm>
            <a:off x="1474419" y="1984039"/>
            <a:ext cx="2002740" cy="1997168"/>
          </a:xfrm>
          <a:prstGeom prst="arc">
            <a:avLst>
              <a:gd name="adj1" fmla="val 3847365"/>
              <a:gd name="adj2" fmla="val 11611190"/>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Partial Circle 8">
            <a:extLst>
              <a:ext uri="{FF2B5EF4-FFF2-40B4-BE49-F238E27FC236}">
                <a16:creationId xmlns:a16="http://schemas.microsoft.com/office/drawing/2014/main" id="{0783AB2C-35AF-4F33-9EB1-BABFB4C93F7C}"/>
              </a:ext>
            </a:extLst>
          </p:cNvPr>
          <p:cNvSpPr>
            <a:spLocks/>
          </p:cNvSpPr>
          <p:nvPr/>
        </p:nvSpPr>
        <p:spPr bwMode="auto">
          <a:xfrm>
            <a:off x="1578559" y="2080242"/>
            <a:ext cx="1826122" cy="1826120"/>
          </a:xfrm>
          <a:prstGeom prst="pie">
            <a:avLst>
              <a:gd name="adj1" fmla="val 16202771"/>
              <a:gd name="adj2" fmla="val 5454451"/>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D2986A7A-3090-BC97-EB73-0FA3808960CC}"/>
              </a:ext>
            </a:extLst>
          </p:cNvPr>
          <p:cNvSpPr>
            <a:spLocks/>
          </p:cNvSpPr>
          <p:nvPr/>
        </p:nvSpPr>
        <p:spPr bwMode="auto">
          <a:xfrm>
            <a:off x="1710996" y="2212680"/>
            <a:ext cx="1561246" cy="156124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996CAE6F-C374-C9E2-F28E-5EAA9908E893}"/>
              </a:ext>
            </a:extLst>
          </p:cNvPr>
          <p:cNvSpPr>
            <a:spLocks/>
          </p:cNvSpPr>
          <p:nvPr/>
        </p:nvSpPr>
        <p:spPr>
          <a:xfrm>
            <a:off x="4771716" y="2070532"/>
            <a:ext cx="6167385" cy="412670"/>
          </a:xfrm>
          <a:prstGeom prst="rect">
            <a:avLst/>
          </a:prstGeom>
          <a:solidFill>
            <a:schemeClr val="bg1">
              <a:lumMod val="95000"/>
            </a:schemeClr>
          </a:solidFill>
          <a:ln>
            <a:noFill/>
          </a:ln>
        </p:spPr>
        <p:txBody>
          <a:bodyPr wrap="none" lIns="91440" tIns="91440" rIns="91440" bIns="91440" anchor="ctr">
            <a:noAutofit/>
          </a:bodyPr>
          <a:lstStyle/>
          <a:p>
            <a:pPr marL="0" marR="0" lvl="0" indent="0" algn="ctr" defTabSz="914225" rtl="0" eaLnBrk="1" fontAlgn="auto" latinLnBrk="0" hangingPunct="1">
              <a:lnSpc>
                <a:spcPct val="100000"/>
              </a:lnSpc>
              <a:spcBef>
                <a:spcPts val="0"/>
              </a:spcBef>
              <a:spcAft>
                <a:spcPts val="0"/>
              </a:spcAft>
              <a:buClr>
                <a:srgbClr val="0078D7"/>
              </a:buClr>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Data entry and reporting errors</a:t>
            </a:r>
          </a:p>
        </p:txBody>
      </p:sp>
      <p:sp>
        <p:nvSpPr>
          <p:cNvPr id="13" name="Rectangle 12">
            <a:extLst>
              <a:ext uri="{FF2B5EF4-FFF2-40B4-BE49-F238E27FC236}">
                <a16:creationId xmlns:a16="http://schemas.microsoft.com/office/drawing/2014/main" id="{EF2872AA-A077-02F1-D4D3-BECF0E1B6790}"/>
              </a:ext>
            </a:extLst>
          </p:cNvPr>
          <p:cNvSpPr>
            <a:spLocks/>
          </p:cNvSpPr>
          <p:nvPr/>
        </p:nvSpPr>
        <p:spPr>
          <a:xfrm>
            <a:off x="4771716" y="2520093"/>
            <a:ext cx="6167385" cy="412670"/>
          </a:xfrm>
          <a:prstGeom prst="rect">
            <a:avLst/>
          </a:prstGeom>
          <a:solidFill>
            <a:schemeClr val="bg1">
              <a:lumMod val="95000"/>
            </a:schemeClr>
          </a:solidFill>
          <a:ln>
            <a:noFill/>
          </a:ln>
        </p:spPr>
        <p:txBody>
          <a:bodyPr wrap="none" lIns="91440" tIns="91440" rIns="91440" bIns="91440" anchor="ctr">
            <a:noAutofit/>
          </a:bodyPr>
          <a:lstStyle/>
          <a:p>
            <a:pPr marL="0" marR="0" lvl="0" indent="0" algn="ctr" defTabSz="914225" rtl="0" eaLnBrk="1" fontAlgn="auto" latinLnBrk="0" hangingPunct="1">
              <a:lnSpc>
                <a:spcPct val="100000"/>
              </a:lnSpc>
              <a:spcBef>
                <a:spcPts val="0"/>
              </a:spcBef>
              <a:spcAft>
                <a:spcPts val="0"/>
              </a:spcAft>
              <a:buClr>
                <a:srgbClr val="0078D7"/>
              </a:buClr>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Vulnerable Manual processes</a:t>
            </a:r>
          </a:p>
        </p:txBody>
      </p:sp>
      <p:sp>
        <p:nvSpPr>
          <p:cNvPr id="14" name="Rectangle 13">
            <a:extLst>
              <a:ext uri="{FF2B5EF4-FFF2-40B4-BE49-F238E27FC236}">
                <a16:creationId xmlns:a16="http://schemas.microsoft.com/office/drawing/2014/main" id="{0584E725-0F93-F19A-9CE4-D59C91F0CF0C}"/>
              </a:ext>
            </a:extLst>
          </p:cNvPr>
          <p:cNvSpPr>
            <a:spLocks/>
          </p:cNvSpPr>
          <p:nvPr/>
        </p:nvSpPr>
        <p:spPr>
          <a:xfrm>
            <a:off x="4771716" y="2969654"/>
            <a:ext cx="6167385" cy="412670"/>
          </a:xfrm>
          <a:prstGeom prst="rect">
            <a:avLst/>
          </a:prstGeom>
          <a:solidFill>
            <a:schemeClr val="bg1">
              <a:lumMod val="95000"/>
            </a:schemeClr>
          </a:solidFill>
          <a:ln>
            <a:noFill/>
          </a:ln>
        </p:spPr>
        <p:txBody>
          <a:bodyPr wrap="none" lIns="91440" tIns="91440" rIns="91440" bIns="91440" anchor="ctr">
            <a:noAutofit/>
          </a:bodyPr>
          <a:lstStyle/>
          <a:p>
            <a:pPr marL="0" marR="0" lvl="0" indent="0" algn="ctr" defTabSz="914225" rtl="0" eaLnBrk="1" fontAlgn="auto" latinLnBrk="0" hangingPunct="1">
              <a:lnSpc>
                <a:spcPct val="100000"/>
              </a:lnSpc>
              <a:spcBef>
                <a:spcPts val="0"/>
              </a:spcBef>
              <a:spcAft>
                <a:spcPts val="0"/>
              </a:spcAft>
              <a:buClr>
                <a:srgbClr val="0078D7"/>
              </a:buClr>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Slow approvals</a:t>
            </a:r>
          </a:p>
        </p:txBody>
      </p:sp>
      <p:sp>
        <p:nvSpPr>
          <p:cNvPr id="15" name="Rectangle 14">
            <a:extLst>
              <a:ext uri="{FF2B5EF4-FFF2-40B4-BE49-F238E27FC236}">
                <a16:creationId xmlns:a16="http://schemas.microsoft.com/office/drawing/2014/main" id="{6932A7C9-D695-0030-F1A9-1079A9837175}"/>
              </a:ext>
            </a:extLst>
          </p:cNvPr>
          <p:cNvSpPr/>
          <p:nvPr/>
        </p:nvSpPr>
        <p:spPr bwMode="auto">
          <a:xfrm>
            <a:off x="4642054" y="1799270"/>
            <a:ext cx="6426708" cy="1734066"/>
          </a:xfrm>
          <a:prstGeom prst="rect">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441F831F-552D-0B74-39C0-F06C5BB93F0C}"/>
              </a:ext>
            </a:extLst>
          </p:cNvPr>
          <p:cNvSpPr txBox="1"/>
          <p:nvPr/>
        </p:nvSpPr>
        <p:spPr>
          <a:xfrm>
            <a:off x="7029909" y="1639858"/>
            <a:ext cx="1650998" cy="315776"/>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Challenges</a:t>
            </a:r>
          </a:p>
        </p:txBody>
      </p:sp>
      <p:sp>
        <p:nvSpPr>
          <p:cNvPr id="17" name="Rectangle 16">
            <a:extLst>
              <a:ext uri="{FF2B5EF4-FFF2-40B4-BE49-F238E27FC236}">
                <a16:creationId xmlns:a16="http://schemas.microsoft.com/office/drawing/2014/main" id="{15099E0E-3A8F-ADED-BFEB-48FB8BCF70EF}"/>
              </a:ext>
            </a:extLst>
          </p:cNvPr>
          <p:cNvSpPr>
            <a:spLocks/>
          </p:cNvSpPr>
          <p:nvPr/>
        </p:nvSpPr>
        <p:spPr bwMode="auto">
          <a:xfrm>
            <a:off x="4642054" y="3918779"/>
            <a:ext cx="6426708" cy="2680307"/>
          </a:xfrm>
          <a:prstGeom prst="rect">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TextBox 17">
            <a:extLst>
              <a:ext uri="{FF2B5EF4-FFF2-40B4-BE49-F238E27FC236}">
                <a16:creationId xmlns:a16="http://schemas.microsoft.com/office/drawing/2014/main" id="{1F554DF8-4393-C473-DFBC-73129CA75C36}"/>
              </a:ext>
            </a:extLst>
          </p:cNvPr>
          <p:cNvSpPr txBox="1">
            <a:spLocks/>
          </p:cNvSpPr>
          <p:nvPr/>
        </p:nvSpPr>
        <p:spPr>
          <a:xfrm>
            <a:off x="5880474" y="3758862"/>
            <a:ext cx="3985420" cy="253803"/>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Automated tasks and processes</a:t>
            </a:r>
          </a:p>
        </p:txBody>
      </p:sp>
      <p:sp>
        <p:nvSpPr>
          <p:cNvPr id="19" name="Arc 18">
            <a:extLst>
              <a:ext uri="{FF2B5EF4-FFF2-40B4-BE49-F238E27FC236}">
                <a16:creationId xmlns:a16="http://schemas.microsoft.com/office/drawing/2014/main" id="{A87BD8A9-0271-7764-9C31-395B8DED7297}"/>
              </a:ext>
            </a:extLst>
          </p:cNvPr>
          <p:cNvSpPr>
            <a:spLocks/>
          </p:cNvSpPr>
          <p:nvPr/>
        </p:nvSpPr>
        <p:spPr>
          <a:xfrm rot="10800000">
            <a:off x="1474419" y="1983664"/>
            <a:ext cx="2002740" cy="1997168"/>
          </a:xfrm>
          <a:prstGeom prst="arc">
            <a:avLst>
              <a:gd name="adj1" fmla="val 3847365"/>
              <a:gd name="adj2" fmla="val 11611190"/>
            </a:avLst>
          </a:prstGeom>
          <a:no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25067FCD-E395-5597-DA6B-ED441B4D1AE0}"/>
              </a:ext>
            </a:extLst>
          </p:cNvPr>
          <p:cNvSpPr txBox="1">
            <a:spLocks/>
          </p:cNvSpPr>
          <p:nvPr/>
        </p:nvSpPr>
        <p:spPr>
          <a:xfrm>
            <a:off x="4771716" y="4607222"/>
            <a:ext cx="1514178" cy="1397830"/>
          </a:xfrm>
          <a:prstGeom prst="rect">
            <a:avLst/>
          </a:prstGeom>
          <a:noFill/>
        </p:spPr>
        <p:txBody>
          <a:bodyPr wrap="square" lIns="45720" tIns="91440" rIns="45720" bIns="0" rtlCol="0" anchor="t">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Automatically capture customer data and receive selling insights</a:t>
            </a:r>
          </a:p>
        </p:txBody>
      </p:sp>
      <p:sp>
        <p:nvSpPr>
          <p:cNvPr id="38" name="TextBox 37">
            <a:extLst>
              <a:ext uri="{FF2B5EF4-FFF2-40B4-BE49-F238E27FC236}">
                <a16:creationId xmlns:a16="http://schemas.microsoft.com/office/drawing/2014/main" id="{F39F40C5-5F45-5BC6-01E7-0FB36B2F3516}"/>
              </a:ext>
            </a:extLst>
          </p:cNvPr>
          <p:cNvSpPr txBox="1">
            <a:spLocks/>
          </p:cNvSpPr>
          <p:nvPr/>
        </p:nvSpPr>
        <p:spPr>
          <a:xfrm>
            <a:off x="7873852" y="4607222"/>
            <a:ext cx="1514178" cy="1397830"/>
          </a:xfrm>
          <a:prstGeom prst="rect">
            <a:avLst/>
          </a:prstGeom>
          <a:noFill/>
        </p:spPr>
        <p:txBody>
          <a:bodyPr wrap="square" lIns="45720" tIns="91440" rIns="4572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Automate inventory replenishment and order fulfillment</a:t>
            </a:r>
          </a:p>
        </p:txBody>
      </p:sp>
      <p:sp>
        <p:nvSpPr>
          <p:cNvPr id="40" name="TextBox 39">
            <a:extLst>
              <a:ext uri="{FF2B5EF4-FFF2-40B4-BE49-F238E27FC236}">
                <a16:creationId xmlns:a16="http://schemas.microsoft.com/office/drawing/2014/main" id="{18500499-5251-8872-6769-81C580B04016}"/>
              </a:ext>
            </a:extLst>
          </p:cNvPr>
          <p:cNvSpPr txBox="1">
            <a:spLocks/>
          </p:cNvSpPr>
          <p:nvPr/>
        </p:nvSpPr>
        <p:spPr>
          <a:xfrm>
            <a:off x="9424922" y="4607222"/>
            <a:ext cx="1514178" cy="1397830"/>
          </a:xfrm>
          <a:prstGeom prst="rect">
            <a:avLst/>
          </a:prstGeom>
          <a:noFill/>
        </p:spPr>
        <p:txBody>
          <a:bodyPr wrap="square" lIns="45720" tIns="91440" rIns="45720" bIns="0" rtlCol="0" anchor="t">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Automatically process invoices and manage collections</a:t>
            </a:r>
          </a:p>
        </p:txBody>
      </p:sp>
      <p:sp>
        <p:nvSpPr>
          <p:cNvPr id="46" name="TextBox 45">
            <a:extLst>
              <a:ext uri="{FF2B5EF4-FFF2-40B4-BE49-F238E27FC236}">
                <a16:creationId xmlns:a16="http://schemas.microsoft.com/office/drawing/2014/main" id="{3560595F-DCFD-CAF3-31D8-1FEBEC5CA493}"/>
              </a:ext>
            </a:extLst>
          </p:cNvPr>
          <p:cNvSpPr txBox="1">
            <a:spLocks/>
          </p:cNvSpPr>
          <p:nvPr/>
        </p:nvSpPr>
        <p:spPr>
          <a:xfrm>
            <a:off x="6322784" y="4607222"/>
            <a:ext cx="1514178" cy="1397830"/>
          </a:xfrm>
          <a:prstGeom prst="rect">
            <a:avLst/>
          </a:prstGeom>
          <a:noFill/>
        </p:spPr>
        <p:txBody>
          <a:bodyPr wrap="square" lIns="45720" tIns="91440" rIns="4572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Free up time for complex issues with intelligent virtual agents</a:t>
            </a:r>
          </a:p>
        </p:txBody>
      </p:sp>
      <p:sp>
        <p:nvSpPr>
          <p:cNvPr id="48" name="TextBox 47">
            <a:extLst>
              <a:ext uri="{FF2B5EF4-FFF2-40B4-BE49-F238E27FC236}">
                <a16:creationId xmlns:a16="http://schemas.microsoft.com/office/drawing/2014/main" id="{D134F5FF-D63A-6D75-6496-CF2DA305099D}"/>
              </a:ext>
            </a:extLst>
          </p:cNvPr>
          <p:cNvSpPr txBox="1">
            <a:spLocks/>
          </p:cNvSpPr>
          <p:nvPr/>
        </p:nvSpPr>
        <p:spPr>
          <a:xfrm>
            <a:off x="6322785" y="4157661"/>
            <a:ext cx="1514178" cy="412670"/>
          </a:xfrm>
          <a:prstGeom prst="rect">
            <a:avLst/>
          </a:prstGeom>
          <a:solidFill>
            <a:schemeClr val="accent1"/>
          </a:solidFill>
        </p:spPr>
        <p:txBody>
          <a:bodyPr wrap="square" lIns="91440" tIns="0" rIns="91440" b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Service</a:t>
            </a:r>
          </a:p>
        </p:txBody>
      </p:sp>
      <p:sp>
        <p:nvSpPr>
          <p:cNvPr id="49" name="TextBox 48">
            <a:extLst>
              <a:ext uri="{FF2B5EF4-FFF2-40B4-BE49-F238E27FC236}">
                <a16:creationId xmlns:a16="http://schemas.microsoft.com/office/drawing/2014/main" id="{E23D2F4D-9B91-B634-531A-DEE6F1B66024}"/>
              </a:ext>
            </a:extLst>
          </p:cNvPr>
          <p:cNvSpPr txBox="1">
            <a:spLocks/>
          </p:cNvSpPr>
          <p:nvPr/>
        </p:nvSpPr>
        <p:spPr>
          <a:xfrm>
            <a:off x="7873854" y="4157661"/>
            <a:ext cx="1514178" cy="41267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Supply Chain</a:t>
            </a:r>
          </a:p>
        </p:txBody>
      </p:sp>
      <p:sp>
        <p:nvSpPr>
          <p:cNvPr id="55" name="TextBox 54">
            <a:extLst>
              <a:ext uri="{FF2B5EF4-FFF2-40B4-BE49-F238E27FC236}">
                <a16:creationId xmlns:a16="http://schemas.microsoft.com/office/drawing/2014/main" id="{1A33073E-7754-1030-9587-173D04D5A9C7}"/>
              </a:ext>
            </a:extLst>
          </p:cNvPr>
          <p:cNvSpPr txBox="1">
            <a:spLocks/>
          </p:cNvSpPr>
          <p:nvPr/>
        </p:nvSpPr>
        <p:spPr>
          <a:xfrm>
            <a:off x="4771716" y="4157661"/>
            <a:ext cx="1514178" cy="412670"/>
          </a:xfrm>
          <a:prstGeom prst="rect">
            <a:avLst/>
          </a:prstGeom>
          <a:solidFill>
            <a:schemeClr val="accent1"/>
          </a:solidFill>
        </p:spPr>
        <p:txBody>
          <a:bodyPr wrap="square" lIns="91440" tIns="0" rIns="91440" b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Customer Experience</a:t>
            </a:r>
          </a:p>
        </p:txBody>
      </p:sp>
      <p:sp>
        <p:nvSpPr>
          <p:cNvPr id="56" name="TextBox 55">
            <a:extLst>
              <a:ext uri="{FF2B5EF4-FFF2-40B4-BE49-F238E27FC236}">
                <a16:creationId xmlns:a16="http://schemas.microsoft.com/office/drawing/2014/main" id="{B408E753-FC9C-EB9A-01F8-E80474DF217A}"/>
              </a:ext>
            </a:extLst>
          </p:cNvPr>
          <p:cNvSpPr txBox="1">
            <a:spLocks/>
          </p:cNvSpPr>
          <p:nvPr/>
        </p:nvSpPr>
        <p:spPr>
          <a:xfrm>
            <a:off x="9424923" y="4157661"/>
            <a:ext cx="1514178" cy="412670"/>
          </a:xfrm>
          <a:prstGeom prst="rect">
            <a:avLst/>
          </a:prstGeom>
          <a:solidFill>
            <a:schemeClr val="accent1"/>
          </a:solidFill>
        </p:spPr>
        <p:txBody>
          <a:bodyPr wrap="square" lIns="91440" tIns="0"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Finance</a:t>
            </a:r>
          </a:p>
        </p:txBody>
      </p:sp>
      <p:cxnSp>
        <p:nvCxnSpPr>
          <p:cNvPr id="57" name="Straight Connector 56">
            <a:extLst>
              <a:ext uri="{FF2B5EF4-FFF2-40B4-BE49-F238E27FC236}">
                <a16:creationId xmlns:a16="http://schemas.microsoft.com/office/drawing/2014/main" id="{D870BEB8-02D3-2FF8-A92F-49FBC8D40E19}"/>
              </a:ext>
            </a:extLst>
          </p:cNvPr>
          <p:cNvCxnSpPr/>
          <p:nvPr/>
        </p:nvCxnSpPr>
        <p:spPr>
          <a:xfrm>
            <a:off x="6304339" y="4636789"/>
            <a:ext cx="0" cy="1132186"/>
          </a:xfrm>
          <a:prstGeom prst="line">
            <a:avLst/>
          </a:prstGeom>
          <a:ln>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950E8C4-9F5C-AF86-05F4-1EB599D6C640}"/>
              </a:ext>
            </a:extLst>
          </p:cNvPr>
          <p:cNvCxnSpPr/>
          <p:nvPr/>
        </p:nvCxnSpPr>
        <p:spPr>
          <a:xfrm>
            <a:off x="7855407" y="4636789"/>
            <a:ext cx="0" cy="1132186"/>
          </a:xfrm>
          <a:prstGeom prst="line">
            <a:avLst/>
          </a:prstGeom>
          <a:ln>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A0B0910-A9EA-F68D-0F0F-CDABC837BBD8}"/>
              </a:ext>
            </a:extLst>
          </p:cNvPr>
          <p:cNvCxnSpPr/>
          <p:nvPr/>
        </p:nvCxnSpPr>
        <p:spPr>
          <a:xfrm>
            <a:off x="9406475" y="4636789"/>
            <a:ext cx="0" cy="1132186"/>
          </a:xfrm>
          <a:prstGeom prst="line">
            <a:avLst/>
          </a:prstGeom>
          <a:ln>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Picture 19" descr="A person sitting at a desk with a computer&#10;&#10;Description automatically generated with medium confidence">
            <a:extLst>
              <a:ext uri="{FF2B5EF4-FFF2-40B4-BE49-F238E27FC236}">
                <a16:creationId xmlns:a16="http://schemas.microsoft.com/office/drawing/2014/main" id="{929478DA-9651-EF25-AFD2-97F2101841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26"/>
          <a:stretch/>
        </p:blipFill>
        <p:spPr>
          <a:xfrm>
            <a:off x="1765799" y="2267483"/>
            <a:ext cx="1451639" cy="1451639"/>
          </a:xfrm>
          <a:prstGeom prst="ellipse">
            <a:avLst/>
          </a:prstGeom>
        </p:spPr>
      </p:pic>
      <p:sp>
        <p:nvSpPr>
          <p:cNvPr id="45" name="TextBox 44">
            <a:extLst>
              <a:ext uri="{FF2B5EF4-FFF2-40B4-BE49-F238E27FC236}">
                <a16:creationId xmlns:a16="http://schemas.microsoft.com/office/drawing/2014/main" id="{3B9E9622-BF51-3A26-BB61-F05CAEF47682}"/>
              </a:ext>
            </a:extLst>
          </p:cNvPr>
          <p:cNvSpPr txBox="1"/>
          <p:nvPr/>
        </p:nvSpPr>
        <p:spPr>
          <a:xfrm>
            <a:off x="4672683" y="5703774"/>
            <a:ext cx="6239504" cy="676338"/>
          </a:xfrm>
          <a:prstGeom prst="rect">
            <a:avLst/>
          </a:prstGeom>
          <a:solidFill>
            <a:schemeClr val="bg1">
              <a:lumMod val="95000"/>
              <a:alpha val="50000"/>
            </a:schemeClr>
          </a:solidFill>
        </p:spPr>
        <p:txBody>
          <a:bodyPr wrap="square" lIns="45720" tIns="45720" rIns="45720" bIns="0" rtlCol="0" anchor="ctr">
            <a:noAutofit/>
          </a:bodyPr>
          <a:lstStyle>
            <a:defPPr>
              <a:defRPr lang="en-US"/>
            </a:defPPr>
            <a:lvl1pPr>
              <a:defRPr sz="1000" i="1">
                <a:gradFill>
                  <a:gsLst>
                    <a:gs pos="2917">
                      <a:schemeClr val="tx1"/>
                    </a:gs>
                    <a:gs pos="30000">
                      <a:schemeClr val="tx1"/>
                    </a:gs>
                  </a:gsLst>
                  <a:lin ang="5400000" scaled="0"/>
                </a:gra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Automated insights | Conversational bots | Supply chain automation | Automated invoice processing</a:t>
            </a:r>
          </a:p>
        </p:txBody>
      </p:sp>
    </p:spTree>
    <p:extLst>
      <p:ext uri="{BB962C8B-B14F-4D97-AF65-F5344CB8AC3E}">
        <p14:creationId xmlns:p14="http://schemas.microsoft.com/office/powerpoint/2010/main" val="1002849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42" presetClass="path" presetSubtype="0" accel="50000" decel="50000" fill="hold" grpId="1" nodeType="withEffect">
                                  <p:stCondLst>
                                    <p:cond delay="0"/>
                                  </p:stCondLst>
                                  <p:childTnLst>
                                    <p:animMotion origin="layout" path="M -4.79167E-6 2.96296E-6 L 0.00014 -0.02107 " pathEditMode="relative" rAng="0" ptsTypes="AA">
                                      <p:cBhvr>
                                        <p:cTn id="12" dur="1000" spd="-100000" fill="hold"/>
                                        <p:tgtEl>
                                          <p:spTgt spid="4"/>
                                        </p:tgtEl>
                                        <p:attrNameLst>
                                          <p:attrName>ppt_x</p:attrName>
                                          <p:attrName>ppt_y</p:attrName>
                                        </p:attrNameLst>
                                      </p:cBhvr>
                                      <p:rCtr x="0" y="-1065"/>
                                    </p:animMotion>
                                  </p:childTnLst>
                                </p:cTn>
                              </p:par>
                              <p:par>
                                <p:cTn id="13" presetID="16" presetClass="entr" presetSubtype="37"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22" presetClass="entr" presetSubtype="4" fill="hold" nodeType="with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1" fill="hold" grpId="0" nodeType="with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par>
                                <p:cTn id="25" presetID="21" presetClass="entr" presetSubtype="1" fill="hold" grpId="0" nodeType="with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750"/>
                                        <p:tgtEl>
                                          <p:spTgt spid="7"/>
                                        </p:tgtEl>
                                      </p:cBhvr>
                                    </p:animEffect>
                                  </p:childTnLst>
                                </p:cTn>
                              </p:par>
                              <p:par>
                                <p:cTn id="28" presetID="22" presetClass="entr" presetSubtype="8" fill="hold" grpId="0" nodeType="withEffect">
                                  <p:stCondLst>
                                    <p:cond delay="180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par>
                                <p:cTn id="31" presetID="22" presetClass="entr" presetSubtype="8" fill="hold" nodeType="withEffect">
                                  <p:stCondLst>
                                    <p:cond delay="230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par>
                                <p:cTn id="34" presetID="10" presetClass="entr" presetSubtype="0" fill="hold" grpId="0" nodeType="withEffect">
                                  <p:stCondLst>
                                    <p:cond delay="25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22" presetClass="entr" presetSubtype="8" fill="hold" grpId="0" nodeType="withEffect">
                                  <p:stCondLst>
                                    <p:cond delay="280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750"/>
                                        <p:tgtEl>
                                          <p:spTgt spid="15"/>
                                        </p:tgtEl>
                                      </p:cBhvr>
                                    </p:animEffect>
                                  </p:childTnLst>
                                </p:cTn>
                              </p:par>
                              <p:par>
                                <p:cTn id="40" presetID="10" presetClass="entr" presetSubtype="0" fill="hold" grpId="0" nodeType="withEffect">
                                  <p:stCondLst>
                                    <p:cond delay="30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42" presetClass="path" presetSubtype="0" accel="50000" decel="50000" fill="hold" grpId="1" nodeType="withEffect">
                                  <p:stCondLst>
                                    <p:cond delay="3000"/>
                                  </p:stCondLst>
                                  <p:childTnLst>
                                    <p:animMotion origin="layout" path="M -8.33333E-7 -4.44444E-6 L -0.01068 -0.00138 " pathEditMode="relative" rAng="0" ptsTypes="AA">
                                      <p:cBhvr>
                                        <p:cTn id="44" dur="750" spd="-100000" fill="hold"/>
                                        <p:tgtEl>
                                          <p:spTgt spid="12"/>
                                        </p:tgtEl>
                                        <p:attrNameLst>
                                          <p:attrName>ppt_x</p:attrName>
                                          <p:attrName>ppt_y</p:attrName>
                                        </p:attrNameLst>
                                      </p:cBhvr>
                                      <p:rCtr x="-534" y="-69"/>
                                    </p:animMotion>
                                  </p:childTnLst>
                                </p:cTn>
                              </p:par>
                              <p:par>
                                <p:cTn id="45" presetID="10" presetClass="entr" presetSubtype="0" fill="hold" grpId="0" nodeType="withEffect">
                                  <p:stCondLst>
                                    <p:cond delay="33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42" presetClass="path" presetSubtype="0" accel="50000" decel="50000" fill="hold" grpId="1" nodeType="withEffect">
                                  <p:stCondLst>
                                    <p:cond delay="3300"/>
                                  </p:stCondLst>
                                  <p:childTnLst>
                                    <p:animMotion origin="layout" path="M -8.33333E-7 -3.7037E-6 L -0.01146 -0.00115 " pathEditMode="relative" rAng="0" ptsTypes="AA">
                                      <p:cBhvr>
                                        <p:cTn id="49" dur="750" spd="-100000" fill="hold"/>
                                        <p:tgtEl>
                                          <p:spTgt spid="13"/>
                                        </p:tgtEl>
                                        <p:attrNameLst>
                                          <p:attrName>ppt_x</p:attrName>
                                          <p:attrName>ppt_y</p:attrName>
                                        </p:attrNameLst>
                                      </p:cBhvr>
                                      <p:rCtr x="-573" y="-69"/>
                                    </p:animMotion>
                                  </p:childTnLst>
                                </p:cTn>
                              </p:par>
                              <p:par>
                                <p:cTn id="50" presetID="10" presetClass="entr" presetSubtype="0" fill="hold" grpId="0" nodeType="withEffect">
                                  <p:stCondLst>
                                    <p:cond delay="36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42" presetClass="path" presetSubtype="0" accel="50000" decel="50000" fill="hold" grpId="1" nodeType="withEffect">
                                  <p:stCondLst>
                                    <p:cond delay="3600"/>
                                  </p:stCondLst>
                                  <p:childTnLst>
                                    <p:animMotion origin="layout" path="M -8.33333E-7 -4.44444E-6 L -0.00976 0.0007 " pathEditMode="relative" rAng="0" ptsTypes="AA">
                                      <p:cBhvr>
                                        <p:cTn id="54" dur="750" spd="-100000" fill="hold"/>
                                        <p:tgtEl>
                                          <p:spTgt spid="14"/>
                                        </p:tgtEl>
                                        <p:attrNameLst>
                                          <p:attrName>ppt_x</p:attrName>
                                          <p:attrName>ppt_y</p:attrName>
                                        </p:attrNameLst>
                                      </p:cBhvr>
                                      <p:rCtr x="-495" y="23"/>
                                    </p:animMotion>
                                  </p:childTnLst>
                                </p:cTn>
                              </p:par>
                            </p:childTnLst>
                          </p:cTn>
                        </p:par>
                        <p:par>
                          <p:cTn id="55" fill="hold">
                            <p:stCondLst>
                              <p:cond delay="435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22" presetClass="entr" presetSubtype="1" fill="hold" grpId="0" nodeType="withEffect">
                                  <p:stCondLst>
                                    <p:cond delay="35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750"/>
                                        <p:tgtEl>
                                          <p:spTgt spid="17"/>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grpId="0" nodeType="withEffect">
                                  <p:stCondLst>
                                    <p:cond delay="120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22" presetClass="entr" presetSubtype="1" fill="hold" nodeType="withEffect">
                                  <p:stCondLst>
                                    <p:cond delay="1200"/>
                                  </p:stCondLst>
                                  <p:childTnLst>
                                    <p:set>
                                      <p:cBhvr>
                                        <p:cTn id="69" dur="1" fill="hold">
                                          <p:stCondLst>
                                            <p:cond delay="0"/>
                                          </p:stCondLst>
                                        </p:cTn>
                                        <p:tgtEl>
                                          <p:spTgt spid="57"/>
                                        </p:tgtEl>
                                        <p:attrNameLst>
                                          <p:attrName>style.visibility</p:attrName>
                                        </p:attrNameLst>
                                      </p:cBhvr>
                                      <p:to>
                                        <p:strVal val="visible"/>
                                      </p:to>
                                    </p:set>
                                    <p:animEffect transition="in" filter="wipe(up)">
                                      <p:cBhvr>
                                        <p:cTn id="70" dur="500"/>
                                        <p:tgtEl>
                                          <p:spTgt spid="57"/>
                                        </p:tgtEl>
                                      </p:cBhvr>
                                    </p:animEffect>
                                  </p:childTnLst>
                                </p:cTn>
                              </p:par>
                              <p:par>
                                <p:cTn id="71" presetID="42" presetClass="path" presetSubtype="0" accel="50000" decel="50000" fill="hold" grpId="1" nodeType="withEffect">
                                  <p:stCondLst>
                                    <p:cond delay="1200"/>
                                  </p:stCondLst>
                                  <p:childTnLst>
                                    <p:animMotion origin="layout" path="M 4.375E-6 -1.11111E-6 L 4.375E-6 -0.02292 " pathEditMode="relative" rAng="0" ptsTypes="AA">
                                      <p:cBhvr>
                                        <p:cTn id="72" dur="750" spd="-100000" fill="hold"/>
                                        <p:tgtEl>
                                          <p:spTgt spid="29"/>
                                        </p:tgtEl>
                                        <p:attrNameLst>
                                          <p:attrName>ppt_x</p:attrName>
                                          <p:attrName>ppt_y</p:attrName>
                                        </p:attrNameLst>
                                      </p:cBhvr>
                                      <p:rCtr x="0" y="-1157"/>
                                    </p:animMotion>
                                  </p:childTnLst>
                                </p:cTn>
                              </p:par>
                            </p:childTnLst>
                          </p:cTn>
                        </p:par>
                        <p:par>
                          <p:cTn id="73" fill="hold">
                            <p:stCondLst>
                              <p:cond delay="6300"/>
                            </p:stCondLst>
                            <p:childTnLst>
                              <p:par>
                                <p:cTn id="74" presetID="10" presetClass="entr" presetSubtype="0" fill="hold" grpId="0"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cTn>
                              </p:par>
                              <p:par>
                                <p:cTn id="77" presetID="10" presetClass="entr" presetSubtype="0" fill="hold" grpId="0" nodeType="withEffect">
                                  <p:stCondLst>
                                    <p:cond delay="20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500"/>
                                        <p:tgtEl>
                                          <p:spTgt spid="46"/>
                                        </p:tgtEl>
                                      </p:cBhvr>
                                    </p:animEffect>
                                  </p:childTnLst>
                                </p:cTn>
                              </p:par>
                              <p:par>
                                <p:cTn id="80" presetID="22" presetClass="entr" presetSubtype="1" fill="hold" nodeType="withEffect">
                                  <p:stCondLst>
                                    <p:cond delay="200"/>
                                  </p:stCondLst>
                                  <p:childTnLst>
                                    <p:set>
                                      <p:cBhvr>
                                        <p:cTn id="81" dur="1" fill="hold">
                                          <p:stCondLst>
                                            <p:cond delay="0"/>
                                          </p:stCondLst>
                                        </p:cTn>
                                        <p:tgtEl>
                                          <p:spTgt spid="58"/>
                                        </p:tgtEl>
                                        <p:attrNameLst>
                                          <p:attrName>style.visibility</p:attrName>
                                        </p:attrNameLst>
                                      </p:cBhvr>
                                      <p:to>
                                        <p:strVal val="visible"/>
                                      </p:to>
                                    </p:set>
                                    <p:animEffect transition="in" filter="wipe(up)">
                                      <p:cBhvr>
                                        <p:cTn id="82" dur="500"/>
                                        <p:tgtEl>
                                          <p:spTgt spid="58"/>
                                        </p:tgtEl>
                                      </p:cBhvr>
                                    </p:animEffect>
                                  </p:childTnLst>
                                </p:cTn>
                              </p:par>
                              <p:par>
                                <p:cTn id="83" presetID="42" presetClass="path" presetSubtype="0" accel="50000" decel="50000" fill="hold" grpId="1" nodeType="withEffect">
                                  <p:stCondLst>
                                    <p:cond delay="200"/>
                                  </p:stCondLst>
                                  <p:childTnLst>
                                    <p:animMotion origin="layout" path="M 4.375E-6 -1.11111E-6 L 4.375E-6 -0.02292 " pathEditMode="relative" rAng="0" ptsTypes="AA">
                                      <p:cBhvr>
                                        <p:cTn id="84" dur="750" spd="-100000" fill="hold"/>
                                        <p:tgtEl>
                                          <p:spTgt spid="46"/>
                                        </p:tgtEl>
                                        <p:attrNameLst>
                                          <p:attrName>ppt_x</p:attrName>
                                          <p:attrName>ppt_y</p:attrName>
                                        </p:attrNameLst>
                                      </p:cBhvr>
                                      <p:rCtr x="0" y="-1157"/>
                                    </p:animMotion>
                                  </p:childTnLst>
                                </p:cTn>
                              </p:par>
                            </p:childTnLst>
                          </p:cTn>
                        </p:par>
                        <p:par>
                          <p:cTn id="85" fill="hold">
                            <p:stCondLst>
                              <p:cond delay="7250"/>
                            </p:stCondLst>
                            <p:childTnLst>
                              <p:par>
                                <p:cTn id="86" presetID="10" presetClass="entr" presetSubtype="0" fill="hold" grpId="0" nodeType="after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500"/>
                                        <p:tgtEl>
                                          <p:spTgt spid="49"/>
                                        </p:tgtEl>
                                      </p:cBhvr>
                                    </p:animEffect>
                                  </p:childTnLst>
                                </p:cTn>
                              </p:par>
                              <p:par>
                                <p:cTn id="89" presetID="10" presetClass="entr" presetSubtype="0" fill="hold" grpId="0" nodeType="withEffect">
                                  <p:stCondLst>
                                    <p:cond delay="20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500"/>
                                        <p:tgtEl>
                                          <p:spTgt spid="38"/>
                                        </p:tgtEl>
                                      </p:cBhvr>
                                    </p:animEffect>
                                  </p:childTnLst>
                                </p:cTn>
                              </p:par>
                              <p:par>
                                <p:cTn id="92" presetID="22" presetClass="entr" presetSubtype="1" fill="hold" nodeType="withEffect">
                                  <p:stCondLst>
                                    <p:cond delay="200"/>
                                  </p:stCondLst>
                                  <p:childTnLst>
                                    <p:set>
                                      <p:cBhvr>
                                        <p:cTn id="93" dur="1" fill="hold">
                                          <p:stCondLst>
                                            <p:cond delay="0"/>
                                          </p:stCondLst>
                                        </p:cTn>
                                        <p:tgtEl>
                                          <p:spTgt spid="59"/>
                                        </p:tgtEl>
                                        <p:attrNameLst>
                                          <p:attrName>style.visibility</p:attrName>
                                        </p:attrNameLst>
                                      </p:cBhvr>
                                      <p:to>
                                        <p:strVal val="visible"/>
                                      </p:to>
                                    </p:set>
                                    <p:animEffect transition="in" filter="wipe(up)">
                                      <p:cBhvr>
                                        <p:cTn id="94" dur="500"/>
                                        <p:tgtEl>
                                          <p:spTgt spid="59"/>
                                        </p:tgtEl>
                                      </p:cBhvr>
                                    </p:animEffect>
                                  </p:childTnLst>
                                </p:cTn>
                              </p:par>
                              <p:par>
                                <p:cTn id="95" presetID="42" presetClass="path" presetSubtype="0" accel="50000" decel="50000" fill="hold" grpId="1" nodeType="withEffect">
                                  <p:stCondLst>
                                    <p:cond delay="200"/>
                                  </p:stCondLst>
                                  <p:childTnLst>
                                    <p:animMotion origin="layout" path="M 4.375E-6 -1.11111E-6 L 4.375E-6 -0.02292 " pathEditMode="relative" rAng="0" ptsTypes="AA">
                                      <p:cBhvr>
                                        <p:cTn id="96" dur="750" spd="-100000" fill="hold"/>
                                        <p:tgtEl>
                                          <p:spTgt spid="38"/>
                                        </p:tgtEl>
                                        <p:attrNameLst>
                                          <p:attrName>ppt_x</p:attrName>
                                          <p:attrName>ppt_y</p:attrName>
                                        </p:attrNameLst>
                                      </p:cBhvr>
                                      <p:rCtr x="0" y="-1157"/>
                                    </p:animMotion>
                                  </p:childTnLst>
                                </p:cTn>
                              </p:par>
                            </p:childTnLst>
                          </p:cTn>
                        </p:par>
                        <p:par>
                          <p:cTn id="97" fill="hold">
                            <p:stCondLst>
                              <p:cond delay="8200"/>
                            </p:stCondLst>
                            <p:childTnLst>
                              <p:par>
                                <p:cTn id="98" presetID="10" presetClass="entr" presetSubtype="0" fill="hold" grpId="0" nodeType="afterEffect">
                                  <p:stCondLst>
                                    <p:cond delay="0"/>
                                  </p:stCondLst>
                                  <p:childTnLst>
                                    <p:set>
                                      <p:cBhvr>
                                        <p:cTn id="99" dur="1" fill="hold">
                                          <p:stCondLst>
                                            <p:cond delay="0"/>
                                          </p:stCondLst>
                                        </p:cTn>
                                        <p:tgtEl>
                                          <p:spTgt spid="56"/>
                                        </p:tgtEl>
                                        <p:attrNameLst>
                                          <p:attrName>style.visibility</p:attrName>
                                        </p:attrNameLst>
                                      </p:cBhvr>
                                      <p:to>
                                        <p:strVal val="visible"/>
                                      </p:to>
                                    </p:set>
                                    <p:animEffect transition="in" filter="fade">
                                      <p:cBhvr>
                                        <p:cTn id="100" dur="500"/>
                                        <p:tgtEl>
                                          <p:spTgt spid="56"/>
                                        </p:tgtEl>
                                      </p:cBhvr>
                                    </p:animEffect>
                                  </p:childTnLst>
                                </p:cTn>
                              </p:par>
                              <p:par>
                                <p:cTn id="101" presetID="10" presetClass="entr" presetSubtype="0" fill="hold" grpId="0" nodeType="withEffect">
                                  <p:stCondLst>
                                    <p:cond delay="20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par>
                                <p:cTn id="104" presetID="42" presetClass="path" presetSubtype="0" accel="50000" decel="50000" fill="hold" grpId="1" nodeType="withEffect">
                                  <p:stCondLst>
                                    <p:cond delay="200"/>
                                  </p:stCondLst>
                                  <p:childTnLst>
                                    <p:animMotion origin="layout" path="M 4.375E-6 -1.11111E-6 L 4.375E-6 -0.02292 " pathEditMode="relative" rAng="0" ptsTypes="AA">
                                      <p:cBhvr>
                                        <p:cTn id="105" dur="750" spd="-100000" fill="hold"/>
                                        <p:tgtEl>
                                          <p:spTgt spid="40"/>
                                        </p:tgtEl>
                                        <p:attrNameLst>
                                          <p:attrName>ppt_x</p:attrName>
                                          <p:attrName>ppt_y</p:attrName>
                                        </p:attrNameLst>
                                      </p:cBhvr>
                                      <p:rCtr x="0" y="-1157"/>
                                    </p:animMotion>
                                  </p:childTnLst>
                                </p:cTn>
                              </p:par>
                              <p:par>
                                <p:cTn id="106" presetID="10" presetClass="entr" presetSubtype="0" fill="hold" grpId="0" nodeType="withEffect">
                                  <p:stCondLst>
                                    <p:cond delay="900"/>
                                  </p:stCondLst>
                                  <p:childTnLst>
                                    <p:set>
                                      <p:cBhvr>
                                        <p:cTn id="107" dur="1" fill="hold">
                                          <p:stCondLst>
                                            <p:cond delay="0"/>
                                          </p:stCondLst>
                                        </p:cTn>
                                        <p:tgtEl>
                                          <p:spTgt spid="45"/>
                                        </p:tgtEl>
                                        <p:attrNameLst>
                                          <p:attrName>style.visibility</p:attrName>
                                        </p:attrNameLst>
                                      </p:cBhvr>
                                      <p:to>
                                        <p:strVal val="visible"/>
                                      </p:to>
                                    </p:set>
                                    <p:animEffect transition="in" filter="fade">
                                      <p:cBhvr>
                                        <p:cTn id="108" dur="500"/>
                                        <p:tgtEl>
                                          <p:spTgt spid="45"/>
                                        </p:tgtEl>
                                      </p:cBhvr>
                                    </p:animEffect>
                                  </p:childTnLst>
                                </p:cTn>
                              </p:par>
                              <p:par>
                                <p:cTn id="109" presetID="42" presetClass="path" presetSubtype="0" accel="50000" decel="50000" fill="hold" grpId="1" nodeType="withEffect">
                                  <p:stCondLst>
                                    <p:cond delay="900"/>
                                  </p:stCondLst>
                                  <p:childTnLst>
                                    <p:animMotion origin="layout" path="M -2.5E-6 1.48148E-6 L -2.5E-6 -0.02292 " pathEditMode="relative" rAng="0" ptsTypes="AA">
                                      <p:cBhvr>
                                        <p:cTn id="110" dur="750" spd="-100000" fill="hold"/>
                                        <p:tgtEl>
                                          <p:spTgt spid="45"/>
                                        </p:tgtEl>
                                        <p:attrNameLst>
                                          <p:attrName>ppt_x</p:attrName>
                                          <p:attrName>ppt_y</p:attrName>
                                        </p:attrNameLst>
                                      </p:cBhvr>
                                      <p:rCtr x="0"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7" grpId="0" animBg="1"/>
      <p:bldP spid="8" grpId="0" animBg="1"/>
      <p:bldP spid="9" grpId="0" animBg="1"/>
      <p:bldP spid="12" grpId="0" animBg="1"/>
      <p:bldP spid="12" grpId="1" animBg="1"/>
      <p:bldP spid="13" grpId="0" animBg="1"/>
      <p:bldP spid="13" grpId="1" animBg="1"/>
      <p:bldP spid="14" grpId="0" animBg="1"/>
      <p:bldP spid="14" grpId="1" animBg="1"/>
      <p:bldP spid="15" grpId="0" animBg="1"/>
      <p:bldP spid="16" grpId="0" animBg="1"/>
      <p:bldP spid="17" grpId="0" animBg="1"/>
      <p:bldP spid="18" grpId="0" animBg="1"/>
      <p:bldP spid="19" grpId="0" animBg="1"/>
      <p:bldP spid="29" grpId="0"/>
      <p:bldP spid="29" grpId="1"/>
      <p:bldP spid="38" grpId="0"/>
      <p:bldP spid="38" grpId="1"/>
      <p:bldP spid="40" grpId="0"/>
      <p:bldP spid="40" grpId="1"/>
      <p:bldP spid="46" grpId="0"/>
      <p:bldP spid="46" grpId="1"/>
      <p:bldP spid="48" grpId="0" animBg="1"/>
      <p:bldP spid="49" grpId="0" animBg="1"/>
      <p:bldP spid="55" grpId="0" animBg="1"/>
      <p:bldP spid="56" grpId="0" animBg="1"/>
      <p:bldP spid="45" grpId="0" animBg="1"/>
      <p:bldP spid="45" grpId="1" animBg="1"/>
    </p:bldLst>
  </p:timing>
</p:sld>
</file>

<file path=ppt/theme/theme1.xml><?xml version="1.0" encoding="utf-8"?>
<a:theme xmlns:a="http://schemas.openxmlformats.org/drawingml/2006/main" name="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0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19_R2" id="{0F48D4B6-A57D-2742-A0E0-BC23A4791113}" vid="{4E6DF6D7-6A34-6F4B-AB60-8FE631ACA4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8db49d0b-addc-4e69-9d15-2b0ddb9ef7f2">
      <Terms xmlns="http://schemas.microsoft.com/office/infopath/2007/PartnerControls"/>
    </lcf76f155ced4ddcb4097134ff3c332f>
    <_ip_UnifiedCompliancePolicyProperties xmlns="http://schemas.microsoft.com/sharepoint/v3" xsi:nil="true"/>
    <TaxCatchAll xmlns="230e9df3-be65-4c73-a93b-d1236ebd677e" xsi:nil="true"/>
    <Notes xmlns="8db49d0b-addc-4e69-9d15-2b0ddb9ef7f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A1176B0C10A54CB3E28153ECB27BDE" ma:contentTypeVersion="19" ma:contentTypeDescription="Create a new document." ma:contentTypeScope="" ma:versionID="1d33c9f996c754caf09ed722bf95f7af">
  <xsd:schema xmlns:xsd="http://www.w3.org/2001/XMLSchema" xmlns:xs="http://www.w3.org/2001/XMLSchema" xmlns:p="http://schemas.microsoft.com/office/2006/metadata/properties" xmlns:ns1="http://schemas.microsoft.com/sharepoint/v3" xmlns:ns2="8db49d0b-addc-4e69-9d15-2b0ddb9ef7f2" xmlns:ns3="cdac5718-a169-4b30-b695-b4ff72d22e9a" xmlns:ns4="230e9df3-be65-4c73-a93b-d1236ebd677e" targetNamespace="http://schemas.microsoft.com/office/2006/metadata/properties" ma:root="true" ma:fieldsID="6069f1ed6879bf785334c41901c4fdeb" ns1:_="" ns2:_="" ns3:_="" ns4:_="">
    <xsd:import namespace="http://schemas.microsoft.com/sharepoint/v3"/>
    <xsd:import namespace="8db49d0b-addc-4e69-9d15-2b0ddb9ef7f2"/>
    <xsd:import namespace="cdac5718-a169-4b30-b695-b4ff72d22e9a"/>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1:_ip_UnifiedCompliancePolicyProperties" minOccurs="0"/>
                <xsd:element ref="ns1:_ip_UnifiedCompliancePolicyUIAction" minOccurs="0"/>
                <xsd:element ref="ns2:Notes"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b49d0b-addc-4e69-9d15-2b0ddb9ef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Notes" ma:index="20" nillable="true" ma:displayName="Notes" ma:format="Dropdown" ma:internalName="Note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ac5718-a169-4b30-b695-b4ff72d22e9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88e7b9f0-42e3-4975-90f8-b58b1383e256}" ma:internalName="TaxCatchAll" ma:showField="CatchAllData" ma:web="cdac5718-a169-4b30-b695-b4ff72d22e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CCBFF0-EB1D-4897-BC2E-D0DE573A50D1}">
  <ds:schemaRefs>
    <ds:schemaRef ds:uri="http://schemas.microsoft.com/sharepoint/v3/contenttype/forms"/>
  </ds:schemaRefs>
</ds:datastoreItem>
</file>

<file path=customXml/itemProps2.xml><?xml version="1.0" encoding="utf-8"?>
<ds:datastoreItem xmlns:ds="http://schemas.openxmlformats.org/officeDocument/2006/customXml" ds:itemID="{27BAACB0-2C57-44DD-98E7-26B3235C186C}">
  <ds:schemaRefs>
    <ds:schemaRef ds:uri="http://schemas.microsoft.com/office/2006/metadata/properties"/>
    <ds:schemaRef ds:uri="http://schemas.microsoft.com/office/infopath/2007/PartnerControls"/>
    <ds:schemaRef ds:uri="http://schemas.microsoft.com/sharepoint/v3"/>
    <ds:schemaRef ds:uri="8db49d0b-addc-4e69-9d15-2b0ddb9ef7f2"/>
    <ds:schemaRef ds:uri="230e9df3-be65-4c73-a93b-d1236ebd677e"/>
  </ds:schemaRefs>
</ds:datastoreItem>
</file>

<file path=customXml/itemProps3.xml><?xml version="1.0" encoding="utf-8"?>
<ds:datastoreItem xmlns:ds="http://schemas.openxmlformats.org/officeDocument/2006/customXml" ds:itemID="{2DD8B2EA-BB90-4DE9-B9E9-42801AD232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db49d0b-addc-4e69-9d15-2b0ddb9ef7f2"/>
    <ds:schemaRef ds:uri="cdac5718-a169-4b30-b695-b4ff72d22e9a"/>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4517</TotalTime>
  <Words>5938</Words>
  <Application>Microsoft Office PowerPoint</Application>
  <PresentationFormat>Widescreen</PresentationFormat>
  <Paragraphs>684</Paragraphs>
  <Slides>31</Slides>
  <Notes>31</Notes>
  <HiddenSlides>13</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White Template</vt:lpstr>
      <vt:lpstr>Business Applications</vt:lpstr>
      <vt:lpstr>PowerPoint Presentation</vt:lpstr>
      <vt:lpstr>PowerPoint Presentation</vt:lpstr>
      <vt:lpstr>PowerPoint Presentation</vt:lpstr>
      <vt:lpstr>Today’s Digital Imperative</vt:lpstr>
      <vt:lpstr>Microsoft empowers every employee to be a catalyst for impact across an organization. </vt:lpstr>
      <vt:lpstr>Bring unprecedented visibility into the business. </vt:lpstr>
      <vt:lpstr>Campari Group builds connected campaigns in real team to deliver new brand experiences </vt:lpstr>
      <vt:lpstr>PowerPoint Presentation</vt:lpstr>
      <vt:lpstr>Westpac New Zealand bank uses automation to transform customer experience </vt:lpstr>
      <vt:lpstr>Bring together people, data, and processes from across the business</vt:lpstr>
      <vt:lpstr>Gibson Brands streamlines its business and creates an immersive customer experience </vt:lpstr>
      <vt:lpstr>Enable everyone with the power to innovate</vt:lpstr>
      <vt:lpstr>Toyota Motor turns employee ideas into apps and automation  </vt:lpstr>
      <vt:lpstr>Empower every employee to be a catalyst for impact </vt:lpstr>
      <vt:lpstr>PowerPoint Presentation</vt:lpstr>
      <vt:lpstr>The blueprint for cross-organization impact </vt:lpstr>
      <vt:lpstr>PowerPoint Presentation</vt:lpstr>
      <vt:lpstr>PowerPoint Presentation</vt:lpstr>
      <vt:lpstr>PowerPoint Presentation</vt:lpstr>
      <vt:lpstr>ABN AMRO - Building a culture of transformation with cloud technology</vt:lpstr>
      <vt:lpstr>New York’s largest healthcare provider streamlines patient care processes with Microsoft business applications </vt:lpstr>
      <vt:lpstr>Mater embarks on a strategic cloud journey with Microsoft to deliver improved patient care</vt:lpstr>
      <vt:lpstr>Shredding expert WEIMA restructures its global processes with Dynamics 365 &amp; Power Automate </vt:lpstr>
      <vt:lpstr>Manufacturing group revamps customer relationships with Dynamics 365 </vt:lpstr>
      <vt:lpstr>Power equipment manufacturer STIHL relies on Dynamics 365 in sales, marketing and service </vt:lpstr>
      <vt:lpstr>Bosch is taking human–machine collaboration to the next level </vt:lpstr>
      <vt:lpstr>Fashion retailer Khaadi reinvents daily operations with Microsoft Power Apps </vt:lpstr>
      <vt:lpstr>Columbia Sportswear gains business flexibility and a sales boost with Microsoft Azure and Dynamics 365 </vt:lpstr>
      <vt:lpstr>Michael Hill built a digital retail operations platform with connected processes to drive efficiencies</vt:lpstr>
      <vt:lpstr>HP Inc. uses AI to transform its customer support experience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Applications</dc:title>
  <dc:creator>Keith Barnett</dc:creator>
  <cp:lastModifiedBy>Bryce Bishop</cp:lastModifiedBy>
  <cp:revision>3</cp:revision>
  <dcterms:created xsi:type="dcterms:W3CDTF">2022-10-07T21:28:55Z</dcterms:created>
  <dcterms:modified xsi:type="dcterms:W3CDTF">2022-12-12T23:11:40Z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0x0101000CA1176B0C10A54CB3E28153ECB27BDE</vt:lpwstr>
  </property>
</Properties>
</file>