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605" r:id="rId4"/>
    <p:sldMasterId id="2147483732" r:id="rId5"/>
    <p:sldMasterId id="2147493676" r:id="rId6"/>
    <p:sldMasterId id="2147493709" r:id="rId7"/>
  </p:sldMasterIdLst>
  <p:notesMasterIdLst>
    <p:notesMasterId r:id="rId24"/>
  </p:notesMasterIdLst>
  <p:sldIdLst>
    <p:sldId id="2076136310" r:id="rId8"/>
    <p:sldId id="260" r:id="rId9"/>
    <p:sldId id="303" r:id="rId10"/>
    <p:sldId id="2134805297" r:id="rId11"/>
    <p:sldId id="2134805293" r:id="rId12"/>
    <p:sldId id="2134805289" r:id="rId13"/>
    <p:sldId id="265" r:id="rId14"/>
    <p:sldId id="2134805301" r:id="rId15"/>
    <p:sldId id="2134805291" r:id="rId16"/>
    <p:sldId id="2134805299" r:id="rId17"/>
    <p:sldId id="2134805305" r:id="rId18"/>
    <p:sldId id="2134805304" r:id="rId19"/>
    <p:sldId id="2134805303" r:id="rId20"/>
    <p:sldId id="2134805294" r:id="rId21"/>
    <p:sldId id="2134805302" r:id="rId22"/>
    <p:sldId id="20761363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ta &amp; AI Maturity Model" id="{74FDC365-CE83-4AD3-A453-71C20A9159B6}">
          <p14:sldIdLst>
            <p14:sldId id="2076136310"/>
            <p14:sldId id="260"/>
            <p14:sldId id="303"/>
            <p14:sldId id="2134805297"/>
            <p14:sldId id="2134805293"/>
            <p14:sldId id="2134805289"/>
            <p14:sldId id="265"/>
            <p14:sldId id="2134805301"/>
            <p14:sldId id="2134805291"/>
            <p14:sldId id="2134805299"/>
            <p14:sldId id="2134805305"/>
            <p14:sldId id="2134805304"/>
            <p14:sldId id="2134805303"/>
            <p14:sldId id="2134805294"/>
            <p14:sldId id="2134805302"/>
            <p14:sldId id="2076136308"/>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011215-7272-69B1-97AA-5090E6DF8866}" name="Andre Guarido" initials="AG" userId="S::anguarid@microsoft.com::f065f713-7a86-4c02-8862-a27cb68764a1" providerId="AD"/>
  <p188:author id="{85AE5F4B-BC59-C73B-62CB-7E2E42877B31}" name="Leandro Santana" initials="LS" userId="S::lesanta@microsoft.com::a9dfce5d-931b-403e-880e-c8477c562688" providerId="AD"/>
  <p188:author id="{14087258-82D5-33E0-C2CB-BBBEAB118F3E}" name="Nathan Colossi" initials="NC" userId="S::nacoloss@microsoft.com::9bf854a6-a1b5-4a1f-80ba-94bd0f522ff7" providerId="AD"/>
  <p188:author id="{5B03DC9F-4E64-8BFD-3B68-9F2CA3CC7375}" name="Tiago Gomes Pessoa de Moraes" initials="TM" userId="S::tiagog@microsoft.com::9dfa61ae-c249-48c8-898a-6114989a7987" providerId="AD"/>
  <p188:author id="{19CC80D6-562B-1683-7319-2DCE246F63C5}" name="Jesus Hernandez" initials="JH" userId="S::jeherna@microsoft.com::698cdecb-e2f3-4b10-9857-4b91d99ec5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C8D5EA"/>
    <a:srgbClr val="C3E5FF"/>
    <a:srgbClr val="4CB1FF"/>
    <a:srgbClr val="005A9F"/>
    <a:srgbClr val="003C6A"/>
    <a:srgbClr val="CCCED2"/>
    <a:srgbClr val="E8E8EA"/>
    <a:srgbClr val="3A8F9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046E21-F966-0ED9-F8FB-AA1F342FC2D3}" v="1" dt="2023-03-20T18:10:58.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34" y="165"/>
      </p:cViewPr>
      <p:guideLst>
        <p:guide pos="3840"/>
        <p:guide orient="horz" pos="2160"/>
      </p:guideLst>
    </p:cSldViewPr>
  </p:slideViewPr>
  <p:notesTextViewPr>
    <p:cViewPr>
      <p:scale>
        <a:sx n="3" d="2"/>
        <a:sy n="3" d="2"/>
      </p:scale>
      <p:origin x="0" y="0"/>
    </p:cViewPr>
  </p:notesTextViewPr>
  <p:sorterViewPr>
    <p:cViewPr>
      <p:scale>
        <a:sx n="100" d="100"/>
        <a:sy n="100" d="100"/>
      </p:scale>
      <p:origin x="0" y="-4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DC9CD-7E94-41C4-B0AF-0122303885D7}"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FA1DD-0E60-46AB-8D64-808C8F8C3736}" type="slidenum">
              <a:rPr lang="en-US" smtClean="0"/>
              <a:t>‹#›</a:t>
            </a:fld>
            <a:endParaRPr lang="en-US"/>
          </a:p>
        </p:txBody>
      </p:sp>
    </p:spTree>
    <p:extLst>
      <p:ext uri="{BB962C8B-B14F-4D97-AF65-F5344CB8AC3E}">
        <p14:creationId xmlns:p14="http://schemas.microsoft.com/office/powerpoint/2010/main" val="30714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crosoft.com/pt-br/brasilpartneruniversity/training/course/3493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icrosoft.com/pt-br/brasilpartneruniversity/training/course/34932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icrosoft.sharepoint.com/:p:/r/teams/CSUDataAICommunityIPLibrary/_layouts/15/Doc.aspx?sourcedoc=%7B408E4A6C-A8A5-4672-B1F4-2C302724E6AB%7D&amp;file=Azure%20Data%20Governance%20Planning%20-%20Data%20Governance%20Maturity%20Model.pptx&amp;action=edit&amp;mobileredirect=true"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microsoft.sharepoint.com/teams/AzurePurviewCustomerSuccess/SitePages/Purview-Enablement.aspx?xsdata=MDV8MDF8fGUyNWZjNDdmYzZhMTQwY2ZjNjkxMDhkYTU1Zjc3ZmY3fDcyZjk4OGJmODZmMTQxYWY5MWFiMmQ3Y2QwMTFkYjQ3fDB8MHw2Mzc5MTY4MTg3MTg1NzQyMjV8R29vZHxWR1ZoYlhOVFpXTjFjbWwwZVZObGNuWnBZMlY4ZXlKV0lqb2lNQzR3TGpBd01EQWlMQ0pRSWpvaVYybHVNeklpTENKQlRpSTZJazkwYUdWeUlpd2lWMVFpT2pFeGZRPT18MXxNVGs2YldWbGRHbHVaMTlQVkZKc1dtMU5NMXBFVlhSTmJWbDNUbWt3TUZwcVNUTk1WMGsxV2xScmRFNXFTVFZPVkZVeFRtcFNiVmxxVFhsQWRHaHlaV0ZrTG5ZeXx8&amp;sdata=dFB5a05HS0ZESXNkbVhHc3ZMU2tCS01wYkcxMnF6bkM3WStXWHE1MmpyYz0%3D&amp;ovuser=72f988bf-86f1-41af-91ab-2d7cd011db47%2Cmmeragaona%40microsoft.com&amp;OR=Teams-HL&amp;CT=1658502016675&amp;clickparams=eyJBcHBOYW1lIjoiVGVhbXMtRGVza3RvcCIsIkFwcFZlcnNpb24iOiIyNy8yMjA3MDMwMDgxNCIsIkhhc0ZlZGVyYXRlZFVzZXIiOmZhbHNlfQ%3D%3D" TargetMode="External"/><Relationship Id="rId4" Type="http://schemas.openxmlformats.org/officeDocument/2006/relationships/hyperlink" Target="https://microsoft.sharepoint.com/teams/CSUDataAICommunityIPLibrary/Shared%20Documents/Forms/AllItems.aspx?FolderCTID=0x012000998456BE0DFB8E46A35E61779D34A084&amp;OR=Teams%2DHL&amp;CT=1658502012753&amp;clickparams=eyJBcHBOYW1lIjoiVGVhbXMtRGVza3RvcCIsIkFwcFZlcnNpb24iOiIyNy8yMjA3MDMwMDgxNCIsIkhhc0ZlZGVyYXRlZFVzZXIiOmZhbHNlfQ%3D%3D&amp;id=%2Fteams%2FCSUDataAICommunityIPLibrary%2FShared%20Documents%2FAzure%2DData%2DGovernance%2FMicrosoft%2DPurview%2Din%2Da%2DDay&amp;viewid=ab71ea0d%2Dce8e%2D4932%2Da091%2D5173f4ecc8a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ithub.com/Azure-Samples/hdinsight-migr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338">
              <a:defRPr/>
            </a:pPr>
            <a:fld id="{2B9DA8DA-DB05-4C89-975D-1700B060FEC7}" type="slidenum">
              <a:rPr lang="en-US">
                <a:solidFill>
                  <a:prstClr val="black"/>
                </a:solidFill>
                <a:latin typeface="Calibri" panose="020F0502020204030204"/>
              </a:rPr>
              <a:pPr defTabSz="966338">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4449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none">
                <a:solidFill>
                  <a:srgbClr val="353535"/>
                </a:solidFill>
                <a:latin typeface="Segoe UI "/>
                <a:cs typeface="Segoe UI Semibold"/>
              </a:rPr>
              <a:t>Sample partners: </a:t>
            </a:r>
            <a:r>
              <a:rPr lang="en-US" sz="1200" err="1">
                <a:solidFill>
                  <a:srgbClr val="FF0000"/>
                </a:solidFill>
              </a:rPr>
              <a:t>iData</a:t>
            </a:r>
            <a:r>
              <a:rPr lang="en-US" sz="1200">
                <a:solidFill>
                  <a:srgbClr val="FF0000"/>
                </a:solidFill>
              </a:rPr>
              <a:t>, EY Metric Arts</a:t>
            </a:r>
            <a:endParaRPr lang="en-US" sz="1200" u="sng">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a:solidFill>
                  <a:srgbClr val="353535"/>
                </a:solidFill>
                <a:latin typeface="Segoe UI "/>
                <a:cs typeface="Segoe UI Semibold"/>
              </a:rPr>
              <a:t>VPC Sessions</a:t>
            </a:r>
            <a:endParaRPr lang="en-US" sz="1100">
              <a:solidFill>
                <a:srgbClr val="353535"/>
              </a:solidFill>
              <a:latin typeface="Segoe UI "/>
              <a:cs typeface="Segoe UI Semibold"/>
            </a:endParaRPr>
          </a:p>
          <a:p>
            <a:pPr marL="354330" lvl="1" indent="-171450" defTabSz="914367">
              <a:buFont typeface="Arial" panose="020B0604020202020204" pitchFamily="34" charset="0"/>
              <a:buChar char="•"/>
              <a:defRPr/>
            </a:pPr>
            <a:r>
              <a:rPr lang="en-US" sz="1100">
                <a:solidFill>
                  <a:srgbClr val="353535"/>
                </a:solidFill>
                <a:highlight>
                  <a:srgbClr val="FFFF00"/>
                </a:highlight>
                <a:cs typeface="Segoe UI Semibold"/>
              </a:rPr>
              <a:t>Building ML models from Azure ML Designer </a:t>
            </a:r>
          </a:p>
          <a:p>
            <a:pPr marL="354330" lvl="1" indent="-171450" defTabSz="914367">
              <a:buFont typeface="Arial" panose="020B0604020202020204" pitchFamily="34" charset="0"/>
              <a:buChar char="•"/>
              <a:defRPr/>
            </a:pPr>
            <a:r>
              <a:rPr lang="en-US" sz="1100">
                <a:solidFill>
                  <a:srgbClr val="353535"/>
                </a:solidFill>
                <a:highlight>
                  <a:srgbClr val="FFFF00"/>
                </a:highlight>
                <a:cs typeface="Segoe UI Semibold"/>
              </a:rPr>
              <a:t>Extracting insights from business documents with Azure Cognitive Search</a:t>
            </a:r>
          </a:p>
          <a:p>
            <a:pPr marL="354330" lvl="1" indent="-171450" defTabSz="914367">
              <a:buFont typeface="Arial" panose="020B0604020202020204" pitchFamily="34" charset="0"/>
              <a:buChar char="•"/>
              <a:defRPr/>
            </a:pPr>
            <a:r>
              <a:rPr lang="en-US" sz="1100">
                <a:solidFill>
                  <a:srgbClr val="353535"/>
                </a:solidFill>
                <a:highlight>
                  <a:srgbClr val="FFFF00"/>
                </a:highlight>
                <a:cs typeface="Segoe UI Semibold"/>
                <a:hlinkClick r:id="rId3"/>
              </a:rPr>
              <a:t>Building ML models with </a:t>
            </a:r>
            <a:r>
              <a:rPr lang="en-US" sz="1100" err="1">
                <a:solidFill>
                  <a:srgbClr val="353535"/>
                </a:solidFill>
                <a:highlight>
                  <a:srgbClr val="FFFF00"/>
                </a:highlight>
                <a:cs typeface="Segoe UI Semibold"/>
                <a:hlinkClick r:id="rId3"/>
              </a:rPr>
              <a:t>AutoML</a:t>
            </a:r>
            <a:r>
              <a:rPr lang="en-US" sz="1100">
                <a:solidFill>
                  <a:srgbClr val="353535"/>
                </a:solidFill>
                <a:highlight>
                  <a:srgbClr val="FFFF00"/>
                </a:highlight>
                <a:cs typeface="Segoe UI Semibold"/>
                <a:hlinkClick r:id="rId3"/>
              </a:rPr>
              <a:t> in Power BI</a:t>
            </a:r>
            <a:endParaRPr lang="en-US" sz="1100">
              <a:solidFill>
                <a:srgbClr val="353535"/>
              </a:solidFill>
              <a:highlight>
                <a:srgbClr val="FFFF00"/>
              </a:highlight>
              <a:cs typeface="Segoe UI Semibold"/>
            </a:endParaRPr>
          </a:p>
          <a:p>
            <a:pPr marL="354330" lvl="1" indent="-171450" defTabSz="914367">
              <a:buFont typeface="Arial" panose="020B0604020202020204" pitchFamily="34" charset="0"/>
              <a:buChar char="•"/>
              <a:defRPr/>
            </a:pPr>
            <a:r>
              <a:rPr lang="en-US" sz="1100">
                <a:solidFill>
                  <a:srgbClr val="353535"/>
                </a:solidFill>
                <a:highlight>
                  <a:srgbClr val="FFFF00"/>
                </a:highlight>
                <a:cs typeface="Segoe UI Semibold"/>
              </a:rPr>
              <a:t>Azure Databricks for Data Scientists</a:t>
            </a:r>
          </a:p>
          <a:p>
            <a:pPr marL="628650" lvl="1" indent="-171450" defTabSz="914367">
              <a:buFont typeface="Wingdings" panose="05000000000000000000" pitchFamily="2" charset="2"/>
              <a:buChar char="q"/>
              <a:defRPr/>
            </a:pPr>
            <a:endParaRPr lang="en-US" sz="1100">
              <a:solidFill>
                <a:srgbClr val="353535"/>
              </a:solidFill>
              <a:latin typeface="Segoe UI "/>
              <a:cs typeface="Segoe UI Semibold"/>
            </a:endParaRPr>
          </a:p>
          <a:p>
            <a:endParaRPr lang="en-US"/>
          </a:p>
        </p:txBody>
      </p:sp>
      <p:sp>
        <p:nvSpPr>
          <p:cNvPr id="4" name="Slide Number Placeholder 3"/>
          <p:cNvSpPr>
            <a:spLocks noGrp="1"/>
          </p:cNvSpPr>
          <p:nvPr>
            <p:ph type="sldNum" sz="quarter" idx="5"/>
          </p:nvPr>
        </p:nvSpPr>
        <p:spPr/>
        <p:txBody>
          <a:bodyPr/>
          <a:lstStyle/>
          <a:p>
            <a:fld id="{834FA1DD-0E60-46AB-8D64-808C8F8C3736}" type="slidenum">
              <a:rPr lang="en-US" smtClean="0"/>
              <a:t>12</a:t>
            </a:fld>
            <a:endParaRPr lang="en-US"/>
          </a:p>
        </p:txBody>
      </p:sp>
    </p:spTree>
    <p:extLst>
      <p:ext uri="{BB962C8B-B14F-4D97-AF65-F5344CB8AC3E}">
        <p14:creationId xmlns:p14="http://schemas.microsoft.com/office/powerpoint/2010/main" val="3921549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none">
                <a:solidFill>
                  <a:srgbClr val="353535"/>
                </a:solidFill>
                <a:latin typeface="Segoe UI "/>
                <a:cs typeface="Segoe UI Semibold"/>
              </a:rPr>
              <a:t>Sample partners: </a:t>
            </a:r>
            <a:r>
              <a:rPr lang="en-US" sz="1200" err="1">
                <a:solidFill>
                  <a:srgbClr val="FF0000"/>
                </a:solidFill>
              </a:rPr>
              <a:t>iData</a:t>
            </a:r>
            <a:r>
              <a:rPr lang="en-US" sz="1200">
                <a:solidFill>
                  <a:srgbClr val="FF0000"/>
                </a:solidFill>
              </a:rPr>
              <a:t>, EY Metric Arts</a:t>
            </a:r>
            <a:endParaRPr lang="en-US" sz="1200" u="sng">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a:solidFill>
                  <a:srgbClr val="353535"/>
                </a:solidFill>
                <a:latin typeface="Segoe UI "/>
                <a:cs typeface="Segoe UI Semibold"/>
              </a:rPr>
              <a:t>VPC Sessions</a:t>
            </a:r>
            <a:endParaRPr lang="en-US" sz="1100">
              <a:solidFill>
                <a:srgbClr val="353535"/>
              </a:solidFill>
              <a:latin typeface="Segoe UI "/>
              <a:cs typeface="Segoe UI Semibold"/>
            </a:endParaRPr>
          </a:p>
          <a:p>
            <a:pPr marL="354330" lvl="1" indent="-171450" defTabSz="914367">
              <a:buFont typeface="Arial" panose="020B0604020202020204" pitchFamily="34" charset="0"/>
              <a:buChar char="•"/>
              <a:defRPr/>
            </a:pPr>
            <a:r>
              <a:rPr lang="en-US" sz="1100">
                <a:solidFill>
                  <a:srgbClr val="353535"/>
                </a:solidFill>
                <a:highlight>
                  <a:srgbClr val="FFFF00"/>
                </a:highlight>
                <a:cs typeface="Segoe UI Semibold"/>
              </a:rPr>
              <a:t>Building ML models from Azure ML Designer </a:t>
            </a:r>
          </a:p>
          <a:p>
            <a:pPr marL="354330" lvl="1" indent="-171450" defTabSz="914367">
              <a:buFont typeface="Arial" panose="020B0604020202020204" pitchFamily="34" charset="0"/>
              <a:buChar char="•"/>
              <a:defRPr/>
            </a:pPr>
            <a:r>
              <a:rPr lang="en-US" sz="1100">
                <a:solidFill>
                  <a:srgbClr val="353535"/>
                </a:solidFill>
                <a:highlight>
                  <a:srgbClr val="FFFF00"/>
                </a:highlight>
                <a:cs typeface="Segoe UI Semibold"/>
              </a:rPr>
              <a:t>Extracting insights from business documents with Azure Cognitive Search</a:t>
            </a:r>
          </a:p>
          <a:p>
            <a:pPr marL="354330" lvl="1" indent="-171450" defTabSz="914367">
              <a:buFont typeface="Arial" panose="020B0604020202020204" pitchFamily="34" charset="0"/>
              <a:buChar char="•"/>
              <a:defRPr/>
            </a:pPr>
            <a:r>
              <a:rPr lang="en-US" sz="1100">
                <a:solidFill>
                  <a:srgbClr val="353535"/>
                </a:solidFill>
                <a:highlight>
                  <a:srgbClr val="FFFF00"/>
                </a:highlight>
                <a:cs typeface="Segoe UI Semibold"/>
                <a:hlinkClick r:id="rId3"/>
              </a:rPr>
              <a:t>Building ML models with </a:t>
            </a:r>
            <a:r>
              <a:rPr lang="en-US" sz="1100" err="1">
                <a:solidFill>
                  <a:srgbClr val="353535"/>
                </a:solidFill>
                <a:highlight>
                  <a:srgbClr val="FFFF00"/>
                </a:highlight>
                <a:cs typeface="Segoe UI Semibold"/>
                <a:hlinkClick r:id="rId3"/>
              </a:rPr>
              <a:t>AutoML</a:t>
            </a:r>
            <a:r>
              <a:rPr lang="en-US" sz="1100">
                <a:solidFill>
                  <a:srgbClr val="353535"/>
                </a:solidFill>
                <a:highlight>
                  <a:srgbClr val="FFFF00"/>
                </a:highlight>
                <a:cs typeface="Segoe UI Semibold"/>
                <a:hlinkClick r:id="rId3"/>
              </a:rPr>
              <a:t> in Power BI</a:t>
            </a:r>
            <a:endParaRPr lang="en-US" sz="1100">
              <a:solidFill>
                <a:srgbClr val="353535"/>
              </a:solidFill>
              <a:highlight>
                <a:srgbClr val="FFFF00"/>
              </a:highlight>
              <a:cs typeface="Segoe UI Semibold"/>
            </a:endParaRPr>
          </a:p>
          <a:p>
            <a:pPr marL="354330" lvl="1" indent="-171450" defTabSz="914367">
              <a:buFont typeface="Arial" panose="020B0604020202020204" pitchFamily="34" charset="0"/>
              <a:buChar char="•"/>
              <a:defRPr/>
            </a:pPr>
            <a:r>
              <a:rPr lang="en-US" sz="1100">
                <a:solidFill>
                  <a:srgbClr val="353535"/>
                </a:solidFill>
                <a:highlight>
                  <a:srgbClr val="FFFF00"/>
                </a:highlight>
                <a:cs typeface="Segoe UI Semibold"/>
              </a:rPr>
              <a:t>Azure Databricks for Data Scientists</a:t>
            </a:r>
          </a:p>
          <a:p>
            <a:pPr marL="628650" lvl="1" indent="-171450" defTabSz="914367">
              <a:buFont typeface="Wingdings" panose="05000000000000000000" pitchFamily="2" charset="2"/>
              <a:buChar char="q"/>
              <a:defRPr/>
            </a:pPr>
            <a:endParaRPr lang="en-US" sz="1100">
              <a:solidFill>
                <a:srgbClr val="353535"/>
              </a:solidFill>
              <a:latin typeface="Segoe UI "/>
              <a:cs typeface="Segoe UI Semibold"/>
            </a:endParaRPr>
          </a:p>
          <a:p>
            <a:endParaRPr lang="en-US"/>
          </a:p>
        </p:txBody>
      </p:sp>
      <p:sp>
        <p:nvSpPr>
          <p:cNvPr id="4" name="Slide Number Placeholder 3"/>
          <p:cNvSpPr>
            <a:spLocks noGrp="1"/>
          </p:cNvSpPr>
          <p:nvPr>
            <p:ph type="sldNum" sz="quarter" idx="5"/>
          </p:nvPr>
        </p:nvSpPr>
        <p:spPr/>
        <p:txBody>
          <a:bodyPr/>
          <a:lstStyle/>
          <a:p>
            <a:fld id="{834FA1DD-0E60-46AB-8D64-808C8F8C3736}" type="slidenum">
              <a:rPr lang="en-US" smtClean="0"/>
              <a:t>13</a:t>
            </a:fld>
            <a:endParaRPr lang="en-US"/>
          </a:p>
        </p:txBody>
      </p:sp>
    </p:spTree>
    <p:extLst>
      <p:ext uri="{BB962C8B-B14F-4D97-AF65-F5344CB8AC3E}">
        <p14:creationId xmlns:p14="http://schemas.microsoft.com/office/powerpoint/2010/main" val="14724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4FA1DD-0E60-46AB-8D64-808C8F8C3736}" type="slidenum">
              <a:rPr lang="en-US" smtClean="0"/>
              <a:t>14</a:t>
            </a:fld>
            <a:endParaRPr lang="en-US"/>
          </a:p>
        </p:txBody>
      </p:sp>
    </p:spTree>
    <p:extLst>
      <p:ext uri="{BB962C8B-B14F-4D97-AF65-F5344CB8AC3E}">
        <p14:creationId xmlns:p14="http://schemas.microsoft.com/office/powerpoint/2010/main" val="68134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 CAF: </a:t>
            </a:r>
            <a:r>
              <a:rPr lang="en-US">
                <a:hlinkClick r:id="rId3"/>
              </a:rPr>
              <a:t>Azure Data Governance Planning - Data Governance Maturity Model.pptx (sharepoint.com)</a:t>
            </a:r>
            <a:endParaRPr lang="en-US"/>
          </a:p>
          <a:p>
            <a:r>
              <a:rPr lang="en-US"/>
              <a:t>Material: </a:t>
            </a:r>
            <a:r>
              <a:rPr lang="en-US" err="1"/>
              <a:t>preparación</a:t>
            </a:r>
            <a:r>
              <a:rPr lang="en-US"/>
              <a:t> Azure Purview in a day : </a:t>
            </a:r>
            <a:r>
              <a:rPr lang="en-US" err="1">
                <a:hlinkClick r:id="rId4"/>
              </a:rPr>
              <a:t>CSUDataAICommunityIPLibrary</a:t>
            </a:r>
            <a:r>
              <a:rPr lang="en-US">
                <a:hlinkClick r:id="rId4"/>
              </a:rPr>
              <a:t> - Microsoft-Purview-in-a-Day - All Documents (sharepoint.com)</a:t>
            </a:r>
            <a:endParaRPr lang="en-US"/>
          </a:p>
          <a:p>
            <a:r>
              <a:rPr lang="es-CO" err="1">
                <a:hlinkClick r:id="rId5"/>
              </a:rPr>
              <a:t>Purview</a:t>
            </a:r>
            <a:r>
              <a:rPr lang="es-CO">
                <a:hlinkClick r:id="rId5"/>
              </a:rPr>
              <a:t> </a:t>
            </a:r>
            <a:r>
              <a:rPr lang="es-CO" err="1">
                <a:hlinkClick r:id="rId5"/>
              </a:rPr>
              <a:t>Enablement</a:t>
            </a:r>
            <a:r>
              <a:rPr lang="es-CO">
                <a:hlinkClick r:id="rId5"/>
              </a:rPr>
              <a:t> (sharepoint.com)</a:t>
            </a:r>
            <a:endParaRPr lang="en-US"/>
          </a:p>
        </p:txBody>
      </p:sp>
      <p:sp>
        <p:nvSpPr>
          <p:cNvPr id="4" name="Slide Number Placeholder 3"/>
          <p:cNvSpPr>
            <a:spLocks noGrp="1"/>
          </p:cNvSpPr>
          <p:nvPr>
            <p:ph type="sldNum" sz="quarter" idx="5"/>
          </p:nvPr>
        </p:nvSpPr>
        <p:spPr/>
        <p:txBody>
          <a:bodyPr/>
          <a:lstStyle/>
          <a:p>
            <a:fld id="{834FA1DD-0E60-46AB-8D64-808C8F8C3736}" type="slidenum">
              <a:rPr lang="en-US" smtClean="0"/>
              <a:t>15</a:t>
            </a:fld>
            <a:endParaRPr lang="en-US"/>
          </a:p>
        </p:txBody>
      </p:sp>
    </p:spTree>
    <p:extLst>
      <p:ext uri="{BB962C8B-B14F-4D97-AF65-F5344CB8AC3E}">
        <p14:creationId xmlns:p14="http://schemas.microsoft.com/office/powerpoint/2010/main" val="115118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none" dirty="0">
                <a:solidFill>
                  <a:srgbClr val="353535"/>
                </a:solidFill>
                <a:latin typeface="Segoe UI "/>
                <a:cs typeface="Segoe UI Semibold"/>
              </a:rPr>
              <a:t>Sample partners: </a:t>
            </a:r>
            <a:r>
              <a:rPr lang="en-US" sz="1200" u="none" dirty="0">
                <a:solidFill>
                  <a:srgbClr val="FF0000"/>
                </a:solidFill>
              </a:rPr>
              <a:t>Blueshift, </a:t>
            </a:r>
            <a:r>
              <a:rPr lang="en-US" sz="1200" u="none" dirty="0" err="1">
                <a:solidFill>
                  <a:srgbClr val="FF0000"/>
                </a:solidFill>
              </a:rPr>
              <a:t>Keyrus</a:t>
            </a:r>
            <a:endParaRPr lang="en-US" sz="1200" u="none" dirty="0">
              <a:solidFill>
                <a:srgbClr val="FF0000"/>
              </a:solidFill>
            </a:endParaRPr>
          </a:p>
          <a:p>
            <a:pPr marL="0" indent="0" defTabSz="914367">
              <a:buFont typeface="Wingdings" panose="05000000000000000000" pitchFamily="2" charset="2"/>
              <a:buNone/>
              <a:defRPr/>
            </a:pPr>
            <a:endParaRPr lang="en-US" sz="1200" u="sng" dirty="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dirty="0">
                <a:solidFill>
                  <a:srgbClr val="353535"/>
                </a:solidFill>
                <a:latin typeface="Segoe UI "/>
                <a:cs typeface="Segoe UI Semibold"/>
              </a:rPr>
              <a:t>VPC Sessions</a:t>
            </a:r>
          </a:p>
          <a:p>
            <a:pPr marL="628650" lvl="1" indent="-171450" defTabSz="914367">
              <a:buFont typeface="Wingdings" panose="05000000000000000000" pitchFamily="2" charset="2"/>
              <a:buChar char="q"/>
              <a:defRPr/>
            </a:pPr>
            <a:r>
              <a:rPr lang="en-US" sz="1100" dirty="0" err="1">
                <a:solidFill>
                  <a:srgbClr val="353535"/>
                </a:solidFill>
                <a:latin typeface="Segoe UI "/>
                <a:cs typeface="Segoe UI Semibold"/>
              </a:rPr>
              <a:t>DataOps</a:t>
            </a:r>
            <a:r>
              <a:rPr lang="en-US" sz="1100" dirty="0">
                <a:solidFill>
                  <a:srgbClr val="353535"/>
                </a:solidFill>
                <a:latin typeface="Segoe UI "/>
                <a:cs typeface="Segoe UI Semibold"/>
              </a:rPr>
              <a:t> for MDW</a:t>
            </a:r>
          </a:p>
          <a:p>
            <a:pPr marL="628650" lvl="1" indent="-171450" defTabSz="914367">
              <a:buFont typeface="Wingdings" panose="05000000000000000000" pitchFamily="2" charset="2"/>
              <a:buChar char="q"/>
              <a:defRPr/>
            </a:pPr>
            <a:r>
              <a:rPr lang="en-US" sz="1100" dirty="0">
                <a:solidFill>
                  <a:srgbClr val="353535"/>
                </a:solidFill>
                <a:latin typeface="Segoe UI "/>
                <a:cs typeface="Segoe UI Semibold"/>
              </a:rPr>
              <a:t>Building ML models with Power BI</a:t>
            </a:r>
          </a:p>
          <a:p>
            <a:pPr marL="628650" lvl="1" indent="-171450" defTabSz="914367">
              <a:buFont typeface="Wingdings" panose="05000000000000000000" pitchFamily="2" charset="2"/>
              <a:buChar char="q"/>
              <a:defRPr/>
            </a:pPr>
            <a:endParaRPr lang="en-US" sz="1200" dirty="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dirty="0">
                <a:solidFill>
                  <a:srgbClr val="353535"/>
                </a:solidFill>
                <a:latin typeface="Segoe UI "/>
                <a:cs typeface="Segoe UI Semibold"/>
              </a:rPr>
              <a:t>Ambassador Sessions</a:t>
            </a:r>
          </a:p>
          <a:p>
            <a:pPr marL="628650" lvl="1" indent="-171450" defTabSz="914367">
              <a:buFont typeface="Wingdings" panose="05000000000000000000" pitchFamily="2" charset="2"/>
              <a:buChar char="q"/>
              <a:defRPr/>
            </a:pPr>
            <a:r>
              <a:rPr lang="en-US" sz="1100" dirty="0">
                <a:solidFill>
                  <a:srgbClr val="353535"/>
                </a:solidFill>
                <a:latin typeface="Segoe UI "/>
                <a:cs typeface="Segoe UI Semibold"/>
              </a:rPr>
              <a:t>CAF for Analytics</a:t>
            </a:r>
          </a:p>
          <a:p>
            <a:pPr marL="628650" lvl="1" indent="-171450" defTabSz="914367">
              <a:buFont typeface="Wingdings" panose="05000000000000000000" pitchFamily="2" charset="2"/>
              <a:buChar char="q"/>
              <a:defRPr/>
            </a:pPr>
            <a:r>
              <a:rPr lang="en-US" sz="1100" dirty="0">
                <a:solidFill>
                  <a:srgbClr val="353535"/>
                </a:solidFill>
                <a:latin typeface="Segoe UI "/>
                <a:cs typeface="Segoe UI Semibold"/>
              </a:rPr>
              <a:t>Analytics in a Day</a:t>
            </a:r>
          </a:p>
          <a:p>
            <a:pPr marL="628650" lvl="1" indent="-171450" defTabSz="914367">
              <a:buFont typeface="Wingdings" panose="05000000000000000000" pitchFamily="2" charset="2"/>
              <a:buChar char="q"/>
              <a:defRPr/>
            </a:pPr>
            <a:r>
              <a:rPr lang="en-US" sz="1100" dirty="0">
                <a:solidFill>
                  <a:srgbClr val="353535"/>
                </a:solidFill>
                <a:latin typeface="Segoe UI "/>
                <a:cs typeface="Segoe UI Semibold"/>
              </a:rPr>
              <a:t>Dashboard in a Day</a:t>
            </a:r>
          </a:p>
          <a:p>
            <a:pPr marL="171450" lvl="0" indent="-171450" defTabSz="914367">
              <a:buFont typeface="Wingdings" panose="05000000000000000000" pitchFamily="2" charset="2"/>
              <a:buChar char="q"/>
              <a:defRPr/>
            </a:pPr>
            <a:endParaRPr lang="en-US" sz="1100" dirty="0">
              <a:solidFill>
                <a:srgbClr val="353535"/>
              </a:solidFill>
              <a:latin typeface="Segoe UI "/>
              <a:cs typeface="Segoe UI Semibold"/>
            </a:endParaRPr>
          </a:p>
          <a:p>
            <a:pPr marL="171450" lvl="0" indent="-171450" defTabSz="914367">
              <a:buFont typeface="Wingdings" panose="05000000000000000000" pitchFamily="2" charset="2"/>
              <a:buChar char="q"/>
              <a:defRPr/>
            </a:pPr>
            <a:r>
              <a:rPr lang="en-US" sz="1100" dirty="0">
                <a:solidFill>
                  <a:srgbClr val="353535"/>
                </a:solidFill>
                <a:latin typeface="Segoe UI "/>
                <a:cs typeface="Segoe UI Semibold"/>
              </a:rPr>
              <a:t>IDW still on internal BETA, lot of things undefine and still moving</a:t>
            </a:r>
          </a:p>
          <a:p>
            <a:endParaRPr lang="en-US" dirty="0"/>
          </a:p>
        </p:txBody>
      </p:sp>
      <p:sp>
        <p:nvSpPr>
          <p:cNvPr id="4" name="Slide Number Placeholder 3"/>
          <p:cNvSpPr>
            <a:spLocks noGrp="1"/>
          </p:cNvSpPr>
          <p:nvPr>
            <p:ph type="sldNum" sz="quarter" idx="5"/>
          </p:nvPr>
        </p:nvSpPr>
        <p:spPr/>
        <p:txBody>
          <a:bodyPr/>
          <a:lstStyle/>
          <a:p>
            <a:fld id="{834FA1DD-0E60-46AB-8D64-808C8F8C3736}" type="slidenum">
              <a:rPr lang="en-US" smtClean="0"/>
              <a:t>4</a:t>
            </a:fld>
            <a:endParaRPr lang="en-US"/>
          </a:p>
        </p:txBody>
      </p:sp>
    </p:spTree>
    <p:extLst>
      <p:ext uri="{BB962C8B-B14F-4D97-AF65-F5344CB8AC3E}">
        <p14:creationId xmlns:p14="http://schemas.microsoft.com/office/powerpoint/2010/main" val="201368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none">
                <a:solidFill>
                  <a:srgbClr val="353535"/>
                </a:solidFill>
                <a:latin typeface="Segoe UI "/>
                <a:cs typeface="Segoe UI Semibold"/>
              </a:rPr>
              <a:t>Sample partners: </a:t>
            </a:r>
            <a:r>
              <a:rPr lang="en-US" sz="1200" u="none">
                <a:solidFill>
                  <a:srgbClr val="FF0000"/>
                </a:solidFill>
              </a:rPr>
              <a:t>Blueshift, </a:t>
            </a:r>
            <a:r>
              <a:rPr lang="en-US" sz="1200" u="none" err="1">
                <a:solidFill>
                  <a:srgbClr val="FF0000"/>
                </a:solidFill>
              </a:rPr>
              <a:t>Keyrus</a:t>
            </a:r>
            <a:endParaRPr lang="en-US" sz="1200" u="none">
              <a:solidFill>
                <a:srgbClr val="FF0000"/>
              </a:solidFill>
            </a:endParaRPr>
          </a:p>
          <a:p>
            <a:pPr marL="0" indent="0" defTabSz="914367">
              <a:buFont typeface="Wingdings" panose="05000000000000000000" pitchFamily="2" charset="2"/>
              <a:buNone/>
              <a:defRPr/>
            </a:pPr>
            <a:endParaRPr lang="en-US" sz="1200" u="sng">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a:solidFill>
                  <a:srgbClr val="353535"/>
                </a:solidFill>
                <a:latin typeface="Segoe UI "/>
                <a:cs typeface="Segoe UI Semibold"/>
              </a:rPr>
              <a:t>VPC Sessions</a:t>
            </a:r>
          </a:p>
          <a:p>
            <a:pPr marL="628650" lvl="1" indent="-171450" defTabSz="914367">
              <a:buFont typeface="Wingdings" panose="05000000000000000000" pitchFamily="2" charset="2"/>
              <a:buChar char="q"/>
              <a:defRPr/>
            </a:pPr>
            <a:r>
              <a:rPr lang="en-US" sz="1100" err="1">
                <a:solidFill>
                  <a:srgbClr val="353535"/>
                </a:solidFill>
                <a:latin typeface="Segoe UI "/>
                <a:cs typeface="Segoe UI Semibold"/>
              </a:rPr>
              <a:t>DataOps</a:t>
            </a:r>
            <a:r>
              <a:rPr lang="en-US" sz="1100">
                <a:solidFill>
                  <a:srgbClr val="353535"/>
                </a:solidFill>
                <a:latin typeface="Segoe UI "/>
                <a:cs typeface="Segoe UI Semibold"/>
              </a:rPr>
              <a:t> for MDW</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Building ML models with Power BI</a:t>
            </a:r>
          </a:p>
          <a:p>
            <a:pPr marL="628650" lvl="1" indent="-171450" defTabSz="914367">
              <a:buFont typeface="Wingdings" panose="05000000000000000000" pitchFamily="2" charset="2"/>
              <a:buChar char="q"/>
              <a:defRPr/>
            </a:pPr>
            <a:endParaRPr lang="en-US" sz="12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a:solidFill>
                  <a:srgbClr val="353535"/>
                </a:solidFill>
                <a:latin typeface="Segoe UI "/>
                <a:cs typeface="Segoe UI Semibold"/>
              </a:rPr>
              <a:t>Ambassador Sessions</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CAF for Analytics</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Analytics in a Day</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Dashboard in a Day</a:t>
            </a:r>
          </a:p>
          <a:p>
            <a:pPr marL="171450" lvl="0" indent="-171450" defTabSz="914367">
              <a:buFont typeface="Wingdings" panose="05000000000000000000" pitchFamily="2" charset="2"/>
              <a:buChar char="q"/>
              <a:defRPr/>
            </a:pPr>
            <a:endParaRPr lang="en-US" sz="1100">
              <a:solidFill>
                <a:srgbClr val="353535"/>
              </a:solidFill>
              <a:latin typeface="Segoe UI "/>
              <a:cs typeface="Segoe UI Semibold"/>
            </a:endParaRPr>
          </a:p>
          <a:p>
            <a:pPr marL="171450" lvl="0" indent="-171450" defTabSz="914367">
              <a:buFont typeface="Wingdings" panose="05000000000000000000" pitchFamily="2" charset="2"/>
              <a:buChar char="q"/>
              <a:defRPr/>
            </a:pPr>
            <a:r>
              <a:rPr lang="en-US" sz="1100">
                <a:solidFill>
                  <a:srgbClr val="353535"/>
                </a:solidFill>
                <a:latin typeface="Segoe UI "/>
                <a:cs typeface="Segoe UI Semibold"/>
              </a:rPr>
              <a:t>IDW still on internal BETA, lot of things undefine and still moving</a:t>
            </a:r>
          </a:p>
          <a:p>
            <a:endParaRPr lang="en-US"/>
          </a:p>
        </p:txBody>
      </p:sp>
      <p:sp>
        <p:nvSpPr>
          <p:cNvPr id="4" name="Slide Number Placeholder 3"/>
          <p:cNvSpPr>
            <a:spLocks noGrp="1"/>
          </p:cNvSpPr>
          <p:nvPr>
            <p:ph type="sldNum" sz="quarter" idx="5"/>
          </p:nvPr>
        </p:nvSpPr>
        <p:spPr/>
        <p:txBody>
          <a:bodyPr/>
          <a:lstStyle/>
          <a:p>
            <a:fld id="{834FA1DD-0E60-46AB-8D64-808C8F8C3736}" type="slidenum">
              <a:rPr lang="en-US" smtClean="0"/>
              <a:t>5</a:t>
            </a:fld>
            <a:endParaRPr lang="en-US"/>
          </a:p>
        </p:txBody>
      </p:sp>
    </p:spTree>
    <p:extLst>
      <p:ext uri="{BB962C8B-B14F-4D97-AF65-F5344CB8AC3E}">
        <p14:creationId xmlns:p14="http://schemas.microsoft.com/office/powerpoint/2010/main" val="227710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a:solidFill>
                  <a:srgbClr val="353535"/>
                </a:solidFill>
                <a:latin typeface="Segoe UI "/>
                <a:cs typeface="Segoe UI Semibold"/>
              </a:rPr>
              <a:t>Coming soon -&gt; Well Architected Practitioner Challenge: https://docs.microsoft.com/en-us/learn/paths/azure-well-architected-framework/</a:t>
            </a:r>
            <a:endParaRPr lang="en-US" sz="120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FA1DD-0E60-46AB-8D64-808C8F8C37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25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none">
                <a:solidFill>
                  <a:srgbClr val="353535"/>
                </a:solidFill>
                <a:latin typeface="Segoe UI "/>
                <a:cs typeface="Segoe UI Semibold"/>
              </a:rPr>
              <a:t>Sample partners: </a:t>
            </a:r>
            <a:r>
              <a:rPr lang="en-US" sz="1200" u="none">
                <a:solidFill>
                  <a:srgbClr val="FF0000"/>
                </a:solidFill>
              </a:rPr>
              <a:t>Blueshift, </a:t>
            </a:r>
            <a:r>
              <a:rPr lang="en-US" sz="1200" u="none" err="1">
                <a:solidFill>
                  <a:srgbClr val="FF0000"/>
                </a:solidFill>
              </a:rPr>
              <a:t>Keyrus</a:t>
            </a:r>
            <a:endParaRPr lang="en-US" sz="1200" u="none">
              <a:solidFill>
                <a:srgbClr val="FF0000"/>
              </a:solidFill>
            </a:endParaRPr>
          </a:p>
          <a:p>
            <a:pPr marL="0" indent="0" defTabSz="914367">
              <a:buFont typeface="Wingdings" panose="05000000000000000000" pitchFamily="2" charset="2"/>
              <a:buNone/>
              <a:defRPr/>
            </a:pPr>
            <a:endParaRPr lang="en-US" sz="1200" u="sng">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a:solidFill>
                  <a:srgbClr val="353535"/>
                </a:solidFill>
                <a:latin typeface="Segoe UI "/>
                <a:cs typeface="Segoe UI Semibold"/>
              </a:rPr>
              <a:t>VPC Sessions</a:t>
            </a:r>
          </a:p>
          <a:p>
            <a:pPr marL="628650" lvl="1" indent="-171450" defTabSz="914367">
              <a:buFont typeface="Wingdings" panose="05000000000000000000" pitchFamily="2" charset="2"/>
              <a:buChar char="q"/>
              <a:defRPr/>
            </a:pPr>
            <a:r>
              <a:rPr lang="en-US" sz="1100" err="1">
                <a:solidFill>
                  <a:srgbClr val="353535"/>
                </a:solidFill>
                <a:latin typeface="Segoe UI "/>
                <a:cs typeface="Segoe UI Semibold"/>
              </a:rPr>
              <a:t>DataOps</a:t>
            </a:r>
            <a:r>
              <a:rPr lang="en-US" sz="1100">
                <a:solidFill>
                  <a:srgbClr val="353535"/>
                </a:solidFill>
                <a:latin typeface="Segoe UI "/>
                <a:cs typeface="Segoe UI Semibold"/>
              </a:rPr>
              <a:t> for MDW</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Building ML models with Power BI</a:t>
            </a:r>
          </a:p>
          <a:p>
            <a:pPr marL="628650" lvl="1" indent="-171450" defTabSz="914367">
              <a:buFont typeface="Wingdings" panose="05000000000000000000" pitchFamily="2" charset="2"/>
              <a:buChar char="q"/>
              <a:defRPr/>
            </a:pPr>
            <a:endParaRPr lang="en-US" sz="12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a:solidFill>
                  <a:srgbClr val="353535"/>
                </a:solidFill>
                <a:latin typeface="Segoe UI "/>
                <a:cs typeface="Segoe UI Semibold"/>
              </a:rPr>
              <a:t>Ambassador Sessions</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CAF for Analytics</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Analytics in a Day</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Dashboard in a Day</a:t>
            </a:r>
          </a:p>
          <a:p>
            <a:pPr marL="171450" lvl="0" indent="-171450" defTabSz="914367">
              <a:buFont typeface="Wingdings" panose="05000000000000000000" pitchFamily="2" charset="2"/>
              <a:buChar char="q"/>
              <a:defRPr/>
            </a:pPr>
            <a:endParaRPr lang="en-US" sz="1100">
              <a:solidFill>
                <a:srgbClr val="353535"/>
              </a:solidFill>
              <a:latin typeface="Segoe UI "/>
              <a:cs typeface="Segoe UI Semibold"/>
            </a:endParaRPr>
          </a:p>
          <a:p>
            <a:pPr marL="171450" lvl="0" indent="-171450" defTabSz="914367">
              <a:buFont typeface="Wingdings" panose="05000000000000000000" pitchFamily="2" charset="2"/>
              <a:buChar char="q"/>
              <a:defRPr/>
            </a:pPr>
            <a:r>
              <a:rPr lang="en-US" sz="1100">
                <a:solidFill>
                  <a:srgbClr val="353535"/>
                </a:solidFill>
                <a:latin typeface="Segoe UI "/>
                <a:cs typeface="Segoe UI Semibold"/>
              </a:rPr>
              <a:t>IDW still on internal BETA, lot of things undefine and still moving</a:t>
            </a:r>
          </a:p>
          <a:p>
            <a:endParaRPr lang="en-US"/>
          </a:p>
        </p:txBody>
      </p:sp>
      <p:sp>
        <p:nvSpPr>
          <p:cNvPr id="4" name="Slide Number Placeholder 3"/>
          <p:cNvSpPr>
            <a:spLocks noGrp="1"/>
          </p:cNvSpPr>
          <p:nvPr>
            <p:ph type="sldNum" sz="quarter" idx="5"/>
          </p:nvPr>
        </p:nvSpPr>
        <p:spPr/>
        <p:txBody>
          <a:bodyPr/>
          <a:lstStyle/>
          <a:p>
            <a:fld id="{834FA1DD-0E60-46AB-8D64-808C8F8C3736}" type="slidenum">
              <a:rPr lang="en-US" smtClean="0"/>
              <a:t>7</a:t>
            </a:fld>
            <a:endParaRPr lang="en-US"/>
          </a:p>
        </p:txBody>
      </p:sp>
    </p:spTree>
    <p:extLst>
      <p:ext uri="{BB962C8B-B14F-4D97-AF65-F5344CB8AC3E}">
        <p14:creationId xmlns:p14="http://schemas.microsoft.com/office/powerpoint/2010/main" val="68134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none">
                <a:solidFill>
                  <a:srgbClr val="353535"/>
                </a:solidFill>
                <a:latin typeface="Segoe UI "/>
                <a:cs typeface="Segoe UI Semibold"/>
              </a:rPr>
              <a:t>Publish Purview OH videos to LPU/BPU – Caro del Cor</a:t>
            </a: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none">
                <a:solidFill>
                  <a:srgbClr val="353535"/>
                </a:solidFill>
                <a:latin typeface="Segoe UI "/>
                <a:cs typeface="Segoe UI Semibold"/>
              </a:rPr>
              <a:t>Hadoop </a:t>
            </a:r>
            <a:r>
              <a:rPr lang="en-US" sz="1200" u="none" err="1">
                <a:solidFill>
                  <a:srgbClr val="353535"/>
                </a:solidFill>
                <a:latin typeface="Segoe UI "/>
                <a:cs typeface="Segoe UI Semibold"/>
              </a:rPr>
              <a:t>Migtraion</a:t>
            </a:r>
            <a:r>
              <a:rPr lang="en-US" sz="1200" u="none">
                <a:solidFill>
                  <a:srgbClr val="353535"/>
                </a:solidFill>
                <a:latin typeface="Segoe UI "/>
                <a:cs typeface="Segoe UI Semibold"/>
              </a:rPr>
              <a:t> Develop will be a OH video</a:t>
            </a: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none">
                <a:solidFill>
                  <a:srgbClr val="353535"/>
                </a:solidFill>
                <a:latin typeface="Segoe UI "/>
                <a:cs typeface="Segoe UI Semibold"/>
              </a:rPr>
              <a:t>Publish Synapse Advance Videos to LPU/BPU - https://microsoft.sharepoint.com/:f:/t/LatamOCPCSAs/EoE1XzfmKx9OoLBo23gKT8kBILYlOgvEk2j92RkIXYBDyw?e=3ys8kK</a:t>
            </a: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u="none">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a:solidFill>
                  <a:srgbClr val="353535"/>
                </a:solidFill>
                <a:latin typeface="Segoe UI "/>
                <a:cs typeface="Segoe UI Semibold"/>
              </a:rPr>
              <a:t>Coming soon -&gt; Well Architected Practitioner Challenge: https://docs.microsoft.com/en-us/learn/paths/azure-well-architected-framework/</a:t>
            </a:r>
            <a:endParaRPr lang="en-US" sz="1200">
              <a:solidFill>
                <a:srgbClr val="FF0000"/>
              </a:solidFill>
            </a:endParaRP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u="none">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u="none">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u="none">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u="none">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u="none">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u="none">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none">
                <a:solidFill>
                  <a:srgbClr val="353535"/>
                </a:solidFill>
                <a:latin typeface="Segoe UI "/>
                <a:cs typeface="Segoe UI Semibold"/>
              </a:rPr>
              <a:t>Sample partners: </a:t>
            </a:r>
            <a:r>
              <a:rPr lang="en-US" sz="1200" u="none">
                <a:solidFill>
                  <a:srgbClr val="FF0000"/>
                </a:solidFill>
              </a:rPr>
              <a:t>Blueshift, </a:t>
            </a:r>
            <a:r>
              <a:rPr lang="en-US" sz="1200" u="none" err="1">
                <a:solidFill>
                  <a:srgbClr val="FF0000"/>
                </a:solidFill>
              </a:rPr>
              <a:t>Keyrus</a:t>
            </a:r>
            <a:endParaRPr lang="en-US" sz="1200" u="none">
              <a:solidFill>
                <a:srgbClr val="FF0000"/>
              </a:solidFill>
            </a:endParaRPr>
          </a:p>
          <a:p>
            <a:pPr marL="0" indent="0" defTabSz="914367">
              <a:buFont typeface="Wingdings" panose="05000000000000000000" pitchFamily="2" charset="2"/>
              <a:buNone/>
              <a:defRPr/>
            </a:pPr>
            <a:endParaRPr lang="en-US" sz="1200" u="sng">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a:solidFill>
                  <a:srgbClr val="353535"/>
                </a:solidFill>
                <a:latin typeface="Segoe UI "/>
                <a:cs typeface="Segoe UI Semibold"/>
              </a:rPr>
              <a:t>VPC Sessions</a:t>
            </a:r>
          </a:p>
          <a:p>
            <a:pPr marL="628650" lvl="1" indent="-171450" defTabSz="914367">
              <a:buFont typeface="Wingdings" panose="05000000000000000000" pitchFamily="2" charset="2"/>
              <a:buChar char="q"/>
              <a:defRPr/>
            </a:pPr>
            <a:r>
              <a:rPr lang="en-US" sz="1100" err="1">
                <a:solidFill>
                  <a:srgbClr val="353535"/>
                </a:solidFill>
                <a:latin typeface="Segoe UI "/>
                <a:cs typeface="Segoe UI Semibold"/>
              </a:rPr>
              <a:t>DataOps</a:t>
            </a:r>
            <a:r>
              <a:rPr lang="en-US" sz="1100">
                <a:solidFill>
                  <a:srgbClr val="353535"/>
                </a:solidFill>
                <a:latin typeface="Segoe UI "/>
                <a:cs typeface="Segoe UI Semibold"/>
              </a:rPr>
              <a:t> for MDW</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Building ML models with Power BI</a:t>
            </a:r>
          </a:p>
          <a:p>
            <a:pPr marL="628650" lvl="1" indent="-171450" defTabSz="914367">
              <a:buFont typeface="Wingdings" panose="05000000000000000000" pitchFamily="2" charset="2"/>
              <a:buChar char="q"/>
              <a:defRPr/>
            </a:pPr>
            <a:endParaRPr lang="en-US" sz="12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a:solidFill>
                  <a:srgbClr val="353535"/>
                </a:solidFill>
                <a:latin typeface="Segoe UI "/>
                <a:cs typeface="Segoe UI Semibold"/>
              </a:rPr>
              <a:t>Ambassador Sessions</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CAF for Analytics</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Analytics in a Day</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Dashboard in a Day</a:t>
            </a:r>
          </a:p>
          <a:p>
            <a:pPr marL="171450" lvl="0" indent="-171450" defTabSz="914367">
              <a:buFont typeface="Wingdings" panose="05000000000000000000" pitchFamily="2" charset="2"/>
              <a:buChar char="q"/>
              <a:defRPr/>
            </a:pPr>
            <a:endParaRPr lang="en-US" sz="1100">
              <a:solidFill>
                <a:srgbClr val="353535"/>
              </a:solidFill>
              <a:latin typeface="Segoe UI "/>
              <a:cs typeface="Segoe UI Semibold"/>
            </a:endParaRPr>
          </a:p>
          <a:p>
            <a:pPr marL="171450" lvl="0" indent="-171450" defTabSz="914367">
              <a:buFont typeface="Wingdings" panose="05000000000000000000" pitchFamily="2" charset="2"/>
              <a:buChar char="q"/>
              <a:defRPr/>
            </a:pPr>
            <a:r>
              <a:rPr lang="en-US" sz="1100">
                <a:solidFill>
                  <a:srgbClr val="353535"/>
                </a:solidFill>
                <a:latin typeface="Segoe UI "/>
                <a:cs typeface="Segoe UI Semibold"/>
              </a:rPr>
              <a:t>IDW still on internal BETA, lot of things undefine and still moving</a:t>
            </a:r>
          </a:p>
          <a:p>
            <a:endParaRPr lang="en-US"/>
          </a:p>
        </p:txBody>
      </p:sp>
      <p:sp>
        <p:nvSpPr>
          <p:cNvPr id="4" name="Slide Number Placeholder 3"/>
          <p:cNvSpPr>
            <a:spLocks noGrp="1"/>
          </p:cNvSpPr>
          <p:nvPr>
            <p:ph type="sldNum" sz="quarter" idx="5"/>
          </p:nvPr>
        </p:nvSpPr>
        <p:spPr/>
        <p:txBody>
          <a:bodyPr/>
          <a:lstStyle/>
          <a:p>
            <a:fld id="{834FA1DD-0E60-46AB-8D64-808C8F8C3736}" type="slidenum">
              <a:rPr lang="en-US" smtClean="0"/>
              <a:t>8</a:t>
            </a:fld>
            <a:endParaRPr lang="en-US"/>
          </a:p>
        </p:txBody>
      </p:sp>
    </p:spTree>
    <p:extLst>
      <p:ext uri="{BB962C8B-B14F-4D97-AF65-F5344CB8AC3E}">
        <p14:creationId xmlns:p14="http://schemas.microsoft.com/office/powerpoint/2010/main" val="416043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none">
                <a:solidFill>
                  <a:srgbClr val="353535"/>
                </a:solidFill>
                <a:latin typeface="Segoe UI "/>
                <a:cs typeface="Segoe UI Semibold"/>
              </a:rPr>
              <a:t>Sample partners: </a:t>
            </a:r>
            <a:r>
              <a:rPr lang="en-US" sz="1200" u="none">
                <a:solidFill>
                  <a:srgbClr val="FF0000"/>
                </a:solidFill>
              </a:rPr>
              <a:t>Blueshift, </a:t>
            </a:r>
            <a:r>
              <a:rPr lang="en-US" sz="1200" u="none" err="1">
                <a:solidFill>
                  <a:srgbClr val="FF0000"/>
                </a:solidFill>
              </a:rPr>
              <a:t>Keyrus</a:t>
            </a:r>
            <a:endParaRPr lang="en-US" sz="1200" u="none">
              <a:solidFill>
                <a:srgbClr val="FF0000"/>
              </a:solidFill>
            </a:endParaRPr>
          </a:p>
          <a:p>
            <a:pPr marL="0" indent="0" defTabSz="914367">
              <a:buFont typeface="Wingdings" panose="05000000000000000000" pitchFamily="2" charset="2"/>
              <a:buNone/>
              <a:defRPr/>
            </a:pPr>
            <a:endParaRPr lang="en-US" sz="1200" u="sng">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a:solidFill>
                  <a:srgbClr val="353535"/>
                </a:solidFill>
                <a:latin typeface="Segoe UI "/>
                <a:cs typeface="Segoe UI Semibold"/>
              </a:rPr>
              <a:t>VPC Sessions</a:t>
            </a:r>
          </a:p>
          <a:p>
            <a:pPr marL="628650" lvl="1" indent="-171450" defTabSz="914367">
              <a:buFont typeface="Wingdings" panose="05000000000000000000" pitchFamily="2" charset="2"/>
              <a:buChar char="q"/>
              <a:defRPr/>
            </a:pPr>
            <a:r>
              <a:rPr lang="en-US" sz="1100" err="1">
                <a:solidFill>
                  <a:srgbClr val="353535"/>
                </a:solidFill>
                <a:latin typeface="Segoe UI "/>
                <a:cs typeface="Segoe UI Semibold"/>
              </a:rPr>
              <a:t>DataOps</a:t>
            </a:r>
            <a:r>
              <a:rPr lang="en-US" sz="1100">
                <a:solidFill>
                  <a:srgbClr val="353535"/>
                </a:solidFill>
                <a:latin typeface="Segoe UI "/>
                <a:cs typeface="Segoe UI Semibold"/>
              </a:rPr>
              <a:t> for MDW</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Building ML models with Power BI</a:t>
            </a:r>
          </a:p>
          <a:p>
            <a:pPr marL="628650" lvl="1" indent="-171450" defTabSz="914367">
              <a:buFont typeface="Wingdings" panose="05000000000000000000" pitchFamily="2" charset="2"/>
              <a:buChar char="q"/>
              <a:defRPr/>
            </a:pPr>
            <a:endParaRPr lang="en-US" sz="12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a:solidFill>
                  <a:srgbClr val="353535"/>
                </a:solidFill>
                <a:latin typeface="Segoe UI "/>
                <a:cs typeface="Segoe UI Semibold"/>
              </a:rPr>
              <a:t>Ambassador Sessions</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CAF for Analytics</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Analytics in a Day</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Dashboard in a Day</a:t>
            </a:r>
          </a:p>
          <a:p>
            <a:pPr marL="171450" lvl="0" indent="-171450" defTabSz="914367">
              <a:buFont typeface="Wingdings" panose="05000000000000000000" pitchFamily="2" charset="2"/>
              <a:buChar char="q"/>
              <a:defRPr/>
            </a:pPr>
            <a:endParaRPr lang="en-US" sz="1100">
              <a:solidFill>
                <a:srgbClr val="353535"/>
              </a:solidFill>
              <a:latin typeface="Segoe UI "/>
              <a:cs typeface="Segoe UI Semibold"/>
            </a:endParaRPr>
          </a:p>
          <a:p>
            <a:pPr marL="171450" lvl="0" indent="-171450" defTabSz="914367">
              <a:buFont typeface="Wingdings" panose="05000000000000000000" pitchFamily="2" charset="2"/>
              <a:buChar char="q"/>
              <a:defRPr/>
            </a:pPr>
            <a:r>
              <a:rPr lang="en-US" sz="1100">
                <a:solidFill>
                  <a:srgbClr val="353535"/>
                </a:solidFill>
                <a:latin typeface="Segoe UI "/>
                <a:cs typeface="Segoe UI Semibold"/>
              </a:rPr>
              <a:t>IDW still on internal BETA, lot of things undefine and still moving</a:t>
            </a:r>
          </a:p>
          <a:p>
            <a:endParaRPr lang="en-US"/>
          </a:p>
        </p:txBody>
      </p:sp>
      <p:sp>
        <p:nvSpPr>
          <p:cNvPr id="4" name="Slide Number Placeholder 3"/>
          <p:cNvSpPr>
            <a:spLocks noGrp="1"/>
          </p:cNvSpPr>
          <p:nvPr>
            <p:ph type="sldNum" sz="quarter" idx="5"/>
          </p:nvPr>
        </p:nvSpPr>
        <p:spPr/>
        <p:txBody>
          <a:bodyPr/>
          <a:lstStyle/>
          <a:p>
            <a:fld id="{834FA1DD-0E60-46AB-8D64-808C8F8C3736}" type="slidenum">
              <a:rPr lang="en-US" smtClean="0"/>
              <a:t>9</a:t>
            </a:fld>
            <a:endParaRPr lang="en-US"/>
          </a:p>
        </p:txBody>
      </p:sp>
    </p:spTree>
    <p:extLst>
      <p:ext uri="{BB962C8B-B14F-4D97-AF65-F5344CB8AC3E}">
        <p14:creationId xmlns:p14="http://schemas.microsoft.com/office/powerpoint/2010/main" val="68134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a:solidFill>
                  <a:srgbClr val="353535"/>
                </a:solidFill>
                <a:latin typeface="Segoe UI "/>
                <a:cs typeface="Segoe UI Semibold"/>
              </a:rPr>
              <a:t>Sample partners: </a:t>
            </a:r>
            <a:r>
              <a:rPr lang="en-US" sz="1200" err="1">
                <a:solidFill>
                  <a:srgbClr val="FF0000"/>
                </a:solidFill>
              </a:rPr>
              <a:t>DataEx</a:t>
            </a:r>
            <a:r>
              <a:rPr lang="en-US" sz="1200">
                <a:solidFill>
                  <a:srgbClr val="FF0000"/>
                </a:solidFill>
              </a:rPr>
              <a:t>, </a:t>
            </a:r>
            <a:r>
              <a:rPr lang="en-US" sz="1200" err="1">
                <a:solidFill>
                  <a:srgbClr val="FF0000"/>
                </a:solidFill>
              </a:rPr>
              <a:t>Kumulus</a:t>
            </a:r>
            <a:endParaRPr lang="en-US" sz="1200">
              <a:solidFill>
                <a:srgbClr val="FF0000"/>
              </a:solidFill>
            </a:endParaRP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hlinkClick r:id="rId3"/>
              </a:rPr>
              <a:t>Azure-Samples/</a:t>
            </a:r>
            <a:r>
              <a:rPr lang="en-US" err="1">
                <a:hlinkClick r:id="rId3"/>
              </a:rPr>
              <a:t>hdinsight</a:t>
            </a:r>
            <a:r>
              <a:rPr lang="en-US">
                <a:hlinkClick r:id="rId3"/>
              </a:rPr>
              <a:t>-migration: HDInsight migration workshop content (github.com)</a:t>
            </a:r>
            <a:r>
              <a:rPr lang="en-US"/>
              <a:t> https://github.com/Azure-Samples/hdinsight-migration </a:t>
            </a: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a:solidFill>
                <a:srgbClr val="FF0000"/>
              </a:solidFill>
            </a:endParaRP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a:solidFill>
                <a:srgbClr val="FF0000"/>
              </a:solidFill>
            </a:endParaRP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a:solidFill>
                  <a:srgbClr val="353535"/>
                </a:solidFill>
                <a:latin typeface="Segoe UI "/>
                <a:cs typeface="Segoe UI Semibold"/>
              </a:rPr>
              <a:t>Coming soon -&gt; Well Architected Practitioner Challenge: https://docs.microsoft.com/en-us/learn/paths/azure-well-architected-framework/</a:t>
            </a:r>
            <a:endParaRPr lang="en-US" sz="1200">
              <a:solidFill>
                <a:srgbClr val="FF0000"/>
              </a:solidFill>
            </a:endParaRPr>
          </a:p>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a:solidFill>
                <a:srgbClr val="FF0000"/>
              </a:solidFill>
            </a:endParaRPr>
          </a:p>
        </p:txBody>
      </p:sp>
      <p:sp>
        <p:nvSpPr>
          <p:cNvPr id="4" name="Slide Number Placeholder 3"/>
          <p:cNvSpPr>
            <a:spLocks noGrp="1"/>
          </p:cNvSpPr>
          <p:nvPr>
            <p:ph type="sldNum" sz="quarter" idx="5"/>
          </p:nvPr>
        </p:nvSpPr>
        <p:spPr/>
        <p:txBody>
          <a:bodyPr/>
          <a:lstStyle/>
          <a:p>
            <a:fld id="{834FA1DD-0E60-46AB-8D64-808C8F8C3736}" type="slidenum">
              <a:rPr lang="en-US" smtClean="0"/>
              <a:t>10</a:t>
            </a:fld>
            <a:endParaRPr lang="en-US"/>
          </a:p>
        </p:txBody>
      </p:sp>
    </p:spTree>
    <p:extLst>
      <p:ext uri="{BB962C8B-B14F-4D97-AF65-F5344CB8AC3E}">
        <p14:creationId xmlns:p14="http://schemas.microsoft.com/office/powerpoint/2010/main" val="2966254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none">
                <a:solidFill>
                  <a:srgbClr val="353535"/>
                </a:solidFill>
                <a:latin typeface="Segoe UI "/>
                <a:cs typeface="Segoe UI Semibold"/>
              </a:rPr>
              <a:t>Sample partners: </a:t>
            </a:r>
            <a:r>
              <a:rPr lang="en-US" sz="1200" u="none">
                <a:solidFill>
                  <a:srgbClr val="FF0000"/>
                </a:solidFill>
              </a:rPr>
              <a:t>Blueshift, </a:t>
            </a:r>
            <a:r>
              <a:rPr lang="en-US" sz="1200" u="none" err="1">
                <a:solidFill>
                  <a:srgbClr val="FF0000"/>
                </a:solidFill>
              </a:rPr>
              <a:t>Keyrus</a:t>
            </a:r>
            <a:endParaRPr lang="en-US" sz="1200" u="none">
              <a:solidFill>
                <a:srgbClr val="FF0000"/>
              </a:solidFill>
            </a:endParaRPr>
          </a:p>
          <a:p>
            <a:pPr marL="0" indent="0" defTabSz="914367">
              <a:buFont typeface="Wingdings" panose="05000000000000000000" pitchFamily="2" charset="2"/>
              <a:buNone/>
              <a:defRPr/>
            </a:pPr>
            <a:endParaRPr lang="en-US" sz="1200" u="sng">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a:solidFill>
                  <a:srgbClr val="353535"/>
                </a:solidFill>
                <a:latin typeface="Segoe UI "/>
                <a:cs typeface="Segoe UI Semibold"/>
              </a:rPr>
              <a:t>VPC Sessions</a:t>
            </a:r>
          </a:p>
          <a:p>
            <a:pPr marL="628650" lvl="1" indent="-171450" defTabSz="914367">
              <a:buFont typeface="Wingdings" panose="05000000000000000000" pitchFamily="2" charset="2"/>
              <a:buChar char="q"/>
              <a:defRPr/>
            </a:pPr>
            <a:r>
              <a:rPr lang="en-US" sz="1100" err="1">
                <a:solidFill>
                  <a:srgbClr val="353535"/>
                </a:solidFill>
                <a:latin typeface="Segoe UI "/>
                <a:cs typeface="Segoe UI Semibold"/>
              </a:rPr>
              <a:t>DataOps</a:t>
            </a:r>
            <a:r>
              <a:rPr lang="en-US" sz="1100">
                <a:solidFill>
                  <a:srgbClr val="353535"/>
                </a:solidFill>
                <a:latin typeface="Segoe UI "/>
                <a:cs typeface="Segoe UI Semibold"/>
              </a:rPr>
              <a:t> for MDW</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Building ML models with Power BI</a:t>
            </a:r>
          </a:p>
          <a:p>
            <a:pPr marL="628650" lvl="1" indent="-171450" defTabSz="914367">
              <a:buFont typeface="Wingdings" panose="05000000000000000000" pitchFamily="2" charset="2"/>
              <a:buChar char="q"/>
              <a:defRPr/>
            </a:pPr>
            <a:endParaRPr lang="en-US" sz="12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200" u="sng">
                <a:solidFill>
                  <a:srgbClr val="353535"/>
                </a:solidFill>
                <a:latin typeface="Segoe UI "/>
                <a:cs typeface="Segoe UI Semibold"/>
              </a:rPr>
              <a:t>Ambassador Sessions</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CAF for Analytics</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Analytics in a Day</a:t>
            </a:r>
          </a:p>
          <a:p>
            <a:pPr marL="628650" lvl="1" indent="-171450" defTabSz="914367">
              <a:buFont typeface="Wingdings" panose="05000000000000000000" pitchFamily="2" charset="2"/>
              <a:buChar char="q"/>
              <a:defRPr/>
            </a:pPr>
            <a:r>
              <a:rPr lang="en-US" sz="1100">
                <a:solidFill>
                  <a:srgbClr val="353535"/>
                </a:solidFill>
                <a:latin typeface="Segoe UI "/>
                <a:cs typeface="Segoe UI Semibold"/>
              </a:rPr>
              <a:t>Dashboard in a Day</a:t>
            </a:r>
          </a:p>
          <a:p>
            <a:pPr marL="171450" lvl="0" indent="-171450" defTabSz="914367">
              <a:buFont typeface="Wingdings" panose="05000000000000000000" pitchFamily="2" charset="2"/>
              <a:buChar char="q"/>
              <a:defRPr/>
            </a:pPr>
            <a:endParaRPr lang="en-US" sz="1100">
              <a:solidFill>
                <a:srgbClr val="353535"/>
              </a:solidFill>
              <a:latin typeface="Segoe UI "/>
              <a:cs typeface="Segoe UI Semibold"/>
            </a:endParaRPr>
          </a:p>
          <a:p>
            <a:pPr marL="171450" lvl="0" indent="-171450" defTabSz="914367">
              <a:buFont typeface="Wingdings" panose="05000000000000000000" pitchFamily="2" charset="2"/>
              <a:buChar char="q"/>
              <a:defRPr/>
            </a:pPr>
            <a:r>
              <a:rPr lang="en-US" sz="1100">
                <a:solidFill>
                  <a:srgbClr val="353535"/>
                </a:solidFill>
                <a:latin typeface="Segoe UI "/>
                <a:cs typeface="Segoe UI Semibold"/>
              </a:rPr>
              <a:t>IDW still on internal BETA, lot of things undefine and still moving</a:t>
            </a:r>
          </a:p>
          <a:p>
            <a:endParaRPr lang="en-US"/>
          </a:p>
        </p:txBody>
      </p:sp>
      <p:sp>
        <p:nvSpPr>
          <p:cNvPr id="4" name="Slide Number Placeholder 3"/>
          <p:cNvSpPr>
            <a:spLocks noGrp="1"/>
          </p:cNvSpPr>
          <p:nvPr>
            <p:ph type="sldNum" sz="quarter" idx="5"/>
          </p:nvPr>
        </p:nvSpPr>
        <p:spPr/>
        <p:txBody>
          <a:bodyPr/>
          <a:lstStyle/>
          <a:p>
            <a:fld id="{834FA1DD-0E60-46AB-8D64-808C8F8C3736}" type="slidenum">
              <a:rPr lang="en-US" smtClean="0"/>
              <a:t>11</a:t>
            </a:fld>
            <a:endParaRPr lang="en-US"/>
          </a:p>
        </p:txBody>
      </p:sp>
    </p:spTree>
    <p:extLst>
      <p:ext uri="{BB962C8B-B14F-4D97-AF65-F5344CB8AC3E}">
        <p14:creationId xmlns:p14="http://schemas.microsoft.com/office/powerpoint/2010/main" val="681346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1"/>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7" name="Picture 16" descr="Woman presenting in a conference room of people" title="Microsoft brand photo">
            <a:extLst>
              <a:ext uri="{FF2B5EF4-FFF2-40B4-BE49-F238E27FC236}">
                <a16:creationId xmlns:a16="http://schemas.microsoft.com/office/drawing/2014/main" id="{7FB86289-7CFF-49E9-8D80-FC66F1BAF20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34001" y="0"/>
            <a:ext cx="6858000" cy="6858000"/>
          </a:xfrm>
          <a:prstGeom prst="rect">
            <a:avLst/>
          </a:prstGeom>
        </p:spPr>
      </p:pic>
    </p:spTree>
    <p:extLst>
      <p:ext uri="{BB962C8B-B14F-4D97-AF65-F5344CB8AC3E}">
        <p14:creationId xmlns:p14="http://schemas.microsoft.com/office/powerpoint/2010/main" val="147579908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3" pos="3355">
          <p15:clr>
            <a:srgbClr val="FBAE40"/>
          </p15:clr>
        </p15:guide>
        <p15:guide id="7" pos="3000">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13497360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sp>
        <p:nvSpPr>
          <p:cNvPr id="12" name="Rectangle 11" hidden="1"/>
          <p:cNvSpPr/>
          <p:nvPr userDrawn="1"/>
        </p:nvSpPr>
        <p:spPr bwMode="auto">
          <a:xfrm>
            <a:off x="8337063" y="1698175"/>
            <a:ext cx="3854937" cy="5159825"/>
          </a:xfrm>
          <a:prstGeom prst="rect">
            <a:avLst/>
          </a:prstGeom>
          <a:solidFill>
            <a:srgbClr val="E9E9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hidden="1"/>
          <p:cNvSpPr/>
          <p:nvPr userDrawn="1"/>
        </p:nvSpPr>
        <p:spPr bwMode="auto">
          <a:xfrm>
            <a:off x="0" y="0"/>
            <a:ext cx="12192000" cy="182715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1247042" y="1950286"/>
            <a:ext cx="6920400" cy="1620500"/>
          </a:xfrm>
        </p:spPr>
        <p:txBody>
          <a:bodyPr/>
          <a:lstStyle>
            <a:lvl1pPr marL="136948" indent="-136948">
              <a:spcBef>
                <a:spcPts val="1176"/>
              </a:spcBef>
              <a:buClr>
                <a:srgbClr val="B2B2B2"/>
              </a:buClr>
              <a:buFont typeface="Wingdings" panose="05000000000000000000" pitchFamily="2" charset="2"/>
              <a:buChar char=""/>
              <a:defRPr sz="1765" spc="-10" baseline="0">
                <a:latin typeface="+mn-lt"/>
                <a:cs typeface="Segoe UI" panose="020B0502040204020203" pitchFamily="34" charset="0"/>
              </a:defRPr>
            </a:lvl1pPr>
            <a:lvl2pPr marL="334589" indent="-191416">
              <a:buClr>
                <a:srgbClr val="B2B2B2"/>
              </a:buClr>
              <a:buFont typeface="Wingdings" panose="05000000000000000000" pitchFamily="2" charset="2"/>
              <a:buChar char=""/>
              <a:defRPr sz="1765">
                <a:latin typeface="Segoe UI Semilight" panose="020B0402040204020203" pitchFamily="34" charset="0"/>
                <a:cs typeface="Segoe UI Semilight" panose="020B0402040204020203" pitchFamily="34" charset="0"/>
              </a:defRPr>
            </a:lvl2pPr>
            <a:lvl3pPr marL="507330" indent="-154067">
              <a:buClr>
                <a:srgbClr val="B2B2B2"/>
              </a:buClr>
              <a:buFont typeface="Wingdings" panose="05000000000000000000" pitchFamily="2" charset="2"/>
              <a:buChar char=""/>
              <a:defRPr sz="1765">
                <a:latin typeface="Segoe UI Semilight" panose="020B0402040204020203" pitchFamily="34" charset="0"/>
                <a:cs typeface="Segoe UI Semilight" panose="020B0402040204020203" pitchFamily="34" charset="0"/>
              </a:defRPr>
            </a:lvl3pPr>
            <a:lvl4pPr marL="698746" indent="-185191">
              <a:buClr>
                <a:srgbClr val="B2B2B2"/>
              </a:buClr>
              <a:buFont typeface="Wingdings" panose="05000000000000000000" pitchFamily="2" charset="2"/>
              <a:buChar char=""/>
              <a:defRPr sz="1765">
                <a:latin typeface="Segoe UI Semilight" panose="020B0402040204020203" pitchFamily="34" charset="0"/>
                <a:cs typeface="Segoe UI Semilight" panose="020B0402040204020203" pitchFamily="34" charset="0"/>
              </a:defRPr>
            </a:lvl4pPr>
            <a:lvl5pPr marL="877712" indent="-166517">
              <a:buClr>
                <a:srgbClr val="B2B2B2"/>
              </a:buClr>
              <a:buFont typeface="Wingdings" panose="05000000000000000000" pitchFamily="2" charset="2"/>
              <a:buChar char=""/>
              <a:defRPr sz="1765">
                <a:latin typeface="Segoe UI Semilight" panose="020B0402040204020203" pitchFamily="34" charset="0"/>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hidden="1"/>
          <p:cNvCxnSpPr/>
          <p:nvPr userDrawn="1"/>
        </p:nvCxnSpPr>
        <p:spPr>
          <a:xfrm>
            <a:off x="0" y="1702017"/>
            <a:ext cx="12192000" cy="0"/>
          </a:xfrm>
          <a:prstGeom prst="line">
            <a:avLst/>
          </a:prstGeom>
          <a:ln>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636540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prstGeom prst="rect">
            <a:avLst/>
          </a:prstGeo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775514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949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6809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69239" y="1197322"/>
            <a:ext cx="11653522" cy="1956973"/>
          </a:xfrm>
        </p:spPr>
        <p:txBody>
          <a:bodyPr/>
          <a:lstStyle>
            <a:lvl1pPr marL="0" indent="0">
              <a:buNone/>
              <a:defRPr sz="3235">
                <a:solidFill>
                  <a:schemeClr val="tx1"/>
                </a:solidFill>
                <a:latin typeface="Consolas" panose="020B0609020204030204" pitchFamily="49" charset="0"/>
                <a:cs typeface="Consolas" panose="020B0609020204030204" pitchFamily="49" charset="0"/>
              </a:defRPr>
            </a:lvl1pPr>
            <a:lvl2pPr marL="339726" indent="0">
              <a:buNone/>
              <a:defRPr>
                <a:solidFill>
                  <a:schemeClr val="tx1"/>
                </a:solidFill>
                <a:latin typeface="Consolas" panose="020B0609020204030204" pitchFamily="49" charset="0"/>
                <a:cs typeface="Consolas" panose="020B0609020204030204" pitchFamily="49" charset="0"/>
              </a:defRPr>
            </a:lvl2pPr>
            <a:lvl3pPr marL="573090" indent="0">
              <a:buNone/>
              <a:defRPr>
                <a:solidFill>
                  <a:schemeClr val="tx1"/>
                </a:solidFill>
                <a:latin typeface="Consolas" panose="020B0609020204030204" pitchFamily="49" charset="0"/>
                <a:cs typeface="Consolas" panose="020B0609020204030204" pitchFamily="49" charset="0"/>
              </a:defRPr>
            </a:lvl3pPr>
            <a:lvl4pPr marL="798516" indent="0">
              <a:buNone/>
              <a:defRPr>
                <a:solidFill>
                  <a:schemeClr val="tx1"/>
                </a:solidFill>
                <a:latin typeface="Consolas" panose="020B0609020204030204" pitchFamily="49" charset="0"/>
                <a:cs typeface="Consolas" panose="020B0609020204030204" pitchFamily="49" charset="0"/>
              </a:defRPr>
            </a:lvl4pPr>
            <a:lvl5pPr marL="1030292" indent="0">
              <a:buNone/>
              <a:defRPr>
                <a:solidFill>
                  <a:schemeClr val="tx1"/>
                </a:soli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hasCustomPrompt="1"/>
          </p:nvPr>
        </p:nvSpPr>
        <p:spPr/>
        <p:txBody>
          <a:bodyPr/>
          <a:lstStyle>
            <a:lvl1pPr>
              <a:defRPr>
                <a:solidFill>
                  <a:schemeClr val="tx1"/>
                </a:solidFill>
              </a:defRPr>
            </a:lvl1pPr>
          </a:lstStyle>
          <a:p>
            <a:r>
              <a:rPr lang="en-US"/>
              <a:t>Slide for developer code</a:t>
            </a:r>
            <a:endParaRPr lang="en-IN"/>
          </a:p>
        </p:txBody>
      </p:sp>
    </p:spTree>
    <p:extLst>
      <p:ext uri="{BB962C8B-B14F-4D97-AF65-F5344CB8AC3E}">
        <p14:creationId xmlns:p14="http://schemas.microsoft.com/office/powerpoint/2010/main" val="365343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6"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371150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170059"/>
            <a:ext cx="11623331" cy="412768"/>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700">
                <a:solidFill>
                  <a:schemeClr val="tx1"/>
                </a:solidFill>
                <a:cs typeface="Segoe UI" pitchFamily="34" charset="0"/>
              </a:rPr>
              <a:t>© Copyright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0202" y="3381062"/>
            <a:ext cx="1835681" cy="393285"/>
          </a:xfrm>
          <a:prstGeom prst="rect">
            <a:avLst/>
          </a:prstGeom>
        </p:spPr>
      </p:pic>
    </p:spTree>
    <p:extLst>
      <p:ext uri="{BB962C8B-B14F-4D97-AF65-F5344CB8AC3E}">
        <p14:creationId xmlns:p14="http://schemas.microsoft.com/office/powerpoint/2010/main" val="667030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1" y="2025651"/>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2"/>
            <a:ext cx="4162425" cy="307777"/>
          </a:xfrm>
        </p:spPr>
        <p:txBody>
          <a:bodyPr/>
          <a:lstStyle>
            <a:lvl1pPr marL="0" indent="0">
              <a:buNone/>
              <a:defRPr sz="2000">
                <a:latin typeface="+mn-lt"/>
              </a:defRPr>
            </a:lvl1pPr>
            <a:lvl2pPr marL="228556" indent="0">
              <a:buNone/>
              <a:defRPr/>
            </a:lvl2pPr>
            <a:lvl3pPr marL="457112" indent="0">
              <a:buNone/>
              <a:defRPr/>
            </a:lvl3pPr>
            <a:lvl4pPr marL="661861" indent="0">
              <a:buNone/>
              <a:defRPr/>
            </a:lvl4pPr>
            <a:lvl5pPr marL="855499"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005740220"/>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6"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083997675"/>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8206782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20"/>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11441769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20"/>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1342840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4093445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6854425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5747357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866557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9"/>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1"/>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7" name="Picture 16" descr="Woman presenting in a conference room of people" title="Microsoft brand photo">
            <a:extLst>
              <a:ext uri="{FF2B5EF4-FFF2-40B4-BE49-F238E27FC236}">
                <a16:creationId xmlns:a16="http://schemas.microsoft.com/office/drawing/2014/main" id="{9B16821C-D6B5-4E11-BA88-DA87EEFDF63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34001" y="0"/>
            <a:ext cx="6858000" cy="6858000"/>
          </a:xfrm>
          <a:prstGeom prst="rect">
            <a:avLst/>
          </a:prstGeom>
        </p:spPr>
      </p:pic>
    </p:spTree>
    <p:extLst>
      <p:ext uri="{BB962C8B-B14F-4D97-AF65-F5344CB8AC3E}">
        <p14:creationId xmlns:p14="http://schemas.microsoft.com/office/powerpoint/2010/main" val="4868680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84117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6157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9"/>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486"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95"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40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79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835483"/>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11"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12069058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269039"/>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6190658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 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1" y="2025651"/>
            <a:ext cx="4161981" cy="1107996"/>
          </a:xfrm>
        </p:spPr>
        <p:txBody>
          <a:bodyPr wrap="square" rIns="0" anchor="b">
            <a:spAutoFit/>
          </a:bodyPr>
          <a:lstStyle>
            <a:lvl1pPr>
              <a:lnSpc>
                <a:spcPct val="100000"/>
              </a:lnSpc>
              <a:defRPr sz="3600" b="0" spc="-49" baseline="0">
                <a:gradFill>
                  <a:gsLst>
                    <a:gs pos="1250">
                      <a:schemeClr val="tx1"/>
                    </a:gs>
                    <a:gs pos="100000">
                      <a:schemeClr val="tx1"/>
                    </a:gs>
                  </a:gsLst>
                  <a:lin ang="5400000" scaled="0"/>
                </a:gradFill>
                <a:latin typeface="+mj-lt"/>
                <a:cs typeface="Segoe UI" panose="020B0502040204020203" pitchFamily="34" charset="0"/>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554"/>
          </a:xfrm>
        </p:spPr>
        <p:txBody>
          <a:bodyPr/>
          <a:lstStyle>
            <a:lvl1pPr marL="0" indent="0">
              <a:buNone/>
              <a:defRPr sz="2200">
                <a:latin typeface="+mn-lt"/>
              </a:defRPr>
            </a:lvl1pPr>
            <a:lvl2pPr marL="228556" indent="0">
              <a:buNone/>
              <a:defRPr/>
            </a:lvl2pPr>
            <a:lvl3pPr marL="457112" indent="0">
              <a:buNone/>
              <a:defRPr/>
            </a:lvl3pPr>
            <a:lvl4pPr marL="661861" indent="0">
              <a:buNone/>
              <a:defRPr/>
            </a:lvl4pPr>
            <a:lvl5pPr marL="855499" indent="0">
              <a:buNone/>
              <a:defRPr/>
            </a:lvl5pPr>
          </a:lstStyle>
          <a:p>
            <a:pPr lvl="0"/>
            <a:r>
              <a:rPr lang="en-US"/>
              <a:t>Click to edit Master text styles</a:t>
            </a:r>
          </a:p>
        </p:txBody>
      </p:sp>
    </p:spTree>
    <p:extLst>
      <p:ext uri="{BB962C8B-B14F-4D97-AF65-F5344CB8AC3E}">
        <p14:creationId xmlns:p14="http://schemas.microsoft.com/office/powerpoint/2010/main" val="101375734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BE297-48E4-4E53-9A77-E35F04BB0D2C}"/>
              </a:ext>
            </a:extLst>
          </p:cNvPr>
          <p:cNvSpPr>
            <a:spLocks noGrp="1"/>
          </p:cNvSpPr>
          <p:nvPr>
            <p:ph type="ctrTitle"/>
          </p:nvPr>
        </p:nvSpPr>
        <p:spPr>
          <a:xfrm>
            <a:off x="1524000" y="1663945"/>
            <a:ext cx="9144000" cy="1846018"/>
          </a:xfrm>
        </p:spPr>
        <p:txBody>
          <a:bodyPr anchor="b"/>
          <a:lstStyle>
            <a:lvl1pPr algn="ctr">
              <a:defRPr sz="5996"/>
            </a:lvl1pPr>
          </a:lstStyle>
          <a:p>
            <a:r>
              <a:rPr lang="en-US"/>
              <a:t>Click to edit Master title style</a:t>
            </a:r>
          </a:p>
        </p:txBody>
      </p:sp>
      <p:sp>
        <p:nvSpPr>
          <p:cNvPr id="3" name="Subtitle 2">
            <a:extLst>
              <a:ext uri="{FF2B5EF4-FFF2-40B4-BE49-F238E27FC236}">
                <a16:creationId xmlns:a16="http://schemas.microsoft.com/office/drawing/2014/main" id="{E6A04DDF-155D-4C0B-A4AC-BCF123960F53}"/>
              </a:ext>
            </a:extLst>
          </p:cNvPr>
          <p:cNvSpPr>
            <a:spLocks noGrp="1"/>
          </p:cNvSpPr>
          <p:nvPr>
            <p:ph type="subTitle" idx="1"/>
          </p:nvPr>
        </p:nvSpPr>
        <p:spPr>
          <a:xfrm>
            <a:off x="1524000" y="3602038"/>
            <a:ext cx="9144000" cy="369332"/>
          </a:xfrm>
        </p:spPr>
        <p:txBody>
          <a:bodyPr/>
          <a:lstStyle>
            <a:lvl1pPr marL="0" indent="0" algn="ctr">
              <a:buNone/>
              <a:defRPr sz="2400"/>
            </a:lvl1pPr>
            <a:lvl2pPr marL="457025" indent="0" algn="ctr">
              <a:buNone/>
              <a:defRPr sz="2000"/>
            </a:lvl2pPr>
            <a:lvl3pPr marL="914049" indent="0" algn="ctr">
              <a:buNone/>
              <a:defRPr sz="1800"/>
            </a:lvl3pPr>
            <a:lvl4pPr marL="1371074" indent="0" algn="ctr">
              <a:buNone/>
              <a:defRPr sz="1600"/>
            </a:lvl4pPr>
            <a:lvl5pPr marL="1828098" indent="0" algn="ctr">
              <a:buNone/>
              <a:defRPr sz="1600"/>
            </a:lvl5pPr>
            <a:lvl6pPr marL="2285122" indent="0" algn="ctr">
              <a:buNone/>
              <a:defRPr sz="1600"/>
            </a:lvl6pPr>
            <a:lvl7pPr marL="2742147" indent="0" algn="ctr">
              <a:buNone/>
              <a:defRPr sz="1600"/>
            </a:lvl7pPr>
            <a:lvl8pPr marL="3199171" indent="0" algn="ctr">
              <a:buNone/>
              <a:defRPr sz="1600"/>
            </a:lvl8pPr>
            <a:lvl9pPr marL="3656195"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EBD89-9D3A-4835-8163-C4E178AA1596}"/>
              </a:ext>
            </a:extLst>
          </p:cNvPr>
          <p:cNvSpPr>
            <a:spLocks noGrp="1"/>
          </p:cNvSpPr>
          <p:nvPr>
            <p:ph type="dt" sz="half" idx="10"/>
          </p:nvPr>
        </p:nvSpPr>
        <p:spPr/>
        <p:txBody>
          <a:bodyPr/>
          <a:lstStyle/>
          <a:p>
            <a:fld id="{21A80304-FC57-436D-9344-FB69CC6C51AE}" type="datetimeFigureOut">
              <a:rPr lang="en-US" smtClean="0"/>
              <a:t>3/22/2023</a:t>
            </a:fld>
            <a:endParaRPr lang="en-US"/>
          </a:p>
        </p:txBody>
      </p:sp>
      <p:sp>
        <p:nvSpPr>
          <p:cNvPr id="5" name="Footer Placeholder 4">
            <a:extLst>
              <a:ext uri="{FF2B5EF4-FFF2-40B4-BE49-F238E27FC236}">
                <a16:creationId xmlns:a16="http://schemas.microsoft.com/office/drawing/2014/main" id="{476ABE1C-6966-493A-B118-5DF48BE34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741C6-9961-48B3-A83D-4AC320730B55}"/>
              </a:ext>
            </a:extLst>
          </p:cNvPr>
          <p:cNvSpPr>
            <a:spLocks noGrp="1"/>
          </p:cNvSpPr>
          <p:nvPr>
            <p:ph type="sldNum" sz="quarter" idx="12"/>
          </p:nvPr>
        </p:nvSpPr>
        <p:spPr/>
        <p:txBody>
          <a:bodyPr/>
          <a:lstStyle/>
          <a:p>
            <a:fld id="{9AC2FDFD-1CC8-4B94-A6D0-9729EFC9D5AF}" type="slidenum">
              <a:rPr lang="en-US" smtClean="0"/>
              <a:t>‹#›</a:t>
            </a:fld>
            <a:endParaRPr lang="en-US"/>
          </a:p>
        </p:txBody>
      </p:sp>
    </p:spTree>
    <p:extLst>
      <p:ext uri="{BB962C8B-B14F-4D97-AF65-F5344CB8AC3E}">
        <p14:creationId xmlns:p14="http://schemas.microsoft.com/office/powerpoint/2010/main" val="41260517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4673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4D91B8-ABE4-4461-BFF5-5C6E22F806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333395316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3495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1"/>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9920631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0DEB-78C1-49CD-9863-8D7436085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E3500-332C-4409-892F-2EF996DEDE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DB52F-268C-413C-B0D4-3B6CD1445D8B}"/>
              </a:ext>
            </a:extLst>
          </p:cNvPr>
          <p:cNvSpPr>
            <a:spLocks noGrp="1"/>
          </p:cNvSpPr>
          <p:nvPr>
            <p:ph type="dt" sz="half" idx="10"/>
          </p:nvPr>
        </p:nvSpPr>
        <p:spPr/>
        <p:txBody>
          <a:bodyPr/>
          <a:lstStyle/>
          <a:p>
            <a:fld id="{B97B8774-D4CB-4241-AFFD-E97EAD8A26A5}" type="datetimeFigureOut">
              <a:rPr lang="en-US" smtClean="0"/>
              <a:t>3/22/2023</a:t>
            </a:fld>
            <a:endParaRPr lang="en-US"/>
          </a:p>
        </p:txBody>
      </p:sp>
      <p:sp>
        <p:nvSpPr>
          <p:cNvPr id="5" name="Footer Placeholder 4">
            <a:extLst>
              <a:ext uri="{FF2B5EF4-FFF2-40B4-BE49-F238E27FC236}">
                <a16:creationId xmlns:a16="http://schemas.microsoft.com/office/drawing/2014/main" id="{ABD6E596-BBE7-4D56-BD96-129D75D06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7F549-E368-44D7-8FFC-DA85E04CCE8E}"/>
              </a:ext>
            </a:extLst>
          </p:cNvPr>
          <p:cNvSpPr>
            <a:spLocks noGrp="1"/>
          </p:cNvSpPr>
          <p:nvPr>
            <p:ph type="sldNum" sz="quarter" idx="12"/>
          </p:nvPr>
        </p:nvSpPr>
        <p:spPr/>
        <p:txBody>
          <a:bodyPr/>
          <a:lstStyle/>
          <a:p>
            <a:fld id="{81B7177A-9BAE-48E3-AB62-50DFA9863102}" type="slidenum">
              <a:rPr lang="en-US" smtClean="0"/>
              <a:t>‹#›</a:t>
            </a:fld>
            <a:endParaRPr lang="en-US"/>
          </a:p>
        </p:txBody>
      </p:sp>
    </p:spTree>
    <p:extLst>
      <p:ext uri="{BB962C8B-B14F-4D97-AF65-F5344CB8AC3E}">
        <p14:creationId xmlns:p14="http://schemas.microsoft.com/office/powerpoint/2010/main" val="3480677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57200"/>
            <a:ext cx="11018520" cy="430887"/>
          </a:xfrm>
        </p:spPr>
        <p:txBody>
          <a:bodyPr/>
          <a:lstStyle>
            <a:lvl1pPr>
              <a:defRPr sz="2800">
                <a:solidFill>
                  <a:srgbClr val="000000"/>
                </a:solidFill>
              </a:defRPr>
            </a:lvl1pPr>
          </a:lstStyle>
          <a:p>
            <a:r>
              <a:rPr lang="en-US"/>
              <a:t>Click to edit Master title style</a:t>
            </a:r>
          </a:p>
        </p:txBody>
      </p:sp>
    </p:spTree>
    <p:extLst>
      <p:ext uri="{BB962C8B-B14F-4D97-AF65-F5344CB8AC3E}">
        <p14:creationId xmlns:p14="http://schemas.microsoft.com/office/powerpoint/2010/main" val="3336823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6" name="Text Placeholder 4">
            <a:extLst>
              <a:ext uri="{FF2B5EF4-FFF2-40B4-BE49-F238E27FC236}">
                <a16:creationId xmlns:a16="http://schemas.microsoft.com/office/drawing/2014/main" id="{4E9527C9-4BE4-4859-9A4E-2EDF637E3D61}"/>
              </a:ext>
            </a:extLst>
          </p:cNvPr>
          <p:cNvSpPr>
            <a:spLocks noGrp="1"/>
          </p:cNvSpPr>
          <p:nvPr>
            <p:ph type="body" sz="quarter" idx="13" hasCustomPrompt="1"/>
          </p:nvPr>
        </p:nvSpPr>
        <p:spPr>
          <a:xfrm>
            <a:off x="584200" y="5080000"/>
            <a:ext cx="4171950" cy="215444"/>
          </a:xfrm>
          <a:noFill/>
        </p:spPr>
        <p:txBody>
          <a:bodyPr wrap="square" lIns="0" tIns="0" rIns="0" bIns="0">
            <a:spAutoFit/>
          </a:bodyPr>
          <a:lstStyle>
            <a:lvl1pPr marL="0" indent="0">
              <a:spcBef>
                <a:spcPts val="0"/>
              </a:spcBef>
              <a:buNone/>
              <a:defRPr sz="1400" spc="0" baseline="0">
                <a:solidFill>
                  <a:schemeClr val="tx1"/>
                </a:solidFill>
                <a:latin typeface="+mn-lt"/>
                <a:cs typeface="Segoe UI" panose="020B0502040204020203" pitchFamily="34" charset="0"/>
              </a:defRPr>
            </a:lvl1pPr>
          </a:lstStyle>
          <a:p>
            <a:pPr lvl="0"/>
            <a:r>
              <a:rPr lang="en-US"/>
              <a:t>Date</a:t>
            </a:r>
          </a:p>
        </p:txBody>
      </p:sp>
      <p:pic>
        <p:nvPicPr>
          <p:cNvPr id="8" name="Picture 7" descr="Two people sitting at a table using a computer.&#10;&#10;Description automatically generated">
            <a:extLst>
              <a:ext uri="{FF2B5EF4-FFF2-40B4-BE49-F238E27FC236}">
                <a16:creationId xmlns:a16="http://schemas.microsoft.com/office/drawing/2014/main" id="{64190B24-55BE-42C1-BF81-8FD665A40C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658197" y="0"/>
            <a:ext cx="6858000" cy="6858000"/>
          </a:xfrm>
          <a:prstGeom prst="rect">
            <a:avLst/>
          </a:prstGeom>
        </p:spPr>
      </p:pic>
    </p:spTree>
    <p:extLst>
      <p:ext uri="{BB962C8B-B14F-4D97-AF65-F5344CB8AC3E}">
        <p14:creationId xmlns:p14="http://schemas.microsoft.com/office/powerpoint/2010/main" val="8962403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430887"/>
          </a:xfrm>
          <a:noFill/>
        </p:spPr>
        <p:txBody>
          <a:bodyPr wrap="square" lIns="0" tIns="0" rIns="0" bIns="0">
            <a:spAutoFit/>
          </a:bodyPr>
          <a:lstStyle>
            <a:lvl1pPr marL="0" indent="0">
              <a:spcBef>
                <a:spcPts val="0"/>
              </a:spcBef>
              <a:buNone/>
              <a:defRPr sz="2800" spc="0" baseline="0">
                <a:solidFill>
                  <a:schemeClr val="tx1"/>
                </a:solidFill>
                <a:latin typeface="+mn-lt"/>
                <a:cs typeface="Segoe UI" panose="020B0502040204020203" pitchFamily="34" charset="0"/>
              </a:defRPr>
            </a:lvl1pPr>
          </a:lstStyle>
          <a:p>
            <a:pPr lvl="0"/>
            <a:r>
              <a:rPr lang="en-US"/>
              <a:t>Speaker name or subtitle</a:t>
            </a:r>
          </a:p>
        </p:txBody>
      </p:sp>
      <p:pic>
        <p:nvPicPr>
          <p:cNvPr id="10" name="Picture 9">
            <a:extLst>
              <a:ext uri="{FF2B5EF4-FFF2-40B4-BE49-F238E27FC236}">
                <a16:creationId xmlns:a16="http://schemas.microsoft.com/office/drawing/2014/main" id="{6007A28E-27B9-4E67-98EE-1B46990E077D}"/>
              </a:ext>
            </a:extLst>
          </p:cNvPr>
          <p:cNvPicPr>
            <a:picLocks noChangeAspect="1"/>
          </p:cNvPicPr>
          <p:nvPr userDrawn="1"/>
        </p:nvPicPr>
        <p:blipFill rotWithShape="1">
          <a:blip r:embed="rId3"/>
          <a:srcRect l="18558" r="14807"/>
          <a:stretch/>
        </p:blipFill>
        <p:spPr>
          <a:xfrm>
            <a:off x="5658197"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000" h="6858000">
                <a:moveTo>
                  <a:pt x="0" y="0"/>
                </a:moveTo>
                <a:lnTo>
                  <a:pt x="6858000" y="0"/>
                </a:lnTo>
                <a:lnTo>
                  <a:pt x="6858000" y="6858000"/>
                </a:lnTo>
                <a:lnTo>
                  <a:pt x="0" y="6858000"/>
                </a:lnTo>
                <a:close/>
              </a:path>
            </a:pathLst>
          </a:custGeom>
        </p:spPr>
      </p:pic>
    </p:spTree>
    <p:extLst>
      <p:ext uri="{BB962C8B-B14F-4D97-AF65-F5344CB8AC3E}">
        <p14:creationId xmlns:p14="http://schemas.microsoft.com/office/powerpoint/2010/main" val="1586428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985589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Title 2">
    <p:bg>
      <p:bgPr>
        <a:gradFill flip="none" rotWithShape="1">
          <a:gsLst>
            <a:gs pos="59000">
              <a:schemeClr val="bg1"/>
            </a:gs>
            <a:gs pos="59000">
              <a:schemeClr val="tx2"/>
            </a:gs>
          </a:gsLst>
          <a:lin ang="108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9F76A-3FC3-46CD-86D4-4C60F0F35925}"/>
              </a:ext>
            </a:extLst>
          </p:cNvPr>
          <p:cNvSpPr>
            <a:spLocks noGrp="1"/>
          </p:cNvSpPr>
          <p:nvPr>
            <p:ph type="title"/>
          </p:nvPr>
        </p:nvSpPr>
        <p:spPr>
          <a:xfrm>
            <a:off x="584211" y="2875002"/>
            <a:ext cx="3721571" cy="1107996"/>
          </a:xfrm>
        </p:spPr>
        <p:txBody>
          <a:bodyPr anchor="ctr"/>
          <a:lstStyle>
            <a:lvl1pPr>
              <a:defRPr sz="3600">
                <a:solidFill>
                  <a:schemeClr val="bg1"/>
                </a:solidFill>
              </a:defRPr>
            </a:lvl1pPr>
          </a:lstStyle>
          <a:p>
            <a:r>
              <a:rPr lang="en-US"/>
              <a:t>Click to edit Master title style</a:t>
            </a:r>
            <a:endParaRPr lang="en-IN"/>
          </a:p>
        </p:txBody>
      </p:sp>
      <p:sp>
        <p:nvSpPr>
          <p:cNvPr id="5" name="Subtitle 2">
            <a:extLst>
              <a:ext uri="{FF2B5EF4-FFF2-40B4-BE49-F238E27FC236}">
                <a16:creationId xmlns:a16="http://schemas.microsoft.com/office/drawing/2014/main" id="{B3AC118D-09D6-40F2-9B03-B332DEB5E53D}"/>
              </a:ext>
            </a:extLst>
          </p:cNvPr>
          <p:cNvSpPr txBox="1">
            <a:spLocks/>
          </p:cNvSpPr>
          <p:nvPr userDrawn="1"/>
        </p:nvSpPr>
        <p:spPr bwMode="auto">
          <a:xfrm>
            <a:off x="1498111"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1685966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ection Title 2">
    <p:bg>
      <p:bgPr>
        <a:gradFill flip="none" rotWithShape="1">
          <a:gsLst>
            <a:gs pos="59000">
              <a:schemeClr val="bg1"/>
            </a:gs>
            <a:gs pos="59000">
              <a:schemeClr val="tx2"/>
            </a:gs>
          </a:gsLst>
          <a:lin ang="108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9F76A-3FC3-46CD-86D4-4C60F0F35925}"/>
              </a:ext>
            </a:extLst>
          </p:cNvPr>
          <p:cNvSpPr>
            <a:spLocks noGrp="1"/>
          </p:cNvSpPr>
          <p:nvPr>
            <p:ph type="title"/>
          </p:nvPr>
        </p:nvSpPr>
        <p:spPr>
          <a:xfrm>
            <a:off x="584211" y="2875002"/>
            <a:ext cx="3744721" cy="1107996"/>
          </a:xfrm>
        </p:spPr>
        <p:txBody>
          <a:bodyPr anchor="ctr"/>
          <a:lstStyle>
            <a:lvl1pPr>
              <a:defRPr sz="3600">
                <a:solidFill>
                  <a:schemeClr val="bg1"/>
                </a:solidFill>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061D36E4-939D-43EA-88B5-5C3A3FC42720}"/>
              </a:ext>
            </a:extLst>
          </p:cNvPr>
          <p:cNvSpPr>
            <a:spLocks noGrp="1"/>
          </p:cNvSpPr>
          <p:nvPr>
            <p:ph type="body" sz="quarter" idx="10"/>
          </p:nvPr>
        </p:nvSpPr>
        <p:spPr>
          <a:xfrm>
            <a:off x="5242561" y="585788"/>
            <a:ext cx="6365240" cy="5683250"/>
          </a:xfrm>
        </p:spPr>
        <p:txBody>
          <a:bodyPr>
            <a:noAutofit/>
          </a:bodyPr>
          <a:lstStyle>
            <a:lvl1pPr marL="0" indent="0">
              <a:buNone/>
              <a:defRPr sz="2000"/>
            </a:lvl1pPr>
          </a:lstStyle>
          <a:p>
            <a:pPr lvl="0"/>
            <a:r>
              <a:rPr lang="en-US"/>
              <a:t>Click to edit Master text styles</a:t>
            </a:r>
          </a:p>
        </p:txBody>
      </p:sp>
      <p:sp>
        <p:nvSpPr>
          <p:cNvPr id="6" name="Subtitle 2">
            <a:extLst>
              <a:ext uri="{FF2B5EF4-FFF2-40B4-BE49-F238E27FC236}">
                <a16:creationId xmlns:a16="http://schemas.microsoft.com/office/drawing/2014/main" id="{982B65DB-4F00-4684-AAC4-66CD45A937A7}"/>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4271950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
        <p:nvSpPr>
          <p:cNvPr id="4" name="Subtitle 2">
            <a:extLst>
              <a:ext uri="{FF2B5EF4-FFF2-40B4-BE49-F238E27FC236}">
                <a16:creationId xmlns:a16="http://schemas.microsoft.com/office/drawing/2014/main" id="{7F399241-41B1-4C76-AFE4-63490CF4B3C0}"/>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35356632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with Content - Dark Blue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325F19-7043-9B43-9D23-862E0D2EC5A4}"/>
              </a:ext>
            </a:extLst>
          </p:cNvPr>
          <p:cNvSpPr/>
          <p:nvPr userDrawn="1"/>
        </p:nvSpPr>
        <p:spPr>
          <a:xfrm>
            <a:off x="0" y="0"/>
            <a:ext cx="12192000" cy="1435100"/>
          </a:xfrm>
          <a:prstGeom prst="rect">
            <a:avLst/>
          </a:prstGeom>
          <a:solidFill>
            <a:srgbClr val="24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806C899-8984-6548-B9E7-2A31F9FFA7CA}"/>
              </a:ext>
            </a:extLst>
          </p:cNvPr>
          <p:cNvSpPr>
            <a:spLocks noGrp="1"/>
          </p:cNvSpPr>
          <p:nvPr>
            <p:ph type="body" sz="quarter" idx="11"/>
          </p:nvPr>
        </p:nvSpPr>
        <p:spPr>
          <a:xfrm>
            <a:off x="585788" y="1001636"/>
            <a:ext cx="11023600" cy="307777"/>
          </a:xfrm>
        </p:spPr>
        <p:txBody>
          <a:bodyPr/>
          <a:lstStyle>
            <a:lvl1pPr marL="0" indent="0">
              <a:buNone/>
              <a:defRPr lang="en-US" sz="2000" b="0" kern="1200" cap="none" spc="-50" baseline="0" dirty="0" smtClean="0">
                <a:ln w="3175">
                  <a:noFill/>
                </a:ln>
                <a:solidFill>
                  <a:schemeClr val="bg1"/>
                </a:solidFill>
                <a:effectLst/>
                <a:latin typeface="Segoe UI Symbol" panose="020B0502040204020203" pitchFamily="34" charset="0"/>
                <a:ea typeface="Segoe UI Symbol" panose="020B0502040204020203" pitchFamily="34" charset="0"/>
                <a:cs typeface="Segoe UI Symbol" panose="020B0502040204020203" pitchFamily="34" charset="0"/>
              </a:defRPr>
            </a:lvl1pPr>
          </a:lstStyle>
          <a:p>
            <a:pPr lvl="0"/>
            <a:r>
              <a:rPr lang="en-US"/>
              <a:t>Click to edit Master text styles</a:t>
            </a:r>
          </a:p>
        </p:txBody>
      </p:sp>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Subtitle 2">
            <a:extLst>
              <a:ext uri="{FF2B5EF4-FFF2-40B4-BE49-F238E27FC236}">
                <a16:creationId xmlns:a16="http://schemas.microsoft.com/office/drawing/2014/main" id="{BEB81CBD-1FD4-439B-B400-E3CDF41DBA4C}"/>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112433277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with Content - Dark Blue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325F19-7043-9B43-9D23-862E0D2EC5A4}"/>
              </a:ext>
            </a:extLst>
          </p:cNvPr>
          <p:cNvSpPr/>
          <p:nvPr userDrawn="1"/>
        </p:nvSpPr>
        <p:spPr>
          <a:xfrm>
            <a:off x="0" y="0"/>
            <a:ext cx="12192000" cy="1435100"/>
          </a:xfrm>
          <a:prstGeom prst="rect">
            <a:avLst/>
          </a:prstGeom>
          <a:solidFill>
            <a:srgbClr val="24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806C899-8984-6548-B9E7-2A31F9FFA7CA}"/>
              </a:ext>
            </a:extLst>
          </p:cNvPr>
          <p:cNvSpPr>
            <a:spLocks noGrp="1"/>
          </p:cNvSpPr>
          <p:nvPr>
            <p:ph type="body" sz="quarter" idx="11"/>
          </p:nvPr>
        </p:nvSpPr>
        <p:spPr>
          <a:xfrm>
            <a:off x="585788" y="1001636"/>
            <a:ext cx="11023600" cy="307777"/>
          </a:xfrm>
        </p:spPr>
        <p:txBody>
          <a:bodyPr/>
          <a:lstStyle>
            <a:lvl1pPr marL="0" indent="0">
              <a:buNone/>
              <a:defRPr lang="en-US" sz="2000" b="0" kern="1200" cap="none" spc="-50" baseline="0" dirty="0" smtClean="0">
                <a:ln w="3175">
                  <a:noFill/>
                </a:ln>
                <a:solidFill>
                  <a:schemeClr val="bg1"/>
                </a:solidFill>
                <a:effectLst/>
                <a:latin typeface="Segoe UI Symbol" panose="020B0502040204020203" pitchFamily="34" charset="0"/>
                <a:ea typeface="Segoe UI Symbol" panose="020B0502040204020203" pitchFamily="34" charset="0"/>
                <a:cs typeface="Segoe UI Symbol" panose="020B0502040204020203" pitchFamily="34" charset="0"/>
              </a:defRPr>
            </a:lvl1pPr>
          </a:lstStyle>
          <a:p>
            <a:pPr lvl="0"/>
            <a:r>
              <a:rPr lang="en-US"/>
              <a:t>Click to edit Master text styles</a:t>
            </a:r>
          </a:p>
        </p:txBody>
      </p:sp>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8B9A738F-69C4-4BC0-AAFD-51E8E63F3C30}"/>
              </a:ext>
            </a:extLst>
          </p:cNvPr>
          <p:cNvSpPr>
            <a:spLocks noGrp="1"/>
          </p:cNvSpPr>
          <p:nvPr>
            <p:ph type="body" sz="quarter" idx="12"/>
          </p:nvPr>
        </p:nvSpPr>
        <p:spPr>
          <a:xfrm>
            <a:off x="584200" y="1758950"/>
            <a:ext cx="5203142" cy="4528251"/>
          </a:xfrm>
        </p:spPr>
        <p:txBody>
          <a:bodyPr lIns="0">
            <a:noAutofit/>
          </a:bodyPr>
          <a:lstStyle>
            <a:lvl1pPr marL="0" indent="0">
              <a:buNone/>
              <a:defRPr sz="2400">
                <a:solidFill>
                  <a:schemeClr val="tx1"/>
                </a:solidFill>
              </a:defRPr>
            </a:lvl1pPr>
            <a:lvl2pPr marL="168275" indent="-168275">
              <a:defRPr/>
            </a:lvl2pPr>
            <a:lvl3pPr marL="168275" indent="-168275">
              <a:defRPr/>
            </a:lvl3pPr>
            <a:lvl4pPr marL="168275" indent="-168275">
              <a:defRPr/>
            </a:lvl4pPr>
            <a:lvl5pPr marL="0" indent="0">
              <a:buNone/>
              <a:defRPr/>
            </a:lvl5pPr>
          </a:lstStyle>
          <a:p>
            <a:pPr lvl="0"/>
            <a:r>
              <a:rPr lang="en-US"/>
              <a:t>Click to edit Master text styles</a:t>
            </a:r>
          </a:p>
        </p:txBody>
      </p:sp>
      <p:sp>
        <p:nvSpPr>
          <p:cNvPr id="9" name="Text Placeholder 3">
            <a:extLst>
              <a:ext uri="{FF2B5EF4-FFF2-40B4-BE49-F238E27FC236}">
                <a16:creationId xmlns:a16="http://schemas.microsoft.com/office/drawing/2014/main" id="{B6947E7D-8368-4AD7-859D-24409C151CCA}"/>
              </a:ext>
            </a:extLst>
          </p:cNvPr>
          <p:cNvSpPr>
            <a:spLocks noGrp="1"/>
          </p:cNvSpPr>
          <p:nvPr>
            <p:ph type="body" sz="quarter" idx="13"/>
          </p:nvPr>
        </p:nvSpPr>
        <p:spPr>
          <a:xfrm>
            <a:off x="6404658" y="1758950"/>
            <a:ext cx="5203142" cy="4528251"/>
          </a:xfrm>
        </p:spPr>
        <p:txBody>
          <a:bodyPr>
            <a:noAutofit/>
          </a:bodyPr>
          <a:lstStyle>
            <a:lvl1pPr marL="0" indent="0">
              <a:buNone/>
              <a:defRPr sz="2400">
                <a:solidFill>
                  <a:schemeClr val="tx1"/>
                </a:solidFill>
              </a:defRPr>
            </a:lvl1pPr>
            <a:lvl2pPr marL="0" indent="0">
              <a:buNone/>
              <a:defRPr/>
            </a:lvl2pPr>
            <a:lvl3pPr marL="168275" indent="-168275">
              <a:defRPr/>
            </a:lvl3pPr>
            <a:lvl4pPr marL="168275" indent="-168275">
              <a:defRPr/>
            </a:lvl4pPr>
            <a:lvl5pPr marL="168275" indent="-168275">
              <a:defRPr/>
            </a:lvl5pPr>
          </a:lstStyle>
          <a:p>
            <a:pPr lvl="0"/>
            <a:r>
              <a:rPr lang="en-US"/>
              <a:t>Click to edit Master text styles</a:t>
            </a:r>
          </a:p>
        </p:txBody>
      </p:sp>
      <p:sp>
        <p:nvSpPr>
          <p:cNvPr id="10" name="Subtitle 2">
            <a:extLst>
              <a:ext uri="{FF2B5EF4-FFF2-40B4-BE49-F238E27FC236}">
                <a16:creationId xmlns:a16="http://schemas.microsoft.com/office/drawing/2014/main" id="{BA755233-B2ED-4689-9000-43C355B21235}"/>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239991730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9"/>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1"/>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7785844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with Content - Dark Blue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325F19-7043-9B43-9D23-862E0D2EC5A4}"/>
              </a:ext>
            </a:extLst>
          </p:cNvPr>
          <p:cNvSpPr/>
          <p:nvPr userDrawn="1"/>
        </p:nvSpPr>
        <p:spPr>
          <a:xfrm>
            <a:off x="0" y="0"/>
            <a:ext cx="12192000" cy="1282700"/>
          </a:xfrm>
          <a:prstGeom prst="rect">
            <a:avLst/>
          </a:prstGeom>
          <a:solidFill>
            <a:srgbClr val="24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ubtitle 2">
            <a:extLst>
              <a:ext uri="{FF2B5EF4-FFF2-40B4-BE49-F238E27FC236}">
                <a16:creationId xmlns:a16="http://schemas.microsoft.com/office/drawing/2014/main" id="{C344B9C2-C83F-4CE2-9647-FD16172F2575}"/>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55627954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4211" y="457200"/>
            <a:ext cx="11023578" cy="553998"/>
          </a:xfr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40F6FA6F-11BB-49CB-B3EB-CB7B20B308EC}"/>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
        <p:nvSpPr>
          <p:cNvPr id="6" name="Text Placeholder 5">
            <a:extLst>
              <a:ext uri="{FF2B5EF4-FFF2-40B4-BE49-F238E27FC236}">
                <a16:creationId xmlns:a16="http://schemas.microsoft.com/office/drawing/2014/main" id="{4110BAE2-86D2-4494-AF71-B1796088D6B0}"/>
              </a:ext>
            </a:extLst>
          </p:cNvPr>
          <p:cNvSpPr>
            <a:spLocks noGrp="1"/>
          </p:cNvSpPr>
          <p:nvPr>
            <p:ph type="body" sz="quarter" idx="10" hasCustomPrompt="1"/>
          </p:nvPr>
        </p:nvSpPr>
        <p:spPr>
          <a:xfrm>
            <a:off x="584200" y="1033272"/>
            <a:ext cx="11029950" cy="369332"/>
          </a:xfrm>
        </p:spPr>
        <p:txBody>
          <a:bodyPr/>
          <a:lstStyle>
            <a:lvl1pPr marL="0" indent="0">
              <a:buNone/>
              <a:defRPr sz="2400">
                <a:solidFill>
                  <a:schemeClr val="tx1"/>
                </a:solidFill>
                <a:latin typeface="+mj-lt"/>
              </a:defRPr>
            </a:lvl1pPr>
            <a:lvl2pPr marL="228600" indent="0">
              <a:buNone/>
              <a:defRPr/>
            </a:lvl2pPr>
          </a:lstStyle>
          <a:p>
            <a:pPr lvl="0"/>
            <a:r>
              <a:rPr lang="en-US"/>
              <a:t>Subtitle</a:t>
            </a:r>
          </a:p>
        </p:txBody>
      </p:sp>
    </p:spTree>
    <p:extLst>
      <p:ext uri="{BB962C8B-B14F-4D97-AF65-F5344CB8AC3E}">
        <p14:creationId xmlns:p14="http://schemas.microsoft.com/office/powerpoint/2010/main" val="15711120"/>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Subtitle 2">
            <a:extLst>
              <a:ext uri="{FF2B5EF4-FFF2-40B4-BE49-F238E27FC236}">
                <a16:creationId xmlns:a16="http://schemas.microsoft.com/office/drawing/2014/main" id="{82106028-0450-4920-95A5-F49C734A8D7C}"/>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43885869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solidFill>
                  <a:schemeClr val="tx1"/>
                </a:solidFill>
                <a:latin typeface="+mj-lt"/>
                <a:cs typeface="Segoe UI" panose="020B0502040204020203" pitchFamily="34" charset="0"/>
              </a:defRPr>
            </a:lvl1pPr>
          </a:lstStyle>
          <a:p>
            <a:r>
              <a:rPr lang="en-US"/>
              <a:t>Click to edit Master title style</a:t>
            </a:r>
          </a:p>
        </p:txBody>
      </p:sp>
      <p:sp>
        <p:nvSpPr>
          <p:cNvPr id="4" name="Subtitle 2">
            <a:extLst>
              <a:ext uri="{FF2B5EF4-FFF2-40B4-BE49-F238E27FC236}">
                <a16:creationId xmlns:a16="http://schemas.microsoft.com/office/drawing/2014/main" id="{3CB8859C-C633-4680-8547-CD754DDD3FE7}"/>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68041229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1"/>
            <a:ext cx="6600825" cy="647700"/>
          </a:xfrm>
        </p:spPr>
        <p:txBody>
          <a:bodyPr tIns="64008"/>
          <a:lstStyle>
            <a:lvl1pPr>
              <a:defRPr sz="3600" spc="0">
                <a:solidFill>
                  <a:schemeClr val="tx1"/>
                </a:solidFill>
                <a:latin typeface="+mj-lt"/>
                <a:cs typeface="Segoe UI" panose="020B0502040204020203" pitchFamily="34" charset="0"/>
              </a:defRPr>
            </a:lvl1pPr>
          </a:lstStyle>
          <a:p>
            <a:r>
              <a:rPr lang="en-US"/>
              <a:t>Click to edit Master title style</a:t>
            </a:r>
          </a:p>
        </p:txBody>
      </p:sp>
      <p:pic>
        <p:nvPicPr>
          <p:cNvPr id="4" name="Picture 3" descr="Group of people in an office working." title="Microsoft Brand Photo">
            <a:extLst>
              <a:ext uri="{FF2B5EF4-FFF2-40B4-BE49-F238E27FC236}">
                <a16:creationId xmlns:a16="http://schemas.microsoft.com/office/drawing/2014/main" id="{4ACE1011-80F6-4BD2-AF87-EBA2821A5CA2}"/>
              </a:ext>
            </a:extLst>
          </p:cNvPr>
          <p:cNvPicPr>
            <a:picLocks noChangeAspect="1"/>
          </p:cNvPicPr>
          <p:nvPr userDrawn="1"/>
        </p:nvPicPr>
        <p:blipFill rotWithShape="1">
          <a:blip r:embed="rId2"/>
          <a:srcRect l="50151" t="540" r="10811" b="2163"/>
          <a:stretch/>
        </p:blipFill>
        <p:spPr>
          <a:xfrm>
            <a:off x="8064499" y="0"/>
            <a:ext cx="4127501" cy="6858000"/>
          </a:xfrm>
          <a:prstGeom prst="rect">
            <a:avLst/>
          </a:prstGeom>
        </p:spPr>
      </p:pic>
      <p:sp>
        <p:nvSpPr>
          <p:cNvPr id="5" name="Subtitle 2">
            <a:extLst>
              <a:ext uri="{FF2B5EF4-FFF2-40B4-BE49-F238E27FC236}">
                <a16:creationId xmlns:a16="http://schemas.microsoft.com/office/drawing/2014/main" id="{B6C9EFA0-3AE0-4D07-B671-D8C19DBE9295}"/>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14181303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with Right Colum Info Box">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1D0249-361F-F34B-8B1E-CBD589DF2ACB}"/>
              </a:ext>
            </a:extLst>
          </p:cNvPr>
          <p:cNvSpPr/>
          <p:nvPr userDrawn="1"/>
        </p:nvSpPr>
        <p:spPr>
          <a:xfrm>
            <a:off x="7974931" y="0"/>
            <a:ext cx="4217069" cy="6858000"/>
          </a:xfrm>
          <a:prstGeom prst="rect">
            <a:avLst/>
          </a:prstGeom>
          <a:solidFill>
            <a:srgbClr val="23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57201"/>
            <a:ext cx="6083842" cy="590282"/>
          </a:xfrm>
        </p:spPr>
        <p:txBody>
          <a:bodyPr/>
          <a:lstStyle>
            <a:lvl1pPr>
              <a:defRPr>
                <a:solidFill>
                  <a:schemeClr val="tx1"/>
                </a:solidFill>
              </a:defRPr>
            </a:lvl1pPr>
          </a:lstStyle>
          <a:p>
            <a:r>
              <a:rPr lang="en-US"/>
              <a:t>Click to edit Master title style</a:t>
            </a:r>
          </a:p>
        </p:txBody>
      </p:sp>
      <p:sp>
        <p:nvSpPr>
          <p:cNvPr id="21" name="Text Placeholder 2">
            <a:extLst>
              <a:ext uri="{FF2B5EF4-FFF2-40B4-BE49-F238E27FC236}">
                <a16:creationId xmlns:a16="http://schemas.microsoft.com/office/drawing/2014/main" id="{03E96041-AEBC-0F40-8CF6-61954970F0AA}"/>
              </a:ext>
            </a:extLst>
          </p:cNvPr>
          <p:cNvSpPr>
            <a:spLocks noGrp="1"/>
          </p:cNvSpPr>
          <p:nvPr>
            <p:ph type="body" sz="quarter" idx="14"/>
          </p:nvPr>
        </p:nvSpPr>
        <p:spPr>
          <a:xfrm>
            <a:off x="8380278" y="1334363"/>
            <a:ext cx="3197894" cy="5024396"/>
          </a:xfrm>
        </p:spPr>
        <p:txBody>
          <a:bodyPr/>
          <a:lstStyle>
            <a:lvl1pPr marL="0" indent="0" algn="l" defTabSz="932742" rtl="0" eaLnBrk="1" latinLnBrk="0" hangingPunct="1">
              <a:lnSpc>
                <a:spcPct val="100000"/>
              </a:lnSpc>
              <a:spcBef>
                <a:spcPct val="0"/>
              </a:spcBef>
              <a:spcAft>
                <a:spcPts val="300"/>
              </a:spcAft>
              <a:buNone/>
              <a:defRPr lang="en-US" sz="1400" b="0" kern="1200" cap="none" spc="-50" baseline="0" dirty="0" smtClean="0">
                <a:ln w="3175">
                  <a:noFill/>
                </a:ln>
                <a:solidFill>
                  <a:schemeClr val="bg1"/>
                </a:solidFill>
                <a:effectLst/>
                <a:latin typeface="Segoe UI Symbol" panose="020B0502040204020203" pitchFamily="34" charset="0"/>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30" name="Text Placeholder 2">
            <a:extLst>
              <a:ext uri="{FF2B5EF4-FFF2-40B4-BE49-F238E27FC236}">
                <a16:creationId xmlns:a16="http://schemas.microsoft.com/office/drawing/2014/main" id="{B62A1B7F-1316-DB4F-A3B9-93643E1D32ED}"/>
              </a:ext>
            </a:extLst>
          </p:cNvPr>
          <p:cNvSpPr>
            <a:spLocks noGrp="1"/>
          </p:cNvSpPr>
          <p:nvPr>
            <p:ph type="body" sz="quarter" idx="13"/>
          </p:nvPr>
        </p:nvSpPr>
        <p:spPr>
          <a:xfrm>
            <a:off x="8380278" y="739705"/>
            <a:ext cx="3197894" cy="307777"/>
          </a:xfrm>
        </p:spPr>
        <p:txBody>
          <a:bodyPr/>
          <a:lstStyle>
            <a:lvl1pPr marL="0" indent="0" algn="l" defTabSz="932742" rtl="0" eaLnBrk="1" latinLnBrk="0" hangingPunct="1">
              <a:lnSpc>
                <a:spcPct val="100000"/>
              </a:lnSpc>
              <a:spcBef>
                <a:spcPct val="0"/>
              </a:spcBef>
              <a:spcAft>
                <a:spcPts val="600"/>
              </a:spcAft>
              <a:buNone/>
              <a:defRPr lang="en-US" sz="2000" b="1" kern="1200" cap="none" spc="0" baseline="0" dirty="0" smtClean="0">
                <a:ln w="3175">
                  <a:noFill/>
                </a:ln>
                <a:solidFill>
                  <a:srgbClr val="55E7FE"/>
                </a:solidFill>
                <a:effectLst/>
                <a:latin typeface="Segoe UI Symbol" panose="020B0502040204020203" pitchFamily="34" charset="0"/>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8" name="Subtitle 2">
            <a:extLst>
              <a:ext uri="{FF2B5EF4-FFF2-40B4-BE49-F238E27FC236}">
                <a16:creationId xmlns:a16="http://schemas.microsoft.com/office/drawing/2014/main" id="{110B53EE-8327-46DD-98C2-AEE70DFDC20E}"/>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93612616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0D72B9-2CBF-9E4C-9BD2-A8FDC0DABDF5}"/>
              </a:ext>
            </a:extLst>
          </p:cNvPr>
          <p:cNvSpPr/>
          <p:nvPr userDrawn="1"/>
        </p:nvSpPr>
        <p:spPr>
          <a:xfrm>
            <a:off x="4210050" y="585788"/>
            <a:ext cx="7399338" cy="5683250"/>
          </a:xfrm>
          <a:prstGeom prst="rect">
            <a:avLst/>
          </a:prstGeom>
          <a:solidFill>
            <a:srgbClr val="24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6">
            <a:extLst>
              <a:ext uri="{FF2B5EF4-FFF2-40B4-BE49-F238E27FC236}">
                <a16:creationId xmlns:a16="http://schemas.microsoft.com/office/drawing/2014/main" id="{6F877263-61FD-E34E-A1A2-D3ADF775BB8C}"/>
              </a:ext>
            </a:extLst>
          </p:cNvPr>
          <p:cNvSpPr>
            <a:spLocks noGrp="1"/>
          </p:cNvSpPr>
          <p:nvPr>
            <p:ph type="title"/>
          </p:nvPr>
        </p:nvSpPr>
        <p:spPr>
          <a:xfrm>
            <a:off x="588263" y="495300"/>
            <a:ext cx="3147714" cy="987552"/>
          </a:xfrm>
        </p:spPr>
        <p:txBody>
          <a:bodyPr anchor="t"/>
          <a:lstStyle>
            <a:lvl1pPr marL="0" algn="l" defTabSz="932742" rtl="0" eaLnBrk="1" latinLnBrk="0" hangingPunct="1">
              <a:lnSpc>
                <a:spcPct val="100000"/>
              </a:lnSpc>
              <a:spcBef>
                <a:spcPct val="0"/>
              </a:spcBef>
              <a:buNone/>
              <a:defRPr lang="en-US" sz="3200" b="0" kern="1200" cap="none" spc="-50" baseline="0" dirty="0" smtClean="0">
                <a:ln w="3175">
                  <a:noFill/>
                </a:ln>
                <a:gradFill>
                  <a:gsLst>
                    <a:gs pos="1250">
                      <a:schemeClr val="tx1"/>
                    </a:gs>
                    <a:gs pos="100000">
                      <a:schemeClr val="tx1"/>
                    </a:gs>
                  </a:gsLst>
                  <a:lin ang="5400000" scaled="0"/>
                </a:gradFill>
                <a:effectLst/>
                <a:latin typeface="+mj-lt"/>
                <a:ea typeface="Segoe UI Symbol" panose="020B0502040204020203" pitchFamily="34" charset="0"/>
                <a:cs typeface="Segoe UI Symbol" panose="020B0502040204020203"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6B0BFBC8-950D-8844-AA88-E09CE353F911}"/>
              </a:ext>
            </a:extLst>
          </p:cNvPr>
          <p:cNvSpPr>
            <a:spLocks noGrp="1"/>
          </p:cNvSpPr>
          <p:nvPr>
            <p:ph type="body" sz="quarter" idx="11"/>
          </p:nvPr>
        </p:nvSpPr>
        <p:spPr>
          <a:xfrm>
            <a:off x="585788" y="1674791"/>
            <a:ext cx="3147714" cy="307777"/>
          </a:xfrm>
        </p:spPr>
        <p:txBody>
          <a:bodyPr/>
          <a:lstStyle>
            <a:lvl1pPr marL="0" indent="0">
              <a:buNone/>
              <a:defRPr lang="en-US" sz="2000" b="0" kern="1200" cap="none" spc="-50" baseline="0" dirty="0" smtClean="0">
                <a:ln w="3175">
                  <a:noFill/>
                </a:ln>
                <a:solidFill>
                  <a:schemeClr val="tx1"/>
                </a:solidFill>
                <a:effectLst/>
                <a:latin typeface="+mn-lt"/>
                <a:ea typeface="Segoe UI Symbol" panose="020B0502040204020203" pitchFamily="34" charset="0"/>
                <a:cs typeface="Segoe UI Symbol" panose="020B0502040204020203" pitchFamily="34" charset="0"/>
              </a:defRPr>
            </a:lvl1pPr>
          </a:lstStyle>
          <a:p>
            <a:pPr lvl="0"/>
            <a:r>
              <a:rPr lang="en-US"/>
              <a:t>Click to edit Master text styles</a:t>
            </a:r>
          </a:p>
        </p:txBody>
      </p:sp>
      <p:sp>
        <p:nvSpPr>
          <p:cNvPr id="13" name="Text Placeholder 2">
            <a:extLst>
              <a:ext uri="{FF2B5EF4-FFF2-40B4-BE49-F238E27FC236}">
                <a16:creationId xmlns:a16="http://schemas.microsoft.com/office/drawing/2014/main" id="{4C241308-BC82-324E-9037-2FDD73B65A70}"/>
              </a:ext>
            </a:extLst>
          </p:cNvPr>
          <p:cNvSpPr>
            <a:spLocks noGrp="1"/>
          </p:cNvSpPr>
          <p:nvPr>
            <p:ph type="body" sz="quarter" idx="12"/>
          </p:nvPr>
        </p:nvSpPr>
        <p:spPr>
          <a:xfrm>
            <a:off x="4657108" y="999175"/>
            <a:ext cx="2926697" cy="307777"/>
          </a:xfrm>
        </p:spPr>
        <p:txBody>
          <a:bodyPr/>
          <a:lstStyle>
            <a:lvl1pPr marL="0" indent="0" algn="l" defTabSz="932742" rtl="0" eaLnBrk="1" latinLnBrk="0" hangingPunct="1">
              <a:lnSpc>
                <a:spcPct val="100000"/>
              </a:lnSpc>
              <a:spcBef>
                <a:spcPct val="0"/>
              </a:spcBef>
              <a:spcAft>
                <a:spcPts val="600"/>
              </a:spcAft>
              <a:buNone/>
              <a:defRPr lang="en-US" sz="2000" b="0" kern="1200" cap="none" spc="0" baseline="0" dirty="0" smtClean="0">
                <a:ln w="3175">
                  <a:noFill/>
                </a:ln>
                <a:solidFill>
                  <a:schemeClr val="bg1"/>
                </a:solidFill>
                <a:effectLst/>
                <a:latin typeface="+mj-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14" name="Text Placeholder 2">
            <a:extLst>
              <a:ext uri="{FF2B5EF4-FFF2-40B4-BE49-F238E27FC236}">
                <a16:creationId xmlns:a16="http://schemas.microsoft.com/office/drawing/2014/main" id="{C018C48E-8C0C-9844-AE84-502FED4825F1}"/>
              </a:ext>
            </a:extLst>
          </p:cNvPr>
          <p:cNvSpPr>
            <a:spLocks noGrp="1"/>
          </p:cNvSpPr>
          <p:nvPr>
            <p:ph type="body" sz="quarter" idx="13"/>
          </p:nvPr>
        </p:nvSpPr>
        <p:spPr>
          <a:xfrm>
            <a:off x="4657108" y="1391061"/>
            <a:ext cx="2926697" cy="215444"/>
          </a:xfrm>
        </p:spPr>
        <p:txBody>
          <a:bodyPr/>
          <a:lstStyle>
            <a:lvl1pPr marL="0" indent="0" algn="l" defTabSz="932742" rtl="0" eaLnBrk="1" latinLnBrk="0" hangingPunct="1">
              <a:lnSpc>
                <a:spcPct val="100000"/>
              </a:lnSpc>
              <a:spcBef>
                <a:spcPct val="0"/>
              </a:spcBef>
              <a:spcAft>
                <a:spcPts val="300"/>
              </a:spcAft>
              <a:buNone/>
              <a:defRPr lang="en-US" sz="1400" b="0" kern="1200" cap="none" spc="-50" baseline="0" dirty="0" smtClean="0">
                <a:ln w="3175">
                  <a:noFill/>
                </a:ln>
                <a:solidFill>
                  <a:schemeClr val="bg1"/>
                </a:solidFill>
                <a:effectLst/>
                <a:latin typeface="+mn-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18" name="Text Placeholder 2">
            <a:extLst>
              <a:ext uri="{FF2B5EF4-FFF2-40B4-BE49-F238E27FC236}">
                <a16:creationId xmlns:a16="http://schemas.microsoft.com/office/drawing/2014/main" id="{2FA83CBA-90E5-5544-8EE6-A84C6754FDFF}"/>
              </a:ext>
            </a:extLst>
          </p:cNvPr>
          <p:cNvSpPr>
            <a:spLocks noGrp="1"/>
          </p:cNvSpPr>
          <p:nvPr>
            <p:ph type="body" sz="quarter" idx="14"/>
          </p:nvPr>
        </p:nvSpPr>
        <p:spPr>
          <a:xfrm>
            <a:off x="7970463" y="999175"/>
            <a:ext cx="2926697" cy="307777"/>
          </a:xfrm>
        </p:spPr>
        <p:txBody>
          <a:bodyPr/>
          <a:lstStyle>
            <a:lvl1pPr marL="0" indent="0" algn="l" defTabSz="932742" rtl="0" eaLnBrk="1" latinLnBrk="0" hangingPunct="1">
              <a:lnSpc>
                <a:spcPct val="100000"/>
              </a:lnSpc>
              <a:spcBef>
                <a:spcPct val="0"/>
              </a:spcBef>
              <a:spcAft>
                <a:spcPts val="600"/>
              </a:spcAft>
              <a:buNone/>
              <a:defRPr lang="en-US" sz="2000" b="0" kern="1200" cap="none" spc="0" baseline="0" dirty="0" smtClean="0">
                <a:ln w="3175">
                  <a:noFill/>
                </a:ln>
                <a:solidFill>
                  <a:schemeClr val="bg1"/>
                </a:solidFill>
                <a:effectLst/>
                <a:latin typeface="+mj-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19" name="Text Placeholder 2">
            <a:extLst>
              <a:ext uri="{FF2B5EF4-FFF2-40B4-BE49-F238E27FC236}">
                <a16:creationId xmlns:a16="http://schemas.microsoft.com/office/drawing/2014/main" id="{98401D11-8F4A-8F49-9896-E0A4D074DD76}"/>
              </a:ext>
            </a:extLst>
          </p:cNvPr>
          <p:cNvSpPr>
            <a:spLocks noGrp="1"/>
          </p:cNvSpPr>
          <p:nvPr>
            <p:ph type="body" sz="quarter" idx="15"/>
          </p:nvPr>
        </p:nvSpPr>
        <p:spPr>
          <a:xfrm>
            <a:off x="7970463" y="1391061"/>
            <a:ext cx="2926697" cy="215444"/>
          </a:xfrm>
        </p:spPr>
        <p:txBody>
          <a:bodyPr/>
          <a:lstStyle>
            <a:lvl1pPr marL="0" indent="0" algn="l" defTabSz="932742" rtl="0" eaLnBrk="1" latinLnBrk="0" hangingPunct="1">
              <a:lnSpc>
                <a:spcPct val="100000"/>
              </a:lnSpc>
              <a:spcBef>
                <a:spcPct val="0"/>
              </a:spcBef>
              <a:spcAft>
                <a:spcPts val="300"/>
              </a:spcAft>
              <a:buNone/>
              <a:defRPr lang="en-US" sz="1400" b="0" kern="1200" cap="none" spc="-50" baseline="0" dirty="0" smtClean="0">
                <a:ln w="3175">
                  <a:noFill/>
                </a:ln>
                <a:solidFill>
                  <a:schemeClr val="bg1"/>
                </a:solidFill>
                <a:effectLst/>
                <a:latin typeface="+mn-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24" name="Text Placeholder 2">
            <a:extLst>
              <a:ext uri="{FF2B5EF4-FFF2-40B4-BE49-F238E27FC236}">
                <a16:creationId xmlns:a16="http://schemas.microsoft.com/office/drawing/2014/main" id="{8DF59244-35BB-2D4B-B3B1-C7D7510C8076}"/>
              </a:ext>
            </a:extLst>
          </p:cNvPr>
          <p:cNvSpPr>
            <a:spLocks noGrp="1"/>
          </p:cNvSpPr>
          <p:nvPr>
            <p:ph type="body" sz="quarter" idx="18" hasCustomPrompt="1"/>
          </p:nvPr>
        </p:nvSpPr>
        <p:spPr>
          <a:xfrm>
            <a:off x="585788" y="3275101"/>
            <a:ext cx="3197894" cy="307777"/>
          </a:xfrm>
        </p:spPr>
        <p:txBody>
          <a:bodyPr/>
          <a:lstStyle>
            <a:lvl1pPr marL="0" indent="0" algn="l" defTabSz="932742" rtl="0" eaLnBrk="1" latinLnBrk="0" hangingPunct="1">
              <a:lnSpc>
                <a:spcPct val="100000"/>
              </a:lnSpc>
              <a:spcBef>
                <a:spcPct val="0"/>
              </a:spcBef>
              <a:spcAft>
                <a:spcPts val="600"/>
              </a:spcAft>
              <a:buNone/>
              <a:defRPr lang="en-US" sz="2000" b="0" kern="1200" cap="none" spc="0" baseline="0" dirty="0" smtClean="0">
                <a:ln w="3175">
                  <a:noFill/>
                </a:ln>
                <a:solidFill>
                  <a:srgbClr val="007BD1"/>
                </a:solidFill>
                <a:effectLst/>
                <a:latin typeface="+mj-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Section title</a:t>
            </a:r>
          </a:p>
        </p:txBody>
      </p:sp>
      <p:sp>
        <p:nvSpPr>
          <p:cNvPr id="25" name="Text Placeholder 2">
            <a:extLst>
              <a:ext uri="{FF2B5EF4-FFF2-40B4-BE49-F238E27FC236}">
                <a16:creationId xmlns:a16="http://schemas.microsoft.com/office/drawing/2014/main" id="{D6FBF25F-4F2C-EB4B-9025-9CA240CB4811}"/>
              </a:ext>
            </a:extLst>
          </p:cNvPr>
          <p:cNvSpPr>
            <a:spLocks noGrp="1"/>
          </p:cNvSpPr>
          <p:nvPr>
            <p:ph type="body" sz="quarter" idx="19"/>
          </p:nvPr>
        </p:nvSpPr>
        <p:spPr>
          <a:xfrm>
            <a:off x="585788" y="3666987"/>
            <a:ext cx="3197894" cy="215444"/>
          </a:xfrm>
        </p:spPr>
        <p:txBody>
          <a:bodyPr/>
          <a:lstStyle>
            <a:lvl1pPr marL="0" indent="0" algn="l" defTabSz="932742" rtl="0" eaLnBrk="1" latinLnBrk="0" hangingPunct="1">
              <a:lnSpc>
                <a:spcPct val="100000"/>
              </a:lnSpc>
              <a:spcBef>
                <a:spcPct val="0"/>
              </a:spcBef>
              <a:spcAft>
                <a:spcPts val="300"/>
              </a:spcAft>
              <a:buNone/>
              <a:defRPr lang="en-US" sz="1400" b="0" kern="1200" cap="none" spc="-50" baseline="0" dirty="0" smtClean="0">
                <a:ln w="3175">
                  <a:noFill/>
                </a:ln>
                <a:solidFill>
                  <a:schemeClr val="tx1"/>
                </a:solidFill>
                <a:effectLst/>
                <a:latin typeface="+mn-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26" name="Text Placeholder 2">
            <a:extLst>
              <a:ext uri="{FF2B5EF4-FFF2-40B4-BE49-F238E27FC236}">
                <a16:creationId xmlns:a16="http://schemas.microsoft.com/office/drawing/2014/main" id="{95985D7D-1EEE-F14B-A645-76C3575CBA75}"/>
              </a:ext>
            </a:extLst>
          </p:cNvPr>
          <p:cNvSpPr>
            <a:spLocks noGrp="1"/>
          </p:cNvSpPr>
          <p:nvPr>
            <p:ph type="body" sz="quarter" idx="20" hasCustomPrompt="1"/>
          </p:nvPr>
        </p:nvSpPr>
        <p:spPr>
          <a:xfrm>
            <a:off x="585788" y="4487345"/>
            <a:ext cx="3197894" cy="307777"/>
          </a:xfrm>
        </p:spPr>
        <p:txBody>
          <a:bodyPr/>
          <a:lstStyle>
            <a:lvl1pPr marL="0" indent="0" algn="l" defTabSz="932742" rtl="0" eaLnBrk="1" latinLnBrk="0" hangingPunct="1">
              <a:lnSpc>
                <a:spcPct val="100000"/>
              </a:lnSpc>
              <a:spcBef>
                <a:spcPct val="0"/>
              </a:spcBef>
              <a:spcAft>
                <a:spcPts val="600"/>
              </a:spcAft>
              <a:buNone/>
              <a:defRPr lang="en-US" sz="2000" b="0" kern="1200" cap="none" spc="0" baseline="0" dirty="0" smtClean="0">
                <a:ln w="3175">
                  <a:noFill/>
                </a:ln>
                <a:solidFill>
                  <a:srgbClr val="007BD1"/>
                </a:solidFill>
                <a:effectLst/>
                <a:latin typeface="+mj-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Section title</a:t>
            </a:r>
          </a:p>
        </p:txBody>
      </p:sp>
      <p:sp>
        <p:nvSpPr>
          <p:cNvPr id="27" name="Text Placeholder 2">
            <a:extLst>
              <a:ext uri="{FF2B5EF4-FFF2-40B4-BE49-F238E27FC236}">
                <a16:creationId xmlns:a16="http://schemas.microsoft.com/office/drawing/2014/main" id="{8DD7D342-7CF6-714A-972E-0DA52AD36306}"/>
              </a:ext>
            </a:extLst>
          </p:cNvPr>
          <p:cNvSpPr>
            <a:spLocks noGrp="1"/>
          </p:cNvSpPr>
          <p:nvPr>
            <p:ph type="body" sz="quarter" idx="21"/>
          </p:nvPr>
        </p:nvSpPr>
        <p:spPr>
          <a:xfrm>
            <a:off x="585788" y="4879231"/>
            <a:ext cx="3197894" cy="215444"/>
          </a:xfrm>
        </p:spPr>
        <p:txBody>
          <a:bodyPr/>
          <a:lstStyle>
            <a:lvl1pPr marL="0" indent="0" algn="l" defTabSz="932742" rtl="0" eaLnBrk="1" latinLnBrk="0" hangingPunct="1">
              <a:lnSpc>
                <a:spcPct val="100000"/>
              </a:lnSpc>
              <a:spcBef>
                <a:spcPct val="0"/>
              </a:spcBef>
              <a:spcAft>
                <a:spcPts val="300"/>
              </a:spcAft>
              <a:buNone/>
              <a:defRPr lang="en-US" sz="1400" b="0" kern="1200" cap="none" spc="-50" baseline="0" dirty="0" smtClean="0">
                <a:ln w="3175">
                  <a:noFill/>
                </a:ln>
                <a:solidFill>
                  <a:schemeClr val="tx1"/>
                </a:solidFill>
                <a:effectLst/>
                <a:latin typeface="+mn-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16" name="Subtitle 2">
            <a:extLst>
              <a:ext uri="{FF2B5EF4-FFF2-40B4-BE49-F238E27FC236}">
                <a16:creationId xmlns:a16="http://schemas.microsoft.com/office/drawing/2014/main" id="{839DC360-E784-4986-8330-EB08BF8144C7}"/>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126088712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0" spc="-49" baseline="0">
                <a:solidFill>
                  <a:schemeClr val="tx1"/>
                </a:solidFill>
                <a:latin typeface="+mj-lt"/>
                <a:cs typeface="Segoe UI" panose="020B0502040204020203" pitchFamily="34" charset="0"/>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554"/>
          </a:xfrm>
        </p:spPr>
        <p:txBody>
          <a:bodyPr/>
          <a:lstStyle>
            <a:lvl1pPr marL="0" indent="0">
              <a:buNone/>
              <a:defRPr sz="2200">
                <a:solidFill>
                  <a:schemeClr val="tx1"/>
                </a:solidFill>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Subtitle 2">
            <a:extLst>
              <a:ext uri="{FF2B5EF4-FFF2-40B4-BE49-F238E27FC236}">
                <a16:creationId xmlns:a16="http://schemas.microsoft.com/office/drawing/2014/main" id="{4824ACDD-ABE2-4F3D-B2EF-4546F5ABF782}"/>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164706657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3152001"/>
            <a:ext cx="4161981" cy="553998"/>
          </a:xfrm>
        </p:spPr>
        <p:txBody>
          <a:bodyPr wrap="square" rIns="0" anchor="ctr" anchorCtr="0">
            <a:spAutoFit/>
          </a:bodyPr>
          <a:lstStyle>
            <a:lvl1pPr>
              <a:lnSpc>
                <a:spcPct val="100000"/>
              </a:lnSpc>
              <a:defRPr sz="3600" b="0" spc="-49" baseline="0">
                <a:solidFill>
                  <a:schemeClr val="tx1"/>
                </a:solidFill>
                <a:latin typeface="+mj-lt"/>
                <a:cs typeface="Segoe UI" panose="020B0502040204020203" pitchFamily="34" charset="0"/>
              </a:defRPr>
            </a:lvl1pPr>
          </a:lstStyle>
          <a:p>
            <a:r>
              <a:rPr lang="en-US"/>
              <a:t>Square photo layout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Subtitle 2">
            <a:extLst>
              <a:ext uri="{FF2B5EF4-FFF2-40B4-BE49-F238E27FC236}">
                <a16:creationId xmlns:a16="http://schemas.microsoft.com/office/drawing/2014/main" id="{48EA4523-7750-4FA8-94E4-3061EF954A1A}"/>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16372640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Video</a:t>
            </a:r>
          </a:p>
        </p:txBody>
      </p:sp>
      <p:sp>
        <p:nvSpPr>
          <p:cNvPr id="3" name="Subtitle 2">
            <a:extLst>
              <a:ext uri="{FF2B5EF4-FFF2-40B4-BE49-F238E27FC236}">
                <a16:creationId xmlns:a16="http://schemas.microsoft.com/office/drawing/2014/main" id="{E248614D-046C-4AD4-9482-28E37E9CEC91}"/>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142159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69"/>
            <a:ext cx="11018520" cy="1612768"/>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53768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
        <p:nvSpPr>
          <p:cNvPr id="3" name="Subtitle 2">
            <a:extLst>
              <a:ext uri="{FF2B5EF4-FFF2-40B4-BE49-F238E27FC236}">
                <a16:creationId xmlns:a16="http://schemas.microsoft.com/office/drawing/2014/main" id="{58BD1222-9DCC-44D7-A05C-F08C99D508DD}"/>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1312886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7999" y="2988102"/>
            <a:ext cx="5309945" cy="830997"/>
          </a:xfrm>
          <a:noFill/>
        </p:spPr>
        <p:txBody>
          <a:bodyPr wrap="square" lIns="0" tIns="0" rIns="0" bIns="0" anchor="ctr" anchorCtr="0">
            <a:spAutoFit/>
          </a:bodyPr>
          <a:lstStyle>
            <a:lvl1pPr algn="l" defTabSz="932742" rtl="0" eaLnBrk="1" latinLnBrk="0" hangingPunct="1">
              <a:lnSpc>
                <a:spcPct val="90000"/>
              </a:lnSpc>
              <a:spcBef>
                <a:spcPct val="0"/>
              </a:spcBef>
              <a:buNone/>
              <a:defRPr lang="en-US" sz="6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grpSp>
        <p:nvGrpSpPr>
          <p:cNvPr id="3" name="Group 2">
            <a:extLst>
              <a:ext uri="{FF2B5EF4-FFF2-40B4-BE49-F238E27FC236}">
                <a16:creationId xmlns:a16="http://schemas.microsoft.com/office/drawing/2014/main" id="{41C20F73-545C-4116-B76C-01B7ADE61111}"/>
              </a:ext>
              <a:ext uri="{C183D7F6-B498-43B3-948B-1728B52AA6E4}">
                <adec:decorative xmlns:adec="http://schemas.microsoft.com/office/drawing/2017/decorative" val="1"/>
              </a:ext>
            </a:extLst>
          </p:cNvPr>
          <p:cNvGrpSpPr/>
          <p:nvPr userDrawn="1"/>
        </p:nvGrpSpPr>
        <p:grpSpPr>
          <a:xfrm>
            <a:off x="-561738" y="974519"/>
            <a:ext cx="5601136" cy="6202668"/>
            <a:chOff x="-561738" y="974519"/>
            <a:chExt cx="5601136" cy="6202668"/>
          </a:xfrm>
        </p:grpSpPr>
        <p:sp>
          <p:nvSpPr>
            <p:cNvPr id="4" name="Oval 3">
              <a:extLst>
                <a:ext uri="{FF2B5EF4-FFF2-40B4-BE49-F238E27FC236}">
                  <a16:creationId xmlns:a16="http://schemas.microsoft.com/office/drawing/2014/main" id="{D8598AF0-7807-4828-A665-102F91D6A500}"/>
                </a:ext>
                <a:ext uri="{C183D7F6-B498-43B3-948B-1728B52AA6E4}">
                  <adec:decorative xmlns:adec="http://schemas.microsoft.com/office/drawing/2017/decorative" val="1"/>
                </a:ext>
              </a:extLst>
            </p:cNvPr>
            <p:cNvSpPr/>
            <p:nvPr/>
          </p:nvSpPr>
          <p:spPr bwMode="auto">
            <a:xfrm>
              <a:off x="594398" y="1206500"/>
              <a:ext cx="4445000" cy="4445000"/>
            </a:xfrm>
            <a:prstGeom prst="ellipse">
              <a:avLst/>
            </a:prstGeom>
            <a:solidFill>
              <a:srgbClr val="FFFFFF">
                <a:alpha val="10000"/>
              </a:srgbClr>
            </a:solidFill>
            <a:ln w="57150" cap="rnd"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solidFill>
                  <a:srgbClr val="FFFFFF"/>
                </a:solidFill>
                <a:effectLst/>
                <a:uLnTx/>
                <a:uFillTx/>
                <a:latin typeface="Segoe UI"/>
                <a:ea typeface="+mn-ea"/>
                <a:cs typeface="Segoe UI" pitchFamily="34" charset="0"/>
              </a:endParaRPr>
            </a:p>
          </p:txBody>
        </p:sp>
        <p:sp>
          <p:nvSpPr>
            <p:cNvPr id="5" name="Arc 4">
              <a:extLst>
                <a:ext uri="{FF2B5EF4-FFF2-40B4-BE49-F238E27FC236}">
                  <a16:creationId xmlns:a16="http://schemas.microsoft.com/office/drawing/2014/main" id="{1E01E005-99B5-4C1F-94A4-525AFAB87E0C}"/>
                </a:ext>
                <a:ext uri="{C183D7F6-B498-43B3-948B-1728B52AA6E4}">
                  <adec:decorative xmlns:adec="http://schemas.microsoft.com/office/drawing/2017/decorative" val="1"/>
                </a:ext>
              </a:extLst>
            </p:cNvPr>
            <p:cNvSpPr/>
            <p:nvPr/>
          </p:nvSpPr>
          <p:spPr bwMode="auto">
            <a:xfrm>
              <a:off x="1102397" y="1714500"/>
              <a:ext cx="3429001" cy="3429001"/>
            </a:xfrm>
            <a:prstGeom prst="arc">
              <a:avLst>
                <a:gd name="adj1" fmla="val 5241447"/>
                <a:gd name="adj2" fmla="val 1466217"/>
              </a:avLst>
            </a:prstGeom>
            <a:noFill/>
            <a:ln w="31750" cap="rnd" cmpd="sng" algn="ctr">
              <a:gradFill>
                <a:gsLst>
                  <a:gs pos="0">
                    <a:srgbClr val="FFFFFF"/>
                  </a:gs>
                  <a:gs pos="100000">
                    <a:srgbClr val="FFFFFF">
                      <a:alpha val="0"/>
                    </a:srgbClr>
                  </a:gs>
                </a:gsLst>
                <a:lin ang="5400000" scaled="1"/>
              </a:gra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solidFill>
                  <a:srgbClr val="FFFFFF"/>
                </a:solidFill>
                <a:effectLst/>
                <a:uLnTx/>
                <a:uFillTx/>
                <a:latin typeface="Segoe UI"/>
                <a:ea typeface="+mn-ea"/>
                <a:cs typeface="Segoe UI" pitchFamily="34" charset="0"/>
              </a:endParaRPr>
            </a:p>
          </p:txBody>
        </p:sp>
        <p:sp>
          <p:nvSpPr>
            <p:cNvPr id="6" name="Arc 5">
              <a:extLst>
                <a:ext uri="{FF2B5EF4-FFF2-40B4-BE49-F238E27FC236}">
                  <a16:creationId xmlns:a16="http://schemas.microsoft.com/office/drawing/2014/main" id="{C9DBCE82-4B42-4A29-AEC7-62A8F9AD7AD1}"/>
                </a:ext>
                <a:ext uri="{C183D7F6-B498-43B3-948B-1728B52AA6E4}">
                  <adec:decorative xmlns:adec="http://schemas.microsoft.com/office/drawing/2017/decorative" val="1"/>
                </a:ext>
              </a:extLst>
            </p:cNvPr>
            <p:cNvSpPr/>
            <p:nvPr/>
          </p:nvSpPr>
          <p:spPr bwMode="auto">
            <a:xfrm>
              <a:off x="1621346" y="2233448"/>
              <a:ext cx="2391104" cy="2391103"/>
            </a:xfrm>
            <a:prstGeom prst="arc">
              <a:avLst>
                <a:gd name="adj1" fmla="val 842704"/>
                <a:gd name="adj2" fmla="val 15667159"/>
              </a:avLst>
            </a:prstGeom>
            <a:noFill/>
            <a:ln w="31750" cap="rnd" cmpd="sng" algn="ctr">
              <a:gradFill>
                <a:gsLst>
                  <a:gs pos="100000">
                    <a:srgbClr val="FFFFFF"/>
                  </a:gs>
                  <a:gs pos="0">
                    <a:srgbClr val="FFFFFF">
                      <a:alpha val="0"/>
                    </a:srgbClr>
                  </a:gs>
                </a:gsLst>
                <a:lin ang="5400000" scaled="1"/>
              </a:gra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solidFill>
                  <a:srgbClr val="FFFFFF"/>
                </a:solidFill>
                <a:effectLst/>
                <a:uLnTx/>
                <a:uFillTx/>
                <a:latin typeface="Segoe UI"/>
                <a:ea typeface="+mn-ea"/>
                <a:cs typeface="Segoe UI" pitchFamily="34" charset="0"/>
              </a:endParaRPr>
            </a:p>
          </p:txBody>
        </p:sp>
        <p:sp>
          <p:nvSpPr>
            <p:cNvPr id="7" name="Oval 6">
              <a:extLst>
                <a:ext uri="{FF2B5EF4-FFF2-40B4-BE49-F238E27FC236}">
                  <a16:creationId xmlns:a16="http://schemas.microsoft.com/office/drawing/2014/main" id="{71502B0E-F8B0-49AB-A5D3-BC520CB2F422}"/>
                </a:ext>
                <a:ext uri="{C183D7F6-B498-43B3-948B-1728B52AA6E4}">
                  <adec:decorative xmlns:adec="http://schemas.microsoft.com/office/drawing/2017/decorative" val="1"/>
                </a:ext>
              </a:extLst>
            </p:cNvPr>
            <p:cNvSpPr/>
            <p:nvPr/>
          </p:nvSpPr>
          <p:spPr bwMode="auto">
            <a:xfrm>
              <a:off x="2114018" y="2726120"/>
              <a:ext cx="1405759" cy="1405759"/>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Arc 7">
              <a:extLst>
                <a:ext uri="{FF2B5EF4-FFF2-40B4-BE49-F238E27FC236}">
                  <a16:creationId xmlns:a16="http://schemas.microsoft.com/office/drawing/2014/main" id="{2497256F-8EE9-410D-8046-EC7F939C0D84}"/>
                </a:ext>
                <a:ext uri="{C183D7F6-B498-43B3-948B-1728B52AA6E4}">
                  <adec:decorative xmlns:adec="http://schemas.microsoft.com/office/drawing/2017/decorative" val="1"/>
                </a:ext>
              </a:extLst>
            </p:cNvPr>
            <p:cNvSpPr/>
            <p:nvPr/>
          </p:nvSpPr>
          <p:spPr bwMode="auto">
            <a:xfrm>
              <a:off x="594398" y="1206500"/>
              <a:ext cx="4445000" cy="4445000"/>
            </a:xfrm>
            <a:prstGeom prst="arc">
              <a:avLst>
                <a:gd name="adj1" fmla="val 8894431"/>
                <a:gd name="adj2" fmla="val 0"/>
              </a:avLst>
            </a:prstGeom>
            <a:noFill/>
            <a:ln w="31750" cap="rnd" cmpd="sng" algn="ctr">
              <a:gradFill>
                <a:gsLst>
                  <a:gs pos="0">
                    <a:srgbClr val="FFFFFF"/>
                  </a:gs>
                  <a:gs pos="100000">
                    <a:srgbClr val="FFFFFF">
                      <a:alpha val="0"/>
                    </a:srgbClr>
                  </a:gs>
                </a:gsLst>
                <a:lin ang="5400000" scaled="1"/>
              </a:gra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solidFill>
                  <a:srgbClr val="FFFFFF"/>
                </a:solidFill>
                <a:effectLst/>
                <a:uLnTx/>
                <a:uFillTx/>
                <a:latin typeface="Segoe UI"/>
                <a:ea typeface="+mn-ea"/>
                <a:cs typeface="Segoe UI" pitchFamily="34" charset="0"/>
              </a:endParaRPr>
            </a:p>
          </p:txBody>
        </p:sp>
        <p:sp>
          <p:nvSpPr>
            <p:cNvPr id="9" name="Oval 8">
              <a:extLst>
                <a:ext uri="{FF2B5EF4-FFF2-40B4-BE49-F238E27FC236}">
                  <a16:creationId xmlns:a16="http://schemas.microsoft.com/office/drawing/2014/main" id="{D8885035-D1DD-46C7-9D04-02F9E3518E21}"/>
                </a:ext>
                <a:ext uri="{C183D7F6-B498-43B3-948B-1728B52AA6E4}">
                  <adec:decorative xmlns:adec="http://schemas.microsoft.com/office/drawing/2017/decorative" val="1"/>
                </a:ext>
              </a:extLst>
            </p:cNvPr>
            <p:cNvSpPr/>
            <p:nvPr/>
          </p:nvSpPr>
          <p:spPr bwMode="auto">
            <a:xfrm>
              <a:off x="979780" y="4727467"/>
              <a:ext cx="472963" cy="472963"/>
            </a:xfrm>
            <a:prstGeom prst="ellipse">
              <a:avLst/>
            </a:prstGeom>
            <a:solidFill>
              <a:srgbClr val="FFFFFF">
                <a:alpha val="10000"/>
              </a:srgbClr>
            </a:solidFill>
            <a:ln w="57150" cap="rnd"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solidFill>
                  <a:srgbClr val="FFFFFF"/>
                </a:solidFill>
                <a:effectLst/>
                <a:uLnTx/>
                <a:uFillTx/>
                <a:latin typeface="Segoe UI"/>
                <a:ea typeface="+mn-ea"/>
                <a:cs typeface="Segoe UI" pitchFamily="34" charset="0"/>
              </a:endParaRPr>
            </a:p>
          </p:txBody>
        </p:sp>
        <p:sp>
          <p:nvSpPr>
            <p:cNvPr id="10" name="Oval 9">
              <a:extLst>
                <a:ext uri="{FF2B5EF4-FFF2-40B4-BE49-F238E27FC236}">
                  <a16:creationId xmlns:a16="http://schemas.microsoft.com/office/drawing/2014/main" id="{3E173707-A685-45AF-82EB-CCA7674068CD}"/>
                </a:ext>
                <a:ext uri="{C183D7F6-B498-43B3-948B-1728B52AA6E4}">
                  <adec:decorative xmlns:adec="http://schemas.microsoft.com/office/drawing/2017/decorative" val="1"/>
                </a:ext>
              </a:extLst>
            </p:cNvPr>
            <p:cNvSpPr/>
            <p:nvPr/>
          </p:nvSpPr>
          <p:spPr bwMode="auto">
            <a:xfrm>
              <a:off x="-561738" y="1959741"/>
              <a:ext cx="1961928" cy="1961927"/>
            </a:xfrm>
            <a:prstGeom prst="ellipse">
              <a:avLst/>
            </a:prstGeom>
            <a:solidFill>
              <a:srgbClr val="FFFFFF">
                <a:alpha val="10000"/>
              </a:srgbClr>
            </a:solidFill>
            <a:ln w="57150" cap="rnd"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solidFill>
                  <a:srgbClr val="FFFFFF"/>
                </a:solidFill>
                <a:effectLst/>
                <a:uLnTx/>
                <a:uFillTx/>
                <a:latin typeface="Segoe UI"/>
                <a:ea typeface="+mn-ea"/>
                <a:cs typeface="Segoe UI" pitchFamily="34" charset="0"/>
              </a:endParaRPr>
            </a:p>
          </p:txBody>
        </p:sp>
        <p:sp>
          <p:nvSpPr>
            <p:cNvPr id="11" name="Oval 10">
              <a:extLst>
                <a:ext uri="{FF2B5EF4-FFF2-40B4-BE49-F238E27FC236}">
                  <a16:creationId xmlns:a16="http://schemas.microsoft.com/office/drawing/2014/main" id="{B55F113E-C367-4399-9D90-A097D47D4A3D}"/>
                </a:ext>
                <a:ext uri="{C183D7F6-B498-43B3-948B-1728B52AA6E4}">
                  <adec:decorative xmlns:adec="http://schemas.microsoft.com/office/drawing/2017/decorative" val="1"/>
                </a:ext>
              </a:extLst>
            </p:cNvPr>
            <p:cNvSpPr/>
            <p:nvPr/>
          </p:nvSpPr>
          <p:spPr bwMode="auto">
            <a:xfrm>
              <a:off x="-104538" y="3509141"/>
              <a:ext cx="999360" cy="999359"/>
            </a:xfrm>
            <a:prstGeom prst="ellipse">
              <a:avLst/>
            </a:prstGeom>
            <a:solidFill>
              <a:srgbClr val="FFFFFF">
                <a:alpha val="10000"/>
              </a:srgbClr>
            </a:solidFill>
            <a:ln w="57150" cap="rnd"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solidFill>
                  <a:srgbClr val="FFFFFF"/>
                </a:solidFill>
                <a:effectLst/>
                <a:uLnTx/>
                <a:uFillTx/>
                <a:latin typeface="Segoe UI"/>
                <a:ea typeface="+mn-ea"/>
                <a:cs typeface="Segoe UI" pitchFamily="34" charset="0"/>
              </a:endParaRPr>
            </a:p>
          </p:txBody>
        </p:sp>
        <p:sp>
          <p:nvSpPr>
            <p:cNvPr id="12" name="Oval 11">
              <a:extLst>
                <a:ext uri="{FF2B5EF4-FFF2-40B4-BE49-F238E27FC236}">
                  <a16:creationId xmlns:a16="http://schemas.microsoft.com/office/drawing/2014/main" id="{ED0303DE-724E-406F-A53B-4684CE84696D}"/>
                </a:ext>
                <a:ext uri="{C183D7F6-B498-43B3-948B-1728B52AA6E4}">
                  <adec:decorative xmlns:adec="http://schemas.microsoft.com/office/drawing/2017/decorative" val="1"/>
                </a:ext>
              </a:extLst>
            </p:cNvPr>
            <p:cNvSpPr/>
            <p:nvPr/>
          </p:nvSpPr>
          <p:spPr bwMode="auto">
            <a:xfrm>
              <a:off x="1434347" y="974519"/>
              <a:ext cx="623053" cy="623052"/>
            </a:xfrm>
            <a:prstGeom prst="ellipse">
              <a:avLst/>
            </a:prstGeom>
            <a:solidFill>
              <a:srgbClr val="FFFFFF">
                <a:alpha val="10000"/>
              </a:srgbClr>
            </a:solidFill>
            <a:ln w="57150" cap="rnd"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solidFill>
                  <a:srgbClr val="FFFFFF"/>
                </a:solidFill>
                <a:effectLst/>
                <a:uLnTx/>
                <a:uFillTx/>
                <a:latin typeface="Segoe UI"/>
                <a:ea typeface="+mn-ea"/>
                <a:cs typeface="Segoe UI" pitchFamily="34" charset="0"/>
              </a:endParaRPr>
            </a:p>
          </p:txBody>
        </p:sp>
        <p:sp>
          <p:nvSpPr>
            <p:cNvPr id="13" name="Arc 12">
              <a:extLst>
                <a:ext uri="{FF2B5EF4-FFF2-40B4-BE49-F238E27FC236}">
                  <a16:creationId xmlns:a16="http://schemas.microsoft.com/office/drawing/2014/main" id="{CE25C8F0-4CE7-4195-A204-589652ED9252}"/>
                </a:ext>
                <a:ext uri="{C183D7F6-B498-43B3-948B-1728B52AA6E4}">
                  <adec:decorative xmlns:adec="http://schemas.microsoft.com/office/drawing/2017/decorative" val="1"/>
                </a:ext>
              </a:extLst>
            </p:cNvPr>
            <p:cNvSpPr/>
            <p:nvPr/>
          </p:nvSpPr>
          <p:spPr bwMode="auto">
            <a:xfrm>
              <a:off x="1349829" y="1961932"/>
              <a:ext cx="2934138" cy="2934138"/>
            </a:xfrm>
            <a:prstGeom prst="arc">
              <a:avLst>
                <a:gd name="adj1" fmla="val 16439746"/>
                <a:gd name="adj2" fmla="val 21713"/>
              </a:avLst>
            </a:prstGeom>
            <a:noFill/>
            <a:ln w="31750" cap="rnd" cmpd="sng" algn="ctr">
              <a:solidFill>
                <a:srgbClr val="243A5E"/>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solidFill>
                  <a:srgbClr val="FFFFFF"/>
                </a:solidFill>
                <a:effectLst/>
                <a:uLnTx/>
                <a:uFillTx/>
                <a:latin typeface="Segoe UI"/>
                <a:ea typeface="+mn-ea"/>
                <a:cs typeface="Segoe UI" pitchFamily="34" charset="0"/>
              </a:endParaRPr>
            </a:p>
          </p:txBody>
        </p:sp>
        <p:sp>
          <p:nvSpPr>
            <p:cNvPr id="14" name="Arc 13">
              <a:extLst>
                <a:ext uri="{FF2B5EF4-FFF2-40B4-BE49-F238E27FC236}">
                  <a16:creationId xmlns:a16="http://schemas.microsoft.com/office/drawing/2014/main" id="{893AE993-4A19-4FF1-BB23-74609668D4AF}"/>
                </a:ext>
                <a:ext uri="{C183D7F6-B498-43B3-948B-1728B52AA6E4}">
                  <adec:decorative xmlns:adec="http://schemas.microsoft.com/office/drawing/2017/decorative" val="1"/>
                </a:ext>
              </a:extLst>
            </p:cNvPr>
            <p:cNvSpPr/>
            <p:nvPr/>
          </p:nvSpPr>
          <p:spPr bwMode="auto">
            <a:xfrm>
              <a:off x="853840" y="1465943"/>
              <a:ext cx="3926116" cy="3926116"/>
            </a:xfrm>
            <a:prstGeom prst="arc">
              <a:avLst>
                <a:gd name="adj1" fmla="val 16475754"/>
                <a:gd name="adj2" fmla="val 6851959"/>
              </a:avLst>
            </a:prstGeom>
            <a:noFill/>
            <a:ln w="31750" cap="rnd" cmpd="sng" algn="ctr">
              <a:solidFill>
                <a:srgbClr val="243A5E"/>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solidFill>
                  <a:srgbClr val="FFFFFF"/>
                </a:solidFill>
                <a:effectLst/>
                <a:uLnTx/>
                <a:uFillTx/>
                <a:latin typeface="Segoe UI"/>
                <a:ea typeface="+mn-ea"/>
                <a:cs typeface="Segoe UI" pitchFamily="34" charset="0"/>
              </a:endParaRPr>
            </a:p>
          </p:txBody>
        </p:sp>
        <p:sp>
          <p:nvSpPr>
            <p:cNvPr id="15" name="Oval 14">
              <a:extLst>
                <a:ext uri="{FF2B5EF4-FFF2-40B4-BE49-F238E27FC236}">
                  <a16:creationId xmlns:a16="http://schemas.microsoft.com/office/drawing/2014/main" id="{5FAED8F2-FEAB-4006-B702-A185CBF24D2B}"/>
                </a:ext>
                <a:ext uri="{C183D7F6-B498-43B3-948B-1728B52AA6E4}">
                  <adec:decorative xmlns:adec="http://schemas.microsoft.com/office/drawing/2017/decorative" val="1"/>
                </a:ext>
              </a:extLst>
            </p:cNvPr>
            <p:cNvSpPr/>
            <p:nvPr/>
          </p:nvSpPr>
          <p:spPr bwMode="auto">
            <a:xfrm>
              <a:off x="769257" y="4862598"/>
              <a:ext cx="2314590" cy="2314589"/>
            </a:xfrm>
            <a:prstGeom prst="ellipse">
              <a:avLst/>
            </a:prstGeom>
            <a:solidFill>
              <a:srgbClr val="FFFFFF">
                <a:alpha val="10000"/>
              </a:srgbClr>
            </a:solidFill>
            <a:ln w="57150" cap="rnd"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solidFill>
                  <a:srgbClr val="FFFFFF"/>
                </a:solidFill>
                <a:effectLst/>
                <a:uLnTx/>
                <a:uFillTx/>
                <a:latin typeface="Segoe UI"/>
                <a:ea typeface="+mn-ea"/>
                <a:cs typeface="Segoe UI" pitchFamily="34" charset="0"/>
              </a:endParaRPr>
            </a:p>
          </p:txBody>
        </p:sp>
        <p:sp>
          <p:nvSpPr>
            <p:cNvPr id="16" name="Oval 15">
              <a:extLst>
                <a:ext uri="{FF2B5EF4-FFF2-40B4-BE49-F238E27FC236}">
                  <a16:creationId xmlns:a16="http://schemas.microsoft.com/office/drawing/2014/main" id="{627611ED-9E2D-41AD-8F41-47631774603C}"/>
                </a:ext>
                <a:ext uri="{C183D7F6-B498-43B3-948B-1728B52AA6E4}">
                  <adec:decorative xmlns:adec="http://schemas.microsoft.com/office/drawing/2017/decorative" val="1"/>
                </a:ext>
              </a:extLst>
            </p:cNvPr>
            <p:cNvSpPr/>
            <p:nvPr/>
          </p:nvSpPr>
          <p:spPr bwMode="auto">
            <a:xfrm>
              <a:off x="4237588" y="4502277"/>
              <a:ext cx="250698" cy="250698"/>
            </a:xfrm>
            <a:prstGeom prst="ellipse">
              <a:avLst/>
            </a:prstGeom>
            <a:solidFill>
              <a:srgbClr val="FFFFFF">
                <a:alpha val="10000"/>
              </a:srgbClr>
            </a:solidFill>
            <a:ln w="57150" cap="rnd"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err="1">
                <a:ln>
                  <a:noFill/>
                </a:ln>
                <a:solidFill>
                  <a:srgbClr val="FFFFFF"/>
                </a:solidFill>
                <a:effectLst/>
                <a:uLnTx/>
                <a:uFillTx/>
                <a:latin typeface="Segoe UI"/>
                <a:ea typeface="+mn-ea"/>
                <a:cs typeface="Segoe UI" pitchFamily="34" charset="0"/>
              </a:endParaRPr>
            </a:p>
          </p:txBody>
        </p:sp>
      </p:grpSp>
      <p:sp>
        <p:nvSpPr>
          <p:cNvPr id="17" name="Subtitle 2">
            <a:extLst>
              <a:ext uri="{FF2B5EF4-FFF2-40B4-BE49-F238E27FC236}">
                <a16:creationId xmlns:a16="http://schemas.microsoft.com/office/drawing/2014/main" id="{C1AADBC0-BCD3-45F7-BBFB-0235424D610E}"/>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2437041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
        <p:nvSpPr>
          <p:cNvPr id="3" name="Subtitle 2">
            <a:extLst>
              <a:ext uri="{FF2B5EF4-FFF2-40B4-BE49-F238E27FC236}">
                <a16:creationId xmlns:a16="http://schemas.microsoft.com/office/drawing/2014/main" id="{45FAFBE8-7B5E-43B3-9D90-0A5EB4B01346}"/>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3713716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Section Title 2">
    <p:bg>
      <p:bgPr>
        <a:gradFill flip="none" rotWithShape="1">
          <a:gsLst>
            <a:gs pos="65000">
              <a:schemeClr val="bg1"/>
            </a:gs>
            <a:gs pos="65000">
              <a:schemeClr val="tx2"/>
            </a:gs>
          </a:gsLst>
          <a:lin ang="108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9F76A-3FC3-46CD-86D4-4C60F0F35925}"/>
              </a:ext>
            </a:extLst>
          </p:cNvPr>
          <p:cNvSpPr>
            <a:spLocks noGrp="1"/>
          </p:cNvSpPr>
          <p:nvPr>
            <p:ph type="title"/>
          </p:nvPr>
        </p:nvSpPr>
        <p:spPr>
          <a:xfrm>
            <a:off x="584212" y="457200"/>
            <a:ext cx="3047988" cy="553998"/>
          </a:xfrm>
        </p:spPr>
        <p:txBody>
          <a:bodyPr/>
          <a:lstStyle>
            <a:lvl1pPr>
              <a:defRPr>
                <a:solidFill>
                  <a:schemeClr val="bg1"/>
                </a:solidFill>
              </a:defRPr>
            </a:lvl1pPr>
          </a:lstStyle>
          <a:p>
            <a:r>
              <a:rPr lang="en-US"/>
              <a:t>Click to edit Master title style</a:t>
            </a:r>
            <a:endParaRPr lang="en-IN"/>
          </a:p>
        </p:txBody>
      </p:sp>
      <p:sp>
        <p:nvSpPr>
          <p:cNvPr id="3" name="Subtitle 2">
            <a:extLst>
              <a:ext uri="{FF2B5EF4-FFF2-40B4-BE49-F238E27FC236}">
                <a16:creationId xmlns:a16="http://schemas.microsoft.com/office/drawing/2014/main" id="{6E6350C4-5F2C-49AE-9B3A-0BA51FD24A3C}"/>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535949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igh Level Statem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095947-F672-EB4E-A015-784F44CA4536}"/>
              </a:ext>
            </a:extLst>
          </p:cNvPr>
          <p:cNvSpPr/>
          <p:nvPr userDrawn="1"/>
        </p:nvSpPr>
        <p:spPr>
          <a:xfrm>
            <a:off x="0" y="0"/>
            <a:ext cx="4218878" cy="6858000"/>
          </a:xfrm>
          <a:prstGeom prst="rect">
            <a:avLst/>
          </a:prstGeom>
          <a:solidFill>
            <a:srgbClr val="24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57200"/>
            <a:ext cx="3134651" cy="1661993"/>
          </a:xfrm>
        </p:spPr>
        <p:txBody>
          <a:bodyPr/>
          <a:lstStyle>
            <a:lvl1pPr>
              <a:defRPr>
                <a:solidFill>
                  <a:schemeClr val="bg1"/>
                </a:solidFill>
                <a:latin typeface="+mj-lt"/>
              </a:defRPr>
            </a:lvl1pPr>
          </a:lstStyle>
          <a:p>
            <a:r>
              <a:rPr lang="en-US"/>
              <a:t>Click to edit Master title style</a:t>
            </a:r>
          </a:p>
        </p:txBody>
      </p:sp>
      <p:sp>
        <p:nvSpPr>
          <p:cNvPr id="5" name="Subtitle 2">
            <a:extLst>
              <a:ext uri="{FF2B5EF4-FFF2-40B4-BE49-F238E27FC236}">
                <a16:creationId xmlns:a16="http://schemas.microsoft.com/office/drawing/2014/main" id="{A033ED30-8E08-4AD3-95BF-9B158EA03A05}"/>
              </a:ext>
            </a:extLst>
          </p:cNvPr>
          <p:cNvSpPr txBox="1">
            <a:spLocks/>
          </p:cNvSpPr>
          <p:nvPr userDrawn="1"/>
        </p:nvSpPr>
        <p:spPr bwMode="auto">
          <a:xfrm>
            <a:off x="1264069" y="6412888"/>
            <a:ext cx="9663862" cy="1384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900" b="0" i="0" u="none" strike="noStrike" kern="0" cap="none" spc="0" normalizeH="0" baseline="0" noProof="0">
                <a:ln>
                  <a:noFill/>
                </a:ln>
                <a:gradFill>
                  <a:gsLst>
                    <a:gs pos="83000">
                      <a:schemeClr val="bg1">
                        <a:lumMod val="50000"/>
                      </a:schemeClr>
                    </a:gs>
                    <a:gs pos="100000">
                      <a:schemeClr val="bg1">
                        <a:lumMod val="50000"/>
                      </a:schemeClr>
                    </a:gs>
                  </a:gsLst>
                  <a:lin ang="5400000" scaled="1"/>
                </a:gradFill>
                <a:effectLst/>
                <a:uLnTx/>
                <a:uFillTx/>
                <a:latin typeface="Segoe UI Symbol" panose="020B0502040204020203" pitchFamily="34" charset="0"/>
                <a:ea typeface="Segoe UI Symbol" panose="020B0502040204020203" pitchFamily="34" charset="0"/>
                <a:cs typeface="Arial Unicode MS" pitchFamily="34" charset="-128"/>
              </a:rPr>
              <a:t>CONFIDENTIAL - FOR PLANNING PURPOSES ONLY</a:t>
            </a:r>
          </a:p>
        </p:txBody>
      </p:sp>
      <p:sp>
        <p:nvSpPr>
          <p:cNvPr id="20" name="Text Placeholder 2">
            <a:extLst>
              <a:ext uri="{FF2B5EF4-FFF2-40B4-BE49-F238E27FC236}">
                <a16:creationId xmlns:a16="http://schemas.microsoft.com/office/drawing/2014/main" id="{A65A590F-0D99-D848-8240-F7F4B03A37CF}"/>
              </a:ext>
            </a:extLst>
          </p:cNvPr>
          <p:cNvSpPr>
            <a:spLocks noGrp="1"/>
          </p:cNvSpPr>
          <p:nvPr>
            <p:ph type="body" sz="quarter" idx="13"/>
          </p:nvPr>
        </p:nvSpPr>
        <p:spPr>
          <a:xfrm>
            <a:off x="5981730" y="1113619"/>
            <a:ext cx="3197894" cy="307777"/>
          </a:xfrm>
        </p:spPr>
        <p:txBody>
          <a:bodyPr/>
          <a:lstStyle>
            <a:lvl1pPr marL="0" indent="0" algn="l" defTabSz="932742" rtl="0" eaLnBrk="1" latinLnBrk="0" hangingPunct="1">
              <a:lnSpc>
                <a:spcPct val="100000"/>
              </a:lnSpc>
              <a:spcBef>
                <a:spcPct val="0"/>
              </a:spcBef>
              <a:spcAft>
                <a:spcPts val="600"/>
              </a:spcAft>
              <a:buNone/>
              <a:defRPr lang="en-US" sz="2000" b="1" kern="1200" cap="none" spc="0" baseline="0" dirty="0" smtClean="0">
                <a:ln w="3175">
                  <a:noFill/>
                </a:ln>
                <a:solidFill>
                  <a:srgbClr val="007BD1"/>
                </a:solidFill>
                <a:effectLst/>
                <a:latin typeface="+mj-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21" name="Text Placeholder 2">
            <a:extLst>
              <a:ext uri="{FF2B5EF4-FFF2-40B4-BE49-F238E27FC236}">
                <a16:creationId xmlns:a16="http://schemas.microsoft.com/office/drawing/2014/main" id="{03E96041-AEBC-0F40-8CF6-61954970F0AA}"/>
              </a:ext>
            </a:extLst>
          </p:cNvPr>
          <p:cNvSpPr>
            <a:spLocks noGrp="1"/>
          </p:cNvSpPr>
          <p:nvPr>
            <p:ph type="body" sz="quarter" idx="14"/>
          </p:nvPr>
        </p:nvSpPr>
        <p:spPr>
          <a:xfrm>
            <a:off x="5981730" y="1505505"/>
            <a:ext cx="3197894" cy="215444"/>
          </a:xfrm>
        </p:spPr>
        <p:txBody>
          <a:bodyPr/>
          <a:lstStyle>
            <a:lvl1pPr marL="0" indent="0" algn="l" defTabSz="932742" rtl="0" eaLnBrk="1" latinLnBrk="0" hangingPunct="1">
              <a:lnSpc>
                <a:spcPct val="100000"/>
              </a:lnSpc>
              <a:spcBef>
                <a:spcPct val="0"/>
              </a:spcBef>
              <a:spcAft>
                <a:spcPts val="300"/>
              </a:spcAft>
              <a:buNone/>
              <a:defRPr lang="en-US" sz="1400" b="0" kern="1200" cap="none" spc="-50" baseline="0" dirty="0" smtClean="0">
                <a:ln w="3175">
                  <a:noFill/>
                </a:ln>
                <a:solidFill>
                  <a:schemeClr val="tx1"/>
                </a:solidFill>
                <a:effectLst/>
                <a:latin typeface="+mn-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22" name="Text Placeholder 2">
            <a:extLst>
              <a:ext uri="{FF2B5EF4-FFF2-40B4-BE49-F238E27FC236}">
                <a16:creationId xmlns:a16="http://schemas.microsoft.com/office/drawing/2014/main" id="{042C3BEA-4C19-D049-A38B-863B5F812110}"/>
              </a:ext>
            </a:extLst>
          </p:cNvPr>
          <p:cNvSpPr>
            <a:spLocks noGrp="1"/>
          </p:cNvSpPr>
          <p:nvPr>
            <p:ph type="body" sz="quarter" idx="15"/>
          </p:nvPr>
        </p:nvSpPr>
        <p:spPr>
          <a:xfrm>
            <a:off x="5981730" y="2672772"/>
            <a:ext cx="3197894" cy="307777"/>
          </a:xfrm>
        </p:spPr>
        <p:txBody>
          <a:bodyPr/>
          <a:lstStyle>
            <a:lvl1pPr marL="0" indent="0" algn="l" defTabSz="932742" rtl="0" eaLnBrk="1" latinLnBrk="0" hangingPunct="1">
              <a:lnSpc>
                <a:spcPct val="100000"/>
              </a:lnSpc>
              <a:spcBef>
                <a:spcPct val="0"/>
              </a:spcBef>
              <a:spcAft>
                <a:spcPts val="600"/>
              </a:spcAft>
              <a:buNone/>
              <a:defRPr lang="en-US" sz="2000" b="1" kern="1200" cap="none" spc="0" baseline="0" dirty="0" smtClean="0">
                <a:ln w="3175">
                  <a:noFill/>
                </a:ln>
                <a:solidFill>
                  <a:srgbClr val="007BD1"/>
                </a:solidFill>
                <a:effectLst/>
                <a:latin typeface="+mj-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23" name="Text Placeholder 2">
            <a:extLst>
              <a:ext uri="{FF2B5EF4-FFF2-40B4-BE49-F238E27FC236}">
                <a16:creationId xmlns:a16="http://schemas.microsoft.com/office/drawing/2014/main" id="{3B1D3224-2C52-3E42-86A5-2E3E7E816A6A}"/>
              </a:ext>
            </a:extLst>
          </p:cNvPr>
          <p:cNvSpPr>
            <a:spLocks noGrp="1"/>
          </p:cNvSpPr>
          <p:nvPr>
            <p:ph type="body" sz="quarter" idx="16"/>
          </p:nvPr>
        </p:nvSpPr>
        <p:spPr>
          <a:xfrm>
            <a:off x="5981730" y="3064658"/>
            <a:ext cx="3197894" cy="215444"/>
          </a:xfrm>
        </p:spPr>
        <p:txBody>
          <a:bodyPr/>
          <a:lstStyle>
            <a:lvl1pPr marL="0" indent="0" algn="l" defTabSz="932742" rtl="0" eaLnBrk="1" latinLnBrk="0" hangingPunct="1">
              <a:lnSpc>
                <a:spcPct val="100000"/>
              </a:lnSpc>
              <a:spcBef>
                <a:spcPct val="0"/>
              </a:spcBef>
              <a:spcAft>
                <a:spcPts val="300"/>
              </a:spcAft>
              <a:buNone/>
              <a:defRPr lang="en-US" sz="1400" b="0" kern="1200" cap="none" spc="-50" baseline="0" dirty="0" smtClean="0">
                <a:ln w="3175">
                  <a:noFill/>
                </a:ln>
                <a:solidFill>
                  <a:schemeClr val="tx1"/>
                </a:solidFill>
                <a:effectLst/>
                <a:latin typeface="+mn-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26" name="Text Placeholder 2">
            <a:extLst>
              <a:ext uri="{FF2B5EF4-FFF2-40B4-BE49-F238E27FC236}">
                <a16:creationId xmlns:a16="http://schemas.microsoft.com/office/drawing/2014/main" id="{743447A7-31E0-7642-9190-5490D4087E9D}"/>
              </a:ext>
            </a:extLst>
          </p:cNvPr>
          <p:cNvSpPr>
            <a:spLocks noGrp="1"/>
          </p:cNvSpPr>
          <p:nvPr>
            <p:ph type="body" sz="quarter" idx="19"/>
          </p:nvPr>
        </p:nvSpPr>
        <p:spPr>
          <a:xfrm>
            <a:off x="5981730" y="4423552"/>
            <a:ext cx="3197894" cy="307777"/>
          </a:xfrm>
        </p:spPr>
        <p:txBody>
          <a:bodyPr/>
          <a:lstStyle>
            <a:lvl1pPr marL="0" indent="0" algn="l" defTabSz="932742" rtl="0" eaLnBrk="1" latinLnBrk="0" hangingPunct="1">
              <a:lnSpc>
                <a:spcPct val="100000"/>
              </a:lnSpc>
              <a:spcBef>
                <a:spcPct val="0"/>
              </a:spcBef>
              <a:spcAft>
                <a:spcPts val="600"/>
              </a:spcAft>
              <a:buNone/>
              <a:defRPr lang="en-US" sz="2000" b="1" kern="1200" cap="none" spc="0" baseline="0" dirty="0" smtClean="0">
                <a:ln w="3175">
                  <a:noFill/>
                </a:ln>
                <a:solidFill>
                  <a:srgbClr val="007BD1"/>
                </a:solidFill>
                <a:effectLst/>
                <a:latin typeface="+mj-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27" name="Text Placeholder 2">
            <a:extLst>
              <a:ext uri="{FF2B5EF4-FFF2-40B4-BE49-F238E27FC236}">
                <a16:creationId xmlns:a16="http://schemas.microsoft.com/office/drawing/2014/main" id="{9B2B4773-9D80-6F44-A864-4612360B726A}"/>
              </a:ext>
            </a:extLst>
          </p:cNvPr>
          <p:cNvSpPr>
            <a:spLocks noGrp="1"/>
          </p:cNvSpPr>
          <p:nvPr>
            <p:ph type="body" sz="quarter" idx="20"/>
          </p:nvPr>
        </p:nvSpPr>
        <p:spPr>
          <a:xfrm>
            <a:off x="5981730" y="4815438"/>
            <a:ext cx="3197894" cy="215444"/>
          </a:xfrm>
        </p:spPr>
        <p:txBody>
          <a:bodyPr/>
          <a:lstStyle>
            <a:lvl1pPr marL="0" indent="0" algn="l" defTabSz="932742" rtl="0" eaLnBrk="1" latinLnBrk="0" hangingPunct="1">
              <a:lnSpc>
                <a:spcPct val="100000"/>
              </a:lnSpc>
              <a:spcBef>
                <a:spcPct val="0"/>
              </a:spcBef>
              <a:spcAft>
                <a:spcPts val="300"/>
              </a:spcAft>
              <a:buNone/>
              <a:defRPr lang="en-US" sz="1400" b="0" kern="1200" cap="none" spc="-50" baseline="0" dirty="0" smtClean="0">
                <a:ln w="3175">
                  <a:noFill/>
                </a:ln>
                <a:solidFill>
                  <a:schemeClr val="tx1"/>
                </a:solidFill>
                <a:effectLst/>
                <a:latin typeface="+mn-lt"/>
                <a:ea typeface="Segoe UI Symbol" panose="020B0502040204020203" pitchFamily="34" charset="0"/>
                <a:cs typeface="Segoe UI Symbol" panose="020B0502040204020203" pitchFamily="34" charset="0"/>
              </a:defRPr>
            </a:lvl1pPr>
            <a:lvl2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2pPr>
            <a:lvl3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3pPr>
            <a:lvl4pPr marL="0" indent="0" algn="l" defTabSz="932742" rtl="0" eaLnBrk="1" latinLnBrk="0" hangingPunct="1">
              <a:lnSpc>
                <a:spcPct val="100000"/>
              </a:lnSpc>
              <a:spcBef>
                <a:spcPct val="0"/>
              </a:spcBef>
              <a:buNone/>
              <a:defRPr lang="en-US" sz="5000" b="1" kern="1200" cap="none" spc="-50" baseline="0" dirty="0" smtClean="0">
                <a:ln w="3175">
                  <a:noFill/>
                </a:ln>
                <a:solidFill>
                  <a:srgbClr val="FFFFFF"/>
                </a:solidFill>
                <a:effectLst/>
                <a:latin typeface="Segoe UI Symbol" panose="020B0502040204020203" pitchFamily="34" charset="0"/>
                <a:ea typeface="Segoe UI Symbol" panose="020B0502040204020203" pitchFamily="34" charset="0"/>
                <a:cs typeface="Segoe UI Symbol" panose="020B0502040204020203" pitchFamily="34" charset="0"/>
              </a:defRPr>
            </a:lvl4pPr>
          </a:lstStyle>
          <a:p>
            <a:pPr lvl="0"/>
            <a:r>
              <a:rPr lang="en-US"/>
              <a:t>Click to edit Master text</a:t>
            </a:r>
          </a:p>
        </p:txBody>
      </p:sp>
      <p:sp>
        <p:nvSpPr>
          <p:cNvPr id="11" name="Subtitle 2">
            <a:extLst>
              <a:ext uri="{FF2B5EF4-FFF2-40B4-BE49-F238E27FC236}">
                <a16:creationId xmlns:a16="http://schemas.microsoft.com/office/drawing/2014/main" id="{981C073E-5600-42F7-B938-84699E0A7510}"/>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10758419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EB2C5AB-8B63-4B6B-991D-E2671D600994}"/>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3100589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45807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8549405"/>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spTree>
    <p:extLst>
      <p:ext uri="{BB962C8B-B14F-4D97-AF65-F5344CB8AC3E}">
        <p14:creationId xmlns:p14="http://schemas.microsoft.com/office/powerpoint/2010/main" val="39042392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95001037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799958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CEA546D5-6660-4512-9848-181F4FA249F9}"/>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Tree>
    <p:extLst>
      <p:ext uri="{BB962C8B-B14F-4D97-AF65-F5344CB8AC3E}">
        <p14:creationId xmlns:p14="http://schemas.microsoft.com/office/powerpoint/2010/main" val="1862238615"/>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Only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4211" y="457200"/>
            <a:ext cx="11023578" cy="553998"/>
          </a:xfrm>
        </p:spPr>
        <p:txBody>
          <a:bodyPr/>
          <a:lstStyle>
            <a:lvl1pPr>
              <a:defRPr>
                <a:solidFill>
                  <a:schemeClr val="tx1"/>
                </a:solidFill>
              </a:defRPr>
            </a:lvl1pPr>
          </a:lstStyle>
          <a:p>
            <a:r>
              <a:rPr lang="en-US"/>
              <a:t>Click to edit Master title style</a:t>
            </a:r>
          </a:p>
        </p:txBody>
      </p:sp>
      <p:sp>
        <p:nvSpPr>
          <p:cNvPr id="4" name="Subtitle 2">
            <a:extLst>
              <a:ext uri="{FF2B5EF4-FFF2-40B4-BE49-F238E27FC236}">
                <a16:creationId xmlns:a16="http://schemas.microsoft.com/office/drawing/2014/main" id="{40F6FA6F-11BB-49CB-B3EB-CB7B20B308EC}"/>
              </a:ext>
            </a:extLst>
          </p:cNvPr>
          <p:cNvSpPr txBox="1">
            <a:spLocks/>
          </p:cNvSpPr>
          <p:nvPr userDrawn="1"/>
        </p:nvSpPr>
        <p:spPr bwMode="auto">
          <a:xfrm>
            <a:off x="1264069" y="6565288"/>
            <a:ext cx="9663862" cy="123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1087313"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235199" indent="-233272" algn="l" defTabSz="108731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ea typeface="Arial Unicode MS" pitchFamily="34" charset="-128"/>
                <a:cs typeface="Arial Unicode MS" pitchFamily="34" charset="-128"/>
              </a:defRPr>
            </a:lvl2pPr>
            <a:lvl3pPr marL="555224" indent="-318098"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3pPr>
            <a:lvl4pPr marL="746082" indent="-188930" algn="l" defTabSz="108731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ea typeface="Arial Unicode MS" pitchFamily="34" charset="-128"/>
                <a:cs typeface="Arial Unicode MS" pitchFamily="34" charset="-128"/>
              </a:defRPr>
            </a:lvl4pPr>
            <a:lvl5pPr marL="910567" indent="-158085" algn="l" defTabSz="108731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ea typeface="Arial Unicode MS" pitchFamily="34" charset="-128"/>
                <a:cs typeface="Arial Unicode MS" pitchFamily="34" charset="-128"/>
              </a:defRPr>
            </a:lvl5pPr>
            <a:lvl6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6pPr>
            <a:lvl7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7pPr>
            <a:lvl8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8pPr>
            <a:lvl9pPr marL="910567" indent="-158085" algn="l" defTabSz="1087313" rtl="0" eaLnBrk="1" fontAlgn="base" hangingPunct="1">
              <a:spcBef>
                <a:spcPct val="0"/>
              </a:spcBef>
              <a:spcAft>
                <a:spcPct val="0"/>
              </a:spcAft>
              <a:buClr>
                <a:schemeClr val="tx2"/>
              </a:buClr>
              <a:buSzPct val="89000"/>
              <a:buFont typeface="Arial" charset="0"/>
              <a:buChar char="-"/>
              <a:defRPr sz="1900" baseline="0">
                <a:solidFill>
                  <a:schemeClr val="tx1"/>
                </a:solidFill>
                <a:latin typeface="+mn-lt"/>
              </a:defRPr>
            </a:lvl9pPr>
          </a:lstStyle>
          <a:p>
            <a:pPr marL="0" marR="0" lvl="0" indent="0" algn="ctr" defTabSz="1087313" rtl="0" eaLnBrk="1" fontAlgn="base" latinLnBrk="0" hangingPunct="1">
              <a:lnSpc>
                <a:spcPct val="100000"/>
              </a:lnSpc>
              <a:spcBef>
                <a:spcPct val="0"/>
              </a:spcBef>
              <a:spcAft>
                <a:spcPct val="0"/>
              </a:spcAft>
              <a:buClr>
                <a:srgbClr val="0072C6"/>
              </a:buClr>
              <a:buSzTx/>
              <a:buFontTx/>
              <a:buNone/>
              <a:tabLst/>
              <a:defRPr/>
            </a:pPr>
            <a:r>
              <a:rPr kumimoji="0" lang="en-US" sz="800" b="0" i="0" u="none" strike="noStrike" kern="0" cap="none" spc="0" normalizeH="0" baseline="0" noProof="0">
                <a:ln>
                  <a:noFill/>
                </a:ln>
                <a:solidFill>
                  <a:schemeClr val="tx1">
                    <a:lumMod val="25000"/>
                    <a:lumOff val="75000"/>
                  </a:schemeClr>
                </a:solidFill>
                <a:effectLst/>
                <a:uLnTx/>
                <a:uFillTx/>
                <a:latin typeface="+mj-lt"/>
                <a:ea typeface="Arial Unicode MS" pitchFamily="34" charset="-128"/>
                <a:cs typeface="Arial Unicode MS" pitchFamily="34" charset="-128"/>
              </a:rPr>
              <a:t>CONFIDENTIAL — FOR PLANNING PURPOSES ONLY</a:t>
            </a:r>
          </a:p>
        </p:txBody>
      </p:sp>
      <p:sp>
        <p:nvSpPr>
          <p:cNvPr id="6" name="Text Placeholder 5">
            <a:extLst>
              <a:ext uri="{FF2B5EF4-FFF2-40B4-BE49-F238E27FC236}">
                <a16:creationId xmlns:a16="http://schemas.microsoft.com/office/drawing/2014/main" id="{4110BAE2-86D2-4494-AF71-B1796088D6B0}"/>
              </a:ext>
            </a:extLst>
          </p:cNvPr>
          <p:cNvSpPr>
            <a:spLocks noGrp="1"/>
          </p:cNvSpPr>
          <p:nvPr>
            <p:ph type="body" sz="quarter" idx="10" hasCustomPrompt="1"/>
          </p:nvPr>
        </p:nvSpPr>
        <p:spPr>
          <a:xfrm>
            <a:off x="584200" y="1033272"/>
            <a:ext cx="11029950" cy="369332"/>
          </a:xfrm>
        </p:spPr>
        <p:txBody>
          <a:bodyPr/>
          <a:lstStyle>
            <a:lvl1pPr marL="0" indent="0">
              <a:buNone/>
              <a:defRPr sz="2400">
                <a:solidFill>
                  <a:schemeClr val="tx1"/>
                </a:solidFill>
                <a:latin typeface="+mj-lt"/>
              </a:defRPr>
            </a:lvl1pPr>
            <a:lvl2pPr marL="228600" indent="0">
              <a:buNone/>
              <a:defRPr/>
            </a:lvl2pPr>
          </a:lstStyle>
          <a:p>
            <a:pPr lvl="0"/>
            <a:r>
              <a:rPr lang="en-US"/>
              <a:t>Subtitle</a:t>
            </a:r>
          </a:p>
        </p:txBody>
      </p:sp>
    </p:spTree>
    <p:extLst>
      <p:ext uri="{BB962C8B-B14F-4D97-AF65-F5344CB8AC3E}">
        <p14:creationId xmlns:p14="http://schemas.microsoft.com/office/powerpoint/2010/main" val="3446343054"/>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8" name="Picture 7" descr="Two people sitting at a table using a computer.&#10;&#10;Description automatically generated">
            <a:extLst>
              <a:ext uri="{FF2B5EF4-FFF2-40B4-BE49-F238E27FC236}">
                <a16:creationId xmlns:a16="http://schemas.microsoft.com/office/drawing/2014/main" id="{E71B249D-3641-4863-A587-0500DE8253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2855666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8" name="Picture 7" descr="Two people sitting at a table using a computer.&#10;&#10;Description automatically generated">
            <a:extLst>
              <a:ext uri="{FF2B5EF4-FFF2-40B4-BE49-F238E27FC236}">
                <a16:creationId xmlns:a16="http://schemas.microsoft.com/office/drawing/2014/main" id="{B321057F-5FE2-4E98-A82A-F395CCC9BA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532885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Title Slide">
    <p:bg>
      <p:bgPr>
        <a:solidFill>
          <a:schemeClr val="bg2"/>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0" y="6002740"/>
            <a:ext cx="1366245" cy="292608"/>
          </a:xfrm>
          <a:prstGeom prst="rect">
            <a:avLst/>
          </a:prstGeom>
        </p:spPr>
      </p:pic>
      <p:sp>
        <p:nvSpPr>
          <p:cNvPr id="9" name="Title 1"/>
          <p:cNvSpPr>
            <a:spLocks noGrp="1"/>
          </p:cNvSpPr>
          <p:nvPr>
            <p:ph type="title" hasCustomPrompt="1"/>
          </p:nvPr>
        </p:nvSpPr>
        <p:spPr>
          <a:xfrm>
            <a:off x="584200" y="212633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10896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sp>
        <p:nvSpPr>
          <p:cNvPr id="6" name="Freeform 19">
            <a:extLst>
              <a:ext uri="{FF2B5EF4-FFF2-40B4-BE49-F238E27FC236}">
                <a16:creationId xmlns:a16="http://schemas.microsoft.com/office/drawing/2014/main" id="{6C53769D-A9E7-47AB-A952-00CDFDDAA3E1}"/>
              </a:ext>
            </a:extLst>
          </p:cNvPr>
          <p:cNvSpPr>
            <a:spLocks noChangeAspect="1" noEditPoints="1"/>
          </p:cNvSpPr>
          <p:nvPr userDrawn="1"/>
        </p:nvSpPr>
        <p:spPr bwMode="black">
          <a:xfrm>
            <a:off x="6595141" y="3283491"/>
            <a:ext cx="5139164" cy="2985547"/>
          </a:xfrm>
          <a:custGeom>
            <a:avLst/>
            <a:gdLst>
              <a:gd name="T0" fmla="*/ 230 w 476"/>
              <a:gd name="T1" fmla="*/ 110 h 278"/>
              <a:gd name="T2" fmla="*/ 204 w 476"/>
              <a:gd name="T3" fmla="*/ 137 h 278"/>
              <a:gd name="T4" fmla="*/ 248 w 476"/>
              <a:gd name="T5" fmla="*/ 164 h 278"/>
              <a:gd name="T6" fmla="*/ 249 w 476"/>
              <a:gd name="T7" fmla="*/ 191 h 278"/>
              <a:gd name="T8" fmla="*/ 241 w 476"/>
              <a:gd name="T9" fmla="*/ 218 h 278"/>
              <a:gd name="T10" fmla="*/ 245 w 476"/>
              <a:gd name="T11" fmla="*/ 256 h 278"/>
              <a:gd name="T12" fmla="*/ 122 w 476"/>
              <a:gd name="T13" fmla="*/ 239 h 278"/>
              <a:gd name="T14" fmla="*/ 145 w 476"/>
              <a:gd name="T15" fmla="*/ 212 h 278"/>
              <a:gd name="T16" fmla="*/ 130 w 476"/>
              <a:gd name="T17" fmla="*/ 185 h 278"/>
              <a:gd name="T18" fmla="*/ 70 w 476"/>
              <a:gd name="T19" fmla="*/ 157 h 278"/>
              <a:gd name="T20" fmla="*/ 95 w 476"/>
              <a:gd name="T21" fmla="*/ 130 h 278"/>
              <a:gd name="T22" fmla="*/ 128 w 476"/>
              <a:gd name="T23" fmla="*/ 103 h 278"/>
              <a:gd name="T24" fmla="*/ 140 w 476"/>
              <a:gd name="T25" fmla="*/ 76 h 278"/>
              <a:gd name="T26" fmla="*/ 135 w 476"/>
              <a:gd name="T27" fmla="*/ 49 h 278"/>
              <a:gd name="T28" fmla="*/ 145 w 476"/>
              <a:gd name="T29" fmla="*/ 22 h 278"/>
              <a:gd name="T30" fmla="*/ 248 w 476"/>
              <a:gd name="T31" fmla="*/ 42 h 278"/>
              <a:gd name="T32" fmla="*/ 217 w 476"/>
              <a:gd name="T33" fmla="*/ 69 h 278"/>
              <a:gd name="T34" fmla="*/ 422 w 476"/>
              <a:gd name="T35" fmla="*/ 234 h 278"/>
              <a:gd name="T36" fmla="*/ 416 w 476"/>
              <a:gd name="T37" fmla="*/ 261 h 278"/>
              <a:gd name="T38" fmla="*/ 385 w 476"/>
              <a:gd name="T39" fmla="*/ 254 h 278"/>
              <a:gd name="T40" fmla="*/ 354 w 476"/>
              <a:gd name="T41" fmla="*/ 227 h 278"/>
              <a:gd name="T42" fmla="*/ 394 w 476"/>
              <a:gd name="T43" fmla="*/ 193 h 278"/>
              <a:gd name="T44" fmla="*/ 343 w 476"/>
              <a:gd name="T45" fmla="*/ 193 h 278"/>
              <a:gd name="T46" fmla="*/ 303 w 476"/>
              <a:gd name="T47" fmla="*/ 166 h 278"/>
              <a:gd name="T48" fmla="*/ 240 w 476"/>
              <a:gd name="T49" fmla="*/ 139 h 278"/>
              <a:gd name="T50" fmla="*/ 245 w 476"/>
              <a:gd name="T51" fmla="*/ 112 h 278"/>
              <a:gd name="T52" fmla="*/ 213 w 476"/>
              <a:gd name="T53" fmla="*/ 85 h 278"/>
              <a:gd name="T54" fmla="*/ 402 w 476"/>
              <a:gd name="T55" fmla="*/ 62 h 278"/>
              <a:gd name="T56" fmla="*/ 404 w 476"/>
              <a:gd name="T57" fmla="*/ 35 h 278"/>
              <a:gd name="T58" fmla="*/ 180 w 476"/>
              <a:gd name="T59" fmla="*/ 28 h 278"/>
              <a:gd name="T60" fmla="*/ 175 w 476"/>
              <a:gd name="T61" fmla="*/ 56 h 278"/>
              <a:gd name="T62" fmla="*/ 149 w 476"/>
              <a:gd name="T63" fmla="*/ 83 h 278"/>
              <a:gd name="T64" fmla="*/ 6 w 476"/>
              <a:gd name="T65" fmla="*/ 67 h 278"/>
              <a:gd name="T66" fmla="*/ 17 w 476"/>
              <a:gd name="T67" fmla="*/ 40 h 278"/>
              <a:gd name="T68" fmla="*/ 56 w 476"/>
              <a:gd name="T69" fmla="*/ 47 h 278"/>
              <a:gd name="T70" fmla="*/ 87 w 476"/>
              <a:gd name="T71" fmla="*/ 74 h 278"/>
              <a:gd name="T72" fmla="*/ 34 w 476"/>
              <a:gd name="T73" fmla="*/ 96 h 278"/>
              <a:gd name="T74" fmla="*/ 33 w 476"/>
              <a:gd name="T75" fmla="*/ 123 h 278"/>
              <a:gd name="T76" fmla="*/ 51 w 476"/>
              <a:gd name="T77" fmla="*/ 151 h 278"/>
              <a:gd name="T78" fmla="*/ 75 w 476"/>
              <a:gd name="T79" fmla="*/ 178 h 278"/>
              <a:gd name="T80" fmla="*/ 94 w 476"/>
              <a:gd name="T81" fmla="*/ 205 h 278"/>
              <a:gd name="T82" fmla="*/ 99 w 476"/>
              <a:gd name="T83" fmla="*/ 232 h 278"/>
              <a:gd name="T84" fmla="*/ 100 w 476"/>
              <a:gd name="T85" fmla="*/ 259 h 278"/>
              <a:gd name="T86" fmla="*/ 222 w 476"/>
              <a:gd name="T87" fmla="*/ 227 h 278"/>
              <a:gd name="T88" fmla="*/ 216 w 476"/>
              <a:gd name="T89" fmla="*/ 200 h 278"/>
              <a:gd name="T90" fmla="*/ 187 w 476"/>
              <a:gd name="T91" fmla="*/ 173 h 278"/>
              <a:gd name="T92" fmla="*/ 190 w 476"/>
              <a:gd name="T93" fmla="*/ 146 h 278"/>
              <a:gd name="T94" fmla="*/ 200 w 476"/>
              <a:gd name="T95" fmla="*/ 118 h 278"/>
              <a:gd name="T96" fmla="*/ 181 w 476"/>
              <a:gd name="T97" fmla="*/ 91 h 278"/>
              <a:gd name="T98" fmla="*/ 377 w 476"/>
              <a:gd name="T99" fmla="*/ 103 h 278"/>
              <a:gd name="T100" fmla="*/ 362 w 476"/>
              <a:gd name="T101" fmla="*/ 130 h 278"/>
              <a:gd name="T102" fmla="*/ 340 w 476"/>
              <a:gd name="T103" fmla="*/ 157 h 278"/>
              <a:gd name="T104" fmla="*/ 367 w 476"/>
              <a:gd name="T105" fmla="*/ 185 h 278"/>
              <a:gd name="T106" fmla="*/ 398 w 476"/>
              <a:gd name="T107" fmla="*/ 185 h 278"/>
              <a:gd name="T108" fmla="*/ 401 w 476"/>
              <a:gd name="T109" fmla="*/ 218 h 278"/>
              <a:gd name="T110" fmla="*/ 401 w 476"/>
              <a:gd name="T111" fmla="*/ 246 h 278"/>
              <a:gd name="T112" fmla="*/ 427 w 476"/>
              <a:gd name="T113" fmla="*/ 273 h 278"/>
              <a:gd name="T114" fmla="*/ 439 w 476"/>
              <a:gd name="T115" fmla="*/ 24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6" h="278">
                <a:moveTo>
                  <a:pt x="205" y="84"/>
                </a:moveTo>
                <a:cubicBezTo>
                  <a:pt x="181" y="84"/>
                  <a:pt x="181" y="84"/>
                  <a:pt x="181" y="84"/>
                </a:cubicBezTo>
                <a:cubicBezTo>
                  <a:pt x="178" y="84"/>
                  <a:pt x="176" y="87"/>
                  <a:pt x="176" y="89"/>
                </a:cubicBezTo>
                <a:cubicBezTo>
                  <a:pt x="176" y="92"/>
                  <a:pt x="178" y="95"/>
                  <a:pt x="181" y="95"/>
                </a:cubicBezTo>
                <a:cubicBezTo>
                  <a:pt x="190" y="95"/>
                  <a:pt x="190" y="95"/>
                  <a:pt x="190" y="95"/>
                </a:cubicBezTo>
                <a:cubicBezTo>
                  <a:pt x="191" y="95"/>
                  <a:pt x="192" y="95"/>
                  <a:pt x="192" y="96"/>
                </a:cubicBezTo>
                <a:cubicBezTo>
                  <a:pt x="192" y="97"/>
                  <a:pt x="191" y="98"/>
                  <a:pt x="190" y="98"/>
                </a:cubicBezTo>
                <a:cubicBezTo>
                  <a:pt x="181" y="98"/>
                  <a:pt x="181" y="98"/>
                  <a:pt x="181" y="98"/>
                </a:cubicBezTo>
                <a:cubicBezTo>
                  <a:pt x="178" y="98"/>
                  <a:pt x="176" y="100"/>
                  <a:pt x="176" y="103"/>
                </a:cubicBezTo>
                <a:cubicBezTo>
                  <a:pt x="176" y="106"/>
                  <a:pt x="178" y="108"/>
                  <a:pt x="181" y="108"/>
                </a:cubicBezTo>
                <a:cubicBezTo>
                  <a:pt x="228" y="108"/>
                  <a:pt x="228" y="108"/>
                  <a:pt x="228" y="108"/>
                </a:cubicBezTo>
                <a:cubicBezTo>
                  <a:pt x="229" y="108"/>
                  <a:pt x="230" y="109"/>
                  <a:pt x="230" y="110"/>
                </a:cubicBezTo>
                <a:cubicBezTo>
                  <a:pt x="230" y="111"/>
                  <a:pt x="229" y="112"/>
                  <a:pt x="228" y="112"/>
                </a:cubicBezTo>
                <a:cubicBezTo>
                  <a:pt x="200" y="112"/>
                  <a:pt x="200" y="112"/>
                  <a:pt x="200" y="112"/>
                </a:cubicBezTo>
                <a:cubicBezTo>
                  <a:pt x="197" y="112"/>
                  <a:pt x="194" y="114"/>
                  <a:pt x="194" y="117"/>
                </a:cubicBezTo>
                <a:cubicBezTo>
                  <a:pt x="194" y="119"/>
                  <a:pt x="197" y="122"/>
                  <a:pt x="200" y="122"/>
                </a:cubicBezTo>
                <a:cubicBezTo>
                  <a:pt x="229" y="122"/>
                  <a:pt x="229" y="122"/>
                  <a:pt x="229" y="122"/>
                </a:cubicBezTo>
                <a:cubicBezTo>
                  <a:pt x="230" y="122"/>
                  <a:pt x="231" y="122"/>
                  <a:pt x="231" y="123"/>
                </a:cubicBezTo>
                <a:cubicBezTo>
                  <a:pt x="231" y="124"/>
                  <a:pt x="230" y="125"/>
                  <a:pt x="229" y="125"/>
                </a:cubicBezTo>
                <a:cubicBezTo>
                  <a:pt x="190" y="125"/>
                  <a:pt x="190" y="125"/>
                  <a:pt x="190" y="125"/>
                </a:cubicBezTo>
                <a:cubicBezTo>
                  <a:pt x="187" y="125"/>
                  <a:pt x="185" y="127"/>
                  <a:pt x="185" y="130"/>
                </a:cubicBezTo>
                <a:cubicBezTo>
                  <a:pt x="185" y="133"/>
                  <a:pt x="187" y="135"/>
                  <a:pt x="190" y="135"/>
                </a:cubicBezTo>
                <a:cubicBezTo>
                  <a:pt x="203" y="135"/>
                  <a:pt x="203" y="135"/>
                  <a:pt x="203" y="135"/>
                </a:cubicBezTo>
                <a:cubicBezTo>
                  <a:pt x="204" y="135"/>
                  <a:pt x="204" y="136"/>
                  <a:pt x="204" y="137"/>
                </a:cubicBezTo>
                <a:cubicBezTo>
                  <a:pt x="204" y="138"/>
                  <a:pt x="204" y="139"/>
                  <a:pt x="203" y="139"/>
                </a:cubicBezTo>
                <a:cubicBezTo>
                  <a:pt x="190" y="139"/>
                  <a:pt x="190" y="139"/>
                  <a:pt x="190" y="139"/>
                </a:cubicBezTo>
                <a:cubicBezTo>
                  <a:pt x="187" y="139"/>
                  <a:pt x="185" y="141"/>
                  <a:pt x="185" y="144"/>
                </a:cubicBezTo>
                <a:cubicBezTo>
                  <a:pt x="185" y="147"/>
                  <a:pt x="187" y="149"/>
                  <a:pt x="190" y="149"/>
                </a:cubicBezTo>
                <a:cubicBezTo>
                  <a:pt x="238" y="149"/>
                  <a:pt x="238" y="149"/>
                  <a:pt x="238" y="149"/>
                </a:cubicBezTo>
                <a:cubicBezTo>
                  <a:pt x="239" y="149"/>
                  <a:pt x="240" y="150"/>
                  <a:pt x="240" y="151"/>
                </a:cubicBezTo>
                <a:cubicBezTo>
                  <a:pt x="240" y="151"/>
                  <a:pt x="239" y="152"/>
                  <a:pt x="238" y="152"/>
                </a:cubicBezTo>
                <a:cubicBezTo>
                  <a:pt x="180" y="152"/>
                  <a:pt x="180" y="152"/>
                  <a:pt x="180" y="152"/>
                </a:cubicBezTo>
                <a:cubicBezTo>
                  <a:pt x="177" y="152"/>
                  <a:pt x="175" y="154"/>
                  <a:pt x="175" y="157"/>
                </a:cubicBezTo>
                <a:cubicBezTo>
                  <a:pt x="175" y="160"/>
                  <a:pt x="177" y="162"/>
                  <a:pt x="180" y="162"/>
                </a:cubicBezTo>
                <a:cubicBezTo>
                  <a:pt x="247" y="162"/>
                  <a:pt x="247" y="162"/>
                  <a:pt x="247" y="162"/>
                </a:cubicBezTo>
                <a:cubicBezTo>
                  <a:pt x="248" y="162"/>
                  <a:pt x="248" y="163"/>
                  <a:pt x="248" y="164"/>
                </a:cubicBezTo>
                <a:cubicBezTo>
                  <a:pt x="248" y="165"/>
                  <a:pt x="248" y="166"/>
                  <a:pt x="247" y="166"/>
                </a:cubicBezTo>
                <a:cubicBezTo>
                  <a:pt x="187" y="166"/>
                  <a:pt x="187" y="166"/>
                  <a:pt x="187" y="166"/>
                </a:cubicBezTo>
                <a:cubicBezTo>
                  <a:pt x="184" y="166"/>
                  <a:pt x="182" y="168"/>
                  <a:pt x="182" y="171"/>
                </a:cubicBezTo>
                <a:cubicBezTo>
                  <a:pt x="182" y="174"/>
                  <a:pt x="184" y="176"/>
                  <a:pt x="187" y="176"/>
                </a:cubicBezTo>
                <a:cubicBezTo>
                  <a:pt x="260" y="176"/>
                  <a:pt x="260" y="176"/>
                  <a:pt x="260" y="176"/>
                </a:cubicBezTo>
                <a:cubicBezTo>
                  <a:pt x="261" y="176"/>
                  <a:pt x="262" y="177"/>
                  <a:pt x="262" y="178"/>
                </a:cubicBezTo>
                <a:cubicBezTo>
                  <a:pt x="262" y="179"/>
                  <a:pt x="261" y="179"/>
                  <a:pt x="260" y="179"/>
                </a:cubicBezTo>
                <a:cubicBezTo>
                  <a:pt x="213" y="179"/>
                  <a:pt x="213" y="179"/>
                  <a:pt x="213" y="179"/>
                </a:cubicBezTo>
                <a:cubicBezTo>
                  <a:pt x="211" y="179"/>
                  <a:pt x="208" y="182"/>
                  <a:pt x="208" y="185"/>
                </a:cubicBezTo>
                <a:cubicBezTo>
                  <a:pt x="208" y="187"/>
                  <a:pt x="211" y="190"/>
                  <a:pt x="213" y="190"/>
                </a:cubicBezTo>
                <a:cubicBezTo>
                  <a:pt x="247" y="190"/>
                  <a:pt x="247" y="190"/>
                  <a:pt x="247" y="190"/>
                </a:cubicBezTo>
                <a:cubicBezTo>
                  <a:pt x="248" y="190"/>
                  <a:pt x="249" y="190"/>
                  <a:pt x="249" y="191"/>
                </a:cubicBezTo>
                <a:cubicBezTo>
                  <a:pt x="249" y="192"/>
                  <a:pt x="248" y="193"/>
                  <a:pt x="247" y="193"/>
                </a:cubicBezTo>
                <a:cubicBezTo>
                  <a:pt x="216" y="193"/>
                  <a:pt x="216" y="193"/>
                  <a:pt x="216" y="193"/>
                </a:cubicBezTo>
                <a:cubicBezTo>
                  <a:pt x="213" y="193"/>
                  <a:pt x="210" y="195"/>
                  <a:pt x="210" y="198"/>
                </a:cubicBezTo>
                <a:cubicBezTo>
                  <a:pt x="210" y="201"/>
                  <a:pt x="213" y="203"/>
                  <a:pt x="216" y="203"/>
                </a:cubicBezTo>
                <a:cubicBezTo>
                  <a:pt x="248" y="203"/>
                  <a:pt x="248" y="203"/>
                  <a:pt x="248" y="203"/>
                </a:cubicBezTo>
                <a:cubicBezTo>
                  <a:pt x="249" y="203"/>
                  <a:pt x="250" y="204"/>
                  <a:pt x="250" y="205"/>
                </a:cubicBezTo>
                <a:cubicBezTo>
                  <a:pt x="250" y="206"/>
                  <a:pt x="249" y="207"/>
                  <a:pt x="248" y="207"/>
                </a:cubicBezTo>
                <a:cubicBezTo>
                  <a:pt x="217" y="207"/>
                  <a:pt x="217" y="207"/>
                  <a:pt x="217" y="207"/>
                </a:cubicBezTo>
                <a:cubicBezTo>
                  <a:pt x="214" y="207"/>
                  <a:pt x="212" y="209"/>
                  <a:pt x="212" y="212"/>
                </a:cubicBezTo>
                <a:cubicBezTo>
                  <a:pt x="212" y="214"/>
                  <a:pt x="214" y="217"/>
                  <a:pt x="217" y="217"/>
                </a:cubicBezTo>
                <a:cubicBezTo>
                  <a:pt x="240" y="217"/>
                  <a:pt x="240" y="217"/>
                  <a:pt x="240" y="217"/>
                </a:cubicBezTo>
                <a:cubicBezTo>
                  <a:pt x="241" y="217"/>
                  <a:pt x="241" y="217"/>
                  <a:pt x="241" y="218"/>
                </a:cubicBezTo>
                <a:cubicBezTo>
                  <a:pt x="241" y="219"/>
                  <a:pt x="241" y="220"/>
                  <a:pt x="240" y="220"/>
                </a:cubicBezTo>
                <a:cubicBezTo>
                  <a:pt x="222" y="220"/>
                  <a:pt x="222" y="220"/>
                  <a:pt x="222" y="220"/>
                </a:cubicBezTo>
                <a:cubicBezTo>
                  <a:pt x="219" y="220"/>
                  <a:pt x="217" y="222"/>
                  <a:pt x="217" y="225"/>
                </a:cubicBezTo>
                <a:cubicBezTo>
                  <a:pt x="217" y="228"/>
                  <a:pt x="219" y="230"/>
                  <a:pt x="222" y="230"/>
                </a:cubicBezTo>
                <a:cubicBezTo>
                  <a:pt x="231" y="230"/>
                  <a:pt x="231" y="230"/>
                  <a:pt x="231" y="230"/>
                </a:cubicBezTo>
                <a:cubicBezTo>
                  <a:pt x="232" y="230"/>
                  <a:pt x="232" y="231"/>
                  <a:pt x="232" y="232"/>
                </a:cubicBezTo>
                <a:cubicBezTo>
                  <a:pt x="232" y="233"/>
                  <a:pt x="232" y="234"/>
                  <a:pt x="231" y="234"/>
                </a:cubicBezTo>
                <a:cubicBezTo>
                  <a:pt x="230" y="234"/>
                  <a:pt x="230" y="234"/>
                  <a:pt x="230" y="234"/>
                </a:cubicBezTo>
                <a:cubicBezTo>
                  <a:pt x="225" y="234"/>
                  <a:pt x="222" y="237"/>
                  <a:pt x="222" y="242"/>
                </a:cubicBezTo>
                <a:cubicBezTo>
                  <a:pt x="222" y="247"/>
                  <a:pt x="225" y="251"/>
                  <a:pt x="230" y="251"/>
                </a:cubicBezTo>
                <a:cubicBezTo>
                  <a:pt x="240" y="251"/>
                  <a:pt x="240" y="251"/>
                  <a:pt x="240" y="251"/>
                </a:cubicBezTo>
                <a:cubicBezTo>
                  <a:pt x="243" y="251"/>
                  <a:pt x="245" y="253"/>
                  <a:pt x="245" y="256"/>
                </a:cubicBezTo>
                <a:cubicBezTo>
                  <a:pt x="245" y="259"/>
                  <a:pt x="243" y="261"/>
                  <a:pt x="240" y="261"/>
                </a:cubicBezTo>
                <a:cubicBezTo>
                  <a:pt x="105" y="261"/>
                  <a:pt x="105" y="261"/>
                  <a:pt x="105" y="261"/>
                </a:cubicBezTo>
                <a:cubicBezTo>
                  <a:pt x="104" y="261"/>
                  <a:pt x="103" y="260"/>
                  <a:pt x="103" y="259"/>
                </a:cubicBezTo>
                <a:cubicBezTo>
                  <a:pt x="103" y="258"/>
                  <a:pt x="104" y="257"/>
                  <a:pt x="105" y="257"/>
                </a:cubicBezTo>
                <a:cubicBezTo>
                  <a:pt x="112" y="257"/>
                  <a:pt x="112" y="257"/>
                  <a:pt x="112" y="257"/>
                </a:cubicBezTo>
                <a:cubicBezTo>
                  <a:pt x="114" y="257"/>
                  <a:pt x="116" y="255"/>
                  <a:pt x="116" y="252"/>
                </a:cubicBezTo>
                <a:cubicBezTo>
                  <a:pt x="116" y="250"/>
                  <a:pt x="114" y="247"/>
                  <a:pt x="112" y="247"/>
                </a:cubicBezTo>
                <a:cubicBezTo>
                  <a:pt x="105" y="247"/>
                  <a:pt x="105" y="247"/>
                  <a:pt x="105" y="247"/>
                </a:cubicBezTo>
                <a:cubicBezTo>
                  <a:pt x="104" y="247"/>
                  <a:pt x="103" y="247"/>
                  <a:pt x="103" y="246"/>
                </a:cubicBezTo>
                <a:cubicBezTo>
                  <a:pt x="103" y="245"/>
                  <a:pt x="104" y="244"/>
                  <a:pt x="105" y="244"/>
                </a:cubicBezTo>
                <a:cubicBezTo>
                  <a:pt x="117" y="244"/>
                  <a:pt x="117" y="244"/>
                  <a:pt x="117" y="244"/>
                </a:cubicBezTo>
                <a:cubicBezTo>
                  <a:pt x="120" y="244"/>
                  <a:pt x="122" y="242"/>
                  <a:pt x="122" y="239"/>
                </a:cubicBezTo>
                <a:cubicBezTo>
                  <a:pt x="122" y="236"/>
                  <a:pt x="120" y="234"/>
                  <a:pt x="117" y="234"/>
                </a:cubicBezTo>
                <a:cubicBezTo>
                  <a:pt x="104" y="234"/>
                  <a:pt x="104" y="234"/>
                  <a:pt x="104" y="234"/>
                </a:cubicBezTo>
                <a:cubicBezTo>
                  <a:pt x="103" y="234"/>
                  <a:pt x="102" y="233"/>
                  <a:pt x="102" y="232"/>
                </a:cubicBezTo>
                <a:cubicBezTo>
                  <a:pt x="102" y="231"/>
                  <a:pt x="103" y="230"/>
                  <a:pt x="104" y="230"/>
                </a:cubicBezTo>
                <a:cubicBezTo>
                  <a:pt x="130" y="230"/>
                  <a:pt x="130" y="230"/>
                  <a:pt x="130" y="230"/>
                </a:cubicBezTo>
                <a:cubicBezTo>
                  <a:pt x="133" y="230"/>
                  <a:pt x="135" y="228"/>
                  <a:pt x="135" y="225"/>
                </a:cubicBezTo>
                <a:cubicBezTo>
                  <a:pt x="135" y="222"/>
                  <a:pt x="133" y="220"/>
                  <a:pt x="130" y="220"/>
                </a:cubicBezTo>
                <a:cubicBezTo>
                  <a:pt x="105" y="220"/>
                  <a:pt x="105" y="220"/>
                  <a:pt x="105" y="220"/>
                </a:cubicBezTo>
                <a:cubicBezTo>
                  <a:pt x="104" y="220"/>
                  <a:pt x="104" y="219"/>
                  <a:pt x="104" y="218"/>
                </a:cubicBezTo>
                <a:cubicBezTo>
                  <a:pt x="104" y="217"/>
                  <a:pt x="104" y="217"/>
                  <a:pt x="105" y="217"/>
                </a:cubicBezTo>
                <a:cubicBezTo>
                  <a:pt x="140" y="217"/>
                  <a:pt x="140" y="217"/>
                  <a:pt x="140" y="217"/>
                </a:cubicBezTo>
                <a:cubicBezTo>
                  <a:pt x="143" y="217"/>
                  <a:pt x="145" y="214"/>
                  <a:pt x="145" y="212"/>
                </a:cubicBezTo>
                <a:cubicBezTo>
                  <a:pt x="145" y="209"/>
                  <a:pt x="143" y="207"/>
                  <a:pt x="140" y="207"/>
                </a:cubicBezTo>
                <a:cubicBezTo>
                  <a:pt x="99" y="207"/>
                  <a:pt x="99" y="207"/>
                  <a:pt x="99" y="207"/>
                </a:cubicBezTo>
                <a:cubicBezTo>
                  <a:pt x="98" y="207"/>
                  <a:pt x="97" y="206"/>
                  <a:pt x="97" y="205"/>
                </a:cubicBezTo>
                <a:cubicBezTo>
                  <a:pt x="97" y="204"/>
                  <a:pt x="98" y="203"/>
                  <a:pt x="99" y="203"/>
                </a:cubicBezTo>
                <a:cubicBezTo>
                  <a:pt x="143" y="203"/>
                  <a:pt x="143" y="203"/>
                  <a:pt x="143" y="203"/>
                </a:cubicBezTo>
                <a:cubicBezTo>
                  <a:pt x="146" y="203"/>
                  <a:pt x="148" y="201"/>
                  <a:pt x="148" y="198"/>
                </a:cubicBezTo>
                <a:cubicBezTo>
                  <a:pt x="148" y="195"/>
                  <a:pt x="146" y="193"/>
                  <a:pt x="143" y="193"/>
                </a:cubicBezTo>
                <a:cubicBezTo>
                  <a:pt x="89" y="193"/>
                  <a:pt x="89" y="193"/>
                  <a:pt x="89" y="193"/>
                </a:cubicBezTo>
                <a:cubicBezTo>
                  <a:pt x="88" y="193"/>
                  <a:pt x="88" y="192"/>
                  <a:pt x="88" y="191"/>
                </a:cubicBezTo>
                <a:cubicBezTo>
                  <a:pt x="88" y="190"/>
                  <a:pt x="88" y="190"/>
                  <a:pt x="89" y="190"/>
                </a:cubicBezTo>
                <a:cubicBezTo>
                  <a:pt x="125" y="190"/>
                  <a:pt x="125" y="190"/>
                  <a:pt x="125" y="190"/>
                </a:cubicBezTo>
                <a:cubicBezTo>
                  <a:pt x="128" y="190"/>
                  <a:pt x="130" y="187"/>
                  <a:pt x="130" y="185"/>
                </a:cubicBezTo>
                <a:cubicBezTo>
                  <a:pt x="130" y="182"/>
                  <a:pt x="128" y="179"/>
                  <a:pt x="125" y="179"/>
                </a:cubicBezTo>
                <a:cubicBezTo>
                  <a:pt x="80" y="179"/>
                  <a:pt x="80" y="179"/>
                  <a:pt x="80" y="179"/>
                </a:cubicBezTo>
                <a:cubicBezTo>
                  <a:pt x="79" y="179"/>
                  <a:pt x="78" y="179"/>
                  <a:pt x="78" y="178"/>
                </a:cubicBezTo>
                <a:cubicBezTo>
                  <a:pt x="78" y="177"/>
                  <a:pt x="79" y="176"/>
                  <a:pt x="80" y="176"/>
                </a:cubicBezTo>
                <a:cubicBezTo>
                  <a:pt x="84" y="176"/>
                  <a:pt x="84" y="176"/>
                  <a:pt x="84" y="176"/>
                </a:cubicBezTo>
                <a:cubicBezTo>
                  <a:pt x="86" y="176"/>
                  <a:pt x="89" y="174"/>
                  <a:pt x="89" y="171"/>
                </a:cubicBezTo>
                <a:cubicBezTo>
                  <a:pt x="89" y="168"/>
                  <a:pt x="86" y="166"/>
                  <a:pt x="84" y="166"/>
                </a:cubicBezTo>
                <a:cubicBezTo>
                  <a:pt x="65" y="166"/>
                  <a:pt x="65" y="166"/>
                  <a:pt x="65" y="166"/>
                </a:cubicBezTo>
                <a:cubicBezTo>
                  <a:pt x="64" y="166"/>
                  <a:pt x="63" y="165"/>
                  <a:pt x="63" y="164"/>
                </a:cubicBezTo>
                <a:cubicBezTo>
                  <a:pt x="63" y="163"/>
                  <a:pt x="64" y="162"/>
                  <a:pt x="65" y="162"/>
                </a:cubicBezTo>
                <a:cubicBezTo>
                  <a:pt x="65" y="162"/>
                  <a:pt x="65" y="162"/>
                  <a:pt x="65" y="162"/>
                </a:cubicBezTo>
                <a:cubicBezTo>
                  <a:pt x="68" y="162"/>
                  <a:pt x="70" y="160"/>
                  <a:pt x="70" y="157"/>
                </a:cubicBezTo>
                <a:cubicBezTo>
                  <a:pt x="70" y="154"/>
                  <a:pt x="68" y="152"/>
                  <a:pt x="65" y="152"/>
                </a:cubicBezTo>
                <a:cubicBezTo>
                  <a:pt x="56" y="152"/>
                  <a:pt x="56" y="152"/>
                  <a:pt x="56" y="152"/>
                </a:cubicBezTo>
                <a:cubicBezTo>
                  <a:pt x="55" y="152"/>
                  <a:pt x="54" y="151"/>
                  <a:pt x="54" y="151"/>
                </a:cubicBezTo>
                <a:cubicBezTo>
                  <a:pt x="54" y="150"/>
                  <a:pt x="55" y="149"/>
                  <a:pt x="56" y="149"/>
                </a:cubicBezTo>
                <a:cubicBezTo>
                  <a:pt x="63" y="149"/>
                  <a:pt x="63" y="149"/>
                  <a:pt x="63" y="149"/>
                </a:cubicBezTo>
                <a:cubicBezTo>
                  <a:pt x="66" y="149"/>
                  <a:pt x="68" y="147"/>
                  <a:pt x="68" y="144"/>
                </a:cubicBezTo>
                <a:cubicBezTo>
                  <a:pt x="68" y="141"/>
                  <a:pt x="66" y="139"/>
                  <a:pt x="63" y="139"/>
                </a:cubicBezTo>
                <a:cubicBezTo>
                  <a:pt x="45" y="139"/>
                  <a:pt x="45" y="139"/>
                  <a:pt x="45" y="139"/>
                </a:cubicBezTo>
                <a:cubicBezTo>
                  <a:pt x="44" y="139"/>
                  <a:pt x="43" y="138"/>
                  <a:pt x="43" y="137"/>
                </a:cubicBezTo>
                <a:cubicBezTo>
                  <a:pt x="43" y="136"/>
                  <a:pt x="44" y="135"/>
                  <a:pt x="45" y="135"/>
                </a:cubicBezTo>
                <a:cubicBezTo>
                  <a:pt x="90" y="135"/>
                  <a:pt x="90" y="135"/>
                  <a:pt x="90" y="135"/>
                </a:cubicBezTo>
                <a:cubicBezTo>
                  <a:pt x="93" y="135"/>
                  <a:pt x="95" y="133"/>
                  <a:pt x="95" y="130"/>
                </a:cubicBezTo>
                <a:cubicBezTo>
                  <a:pt x="95" y="127"/>
                  <a:pt x="93" y="125"/>
                  <a:pt x="90" y="125"/>
                </a:cubicBezTo>
                <a:cubicBezTo>
                  <a:pt x="39" y="125"/>
                  <a:pt x="39" y="125"/>
                  <a:pt x="39" y="125"/>
                </a:cubicBezTo>
                <a:cubicBezTo>
                  <a:pt x="38" y="125"/>
                  <a:pt x="37" y="124"/>
                  <a:pt x="37" y="123"/>
                </a:cubicBezTo>
                <a:cubicBezTo>
                  <a:pt x="37" y="122"/>
                  <a:pt x="38" y="122"/>
                  <a:pt x="39" y="122"/>
                </a:cubicBezTo>
                <a:cubicBezTo>
                  <a:pt x="102" y="122"/>
                  <a:pt x="102" y="122"/>
                  <a:pt x="102" y="122"/>
                </a:cubicBezTo>
                <a:cubicBezTo>
                  <a:pt x="105" y="122"/>
                  <a:pt x="107" y="119"/>
                  <a:pt x="107" y="117"/>
                </a:cubicBezTo>
                <a:cubicBezTo>
                  <a:pt x="107" y="114"/>
                  <a:pt x="105" y="112"/>
                  <a:pt x="102" y="112"/>
                </a:cubicBezTo>
                <a:cubicBezTo>
                  <a:pt x="43" y="112"/>
                  <a:pt x="43" y="112"/>
                  <a:pt x="43" y="112"/>
                </a:cubicBezTo>
                <a:cubicBezTo>
                  <a:pt x="42" y="112"/>
                  <a:pt x="41" y="111"/>
                  <a:pt x="41" y="110"/>
                </a:cubicBezTo>
                <a:cubicBezTo>
                  <a:pt x="41" y="109"/>
                  <a:pt x="42" y="108"/>
                  <a:pt x="43" y="108"/>
                </a:cubicBezTo>
                <a:cubicBezTo>
                  <a:pt x="122" y="108"/>
                  <a:pt x="122" y="108"/>
                  <a:pt x="122" y="108"/>
                </a:cubicBezTo>
                <a:cubicBezTo>
                  <a:pt x="125" y="108"/>
                  <a:pt x="128" y="106"/>
                  <a:pt x="128" y="103"/>
                </a:cubicBezTo>
                <a:cubicBezTo>
                  <a:pt x="128" y="100"/>
                  <a:pt x="125" y="98"/>
                  <a:pt x="122" y="98"/>
                </a:cubicBezTo>
                <a:cubicBezTo>
                  <a:pt x="39" y="98"/>
                  <a:pt x="39" y="98"/>
                  <a:pt x="39" y="98"/>
                </a:cubicBezTo>
                <a:cubicBezTo>
                  <a:pt x="38" y="98"/>
                  <a:pt x="37" y="97"/>
                  <a:pt x="37" y="96"/>
                </a:cubicBezTo>
                <a:cubicBezTo>
                  <a:pt x="37" y="95"/>
                  <a:pt x="38" y="95"/>
                  <a:pt x="39" y="95"/>
                </a:cubicBezTo>
                <a:cubicBezTo>
                  <a:pt x="123" y="95"/>
                  <a:pt x="123" y="95"/>
                  <a:pt x="123" y="95"/>
                </a:cubicBezTo>
                <a:cubicBezTo>
                  <a:pt x="126" y="95"/>
                  <a:pt x="128" y="92"/>
                  <a:pt x="128" y="89"/>
                </a:cubicBezTo>
                <a:cubicBezTo>
                  <a:pt x="128" y="89"/>
                  <a:pt x="128" y="88"/>
                  <a:pt x="128" y="88"/>
                </a:cubicBezTo>
                <a:cubicBezTo>
                  <a:pt x="148" y="88"/>
                  <a:pt x="148" y="88"/>
                  <a:pt x="148" y="88"/>
                </a:cubicBezTo>
                <a:cubicBezTo>
                  <a:pt x="150" y="88"/>
                  <a:pt x="152" y="85"/>
                  <a:pt x="152" y="83"/>
                </a:cubicBezTo>
                <a:cubicBezTo>
                  <a:pt x="152" y="80"/>
                  <a:pt x="150" y="78"/>
                  <a:pt x="148" y="78"/>
                </a:cubicBezTo>
                <a:cubicBezTo>
                  <a:pt x="142" y="78"/>
                  <a:pt x="142" y="78"/>
                  <a:pt x="142" y="78"/>
                </a:cubicBezTo>
                <a:cubicBezTo>
                  <a:pt x="141" y="78"/>
                  <a:pt x="140" y="77"/>
                  <a:pt x="140" y="76"/>
                </a:cubicBezTo>
                <a:cubicBezTo>
                  <a:pt x="140" y="75"/>
                  <a:pt x="141" y="74"/>
                  <a:pt x="142" y="74"/>
                </a:cubicBezTo>
                <a:cubicBezTo>
                  <a:pt x="170" y="74"/>
                  <a:pt x="170" y="74"/>
                  <a:pt x="170" y="74"/>
                </a:cubicBezTo>
                <a:cubicBezTo>
                  <a:pt x="173" y="74"/>
                  <a:pt x="175" y="72"/>
                  <a:pt x="175" y="69"/>
                </a:cubicBezTo>
                <a:cubicBezTo>
                  <a:pt x="175" y="66"/>
                  <a:pt x="173" y="64"/>
                  <a:pt x="170" y="64"/>
                </a:cubicBezTo>
                <a:cubicBezTo>
                  <a:pt x="142" y="64"/>
                  <a:pt x="142" y="64"/>
                  <a:pt x="142" y="64"/>
                </a:cubicBezTo>
                <a:cubicBezTo>
                  <a:pt x="141" y="64"/>
                  <a:pt x="140" y="63"/>
                  <a:pt x="140" y="62"/>
                </a:cubicBezTo>
                <a:cubicBezTo>
                  <a:pt x="140" y="62"/>
                  <a:pt x="141" y="61"/>
                  <a:pt x="142" y="61"/>
                </a:cubicBezTo>
                <a:cubicBezTo>
                  <a:pt x="173" y="61"/>
                  <a:pt x="173" y="61"/>
                  <a:pt x="173" y="61"/>
                </a:cubicBezTo>
                <a:cubicBezTo>
                  <a:pt x="176" y="61"/>
                  <a:pt x="178" y="58"/>
                  <a:pt x="178" y="56"/>
                </a:cubicBezTo>
                <a:cubicBezTo>
                  <a:pt x="178" y="53"/>
                  <a:pt x="176" y="50"/>
                  <a:pt x="173" y="50"/>
                </a:cubicBezTo>
                <a:cubicBezTo>
                  <a:pt x="137" y="50"/>
                  <a:pt x="137" y="50"/>
                  <a:pt x="137" y="50"/>
                </a:cubicBezTo>
                <a:cubicBezTo>
                  <a:pt x="136" y="50"/>
                  <a:pt x="135" y="50"/>
                  <a:pt x="135" y="49"/>
                </a:cubicBezTo>
                <a:cubicBezTo>
                  <a:pt x="135" y="48"/>
                  <a:pt x="136" y="47"/>
                  <a:pt x="137" y="47"/>
                </a:cubicBezTo>
                <a:cubicBezTo>
                  <a:pt x="177" y="47"/>
                  <a:pt x="177" y="47"/>
                  <a:pt x="177" y="47"/>
                </a:cubicBezTo>
                <a:cubicBezTo>
                  <a:pt x="179" y="47"/>
                  <a:pt x="182" y="45"/>
                  <a:pt x="182" y="42"/>
                </a:cubicBezTo>
                <a:cubicBezTo>
                  <a:pt x="182" y="39"/>
                  <a:pt x="179" y="37"/>
                  <a:pt x="177" y="37"/>
                </a:cubicBezTo>
                <a:cubicBezTo>
                  <a:pt x="132" y="37"/>
                  <a:pt x="132" y="37"/>
                  <a:pt x="132" y="37"/>
                </a:cubicBezTo>
                <a:cubicBezTo>
                  <a:pt x="132" y="37"/>
                  <a:pt x="131" y="36"/>
                  <a:pt x="131" y="35"/>
                </a:cubicBezTo>
                <a:cubicBezTo>
                  <a:pt x="131" y="34"/>
                  <a:pt x="132" y="34"/>
                  <a:pt x="132" y="34"/>
                </a:cubicBezTo>
                <a:cubicBezTo>
                  <a:pt x="178" y="34"/>
                  <a:pt x="178" y="34"/>
                  <a:pt x="178" y="34"/>
                </a:cubicBezTo>
                <a:cubicBezTo>
                  <a:pt x="181" y="34"/>
                  <a:pt x="183" y="31"/>
                  <a:pt x="183" y="28"/>
                </a:cubicBezTo>
                <a:cubicBezTo>
                  <a:pt x="183" y="26"/>
                  <a:pt x="181" y="23"/>
                  <a:pt x="178" y="23"/>
                </a:cubicBezTo>
                <a:cubicBezTo>
                  <a:pt x="147" y="23"/>
                  <a:pt x="147" y="23"/>
                  <a:pt x="147" y="23"/>
                </a:cubicBezTo>
                <a:cubicBezTo>
                  <a:pt x="146" y="23"/>
                  <a:pt x="145" y="23"/>
                  <a:pt x="145" y="22"/>
                </a:cubicBezTo>
                <a:cubicBezTo>
                  <a:pt x="145" y="21"/>
                  <a:pt x="146" y="20"/>
                  <a:pt x="147" y="20"/>
                </a:cubicBezTo>
                <a:cubicBezTo>
                  <a:pt x="292" y="20"/>
                  <a:pt x="292" y="20"/>
                  <a:pt x="292" y="20"/>
                </a:cubicBezTo>
                <a:cubicBezTo>
                  <a:pt x="292" y="20"/>
                  <a:pt x="293" y="21"/>
                  <a:pt x="293" y="22"/>
                </a:cubicBezTo>
                <a:cubicBezTo>
                  <a:pt x="293" y="23"/>
                  <a:pt x="292" y="23"/>
                  <a:pt x="292" y="23"/>
                </a:cubicBezTo>
                <a:cubicBezTo>
                  <a:pt x="289" y="23"/>
                  <a:pt x="289" y="23"/>
                  <a:pt x="289" y="23"/>
                </a:cubicBezTo>
                <a:cubicBezTo>
                  <a:pt x="286" y="23"/>
                  <a:pt x="284" y="26"/>
                  <a:pt x="284" y="28"/>
                </a:cubicBezTo>
                <a:cubicBezTo>
                  <a:pt x="284" y="31"/>
                  <a:pt x="286" y="34"/>
                  <a:pt x="289" y="34"/>
                </a:cubicBezTo>
                <a:cubicBezTo>
                  <a:pt x="399" y="34"/>
                  <a:pt x="399" y="34"/>
                  <a:pt x="399" y="34"/>
                </a:cubicBezTo>
                <a:cubicBezTo>
                  <a:pt x="400" y="34"/>
                  <a:pt x="401" y="34"/>
                  <a:pt x="401" y="35"/>
                </a:cubicBezTo>
                <a:cubicBezTo>
                  <a:pt x="401" y="36"/>
                  <a:pt x="400" y="37"/>
                  <a:pt x="399" y="37"/>
                </a:cubicBezTo>
                <a:cubicBezTo>
                  <a:pt x="253" y="37"/>
                  <a:pt x="253" y="37"/>
                  <a:pt x="253" y="37"/>
                </a:cubicBezTo>
                <a:cubicBezTo>
                  <a:pt x="251" y="37"/>
                  <a:pt x="248" y="39"/>
                  <a:pt x="248" y="42"/>
                </a:cubicBezTo>
                <a:cubicBezTo>
                  <a:pt x="248" y="45"/>
                  <a:pt x="251" y="47"/>
                  <a:pt x="253" y="47"/>
                </a:cubicBezTo>
                <a:cubicBezTo>
                  <a:pt x="397" y="47"/>
                  <a:pt x="397" y="47"/>
                  <a:pt x="397" y="47"/>
                </a:cubicBezTo>
                <a:cubicBezTo>
                  <a:pt x="398" y="47"/>
                  <a:pt x="399" y="48"/>
                  <a:pt x="399" y="49"/>
                </a:cubicBezTo>
                <a:cubicBezTo>
                  <a:pt x="399" y="50"/>
                  <a:pt x="398" y="50"/>
                  <a:pt x="397" y="50"/>
                </a:cubicBezTo>
                <a:cubicBezTo>
                  <a:pt x="270" y="50"/>
                  <a:pt x="270" y="50"/>
                  <a:pt x="270" y="50"/>
                </a:cubicBezTo>
                <a:cubicBezTo>
                  <a:pt x="267" y="50"/>
                  <a:pt x="265" y="53"/>
                  <a:pt x="265" y="56"/>
                </a:cubicBezTo>
                <a:cubicBezTo>
                  <a:pt x="265" y="58"/>
                  <a:pt x="267" y="61"/>
                  <a:pt x="270" y="61"/>
                </a:cubicBezTo>
                <a:cubicBezTo>
                  <a:pt x="396" y="61"/>
                  <a:pt x="396" y="61"/>
                  <a:pt x="396" y="61"/>
                </a:cubicBezTo>
                <a:cubicBezTo>
                  <a:pt x="397" y="61"/>
                  <a:pt x="398" y="62"/>
                  <a:pt x="398" y="62"/>
                </a:cubicBezTo>
                <a:cubicBezTo>
                  <a:pt x="398" y="63"/>
                  <a:pt x="397" y="64"/>
                  <a:pt x="396" y="64"/>
                </a:cubicBezTo>
                <a:cubicBezTo>
                  <a:pt x="222" y="64"/>
                  <a:pt x="222" y="64"/>
                  <a:pt x="222" y="64"/>
                </a:cubicBezTo>
                <a:cubicBezTo>
                  <a:pt x="219" y="64"/>
                  <a:pt x="217" y="66"/>
                  <a:pt x="217" y="69"/>
                </a:cubicBezTo>
                <a:cubicBezTo>
                  <a:pt x="217" y="72"/>
                  <a:pt x="219" y="74"/>
                  <a:pt x="222" y="74"/>
                </a:cubicBezTo>
                <a:cubicBezTo>
                  <a:pt x="366" y="74"/>
                  <a:pt x="366" y="74"/>
                  <a:pt x="366" y="74"/>
                </a:cubicBezTo>
                <a:cubicBezTo>
                  <a:pt x="367" y="74"/>
                  <a:pt x="368" y="75"/>
                  <a:pt x="368" y="76"/>
                </a:cubicBezTo>
                <a:cubicBezTo>
                  <a:pt x="368" y="77"/>
                  <a:pt x="367" y="78"/>
                  <a:pt x="366" y="78"/>
                </a:cubicBezTo>
                <a:cubicBezTo>
                  <a:pt x="209" y="78"/>
                  <a:pt x="209" y="78"/>
                  <a:pt x="209" y="78"/>
                </a:cubicBezTo>
                <a:cubicBezTo>
                  <a:pt x="207" y="78"/>
                  <a:pt x="204" y="80"/>
                  <a:pt x="204" y="83"/>
                </a:cubicBezTo>
                <a:cubicBezTo>
                  <a:pt x="204" y="83"/>
                  <a:pt x="204" y="84"/>
                  <a:pt x="205" y="84"/>
                </a:cubicBezTo>
                <a:close/>
                <a:moveTo>
                  <a:pt x="471" y="200"/>
                </a:moveTo>
                <a:cubicBezTo>
                  <a:pt x="469" y="200"/>
                  <a:pt x="467" y="202"/>
                  <a:pt x="467" y="205"/>
                </a:cubicBezTo>
                <a:cubicBezTo>
                  <a:pt x="467" y="206"/>
                  <a:pt x="468" y="208"/>
                  <a:pt x="470" y="209"/>
                </a:cubicBezTo>
                <a:cubicBezTo>
                  <a:pt x="468" y="223"/>
                  <a:pt x="456" y="234"/>
                  <a:pt x="442" y="234"/>
                </a:cubicBezTo>
                <a:cubicBezTo>
                  <a:pt x="422" y="234"/>
                  <a:pt x="422" y="234"/>
                  <a:pt x="422" y="234"/>
                </a:cubicBezTo>
                <a:cubicBezTo>
                  <a:pt x="419" y="234"/>
                  <a:pt x="417" y="236"/>
                  <a:pt x="417" y="239"/>
                </a:cubicBezTo>
                <a:cubicBezTo>
                  <a:pt x="417" y="242"/>
                  <a:pt x="419" y="244"/>
                  <a:pt x="422" y="244"/>
                </a:cubicBezTo>
                <a:cubicBezTo>
                  <a:pt x="434" y="244"/>
                  <a:pt x="434" y="244"/>
                  <a:pt x="434" y="244"/>
                </a:cubicBezTo>
                <a:cubicBezTo>
                  <a:pt x="435" y="244"/>
                  <a:pt x="436" y="245"/>
                  <a:pt x="436" y="246"/>
                </a:cubicBezTo>
                <a:cubicBezTo>
                  <a:pt x="436" y="247"/>
                  <a:pt x="435" y="247"/>
                  <a:pt x="434" y="247"/>
                </a:cubicBezTo>
                <a:cubicBezTo>
                  <a:pt x="423" y="247"/>
                  <a:pt x="423" y="247"/>
                  <a:pt x="423" y="247"/>
                </a:cubicBezTo>
                <a:cubicBezTo>
                  <a:pt x="420" y="247"/>
                  <a:pt x="418" y="250"/>
                  <a:pt x="418" y="252"/>
                </a:cubicBezTo>
                <a:cubicBezTo>
                  <a:pt x="418" y="255"/>
                  <a:pt x="420" y="258"/>
                  <a:pt x="423" y="258"/>
                </a:cubicBezTo>
                <a:cubicBezTo>
                  <a:pt x="430" y="258"/>
                  <a:pt x="430" y="258"/>
                  <a:pt x="430" y="258"/>
                </a:cubicBezTo>
                <a:cubicBezTo>
                  <a:pt x="431" y="258"/>
                  <a:pt x="432" y="258"/>
                  <a:pt x="432" y="259"/>
                </a:cubicBezTo>
                <a:cubicBezTo>
                  <a:pt x="432" y="260"/>
                  <a:pt x="431" y="261"/>
                  <a:pt x="430" y="261"/>
                </a:cubicBezTo>
                <a:cubicBezTo>
                  <a:pt x="416" y="261"/>
                  <a:pt x="416" y="261"/>
                  <a:pt x="416" y="261"/>
                </a:cubicBezTo>
                <a:cubicBezTo>
                  <a:pt x="413" y="261"/>
                  <a:pt x="411" y="263"/>
                  <a:pt x="411" y="266"/>
                </a:cubicBezTo>
                <a:cubicBezTo>
                  <a:pt x="411" y="269"/>
                  <a:pt x="413" y="271"/>
                  <a:pt x="416" y="271"/>
                </a:cubicBezTo>
                <a:cubicBezTo>
                  <a:pt x="421" y="271"/>
                  <a:pt x="421" y="271"/>
                  <a:pt x="421" y="271"/>
                </a:cubicBezTo>
                <a:cubicBezTo>
                  <a:pt x="422" y="271"/>
                  <a:pt x="423" y="272"/>
                  <a:pt x="423" y="273"/>
                </a:cubicBezTo>
                <a:cubicBezTo>
                  <a:pt x="423" y="274"/>
                  <a:pt x="422" y="275"/>
                  <a:pt x="421" y="275"/>
                </a:cubicBezTo>
                <a:cubicBezTo>
                  <a:pt x="389" y="275"/>
                  <a:pt x="389" y="275"/>
                  <a:pt x="389" y="275"/>
                </a:cubicBezTo>
                <a:cubicBezTo>
                  <a:pt x="386" y="275"/>
                  <a:pt x="384" y="272"/>
                  <a:pt x="384" y="269"/>
                </a:cubicBezTo>
                <a:cubicBezTo>
                  <a:pt x="384" y="267"/>
                  <a:pt x="386" y="264"/>
                  <a:pt x="389" y="264"/>
                </a:cubicBezTo>
                <a:cubicBezTo>
                  <a:pt x="391" y="264"/>
                  <a:pt x="391" y="264"/>
                  <a:pt x="391" y="264"/>
                </a:cubicBezTo>
                <a:cubicBezTo>
                  <a:pt x="393" y="264"/>
                  <a:pt x="396" y="262"/>
                  <a:pt x="396" y="259"/>
                </a:cubicBezTo>
                <a:cubicBezTo>
                  <a:pt x="396" y="256"/>
                  <a:pt x="393" y="254"/>
                  <a:pt x="391" y="254"/>
                </a:cubicBezTo>
                <a:cubicBezTo>
                  <a:pt x="385" y="254"/>
                  <a:pt x="385" y="254"/>
                  <a:pt x="385" y="254"/>
                </a:cubicBezTo>
                <a:cubicBezTo>
                  <a:pt x="384" y="254"/>
                  <a:pt x="384" y="253"/>
                  <a:pt x="384" y="252"/>
                </a:cubicBezTo>
                <a:cubicBezTo>
                  <a:pt x="384" y="251"/>
                  <a:pt x="384" y="251"/>
                  <a:pt x="385" y="251"/>
                </a:cubicBezTo>
                <a:cubicBezTo>
                  <a:pt x="399" y="251"/>
                  <a:pt x="399" y="251"/>
                  <a:pt x="399" y="251"/>
                </a:cubicBezTo>
                <a:cubicBezTo>
                  <a:pt x="402" y="251"/>
                  <a:pt x="404" y="248"/>
                  <a:pt x="404" y="246"/>
                </a:cubicBezTo>
                <a:cubicBezTo>
                  <a:pt x="404" y="243"/>
                  <a:pt x="402" y="241"/>
                  <a:pt x="399" y="241"/>
                </a:cubicBezTo>
                <a:cubicBezTo>
                  <a:pt x="355" y="241"/>
                  <a:pt x="355" y="241"/>
                  <a:pt x="355" y="241"/>
                </a:cubicBezTo>
                <a:cubicBezTo>
                  <a:pt x="354" y="241"/>
                  <a:pt x="353" y="240"/>
                  <a:pt x="353" y="239"/>
                </a:cubicBezTo>
                <a:cubicBezTo>
                  <a:pt x="353" y="238"/>
                  <a:pt x="354" y="237"/>
                  <a:pt x="355" y="237"/>
                </a:cubicBezTo>
                <a:cubicBezTo>
                  <a:pt x="403" y="237"/>
                  <a:pt x="403" y="237"/>
                  <a:pt x="403" y="237"/>
                </a:cubicBezTo>
                <a:cubicBezTo>
                  <a:pt x="406" y="237"/>
                  <a:pt x="408" y="235"/>
                  <a:pt x="408" y="232"/>
                </a:cubicBezTo>
                <a:cubicBezTo>
                  <a:pt x="408" y="229"/>
                  <a:pt x="406" y="227"/>
                  <a:pt x="403" y="227"/>
                </a:cubicBezTo>
                <a:cubicBezTo>
                  <a:pt x="354" y="227"/>
                  <a:pt x="354" y="227"/>
                  <a:pt x="354" y="227"/>
                </a:cubicBezTo>
                <a:cubicBezTo>
                  <a:pt x="353" y="227"/>
                  <a:pt x="352" y="226"/>
                  <a:pt x="352" y="225"/>
                </a:cubicBezTo>
                <a:cubicBezTo>
                  <a:pt x="352" y="224"/>
                  <a:pt x="353" y="224"/>
                  <a:pt x="354" y="224"/>
                </a:cubicBezTo>
                <a:cubicBezTo>
                  <a:pt x="400" y="224"/>
                  <a:pt x="400" y="224"/>
                  <a:pt x="400" y="224"/>
                </a:cubicBezTo>
                <a:cubicBezTo>
                  <a:pt x="403" y="224"/>
                  <a:pt x="405" y="221"/>
                  <a:pt x="405" y="218"/>
                </a:cubicBezTo>
                <a:cubicBezTo>
                  <a:pt x="405" y="216"/>
                  <a:pt x="403" y="213"/>
                  <a:pt x="400" y="213"/>
                </a:cubicBezTo>
                <a:cubicBezTo>
                  <a:pt x="365" y="213"/>
                  <a:pt x="365" y="213"/>
                  <a:pt x="365" y="213"/>
                </a:cubicBezTo>
                <a:cubicBezTo>
                  <a:pt x="364" y="213"/>
                  <a:pt x="364" y="213"/>
                  <a:pt x="364" y="212"/>
                </a:cubicBezTo>
                <a:cubicBezTo>
                  <a:pt x="364" y="211"/>
                  <a:pt x="364" y="210"/>
                  <a:pt x="365" y="210"/>
                </a:cubicBezTo>
                <a:cubicBezTo>
                  <a:pt x="396" y="210"/>
                  <a:pt x="396" y="210"/>
                  <a:pt x="396" y="210"/>
                </a:cubicBezTo>
                <a:cubicBezTo>
                  <a:pt x="401" y="210"/>
                  <a:pt x="405" y="206"/>
                  <a:pt x="405" y="201"/>
                </a:cubicBezTo>
                <a:cubicBezTo>
                  <a:pt x="405" y="197"/>
                  <a:pt x="401" y="193"/>
                  <a:pt x="396" y="193"/>
                </a:cubicBezTo>
                <a:cubicBezTo>
                  <a:pt x="394" y="193"/>
                  <a:pt x="394" y="193"/>
                  <a:pt x="394" y="193"/>
                </a:cubicBezTo>
                <a:cubicBezTo>
                  <a:pt x="393" y="193"/>
                  <a:pt x="392" y="192"/>
                  <a:pt x="392" y="191"/>
                </a:cubicBezTo>
                <a:cubicBezTo>
                  <a:pt x="392" y="190"/>
                  <a:pt x="393" y="190"/>
                  <a:pt x="394" y="190"/>
                </a:cubicBezTo>
                <a:cubicBezTo>
                  <a:pt x="396" y="190"/>
                  <a:pt x="396" y="190"/>
                  <a:pt x="396" y="190"/>
                </a:cubicBezTo>
                <a:cubicBezTo>
                  <a:pt x="399" y="190"/>
                  <a:pt x="401" y="187"/>
                  <a:pt x="401" y="185"/>
                </a:cubicBezTo>
                <a:cubicBezTo>
                  <a:pt x="401" y="182"/>
                  <a:pt x="399" y="179"/>
                  <a:pt x="396" y="179"/>
                </a:cubicBezTo>
                <a:cubicBezTo>
                  <a:pt x="379" y="179"/>
                  <a:pt x="379" y="179"/>
                  <a:pt x="379" y="179"/>
                </a:cubicBezTo>
                <a:cubicBezTo>
                  <a:pt x="376" y="179"/>
                  <a:pt x="373" y="182"/>
                  <a:pt x="373" y="185"/>
                </a:cubicBezTo>
                <a:cubicBezTo>
                  <a:pt x="373" y="187"/>
                  <a:pt x="376" y="190"/>
                  <a:pt x="379" y="190"/>
                </a:cubicBezTo>
                <a:cubicBezTo>
                  <a:pt x="382" y="190"/>
                  <a:pt x="382" y="190"/>
                  <a:pt x="382" y="190"/>
                </a:cubicBezTo>
                <a:cubicBezTo>
                  <a:pt x="383" y="190"/>
                  <a:pt x="384" y="190"/>
                  <a:pt x="384" y="191"/>
                </a:cubicBezTo>
                <a:cubicBezTo>
                  <a:pt x="384" y="192"/>
                  <a:pt x="383" y="193"/>
                  <a:pt x="382" y="193"/>
                </a:cubicBezTo>
                <a:cubicBezTo>
                  <a:pt x="343" y="193"/>
                  <a:pt x="343" y="193"/>
                  <a:pt x="343" y="193"/>
                </a:cubicBezTo>
                <a:cubicBezTo>
                  <a:pt x="342" y="193"/>
                  <a:pt x="341" y="192"/>
                  <a:pt x="341" y="191"/>
                </a:cubicBezTo>
                <a:cubicBezTo>
                  <a:pt x="341" y="190"/>
                  <a:pt x="342" y="190"/>
                  <a:pt x="343" y="190"/>
                </a:cubicBezTo>
                <a:cubicBezTo>
                  <a:pt x="365" y="190"/>
                  <a:pt x="365" y="190"/>
                  <a:pt x="365" y="190"/>
                </a:cubicBezTo>
                <a:cubicBezTo>
                  <a:pt x="368" y="190"/>
                  <a:pt x="370" y="187"/>
                  <a:pt x="370" y="185"/>
                </a:cubicBezTo>
                <a:cubicBezTo>
                  <a:pt x="370" y="182"/>
                  <a:pt x="368" y="179"/>
                  <a:pt x="365" y="179"/>
                </a:cubicBezTo>
                <a:cubicBezTo>
                  <a:pt x="311" y="179"/>
                  <a:pt x="311" y="179"/>
                  <a:pt x="311" y="179"/>
                </a:cubicBezTo>
                <a:cubicBezTo>
                  <a:pt x="310" y="179"/>
                  <a:pt x="310" y="179"/>
                  <a:pt x="310" y="178"/>
                </a:cubicBezTo>
                <a:cubicBezTo>
                  <a:pt x="310" y="177"/>
                  <a:pt x="310" y="176"/>
                  <a:pt x="311" y="176"/>
                </a:cubicBezTo>
                <a:cubicBezTo>
                  <a:pt x="343" y="176"/>
                  <a:pt x="343" y="176"/>
                  <a:pt x="343" y="176"/>
                </a:cubicBezTo>
                <a:cubicBezTo>
                  <a:pt x="345" y="176"/>
                  <a:pt x="348" y="174"/>
                  <a:pt x="348" y="171"/>
                </a:cubicBezTo>
                <a:cubicBezTo>
                  <a:pt x="348" y="168"/>
                  <a:pt x="345" y="166"/>
                  <a:pt x="343" y="166"/>
                </a:cubicBezTo>
                <a:cubicBezTo>
                  <a:pt x="303" y="166"/>
                  <a:pt x="303" y="166"/>
                  <a:pt x="303" y="166"/>
                </a:cubicBezTo>
                <a:cubicBezTo>
                  <a:pt x="302" y="166"/>
                  <a:pt x="302" y="165"/>
                  <a:pt x="302" y="164"/>
                </a:cubicBezTo>
                <a:cubicBezTo>
                  <a:pt x="302" y="163"/>
                  <a:pt x="302" y="162"/>
                  <a:pt x="303" y="162"/>
                </a:cubicBezTo>
                <a:cubicBezTo>
                  <a:pt x="338" y="162"/>
                  <a:pt x="338" y="162"/>
                  <a:pt x="338" y="162"/>
                </a:cubicBezTo>
                <a:cubicBezTo>
                  <a:pt x="341" y="162"/>
                  <a:pt x="344" y="160"/>
                  <a:pt x="344" y="157"/>
                </a:cubicBezTo>
                <a:cubicBezTo>
                  <a:pt x="344" y="154"/>
                  <a:pt x="341" y="152"/>
                  <a:pt x="338" y="152"/>
                </a:cubicBezTo>
                <a:cubicBezTo>
                  <a:pt x="252" y="152"/>
                  <a:pt x="252" y="152"/>
                  <a:pt x="252" y="152"/>
                </a:cubicBezTo>
                <a:cubicBezTo>
                  <a:pt x="251" y="152"/>
                  <a:pt x="250" y="151"/>
                  <a:pt x="250" y="151"/>
                </a:cubicBezTo>
                <a:cubicBezTo>
                  <a:pt x="250" y="150"/>
                  <a:pt x="251" y="149"/>
                  <a:pt x="252" y="149"/>
                </a:cubicBezTo>
                <a:cubicBezTo>
                  <a:pt x="360" y="149"/>
                  <a:pt x="360" y="149"/>
                  <a:pt x="360" y="149"/>
                </a:cubicBezTo>
                <a:cubicBezTo>
                  <a:pt x="362" y="149"/>
                  <a:pt x="365" y="147"/>
                  <a:pt x="365" y="144"/>
                </a:cubicBezTo>
                <a:cubicBezTo>
                  <a:pt x="365" y="141"/>
                  <a:pt x="362" y="139"/>
                  <a:pt x="360" y="139"/>
                </a:cubicBezTo>
                <a:cubicBezTo>
                  <a:pt x="240" y="139"/>
                  <a:pt x="240" y="139"/>
                  <a:pt x="240" y="139"/>
                </a:cubicBezTo>
                <a:cubicBezTo>
                  <a:pt x="239" y="139"/>
                  <a:pt x="239" y="138"/>
                  <a:pt x="239" y="137"/>
                </a:cubicBezTo>
                <a:cubicBezTo>
                  <a:pt x="239" y="136"/>
                  <a:pt x="239" y="135"/>
                  <a:pt x="240" y="135"/>
                </a:cubicBezTo>
                <a:cubicBezTo>
                  <a:pt x="360" y="135"/>
                  <a:pt x="360" y="135"/>
                  <a:pt x="360" y="135"/>
                </a:cubicBezTo>
                <a:cubicBezTo>
                  <a:pt x="363" y="135"/>
                  <a:pt x="365" y="133"/>
                  <a:pt x="365" y="130"/>
                </a:cubicBezTo>
                <a:cubicBezTo>
                  <a:pt x="365" y="127"/>
                  <a:pt x="363" y="125"/>
                  <a:pt x="360" y="125"/>
                </a:cubicBezTo>
                <a:cubicBezTo>
                  <a:pt x="245" y="125"/>
                  <a:pt x="245" y="125"/>
                  <a:pt x="245" y="125"/>
                </a:cubicBezTo>
                <a:cubicBezTo>
                  <a:pt x="244" y="125"/>
                  <a:pt x="243" y="124"/>
                  <a:pt x="243" y="124"/>
                </a:cubicBezTo>
                <a:cubicBezTo>
                  <a:pt x="243" y="123"/>
                  <a:pt x="244" y="122"/>
                  <a:pt x="245" y="122"/>
                </a:cubicBezTo>
                <a:cubicBezTo>
                  <a:pt x="366" y="122"/>
                  <a:pt x="366" y="122"/>
                  <a:pt x="366" y="122"/>
                </a:cubicBezTo>
                <a:cubicBezTo>
                  <a:pt x="368" y="122"/>
                  <a:pt x="371" y="120"/>
                  <a:pt x="371" y="117"/>
                </a:cubicBezTo>
                <a:cubicBezTo>
                  <a:pt x="371" y="114"/>
                  <a:pt x="368" y="112"/>
                  <a:pt x="366" y="112"/>
                </a:cubicBezTo>
                <a:cubicBezTo>
                  <a:pt x="245" y="112"/>
                  <a:pt x="245" y="112"/>
                  <a:pt x="245" y="112"/>
                </a:cubicBezTo>
                <a:cubicBezTo>
                  <a:pt x="244" y="112"/>
                  <a:pt x="243" y="111"/>
                  <a:pt x="243" y="110"/>
                </a:cubicBezTo>
                <a:cubicBezTo>
                  <a:pt x="243" y="109"/>
                  <a:pt x="244" y="108"/>
                  <a:pt x="245" y="108"/>
                </a:cubicBezTo>
                <a:cubicBezTo>
                  <a:pt x="375" y="108"/>
                  <a:pt x="375" y="108"/>
                  <a:pt x="375" y="108"/>
                </a:cubicBezTo>
                <a:cubicBezTo>
                  <a:pt x="378" y="108"/>
                  <a:pt x="380" y="106"/>
                  <a:pt x="380" y="103"/>
                </a:cubicBezTo>
                <a:cubicBezTo>
                  <a:pt x="380" y="100"/>
                  <a:pt x="378" y="98"/>
                  <a:pt x="375" y="98"/>
                </a:cubicBezTo>
                <a:cubicBezTo>
                  <a:pt x="202" y="98"/>
                  <a:pt x="202" y="98"/>
                  <a:pt x="202" y="98"/>
                </a:cubicBezTo>
                <a:cubicBezTo>
                  <a:pt x="201" y="98"/>
                  <a:pt x="200" y="97"/>
                  <a:pt x="200" y="96"/>
                </a:cubicBezTo>
                <a:cubicBezTo>
                  <a:pt x="200" y="95"/>
                  <a:pt x="201" y="95"/>
                  <a:pt x="202" y="95"/>
                </a:cubicBezTo>
                <a:cubicBezTo>
                  <a:pt x="375" y="95"/>
                  <a:pt x="375" y="95"/>
                  <a:pt x="375" y="95"/>
                </a:cubicBezTo>
                <a:cubicBezTo>
                  <a:pt x="378" y="95"/>
                  <a:pt x="380" y="92"/>
                  <a:pt x="380" y="89"/>
                </a:cubicBezTo>
                <a:cubicBezTo>
                  <a:pt x="380" y="87"/>
                  <a:pt x="378" y="85"/>
                  <a:pt x="375" y="85"/>
                </a:cubicBezTo>
                <a:cubicBezTo>
                  <a:pt x="213" y="85"/>
                  <a:pt x="213" y="85"/>
                  <a:pt x="213" y="85"/>
                </a:cubicBezTo>
                <a:cubicBezTo>
                  <a:pt x="213" y="84"/>
                  <a:pt x="213" y="84"/>
                  <a:pt x="213" y="84"/>
                </a:cubicBezTo>
                <a:cubicBezTo>
                  <a:pt x="209" y="84"/>
                  <a:pt x="209" y="84"/>
                  <a:pt x="209" y="84"/>
                </a:cubicBezTo>
                <a:cubicBezTo>
                  <a:pt x="208" y="84"/>
                  <a:pt x="208" y="84"/>
                  <a:pt x="208" y="83"/>
                </a:cubicBezTo>
                <a:cubicBezTo>
                  <a:pt x="208" y="82"/>
                  <a:pt x="208" y="81"/>
                  <a:pt x="209" y="81"/>
                </a:cubicBezTo>
                <a:cubicBezTo>
                  <a:pt x="366" y="81"/>
                  <a:pt x="366" y="81"/>
                  <a:pt x="366" y="81"/>
                </a:cubicBezTo>
                <a:cubicBezTo>
                  <a:pt x="369" y="81"/>
                  <a:pt x="371" y="79"/>
                  <a:pt x="371" y="76"/>
                </a:cubicBezTo>
                <a:cubicBezTo>
                  <a:pt x="371" y="73"/>
                  <a:pt x="369" y="71"/>
                  <a:pt x="366" y="71"/>
                </a:cubicBezTo>
                <a:cubicBezTo>
                  <a:pt x="222" y="71"/>
                  <a:pt x="222" y="71"/>
                  <a:pt x="222" y="71"/>
                </a:cubicBezTo>
                <a:cubicBezTo>
                  <a:pt x="221" y="71"/>
                  <a:pt x="220" y="70"/>
                  <a:pt x="220" y="69"/>
                </a:cubicBezTo>
                <a:cubicBezTo>
                  <a:pt x="220" y="68"/>
                  <a:pt x="221" y="67"/>
                  <a:pt x="222" y="67"/>
                </a:cubicBezTo>
                <a:cubicBezTo>
                  <a:pt x="396" y="67"/>
                  <a:pt x="396" y="67"/>
                  <a:pt x="396" y="67"/>
                </a:cubicBezTo>
                <a:cubicBezTo>
                  <a:pt x="399" y="67"/>
                  <a:pt x="402" y="65"/>
                  <a:pt x="402" y="62"/>
                </a:cubicBezTo>
                <a:cubicBezTo>
                  <a:pt x="402" y="60"/>
                  <a:pt x="399" y="57"/>
                  <a:pt x="396" y="57"/>
                </a:cubicBezTo>
                <a:cubicBezTo>
                  <a:pt x="270" y="57"/>
                  <a:pt x="270" y="57"/>
                  <a:pt x="270" y="57"/>
                </a:cubicBezTo>
                <a:cubicBezTo>
                  <a:pt x="269" y="57"/>
                  <a:pt x="268" y="57"/>
                  <a:pt x="268" y="56"/>
                </a:cubicBezTo>
                <a:cubicBezTo>
                  <a:pt x="268" y="55"/>
                  <a:pt x="269" y="54"/>
                  <a:pt x="270" y="54"/>
                </a:cubicBezTo>
                <a:cubicBezTo>
                  <a:pt x="397" y="54"/>
                  <a:pt x="397" y="54"/>
                  <a:pt x="397" y="54"/>
                </a:cubicBezTo>
                <a:cubicBezTo>
                  <a:pt x="400" y="54"/>
                  <a:pt x="402" y="52"/>
                  <a:pt x="402" y="49"/>
                </a:cubicBezTo>
                <a:cubicBezTo>
                  <a:pt x="402" y="46"/>
                  <a:pt x="400" y="44"/>
                  <a:pt x="397" y="44"/>
                </a:cubicBezTo>
                <a:cubicBezTo>
                  <a:pt x="253" y="44"/>
                  <a:pt x="253" y="44"/>
                  <a:pt x="253" y="44"/>
                </a:cubicBezTo>
                <a:cubicBezTo>
                  <a:pt x="252" y="44"/>
                  <a:pt x="252" y="43"/>
                  <a:pt x="252" y="42"/>
                </a:cubicBezTo>
                <a:cubicBezTo>
                  <a:pt x="252" y="41"/>
                  <a:pt x="252" y="40"/>
                  <a:pt x="253" y="40"/>
                </a:cubicBezTo>
                <a:cubicBezTo>
                  <a:pt x="399" y="40"/>
                  <a:pt x="399" y="40"/>
                  <a:pt x="399" y="40"/>
                </a:cubicBezTo>
                <a:cubicBezTo>
                  <a:pt x="402" y="40"/>
                  <a:pt x="404" y="38"/>
                  <a:pt x="404" y="35"/>
                </a:cubicBezTo>
                <a:cubicBezTo>
                  <a:pt x="404" y="32"/>
                  <a:pt x="402" y="30"/>
                  <a:pt x="399" y="30"/>
                </a:cubicBezTo>
                <a:cubicBezTo>
                  <a:pt x="289" y="30"/>
                  <a:pt x="289" y="30"/>
                  <a:pt x="289" y="30"/>
                </a:cubicBezTo>
                <a:cubicBezTo>
                  <a:pt x="288" y="30"/>
                  <a:pt x="287" y="29"/>
                  <a:pt x="287" y="28"/>
                </a:cubicBezTo>
                <a:cubicBezTo>
                  <a:pt x="287" y="27"/>
                  <a:pt x="288" y="27"/>
                  <a:pt x="289" y="27"/>
                </a:cubicBezTo>
                <a:cubicBezTo>
                  <a:pt x="292" y="27"/>
                  <a:pt x="292" y="27"/>
                  <a:pt x="292" y="27"/>
                </a:cubicBezTo>
                <a:cubicBezTo>
                  <a:pt x="294" y="27"/>
                  <a:pt x="296" y="24"/>
                  <a:pt x="296" y="22"/>
                </a:cubicBezTo>
                <a:cubicBezTo>
                  <a:pt x="296" y="19"/>
                  <a:pt x="294" y="17"/>
                  <a:pt x="292" y="17"/>
                </a:cubicBezTo>
                <a:cubicBezTo>
                  <a:pt x="147" y="17"/>
                  <a:pt x="147" y="17"/>
                  <a:pt x="147" y="17"/>
                </a:cubicBezTo>
                <a:cubicBezTo>
                  <a:pt x="144" y="17"/>
                  <a:pt x="142" y="19"/>
                  <a:pt x="142" y="22"/>
                </a:cubicBezTo>
                <a:cubicBezTo>
                  <a:pt x="142" y="24"/>
                  <a:pt x="144" y="27"/>
                  <a:pt x="147" y="27"/>
                </a:cubicBezTo>
                <a:cubicBezTo>
                  <a:pt x="178" y="27"/>
                  <a:pt x="178" y="27"/>
                  <a:pt x="178" y="27"/>
                </a:cubicBezTo>
                <a:cubicBezTo>
                  <a:pt x="179" y="27"/>
                  <a:pt x="180" y="27"/>
                  <a:pt x="180" y="28"/>
                </a:cubicBezTo>
                <a:cubicBezTo>
                  <a:pt x="180" y="29"/>
                  <a:pt x="179" y="30"/>
                  <a:pt x="178" y="30"/>
                </a:cubicBezTo>
                <a:cubicBezTo>
                  <a:pt x="132" y="30"/>
                  <a:pt x="132" y="30"/>
                  <a:pt x="132" y="30"/>
                </a:cubicBezTo>
                <a:cubicBezTo>
                  <a:pt x="130" y="30"/>
                  <a:pt x="128" y="32"/>
                  <a:pt x="128" y="35"/>
                </a:cubicBezTo>
                <a:cubicBezTo>
                  <a:pt x="128" y="38"/>
                  <a:pt x="130" y="40"/>
                  <a:pt x="132" y="40"/>
                </a:cubicBezTo>
                <a:cubicBezTo>
                  <a:pt x="177" y="40"/>
                  <a:pt x="177" y="40"/>
                  <a:pt x="177" y="40"/>
                </a:cubicBezTo>
                <a:cubicBezTo>
                  <a:pt x="178" y="40"/>
                  <a:pt x="178" y="41"/>
                  <a:pt x="178" y="42"/>
                </a:cubicBezTo>
                <a:cubicBezTo>
                  <a:pt x="178" y="43"/>
                  <a:pt x="178" y="44"/>
                  <a:pt x="177" y="44"/>
                </a:cubicBezTo>
                <a:cubicBezTo>
                  <a:pt x="137" y="44"/>
                  <a:pt x="137" y="44"/>
                  <a:pt x="137" y="44"/>
                </a:cubicBezTo>
                <a:cubicBezTo>
                  <a:pt x="134" y="44"/>
                  <a:pt x="132" y="46"/>
                  <a:pt x="132" y="49"/>
                </a:cubicBezTo>
                <a:cubicBezTo>
                  <a:pt x="132" y="52"/>
                  <a:pt x="134" y="54"/>
                  <a:pt x="137" y="54"/>
                </a:cubicBezTo>
                <a:cubicBezTo>
                  <a:pt x="173" y="54"/>
                  <a:pt x="173" y="54"/>
                  <a:pt x="173" y="54"/>
                </a:cubicBezTo>
                <a:cubicBezTo>
                  <a:pt x="174" y="54"/>
                  <a:pt x="175" y="55"/>
                  <a:pt x="175" y="56"/>
                </a:cubicBezTo>
                <a:cubicBezTo>
                  <a:pt x="175" y="57"/>
                  <a:pt x="174" y="57"/>
                  <a:pt x="173" y="57"/>
                </a:cubicBezTo>
                <a:cubicBezTo>
                  <a:pt x="142" y="57"/>
                  <a:pt x="142" y="57"/>
                  <a:pt x="142" y="57"/>
                </a:cubicBezTo>
                <a:cubicBezTo>
                  <a:pt x="139" y="57"/>
                  <a:pt x="137" y="60"/>
                  <a:pt x="137" y="62"/>
                </a:cubicBezTo>
                <a:cubicBezTo>
                  <a:pt x="137" y="65"/>
                  <a:pt x="139" y="67"/>
                  <a:pt x="142" y="67"/>
                </a:cubicBezTo>
                <a:cubicBezTo>
                  <a:pt x="170" y="67"/>
                  <a:pt x="170" y="67"/>
                  <a:pt x="170" y="67"/>
                </a:cubicBezTo>
                <a:cubicBezTo>
                  <a:pt x="171" y="67"/>
                  <a:pt x="172" y="68"/>
                  <a:pt x="172" y="69"/>
                </a:cubicBezTo>
                <a:cubicBezTo>
                  <a:pt x="172" y="70"/>
                  <a:pt x="171" y="71"/>
                  <a:pt x="170" y="71"/>
                </a:cubicBezTo>
                <a:cubicBezTo>
                  <a:pt x="142" y="71"/>
                  <a:pt x="142" y="71"/>
                  <a:pt x="142" y="71"/>
                </a:cubicBezTo>
                <a:cubicBezTo>
                  <a:pt x="139" y="71"/>
                  <a:pt x="137" y="73"/>
                  <a:pt x="137" y="76"/>
                </a:cubicBezTo>
                <a:cubicBezTo>
                  <a:pt x="137" y="79"/>
                  <a:pt x="139" y="81"/>
                  <a:pt x="142" y="81"/>
                </a:cubicBezTo>
                <a:cubicBezTo>
                  <a:pt x="148" y="81"/>
                  <a:pt x="148" y="81"/>
                  <a:pt x="148" y="81"/>
                </a:cubicBezTo>
                <a:cubicBezTo>
                  <a:pt x="148" y="81"/>
                  <a:pt x="149" y="82"/>
                  <a:pt x="149" y="83"/>
                </a:cubicBezTo>
                <a:cubicBezTo>
                  <a:pt x="149" y="84"/>
                  <a:pt x="148" y="85"/>
                  <a:pt x="148" y="85"/>
                </a:cubicBezTo>
                <a:cubicBezTo>
                  <a:pt x="124" y="85"/>
                  <a:pt x="124" y="85"/>
                  <a:pt x="124" y="85"/>
                </a:cubicBezTo>
                <a:cubicBezTo>
                  <a:pt x="124" y="84"/>
                  <a:pt x="124" y="84"/>
                  <a:pt x="123" y="84"/>
                </a:cubicBezTo>
                <a:cubicBezTo>
                  <a:pt x="37" y="84"/>
                  <a:pt x="37" y="84"/>
                  <a:pt x="37" y="84"/>
                </a:cubicBezTo>
                <a:cubicBezTo>
                  <a:pt x="36" y="84"/>
                  <a:pt x="36" y="84"/>
                  <a:pt x="36" y="83"/>
                </a:cubicBezTo>
                <a:cubicBezTo>
                  <a:pt x="36" y="82"/>
                  <a:pt x="36" y="81"/>
                  <a:pt x="37" y="81"/>
                </a:cubicBezTo>
                <a:cubicBezTo>
                  <a:pt x="87" y="81"/>
                  <a:pt x="87" y="81"/>
                  <a:pt x="87" y="81"/>
                </a:cubicBezTo>
                <a:cubicBezTo>
                  <a:pt x="89" y="81"/>
                  <a:pt x="92" y="79"/>
                  <a:pt x="92" y="76"/>
                </a:cubicBezTo>
                <a:cubicBezTo>
                  <a:pt x="92" y="73"/>
                  <a:pt x="89" y="71"/>
                  <a:pt x="87" y="71"/>
                </a:cubicBezTo>
                <a:cubicBezTo>
                  <a:pt x="6" y="71"/>
                  <a:pt x="6" y="71"/>
                  <a:pt x="6" y="71"/>
                </a:cubicBezTo>
                <a:cubicBezTo>
                  <a:pt x="5" y="71"/>
                  <a:pt x="4" y="70"/>
                  <a:pt x="4" y="69"/>
                </a:cubicBezTo>
                <a:cubicBezTo>
                  <a:pt x="4" y="68"/>
                  <a:pt x="5" y="67"/>
                  <a:pt x="6" y="67"/>
                </a:cubicBezTo>
                <a:cubicBezTo>
                  <a:pt x="82" y="67"/>
                  <a:pt x="82" y="67"/>
                  <a:pt x="82" y="67"/>
                </a:cubicBezTo>
                <a:cubicBezTo>
                  <a:pt x="85" y="67"/>
                  <a:pt x="87" y="65"/>
                  <a:pt x="87" y="62"/>
                </a:cubicBezTo>
                <a:cubicBezTo>
                  <a:pt x="87" y="59"/>
                  <a:pt x="85" y="57"/>
                  <a:pt x="82" y="57"/>
                </a:cubicBezTo>
                <a:cubicBezTo>
                  <a:pt x="14" y="57"/>
                  <a:pt x="14" y="57"/>
                  <a:pt x="14" y="57"/>
                </a:cubicBezTo>
                <a:cubicBezTo>
                  <a:pt x="13" y="57"/>
                  <a:pt x="13" y="56"/>
                  <a:pt x="13" y="55"/>
                </a:cubicBezTo>
                <a:cubicBezTo>
                  <a:pt x="13" y="54"/>
                  <a:pt x="13" y="54"/>
                  <a:pt x="14" y="54"/>
                </a:cubicBezTo>
                <a:cubicBezTo>
                  <a:pt x="56" y="54"/>
                  <a:pt x="56" y="54"/>
                  <a:pt x="56" y="54"/>
                </a:cubicBezTo>
                <a:cubicBezTo>
                  <a:pt x="59" y="54"/>
                  <a:pt x="61" y="51"/>
                  <a:pt x="61" y="49"/>
                </a:cubicBezTo>
                <a:cubicBezTo>
                  <a:pt x="61" y="46"/>
                  <a:pt x="59" y="44"/>
                  <a:pt x="56" y="44"/>
                </a:cubicBezTo>
                <a:cubicBezTo>
                  <a:pt x="17" y="44"/>
                  <a:pt x="17" y="44"/>
                  <a:pt x="17" y="44"/>
                </a:cubicBezTo>
                <a:cubicBezTo>
                  <a:pt x="16" y="44"/>
                  <a:pt x="16" y="43"/>
                  <a:pt x="16" y="42"/>
                </a:cubicBezTo>
                <a:cubicBezTo>
                  <a:pt x="16" y="41"/>
                  <a:pt x="16" y="40"/>
                  <a:pt x="17" y="40"/>
                </a:cubicBezTo>
                <a:cubicBezTo>
                  <a:pt x="48" y="40"/>
                  <a:pt x="48" y="40"/>
                  <a:pt x="48" y="40"/>
                </a:cubicBezTo>
                <a:cubicBezTo>
                  <a:pt x="65" y="40"/>
                  <a:pt x="79" y="26"/>
                  <a:pt x="79" y="9"/>
                </a:cubicBezTo>
                <a:cubicBezTo>
                  <a:pt x="81" y="9"/>
                  <a:pt x="81" y="9"/>
                  <a:pt x="81" y="9"/>
                </a:cubicBezTo>
                <a:cubicBezTo>
                  <a:pt x="81" y="0"/>
                  <a:pt x="81" y="0"/>
                  <a:pt x="81" y="0"/>
                </a:cubicBezTo>
                <a:cubicBezTo>
                  <a:pt x="72" y="0"/>
                  <a:pt x="72" y="0"/>
                  <a:pt x="72" y="0"/>
                </a:cubicBezTo>
                <a:cubicBezTo>
                  <a:pt x="72" y="9"/>
                  <a:pt x="72" y="9"/>
                  <a:pt x="72" y="9"/>
                </a:cubicBezTo>
                <a:cubicBezTo>
                  <a:pt x="75" y="9"/>
                  <a:pt x="75" y="9"/>
                  <a:pt x="75" y="9"/>
                </a:cubicBezTo>
                <a:cubicBezTo>
                  <a:pt x="75" y="24"/>
                  <a:pt x="63" y="37"/>
                  <a:pt x="48" y="37"/>
                </a:cubicBezTo>
                <a:cubicBezTo>
                  <a:pt x="17" y="37"/>
                  <a:pt x="17" y="37"/>
                  <a:pt x="17" y="37"/>
                </a:cubicBezTo>
                <a:cubicBezTo>
                  <a:pt x="15" y="37"/>
                  <a:pt x="12" y="39"/>
                  <a:pt x="12" y="42"/>
                </a:cubicBezTo>
                <a:cubicBezTo>
                  <a:pt x="12" y="45"/>
                  <a:pt x="15" y="47"/>
                  <a:pt x="17" y="47"/>
                </a:cubicBezTo>
                <a:cubicBezTo>
                  <a:pt x="56" y="47"/>
                  <a:pt x="56" y="47"/>
                  <a:pt x="56" y="47"/>
                </a:cubicBezTo>
                <a:cubicBezTo>
                  <a:pt x="57" y="47"/>
                  <a:pt x="58" y="48"/>
                  <a:pt x="58" y="49"/>
                </a:cubicBezTo>
                <a:cubicBezTo>
                  <a:pt x="58" y="50"/>
                  <a:pt x="57" y="50"/>
                  <a:pt x="56" y="50"/>
                </a:cubicBezTo>
                <a:cubicBezTo>
                  <a:pt x="14" y="50"/>
                  <a:pt x="14" y="50"/>
                  <a:pt x="14" y="50"/>
                </a:cubicBezTo>
                <a:cubicBezTo>
                  <a:pt x="12" y="50"/>
                  <a:pt x="9" y="53"/>
                  <a:pt x="9" y="55"/>
                </a:cubicBezTo>
                <a:cubicBezTo>
                  <a:pt x="9" y="58"/>
                  <a:pt x="12" y="61"/>
                  <a:pt x="14" y="61"/>
                </a:cubicBezTo>
                <a:cubicBezTo>
                  <a:pt x="82" y="61"/>
                  <a:pt x="82" y="61"/>
                  <a:pt x="82" y="61"/>
                </a:cubicBezTo>
                <a:cubicBezTo>
                  <a:pt x="83" y="61"/>
                  <a:pt x="84" y="61"/>
                  <a:pt x="84" y="62"/>
                </a:cubicBezTo>
                <a:cubicBezTo>
                  <a:pt x="84" y="63"/>
                  <a:pt x="83" y="64"/>
                  <a:pt x="82" y="64"/>
                </a:cubicBezTo>
                <a:cubicBezTo>
                  <a:pt x="6" y="64"/>
                  <a:pt x="6" y="64"/>
                  <a:pt x="6" y="64"/>
                </a:cubicBezTo>
                <a:cubicBezTo>
                  <a:pt x="3" y="64"/>
                  <a:pt x="0" y="66"/>
                  <a:pt x="0" y="69"/>
                </a:cubicBezTo>
                <a:cubicBezTo>
                  <a:pt x="0" y="72"/>
                  <a:pt x="3" y="74"/>
                  <a:pt x="6" y="74"/>
                </a:cubicBezTo>
                <a:cubicBezTo>
                  <a:pt x="87" y="74"/>
                  <a:pt x="87" y="74"/>
                  <a:pt x="87" y="74"/>
                </a:cubicBezTo>
                <a:cubicBezTo>
                  <a:pt x="88" y="74"/>
                  <a:pt x="88" y="75"/>
                  <a:pt x="88" y="76"/>
                </a:cubicBezTo>
                <a:cubicBezTo>
                  <a:pt x="88" y="77"/>
                  <a:pt x="88" y="77"/>
                  <a:pt x="87" y="77"/>
                </a:cubicBezTo>
                <a:cubicBezTo>
                  <a:pt x="37" y="77"/>
                  <a:pt x="37" y="77"/>
                  <a:pt x="37" y="77"/>
                </a:cubicBezTo>
                <a:cubicBezTo>
                  <a:pt x="35" y="77"/>
                  <a:pt x="32" y="80"/>
                  <a:pt x="32" y="83"/>
                </a:cubicBezTo>
                <a:cubicBezTo>
                  <a:pt x="32" y="85"/>
                  <a:pt x="35" y="88"/>
                  <a:pt x="37" y="88"/>
                </a:cubicBezTo>
                <a:cubicBezTo>
                  <a:pt x="117" y="88"/>
                  <a:pt x="117" y="88"/>
                  <a:pt x="117" y="88"/>
                </a:cubicBezTo>
                <a:cubicBezTo>
                  <a:pt x="117" y="88"/>
                  <a:pt x="117" y="88"/>
                  <a:pt x="117" y="88"/>
                </a:cubicBezTo>
                <a:cubicBezTo>
                  <a:pt x="124" y="88"/>
                  <a:pt x="124" y="88"/>
                  <a:pt x="124" y="88"/>
                </a:cubicBezTo>
                <a:cubicBezTo>
                  <a:pt x="124" y="88"/>
                  <a:pt x="125" y="89"/>
                  <a:pt x="125" y="89"/>
                </a:cubicBezTo>
                <a:cubicBezTo>
                  <a:pt x="125" y="90"/>
                  <a:pt x="124" y="91"/>
                  <a:pt x="123" y="91"/>
                </a:cubicBezTo>
                <a:cubicBezTo>
                  <a:pt x="39" y="91"/>
                  <a:pt x="39" y="91"/>
                  <a:pt x="39" y="91"/>
                </a:cubicBezTo>
                <a:cubicBezTo>
                  <a:pt x="36" y="91"/>
                  <a:pt x="34" y="93"/>
                  <a:pt x="34" y="96"/>
                </a:cubicBezTo>
                <a:cubicBezTo>
                  <a:pt x="34" y="99"/>
                  <a:pt x="36" y="101"/>
                  <a:pt x="39" y="101"/>
                </a:cubicBezTo>
                <a:cubicBezTo>
                  <a:pt x="122" y="101"/>
                  <a:pt x="122" y="101"/>
                  <a:pt x="122" y="101"/>
                </a:cubicBezTo>
                <a:cubicBezTo>
                  <a:pt x="123" y="101"/>
                  <a:pt x="124" y="102"/>
                  <a:pt x="124" y="103"/>
                </a:cubicBezTo>
                <a:cubicBezTo>
                  <a:pt x="124" y="104"/>
                  <a:pt x="123" y="105"/>
                  <a:pt x="122" y="105"/>
                </a:cubicBezTo>
                <a:cubicBezTo>
                  <a:pt x="43" y="105"/>
                  <a:pt x="43" y="105"/>
                  <a:pt x="43" y="105"/>
                </a:cubicBezTo>
                <a:cubicBezTo>
                  <a:pt x="40" y="105"/>
                  <a:pt x="38" y="107"/>
                  <a:pt x="38" y="110"/>
                </a:cubicBezTo>
                <a:cubicBezTo>
                  <a:pt x="38" y="113"/>
                  <a:pt x="40" y="115"/>
                  <a:pt x="43" y="115"/>
                </a:cubicBezTo>
                <a:cubicBezTo>
                  <a:pt x="102" y="115"/>
                  <a:pt x="102" y="115"/>
                  <a:pt x="102" y="115"/>
                </a:cubicBezTo>
                <a:cubicBezTo>
                  <a:pt x="103" y="115"/>
                  <a:pt x="104" y="116"/>
                  <a:pt x="104" y="117"/>
                </a:cubicBezTo>
                <a:cubicBezTo>
                  <a:pt x="104" y="118"/>
                  <a:pt x="103" y="118"/>
                  <a:pt x="102" y="118"/>
                </a:cubicBezTo>
                <a:cubicBezTo>
                  <a:pt x="39" y="118"/>
                  <a:pt x="39" y="118"/>
                  <a:pt x="39" y="118"/>
                </a:cubicBezTo>
                <a:cubicBezTo>
                  <a:pt x="36" y="118"/>
                  <a:pt x="33" y="121"/>
                  <a:pt x="33" y="123"/>
                </a:cubicBezTo>
                <a:cubicBezTo>
                  <a:pt x="33" y="126"/>
                  <a:pt x="36" y="128"/>
                  <a:pt x="39" y="128"/>
                </a:cubicBezTo>
                <a:cubicBezTo>
                  <a:pt x="90" y="128"/>
                  <a:pt x="90" y="128"/>
                  <a:pt x="90" y="128"/>
                </a:cubicBezTo>
                <a:cubicBezTo>
                  <a:pt x="91" y="128"/>
                  <a:pt x="92" y="129"/>
                  <a:pt x="92" y="130"/>
                </a:cubicBezTo>
                <a:cubicBezTo>
                  <a:pt x="92" y="131"/>
                  <a:pt x="91" y="132"/>
                  <a:pt x="90" y="132"/>
                </a:cubicBezTo>
                <a:cubicBezTo>
                  <a:pt x="45" y="132"/>
                  <a:pt x="45" y="132"/>
                  <a:pt x="45" y="132"/>
                </a:cubicBezTo>
                <a:cubicBezTo>
                  <a:pt x="42" y="132"/>
                  <a:pt x="40" y="134"/>
                  <a:pt x="40" y="137"/>
                </a:cubicBezTo>
                <a:cubicBezTo>
                  <a:pt x="40" y="140"/>
                  <a:pt x="42" y="142"/>
                  <a:pt x="45" y="142"/>
                </a:cubicBezTo>
                <a:cubicBezTo>
                  <a:pt x="63" y="142"/>
                  <a:pt x="63" y="142"/>
                  <a:pt x="63" y="142"/>
                </a:cubicBezTo>
                <a:cubicBezTo>
                  <a:pt x="64" y="142"/>
                  <a:pt x="65" y="143"/>
                  <a:pt x="65" y="144"/>
                </a:cubicBezTo>
                <a:cubicBezTo>
                  <a:pt x="65" y="145"/>
                  <a:pt x="64" y="146"/>
                  <a:pt x="63" y="146"/>
                </a:cubicBezTo>
                <a:cubicBezTo>
                  <a:pt x="56" y="146"/>
                  <a:pt x="56" y="146"/>
                  <a:pt x="56" y="146"/>
                </a:cubicBezTo>
                <a:cubicBezTo>
                  <a:pt x="53" y="146"/>
                  <a:pt x="51" y="148"/>
                  <a:pt x="51" y="151"/>
                </a:cubicBezTo>
                <a:cubicBezTo>
                  <a:pt x="51" y="153"/>
                  <a:pt x="53" y="156"/>
                  <a:pt x="56" y="156"/>
                </a:cubicBezTo>
                <a:cubicBezTo>
                  <a:pt x="65" y="156"/>
                  <a:pt x="65" y="156"/>
                  <a:pt x="65" y="156"/>
                </a:cubicBezTo>
                <a:cubicBezTo>
                  <a:pt x="66" y="156"/>
                  <a:pt x="67" y="156"/>
                  <a:pt x="67" y="157"/>
                </a:cubicBezTo>
                <a:cubicBezTo>
                  <a:pt x="67" y="158"/>
                  <a:pt x="66" y="159"/>
                  <a:pt x="65" y="159"/>
                </a:cubicBezTo>
                <a:cubicBezTo>
                  <a:pt x="65" y="159"/>
                  <a:pt x="65" y="159"/>
                  <a:pt x="65" y="159"/>
                </a:cubicBezTo>
                <a:cubicBezTo>
                  <a:pt x="62" y="159"/>
                  <a:pt x="60" y="161"/>
                  <a:pt x="60" y="164"/>
                </a:cubicBezTo>
                <a:cubicBezTo>
                  <a:pt x="60" y="167"/>
                  <a:pt x="62" y="169"/>
                  <a:pt x="65" y="169"/>
                </a:cubicBezTo>
                <a:cubicBezTo>
                  <a:pt x="84" y="169"/>
                  <a:pt x="84" y="169"/>
                  <a:pt x="84" y="169"/>
                </a:cubicBezTo>
                <a:cubicBezTo>
                  <a:pt x="84" y="169"/>
                  <a:pt x="85" y="170"/>
                  <a:pt x="85" y="171"/>
                </a:cubicBezTo>
                <a:cubicBezTo>
                  <a:pt x="85" y="172"/>
                  <a:pt x="84" y="173"/>
                  <a:pt x="84" y="173"/>
                </a:cubicBezTo>
                <a:cubicBezTo>
                  <a:pt x="80" y="173"/>
                  <a:pt x="80" y="173"/>
                  <a:pt x="80" y="173"/>
                </a:cubicBezTo>
                <a:cubicBezTo>
                  <a:pt x="77" y="173"/>
                  <a:pt x="75" y="175"/>
                  <a:pt x="75" y="178"/>
                </a:cubicBezTo>
                <a:cubicBezTo>
                  <a:pt x="75" y="181"/>
                  <a:pt x="77" y="183"/>
                  <a:pt x="80" y="183"/>
                </a:cubicBezTo>
                <a:cubicBezTo>
                  <a:pt x="125" y="183"/>
                  <a:pt x="125" y="183"/>
                  <a:pt x="125" y="183"/>
                </a:cubicBezTo>
                <a:cubicBezTo>
                  <a:pt x="126" y="183"/>
                  <a:pt x="127" y="184"/>
                  <a:pt x="127" y="185"/>
                </a:cubicBezTo>
                <a:cubicBezTo>
                  <a:pt x="127" y="186"/>
                  <a:pt x="126" y="186"/>
                  <a:pt x="125" y="186"/>
                </a:cubicBezTo>
                <a:cubicBezTo>
                  <a:pt x="89" y="186"/>
                  <a:pt x="89" y="186"/>
                  <a:pt x="89" y="186"/>
                </a:cubicBezTo>
                <a:cubicBezTo>
                  <a:pt x="86" y="186"/>
                  <a:pt x="84" y="189"/>
                  <a:pt x="84" y="191"/>
                </a:cubicBezTo>
                <a:cubicBezTo>
                  <a:pt x="84" y="194"/>
                  <a:pt x="86" y="196"/>
                  <a:pt x="89" y="196"/>
                </a:cubicBezTo>
                <a:cubicBezTo>
                  <a:pt x="143" y="196"/>
                  <a:pt x="143" y="196"/>
                  <a:pt x="143" y="196"/>
                </a:cubicBezTo>
                <a:cubicBezTo>
                  <a:pt x="144" y="196"/>
                  <a:pt x="145" y="197"/>
                  <a:pt x="145" y="198"/>
                </a:cubicBezTo>
                <a:cubicBezTo>
                  <a:pt x="145" y="199"/>
                  <a:pt x="144" y="200"/>
                  <a:pt x="143" y="200"/>
                </a:cubicBezTo>
                <a:cubicBezTo>
                  <a:pt x="99" y="200"/>
                  <a:pt x="99" y="200"/>
                  <a:pt x="99" y="200"/>
                </a:cubicBezTo>
                <a:cubicBezTo>
                  <a:pt x="96" y="200"/>
                  <a:pt x="94" y="202"/>
                  <a:pt x="94" y="205"/>
                </a:cubicBezTo>
                <a:cubicBezTo>
                  <a:pt x="94" y="208"/>
                  <a:pt x="96" y="210"/>
                  <a:pt x="99" y="210"/>
                </a:cubicBezTo>
                <a:cubicBezTo>
                  <a:pt x="140" y="210"/>
                  <a:pt x="140" y="210"/>
                  <a:pt x="140" y="210"/>
                </a:cubicBezTo>
                <a:cubicBezTo>
                  <a:pt x="141" y="210"/>
                  <a:pt x="142" y="211"/>
                  <a:pt x="142" y="212"/>
                </a:cubicBezTo>
                <a:cubicBezTo>
                  <a:pt x="142" y="213"/>
                  <a:pt x="141" y="213"/>
                  <a:pt x="140" y="213"/>
                </a:cubicBezTo>
                <a:cubicBezTo>
                  <a:pt x="105" y="213"/>
                  <a:pt x="105" y="213"/>
                  <a:pt x="105" y="213"/>
                </a:cubicBezTo>
                <a:cubicBezTo>
                  <a:pt x="103" y="213"/>
                  <a:pt x="100" y="216"/>
                  <a:pt x="100" y="218"/>
                </a:cubicBezTo>
                <a:cubicBezTo>
                  <a:pt x="100" y="221"/>
                  <a:pt x="103" y="224"/>
                  <a:pt x="105" y="224"/>
                </a:cubicBezTo>
                <a:cubicBezTo>
                  <a:pt x="130" y="224"/>
                  <a:pt x="130" y="224"/>
                  <a:pt x="130" y="224"/>
                </a:cubicBezTo>
                <a:cubicBezTo>
                  <a:pt x="131" y="224"/>
                  <a:pt x="132" y="224"/>
                  <a:pt x="132" y="225"/>
                </a:cubicBezTo>
                <a:cubicBezTo>
                  <a:pt x="132" y="226"/>
                  <a:pt x="131" y="227"/>
                  <a:pt x="130" y="227"/>
                </a:cubicBezTo>
                <a:cubicBezTo>
                  <a:pt x="104" y="227"/>
                  <a:pt x="104" y="227"/>
                  <a:pt x="104" y="227"/>
                </a:cubicBezTo>
                <a:cubicBezTo>
                  <a:pt x="101" y="227"/>
                  <a:pt x="99" y="229"/>
                  <a:pt x="99" y="232"/>
                </a:cubicBezTo>
                <a:cubicBezTo>
                  <a:pt x="99" y="235"/>
                  <a:pt x="101" y="237"/>
                  <a:pt x="104" y="237"/>
                </a:cubicBezTo>
                <a:cubicBezTo>
                  <a:pt x="117" y="237"/>
                  <a:pt x="117" y="237"/>
                  <a:pt x="117" y="237"/>
                </a:cubicBezTo>
                <a:cubicBezTo>
                  <a:pt x="118" y="237"/>
                  <a:pt x="119" y="238"/>
                  <a:pt x="119" y="239"/>
                </a:cubicBezTo>
                <a:cubicBezTo>
                  <a:pt x="119" y="240"/>
                  <a:pt x="118" y="240"/>
                  <a:pt x="117" y="240"/>
                </a:cubicBezTo>
                <a:cubicBezTo>
                  <a:pt x="105" y="240"/>
                  <a:pt x="105" y="240"/>
                  <a:pt x="105" y="240"/>
                </a:cubicBezTo>
                <a:cubicBezTo>
                  <a:pt x="102" y="240"/>
                  <a:pt x="100" y="243"/>
                  <a:pt x="100" y="246"/>
                </a:cubicBezTo>
                <a:cubicBezTo>
                  <a:pt x="100" y="248"/>
                  <a:pt x="102" y="251"/>
                  <a:pt x="105" y="251"/>
                </a:cubicBezTo>
                <a:cubicBezTo>
                  <a:pt x="112" y="251"/>
                  <a:pt x="112" y="251"/>
                  <a:pt x="112" y="251"/>
                </a:cubicBezTo>
                <a:cubicBezTo>
                  <a:pt x="112" y="251"/>
                  <a:pt x="113" y="251"/>
                  <a:pt x="113" y="252"/>
                </a:cubicBezTo>
                <a:cubicBezTo>
                  <a:pt x="113" y="253"/>
                  <a:pt x="112" y="254"/>
                  <a:pt x="112" y="254"/>
                </a:cubicBezTo>
                <a:cubicBezTo>
                  <a:pt x="105" y="254"/>
                  <a:pt x="105" y="254"/>
                  <a:pt x="105" y="254"/>
                </a:cubicBezTo>
                <a:cubicBezTo>
                  <a:pt x="102" y="254"/>
                  <a:pt x="100" y="256"/>
                  <a:pt x="100" y="259"/>
                </a:cubicBezTo>
                <a:cubicBezTo>
                  <a:pt x="100" y="262"/>
                  <a:pt x="102" y="264"/>
                  <a:pt x="105" y="264"/>
                </a:cubicBezTo>
                <a:cubicBezTo>
                  <a:pt x="109" y="264"/>
                  <a:pt x="109" y="264"/>
                  <a:pt x="109" y="264"/>
                </a:cubicBezTo>
                <a:cubicBezTo>
                  <a:pt x="240" y="264"/>
                  <a:pt x="240" y="264"/>
                  <a:pt x="240" y="264"/>
                </a:cubicBezTo>
                <a:cubicBezTo>
                  <a:pt x="244" y="264"/>
                  <a:pt x="248" y="260"/>
                  <a:pt x="248" y="256"/>
                </a:cubicBezTo>
                <a:cubicBezTo>
                  <a:pt x="248" y="251"/>
                  <a:pt x="244" y="247"/>
                  <a:pt x="240" y="247"/>
                </a:cubicBezTo>
                <a:cubicBezTo>
                  <a:pt x="230" y="247"/>
                  <a:pt x="230" y="247"/>
                  <a:pt x="230" y="247"/>
                </a:cubicBezTo>
                <a:cubicBezTo>
                  <a:pt x="227" y="247"/>
                  <a:pt x="225" y="245"/>
                  <a:pt x="225" y="242"/>
                </a:cubicBezTo>
                <a:cubicBezTo>
                  <a:pt x="225" y="239"/>
                  <a:pt x="227" y="237"/>
                  <a:pt x="230" y="237"/>
                </a:cubicBezTo>
                <a:cubicBezTo>
                  <a:pt x="231" y="237"/>
                  <a:pt x="231" y="237"/>
                  <a:pt x="231" y="237"/>
                </a:cubicBezTo>
                <a:cubicBezTo>
                  <a:pt x="233" y="237"/>
                  <a:pt x="236" y="235"/>
                  <a:pt x="236" y="232"/>
                </a:cubicBezTo>
                <a:cubicBezTo>
                  <a:pt x="236" y="229"/>
                  <a:pt x="233" y="227"/>
                  <a:pt x="231" y="227"/>
                </a:cubicBezTo>
                <a:cubicBezTo>
                  <a:pt x="222" y="227"/>
                  <a:pt x="222" y="227"/>
                  <a:pt x="222" y="227"/>
                </a:cubicBezTo>
                <a:cubicBezTo>
                  <a:pt x="221" y="227"/>
                  <a:pt x="220" y="226"/>
                  <a:pt x="220" y="225"/>
                </a:cubicBezTo>
                <a:cubicBezTo>
                  <a:pt x="220" y="224"/>
                  <a:pt x="221" y="224"/>
                  <a:pt x="222" y="224"/>
                </a:cubicBezTo>
                <a:cubicBezTo>
                  <a:pt x="240" y="224"/>
                  <a:pt x="240" y="224"/>
                  <a:pt x="240" y="224"/>
                </a:cubicBezTo>
                <a:cubicBezTo>
                  <a:pt x="243" y="224"/>
                  <a:pt x="245" y="221"/>
                  <a:pt x="245" y="218"/>
                </a:cubicBezTo>
                <a:cubicBezTo>
                  <a:pt x="245" y="216"/>
                  <a:pt x="243" y="213"/>
                  <a:pt x="240" y="213"/>
                </a:cubicBezTo>
                <a:cubicBezTo>
                  <a:pt x="217" y="213"/>
                  <a:pt x="217" y="213"/>
                  <a:pt x="217" y="213"/>
                </a:cubicBezTo>
                <a:cubicBezTo>
                  <a:pt x="216" y="213"/>
                  <a:pt x="215" y="213"/>
                  <a:pt x="215" y="212"/>
                </a:cubicBezTo>
                <a:cubicBezTo>
                  <a:pt x="215" y="211"/>
                  <a:pt x="216" y="210"/>
                  <a:pt x="217" y="210"/>
                </a:cubicBezTo>
                <a:cubicBezTo>
                  <a:pt x="248" y="210"/>
                  <a:pt x="248" y="210"/>
                  <a:pt x="248" y="210"/>
                </a:cubicBezTo>
                <a:cubicBezTo>
                  <a:pt x="251" y="210"/>
                  <a:pt x="253" y="208"/>
                  <a:pt x="253" y="205"/>
                </a:cubicBezTo>
                <a:cubicBezTo>
                  <a:pt x="253" y="202"/>
                  <a:pt x="251" y="200"/>
                  <a:pt x="248" y="200"/>
                </a:cubicBezTo>
                <a:cubicBezTo>
                  <a:pt x="216" y="200"/>
                  <a:pt x="216" y="200"/>
                  <a:pt x="216" y="200"/>
                </a:cubicBezTo>
                <a:cubicBezTo>
                  <a:pt x="215" y="200"/>
                  <a:pt x="214" y="199"/>
                  <a:pt x="214" y="198"/>
                </a:cubicBezTo>
                <a:cubicBezTo>
                  <a:pt x="214" y="197"/>
                  <a:pt x="215" y="196"/>
                  <a:pt x="216" y="196"/>
                </a:cubicBezTo>
                <a:cubicBezTo>
                  <a:pt x="247" y="196"/>
                  <a:pt x="247" y="196"/>
                  <a:pt x="247" y="196"/>
                </a:cubicBezTo>
                <a:cubicBezTo>
                  <a:pt x="250" y="196"/>
                  <a:pt x="252" y="194"/>
                  <a:pt x="252" y="191"/>
                </a:cubicBezTo>
                <a:cubicBezTo>
                  <a:pt x="252" y="189"/>
                  <a:pt x="250" y="186"/>
                  <a:pt x="247" y="186"/>
                </a:cubicBezTo>
                <a:cubicBezTo>
                  <a:pt x="213" y="186"/>
                  <a:pt x="213" y="186"/>
                  <a:pt x="213" y="186"/>
                </a:cubicBezTo>
                <a:cubicBezTo>
                  <a:pt x="212" y="186"/>
                  <a:pt x="212" y="186"/>
                  <a:pt x="212" y="185"/>
                </a:cubicBezTo>
                <a:cubicBezTo>
                  <a:pt x="212" y="184"/>
                  <a:pt x="212" y="183"/>
                  <a:pt x="213" y="183"/>
                </a:cubicBezTo>
                <a:cubicBezTo>
                  <a:pt x="260" y="183"/>
                  <a:pt x="260" y="183"/>
                  <a:pt x="260" y="183"/>
                </a:cubicBezTo>
                <a:cubicBezTo>
                  <a:pt x="263" y="183"/>
                  <a:pt x="265" y="181"/>
                  <a:pt x="265" y="178"/>
                </a:cubicBezTo>
                <a:cubicBezTo>
                  <a:pt x="265" y="175"/>
                  <a:pt x="263" y="173"/>
                  <a:pt x="260" y="173"/>
                </a:cubicBezTo>
                <a:cubicBezTo>
                  <a:pt x="187" y="173"/>
                  <a:pt x="187" y="173"/>
                  <a:pt x="187" y="173"/>
                </a:cubicBezTo>
                <a:cubicBezTo>
                  <a:pt x="186" y="173"/>
                  <a:pt x="185" y="172"/>
                  <a:pt x="185" y="171"/>
                </a:cubicBezTo>
                <a:cubicBezTo>
                  <a:pt x="185" y="170"/>
                  <a:pt x="186" y="169"/>
                  <a:pt x="187" y="169"/>
                </a:cubicBezTo>
                <a:cubicBezTo>
                  <a:pt x="247" y="169"/>
                  <a:pt x="247" y="169"/>
                  <a:pt x="247" y="169"/>
                </a:cubicBezTo>
                <a:cubicBezTo>
                  <a:pt x="249" y="169"/>
                  <a:pt x="252" y="167"/>
                  <a:pt x="252" y="164"/>
                </a:cubicBezTo>
                <a:cubicBezTo>
                  <a:pt x="252" y="161"/>
                  <a:pt x="249" y="159"/>
                  <a:pt x="247" y="159"/>
                </a:cubicBezTo>
                <a:cubicBezTo>
                  <a:pt x="180" y="159"/>
                  <a:pt x="180" y="159"/>
                  <a:pt x="180" y="159"/>
                </a:cubicBezTo>
                <a:cubicBezTo>
                  <a:pt x="179" y="159"/>
                  <a:pt x="178" y="158"/>
                  <a:pt x="178" y="157"/>
                </a:cubicBezTo>
                <a:cubicBezTo>
                  <a:pt x="178" y="156"/>
                  <a:pt x="179" y="156"/>
                  <a:pt x="180" y="156"/>
                </a:cubicBezTo>
                <a:cubicBezTo>
                  <a:pt x="238" y="156"/>
                  <a:pt x="238" y="156"/>
                  <a:pt x="238" y="156"/>
                </a:cubicBezTo>
                <a:cubicBezTo>
                  <a:pt x="241" y="156"/>
                  <a:pt x="243" y="153"/>
                  <a:pt x="243" y="151"/>
                </a:cubicBezTo>
                <a:cubicBezTo>
                  <a:pt x="243" y="148"/>
                  <a:pt x="241" y="146"/>
                  <a:pt x="238" y="146"/>
                </a:cubicBezTo>
                <a:cubicBezTo>
                  <a:pt x="190" y="146"/>
                  <a:pt x="190" y="146"/>
                  <a:pt x="190" y="146"/>
                </a:cubicBezTo>
                <a:cubicBezTo>
                  <a:pt x="189" y="146"/>
                  <a:pt x="188" y="145"/>
                  <a:pt x="188" y="144"/>
                </a:cubicBezTo>
                <a:cubicBezTo>
                  <a:pt x="188" y="143"/>
                  <a:pt x="189" y="142"/>
                  <a:pt x="190" y="142"/>
                </a:cubicBezTo>
                <a:cubicBezTo>
                  <a:pt x="203" y="142"/>
                  <a:pt x="203" y="142"/>
                  <a:pt x="203" y="142"/>
                </a:cubicBezTo>
                <a:cubicBezTo>
                  <a:pt x="206" y="142"/>
                  <a:pt x="208" y="140"/>
                  <a:pt x="208" y="137"/>
                </a:cubicBezTo>
                <a:cubicBezTo>
                  <a:pt x="208" y="134"/>
                  <a:pt x="206" y="132"/>
                  <a:pt x="203" y="132"/>
                </a:cubicBezTo>
                <a:cubicBezTo>
                  <a:pt x="190" y="132"/>
                  <a:pt x="190" y="132"/>
                  <a:pt x="190" y="132"/>
                </a:cubicBezTo>
                <a:cubicBezTo>
                  <a:pt x="189" y="132"/>
                  <a:pt x="188" y="131"/>
                  <a:pt x="188" y="130"/>
                </a:cubicBezTo>
                <a:cubicBezTo>
                  <a:pt x="188" y="129"/>
                  <a:pt x="189" y="128"/>
                  <a:pt x="190" y="128"/>
                </a:cubicBezTo>
                <a:cubicBezTo>
                  <a:pt x="229" y="128"/>
                  <a:pt x="229" y="128"/>
                  <a:pt x="229" y="128"/>
                </a:cubicBezTo>
                <a:cubicBezTo>
                  <a:pt x="232" y="128"/>
                  <a:pt x="234" y="126"/>
                  <a:pt x="234" y="123"/>
                </a:cubicBezTo>
                <a:cubicBezTo>
                  <a:pt x="234" y="121"/>
                  <a:pt x="232" y="118"/>
                  <a:pt x="229" y="118"/>
                </a:cubicBezTo>
                <a:cubicBezTo>
                  <a:pt x="200" y="118"/>
                  <a:pt x="200" y="118"/>
                  <a:pt x="200" y="118"/>
                </a:cubicBezTo>
                <a:cubicBezTo>
                  <a:pt x="199" y="118"/>
                  <a:pt x="198" y="118"/>
                  <a:pt x="198" y="117"/>
                </a:cubicBezTo>
                <a:cubicBezTo>
                  <a:pt x="198" y="116"/>
                  <a:pt x="199" y="115"/>
                  <a:pt x="200" y="115"/>
                </a:cubicBezTo>
                <a:cubicBezTo>
                  <a:pt x="228" y="115"/>
                  <a:pt x="228" y="115"/>
                  <a:pt x="228" y="115"/>
                </a:cubicBezTo>
                <a:cubicBezTo>
                  <a:pt x="231" y="115"/>
                  <a:pt x="234" y="113"/>
                  <a:pt x="234" y="110"/>
                </a:cubicBezTo>
                <a:cubicBezTo>
                  <a:pt x="234" y="107"/>
                  <a:pt x="231" y="105"/>
                  <a:pt x="228" y="105"/>
                </a:cubicBezTo>
                <a:cubicBezTo>
                  <a:pt x="181" y="105"/>
                  <a:pt x="181" y="105"/>
                  <a:pt x="181" y="105"/>
                </a:cubicBezTo>
                <a:cubicBezTo>
                  <a:pt x="180" y="105"/>
                  <a:pt x="180" y="104"/>
                  <a:pt x="180" y="103"/>
                </a:cubicBezTo>
                <a:cubicBezTo>
                  <a:pt x="180" y="102"/>
                  <a:pt x="180" y="101"/>
                  <a:pt x="181" y="101"/>
                </a:cubicBezTo>
                <a:cubicBezTo>
                  <a:pt x="190" y="101"/>
                  <a:pt x="190" y="101"/>
                  <a:pt x="190" y="101"/>
                </a:cubicBezTo>
                <a:cubicBezTo>
                  <a:pt x="192" y="101"/>
                  <a:pt x="195" y="99"/>
                  <a:pt x="195" y="96"/>
                </a:cubicBezTo>
                <a:cubicBezTo>
                  <a:pt x="195" y="93"/>
                  <a:pt x="192" y="91"/>
                  <a:pt x="190" y="91"/>
                </a:cubicBezTo>
                <a:cubicBezTo>
                  <a:pt x="181" y="91"/>
                  <a:pt x="181" y="91"/>
                  <a:pt x="181" y="91"/>
                </a:cubicBezTo>
                <a:cubicBezTo>
                  <a:pt x="180" y="91"/>
                  <a:pt x="179" y="90"/>
                  <a:pt x="179" y="89"/>
                </a:cubicBezTo>
                <a:cubicBezTo>
                  <a:pt x="179" y="89"/>
                  <a:pt x="180" y="88"/>
                  <a:pt x="181" y="88"/>
                </a:cubicBezTo>
                <a:cubicBezTo>
                  <a:pt x="209" y="88"/>
                  <a:pt x="209" y="88"/>
                  <a:pt x="209" y="88"/>
                </a:cubicBezTo>
                <a:cubicBezTo>
                  <a:pt x="209" y="88"/>
                  <a:pt x="209" y="88"/>
                  <a:pt x="209" y="88"/>
                </a:cubicBezTo>
                <a:cubicBezTo>
                  <a:pt x="375" y="88"/>
                  <a:pt x="375" y="88"/>
                  <a:pt x="375" y="88"/>
                </a:cubicBezTo>
                <a:cubicBezTo>
                  <a:pt x="376" y="88"/>
                  <a:pt x="377" y="89"/>
                  <a:pt x="377" y="89"/>
                </a:cubicBezTo>
                <a:cubicBezTo>
                  <a:pt x="377" y="90"/>
                  <a:pt x="376" y="91"/>
                  <a:pt x="375" y="91"/>
                </a:cubicBezTo>
                <a:cubicBezTo>
                  <a:pt x="202" y="91"/>
                  <a:pt x="202" y="91"/>
                  <a:pt x="202" y="91"/>
                </a:cubicBezTo>
                <a:cubicBezTo>
                  <a:pt x="199" y="91"/>
                  <a:pt x="197" y="93"/>
                  <a:pt x="197" y="96"/>
                </a:cubicBezTo>
                <a:cubicBezTo>
                  <a:pt x="197" y="99"/>
                  <a:pt x="199" y="101"/>
                  <a:pt x="202" y="101"/>
                </a:cubicBezTo>
                <a:cubicBezTo>
                  <a:pt x="375" y="101"/>
                  <a:pt x="375" y="101"/>
                  <a:pt x="375" y="101"/>
                </a:cubicBezTo>
                <a:cubicBezTo>
                  <a:pt x="376" y="101"/>
                  <a:pt x="377" y="102"/>
                  <a:pt x="377" y="103"/>
                </a:cubicBezTo>
                <a:cubicBezTo>
                  <a:pt x="377" y="104"/>
                  <a:pt x="376" y="105"/>
                  <a:pt x="375" y="105"/>
                </a:cubicBezTo>
                <a:cubicBezTo>
                  <a:pt x="245" y="105"/>
                  <a:pt x="245" y="105"/>
                  <a:pt x="245" y="105"/>
                </a:cubicBezTo>
                <a:cubicBezTo>
                  <a:pt x="242" y="105"/>
                  <a:pt x="240" y="107"/>
                  <a:pt x="240" y="110"/>
                </a:cubicBezTo>
                <a:cubicBezTo>
                  <a:pt x="240" y="113"/>
                  <a:pt x="242" y="115"/>
                  <a:pt x="245" y="115"/>
                </a:cubicBezTo>
                <a:cubicBezTo>
                  <a:pt x="366" y="115"/>
                  <a:pt x="366" y="115"/>
                  <a:pt x="366" y="115"/>
                </a:cubicBezTo>
                <a:cubicBezTo>
                  <a:pt x="367" y="115"/>
                  <a:pt x="368" y="116"/>
                  <a:pt x="368" y="117"/>
                </a:cubicBezTo>
                <a:cubicBezTo>
                  <a:pt x="368" y="118"/>
                  <a:pt x="367" y="118"/>
                  <a:pt x="366" y="118"/>
                </a:cubicBezTo>
                <a:cubicBezTo>
                  <a:pt x="245" y="118"/>
                  <a:pt x="245" y="118"/>
                  <a:pt x="245" y="118"/>
                </a:cubicBezTo>
                <a:cubicBezTo>
                  <a:pt x="242" y="118"/>
                  <a:pt x="240" y="121"/>
                  <a:pt x="240" y="124"/>
                </a:cubicBezTo>
                <a:cubicBezTo>
                  <a:pt x="240" y="126"/>
                  <a:pt x="242" y="128"/>
                  <a:pt x="245" y="128"/>
                </a:cubicBezTo>
                <a:cubicBezTo>
                  <a:pt x="360" y="128"/>
                  <a:pt x="360" y="128"/>
                  <a:pt x="360" y="128"/>
                </a:cubicBezTo>
                <a:cubicBezTo>
                  <a:pt x="361" y="128"/>
                  <a:pt x="362" y="129"/>
                  <a:pt x="362" y="130"/>
                </a:cubicBezTo>
                <a:cubicBezTo>
                  <a:pt x="362" y="131"/>
                  <a:pt x="361" y="132"/>
                  <a:pt x="360" y="132"/>
                </a:cubicBezTo>
                <a:cubicBezTo>
                  <a:pt x="240" y="132"/>
                  <a:pt x="240" y="132"/>
                  <a:pt x="240" y="132"/>
                </a:cubicBezTo>
                <a:cubicBezTo>
                  <a:pt x="237" y="132"/>
                  <a:pt x="235" y="134"/>
                  <a:pt x="235" y="137"/>
                </a:cubicBezTo>
                <a:cubicBezTo>
                  <a:pt x="235" y="140"/>
                  <a:pt x="237" y="142"/>
                  <a:pt x="240" y="142"/>
                </a:cubicBezTo>
                <a:cubicBezTo>
                  <a:pt x="360" y="142"/>
                  <a:pt x="360" y="142"/>
                  <a:pt x="360" y="142"/>
                </a:cubicBezTo>
                <a:cubicBezTo>
                  <a:pt x="360" y="142"/>
                  <a:pt x="361" y="143"/>
                  <a:pt x="361" y="144"/>
                </a:cubicBezTo>
                <a:cubicBezTo>
                  <a:pt x="361" y="145"/>
                  <a:pt x="360" y="146"/>
                  <a:pt x="360" y="146"/>
                </a:cubicBezTo>
                <a:cubicBezTo>
                  <a:pt x="252" y="146"/>
                  <a:pt x="252" y="146"/>
                  <a:pt x="252" y="146"/>
                </a:cubicBezTo>
                <a:cubicBezTo>
                  <a:pt x="249" y="146"/>
                  <a:pt x="247" y="148"/>
                  <a:pt x="247" y="151"/>
                </a:cubicBezTo>
                <a:cubicBezTo>
                  <a:pt x="247" y="153"/>
                  <a:pt x="249" y="156"/>
                  <a:pt x="252" y="156"/>
                </a:cubicBezTo>
                <a:cubicBezTo>
                  <a:pt x="338" y="156"/>
                  <a:pt x="338" y="156"/>
                  <a:pt x="338" y="156"/>
                </a:cubicBezTo>
                <a:cubicBezTo>
                  <a:pt x="339" y="156"/>
                  <a:pt x="340" y="156"/>
                  <a:pt x="340" y="157"/>
                </a:cubicBezTo>
                <a:cubicBezTo>
                  <a:pt x="340" y="158"/>
                  <a:pt x="339" y="159"/>
                  <a:pt x="338" y="159"/>
                </a:cubicBezTo>
                <a:cubicBezTo>
                  <a:pt x="303" y="159"/>
                  <a:pt x="303" y="159"/>
                  <a:pt x="303" y="159"/>
                </a:cubicBezTo>
                <a:cubicBezTo>
                  <a:pt x="301" y="159"/>
                  <a:pt x="298" y="161"/>
                  <a:pt x="298" y="164"/>
                </a:cubicBezTo>
                <a:cubicBezTo>
                  <a:pt x="298" y="167"/>
                  <a:pt x="301" y="169"/>
                  <a:pt x="303" y="169"/>
                </a:cubicBezTo>
                <a:cubicBezTo>
                  <a:pt x="343" y="169"/>
                  <a:pt x="343" y="169"/>
                  <a:pt x="343" y="169"/>
                </a:cubicBezTo>
                <a:cubicBezTo>
                  <a:pt x="344" y="169"/>
                  <a:pt x="344" y="170"/>
                  <a:pt x="344" y="171"/>
                </a:cubicBezTo>
                <a:cubicBezTo>
                  <a:pt x="344" y="172"/>
                  <a:pt x="344" y="173"/>
                  <a:pt x="343" y="173"/>
                </a:cubicBezTo>
                <a:cubicBezTo>
                  <a:pt x="311" y="173"/>
                  <a:pt x="311" y="173"/>
                  <a:pt x="311" y="173"/>
                </a:cubicBezTo>
                <a:cubicBezTo>
                  <a:pt x="308" y="173"/>
                  <a:pt x="306" y="175"/>
                  <a:pt x="306" y="178"/>
                </a:cubicBezTo>
                <a:cubicBezTo>
                  <a:pt x="306" y="181"/>
                  <a:pt x="308" y="183"/>
                  <a:pt x="311" y="183"/>
                </a:cubicBezTo>
                <a:cubicBezTo>
                  <a:pt x="365" y="183"/>
                  <a:pt x="365" y="183"/>
                  <a:pt x="365" y="183"/>
                </a:cubicBezTo>
                <a:cubicBezTo>
                  <a:pt x="366" y="183"/>
                  <a:pt x="367" y="184"/>
                  <a:pt x="367" y="185"/>
                </a:cubicBezTo>
                <a:cubicBezTo>
                  <a:pt x="367" y="186"/>
                  <a:pt x="366" y="186"/>
                  <a:pt x="365" y="186"/>
                </a:cubicBezTo>
                <a:cubicBezTo>
                  <a:pt x="343" y="186"/>
                  <a:pt x="343" y="186"/>
                  <a:pt x="343" y="186"/>
                </a:cubicBezTo>
                <a:cubicBezTo>
                  <a:pt x="340" y="186"/>
                  <a:pt x="338" y="189"/>
                  <a:pt x="338" y="191"/>
                </a:cubicBezTo>
                <a:cubicBezTo>
                  <a:pt x="338" y="194"/>
                  <a:pt x="340" y="196"/>
                  <a:pt x="343" y="196"/>
                </a:cubicBezTo>
                <a:cubicBezTo>
                  <a:pt x="382" y="196"/>
                  <a:pt x="382" y="196"/>
                  <a:pt x="382" y="196"/>
                </a:cubicBezTo>
                <a:cubicBezTo>
                  <a:pt x="385" y="196"/>
                  <a:pt x="388" y="194"/>
                  <a:pt x="388" y="191"/>
                </a:cubicBezTo>
                <a:cubicBezTo>
                  <a:pt x="388" y="189"/>
                  <a:pt x="385" y="186"/>
                  <a:pt x="382" y="186"/>
                </a:cubicBezTo>
                <a:cubicBezTo>
                  <a:pt x="379" y="186"/>
                  <a:pt x="379" y="186"/>
                  <a:pt x="379" y="186"/>
                </a:cubicBezTo>
                <a:cubicBezTo>
                  <a:pt x="378" y="186"/>
                  <a:pt x="377" y="186"/>
                  <a:pt x="377" y="185"/>
                </a:cubicBezTo>
                <a:cubicBezTo>
                  <a:pt x="377" y="184"/>
                  <a:pt x="378" y="183"/>
                  <a:pt x="379" y="183"/>
                </a:cubicBezTo>
                <a:cubicBezTo>
                  <a:pt x="396" y="183"/>
                  <a:pt x="396" y="183"/>
                  <a:pt x="396" y="183"/>
                </a:cubicBezTo>
                <a:cubicBezTo>
                  <a:pt x="397" y="183"/>
                  <a:pt x="398" y="184"/>
                  <a:pt x="398" y="185"/>
                </a:cubicBezTo>
                <a:cubicBezTo>
                  <a:pt x="398" y="186"/>
                  <a:pt x="397" y="186"/>
                  <a:pt x="396" y="186"/>
                </a:cubicBezTo>
                <a:cubicBezTo>
                  <a:pt x="394" y="186"/>
                  <a:pt x="394" y="186"/>
                  <a:pt x="394" y="186"/>
                </a:cubicBezTo>
                <a:cubicBezTo>
                  <a:pt x="392" y="186"/>
                  <a:pt x="389" y="189"/>
                  <a:pt x="389" y="191"/>
                </a:cubicBezTo>
                <a:cubicBezTo>
                  <a:pt x="389" y="194"/>
                  <a:pt x="392" y="196"/>
                  <a:pt x="394" y="196"/>
                </a:cubicBezTo>
                <a:cubicBezTo>
                  <a:pt x="396" y="196"/>
                  <a:pt x="396" y="196"/>
                  <a:pt x="396" y="196"/>
                </a:cubicBezTo>
                <a:cubicBezTo>
                  <a:pt x="399" y="196"/>
                  <a:pt x="401" y="199"/>
                  <a:pt x="401" y="201"/>
                </a:cubicBezTo>
                <a:cubicBezTo>
                  <a:pt x="401" y="204"/>
                  <a:pt x="399" y="207"/>
                  <a:pt x="396" y="207"/>
                </a:cubicBezTo>
                <a:cubicBezTo>
                  <a:pt x="365" y="207"/>
                  <a:pt x="365" y="207"/>
                  <a:pt x="365" y="207"/>
                </a:cubicBezTo>
                <a:cubicBezTo>
                  <a:pt x="362" y="207"/>
                  <a:pt x="360" y="209"/>
                  <a:pt x="360" y="212"/>
                </a:cubicBezTo>
                <a:cubicBezTo>
                  <a:pt x="360" y="215"/>
                  <a:pt x="362" y="217"/>
                  <a:pt x="365" y="217"/>
                </a:cubicBezTo>
                <a:cubicBezTo>
                  <a:pt x="400" y="217"/>
                  <a:pt x="400" y="217"/>
                  <a:pt x="400" y="217"/>
                </a:cubicBezTo>
                <a:cubicBezTo>
                  <a:pt x="401" y="217"/>
                  <a:pt x="401" y="217"/>
                  <a:pt x="401" y="218"/>
                </a:cubicBezTo>
                <a:cubicBezTo>
                  <a:pt x="401" y="220"/>
                  <a:pt x="401" y="220"/>
                  <a:pt x="400" y="220"/>
                </a:cubicBezTo>
                <a:cubicBezTo>
                  <a:pt x="354" y="220"/>
                  <a:pt x="354" y="220"/>
                  <a:pt x="354" y="220"/>
                </a:cubicBezTo>
                <a:cubicBezTo>
                  <a:pt x="352" y="220"/>
                  <a:pt x="349" y="222"/>
                  <a:pt x="349" y="225"/>
                </a:cubicBezTo>
                <a:cubicBezTo>
                  <a:pt x="349" y="228"/>
                  <a:pt x="352" y="230"/>
                  <a:pt x="354" y="230"/>
                </a:cubicBezTo>
                <a:cubicBezTo>
                  <a:pt x="403" y="230"/>
                  <a:pt x="403" y="230"/>
                  <a:pt x="403" y="230"/>
                </a:cubicBezTo>
                <a:cubicBezTo>
                  <a:pt x="404" y="230"/>
                  <a:pt x="405" y="231"/>
                  <a:pt x="405" y="232"/>
                </a:cubicBezTo>
                <a:cubicBezTo>
                  <a:pt x="405" y="233"/>
                  <a:pt x="404" y="234"/>
                  <a:pt x="403" y="234"/>
                </a:cubicBezTo>
                <a:cubicBezTo>
                  <a:pt x="355" y="234"/>
                  <a:pt x="355" y="234"/>
                  <a:pt x="355" y="234"/>
                </a:cubicBezTo>
                <a:cubicBezTo>
                  <a:pt x="352" y="234"/>
                  <a:pt x="350" y="236"/>
                  <a:pt x="350" y="239"/>
                </a:cubicBezTo>
                <a:cubicBezTo>
                  <a:pt x="350" y="242"/>
                  <a:pt x="352" y="244"/>
                  <a:pt x="355" y="244"/>
                </a:cubicBezTo>
                <a:cubicBezTo>
                  <a:pt x="399" y="244"/>
                  <a:pt x="399" y="244"/>
                  <a:pt x="399" y="244"/>
                </a:cubicBezTo>
                <a:cubicBezTo>
                  <a:pt x="400" y="244"/>
                  <a:pt x="401" y="245"/>
                  <a:pt x="401" y="246"/>
                </a:cubicBezTo>
                <a:cubicBezTo>
                  <a:pt x="401" y="247"/>
                  <a:pt x="400" y="247"/>
                  <a:pt x="399" y="247"/>
                </a:cubicBezTo>
                <a:cubicBezTo>
                  <a:pt x="385" y="247"/>
                  <a:pt x="385" y="247"/>
                  <a:pt x="385" y="247"/>
                </a:cubicBezTo>
                <a:cubicBezTo>
                  <a:pt x="382" y="247"/>
                  <a:pt x="380" y="250"/>
                  <a:pt x="380" y="252"/>
                </a:cubicBezTo>
                <a:cubicBezTo>
                  <a:pt x="380" y="255"/>
                  <a:pt x="382" y="258"/>
                  <a:pt x="385" y="258"/>
                </a:cubicBezTo>
                <a:cubicBezTo>
                  <a:pt x="391" y="258"/>
                  <a:pt x="391" y="258"/>
                  <a:pt x="391" y="258"/>
                </a:cubicBezTo>
                <a:cubicBezTo>
                  <a:pt x="392" y="258"/>
                  <a:pt x="392" y="258"/>
                  <a:pt x="392" y="259"/>
                </a:cubicBezTo>
                <a:cubicBezTo>
                  <a:pt x="392" y="260"/>
                  <a:pt x="392" y="261"/>
                  <a:pt x="391" y="261"/>
                </a:cubicBezTo>
                <a:cubicBezTo>
                  <a:pt x="389" y="261"/>
                  <a:pt x="389" y="261"/>
                  <a:pt x="389" y="261"/>
                </a:cubicBezTo>
                <a:cubicBezTo>
                  <a:pt x="384" y="261"/>
                  <a:pt x="380" y="265"/>
                  <a:pt x="380" y="269"/>
                </a:cubicBezTo>
                <a:cubicBezTo>
                  <a:pt x="380" y="274"/>
                  <a:pt x="384" y="278"/>
                  <a:pt x="389" y="278"/>
                </a:cubicBezTo>
                <a:cubicBezTo>
                  <a:pt x="421" y="278"/>
                  <a:pt x="421" y="278"/>
                  <a:pt x="421" y="278"/>
                </a:cubicBezTo>
                <a:cubicBezTo>
                  <a:pt x="424" y="278"/>
                  <a:pt x="427" y="276"/>
                  <a:pt x="427" y="273"/>
                </a:cubicBezTo>
                <a:cubicBezTo>
                  <a:pt x="427" y="270"/>
                  <a:pt x="424" y="268"/>
                  <a:pt x="421" y="268"/>
                </a:cubicBezTo>
                <a:cubicBezTo>
                  <a:pt x="416" y="268"/>
                  <a:pt x="416" y="268"/>
                  <a:pt x="416" y="268"/>
                </a:cubicBezTo>
                <a:cubicBezTo>
                  <a:pt x="415" y="268"/>
                  <a:pt x="414" y="267"/>
                  <a:pt x="414" y="266"/>
                </a:cubicBezTo>
                <a:cubicBezTo>
                  <a:pt x="414" y="265"/>
                  <a:pt x="415" y="264"/>
                  <a:pt x="416" y="264"/>
                </a:cubicBezTo>
                <a:cubicBezTo>
                  <a:pt x="430" y="264"/>
                  <a:pt x="430" y="264"/>
                  <a:pt x="430" y="264"/>
                </a:cubicBezTo>
                <a:cubicBezTo>
                  <a:pt x="432" y="264"/>
                  <a:pt x="435" y="262"/>
                  <a:pt x="435" y="259"/>
                </a:cubicBezTo>
                <a:cubicBezTo>
                  <a:pt x="435" y="256"/>
                  <a:pt x="432" y="254"/>
                  <a:pt x="430" y="254"/>
                </a:cubicBezTo>
                <a:cubicBezTo>
                  <a:pt x="423" y="254"/>
                  <a:pt x="423" y="254"/>
                  <a:pt x="423" y="254"/>
                </a:cubicBezTo>
                <a:cubicBezTo>
                  <a:pt x="422" y="254"/>
                  <a:pt x="422" y="253"/>
                  <a:pt x="422" y="252"/>
                </a:cubicBezTo>
                <a:cubicBezTo>
                  <a:pt x="422" y="251"/>
                  <a:pt x="422" y="251"/>
                  <a:pt x="423" y="251"/>
                </a:cubicBezTo>
                <a:cubicBezTo>
                  <a:pt x="434" y="251"/>
                  <a:pt x="434" y="251"/>
                  <a:pt x="434" y="251"/>
                </a:cubicBezTo>
                <a:cubicBezTo>
                  <a:pt x="437" y="251"/>
                  <a:pt x="439" y="248"/>
                  <a:pt x="439" y="246"/>
                </a:cubicBezTo>
                <a:cubicBezTo>
                  <a:pt x="439" y="243"/>
                  <a:pt x="437" y="241"/>
                  <a:pt x="434" y="241"/>
                </a:cubicBezTo>
                <a:cubicBezTo>
                  <a:pt x="422" y="240"/>
                  <a:pt x="422" y="240"/>
                  <a:pt x="422" y="240"/>
                </a:cubicBezTo>
                <a:cubicBezTo>
                  <a:pt x="421" y="240"/>
                  <a:pt x="420" y="240"/>
                  <a:pt x="420" y="239"/>
                </a:cubicBezTo>
                <a:cubicBezTo>
                  <a:pt x="420" y="238"/>
                  <a:pt x="421" y="237"/>
                  <a:pt x="422" y="237"/>
                </a:cubicBezTo>
                <a:cubicBezTo>
                  <a:pt x="442" y="237"/>
                  <a:pt x="442" y="237"/>
                  <a:pt x="442" y="237"/>
                </a:cubicBezTo>
                <a:cubicBezTo>
                  <a:pt x="458" y="237"/>
                  <a:pt x="472" y="224"/>
                  <a:pt x="473" y="209"/>
                </a:cubicBezTo>
                <a:cubicBezTo>
                  <a:pt x="475" y="208"/>
                  <a:pt x="476" y="206"/>
                  <a:pt x="476" y="205"/>
                </a:cubicBezTo>
                <a:cubicBezTo>
                  <a:pt x="476" y="202"/>
                  <a:pt x="474" y="200"/>
                  <a:pt x="471"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 name="TextBox 7">
            <a:extLst>
              <a:ext uri="{FF2B5EF4-FFF2-40B4-BE49-F238E27FC236}">
                <a16:creationId xmlns:a16="http://schemas.microsoft.com/office/drawing/2014/main" id="{3448F2F9-0B8A-4303-A4F3-AC03FC1E72E9}"/>
              </a:ext>
            </a:extLst>
          </p:cNvPr>
          <p:cNvSpPr txBox="1"/>
          <p:nvPr userDrawn="1"/>
        </p:nvSpPr>
        <p:spPr>
          <a:xfrm>
            <a:off x="584200" y="550520"/>
            <a:ext cx="2781724" cy="276999"/>
          </a:xfrm>
          <a:prstGeom prst="rect">
            <a:avLst/>
          </a:prstGeom>
          <a:noFill/>
        </p:spPr>
        <p:txBody>
          <a:bodyPr wrap="none" lIns="0" tIns="0" rIns="0" bIns="0" rtlCol="0">
            <a:spAutoFit/>
          </a:bodyPr>
          <a:lstStyle/>
          <a:p>
            <a:pPr algn="l">
              <a:lnSpc>
                <a:spcPct val="90000"/>
              </a:lnSpc>
              <a:spcAft>
                <a:spcPts val="588"/>
              </a:spcAft>
            </a:pPr>
            <a:r>
              <a:rPr lang="en-US" sz="2000">
                <a:solidFill>
                  <a:schemeClr val="tx1"/>
                </a:solidFill>
                <a:latin typeface="+mn-lt"/>
                <a:cs typeface="Segoe UI Light" panose="020B0502040204020203" pitchFamily="34" charset="0"/>
              </a:rPr>
              <a:t>One Commercial Partner</a:t>
            </a:r>
          </a:p>
        </p:txBody>
      </p:sp>
    </p:spTree>
    <p:extLst>
      <p:ext uri="{BB962C8B-B14F-4D97-AF65-F5344CB8AC3E}">
        <p14:creationId xmlns:p14="http://schemas.microsoft.com/office/powerpoint/2010/main" val="1964570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8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2050"/>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0" y="6002740"/>
            <a:ext cx="1366245" cy="292608"/>
          </a:xfrm>
          <a:prstGeom prst="rect">
            <a:avLst/>
          </a:prstGeom>
        </p:spPr>
      </p:pic>
      <p:sp>
        <p:nvSpPr>
          <p:cNvPr id="9" name="Title 1"/>
          <p:cNvSpPr>
            <a:spLocks noGrp="1"/>
          </p:cNvSpPr>
          <p:nvPr>
            <p:ph type="title" hasCustomPrompt="1"/>
          </p:nvPr>
        </p:nvSpPr>
        <p:spPr>
          <a:xfrm>
            <a:off x="584200" y="212633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10896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sp>
        <p:nvSpPr>
          <p:cNvPr id="6" name="Freeform 19">
            <a:extLst>
              <a:ext uri="{FF2B5EF4-FFF2-40B4-BE49-F238E27FC236}">
                <a16:creationId xmlns:a16="http://schemas.microsoft.com/office/drawing/2014/main" id="{6C53769D-A9E7-47AB-A952-00CDFDDAA3E1}"/>
              </a:ext>
            </a:extLst>
          </p:cNvPr>
          <p:cNvSpPr>
            <a:spLocks noChangeAspect="1" noEditPoints="1"/>
          </p:cNvSpPr>
          <p:nvPr userDrawn="1"/>
        </p:nvSpPr>
        <p:spPr bwMode="black">
          <a:xfrm>
            <a:off x="6595141" y="3283491"/>
            <a:ext cx="5139164" cy="2985547"/>
          </a:xfrm>
          <a:custGeom>
            <a:avLst/>
            <a:gdLst>
              <a:gd name="T0" fmla="*/ 230 w 476"/>
              <a:gd name="T1" fmla="*/ 110 h 278"/>
              <a:gd name="T2" fmla="*/ 204 w 476"/>
              <a:gd name="T3" fmla="*/ 137 h 278"/>
              <a:gd name="T4" fmla="*/ 248 w 476"/>
              <a:gd name="T5" fmla="*/ 164 h 278"/>
              <a:gd name="T6" fmla="*/ 249 w 476"/>
              <a:gd name="T7" fmla="*/ 191 h 278"/>
              <a:gd name="T8" fmla="*/ 241 w 476"/>
              <a:gd name="T9" fmla="*/ 218 h 278"/>
              <a:gd name="T10" fmla="*/ 245 w 476"/>
              <a:gd name="T11" fmla="*/ 256 h 278"/>
              <a:gd name="T12" fmla="*/ 122 w 476"/>
              <a:gd name="T13" fmla="*/ 239 h 278"/>
              <a:gd name="T14" fmla="*/ 145 w 476"/>
              <a:gd name="T15" fmla="*/ 212 h 278"/>
              <a:gd name="T16" fmla="*/ 130 w 476"/>
              <a:gd name="T17" fmla="*/ 185 h 278"/>
              <a:gd name="T18" fmla="*/ 70 w 476"/>
              <a:gd name="T19" fmla="*/ 157 h 278"/>
              <a:gd name="T20" fmla="*/ 95 w 476"/>
              <a:gd name="T21" fmla="*/ 130 h 278"/>
              <a:gd name="T22" fmla="*/ 128 w 476"/>
              <a:gd name="T23" fmla="*/ 103 h 278"/>
              <a:gd name="T24" fmla="*/ 140 w 476"/>
              <a:gd name="T25" fmla="*/ 76 h 278"/>
              <a:gd name="T26" fmla="*/ 135 w 476"/>
              <a:gd name="T27" fmla="*/ 49 h 278"/>
              <a:gd name="T28" fmla="*/ 145 w 476"/>
              <a:gd name="T29" fmla="*/ 22 h 278"/>
              <a:gd name="T30" fmla="*/ 248 w 476"/>
              <a:gd name="T31" fmla="*/ 42 h 278"/>
              <a:gd name="T32" fmla="*/ 217 w 476"/>
              <a:gd name="T33" fmla="*/ 69 h 278"/>
              <a:gd name="T34" fmla="*/ 422 w 476"/>
              <a:gd name="T35" fmla="*/ 234 h 278"/>
              <a:gd name="T36" fmla="*/ 416 w 476"/>
              <a:gd name="T37" fmla="*/ 261 h 278"/>
              <a:gd name="T38" fmla="*/ 385 w 476"/>
              <a:gd name="T39" fmla="*/ 254 h 278"/>
              <a:gd name="T40" fmla="*/ 354 w 476"/>
              <a:gd name="T41" fmla="*/ 227 h 278"/>
              <a:gd name="T42" fmla="*/ 394 w 476"/>
              <a:gd name="T43" fmla="*/ 193 h 278"/>
              <a:gd name="T44" fmla="*/ 343 w 476"/>
              <a:gd name="T45" fmla="*/ 193 h 278"/>
              <a:gd name="T46" fmla="*/ 303 w 476"/>
              <a:gd name="T47" fmla="*/ 166 h 278"/>
              <a:gd name="T48" fmla="*/ 240 w 476"/>
              <a:gd name="T49" fmla="*/ 139 h 278"/>
              <a:gd name="T50" fmla="*/ 245 w 476"/>
              <a:gd name="T51" fmla="*/ 112 h 278"/>
              <a:gd name="T52" fmla="*/ 213 w 476"/>
              <a:gd name="T53" fmla="*/ 85 h 278"/>
              <a:gd name="T54" fmla="*/ 402 w 476"/>
              <a:gd name="T55" fmla="*/ 62 h 278"/>
              <a:gd name="T56" fmla="*/ 404 w 476"/>
              <a:gd name="T57" fmla="*/ 35 h 278"/>
              <a:gd name="T58" fmla="*/ 180 w 476"/>
              <a:gd name="T59" fmla="*/ 28 h 278"/>
              <a:gd name="T60" fmla="*/ 175 w 476"/>
              <a:gd name="T61" fmla="*/ 56 h 278"/>
              <a:gd name="T62" fmla="*/ 149 w 476"/>
              <a:gd name="T63" fmla="*/ 83 h 278"/>
              <a:gd name="T64" fmla="*/ 6 w 476"/>
              <a:gd name="T65" fmla="*/ 67 h 278"/>
              <a:gd name="T66" fmla="*/ 17 w 476"/>
              <a:gd name="T67" fmla="*/ 40 h 278"/>
              <a:gd name="T68" fmla="*/ 56 w 476"/>
              <a:gd name="T69" fmla="*/ 47 h 278"/>
              <a:gd name="T70" fmla="*/ 87 w 476"/>
              <a:gd name="T71" fmla="*/ 74 h 278"/>
              <a:gd name="T72" fmla="*/ 34 w 476"/>
              <a:gd name="T73" fmla="*/ 96 h 278"/>
              <a:gd name="T74" fmla="*/ 33 w 476"/>
              <a:gd name="T75" fmla="*/ 123 h 278"/>
              <a:gd name="T76" fmla="*/ 51 w 476"/>
              <a:gd name="T77" fmla="*/ 151 h 278"/>
              <a:gd name="T78" fmla="*/ 75 w 476"/>
              <a:gd name="T79" fmla="*/ 178 h 278"/>
              <a:gd name="T80" fmla="*/ 94 w 476"/>
              <a:gd name="T81" fmla="*/ 205 h 278"/>
              <a:gd name="T82" fmla="*/ 99 w 476"/>
              <a:gd name="T83" fmla="*/ 232 h 278"/>
              <a:gd name="T84" fmla="*/ 100 w 476"/>
              <a:gd name="T85" fmla="*/ 259 h 278"/>
              <a:gd name="T86" fmla="*/ 222 w 476"/>
              <a:gd name="T87" fmla="*/ 227 h 278"/>
              <a:gd name="T88" fmla="*/ 216 w 476"/>
              <a:gd name="T89" fmla="*/ 200 h 278"/>
              <a:gd name="T90" fmla="*/ 187 w 476"/>
              <a:gd name="T91" fmla="*/ 173 h 278"/>
              <a:gd name="T92" fmla="*/ 190 w 476"/>
              <a:gd name="T93" fmla="*/ 146 h 278"/>
              <a:gd name="T94" fmla="*/ 200 w 476"/>
              <a:gd name="T95" fmla="*/ 118 h 278"/>
              <a:gd name="T96" fmla="*/ 181 w 476"/>
              <a:gd name="T97" fmla="*/ 91 h 278"/>
              <a:gd name="T98" fmla="*/ 377 w 476"/>
              <a:gd name="T99" fmla="*/ 103 h 278"/>
              <a:gd name="T100" fmla="*/ 362 w 476"/>
              <a:gd name="T101" fmla="*/ 130 h 278"/>
              <a:gd name="T102" fmla="*/ 340 w 476"/>
              <a:gd name="T103" fmla="*/ 157 h 278"/>
              <a:gd name="T104" fmla="*/ 367 w 476"/>
              <a:gd name="T105" fmla="*/ 185 h 278"/>
              <a:gd name="T106" fmla="*/ 398 w 476"/>
              <a:gd name="T107" fmla="*/ 185 h 278"/>
              <a:gd name="T108" fmla="*/ 401 w 476"/>
              <a:gd name="T109" fmla="*/ 218 h 278"/>
              <a:gd name="T110" fmla="*/ 401 w 476"/>
              <a:gd name="T111" fmla="*/ 246 h 278"/>
              <a:gd name="T112" fmla="*/ 427 w 476"/>
              <a:gd name="T113" fmla="*/ 273 h 278"/>
              <a:gd name="T114" fmla="*/ 439 w 476"/>
              <a:gd name="T115" fmla="*/ 24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6" h="278">
                <a:moveTo>
                  <a:pt x="205" y="84"/>
                </a:moveTo>
                <a:cubicBezTo>
                  <a:pt x="181" y="84"/>
                  <a:pt x="181" y="84"/>
                  <a:pt x="181" y="84"/>
                </a:cubicBezTo>
                <a:cubicBezTo>
                  <a:pt x="178" y="84"/>
                  <a:pt x="176" y="87"/>
                  <a:pt x="176" y="89"/>
                </a:cubicBezTo>
                <a:cubicBezTo>
                  <a:pt x="176" y="92"/>
                  <a:pt x="178" y="95"/>
                  <a:pt x="181" y="95"/>
                </a:cubicBezTo>
                <a:cubicBezTo>
                  <a:pt x="190" y="95"/>
                  <a:pt x="190" y="95"/>
                  <a:pt x="190" y="95"/>
                </a:cubicBezTo>
                <a:cubicBezTo>
                  <a:pt x="191" y="95"/>
                  <a:pt x="192" y="95"/>
                  <a:pt x="192" y="96"/>
                </a:cubicBezTo>
                <a:cubicBezTo>
                  <a:pt x="192" y="97"/>
                  <a:pt x="191" y="98"/>
                  <a:pt x="190" y="98"/>
                </a:cubicBezTo>
                <a:cubicBezTo>
                  <a:pt x="181" y="98"/>
                  <a:pt x="181" y="98"/>
                  <a:pt x="181" y="98"/>
                </a:cubicBezTo>
                <a:cubicBezTo>
                  <a:pt x="178" y="98"/>
                  <a:pt x="176" y="100"/>
                  <a:pt x="176" y="103"/>
                </a:cubicBezTo>
                <a:cubicBezTo>
                  <a:pt x="176" y="106"/>
                  <a:pt x="178" y="108"/>
                  <a:pt x="181" y="108"/>
                </a:cubicBezTo>
                <a:cubicBezTo>
                  <a:pt x="228" y="108"/>
                  <a:pt x="228" y="108"/>
                  <a:pt x="228" y="108"/>
                </a:cubicBezTo>
                <a:cubicBezTo>
                  <a:pt x="229" y="108"/>
                  <a:pt x="230" y="109"/>
                  <a:pt x="230" y="110"/>
                </a:cubicBezTo>
                <a:cubicBezTo>
                  <a:pt x="230" y="111"/>
                  <a:pt x="229" y="112"/>
                  <a:pt x="228" y="112"/>
                </a:cubicBezTo>
                <a:cubicBezTo>
                  <a:pt x="200" y="112"/>
                  <a:pt x="200" y="112"/>
                  <a:pt x="200" y="112"/>
                </a:cubicBezTo>
                <a:cubicBezTo>
                  <a:pt x="197" y="112"/>
                  <a:pt x="194" y="114"/>
                  <a:pt x="194" y="117"/>
                </a:cubicBezTo>
                <a:cubicBezTo>
                  <a:pt x="194" y="119"/>
                  <a:pt x="197" y="122"/>
                  <a:pt x="200" y="122"/>
                </a:cubicBezTo>
                <a:cubicBezTo>
                  <a:pt x="229" y="122"/>
                  <a:pt x="229" y="122"/>
                  <a:pt x="229" y="122"/>
                </a:cubicBezTo>
                <a:cubicBezTo>
                  <a:pt x="230" y="122"/>
                  <a:pt x="231" y="122"/>
                  <a:pt x="231" y="123"/>
                </a:cubicBezTo>
                <a:cubicBezTo>
                  <a:pt x="231" y="124"/>
                  <a:pt x="230" y="125"/>
                  <a:pt x="229" y="125"/>
                </a:cubicBezTo>
                <a:cubicBezTo>
                  <a:pt x="190" y="125"/>
                  <a:pt x="190" y="125"/>
                  <a:pt x="190" y="125"/>
                </a:cubicBezTo>
                <a:cubicBezTo>
                  <a:pt x="187" y="125"/>
                  <a:pt x="185" y="127"/>
                  <a:pt x="185" y="130"/>
                </a:cubicBezTo>
                <a:cubicBezTo>
                  <a:pt x="185" y="133"/>
                  <a:pt x="187" y="135"/>
                  <a:pt x="190" y="135"/>
                </a:cubicBezTo>
                <a:cubicBezTo>
                  <a:pt x="203" y="135"/>
                  <a:pt x="203" y="135"/>
                  <a:pt x="203" y="135"/>
                </a:cubicBezTo>
                <a:cubicBezTo>
                  <a:pt x="204" y="135"/>
                  <a:pt x="204" y="136"/>
                  <a:pt x="204" y="137"/>
                </a:cubicBezTo>
                <a:cubicBezTo>
                  <a:pt x="204" y="138"/>
                  <a:pt x="204" y="139"/>
                  <a:pt x="203" y="139"/>
                </a:cubicBezTo>
                <a:cubicBezTo>
                  <a:pt x="190" y="139"/>
                  <a:pt x="190" y="139"/>
                  <a:pt x="190" y="139"/>
                </a:cubicBezTo>
                <a:cubicBezTo>
                  <a:pt x="187" y="139"/>
                  <a:pt x="185" y="141"/>
                  <a:pt x="185" y="144"/>
                </a:cubicBezTo>
                <a:cubicBezTo>
                  <a:pt x="185" y="147"/>
                  <a:pt x="187" y="149"/>
                  <a:pt x="190" y="149"/>
                </a:cubicBezTo>
                <a:cubicBezTo>
                  <a:pt x="238" y="149"/>
                  <a:pt x="238" y="149"/>
                  <a:pt x="238" y="149"/>
                </a:cubicBezTo>
                <a:cubicBezTo>
                  <a:pt x="239" y="149"/>
                  <a:pt x="240" y="150"/>
                  <a:pt x="240" y="151"/>
                </a:cubicBezTo>
                <a:cubicBezTo>
                  <a:pt x="240" y="151"/>
                  <a:pt x="239" y="152"/>
                  <a:pt x="238" y="152"/>
                </a:cubicBezTo>
                <a:cubicBezTo>
                  <a:pt x="180" y="152"/>
                  <a:pt x="180" y="152"/>
                  <a:pt x="180" y="152"/>
                </a:cubicBezTo>
                <a:cubicBezTo>
                  <a:pt x="177" y="152"/>
                  <a:pt x="175" y="154"/>
                  <a:pt x="175" y="157"/>
                </a:cubicBezTo>
                <a:cubicBezTo>
                  <a:pt x="175" y="160"/>
                  <a:pt x="177" y="162"/>
                  <a:pt x="180" y="162"/>
                </a:cubicBezTo>
                <a:cubicBezTo>
                  <a:pt x="247" y="162"/>
                  <a:pt x="247" y="162"/>
                  <a:pt x="247" y="162"/>
                </a:cubicBezTo>
                <a:cubicBezTo>
                  <a:pt x="248" y="162"/>
                  <a:pt x="248" y="163"/>
                  <a:pt x="248" y="164"/>
                </a:cubicBezTo>
                <a:cubicBezTo>
                  <a:pt x="248" y="165"/>
                  <a:pt x="248" y="166"/>
                  <a:pt x="247" y="166"/>
                </a:cubicBezTo>
                <a:cubicBezTo>
                  <a:pt x="187" y="166"/>
                  <a:pt x="187" y="166"/>
                  <a:pt x="187" y="166"/>
                </a:cubicBezTo>
                <a:cubicBezTo>
                  <a:pt x="184" y="166"/>
                  <a:pt x="182" y="168"/>
                  <a:pt x="182" y="171"/>
                </a:cubicBezTo>
                <a:cubicBezTo>
                  <a:pt x="182" y="174"/>
                  <a:pt x="184" y="176"/>
                  <a:pt x="187" y="176"/>
                </a:cubicBezTo>
                <a:cubicBezTo>
                  <a:pt x="260" y="176"/>
                  <a:pt x="260" y="176"/>
                  <a:pt x="260" y="176"/>
                </a:cubicBezTo>
                <a:cubicBezTo>
                  <a:pt x="261" y="176"/>
                  <a:pt x="262" y="177"/>
                  <a:pt x="262" y="178"/>
                </a:cubicBezTo>
                <a:cubicBezTo>
                  <a:pt x="262" y="179"/>
                  <a:pt x="261" y="179"/>
                  <a:pt x="260" y="179"/>
                </a:cubicBezTo>
                <a:cubicBezTo>
                  <a:pt x="213" y="179"/>
                  <a:pt x="213" y="179"/>
                  <a:pt x="213" y="179"/>
                </a:cubicBezTo>
                <a:cubicBezTo>
                  <a:pt x="211" y="179"/>
                  <a:pt x="208" y="182"/>
                  <a:pt x="208" y="185"/>
                </a:cubicBezTo>
                <a:cubicBezTo>
                  <a:pt x="208" y="187"/>
                  <a:pt x="211" y="190"/>
                  <a:pt x="213" y="190"/>
                </a:cubicBezTo>
                <a:cubicBezTo>
                  <a:pt x="247" y="190"/>
                  <a:pt x="247" y="190"/>
                  <a:pt x="247" y="190"/>
                </a:cubicBezTo>
                <a:cubicBezTo>
                  <a:pt x="248" y="190"/>
                  <a:pt x="249" y="190"/>
                  <a:pt x="249" y="191"/>
                </a:cubicBezTo>
                <a:cubicBezTo>
                  <a:pt x="249" y="192"/>
                  <a:pt x="248" y="193"/>
                  <a:pt x="247" y="193"/>
                </a:cubicBezTo>
                <a:cubicBezTo>
                  <a:pt x="216" y="193"/>
                  <a:pt x="216" y="193"/>
                  <a:pt x="216" y="193"/>
                </a:cubicBezTo>
                <a:cubicBezTo>
                  <a:pt x="213" y="193"/>
                  <a:pt x="210" y="195"/>
                  <a:pt x="210" y="198"/>
                </a:cubicBezTo>
                <a:cubicBezTo>
                  <a:pt x="210" y="201"/>
                  <a:pt x="213" y="203"/>
                  <a:pt x="216" y="203"/>
                </a:cubicBezTo>
                <a:cubicBezTo>
                  <a:pt x="248" y="203"/>
                  <a:pt x="248" y="203"/>
                  <a:pt x="248" y="203"/>
                </a:cubicBezTo>
                <a:cubicBezTo>
                  <a:pt x="249" y="203"/>
                  <a:pt x="250" y="204"/>
                  <a:pt x="250" y="205"/>
                </a:cubicBezTo>
                <a:cubicBezTo>
                  <a:pt x="250" y="206"/>
                  <a:pt x="249" y="207"/>
                  <a:pt x="248" y="207"/>
                </a:cubicBezTo>
                <a:cubicBezTo>
                  <a:pt x="217" y="207"/>
                  <a:pt x="217" y="207"/>
                  <a:pt x="217" y="207"/>
                </a:cubicBezTo>
                <a:cubicBezTo>
                  <a:pt x="214" y="207"/>
                  <a:pt x="212" y="209"/>
                  <a:pt x="212" y="212"/>
                </a:cubicBezTo>
                <a:cubicBezTo>
                  <a:pt x="212" y="214"/>
                  <a:pt x="214" y="217"/>
                  <a:pt x="217" y="217"/>
                </a:cubicBezTo>
                <a:cubicBezTo>
                  <a:pt x="240" y="217"/>
                  <a:pt x="240" y="217"/>
                  <a:pt x="240" y="217"/>
                </a:cubicBezTo>
                <a:cubicBezTo>
                  <a:pt x="241" y="217"/>
                  <a:pt x="241" y="217"/>
                  <a:pt x="241" y="218"/>
                </a:cubicBezTo>
                <a:cubicBezTo>
                  <a:pt x="241" y="219"/>
                  <a:pt x="241" y="220"/>
                  <a:pt x="240" y="220"/>
                </a:cubicBezTo>
                <a:cubicBezTo>
                  <a:pt x="222" y="220"/>
                  <a:pt x="222" y="220"/>
                  <a:pt x="222" y="220"/>
                </a:cubicBezTo>
                <a:cubicBezTo>
                  <a:pt x="219" y="220"/>
                  <a:pt x="217" y="222"/>
                  <a:pt x="217" y="225"/>
                </a:cubicBezTo>
                <a:cubicBezTo>
                  <a:pt x="217" y="228"/>
                  <a:pt x="219" y="230"/>
                  <a:pt x="222" y="230"/>
                </a:cubicBezTo>
                <a:cubicBezTo>
                  <a:pt x="231" y="230"/>
                  <a:pt x="231" y="230"/>
                  <a:pt x="231" y="230"/>
                </a:cubicBezTo>
                <a:cubicBezTo>
                  <a:pt x="232" y="230"/>
                  <a:pt x="232" y="231"/>
                  <a:pt x="232" y="232"/>
                </a:cubicBezTo>
                <a:cubicBezTo>
                  <a:pt x="232" y="233"/>
                  <a:pt x="232" y="234"/>
                  <a:pt x="231" y="234"/>
                </a:cubicBezTo>
                <a:cubicBezTo>
                  <a:pt x="230" y="234"/>
                  <a:pt x="230" y="234"/>
                  <a:pt x="230" y="234"/>
                </a:cubicBezTo>
                <a:cubicBezTo>
                  <a:pt x="225" y="234"/>
                  <a:pt x="222" y="237"/>
                  <a:pt x="222" y="242"/>
                </a:cubicBezTo>
                <a:cubicBezTo>
                  <a:pt x="222" y="247"/>
                  <a:pt x="225" y="251"/>
                  <a:pt x="230" y="251"/>
                </a:cubicBezTo>
                <a:cubicBezTo>
                  <a:pt x="240" y="251"/>
                  <a:pt x="240" y="251"/>
                  <a:pt x="240" y="251"/>
                </a:cubicBezTo>
                <a:cubicBezTo>
                  <a:pt x="243" y="251"/>
                  <a:pt x="245" y="253"/>
                  <a:pt x="245" y="256"/>
                </a:cubicBezTo>
                <a:cubicBezTo>
                  <a:pt x="245" y="259"/>
                  <a:pt x="243" y="261"/>
                  <a:pt x="240" y="261"/>
                </a:cubicBezTo>
                <a:cubicBezTo>
                  <a:pt x="105" y="261"/>
                  <a:pt x="105" y="261"/>
                  <a:pt x="105" y="261"/>
                </a:cubicBezTo>
                <a:cubicBezTo>
                  <a:pt x="104" y="261"/>
                  <a:pt x="103" y="260"/>
                  <a:pt x="103" y="259"/>
                </a:cubicBezTo>
                <a:cubicBezTo>
                  <a:pt x="103" y="258"/>
                  <a:pt x="104" y="257"/>
                  <a:pt x="105" y="257"/>
                </a:cubicBezTo>
                <a:cubicBezTo>
                  <a:pt x="112" y="257"/>
                  <a:pt x="112" y="257"/>
                  <a:pt x="112" y="257"/>
                </a:cubicBezTo>
                <a:cubicBezTo>
                  <a:pt x="114" y="257"/>
                  <a:pt x="116" y="255"/>
                  <a:pt x="116" y="252"/>
                </a:cubicBezTo>
                <a:cubicBezTo>
                  <a:pt x="116" y="250"/>
                  <a:pt x="114" y="247"/>
                  <a:pt x="112" y="247"/>
                </a:cubicBezTo>
                <a:cubicBezTo>
                  <a:pt x="105" y="247"/>
                  <a:pt x="105" y="247"/>
                  <a:pt x="105" y="247"/>
                </a:cubicBezTo>
                <a:cubicBezTo>
                  <a:pt x="104" y="247"/>
                  <a:pt x="103" y="247"/>
                  <a:pt x="103" y="246"/>
                </a:cubicBezTo>
                <a:cubicBezTo>
                  <a:pt x="103" y="245"/>
                  <a:pt x="104" y="244"/>
                  <a:pt x="105" y="244"/>
                </a:cubicBezTo>
                <a:cubicBezTo>
                  <a:pt x="117" y="244"/>
                  <a:pt x="117" y="244"/>
                  <a:pt x="117" y="244"/>
                </a:cubicBezTo>
                <a:cubicBezTo>
                  <a:pt x="120" y="244"/>
                  <a:pt x="122" y="242"/>
                  <a:pt x="122" y="239"/>
                </a:cubicBezTo>
                <a:cubicBezTo>
                  <a:pt x="122" y="236"/>
                  <a:pt x="120" y="234"/>
                  <a:pt x="117" y="234"/>
                </a:cubicBezTo>
                <a:cubicBezTo>
                  <a:pt x="104" y="234"/>
                  <a:pt x="104" y="234"/>
                  <a:pt x="104" y="234"/>
                </a:cubicBezTo>
                <a:cubicBezTo>
                  <a:pt x="103" y="234"/>
                  <a:pt x="102" y="233"/>
                  <a:pt x="102" y="232"/>
                </a:cubicBezTo>
                <a:cubicBezTo>
                  <a:pt x="102" y="231"/>
                  <a:pt x="103" y="230"/>
                  <a:pt x="104" y="230"/>
                </a:cubicBezTo>
                <a:cubicBezTo>
                  <a:pt x="130" y="230"/>
                  <a:pt x="130" y="230"/>
                  <a:pt x="130" y="230"/>
                </a:cubicBezTo>
                <a:cubicBezTo>
                  <a:pt x="133" y="230"/>
                  <a:pt x="135" y="228"/>
                  <a:pt x="135" y="225"/>
                </a:cubicBezTo>
                <a:cubicBezTo>
                  <a:pt x="135" y="222"/>
                  <a:pt x="133" y="220"/>
                  <a:pt x="130" y="220"/>
                </a:cubicBezTo>
                <a:cubicBezTo>
                  <a:pt x="105" y="220"/>
                  <a:pt x="105" y="220"/>
                  <a:pt x="105" y="220"/>
                </a:cubicBezTo>
                <a:cubicBezTo>
                  <a:pt x="104" y="220"/>
                  <a:pt x="104" y="219"/>
                  <a:pt x="104" y="218"/>
                </a:cubicBezTo>
                <a:cubicBezTo>
                  <a:pt x="104" y="217"/>
                  <a:pt x="104" y="217"/>
                  <a:pt x="105" y="217"/>
                </a:cubicBezTo>
                <a:cubicBezTo>
                  <a:pt x="140" y="217"/>
                  <a:pt x="140" y="217"/>
                  <a:pt x="140" y="217"/>
                </a:cubicBezTo>
                <a:cubicBezTo>
                  <a:pt x="143" y="217"/>
                  <a:pt x="145" y="214"/>
                  <a:pt x="145" y="212"/>
                </a:cubicBezTo>
                <a:cubicBezTo>
                  <a:pt x="145" y="209"/>
                  <a:pt x="143" y="207"/>
                  <a:pt x="140" y="207"/>
                </a:cubicBezTo>
                <a:cubicBezTo>
                  <a:pt x="99" y="207"/>
                  <a:pt x="99" y="207"/>
                  <a:pt x="99" y="207"/>
                </a:cubicBezTo>
                <a:cubicBezTo>
                  <a:pt x="98" y="207"/>
                  <a:pt x="97" y="206"/>
                  <a:pt x="97" y="205"/>
                </a:cubicBezTo>
                <a:cubicBezTo>
                  <a:pt x="97" y="204"/>
                  <a:pt x="98" y="203"/>
                  <a:pt x="99" y="203"/>
                </a:cubicBezTo>
                <a:cubicBezTo>
                  <a:pt x="143" y="203"/>
                  <a:pt x="143" y="203"/>
                  <a:pt x="143" y="203"/>
                </a:cubicBezTo>
                <a:cubicBezTo>
                  <a:pt x="146" y="203"/>
                  <a:pt x="148" y="201"/>
                  <a:pt x="148" y="198"/>
                </a:cubicBezTo>
                <a:cubicBezTo>
                  <a:pt x="148" y="195"/>
                  <a:pt x="146" y="193"/>
                  <a:pt x="143" y="193"/>
                </a:cubicBezTo>
                <a:cubicBezTo>
                  <a:pt x="89" y="193"/>
                  <a:pt x="89" y="193"/>
                  <a:pt x="89" y="193"/>
                </a:cubicBezTo>
                <a:cubicBezTo>
                  <a:pt x="88" y="193"/>
                  <a:pt x="88" y="192"/>
                  <a:pt x="88" y="191"/>
                </a:cubicBezTo>
                <a:cubicBezTo>
                  <a:pt x="88" y="190"/>
                  <a:pt x="88" y="190"/>
                  <a:pt x="89" y="190"/>
                </a:cubicBezTo>
                <a:cubicBezTo>
                  <a:pt x="125" y="190"/>
                  <a:pt x="125" y="190"/>
                  <a:pt x="125" y="190"/>
                </a:cubicBezTo>
                <a:cubicBezTo>
                  <a:pt x="128" y="190"/>
                  <a:pt x="130" y="187"/>
                  <a:pt x="130" y="185"/>
                </a:cubicBezTo>
                <a:cubicBezTo>
                  <a:pt x="130" y="182"/>
                  <a:pt x="128" y="179"/>
                  <a:pt x="125" y="179"/>
                </a:cubicBezTo>
                <a:cubicBezTo>
                  <a:pt x="80" y="179"/>
                  <a:pt x="80" y="179"/>
                  <a:pt x="80" y="179"/>
                </a:cubicBezTo>
                <a:cubicBezTo>
                  <a:pt x="79" y="179"/>
                  <a:pt x="78" y="179"/>
                  <a:pt x="78" y="178"/>
                </a:cubicBezTo>
                <a:cubicBezTo>
                  <a:pt x="78" y="177"/>
                  <a:pt x="79" y="176"/>
                  <a:pt x="80" y="176"/>
                </a:cubicBezTo>
                <a:cubicBezTo>
                  <a:pt x="84" y="176"/>
                  <a:pt x="84" y="176"/>
                  <a:pt x="84" y="176"/>
                </a:cubicBezTo>
                <a:cubicBezTo>
                  <a:pt x="86" y="176"/>
                  <a:pt x="89" y="174"/>
                  <a:pt x="89" y="171"/>
                </a:cubicBezTo>
                <a:cubicBezTo>
                  <a:pt x="89" y="168"/>
                  <a:pt x="86" y="166"/>
                  <a:pt x="84" y="166"/>
                </a:cubicBezTo>
                <a:cubicBezTo>
                  <a:pt x="65" y="166"/>
                  <a:pt x="65" y="166"/>
                  <a:pt x="65" y="166"/>
                </a:cubicBezTo>
                <a:cubicBezTo>
                  <a:pt x="64" y="166"/>
                  <a:pt x="63" y="165"/>
                  <a:pt x="63" y="164"/>
                </a:cubicBezTo>
                <a:cubicBezTo>
                  <a:pt x="63" y="163"/>
                  <a:pt x="64" y="162"/>
                  <a:pt x="65" y="162"/>
                </a:cubicBezTo>
                <a:cubicBezTo>
                  <a:pt x="65" y="162"/>
                  <a:pt x="65" y="162"/>
                  <a:pt x="65" y="162"/>
                </a:cubicBezTo>
                <a:cubicBezTo>
                  <a:pt x="68" y="162"/>
                  <a:pt x="70" y="160"/>
                  <a:pt x="70" y="157"/>
                </a:cubicBezTo>
                <a:cubicBezTo>
                  <a:pt x="70" y="154"/>
                  <a:pt x="68" y="152"/>
                  <a:pt x="65" y="152"/>
                </a:cubicBezTo>
                <a:cubicBezTo>
                  <a:pt x="56" y="152"/>
                  <a:pt x="56" y="152"/>
                  <a:pt x="56" y="152"/>
                </a:cubicBezTo>
                <a:cubicBezTo>
                  <a:pt x="55" y="152"/>
                  <a:pt x="54" y="151"/>
                  <a:pt x="54" y="151"/>
                </a:cubicBezTo>
                <a:cubicBezTo>
                  <a:pt x="54" y="150"/>
                  <a:pt x="55" y="149"/>
                  <a:pt x="56" y="149"/>
                </a:cubicBezTo>
                <a:cubicBezTo>
                  <a:pt x="63" y="149"/>
                  <a:pt x="63" y="149"/>
                  <a:pt x="63" y="149"/>
                </a:cubicBezTo>
                <a:cubicBezTo>
                  <a:pt x="66" y="149"/>
                  <a:pt x="68" y="147"/>
                  <a:pt x="68" y="144"/>
                </a:cubicBezTo>
                <a:cubicBezTo>
                  <a:pt x="68" y="141"/>
                  <a:pt x="66" y="139"/>
                  <a:pt x="63" y="139"/>
                </a:cubicBezTo>
                <a:cubicBezTo>
                  <a:pt x="45" y="139"/>
                  <a:pt x="45" y="139"/>
                  <a:pt x="45" y="139"/>
                </a:cubicBezTo>
                <a:cubicBezTo>
                  <a:pt x="44" y="139"/>
                  <a:pt x="43" y="138"/>
                  <a:pt x="43" y="137"/>
                </a:cubicBezTo>
                <a:cubicBezTo>
                  <a:pt x="43" y="136"/>
                  <a:pt x="44" y="135"/>
                  <a:pt x="45" y="135"/>
                </a:cubicBezTo>
                <a:cubicBezTo>
                  <a:pt x="90" y="135"/>
                  <a:pt x="90" y="135"/>
                  <a:pt x="90" y="135"/>
                </a:cubicBezTo>
                <a:cubicBezTo>
                  <a:pt x="93" y="135"/>
                  <a:pt x="95" y="133"/>
                  <a:pt x="95" y="130"/>
                </a:cubicBezTo>
                <a:cubicBezTo>
                  <a:pt x="95" y="127"/>
                  <a:pt x="93" y="125"/>
                  <a:pt x="90" y="125"/>
                </a:cubicBezTo>
                <a:cubicBezTo>
                  <a:pt x="39" y="125"/>
                  <a:pt x="39" y="125"/>
                  <a:pt x="39" y="125"/>
                </a:cubicBezTo>
                <a:cubicBezTo>
                  <a:pt x="38" y="125"/>
                  <a:pt x="37" y="124"/>
                  <a:pt x="37" y="123"/>
                </a:cubicBezTo>
                <a:cubicBezTo>
                  <a:pt x="37" y="122"/>
                  <a:pt x="38" y="122"/>
                  <a:pt x="39" y="122"/>
                </a:cubicBezTo>
                <a:cubicBezTo>
                  <a:pt x="102" y="122"/>
                  <a:pt x="102" y="122"/>
                  <a:pt x="102" y="122"/>
                </a:cubicBezTo>
                <a:cubicBezTo>
                  <a:pt x="105" y="122"/>
                  <a:pt x="107" y="119"/>
                  <a:pt x="107" y="117"/>
                </a:cubicBezTo>
                <a:cubicBezTo>
                  <a:pt x="107" y="114"/>
                  <a:pt x="105" y="112"/>
                  <a:pt x="102" y="112"/>
                </a:cubicBezTo>
                <a:cubicBezTo>
                  <a:pt x="43" y="112"/>
                  <a:pt x="43" y="112"/>
                  <a:pt x="43" y="112"/>
                </a:cubicBezTo>
                <a:cubicBezTo>
                  <a:pt x="42" y="112"/>
                  <a:pt x="41" y="111"/>
                  <a:pt x="41" y="110"/>
                </a:cubicBezTo>
                <a:cubicBezTo>
                  <a:pt x="41" y="109"/>
                  <a:pt x="42" y="108"/>
                  <a:pt x="43" y="108"/>
                </a:cubicBezTo>
                <a:cubicBezTo>
                  <a:pt x="122" y="108"/>
                  <a:pt x="122" y="108"/>
                  <a:pt x="122" y="108"/>
                </a:cubicBezTo>
                <a:cubicBezTo>
                  <a:pt x="125" y="108"/>
                  <a:pt x="128" y="106"/>
                  <a:pt x="128" y="103"/>
                </a:cubicBezTo>
                <a:cubicBezTo>
                  <a:pt x="128" y="100"/>
                  <a:pt x="125" y="98"/>
                  <a:pt x="122" y="98"/>
                </a:cubicBezTo>
                <a:cubicBezTo>
                  <a:pt x="39" y="98"/>
                  <a:pt x="39" y="98"/>
                  <a:pt x="39" y="98"/>
                </a:cubicBezTo>
                <a:cubicBezTo>
                  <a:pt x="38" y="98"/>
                  <a:pt x="37" y="97"/>
                  <a:pt x="37" y="96"/>
                </a:cubicBezTo>
                <a:cubicBezTo>
                  <a:pt x="37" y="95"/>
                  <a:pt x="38" y="95"/>
                  <a:pt x="39" y="95"/>
                </a:cubicBezTo>
                <a:cubicBezTo>
                  <a:pt x="123" y="95"/>
                  <a:pt x="123" y="95"/>
                  <a:pt x="123" y="95"/>
                </a:cubicBezTo>
                <a:cubicBezTo>
                  <a:pt x="126" y="95"/>
                  <a:pt x="128" y="92"/>
                  <a:pt x="128" y="89"/>
                </a:cubicBezTo>
                <a:cubicBezTo>
                  <a:pt x="128" y="89"/>
                  <a:pt x="128" y="88"/>
                  <a:pt x="128" y="88"/>
                </a:cubicBezTo>
                <a:cubicBezTo>
                  <a:pt x="148" y="88"/>
                  <a:pt x="148" y="88"/>
                  <a:pt x="148" y="88"/>
                </a:cubicBezTo>
                <a:cubicBezTo>
                  <a:pt x="150" y="88"/>
                  <a:pt x="152" y="85"/>
                  <a:pt x="152" y="83"/>
                </a:cubicBezTo>
                <a:cubicBezTo>
                  <a:pt x="152" y="80"/>
                  <a:pt x="150" y="78"/>
                  <a:pt x="148" y="78"/>
                </a:cubicBezTo>
                <a:cubicBezTo>
                  <a:pt x="142" y="78"/>
                  <a:pt x="142" y="78"/>
                  <a:pt x="142" y="78"/>
                </a:cubicBezTo>
                <a:cubicBezTo>
                  <a:pt x="141" y="78"/>
                  <a:pt x="140" y="77"/>
                  <a:pt x="140" y="76"/>
                </a:cubicBezTo>
                <a:cubicBezTo>
                  <a:pt x="140" y="75"/>
                  <a:pt x="141" y="74"/>
                  <a:pt x="142" y="74"/>
                </a:cubicBezTo>
                <a:cubicBezTo>
                  <a:pt x="170" y="74"/>
                  <a:pt x="170" y="74"/>
                  <a:pt x="170" y="74"/>
                </a:cubicBezTo>
                <a:cubicBezTo>
                  <a:pt x="173" y="74"/>
                  <a:pt x="175" y="72"/>
                  <a:pt x="175" y="69"/>
                </a:cubicBezTo>
                <a:cubicBezTo>
                  <a:pt x="175" y="66"/>
                  <a:pt x="173" y="64"/>
                  <a:pt x="170" y="64"/>
                </a:cubicBezTo>
                <a:cubicBezTo>
                  <a:pt x="142" y="64"/>
                  <a:pt x="142" y="64"/>
                  <a:pt x="142" y="64"/>
                </a:cubicBezTo>
                <a:cubicBezTo>
                  <a:pt x="141" y="64"/>
                  <a:pt x="140" y="63"/>
                  <a:pt x="140" y="62"/>
                </a:cubicBezTo>
                <a:cubicBezTo>
                  <a:pt x="140" y="62"/>
                  <a:pt x="141" y="61"/>
                  <a:pt x="142" y="61"/>
                </a:cubicBezTo>
                <a:cubicBezTo>
                  <a:pt x="173" y="61"/>
                  <a:pt x="173" y="61"/>
                  <a:pt x="173" y="61"/>
                </a:cubicBezTo>
                <a:cubicBezTo>
                  <a:pt x="176" y="61"/>
                  <a:pt x="178" y="58"/>
                  <a:pt x="178" y="56"/>
                </a:cubicBezTo>
                <a:cubicBezTo>
                  <a:pt x="178" y="53"/>
                  <a:pt x="176" y="50"/>
                  <a:pt x="173" y="50"/>
                </a:cubicBezTo>
                <a:cubicBezTo>
                  <a:pt x="137" y="50"/>
                  <a:pt x="137" y="50"/>
                  <a:pt x="137" y="50"/>
                </a:cubicBezTo>
                <a:cubicBezTo>
                  <a:pt x="136" y="50"/>
                  <a:pt x="135" y="50"/>
                  <a:pt x="135" y="49"/>
                </a:cubicBezTo>
                <a:cubicBezTo>
                  <a:pt x="135" y="48"/>
                  <a:pt x="136" y="47"/>
                  <a:pt x="137" y="47"/>
                </a:cubicBezTo>
                <a:cubicBezTo>
                  <a:pt x="177" y="47"/>
                  <a:pt x="177" y="47"/>
                  <a:pt x="177" y="47"/>
                </a:cubicBezTo>
                <a:cubicBezTo>
                  <a:pt x="179" y="47"/>
                  <a:pt x="182" y="45"/>
                  <a:pt x="182" y="42"/>
                </a:cubicBezTo>
                <a:cubicBezTo>
                  <a:pt x="182" y="39"/>
                  <a:pt x="179" y="37"/>
                  <a:pt x="177" y="37"/>
                </a:cubicBezTo>
                <a:cubicBezTo>
                  <a:pt x="132" y="37"/>
                  <a:pt x="132" y="37"/>
                  <a:pt x="132" y="37"/>
                </a:cubicBezTo>
                <a:cubicBezTo>
                  <a:pt x="132" y="37"/>
                  <a:pt x="131" y="36"/>
                  <a:pt x="131" y="35"/>
                </a:cubicBezTo>
                <a:cubicBezTo>
                  <a:pt x="131" y="34"/>
                  <a:pt x="132" y="34"/>
                  <a:pt x="132" y="34"/>
                </a:cubicBezTo>
                <a:cubicBezTo>
                  <a:pt x="178" y="34"/>
                  <a:pt x="178" y="34"/>
                  <a:pt x="178" y="34"/>
                </a:cubicBezTo>
                <a:cubicBezTo>
                  <a:pt x="181" y="34"/>
                  <a:pt x="183" y="31"/>
                  <a:pt x="183" y="28"/>
                </a:cubicBezTo>
                <a:cubicBezTo>
                  <a:pt x="183" y="26"/>
                  <a:pt x="181" y="23"/>
                  <a:pt x="178" y="23"/>
                </a:cubicBezTo>
                <a:cubicBezTo>
                  <a:pt x="147" y="23"/>
                  <a:pt x="147" y="23"/>
                  <a:pt x="147" y="23"/>
                </a:cubicBezTo>
                <a:cubicBezTo>
                  <a:pt x="146" y="23"/>
                  <a:pt x="145" y="23"/>
                  <a:pt x="145" y="22"/>
                </a:cubicBezTo>
                <a:cubicBezTo>
                  <a:pt x="145" y="21"/>
                  <a:pt x="146" y="20"/>
                  <a:pt x="147" y="20"/>
                </a:cubicBezTo>
                <a:cubicBezTo>
                  <a:pt x="292" y="20"/>
                  <a:pt x="292" y="20"/>
                  <a:pt x="292" y="20"/>
                </a:cubicBezTo>
                <a:cubicBezTo>
                  <a:pt x="292" y="20"/>
                  <a:pt x="293" y="21"/>
                  <a:pt x="293" y="22"/>
                </a:cubicBezTo>
                <a:cubicBezTo>
                  <a:pt x="293" y="23"/>
                  <a:pt x="292" y="23"/>
                  <a:pt x="292" y="23"/>
                </a:cubicBezTo>
                <a:cubicBezTo>
                  <a:pt x="289" y="23"/>
                  <a:pt x="289" y="23"/>
                  <a:pt x="289" y="23"/>
                </a:cubicBezTo>
                <a:cubicBezTo>
                  <a:pt x="286" y="23"/>
                  <a:pt x="284" y="26"/>
                  <a:pt x="284" y="28"/>
                </a:cubicBezTo>
                <a:cubicBezTo>
                  <a:pt x="284" y="31"/>
                  <a:pt x="286" y="34"/>
                  <a:pt x="289" y="34"/>
                </a:cubicBezTo>
                <a:cubicBezTo>
                  <a:pt x="399" y="34"/>
                  <a:pt x="399" y="34"/>
                  <a:pt x="399" y="34"/>
                </a:cubicBezTo>
                <a:cubicBezTo>
                  <a:pt x="400" y="34"/>
                  <a:pt x="401" y="34"/>
                  <a:pt x="401" y="35"/>
                </a:cubicBezTo>
                <a:cubicBezTo>
                  <a:pt x="401" y="36"/>
                  <a:pt x="400" y="37"/>
                  <a:pt x="399" y="37"/>
                </a:cubicBezTo>
                <a:cubicBezTo>
                  <a:pt x="253" y="37"/>
                  <a:pt x="253" y="37"/>
                  <a:pt x="253" y="37"/>
                </a:cubicBezTo>
                <a:cubicBezTo>
                  <a:pt x="251" y="37"/>
                  <a:pt x="248" y="39"/>
                  <a:pt x="248" y="42"/>
                </a:cubicBezTo>
                <a:cubicBezTo>
                  <a:pt x="248" y="45"/>
                  <a:pt x="251" y="47"/>
                  <a:pt x="253" y="47"/>
                </a:cubicBezTo>
                <a:cubicBezTo>
                  <a:pt x="397" y="47"/>
                  <a:pt x="397" y="47"/>
                  <a:pt x="397" y="47"/>
                </a:cubicBezTo>
                <a:cubicBezTo>
                  <a:pt x="398" y="47"/>
                  <a:pt x="399" y="48"/>
                  <a:pt x="399" y="49"/>
                </a:cubicBezTo>
                <a:cubicBezTo>
                  <a:pt x="399" y="50"/>
                  <a:pt x="398" y="50"/>
                  <a:pt x="397" y="50"/>
                </a:cubicBezTo>
                <a:cubicBezTo>
                  <a:pt x="270" y="50"/>
                  <a:pt x="270" y="50"/>
                  <a:pt x="270" y="50"/>
                </a:cubicBezTo>
                <a:cubicBezTo>
                  <a:pt x="267" y="50"/>
                  <a:pt x="265" y="53"/>
                  <a:pt x="265" y="56"/>
                </a:cubicBezTo>
                <a:cubicBezTo>
                  <a:pt x="265" y="58"/>
                  <a:pt x="267" y="61"/>
                  <a:pt x="270" y="61"/>
                </a:cubicBezTo>
                <a:cubicBezTo>
                  <a:pt x="396" y="61"/>
                  <a:pt x="396" y="61"/>
                  <a:pt x="396" y="61"/>
                </a:cubicBezTo>
                <a:cubicBezTo>
                  <a:pt x="397" y="61"/>
                  <a:pt x="398" y="62"/>
                  <a:pt x="398" y="62"/>
                </a:cubicBezTo>
                <a:cubicBezTo>
                  <a:pt x="398" y="63"/>
                  <a:pt x="397" y="64"/>
                  <a:pt x="396" y="64"/>
                </a:cubicBezTo>
                <a:cubicBezTo>
                  <a:pt x="222" y="64"/>
                  <a:pt x="222" y="64"/>
                  <a:pt x="222" y="64"/>
                </a:cubicBezTo>
                <a:cubicBezTo>
                  <a:pt x="219" y="64"/>
                  <a:pt x="217" y="66"/>
                  <a:pt x="217" y="69"/>
                </a:cubicBezTo>
                <a:cubicBezTo>
                  <a:pt x="217" y="72"/>
                  <a:pt x="219" y="74"/>
                  <a:pt x="222" y="74"/>
                </a:cubicBezTo>
                <a:cubicBezTo>
                  <a:pt x="366" y="74"/>
                  <a:pt x="366" y="74"/>
                  <a:pt x="366" y="74"/>
                </a:cubicBezTo>
                <a:cubicBezTo>
                  <a:pt x="367" y="74"/>
                  <a:pt x="368" y="75"/>
                  <a:pt x="368" y="76"/>
                </a:cubicBezTo>
                <a:cubicBezTo>
                  <a:pt x="368" y="77"/>
                  <a:pt x="367" y="78"/>
                  <a:pt x="366" y="78"/>
                </a:cubicBezTo>
                <a:cubicBezTo>
                  <a:pt x="209" y="78"/>
                  <a:pt x="209" y="78"/>
                  <a:pt x="209" y="78"/>
                </a:cubicBezTo>
                <a:cubicBezTo>
                  <a:pt x="207" y="78"/>
                  <a:pt x="204" y="80"/>
                  <a:pt x="204" y="83"/>
                </a:cubicBezTo>
                <a:cubicBezTo>
                  <a:pt x="204" y="83"/>
                  <a:pt x="204" y="84"/>
                  <a:pt x="205" y="84"/>
                </a:cubicBezTo>
                <a:close/>
                <a:moveTo>
                  <a:pt x="471" y="200"/>
                </a:moveTo>
                <a:cubicBezTo>
                  <a:pt x="469" y="200"/>
                  <a:pt x="467" y="202"/>
                  <a:pt x="467" y="205"/>
                </a:cubicBezTo>
                <a:cubicBezTo>
                  <a:pt x="467" y="206"/>
                  <a:pt x="468" y="208"/>
                  <a:pt x="470" y="209"/>
                </a:cubicBezTo>
                <a:cubicBezTo>
                  <a:pt x="468" y="223"/>
                  <a:pt x="456" y="234"/>
                  <a:pt x="442" y="234"/>
                </a:cubicBezTo>
                <a:cubicBezTo>
                  <a:pt x="422" y="234"/>
                  <a:pt x="422" y="234"/>
                  <a:pt x="422" y="234"/>
                </a:cubicBezTo>
                <a:cubicBezTo>
                  <a:pt x="419" y="234"/>
                  <a:pt x="417" y="236"/>
                  <a:pt x="417" y="239"/>
                </a:cubicBezTo>
                <a:cubicBezTo>
                  <a:pt x="417" y="242"/>
                  <a:pt x="419" y="244"/>
                  <a:pt x="422" y="244"/>
                </a:cubicBezTo>
                <a:cubicBezTo>
                  <a:pt x="434" y="244"/>
                  <a:pt x="434" y="244"/>
                  <a:pt x="434" y="244"/>
                </a:cubicBezTo>
                <a:cubicBezTo>
                  <a:pt x="435" y="244"/>
                  <a:pt x="436" y="245"/>
                  <a:pt x="436" y="246"/>
                </a:cubicBezTo>
                <a:cubicBezTo>
                  <a:pt x="436" y="247"/>
                  <a:pt x="435" y="247"/>
                  <a:pt x="434" y="247"/>
                </a:cubicBezTo>
                <a:cubicBezTo>
                  <a:pt x="423" y="247"/>
                  <a:pt x="423" y="247"/>
                  <a:pt x="423" y="247"/>
                </a:cubicBezTo>
                <a:cubicBezTo>
                  <a:pt x="420" y="247"/>
                  <a:pt x="418" y="250"/>
                  <a:pt x="418" y="252"/>
                </a:cubicBezTo>
                <a:cubicBezTo>
                  <a:pt x="418" y="255"/>
                  <a:pt x="420" y="258"/>
                  <a:pt x="423" y="258"/>
                </a:cubicBezTo>
                <a:cubicBezTo>
                  <a:pt x="430" y="258"/>
                  <a:pt x="430" y="258"/>
                  <a:pt x="430" y="258"/>
                </a:cubicBezTo>
                <a:cubicBezTo>
                  <a:pt x="431" y="258"/>
                  <a:pt x="432" y="258"/>
                  <a:pt x="432" y="259"/>
                </a:cubicBezTo>
                <a:cubicBezTo>
                  <a:pt x="432" y="260"/>
                  <a:pt x="431" y="261"/>
                  <a:pt x="430" y="261"/>
                </a:cubicBezTo>
                <a:cubicBezTo>
                  <a:pt x="416" y="261"/>
                  <a:pt x="416" y="261"/>
                  <a:pt x="416" y="261"/>
                </a:cubicBezTo>
                <a:cubicBezTo>
                  <a:pt x="413" y="261"/>
                  <a:pt x="411" y="263"/>
                  <a:pt x="411" y="266"/>
                </a:cubicBezTo>
                <a:cubicBezTo>
                  <a:pt x="411" y="269"/>
                  <a:pt x="413" y="271"/>
                  <a:pt x="416" y="271"/>
                </a:cubicBezTo>
                <a:cubicBezTo>
                  <a:pt x="421" y="271"/>
                  <a:pt x="421" y="271"/>
                  <a:pt x="421" y="271"/>
                </a:cubicBezTo>
                <a:cubicBezTo>
                  <a:pt x="422" y="271"/>
                  <a:pt x="423" y="272"/>
                  <a:pt x="423" y="273"/>
                </a:cubicBezTo>
                <a:cubicBezTo>
                  <a:pt x="423" y="274"/>
                  <a:pt x="422" y="275"/>
                  <a:pt x="421" y="275"/>
                </a:cubicBezTo>
                <a:cubicBezTo>
                  <a:pt x="389" y="275"/>
                  <a:pt x="389" y="275"/>
                  <a:pt x="389" y="275"/>
                </a:cubicBezTo>
                <a:cubicBezTo>
                  <a:pt x="386" y="275"/>
                  <a:pt x="384" y="272"/>
                  <a:pt x="384" y="269"/>
                </a:cubicBezTo>
                <a:cubicBezTo>
                  <a:pt x="384" y="267"/>
                  <a:pt x="386" y="264"/>
                  <a:pt x="389" y="264"/>
                </a:cubicBezTo>
                <a:cubicBezTo>
                  <a:pt x="391" y="264"/>
                  <a:pt x="391" y="264"/>
                  <a:pt x="391" y="264"/>
                </a:cubicBezTo>
                <a:cubicBezTo>
                  <a:pt x="393" y="264"/>
                  <a:pt x="396" y="262"/>
                  <a:pt x="396" y="259"/>
                </a:cubicBezTo>
                <a:cubicBezTo>
                  <a:pt x="396" y="256"/>
                  <a:pt x="393" y="254"/>
                  <a:pt x="391" y="254"/>
                </a:cubicBezTo>
                <a:cubicBezTo>
                  <a:pt x="385" y="254"/>
                  <a:pt x="385" y="254"/>
                  <a:pt x="385" y="254"/>
                </a:cubicBezTo>
                <a:cubicBezTo>
                  <a:pt x="384" y="254"/>
                  <a:pt x="384" y="253"/>
                  <a:pt x="384" y="252"/>
                </a:cubicBezTo>
                <a:cubicBezTo>
                  <a:pt x="384" y="251"/>
                  <a:pt x="384" y="251"/>
                  <a:pt x="385" y="251"/>
                </a:cubicBezTo>
                <a:cubicBezTo>
                  <a:pt x="399" y="251"/>
                  <a:pt x="399" y="251"/>
                  <a:pt x="399" y="251"/>
                </a:cubicBezTo>
                <a:cubicBezTo>
                  <a:pt x="402" y="251"/>
                  <a:pt x="404" y="248"/>
                  <a:pt x="404" y="246"/>
                </a:cubicBezTo>
                <a:cubicBezTo>
                  <a:pt x="404" y="243"/>
                  <a:pt x="402" y="241"/>
                  <a:pt x="399" y="241"/>
                </a:cubicBezTo>
                <a:cubicBezTo>
                  <a:pt x="355" y="241"/>
                  <a:pt x="355" y="241"/>
                  <a:pt x="355" y="241"/>
                </a:cubicBezTo>
                <a:cubicBezTo>
                  <a:pt x="354" y="241"/>
                  <a:pt x="353" y="240"/>
                  <a:pt x="353" y="239"/>
                </a:cubicBezTo>
                <a:cubicBezTo>
                  <a:pt x="353" y="238"/>
                  <a:pt x="354" y="237"/>
                  <a:pt x="355" y="237"/>
                </a:cubicBezTo>
                <a:cubicBezTo>
                  <a:pt x="403" y="237"/>
                  <a:pt x="403" y="237"/>
                  <a:pt x="403" y="237"/>
                </a:cubicBezTo>
                <a:cubicBezTo>
                  <a:pt x="406" y="237"/>
                  <a:pt x="408" y="235"/>
                  <a:pt x="408" y="232"/>
                </a:cubicBezTo>
                <a:cubicBezTo>
                  <a:pt x="408" y="229"/>
                  <a:pt x="406" y="227"/>
                  <a:pt x="403" y="227"/>
                </a:cubicBezTo>
                <a:cubicBezTo>
                  <a:pt x="354" y="227"/>
                  <a:pt x="354" y="227"/>
                  <a:pt x="354" y="227"/>
                </a:cubicBezTo>
                <a:cubicBezTo>
                  <a:pt x="353" y="227"/>
                  <a:pt x="352" y="226"/>
                  <a:pt x="352" y="225"/>
                </a:cubicBezTo>
                <a:cubicBezTo>
                  <a:pt x="352" y="224"/>
                  <a:pt x="353" y="224"/>
                  <a:pt x="354" y="224"/>
                </a:cubicBezTo>
                <a:cubicBezTo>
                  <a:pt x="400" y="224"/>
                  <a:pt x="400" y="224"/>
                  <a:pt x="400" y="224"/>
                </a:cubicBezTo>
                <a:cubicBezTo>
                  <a:pt x="403" y="224"/>
                  <a:pt x="405" y="221"/>
                  <a:pt x="405" y="218"/>
                </a:cubicBezTo>
                <a:cubicBezTo>
                  <a:pt x="405" y="216"/>
                  <a:pt x="403" y="213"/>
                  <a:pt x="400" y="213"/>
                </a:cubicBezTo>
                <a:cubicBezTo>
                  <a:pt x="365" y="213"/>
                  <a:pt x="365" y="213"/>
                  <a:pt x="365" y="213"/>
                </a:cubicBezTo>
                <a:cubicBezTo>
                  <a:pt x="364" y="213"/>
                  <a:pt x="364" y="213"/>
                  <a:pt x="364" y="212"/>
                </a:cubicBezTo>
                <a:cubicBezTo>
                  <a:pt x="364" y="211"/>
                  <a:pt x="364" y="210"/>
                  <a:pt x="365" y="210"/>
                </a:cubicBezTo>
                <a:cubicBezTo>
                  <a:pt x="396" y="210"/>
                  <a:pt x="396" y="210"/>
                  <a:pt x="396" y="210"/>
                </a:cubicBezTo>
                <a:cubicBezTo>
                  <a:pt x="401" y="210"/>
                  <a:pt x="405" y="206"/>
                  <a:pt x="405" y="201"/>
                </a:cubicBezTo>
                <a:cubicBezTo>
                  <a:pt x="405" y="197"/>
                  <a:pt x="401" y="193"/>
                  <a:pt x="396" y="193"/>
                </a:cubicBezTo>
                <a:cubicBezTo>
                  <a:pt x="394" y="193"/>
                  <a:pt x="394" y="193"/>
                  <a:pt x="394" y="193"/>
                </a:cubicBezTo>
                <a:cubicBezTo>
                  <a:pt x="393" y="193"/>
                  <a:pt x="392" y="192"/>
                  <a:pt x="392" y="191"/>
                </a:cubicBezTo>
                <a:cubicBezTo>
                  <a:pt x="392" y="190"/>
                  <a:pt x="393" y="190"/>
                  <a:pt x="394" y="190"/>
                </a:cubicBezTo>
                <a:cubicBezTo>
                  <a:pt x="396" y="190"/>
                  <a:pt x="396" y="190"/>
                  <a:pt x="396" y="190"/>
                </a:cubicBezTo>
                <a:cubicBezTo>
                  <a:pt x="399" y="190"/>
                  <a:pt x="401" y="187"/>
                  <a:pt x="401" y="185"/>
                </a:cubicBezTo>
                <a:cubicBezTo>
                  <a:pt x="401" y="182"/>
                  <a:pt x="399" y="179"/>
                  <a:pt x="396" y="179"/>
                </a:cubicBezTo>
                <a:cubicBezTo>
                  <a:pt x="379" y="179"/>
                  <a:pt x="379" y="179"/>
                  <a:pt x="379" y="179"/>
                </a:cubicBezTo>
                <a:cubicBezTo>
                  <a:pt x="376" y="179"/>
                  <a:pt x="373" y="182"/>
                  <a:pt x="373" y="185"/>
                </a:cubicBezTo>
                <a:cubicBezTo>
                  <a:pt x="373" y="187"/>
                  <a:pt x="376" y="190"/>
                  <a:pt x="379" y="190"/>
                </a:cubicBezTo>
                <a:cubicBezTo>
                  <a:pt x="382" y="190"/>
                  <a:pt x="382" y="190"/>
                  <a:pt x="382" y="190"/>
                </a:cubicBezTo>
                <a:cubicBezTo>
                  <a:pt x="383" y="190"/>
                  <a:pt x="384" y="190"/>
                  <a:pt x="384" y="191"/>
                </a:cubicBezTo>
                <a:cubicBezTo>
                  <a:pt x="384" y="192"/>
                  <a:pt x="383" y="193"/>
                  <a:pt x="382" y="193"/>
                </a:cubicBezTo>
                <a:cubicBezTo>
                  <a:pt x="343" y="193"/>
                  <a:pt x="343" y="193"/>
                  <a:pt x="343" y="193"/>
                </a:cubicBezTo>
                <a:cubicBezTo>
                  <a:pt x="342" y="193"/>
                  <a:pt x="341" y="192"/>
                  <a:pt x="341" y="191"/>
                </a:cubicBezTo>
                <a:cubicBezTo>
                  <a:pt x="341" y="190"/>
                  <a:pt x="342" y="190"/>
                  <a:pt x="343" y="190"/>
                </a:cubicBezTo>
                <a:cubicBezTo>
                  <a:pt x="365" y="190"/>
                  <a:pt x="365" y="190"/>
                  <a:pt x="365" y="190"/>
                </a:cubicBezTo>
                <a:cubicBezTo>
                  <a:pt x="368" y="190"/>
                  <a:pt x="370" y="187"/>
                  <a:pt x="370" y="185"/>
                </a:cubicBezTo>
                <a:cubicBezTo>
                  <a:pt x="370" y="182"/>
                  <a:pt x="368" y="179"/>
                  <a:pt x="365" y="179"/>
                </a:cubicBezTo>
                <a:cubicBezTo>
                  <a:pt x="311" y="179"/>
                  <a:pt x="311" y="179"/>
                  <a:pt x="311" y="179"/>
                </a:cubicBezTo>
                <a:cubicBezTo>
                  <a:pt x="310" y="179"/>
                  <a:pt x="310" y="179"/>
                  <a:pt x="310" y="178"/>
                </a:cubicBezTo>
                <a:cubicBezTo>
                  <a:pt x="310" y="177"/>
                  <a:pt x="310" y="176"/>
                  <a:pt x="311" y="176"/>
                </a:cubicBezTo>
                <a:cubicBezTo>
                  <a:pt x="343" y="176"/>
                  <a:pt x="343" y="176"/>
                  <a:pt x="343" y="176"/>
                </a:cubicBezTo>
                <a:cubicBezTo>
                  <a:pt x="345" y="176"/>
                  <a:pt x="348" y="174"/>
                  <a:pt x="348" y="171"/>
                </a:cubicBezTo>
                <a:cubicBezTo>
                  <a:pt x="348" y="168"/>
                  <a:pt x="345" y="166"/>
                  <a:pt x="343" y="166"/>
                </a:cubicBezTo>
                <a:cubicBezTo>
                  <a:pt x="303" y="166"/>
                  <a:pt x="303" y="166"/>
                  <a:pt x="303" y="166"/>
                </a:cubicBezTo>
                <a:cubicBezTo>
                  <a:pt x="302" y="166"/>
                  <a:pt x="302" y="165"/>
                  <a:pt x="302" y="164"/>
                </a:cubicBezTo>
                <a:cubicBezTo>
                  <a:pt x="302" y="163"/>
                  <a:pt x="302" y="162"/>
                  <a:pt x="303" y="162"/>
                </a:cubicBezTo>
                <a:cubicBezTo>
                  <a:pt x="338" y="162"/>
                  <a:pt x="338" y="162"/>
                  <a:pt x="338" y="162"/>
                </a:cubicBezTo>
                <a:cubicBezTo>
                  <a:pt x="341" y="162"/>
                  <a:pt x="344" y="160"/>
                  <a:pt x="344" y="157"/>
                </a:cubicBezTo>
                <a:cubicBezTo>
                  <a:pt x="344" y="154"/>
                  <a:pt x="341" y="152"/>
                  <a:pt x="338" y="152"/>
                </a:cubicBezTo>
                <a:cubicBezTo>
                  <a:pt x="252" y="152"/>
                  <a:pt x="252" y="152"/>
                  <a:pt x="252" y="152"/>
                </a:cubicBezTo>
                <a:cubicBezTo>
                  <a:pt x="251" y="152"/>
                  <a:pt x="250" y="151"/>
                  <a:pt x="250" y="151"/>
                </a:cubicBezTo>
                <a:cubicBezTo>
                  <a:pt x="250" y="150"/>
                  <a:pt x="251" y="149"/>
                  <a:pt x="252" y="149"/>
                </a:cubicBezTo>
                <a:cubicBezTo>
                  <a:pt x="360" y="149"/>
                  <a:pt x="360" y="149"/>
                  <a:pt x="360" y="149"/>
                </a:cubicBezTo>
                <a:cubicBezTo>
                  <a:pt x="362" y="149"/>
                  <a:pt x="365" y="147"/>
                  <a:pt x="365" y="144"/>
                </a:cubicBezTo>
                <a:cubicBezTo>
                  <a:pt x="365" y="141"/>
                  <a:pt x="362" y="139"/>
                  <a:pt x="360" y="139"/>
                </a:cubicBezTo>
                <a:cubicBezTo>
                  <a:pt x="240" y="139"/>
                  <a:pt x="240" y="139"/>
                  <a:pt x="240" y="139"/>
                </a:cubicBezTo>
                <a:cubicBezTo>
                  <a:pt x="239" y="139"/>
                  <a:pt x="239" y="138"/>
                  <a:pt x="239" y="137"/>
                </a:cubicBezTo>
                <a:cubicBezTo>
                  <a:pt x="239" y="136"/>
                  <a:pt x="239" y="135"/>
                  <a:pt x="240" y="135"/>
                </a:cubicBezTo>
                <a:cubicBezTo>
                  <a:pt x="360" y="135"/>
                  <a:pt x="360" y="135"/>
                  <a:pt x="360" y="135"/>
                </a:cubicBezTo>
                <a:cubicBezTo>
                  <a:pt x="363" y="135"/>
                  <a:pt x="365" y="133"/>
                  <a:pt x="365" y="130"/>
                </a:cubicBezTo>
                <a:cubicBezTo>
                  <a:pt x="365" y="127"/>
                  <a:pt x="363" y="125"/>
                  <a:pt x="360" y="125"/>
                </a:cubicBezTo>
                <a:cubicBezTo>
                  <a:pt x="245" y="125"/>
                  <a:pt x="245" y="125"/>
                  <a:pt x="245" y="125"/>
                </a:cubicBezTo>
                <a:cubicBezTo>
                  <a:pt x="244" y="125"/>
                  <a:pt x="243" y="124"/>
                  <a:pt x="243" y="124"/>
                </a:cubicBezTo>
                <a:cubicBezTo>
                  <a:pt x="243" y="123"/>
                  <a:pt x="244" y="122"/>
                  <a:pt x="245" y="122"/>
                </a:cubicBezTo>
                <a:cubicBezTo>
                  <a:pt x="366" y="122"/>
                  <a:pt x="366" y="122"/>
                  <a:pt x="366" y="122"/>
                </a:cubicBezTo>
                <a:cubicBezTo>
                  <a:pt x="368" y="122"/>
                  <a:pt x="371" y="120"/>
                  <a:pt x="371" y="117"/>
                </a:cubicBezTo>
                <a:cubicBezTo>
                  <a:pt x="371" y="114"/>
                  <a:pt x="368" y="112"/>
                  <a:pt x="366" y="112"/>
                </a:cubicBezTo>
                <a:cubicBezTo>
                  <a:pt x="245" y="112"/>
                  <a:pt x="245" y="112"/>
                  <a:pt x="245" y="112"/>
                </a:cubicBezTo>
                <a:cubicBezTo>
                  <a:pt x="244" y="112"/>
                  <a:pt x="243" y="111"/>
                  <a:pt x="243" y="110"/>
                </a:cubicBezTo>
                <a:cubicBezTo>
                  <a:pt x="243" y="109"/>
                  <a:pt x="244" y="108"/>
                  <a:pt x="245" y="108"/>
                </a:cubicBezTo>
                <a:cubicBezTo>
                  <a:pt x="375" y="108"/>
                  <a:pt x="375" y="108"/>
                  <a:pt x="375" y="108"/>
                </a:cubicBezTo>
                <a:cubicBezTo>
                  <a:pt x="378" y="108"/>
                  <a:pt x="380" y="106"/>
                  <a:pt x="380" y="103"/>
                </a:cubicBezTo>
                <a:cubicBezTo>
                  <a:pt x="380" y="100"/>
                  <a:pt x="378" y="98"/>
                  <a:pt x="375" y="98"/>
                </a:cubicBezTo>
                <a:cubicBezTo>
                  <a:pt x="202" y="98"/>
                  <a:pt x="202" y="98"/>
                  <a:pt x="202" y="98"/>
                </a:cubicBezTo>
                <a:cubicBezTo>
                  <a:pt x="201" y="98"/>
                  <a:pt x="200" y="97"/>
                  <a:pt x="200" y="96"/>
                </a:cubicBezTo>
                <a:cubicBezTo>
                  <a:pt x="200" y="95"/>
                  <a:pt x="201" y="95"/>
                  <a:pt x="202" y="95"/>
                </a:cubicBezTo>
                <a:cubicBezTo>
                  <a:pt x="375" y="95"/>
                  <a:pt x="375" y="95"/>
                  <a:pt x="375" y="95"/>
                </a:cubicBezTo>
                <a:cubicBezTo>
                  <a:pt x="378" y="95"/>
                  <a:pt x="380" y="92"/>
                  <a:pt x="380" y="89"/>
                </a:cubicBezTo>
                <a:cubicBezTo>
                  <a:pt x="380" y="87"/>
                  <a:pt x="378" y="85"/>
                  <a:pt x="375" y="85"/>
                </a:cubicBezTo>
                <a:cubicBezTo>
                  <a:pt x="213" y="85"/>
                  <a:pt x="213" y="85"/>
                  <a:pt x="213" y="85"/>
                </a:cubicBezTo>
                <a:cubicBezTo>
                  <a:pt x="213" y="84"/>
                  <a:pt x="213" y="84"/>
                  <a:pt x="213" y="84"/>
                </a:cubicBezTo>
                <a:cubicBezTo>
                  <a:pt x="209" y="84"/>
                  <a:pt x="209" y="84"/>
                  <a:pt x="209" y="84"/>
                </a:cubicBezTo>
                <a:cubicBezTo>
                  <a:pt x="208" y="84"/>
                  <a:pt x="208" y="84"/>
                  <a:pt x="208" y="83"/>
                </a:cubicBezTo>
                <a:cubicBezTo>
                  <a:pt x="208" y="82"/>
                  <a:pt x="208" y="81"/>
                  <a:pt x="209" y="81"/>
                </a:cubicBezTo>
                <a:cubicBezTo>
                  <a:pt x="366" y="81"/>
                  <a:pt x="366" y="81"/>
                  <a:pt x="366" y="81"/>
                </a:cubicBezTo>
                <a:cubicBezTo>
                  <a:pt x="369" y="81"/>
                  <a:pt x="371" y="79"/>
                  <a:pt x="371" y="76"/>
                </a:cubicBezTo>
                <a:cubicBezTo>
                  <a:pt x="371" y="73"/>
                  <a:pt x="369" y="71"/>
                  <a:pt x="366" y="71"/>
                </a:cubicBezTo>
                <a:cubicBezTo>
                  <a:pt x="222" y="71"/>
                  <a:pt x="222" y="71"/>
                  <a:pt x="222" y="71"/>
                </a:cubicBezTo>
                <a:cubicBezTo>
                  <a:pt x="221" y="71"/>
                  <a:pt x="220" y="70"/>
                  <a:pt x="220" y="69"/>
                </a:cubicBezTo>
                <a:cubicBezTo>
                  <a:pt x="220" y="68"/>
                  <a:pt x="221" y="67"/>
                  <a:pt x="222" y="67"/>
                </a:cubicBezTo>
                <a:cubicBezTo>
                  <a:pt x="396" y="67"/>
                  <a:pt x="396" y="67"/>
                  <a:pt x="396" y="67"/>
                </a:cubicBezTo>
                <a:cubicBezTo>
                  <a:pt x="399" y="67"/>
                  <a:pt x="402" y="65"/>
                  <a:pt x="402" y="62"/>
                </a:cubicBezTo>
                <a:cubicBezTo>
                  <a:pt x="402" y="60"/>
                  <a:pt x="399" y="57"/>
                  <a:pt x="396" y="57"/>
                </a:cubicBezTo>
                <a:cubicBezTo>
                  <a:pt x="270" y="57"/>
                  <a:pt x="270" y="57"/>
                  <a:pt x="270" y="57"/>
                </a:cubicBezTo>
                <a:cubicBezTo>
                  <a:pt x="269" y="57"/>
                  <a:pt x="268" y="57"/>
                  <a:pt x="268" y="56"/>
                </a:cubicBezTo>
                <a:cubicBezTo>
                  <a:pt x="268" y="55"/>
                  <a:pt x="269" y="54"/>
                  <a:pt x="270" y="54"/>
                </a:cubicBezTo>
                <a:cubicBezTo>
                  <a:pt x="397" y="54"/>
                  <a:pt x="397" y="54"/>
                  <a:pt x="397" y="54"/>
                </a:cubicBezTo>
                <a:cubicBezTo>
                  <a:pt x="400" y="54"/>
                  <a:pt x="402" y="52"/>
                  <a:pt x="402" y="49"/>
                </a:cubicBezTo>
                <a:cubicBezTo>
                  <a:pt x="402" y="46"/>
                  <a:pt x="400" y="44"/>
                  <a:pt x="397" y="44"/>
                </a:cubicBezTo>
                <a:cubicBezTo>
                  <a:pt x="253" y="44"/>
                  <a:pt x="253" y="44"/>
                  <a:pt x="253" y="44"/>
                </a:cubicBezTo>
                <a:cubicBezTo>
                  <a:pt x="252" y="44"/>
                  <a:pt x="252" y="43"/>
                  <a:pt x="252" y="42"/>
                </a:cubicBezTo>
                <a:cubicBezTo>
                  <a:pt x="252" y="41"/>
                  <a:pt x="252" y="40"/>
                  <a:pt x="253" y="40"/>
                </a:cubicBezTo>
                <a:cubicBezTo>
                  <a:pt x="399" y="40"/>
                  <a:pt x="399" y="40"/>
                  <a:pt x="399" y="40"/>
                </a:cubicBezTo>
                <a:cubicBezTo>
                  <a:pt x="402" y="40"/>
                  <a:pt x="404" y="38"/>
                  <a:pt x="404" y="35"/>
                </a:cubicBezTo>
                <a:cubicBezTo>
                  <a:pt x="404" y="32"/>
                  <a:pt x="402" y="30"/>
                  <a:pt x="399" y="30"/>
                </a:cubicBezTo>
                <a:cubicBezTo>
                  <a:pt x="289" y="30"/>
                  <a:pt x="289" y="30"/>
                  <a:pt x="289" y="30"/>
                </a:cubicBezTo>
                <a:cubicBezTo>
                  <a:pt x="288" y="30"/>
                  <a:pt x="287" y="29"/>
                  <a:pt x="287" y="28"/>
                </a:cubicBezTo>
                <a:cubicBezTo>
                  <a:pt x="287" y="27"/>
                  <a:pt x="288" y="27"/>
                  <a:pt x="289" y="27"/>
                </a:cubicBezTo>
                <a:cubicBezTo>
                  <a:pt x="292" y="27"/>
                  <a:pt x="292" y="27"/>
                  <a:pt x="292" y="27"/>
                </a:cubicBezTo>
                <a:cubicBezTo>
                  <a:pt x="294" y="27"/>
                  <a:pt x="296" y="24"/>
                  <a:pt x="296" y="22"/>
                </a:cubicBezTo>
                <a:cubicBezTo>
                  <a:pt x="296" y="19"/>
                  <a:pt x="294" y="17"/>
                  <a:pt x="292" y="17"/>
                </a:cubicBezTo>
                <a:cubicBezTo>
                  <a:pt x="147" y="17"/>
                  <a:pt x="147" y="17"/>
                  <a:pt x="147" y="17"/>
                </a:cubicBezTo>
                <a:cubicBezTo>
                  <a:pt x="144" y="17"/>
                  <a:pt x="142" y="19"/>
                  <a:pt x="142" y="22"/>
                </a:cubicBezTo>
                <a:cubicBezTo>
                  <a:pt x="142" y="24"/>
                  <a:pt x="144" y="27"/>
                  <a:pt x="147" y="27"/>
                </a:cubicBezTo>
                <a:cubicBezTo>
                  <a:pt x="178" y="27"/>
                  <a:pt x="178" y="27"/>
                  <a:pt x="178" y="27"/>
                </a:cubicBezTo>
                <a:cubicBezTo>
                  <a:pt x="179" y="27"/>
                  <a:pt x="180" y="27"/>
                  <a:pt x="180" y="28"/>
                </a:cubicBezTo>
                <a:cubicBezTo>
                  <a:pt x="180" y="29"/>
                  <a:pt x="179" y="30"/>
                  <a:pt x="178" y="30"/>
                </a:cubicBezTo>
                <a:cubicBezTo>
                  <a:pt x="132" y="30"/>
                  <a:pt x="132" y="30"/>
                  <a:pt x="132" y="30"/>
                </a:cubicBezTo>
                <a:cubicBezTo>
                  <a:pt x="130" y="30"/>
                  <a:pt x="128" y="32"/>
                  <a:pt x="128" y="35"/>
                </a:cubicBezTo>
                <a:cubicBezTo>
                  <a:pt x="128" y="38"/>
                  <a:pt x="130" y="40"/>
                  <a:pt x="132" y="40"/>
                </a:cubicBezTo>
                <a:cubicBezTo>
                  <a:pt x="177" y="40"/>
                  <a:pt x="177" y="40"/>
                  <a:pt x="177" y="40"/>
                </a:cubicBezTo>
                <a:cubicBezTo>
                  <a:pt x="178" y="40"/>
                  <a:pt x="178" y="41"/>
                  <a:pt x="178" y="42"/>
                </a:cubicBezTo>
                <a:cubicBezTo>
                  <a:pt x="178" y="43"/>
                  <a:pt x="178" y="44"/>
                  <a:pt x="177" y="44"/>
                </a:cubicBezTo>
                <a:cubicBezTo>
                  <a:pt x="137" y="44"/>
                  <a:pt x="137" y="44"/>
                  <a:pt x="137" y="44"/>
                </a:cubicBezTo>
                <a:cubicBezTo>
                  <a:pt x="134" y="44"/>
                  <a:pt x="132" y="46"/>
                  <a:pt x="132" y="49"/>
                </a:cubicBezTo>
                <a:cubicBezTo>
                  <a:pt x="132" y="52"/>
                  <a:pt x="134" y="54"/>
                  <a:pt x="137" y="54"/>
                </a:cubicBezTo>
                <a:cubicBezTo>
                  <a:pt x="173" y="54"/>
                  <a:pt x="173" y="54"/>
                  <a:pt x="173" y="54"/>
                </a:cubicBezTo>
                <a:cubicBezTo>
                  <a:pt x="174" y="54"/>
                  <a:pt x="175" y="55"/>
                  <a:pt x="175" y="56"/>
                </a:cubicBezTo>
                <a:cubicBezTo>
                  <a:pt x="175" y="57"/>
                  <a:pt x="174" y="57"/>
                  <a:pt x="173" y="57"/>
                </a:cubicBezTo>
                <a:cubicBezTo>
                  <a:pt x="142" y="57"/>
                  <a:pt x="142" y="57"/>
                  <a:pt x="142" y="57"/>
                </a:cubicBezTo>
                <a:cubicBezTo>
                  <a:pt x="139" y="57"/>
                  <a:pt x="137" y="60"/>
                  <a:pt x="137" y="62"/>
                </a:cubicBezTo>
                <a:cubicBezTo>
                  <a:pt x="137" y="65"/>
                  <a:pt x="139" y="67"/>
                  <a:pt x="142" y="67"/>
                </a:cubicBezTo>
                <a:cubicBezTo>
                  <a:pt x="170" y="67"/>
                  <a:pt x="170" y="67"/>
                  <a:pt x="170" y="67"/>
                </a:cubicBezTo>
                <a:cubicBezTo>
                  <a:pt x="171" y="67"/>
                  <a:pt x="172" y="68"/>
                  <a:pt x="172" y="69"/>
                </a:cubicBezTo>
                <a:cubicBezTo>
                  <a:pt x="172" y="70"/>
                  <a:pt x="171" y="71"/>
                  <a:pt x="170" y="71"/>
                </a:cubicBezTo>
                <a:cubicBezTo>
                  <a:pt x="142" y="71"/>
                  <a:pt x="142" y="71"/>
                  <a:pt x="142" y="71"/>
                </a:cubicBezTo>
                <a:cubicBezTo>
                  <a:pt x="139" y="71"/>
                  <a:pt x="137" y="73"/>
                  <a:pt x="137" y="76"/>
                </a:cubicBezTo>
                <a:cubicBezTo>
                  <a:pt x="137" y="79"/>
                  <a:pt x="139" y="81"/>
                  <a:pt x="142" y="81"/>
                </a:cubicBezTo>
                <a:cubicBezTo>
                  <a:pt x="148" y="81"/>
                  <a:pt x="148" y="81"/>
                  <a:pt x="148" y="81"/>
                </a:cubicBezTo>
                <a:cubicBezTo>
                  <a:pt x="148" y="81"/>
                  <a:pt x="149" y="82"/>
                  <a:pt x="149" y="83"/>
                </a:cubicBezTo>
                <a:cubicBezTo>
                  <a:pt x="149" y="84"/>
                  <a:pt x="148" y="85"/>
                  <a:pt x="148" y="85"/>
                </a:cubicBezTo>
                <a:cubicBezTo>
                  <a:pt x="124" y="85"/>
                  <a:pt x="124" y="85"/>
                  <a:pt x="124" y="85"/>
                </a:cubicBezTo>
                <a:cubicBezTo>
                  <a:pt x="124" y="84"/>
                  <a:pt x="124" y="84"/>
                  <a:pt x="123" y="84"/>
                </a:cubicBezTo>
                <a:cubicBezTo>
                  <a:pt x="37" y="84"/>
                  <a:pt x="37" y="84"/>
                  <a:pt x="37" y="84"/>
                </a:cubicBezTo>
                <a:cubicBezTo>
                  <a:pt x="36" y="84"/>
                  <a:pt x="36" y="84"/>
                  <a:pt x="36" y="83"/>
                </a:cubicBezTo>
                <a:cubicBezTo>
                  <a:pt x="36" y="82"/>
                  <a:pt x="36" y="81"/>
                  <a:pt x="37" y="81"/>
                </a:cubicBezTo>
                <a:cubicBezTo>
                  <a:pt x="87" y="81"/>
                  <a:pt x="87" y="81"/>
                  <a:pt x="87" y="81"/>
                </a:cubicBezTo>
                <a:cubicBezTo>
                  <a:pt x="89" y="81"/>
                  <a:pt x="92" y="79"/>
                  <a:pt x="92" y="76"/>
                </a:cubicBezTo>
                <a:cubicBezTo>
                  <a:pt x="92" y="73"/>
                  <a:pt x="89" y="71"/>
                  <a:pt x="87" y="71"/>
                </a:cubicBezTo>
                <a:cubicBezTo>
                  <a:pt x="6" y="71"/>
                  <a:pt x="6" y="71"/>
                  <a:pt x="6" y="71"/>
                </a:cubicBezTo>
                <a:cubicBezTo>
                  <a:pt x="5" y="71"/>
                  <a:pt x="4" y="70"/>
                  <a:pt x="4" y="69"/>
                </a:cubicBezTo>
                <a:cubicBezTo>
                  <a:pt x="4" y="68"/>
                  <a:pt x="5" y="67"/>
                  <a:pt x="6" y="67"/>
                </a:cubicBezTo>
                <a:cubicBezTo>
                  <a:pt x="82" y="67"/>
                  <a:pt x="82" y="67"/>
                  <a:pt x="82" y="67"/>
                </a:cubicBezTo>
                <a:cubicBezTo>
                  <a:pt x="85" y="67"/>
                  <a:pt x="87" y="65"/>
                  <a:pt x="87" y="62"/>
                </a:cubicBezTo>
                <a:cubicBezTo>
                  <a:pt x="87" y="59"/>
                  <a:pt x="85" y="57"/>
                  <a:pt x="82" y="57"/>
                </a:cubicBezTo>
                <a:cubicBezTo>
                  <a:pt x="14" y="57"/>
                  <a:pt x="14" y="57"/>
                  <a:pt x="14" y="57"/>
                </a:cubicBezTo>
                <a:cubicBezTo>
                  <a:pt x="13" y="57"/>
                  <a:pt x="13" y="56"/>
                  <a:pt x="13" y="55"/>
                </a:cubicBezTo>
                <a:cubicBezTo>
                  <a:pt x="13" y="54"/>
                  <a:pt x="13" y="54"/>
                  <a:pt x="14" y="54"/>
                </a:cubicBezTo>
                <a:cubicBezTo>
                  <a:pt x="56" y="54"/>
                  <a:pt x="56" y="54"/>
                  <a:pt x="56" y="54"/>
                </a:cubicBezTo>
                <a:cubicBezTo>
                  <a:pt x="59" y="54"/>
                  <a:pt x="61" y="51"/>
                  <a:pt x="61" y="49"/>
                </a:cubicBezTo>
                <a:cubicBezTo>
                  <a:pt x="61" y="46"/>
                  <a:pt x="59" y="44"/>
                  <a:pt x="56" y="44"/>
                </a:cubicBezTo>
                <a:cubicBezTo>
                  <a:pt x="17" y="44"/>
                  <a:pt x="17" y="44"/>
                  <a:pt x="17" y="44"/>
                </a:cubicBezTo>
                <a:cubicBezTo>
                  <a:pt x="16" y="44"/>
                  <a:pt x="16" y="43"/>
                  <a:pt x="16" y="42"/>
                </a:cubicBezTo>
                <a:cubicBezTo>
                  <a:pt x="16" y="41"/>
                  <a:pt x="16" y="40"/>
                  <a:pt x="17" y="40"/>
                </a:cubicBezTo>
                <a:cubicBezTo>
                  <a:pt x="48" y="40"/>
                  <a:pt x="48" y="40"/>
                  <a:pt x="48" y="40"/>
                </a:cubicBezTo>
                <a:cubicBezTo>
                  <a:pt x="65" y="40"/>
                  <a:pt x="79" y="26"/>
                  <a:pt x="79" y="9"/>
                </a:cubicBezTo>
                <a:cubicBezTo>
                  <a:pt x="81" y="9"/>
                  <a:pt x="81" y="9"/>
                  <a:pt x="81" y="9"/>
                </a:cubicBezTo>
                <a:cubicBezTo>
                  <a:pt x="81" y="0"/>
                  <a:pt x="81" y="0"/>
                  <a:pt x="81" y="0"/>
                </a:cubicBezTo>
                <a:cubicBezTo>
                  <a:pt x="72" y="0"/>
                  <a:pt x="72" y="0"/>
                  <a:pt x="72" y="0"/>
                </a:cubicBezTo>
                <a:cubicBezTo>
                  <a:pt x="72" y="9"/>
                  <a:pt x="72" y="9"/>
                  <a:pt x="72" y="9"/>
                </a:cubicBezTo>
                <a:cubicBezTo>
                  <a:pt x="75" y="9"/>
                  <a:pt x="75" y="9"/>
                  <a:pt x="75" y="9"/>
                </a:cubicBezTo>
                <a:cubicBezTo>
                  <a:pt x="75" y="24"/>
                  <a:pt x="63" y="37"/>
                  <a:pt x="48" y="37"/>
                </a:cubicBezTo>
                <a:cubicBezTo>
                  <a:pt x="17" y="37"/>
                  <a:pt x="17" y="37"/>
                  <a:pt x="17" y="37"/>
                </a:cubicBezTo>
                <a:cubicBezTo>
                  <a:pt x="15" y="37"/>
                  <a:pt x="12" y="39"/>
                  <a:pt x="12" y="42"/>
                </a:cubicBezTo>
                <a:cubicBezTo>
                  <a:pt x="12" y="45"/>
                  <a:pt x="15" y="47"/>
                  <a:pt x="17" y="47"/>
                </a:cubicBezTo>
                <a:cubicBezTo>
                  <a:pt x="56" y="47"/>
                  <a:pt x="56" y="47"/>
                  <a:pt x="56" y="47"/>
                </a:cubicBezTo>
                <a:cubicBezTo>
                  <a:pt x="57" y="47"/>
                  <a:pt x="58" y="48"/>
                  <a:pt x="58" y="49"/>
                </a:cubicBezTo>
                <a:cubicBezTo>
                  <a:pt x="58" y="50"/>
                  <a:pt x="57" y="50"/>
                  <a:pt x="56" y="50"/>
                </a:cubicBezTo>
                <a:cubicBezTo>
                  <a:pt x="14" y="50"/>
                  <a:pt x="14" y="50"/>
                  <a:pt x="14" y="50"/>
                </a:cubicBezTo>
                <a:cubicBezTo>
                  <a:pt x="12" y="50"/>
                  <a:pt x="9" y="53"/>
                  <a:pt x="9" y="55"/>
                </a:cubicBezTo>
                <a:cubicBezTo>
                  <a:pt x="9" y="58"/>
                  <a:pt x="12" y="61"/>
                  <a:pt x="14" y="61"/>
                </a:cubicBezTo>
                <a:cubicBezTo>
                  <a:pt x="82" y="61"/>
                  <a:pt x="82" y="61"/>
                  <a:pt x="82" y="61"/>
                </a:cubicBezTo>
                <a:cubicBezTo>
                  <a:pt x="83" y="61"/>
                  <a:pt x="84" y="61"/>
                  <a:pt x="84" y="62"/>
                </a:cubicBezTo>
                <a:cubicBezTo>
                  <a:pt x="84" y="63"/>
                  <a:pt x="83" y="64"/>
                  <a:pt x="82" y="64"/>
                </a:cubicBezTo>
                <a:cubicBezTo>
                  <a:pt x="6" y="64"/>
                  <a:pt x="6" y="64"/>
                  <a:pt x="6" y="64"/>
                </a:cubicBezTo>
                <a:cubicBezTo>
                  <a:pt x="3" y="64"/>
                  <a:pt x="0" y="66"/>
                  <a:pt x="0" y="69"/>
                </a:cubicBezTo>
                <a:cubicBezTo>
                  <a:pt x="0" y="72"/>
                  <a:pt x="3" y="74"/>
                  <a:pt x="6" y="74"/>
                </a:cubicBezTo>
                <a:cubicBezTo>
                  <a:pt x="87" y="74"/>
                  <a:pt x="87" y="74"/>
                  <a:pt x="87" y="74"/>
                </a:cubicBezTo>
                <a:cubicBezTo>
                  <a:pt x="88" y="74"/>
                  <a:pt x="88" y="75"/>
                  <a:pt x="88" y="76"/>
                </a:cubicBezTo>
                <a:cubicBezTo>
                  <a:pt x="88" y="77"/>
                  <a:pt x="88" y="77"/>
                  <a:pt x="87" y="77"/>
                </a:cubicBezTo>
                <a:cubicBezTo>
                  <a:pt x="37" y="77"/>
                  <a:pt x="37" y="77"/>
                  <a:pt x="37" y="77"/>
                </a:cubicBezTo>
                <a:cubicBezTo>
                  <a:pt x="35" y="77"/>
                  <a:pt x="32" y="80"/>
                  <a:pt x="32" y="83"/>
                </a:cubicBezTo>
                <a:cubicBezTo>
                  <a:pt x="32" y="85"/>
                  <a:pt x="35" y="88"/>
                  <a:pt x="37" y="88"/>
                </a:cubicBezTo>
                <a:cubicBezTo>
                  <a:pt x="117" y="88"/>
                  <a:pt x="117" y="88"/>
                  <a:pt x="117" y="88"/>
                </a:cubicBezTo>
                <a:cubicBezTo>
                  <a:pt x="117" y="88"/>
                  <a:pt x="117" y="88"/>
                  <a:pt x="117" y="88"/>
                </a:cubicBezTo>
                <a:cubicBezTo>
                  <a:pt x="124" y="88"/>
                  <a:pt x="124" y="88"/>
                  <a:pt x="124" y="88"/>
                </a:cubicBezTo>
                <a:cubicBezTo>
                  <a:pt x="124" y="88"/>
                  <a:pt x="125" y="89"/>
                  <a:pt x="125" y="89"/>
                </a:cubicBezTo>
                <a:cubicBezTo>
                  <a:pt x="125" y="90"/>
                  <a:pt x="124" y="91"/>
                  <a:pt x="123" y="91"/>
                </a:cubicBezTo>
                <a:cubicBezTo>
                  <a:pt x="39" y="91"/>
                  <a:pt x="39" y="91"/>
                  <a:pt x="39" y="91"/>
                </a:cubicBezTo>
                <a:cubicBezTo>
                  <a:pt x="36" y="91"/>
                  <a:pt x="34" y="93"/>
                  <a:pt x="34" y="96"/>
                </a:cubicBezTo>
                <a:cubicBezTo>
                  <a:pt x="34" y="99"/>
                  <a:pt x="36" y="101"/>
                  <a:pt x="39" y="101"/>
                </a:cubicBezTo>
                <a:cubicBezTo>
                  <a:pt x="122" y="101"/>
                  <a:pt x="122" y="101"/>
                  <a:pt x="122" y="101"/>
                </a:cubicBezTo>
                <a:cubicBezTo>
                  <a:pt x="123" y="101"/>
                  <a:pt x="124" y="102"/>
                  <a:pt x="124" y="103"/>
                </a:cubicBezTo>
                <a:cubicBezTo>
                  <a:pt x="124" y="104"/>
                  <a:pt x="123" y="105"/>
                  <a:pt x="122" y="105"/>
                </a:cubicBezTo>
                <a:cubicBezTo>
                  <a:pt x="43" y="105"/>
                  <a:pt x="43" y="105"/>
                  <a:pt x="43" y="105"/>
                </a:cubicBezTo>
                <a:cubicBezTo>
                  <a:pt x="40" y="105"/>
                  <a:pt x="38" y="107"/>
                  <a:pt x="38" y="110"/>
                </a:cubicBezTo>
                <a:cubicBezTo>
                  <a:pt x="38" y="113"/>
                  <a:pt x="40" y="115"/>
                  <a:pt x="43" y="115"/>
                </a:cubicBezTo>
                <a:cubicBezTo>
                  <a:pt x="102" y="115"/>
                  <a:pt x="102" y="115"/>
                  <a:pt x="102" y="115"/>
                </a:cubicBezTo>
                <a:cubicBezTo>
                  <a:pt x="103" y="115"/>
                  <a:pt x="104" y="116"/>
                  <a:pt x="104" y="117"/>
                </a:cubicBezTo>
                <a:cubicBezTo>
                  <a:pt x="104" y="118"/>
                  <a:pt x="103" y="118"/>
                  <a:pt x="102" y="118"/>
                </a:cubicBezTo>
                <a:cubicBezTo>
                  <a:pt x="39" y="118"/>
                  <a:pt x="39" y="118"/>
                  <a:pt x="39" y="118"/>
                </a:cubicBezTo>
                <a:cubicBezTo>
                  <a:pt x="36" y="118"/>
                  <a:pt x="33" y="121"/>
                  <a:pt x="33" y="123"/>
                </a:cubicBezTo>
                <a:cubicBezTo>
                  <a:pt x="33" y="126"/>
                  <a:pt x="36" y="128"/>
                  <a:pt x="39" y="128"/>
                </a:cubicBezTo>
                <a:cubicBezTo>
                  <a:pt x="90" y="128"/>
                  <a:pt x="90" y="128"/>
                  <a:pt x="90" y="128"/>
                </a:cubicBezTo>
                <a:cubicBezTo>
                  <a:pt x="91" y="128"/>
                  <a:pt x="92" y="129"/>
                  <a:pt x="92" y="130"/>
                </a:cubicBezTo>
                <a:cubicBezTo>
                  <a:pt x="92" y="131"/>
                  <a:pt x="91" y="132"/>
                  <a:pt x="90" y="132"/>
                </a:cubicBezTo>
                <a:cubicBezTo>
                  <a:pt x="45" y="132"/>
                  <a:pt x="45" y="132"/>
                  <a:pt x="45" y="132"/>
                </a:cubicBezTo>
                <a:cubicBezTo>
                  <a:pt x="42" y="132"/>
                  <a:pt x="40" y="134"/>
                  <a:pt x="40" y="137"/>
                </a:cubicBezTo>
                <a:cubicBezTo>
                  <a:pt x="40" y="140"/>
                  <a:pt x="42" y="142"/>
                  <a:pt x="45" y="142"/>
                </a:cubicBezTo>
                <a:cubicBezTo>
                  <a:pt x="63" y="142"/>
                  <a:pt x="63" y="142"/>
                  <a:pt x="63" y="142"/>
                </a:cubicBezTo>
                <a:cubicBezTo>
                  <a:pt x="64" y="142"/>
                  <a:pt x="65" y="143"/>
                  <a:pt x="65" y="144"/>
                </a:cubicBezTo>
                <a:cubicBezTo>
                  <a:pt x="65" y="145"/>
                  <a:pt x="64" y="146"/>
                  <a:pt x="63" y="146"/>
                </a:cubicBezTo>
                <a:cubicBezTo>
                  <a:pt x="56" y="146"/>
                  <a:pt x="56" y="146"/>
                  <a:pt x="56" y="146"/>
                </a:cubicBezTo>
                <a:cubicBezTo>
                  <a:pt x="53" y="146"/>
                  <a:pt x="51" y="148"/>
                  <a:pt x="51" y="151"/>
                </a:cubicBezTo>
                <a:cubicBezTo>
                  <a:pt x="51" y="153"/>
                  <a:pt x="53" y="156"/>
                  <a:pt x="56" y="156"/>
                </a:cubicBezTo>
                <a:cubicBezTo>
                  <a:pt x="65" y="156"/>
                  <a:pt x="65" y="156"/>
                  <a:pt x="65" y="156"/>
                </a:cubicBezTo>
                <a:cubicBezTo>
                  <a:pt x="66" y="156"/>
                  <a:pt x="67" y="156"/>
                  <a:pt x="67" y="157"/>
                </a:cubicBezTo>
                <a:cubicBezTo>
                  <a:pt x="67" y="158"/>
                  <a:pt x="66" y="159"/>
                  <a:pt x="65" y="159"/>
                </a:cubicBezTo>
                <a:cubicBezTo>
                  <a:pt x="65" y="159"/>
                  <a:pt x="65" y="159"/>
                  <a:pt x="65" y="159"/>
                </a:cubicBezTo>
                <a:cubicBezTo>
                  <a:pt x="62" y="159"/>
                  <a:pt x="60" y="161"/>
                  <a:pt x="60" y="164"/>
                </a:cubicBezTo>
                <a:cubicBezTo>
                  <a:pt x="60" y="167"/>
                  <a:pt x="62" y="169"/>
                  <a:pt x="65" y="169"/>
                </a:cubicBezTo>
                <a:cubicBezTo>
                  <a:pt x="84" y="169"/>
                  <a:pt x="84" y="169"/>
                  <a:pt x="84" y="169"/>
                </a:cubicBezTo>
                <a:cubicBezTo>
                  <a:pt x="84" y="169"/>
                  <a:pt x="85" y="170"/>
                  <a:pt x="85" y="171"/>
                </a:cubicBezTo>
                <a:cubicBezTo>
                  <a:pt x="85" y="172"/>
                  <a:pt x="84" y="173"/>
                  <a:pt x="84" y="173"/>
                </a:cubicBezTo>
                <a:cubicBezTo>
                  <a:pt x="80" y="173"/>
                  <a:pt x="80" y="173"/>
                  <a:pt x="80" y="173"/>
                </a:cubicBezTo>
                <a:cubicBezTo>
                  <a:pt x="77" y="173"/>
                  <a:pt x="75" y="175"/>
                  <a:pt x="75" y="178"/>
                </a:cubicBezTo>
                <a:cubicBezTo>
                  <a:pt x="75" y="181"/>
                  <a:pt x="77" y="183"/>
                  <a:pt x="80" y="183"/>
                </a:cubicBezTo>
                <a:cubicBezTo>
                  <a:pt x="125" y="183"/>
                  <a:pt x="125" y="183"/>
                  <a:pt x="125" y="183"/>
                </a:cubicBezTo>
                <a:cubicBezTo>
                  <a:pt x="126" y="183"/>
                  <a:pt x="127" y="184"/>
                  <a:pt x="127" y="185"/>
                </a:cubicBezTo>
                <a:cubicBezTo>
                  <a:pt x="127" y="186"/>
                  <a:pt x="126" y="186"/>
                  <a:pt x="125" y="186"/>
                </a:cubicBezTo>
                <a:cubicBezTo>
                  <a:pt x="89" y="186"/>
                  <a:pt x="89" y="186"/>
                  <a:pt x="89" y="186"/>
                </a:cubicBezTo>
                <a:cubicBezTo>
                  <a:pt x="86" y="186"/>
                  <a:pt x="84" y="189"/>
                  <a:pt x="84" y="191"/>
                </a:cubicBezTo>
                <a:cubicBezTo>
                  <a:pt x="84" y="194"/>
                  <a:pt x="86" y="196"/>
                  <a:pt x="89" y="196"/>
                </a:cubicBezTo>
                <a:cubicBezTo>
                  <a:pt x="143" y="196"/>
                  <a:pt x="143" y="196"/>
                  <a:pt x="143" y="196"/>
                </a:cubicBezTo>
                <a:cubicBezTo>
                  <a:pt x="144" y="196"/>
                  <a:pt x="145" y="197"/>
                  <a:pt x="145" y="198"/>
                </a:cubicBezTo>
                <a:cubicBezTo>
                  <a:pt x="145" y="199"/>
                  <a:pt x="144" y="200"/>
                  <a:pt x="143" y="200"/>
                </a:cubicBezTo>
                <a:cubicBezTo>
                  <a:pt x="99" y="200"/>
                  <a:pt x="99" y="200"/>
                  <a:pt x="99" y="200"/>
                </a:cubicBezTo>
                <a:cubicBezTo>
                  <a:pt x="96" y="200"/>
                  <a:pt x="94" y="202"/>
                  <a:pt x="94" y="205"/>
                </a:cubicBezTo>
                <a:cubicBezTo>
                  <a:pt x="94" y="208"/>
                  <a:pt x="96" y="210"/>
                  <a:pt x="99" y="210"/>
                </a:cubicBezTo>
                <a:cubicBezTo>
                  <a:pt x="140" y="210"/>
                  <a:pt x="140" y="210"/>
                  <a:pt x="140" y="210"/>
                </a:cubicBezTo>
                <a:cubicBezTo>
                  <a:pt x="141" y="210"/>
                  <a:pt x="142" y="211"/>
                  <a:pt x="142" y="212"/>
                </a:cubicBezTo>
                <a:cubicBezTo>
                  <a:pt x="142" y="213"/>
                  <a:pt x="141" y="213"/>
                  <a:pt x="140" y="213"/>
                </a:cubicBezTo>
                <a:cubicBezTo>
                  <a:pt x="105" y="213"/>
                  <a:pt x="105" y="213"/>
                  <a:pt x="105" y="213"/>
                </a:cubicBezTo>
                <a:cubicBezTo>
                  <a:pt x="103" y="213"/>
                  <a:pt x="100" y="216"/>
                  <a:pt x="100" y="218"/>
                </a:cubicBezTo>
                <a:cubicBezTo>
                  <a:pt x="100" y="221"/>
                  <a:pt x="103" y="224"/>
                  <a:pt x="105" y="224"/>
                </a:cubicBezTo>
                <a:cubicBezTo>
                  <a:pt x="130" y="224"/>
                  <a:pt x="130" y="224"/>
                  <a:pt x="130" y="224"/>
                </a:cubicBezTo>
                <a:cubicBezTo>
                  <a:pt x="131" y="224"/>
                  <a:pt x="132" y="224"/>
                  <a:pt x="132" y="225"/>
                </a:cubicBezTo>
                <a:cubicBezTo>
                  <a:pt x="132" y="226"/>
                  <a:pt x="131" y="227"/>
                  <a:pt x="130" y="227"/>
                </a:cubicBezTo>
                <a:cubicBezTo>
                  <a:pt x="104" y="227"/>
                  <a:pt x="104" y="227"/>
                  <a:pt x="104" y="227"/>
                </a:cubicBezTo>
                <a:cubicBezTo>
                  <a:pt x="101" y="227"/>
                  <a:pt x="99" y="229"/>
                  <a:pt x="99" y="232"/>
                </a:cubicBezTo>
                <a:cubicBezTo>
                  <a:pt x="99" y="235"/>
                  <a:pt x="101" y="237"/>
                  <a:pt x="104" y="237"/>
                </a:cubicBezTo>
                <a:cubicBezTo>
                  <a:pt x="117" y="237"/>
                  <a:pt x="117" y="237"/>
                  <a:pt x="117" y="237"/>
                </a:cubicBezTo>
                <a:cubicBezTo>
                  <a:pt x="118" y="237"/>
                  <a:pt x="119" y="238"/>
                  <a:pt x="119" y="239"/>
                </a:cubicBezTo>
                <a:cubicBezTo>
                  <a:pt x="119" y="240"/>
                  <a:pt x="118" y="240"/>
                  <a:pt x="117" y="240"/>
                </a:cubicBezTo>
                <a:cubicBezTo>
                  <a:pt x="105" y="240"/>
                  <a:pt x="105" y="240"/>
                  <a:pt x="105" y="240"/>
                </a:cubicBezTo>
                <a:cubicBezTo>
                  <a:pt x="102" y="240"/>
                  <a:pt x="100" y="243"/>
                  <a:pt x="100" y="246"/>
                </a:cubicBezTo>
                <a:cubicBezTo>
                  <a:pt x="100" y="248"/>
                  <a:pt x="102" y="251"/>
                  <a:pt x="105" y="251"/>
                </a:cubicBezTo>
                <a:cubicBezTo>
                  <a:pt x="112" y="251"/>
                  <a:pt x="112" y="251"/>
                  <a:pt x="112" y="251"/>
                </a:cubicBezTo>
                <a:cubicBezTo>
                  <a:pt x="112" y="251"/>
                  <a:pt x="113" y="251"/>
                  <a:pt x="113" y="252"/>
                </a:cubicBezTo>
                <a:cubicBezTo>
                  <a:pt x="113" y="253"/>
                  <a:pt x="112" y="254"/>
                  <a:pt x="112" y="254"/>
                </a:cubicBezTo>
                <a:cubicBezTo>
                  <a:pt x="105" y="254"/>
                  <a:pt x="105" y="254"/>
                  <a:pt x="105" y="254"/>
                </a:cubicBezTo>
                <a:cubicBezTo>
                  <a:pt x="102" y="254"/>
                  <a:pt x="100" y="256"/>
                  <a:pt x="100" y="259"/>
                </a:cubicBezTo>
                <a:cubicBezTo>
                  <a:pt x="100" y="262"/>
                  <a:pt x="102" y="264"/>
                  <a:pt x="105" y="264"/>
                </a:cubicBezTo>
                <a:cubicBezTo>
                  <a:pt x="109" y="264"/>
                  <a:pt x="109" y="264"/>
                  <a:pt x="109" y="264"/>
                </a:cubicBezTo>
                <a:cubicBezTo>
                  <a:pt x="240" y="264"/>
                  <a:pt x="240" y="264"/>
                  <a:pt x="240" y="264"/>
                </a:cubicBezTo>
                <a:cubicBezTo>
                  <a:pt x="244" y="264"/>
                  <a:pt x="248" y="260"/>
                  <a:pt x="248" y="256"/>
                </a:cubicBezTo>
                <a:cubicBezTo>
                  <a:pt x="248" y="251"/>
                  <a:pt x="244" y="247"/>
                  <a:pt x="240" y="247"/>
                </a:cubicBezTo>
                <a:cubicBezTo>
                  <a:pt x="230" y="247"/>
                  <a:pt x="230" y="247"/>
                  <a:pt x="230" y="247"/>
                </a:cubicBezTo>
                <a:cubicBezTo>
                  <a:pt x="227" y="247"/>
                  <a:pt x="225" y="245"/>
                  <a:pt x="225" y="242"/>
                </a:cubicBezTo>
                <a:cubicBezTo>
                  <a:pt x="225" y="239"/>
                  <a:pt x="227" y="237"/>
                  <a:pt x="230" y="237"/>
                </a:cubicBezTo>
                <a:cubicBezTo>
                  <a:pt x="231" y="237"/>
                  <a:pt x="231" y="237"/>
                  <a:pt x="231" y="237"/>
                </a:cubicBezTo>
                <a:cubicBezTo>
                  <a:pt x="233" y="237"/>
                  <a:pt x="236" y="235"/>
                  <a:pt x="236" y="232"/>
                </a:cubicBezTo>
                <a:cubicBezTo>
                  <a:pt x="236" y="229"/>
                  <a:pt x="233" y="227"/>
                  <a:pt x="231" y="227"/>
                </a:cubicBezTo>
                <a:cubicBezTo>
                  <a:pt x="222" y="227"/>
                  <a:pt x="222" y="227"/>
                  <a:pt x="222" y="227"/>
                </a:cubicBezTo>
                <a:cubicBezTo>
                  <a:pt x="221" y="227"/>
                  <a:pt x="220" y="226"/>
                  <a:pt x="220" y="225"/>
                </a:cubicBezTo>
                <a:cubicBezTo>
                  <a:pt x="220" y="224"/>
                  <a:pt x="221" y="224"/>
                  <a:pt x="222" y="224"/>
                </a:cubicBezTo>
                <a:cubicBezTo>
                  <a:pt x="240" y="224"/>
                  <a:pt x="240" y="224"/>
                  <a:pt x="240" y="224"/>
                </a:cubicBezTo>
                <a:cubicBezTo>
                  <a:pt x="243" y="224"/>
                  <a:pt x="245" y="221"/>
                  <a:pt x="245" y="218"/>
                </a:cubicBezTo>
                <a:cubicBezTo>
                  <a:pt x="245" y="216"/>
                  <a:pt x="243" y="213"/>
                  <a:pt x="240" y="213"/>
                </a:cubicBezTo>
                <a:cubicBezTo>
                  <a:pt x="217" y="213"/>
                  <a:pt x="217" y="213"/>
                  <a:pt x="217" y="213"/>
                </a:cubicBezTo>
                <a:cubicBezTo>
                  <a:pt x="216" y="213"/>
                  <a:pt x="215" y="213"/>
                  <a:pt x="215" y="212"/>
                </a:cubicBezTo>
                <a:cubicBezTo>
                  <a:pt x="215" y="211"/>
                  <a:pt x="216" y="210"/>
                  <a:pt x="217" y="210"/>
                </a:cubicBezTo>
                <a:cubicBezTo>
                  <a:pt x="248" y="210"/>
                  <a:pt x="248" y="210"/>
                  <a:pt x="248" y="210"/>
                </a:cubicBezTo>
                <a:cubicBezTo>
                  <a:pt x="251" y="210"/>
                  <a:pt x="253" y="208"/>
                  <a:pt x="253" y="205"/>
                </a:cubicBezTo>
                <a:cubicBezTo>
                  <a:pt x="253" y="202"/>
                  <a:pt x="251" y="200"/>
                  <a:pt x="248" y="200"/>
                </a:cubicBezTo>
                <a:cubicBezTo>
                  <a:pt x="216" y="200"/>
                  <a:pt x="216" y="200"/>
                  <a:pt x="216" y="200"/>
                </a:cubicBezTo>
                <a:cubicBezTo>
                  <a:pt x="215" y="200"/>
                  <a:pt x="214" y="199"/>
                  <a:pt x="214" y="198"/>
                </a:cubicBezTo>
                <a:cubicBezTo>
                  <a:pt x="214" y="197"/>
                  <a:pt x="215" y="196"/>
                  <a:pt x="216" y="196"/>
                </a:cubicBezTo>
                <a:cubicBezTo>
                  <a:pt x="247" y="196"/>
                  <a:pt x="247" y="196"/>
                  <a:pt x="247" y="196"/>
                </a:cubicBezTo>
                <a:cubicBezTo>
                  <a:pt x="250" y="196"/>
                  <a:pt x="252" y="194"/>
                  <a:pt x="252" y="191"/>
                </a:cubicBezTo>
                <a:cubicBezTo>
                  <a:pt x="252" y="189"/>
                  <a:pt x="250" y="186"/>
                  <a:pt x="247" y="186"/>
                </a:cubicBezTo>
                <a:cubicBezTo>
                  <a:pt x="213" y="186"/>
                  <a:pt x="213" y="186"/>
                  <a:pt x="213" y="186"/>
                </a:cubicBezTo>
                <a:cubicBezTo>
                  <a:pt x="212" y="186"/>
                  <a:pt x="212" y="186"/>
                  <a:pt x="212" y="185"/>
                </a:cubicBezTo>
                <a:cubicBezTo>
                  <a:pt x="212" y="184"/>
                  <a:pt x="212" y="183"/>
                  <a:pt x="213" y="183"/>
                </a:cubicBezTo>
                <a:cubicBezTo>
                  <a:pt x="260" y="183"/>
                  <a:pt x="260" y="183"/>
                  <a:pt x="260" y="183"/>
                </a:cubicBezTo>
                <a:cubicBezTo>
                  <a:pt x="263" y="183"/>
                  <a:pt x="265" y="181"/>
                  <a:pt x="265" y="178"/>
                </a:cubicBezTo>
                <a:cubicBezTo>
                  <a:pt x="265" y="175"/>
                  <a:pt x="263" y="173"/>
                  <a:pt x="260" y="173"/>
                </a:cubicBezTo>
                <a:cubicBezTo>
                  <a:pt x="187" y="173"/>
                  <a:pt x="187" y="173"/>
                  <a:pt x="187" y="173"/>
                </a:cubicBezTo>
                <a:cubicBezTo>
                  <a:pt x="186" y="173"/>
                  <a:pt x="185" y="172"/>
                  <a:pt x="185" y="171"/>
                </a:cubicBezTo>
                <a:cubicBezTo>
                  <a:pt x="185" y="170"/>
                  <a:pt x="186" y="169"/>
                  <a:pt x="187" y="169"/>
                </a:cubicBezTo>
                <a:cubicBezTo>
                  <a:pt x="247" y="169"/>
                  <a:pt x="247" y="169"/>
                  <a:pt x="247" y="169"/>
                </a:cubicBezTo>
                <a:cubicBezTo>
                  <a:pt x="249" y="169"/>
                  <a:pt x="252" y="167"/>
                  <a:pt x="252" y="164"/>
                </a:cubicBezTo>
                <a:cubicBezTo>
                  <a:pt x="252" y="161"/>
                  <a:pt x="249" y="159"/>
                  <a:pt x="247" y="159"/>
                </a:cubicBezTo>
                <a:cubicBezTo>
                  <a:pt x="180" y="159"/>
                  <a:pt x="180" y="159"/>
                  <a:pt x="180" y="159"/>
                </a:cubicBezTo>
                <a:cubicBezTo>
                  <a:pt x="179" y="159"/>
                  <a:pt x="178" y="158"/>
                  <a:pt x="178" y="157"/>
                </a:cubicBezTo>
                <a:cubicBezTo>
                  <a:pt x="178" y="156"/>
                  <a:pt x="179" y="156"/>
                  <a:pt x="180" y="156"/>
                </a:cubicBezTo>
                <a:cubicBezTo>
                  <a:pt x="238" y="156"/>
                  <a:pt x="238" y="156"/>
                  <a:pt x="238" y="156"/>
                </a:cubicBezTo>
                <a:cubicBezTo>
                  <a:pt x="241" y="156"/>
                  <a:pt x="243" y="153"/>
                  <a:pt x="243" y="151"/>
                </a:cubicBezTo>
                <a:cubicBezTo>
                  <a:pt x="243" y="148"/>
                  <a:pt x="241" y="146"/>
                  <a:pt x="238" y="146"/>
                </a:cubicBezTo>
                <a:cubicBezTo>
                  <a:pt x="190" y="146"/>
                  <a:pt x="190" y="146"/>
                  <a:pt x="190" y="146"/>
                </a:cubicBezTo>
                <a:cubicBezTo>
                  <a:pt x="189" y="146"/>
                  <a:pt x="188" y="145"/>
                  <a:pt x="188" y="144"/>
                </a:cubicBezTo>
                <a:cubicBezTo>
                  <a:pt x="188" y="143"/>
                  <a:pt x="189" y="142"/>
                  <a:pt x="190" y="142"/>
                </a:cubicBezTo>
                <a:cubicBezTo>
                  <a:pt x="203" y="142"/>
                  <a:pt x="203" y="142"/>
                  <a:pt x="203" y="142"/>
                </a:cubicBezTo>
                <a:cubicBezTo>
                  <a:pt x="206" y="142"/>
                  <a:pt x="208" y="140"/>
                  <a:pt x="208" y="137"/>
                </a:cubicBezTo>
                <a:cubicBezTo>
                  <a:pt x="208" y="134"/>
                  <a:pt x="206" y="132"/>
                  <a:pt x="203" y="132"/>
                </a:cubicBezTo>
                <a:cubicBezTo>
                  <a:pt x="190" y="132"/>
                  <a:pt x="190" y="132"/>
                  <a:pt x="190" y="132"/>
                </a:cubicBezTo>
                <a:cubicBezTo>
                  <a:pt x="189" y="132"/>
                  <a:pt x="188" y="131"/>
                  <a:pt x="188" y="130"/>
                </a:cubicBezTo>
                <a:cubicBezTo>
                  <a:pt x="188" y="129"/>
                  <a:pt x="189" y="128"/>
                  <a:pt x="190" y="128"/>
                </a:cubicBezTo>
                <a:cubicBezTo>
                  <a:pt x="229" y="128"/>
                  <a:pt x="229" y="128"/>
                  <a:pt x="229" y="128"/>
                </a:cubicBezTo>
                <a:cubicBezTo>
                  <a:pt x="232" y="128"/>
                  <a:pt x="234" y="126"/>
                  <a:pt x="234" y="123"/>
                </a:cubicBezTo>
                <a:cubicBezTo>
                  <a:pt x="234" y="121"/>
                  <a:pt x="232" y="118"/>
                  <a:pt x="229" y="118"/>
                </a:cubicBezTo>
                <a:cubicBezTo>
                  <a:pt x="200" y="118"/>
                  <a:pt x="200" y="118"/>
                  <a:pt x="200" y="118"/>
                </a:cubicBezTo>
                <a:cubicBezTo>
                  <a:pt x="199" y="118"/>
                  <a:pt x="198" y="118"/>
                  <a:pt x="198" y="117"/>
                </a:cubicBezTo>
                <a:cubicBezTo>
                  <a:pt x="198" y="116"/>
                  <a:pt x="199" y="115"/>
                  <a:pt x="200" y="115"/>
                </a:cubicBezTo>
                <a:cubicBezTo>
                  <a:pt x="228" y="115"/>
                  <a:pt x="228" y="115"/>
                  <a:pt x="228" y="115"/>
                </a:cubicBezTo>
                <a:cubicBezTo>
                  <a:pt x="231" y="115"/>
                  <a:pt x="234" y="113"/>
                  <a:pt x="234" y="110"/>
                </a:cubicBezTo>
                <a:cubicBezTo>
                  <a:pt x="234" y="107"/>
                  <a:pt x="231" y="105"/>
                  <a:pt x="228" y="105"/>
                </a:cubicBezTo>
                <a:cubicBezTo>
                  <a:pt x="181" y="105"/>
                  <a:pt x="181" y="105"/>
                  <a:pt x="181" y="105"/>
                </a:cubicBezTo>
                <a:cubicBezTo>
                  <a:pt x="180" y="105"/>
                  <a:pt x="180" y="104"/>
                  <a:pt x="180" y="103"/>
                </a:cubicBezTo>
                <a:cubicBezTo>
                  <a:pt x="180" y="102"/>
                  <a:pt x="180" y="101"/>
                  <a:pt x="181" y="101"/>
                </a:cubicBezTo>
                <a:cubicBezTo>
                  <a:pt x="190" y="101"/>
                  <a:pt x="190" y="101"/>
                  <a:pt x="190" y="101"/>
                </a:cubicBezTo>
                <a:cubicBezTo>
                  <a:pt x="192" y="101"/>
                  <a:pt x="195" y="99"/>
                  <a:pt x="195" y="96"/>
                </a:cubicBezTo>
                <a:cubicBezTo>
                  <a:pt x="195" y="93"/>
                  <a:pt x="192" y="91"/>
                  <a:pt x="190" y="91"/>
                </a:cubicBezTo>
                <a:cubicBezTo>
                  <a:pt x="181" y="91"/>
                  <a:pt x="181" y="91"/>
                  <a:pt x="181" y="91"/>
                </a:cubicBezTo>
                <a:cubicBezTo>
                  <a:pt x="180" y="91"/>
                  <a:pt x="179" y="90"/>
                  <a:pt x="179" y="89"/>
                </a:cubicBezTo>
                <a:cubicBezTo>
                  <a:pt x="179" y="89"/>
                  <a:pt x="180" y="88"/>
                  <a:pt x="181" y="88"/>
                </a:cubicBezTo>
                <a:cubicBezTo>
                  <a:pt x="209" y="88"/>
                  <a:pt x="209" y="88"/>
                  <a:pt x="209" y="88"/>
                </a:cubicBezTo>
                <a:cubicBezTo>
                  <a:pt x="209" y="88"/>
                  <a:pt x="209" y="88"/>
                  <a:pt x="209" y="88"/>
                </a:cubicBezTo>
                <a:cubicBezTo>
                  <a:pt x="375" y="88"/>
                  <a:pt x="375" y="88"/>
                  <a:pt x="375" y="88"/>
                </a:cubicBezTo>
                <a:cubicBezTo>
                  <a:pt x="376" y="88"/>
                  <a:pt x="377" y="89"/>
                  <a:pt x="377" y="89"/>
                </a:cubicBezTo>
                <a:cubicBezTo>
                  <a:pt x="377" y="90"/>
                  <a:pt x="376" y="91"/>
                  <a:pt x="375" y="91"/>
                </a:cubicBezTo>
                <a:cubicBezTo>
                  <a:pt x="202" y="91"/>
                  <a:pt x="202" y="91"/>
                  <a:pt x="202" y="91"/>
                </a:cubicBezTo>
                <a:cubicBezTo>
                  <a:pt x="199" y="91"/>
                  <a:pt x="197" y="93"/>
                  <a:pt x="197" y="96"/>
                </a:cubicBezTo>
                <a:cubicBezTo>
                  <a:pt x="197" y="99"/>
                  <a:pt x="199" y="101"/>
                  <a:pt x="202" y="101"/>
                </a:cubicBezTo>
                <a:cubicBezTo>
                  <a:pt x="375" y="101"/>
                  <a:pt x="375" y="101"/>
                  <a:pt x="375" y="101"/>
                </a:cubicBezTo>
                <a:cubicBezTo>
                  <a:pt x="376" y="101"/>
                  <a:pt x="377" y="102"/>
                  <a:pt x="377" y="103"/>
                </a:cubicBezTo>
                <a:cubicBezTo>
                  <a:pt x="377" y="104"/>
                  <a:pt x="376" y="105"/>
                  <a:pt x="375" y="105"/>
                </a:cubicBezTo>
                <a:cubicBezTo>
                  <a:pt x="245" y="105"/>
                  <a:pt x="245" y="105"/>
                  <a:pt x="245" y="105"/>
                </a:cubicBezTo>
                <a:cubicBezTo>
                  <a:pt x="242" y="105"/>
                  <a:pt x="240" y="107"/>
                  <a:pt x="240" y="110"/>
                </a:cubicBezTo>
                <a:cubicBezTo>
                  <a:pt x="240" y="113"/>
                  <a:pt x="242" y="115"/>
                  <a:pt x="245" y="115"/>
                </a:cubicBezTo>
                <a:cubicBezTo>
                  <a:pt x="366" y="115"/>
                  <a:pt x="366" y="115"/>
                  <a:pt x="366" y="115"/>
                </a:cubicBezTo>
                <a:cubicBezTo>
                  <a:pt x="367" y="115"/>
                  <a:pt x="368" y="116"/>
                  <a:pt x="368" y="117"/>
                </a:cubicBezTo>
                <a:cubicBezTo>
                  <a:pt x="368" y="118"/>
                  <a:pt x="367" y="118"/>
                  <a:pt x="366" y="118"/>
                </a:cubicBezTo>
                <a:cubicBezTo>
                  <a:pt x="245" y="118"/>
                  <a:pt x="245" y="118"/>
                  <a:pt x="245" y="118"/>
                </a:cubicBezTo>
                <a:cubicBezTo>
                  <a:pt x="242" y="118"/>
                  <a:pt x="240" y="121"/>
                  <a:pt x="240" y="124"/>
                </a:cubicBezTo>
                <a:cubicBezTo>
                  <a:pt x="240" y="126"/>
                  <a:pt x="242" y="128"/>
                  <a:pt x="245" y="128"/>
                </a:cubicBezTo>
                <a:cubicBezTo>
                  <a:pt x="360" y="128"/>
                  <a:pt x="360" y="128"/>
                  <a:pt x="360" y="128"/>
                </a:cubicBezTo>
                <a:cubicBezTo>
                  <a:pt x="361" y="128"/>
                  <a:pt x="362" y="129"/>
                  <a:pt x="362" y="130"/>
                </a:cubicBezTo>
                <a:cubicBezTo>
                  <a:pt x="362" y="131"/>
                  <a:pt x="361" y="132"/>
                  <a:pt x="360" y="132"/>
                </a:cubicBezTo>
                <a:cubicBezTo>
                  <a:pt x="240" y="132"/>
                  <a:pt x="240" y="132"/>
                  <a:pt x="240" y="132"/>
                </a:cubicBezTo>
                <a:cubicBezTo>
                  <a:pt x="237" y="132"/>
                  <a:pt x="235" y="134"/>
                  <a:pt x="235" y="137"/>
                </a:cubicBezTo>
                <a:cubicBezTo>
                  <a:pt x="235" y="140"/>
                  <a:pt x="237" y="142"/>
                  <a:pt x="240" y="142"/>
                </a:cubicBezTo>
                <a:cubicBezTo>
                  <a:pt x="360" y="142"/>
                  <a:pt x="360" y="142"/>
                  <a:pt x="360" y="142"/>
                </a:cubicBezTo>
                <a:cubicBezTo>
                  <a:pt x="360" y="142"/>
                  <a:pt x="361" y="143"/>
                  <a:pt x="361" y="144"/>
                </a:cubicBezTo>
                <a:cubicBezTo>
                  <a:pt x="361" y="145"/>
                  <a:pt x="360" y="146"/>
                  <a:pt x="360" y="146"/>
                </a:cubicBezTo>
                <a:cubicBezTo>
                  <a:pt x="252" y="146"/>
                  <a:pt x="252" y="146"/>
                  <a:pt x="252" y="146"/>
                </a:cubicBezTo>
                <a:cubicBezTo>
                  <a:pt x="249" y="146"/>
                  <a:pt x="247" y="148"/>
                  <a:pt x="247" y="151"/>
                </a:cubicBezTo>
                <a:cubicBezTo>
                  <a:pt x="247" y="153"/>
                  <a:pt x="249" y="156"/>
                  <a:pt x="252" y="156"/>
                </a:cubicBezTo>
                <a:cubicBezTo>
                  <a:pt x="338" y="156"/>
                  <a:pt x="338" y="156"/>
                  <a:pt x="338" y="156"/>
                </a:cubicBezTo>
                <a:cubicBezTo>
                  <a:pt x="339" y="156"/>
                  <a:pt x="340" y="156"/>
                  <a:pt x="340" y="157"/>
                </a:cubicBezTo>
                <a:cubicBezTo>
                  <a:pt x="340" y="158"/>
                  <a:pt x="339" y="159"/>
                  <a:pt x="338" y="159"/>
                </a:cubicBezTo>
                <a:cubicBezTo>
                  <a:pt x="303" y="159"/>
                  <a:pt x="303" y="159"/>
                  <a:pt x="303" y="159"/>
                </a:cubicBezTo>
                <a:cubicBezTo>
                  <a:pt x="301" y="159"/>
                  <a:pt x="298" y="161"/>
                  <a:pt x="298" y="164"/>
                </a:cubicBezTo>
                <a:cubicBezTo>
                  <a:pt x="298" y="167"/>
                  <a:pt x="301" y="169"/>
                  <a:pt x="303" y="169"/>
                </a:cubicBezTo>
                <a:cubicBezTo>
                  <a:pt x="343" y="169"/>
                  <a:pt x="343" y="169"/>
                  <a:pt x="343" y="169"/>
                </a:cubicBezTo>
                <a:cubicBezTo>
                  <a:pt x="344" y="169"/>
                  <a:pt x="344" y="170"/>
                  <a:pt x="344" y="171"/>
                </a:cubicBezTo>
                <a:cubicBezTo>
                  <a:pt x="344" y="172"/>
                  <a:pt x="344" y="173"/>
                  <a:pt x="343" y="173"/>
                </a:cubicBezTo>
                <a:cubicBezTo>
                  <a:pt x="311" y="173"/>
                  <a:pt x="311" y="173"/>
                  <a:pt x="311" y="173"/>
                </a:cubicBezTo>
                <a:cubicBezTo>
                  <a:pt x="308" y="173"/>
                  <a:pt x="306" y="175"/>
                  <a:pt x="306" y="178"/>
                </a:cubicBezTo>
                <a:cubicBezTo>
                  <a:pt x="306" y="181"/>
                  <a:pt x="308" y="183"/>
                  <a:pt x="311" y="183"/>
                </a:cubicBezTo>
                <a:cubicBezTo>
                  <a:pt x="365" y="183"/>
                  <a:pt x="365" y="183"/>
                  <a:pt x="365" y="183"/>
                </a:cubicBezTo>
                <a:cubicBezTo>
                  <a:pt x="366" y="183"/>
                  <a:pt x="367" y="184"/>
                  <a:pt x="367" y="185"/>
                </a:cubicBezTo>
                <a:cubicBezTo>
                  <a:pt x="367" y="186"/>
                  <a:pt x="366" y="186"/>
                  <a:pt x="365" y="186"/>
                </a:cubicBezTo>
                <a:cubicBezTo>
                  <a:pt x="343" y="186"/>
                  <a:pt x="343" y="186"/>
                  <a:pt x="343" y="186"/>
                </a:cubicBezTo>
                <a:cubicBezTo>
                  <a:pt x="340" y="186"/>
                  <a:pt x="338" y="189"/>
                  <a:pt x="338" y="191"/>
                </a:cubicBezTo>
                <a:cubicBezTo>
                  <a:pt x="338" y="194"/>
                  <a:pt x="340" y="196"/>
                  <a:pt x="343" y="196"/>
                </a:cubicBezTo>
                <a:cubicBezTo>
                  <a:pt x="382" y="196"/>
                  <a:pt x="382" y="196"/>
                  <a:pt x="382" y="196"/>
                </a:cubicBezTo>
                <a:cubicBezTo>
                  <a:pt x="385" y="196"/>
                  <a:pt x="388" y="194"/>
                  <a:pt x="388" y="191"/>
                </a:cubicBezTo>
                <a:cubicBezTo>
                  <a:pt x="388" y="189"/>
                  <a:pt x="385" y="186"/>
                  <a:pt x="382" y="186"/>
                </a:cubicBezTo>
                <a:cubicBezTo>
                  <a:pt x="379" y="186"/>
                  <a:pt x="379" y="186"/>
                  <a:pt x="379" y="186"/>
                </a:cubicBezTo>
                <a:cubicBezTo>
                  <a:pt x="378" y="186"/>
                  <a:pt x="377" y="186"/>
                  <a:pt x="377" y="185"/>
                </a:cubicBezTo>
                <a:cubicBezTo>
                  <a:pt x="377" y="184"/>
                  <a:pt x="378" y="183"/>
                  <a:pt x="379" y="183"/>
                </a:cubicBezTo>
                <a:cubicBezTo>
                  <a:pt x="396" y="183"/>
                  <a:pt x="396" y="183"/>
                  <a:pt x="396" y="183"/>
                </a:cubicBezTo>
                <a:cubicBezTo>
                  <a:pt x="397" y="183"/>
                  <a:pt x="398" y="184"/>
                  <a:pt x="398" y="185"/>
                </a:cubicBezTo>
                <a:cubicBezTo>
                  <a:pt x="398" y="186"/>
                  <a:pt x="397" y="186"/>
                  <a:pt x="396" y="186"/>
                </a:cubicBezTo>
                <a:cubicBezTo>
                  <a:pt x="394" y="186"/>
                  <a:pt x="394" y="186"/>
                  <a:pt x="394" y="186"/>
                </a:cubicBezTo>
                <a:cubicBezTo>
                  <a:pt x="392" y="186"/>
                  <a:pt x="389" y="189"/>
                  <a:pt x="389" y="191"/>
                </a:cubicBezTo>
                <a:cubicBezTo>
                  <a:pt x="389" y="194"/>
                  <a:pt x="392" y="196"/>
                  <a:pt x="394" y="196"/>
                </a:cubicBezTo>
                <a:cubicBezTo>
                  <a:pt x="396" y="196"/>
                  <a:pt x="396" y="196"/>
                  <a:pt x="396" y="196"/>
                </a:cubicBezTo>
                <a:cubicBezTo>
                  <a:pt x="399" y="196"/>
                  <a:pt x="401" y="199"/>
                  <a:pt x="401" y="201"/>
                </a:cubicBezTo>
                <a:cubicBezTo>
                  <a:pt x="401" y="204"/>
                  <a:pt x="399" y="207"/>
                  <a:pt x="396" y="207"/>
                </a:cubicBezTo>
                <a:cubicBezTo>
                  <a:pt x="365" y="207"/>
                  <a:pt x="365" y="207"/>
                  <a:pt x="365" y="207"/>
                </a:cubicBezTo>
                <a:cubicBezTo>
                  <a:pt x="362" y="207"/>
                  <a:pt x="360" y="209"/>
                  <a:pt x="360" y="212"/>
                </a:cubicBezTo>
                <a:cubicBezTo>
                  <a:pt x="360" y="215"/>
                  <a:pt x="362" y="217"/>
                  <a:pt x="365" y="217"/>
                </a:cubicBezTo>
                <a:cubicBezTo>
                  <a:pt x="400" y="217"/>
                  <a:pt x="400" y="217"/>
                  <a:pt x="400" y="217"/>
                </a:cubicBezTo>
                <a:cubicBezTo>
                  <a:pt x="401" y="217"/>
                  <a:pt x="401" y="217"/>
                  <a:pt x="401" y="218"/>
                </a:cubicBezTo>
                <a:cubicBezTo>
                  <a:pt x="401" y="220"/>
                  <a:pt x="401" y="220"/>
                  <a:pt x="400" y="220"/>
                </a:cubicBezTo>
                <a:cubicBezTo>
                  <a:pt x="354" y="220"/>
                  <a:pt x="354" y="220"/>
                  <a:pt x="354" y="220"/>
                </a:cubicBezTo>
                <a:cubicBezTo>
                  <a:pt x="352" y="220"/>
                  <a:pt x="349" y="222"/>
                  <a:pt x="349" y="225"/>
                </a:cubicBezTo>
                <a:cubicBezTo>
                  <a:pt x="349" y="228"/>
                  <a:pt x="352" y="230"/>
                  <a:pt x="354" y="230"/>
                </a:cubicBezTo>
                <a:cubicBezTo>
                  <a:pt x="403" y="230"/>
                  <a:pt x="403" y="230"/>
                  <a:pt x="403" y="230"/>
                </a:cubicBezTo>
                <a:cubicBezTo>
                  <a:pt x="404" y="230"/>
                  <a:pt x="405" y="231"/>
                  <a:pt x="405" y="232"/>
                </a:cubicBezTo>
                <a:cubicBezTo>
                  <a:pt x="405" y="233"/>
                  <a:pt x="404" y="234"/>
                  <a:pt x="403" y="234"/>
                </a:cubicBezTo>
                <a:cubicBezTo>
                  <a:pt x="355" y="234"/>
                  <a:pt x="355" y="234"/>
                  <a:pt x="355" y="234"/>
                </a:cubicBezTo>
                <a:cubicBezTo>
                  <a:pt x="352" y="234"/>
                  <a:pt x="350" y="236"/>
                  <a:pt x="350" y="239"/>
                </a:cubicBezTo>
                <a:cubicBezTo>
                  <a:pt x="350" y="242"/>
                  <a:pt x="352" y="244"/>
                  <a:pt x="355" y="244"/>
                </a:cubicBezTo>
                <a:cubicBezTo>
                  <a:pt x="399" y="244"/>
                  <a:pt x="399" y="244"/>
                  <a:pt x="399" y="244"/>
                </a:cubicBezTo>
                <a:cubicBezTo>
                  <a:pt x="400" y="244"/>
                  <a:pt x="401" y="245"/>
                  <a:pt x="401" y="246"/>
                </a:cubicBezTo>
                <a:cubicBezTo>
                  <a:pt x="401" y="247"/>
                  <a:pt x="400" y="247"/>
                  <a:pt x="399" y="247"/>
                </a:cubicBezTo>
                <a:cubicBezTo>
                  <a:pt x="385" y="247"/>
                  <a:pt x="385" y="247"/>
                  <a:pt x="385" y="247"/>
                </a:cubicBezTo>
                <a:cubicBezTo>
                  <a:pt x="382" y="247"/>
                  <a:pt x="380" y="250"/>
                  <a:pt x="380" y="252"/>
                </a:cubicBezTo>
                <a:cubicBezTo>
                  <a:pt x="380" y="255"/>
                  <a:pt x="382" y="258"/>
                  <a:pt x="385" y="258"/>
                </a:cubicBezTo>
                <a:cubicBezTo>
                  <a:pt x="391" y="258"/>
                  <a:pt x="391" y="258"/>
                  <a:pt x="391" y="258"/>
                </a:cubicBezTo>
                <a:cubicBezTo>
                  <a:pt x="392" y="258"/>
                  <a:pt x="392" y="258"/>
                  <a:pt x="392" y="259"/>
                </a:cubicBezTo>
                <a:cubicBezTo>
                  <a:pt x="392" y="260"/>
                  <a:pt x="392" y="261"/>
                  <a:pt x="391" y="261"/>
                </a:cubicBezTo>
                <a:cubicBezTo>
                  <a:pt x="389" y="261"/>
                  <a:pt x="389" y="261"/>
                  <a:pt x="389" y="261"/>
                </a:cubicBezTo>
                <a:cubicBezTo>
                  <a:pt x="384" y="261"/>
                  <a:pt x="380" y="265"/>
                  <a:pt x="380" y="269"/>
                </a:cubicBezTo>
                <a:cubicBezTo>
                  <a:pt x="380" y="274"/>
                  <a:pt x="384" y="278"/>
                  <a:pt x="389" y="278"/>
                </a:cubicBezTo>
                <a:cubicBezTo>
                  <a:pt x="421" y="278"/>
                  <a:pt x="421" y="278"/>
                  <a:pt x="421" y="278"/>
                </a:cubicBezTo>
                <a:cubicBezTo>
                  <a:pt x="424" y="278"/>
                  <a:pt x="427" y="276"/>
                  <a:pt x="427" y="273"/>
                </a:cubicBezTo>
                <a:cubicBezTo>
                  <a:pt x="427" y="270"/>
                  <a:pt x="424" y="268"/>
                  <a:pt x="421" y="268"/>
                </a:cubicBezTo>
                <a:cubicBezTo>
                  <a:pt x="416" y="268"/>
                  <a:pt x="416" y="268"/>
                  <a:pt x="416" y="268"/>
                </a:cubicBezTo>
                <a:cubicBezTo>
                  <a:pt x="415" y="268"/>
                  <a:pt x="414" y="267"/>
                  <a:pt x="414" y="266"/>
                </a:cubicBezTo>
                <a:cubicBezTo>
                  <a:pt x="414" y="265"/>
                  <a:pt x="415" y="264"/>
                  <a:pt x="416" y="264"/>
                </a:cubicBezTo>
                <a:cubicBezTo>
                  <a:pt x="430" y="264"/>
                  <a:pt x="430" y="264"/>
                  <a:pt x="430" y="264"/>
                </a:cubicBezTo>
                <a:cubicBezTo>
                  <a:pt x="432" y="264"/>
                  <a:pt x="435" y="262"/>
                  <a:pt x="435" y="259"/>
                </a:cubicBezTo>
                <a:cubicBezTo>
                  <a:pt x="435" y="256"/>
                  <a:pt x="432" y="254"/>
                  <a:pt x="430" y="254"/>
                </a:cubicBezTo>
                <a:cubicBezTo>
                  <a:pt x="423" y="254"/>
                  <a:pt x="423" y="254"/>
                  <a:pt x="423" y="254"/>
                </a:cubicBezTo>
                <a:cubicBezTo>
                  <a:pt x="422" y="254"/>
                  <a:pt x="422" y="253"/>
                  <a:pt x="422" y="252"/>
                </a:cubicBezTo>
                <a:cubicBezTo>
                  <a:pt x="422" y="251"/>
                  <a:pt x="422" y="251"/>
                  <a:pt x="423" y="251"/>
                </a:cubicBezTo>
                <a:cubicBezTo>
                  <a:pt x="434" y="251"/>
                  <a:pt x="434" y="251"/>
                  <a:pt x="434" y="251"/>
                </a:cubicBezTo>
                <a:cubicBezTo>
                  <a:pt x="437" y="251"/>
                  <a:pt x="439" y="248"/>
                  <a:pt x="439" y="246"/>
                </a:cubicBezTo>
                <a:cubicBezTo>
                  <a:pt x="439" y="243"/>
                  <a:pt x="437" y="241"/>
                  <a:pt x="434" y="241"/>
                </a:cubicBezTo>
                <a:cubicBezTo>
                  <a:pt x="422" y="240"/>
                  <a:pt x="422" y="240"/>
                  <a:pt x="422" y="240"/>
                </a:cubicBezTo>
                <a:cubicBezTo>
                  <a:pt x="421" y="240"/>
                  <a:pt x="420" y="240"/>
                  <a:pt x="420" y="239"/>
                </a:cubicBezTo>
                <a:cubicBezTo>
                  <a:pt x="420" y="238"/>
                  <a:pt x="421" y="237"/>
                  <a:pt x="422" y="237"/>
                </a:cubicBezTo>
                <a:cubicBezTo>
                  <a:pt x="442" y="237"/>
                  <a:pt x="442" y="237"/>
                  <a:pt x="442" y="237"/>
                </a:cubicBezTo>
                <a:cubicBezTo>
                  <a:pt x="458" y="237"/>
                  <a:pt x="472" y="224"/>
                  <a:pt x="473" y="209"/>
                </a:cubicBezTo>
                <a:cubicBezTo>
                  <a:pt x="475" y="208"/>
                  <a:pt x="476" y="206"/>
                  <a:pt x="476" y="205"/>
                </a:cubicBezTo>
                <a:cubicBezTo>
                  <a:pt x="476" y="202"/>
                  <a:pt x="474" y="200"/>
                  <a:pt x="471"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 name="TextBox 7">
            <a:extLst>
              <a:ext uri="{FF2B5EF4-FFF2-40B4-BE49-F238E27FC236}">
                <a16:creationId xmlns:a16="http://schemas.microsoft.com/office/drawing/2014/main" id="{3448F2F9-0B8A-4303-A4F3-AC03FC1E72E9}"/>
              </a:ext>
            </a:extLst>
          </p:cNvPr>
          <p:cNvSpPr txBox="1"/>
          <p:nvPr userDrawn="1"/>
        </p:nvSpPr>
        <p:spPr>
          <a:xfrm>
            <a:off x="584200" y="550520"/>
            <a:ext cx="2781724" cy="276999"/>
          </a:xfrm>
          <a:prstGeom prst="rect">
            <a:avLst/>
          </a:prstGeom>
          <a:noFill/>
        </p:spPr>
        <p:txBody>
          <a:bodyPr wrap="none" lIns="0" tIns="0" rIns="0" bIns="0" rtlCol="0">
            <a:spAutoFit/>
          </a:bodyPr>
          <a:lstStyle/>
          <a:p>
            <a:pPr algn="l">
              <a:lnSpc>
                <a:spcPct val="90000"/>
              </a:lnSpc>
              <a:spcAft>
                <a:spcPts val="588"/>
              </a:spcAft>
            </a:pPr>
            <a:r>
              <a:rPr lang="en-US" sz="2000">
                <a:solidFill>
                  <a:schemeClr val="tx1"/>
                </a:solidFill>
                <a:latin typeface="+mn-lt"/>
                <a:cs typeface="Segoe UI Light" panose="020B0502040204020203" pitchFamily="34" charset="0"/>
              </a:rPr>
              <a:t>One Commercial Partner</a:t>
            </a:r>
          </a:p>
        </p:txBody>
      </p:sp>
    </p:spTree>
    <p:extLst>
      <p:ext uri="{BB962C8B-B14F-4D97-AF65-F5344CB8AC3E}">
        <p14:creationId xmlns:p14="http://schemas.microsoft.com/office/powerpoint/2010/main" val="3067866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584777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981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2920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35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54583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5390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57200"/>
            <a:ext cx="11018520" cy="430887"/>
          </a:xfrm>
        </p:spPr>
        <p:txBody>
          <a:bodyPr/>
          <a:lstStyle>
            <a:lvl1pPr>
              <a:defRPr sz="2800">
                <a:solidFill>
                  <a:srgbClr val="000000"/>
                </a:solidFill>
              </a:defRPr>
            </a:lvl1pPr>
          </a:lstStyle>
          <a:p>
            <a:r>
              <a:rPr lang="en-US"/>
              <a:t>Click to edit Master title style</a:t>
            </a:r>
          </a:p>
        </p:txBody>
      </p:sp>
    </p:spTree>
    <p:extLst>
      <p:ext uri="{BB962C8B-B14F-4D97-AF65-F5344CB8AC3E}">
        <p14:creationId xmlns:p14="http://schemas.microsoft.com/office/powerpoint/2010/main" val="1349389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718480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5497F3D2-4B1F-4B39-9F73-BA917D388B3B}"/>
              </a:ext>
            </a:extLst>
          </p:cNvPr>
          <p:cNvSpPr>
            <a:spLocks noGrp="1"/>
          </p:cNvSpPr>
          <p:nvPr>
            <p:ph type="body" sz="quarter" idx="11" hasCustomPrompt="1"/>
          </p:nvPr>
        </p:nvSpPr>
        <p:spPr>
          <a:xfrm>
            <a:off x="8128000" y="2017713"/>
            <a:ext cx="3481388" cy="307777"/>
          </a:xfrm>
        </p:spPr>
        <p:txBody>
          <a:bodyPr wrap="square">
            <a:spAutoFit/>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Add a caption</a:t>
            </a:r>
          </a:p>
        </p:txBody>
      </p:sp>
      <p:sp>
        <p:nvSpPr>
          <p:cNvPr id="3" name="Picture Placeholder 2" descr="This screen 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97280" anchor="ctr">
            <a:noAutofit/>
          </a:bodyPr>
          <a:lstStyle>
            <a:lvl1pPr marL="0" indent="0" algn="ctr">
              <a:buNone/>
              <a:defRPr sz="1400" b="1">
                <a:solidFill>
                  <a:srgbClr val="000000"/>
                </a:solidFill>
              </a:defRPr>
            </a:lvl1pPr>
          </a:lstStyle>
          <a:p>
            <a:r>
              <a:rPr lang="en-US"/>
              <a:t>Drag &amp; drop your screen shot here </a:t>
            </a:r>
            <a:br>
              <a:rPr lang="en-US"/>
            </a:br>
            <a:r>
              <a:rPr lang="en-US"/>
              <a:t>or click or tap icon below to insert </a:t>
            </a:r>
          </a:p>
        </p:txBody>
      </p:sp>
    </p:spTree>
    <p:extLst>
      <p:ext uri="{BB962C8B-B14F-4D97-AF65-F5344CB8AC3E}">
        <p14:creationId xmlns:p14="http://schemas.microsoft.com/office/powerpoint/2010/main" val="3996061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6">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12">
          <p15:clr>
            <a:srgbClr val="5ACBF0"/>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1"/>
            <a:ext cx="3468956" cy="1107996"/>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356100" y="2447039"/>
            <a:ext cx="7251192" cy="369332"/>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p:nvCxnSpPr>
        <p:spPr>
          <a:xfrm>
            <a:off x="4356100" y="2017713"/>
            <a:ext cx="72532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277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5ACBF0"/>
          </p15:clr>
        </p15:guide>
        <p15:guide id="13" pos="2744">
          <p15:clr>
            <a:srgbClr val="5ACBF0"/>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2" orient="horz" pos="172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6" name="Title 5">
            <a:extLst>
              <a:ext uri="{FF2B5EF4-FFF2-40B4-BE49-F238E27FC236}">
                <a16:creationId xmlns:a16="http://schemas.microsoft.com/office/drawing/2014/main" id="{E1FA0F84-F2FF-4407-BF3B-865F6671E357}"/>
              </a:ext>
            </a:extLst>
          </p:cNvPr>
          <p:cNvSpPr>
            <a:spLocks noGrp="1"/>
          </p:cNvSpPr>
          <p:nvPr>
            <p:ph type="title" hasCustomPrompt="1"/>
          </p:nvPr>
        </p:nvSpPr>
        <p:spPr bwMode="auto">
          <a:xfrm>
            <a:off x="588263" y="3179701"/>
            <a:ext cx="3182621" cy="498598"/>
          </a:xfrm>
          <a:noFill/>
        </p:spPr>
        <p:txBody>
          <a:bodyPr vert="horz" wrap="square" lIns="0" tIns="0" rIns="0" bIns="0" rtlCol="0" anchor="ctr" anchorCtr="0">
            <a:spAutoFit/>
          </a:bodyPr>
          <a:lstStyle>
            <a:lvl1pPr>
              <a:defRPr lang="en-US" dirty="0">
                <a:solidFill>
                  <a:srgbClr val="FFFFFF"/>
                </a:solidFill>
              </a:defRPr>
            </a:lvl1pPr>
          </a:lstStyle>
          <a:p>
            <a:pPr lvl="0">
              <a:lnSpc>
                <a:spcPct val="90000"/>
              </a:lnSpc>
            </a:pPr>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08563" y="3213557"/>
            <a:ext cx="6599409" cy="430887"/>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12103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5ACBF0"/>
          </p15:clr>
        </p15:guide>
        <p15:guide id="14" pos="3155">
          <p15:clr>
            <a:srgbClr val="5ACBF0"/>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9" orient="horz" pos="2160">
          <p15:clr>
            <a:srgbClr val="FDE53C"/>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FA0F84-F2FF-4407-BF3B-865F6671E357}"/>
              </a:ext>
            </a:extLst>
          </p:cNvPr>
          <p:cNvSpPr>
            <a:spLocks noGrp="1"/>
          </p:cNvSpPr>
          <p:nvPr>
            <p:ph type="title" hasCustomPrompt="1"/>
          </p:nvPr>
        </p:nvSpPr>
        <p:spPr>
          <a:xfrm>
            <a:off x="588263" y="3179701"/>
            <a:ext cx="3182621" cy="498598"/>
          </a:xfrm>
          <a:noFill/>
        </p:spPr>
        <p:txBody>
          <a:bodyPr vert="horz" wrap="square" lIns="0" tIns="0" rIns="0" bIns="0" rtlCol="0" anchor="ctr" anchorCtr="0">
            <a:spAutoFit/>
          </a:bodyPr>
          <a:lstStyle>
            <a:lvl1pPr>
              <a:defRPr lang="en-US" dirty="0">
                <a:solidFill>
                  <a:schemeClr val="tx1"/>
                </a:solidFill>
              </a:defRPr>
            </a:lvl1pPr>
          </a:lstStyle>
          <a:p>
            <a:pPr lvl="0">
              <a:lnSpc>
                <a:spcPct val="90000"/>
              </a:lnSpc>
            </a:pPr>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08563" y="3213557"/>
            <a:ext cx="6599409" cy="430887"/>
          </a:xfrm>
        </p:spPr>
        <p:txBody>
          <a:bodyPr anchor="ctr" anchorCtr="0">
            <a:spAutoFit/>
          </a:bodyPr>
          <a:lstStyle>
            <a:lvl1pPr marL="0" indent="0">
              <a:spcAft>
                <a:spcPts val="1200"/>
              </a:spcAft>
              <a:buNone/>
              <a:defRPr sz="2800"/>
            </a:lvl1pPr>
            <a:lvl2pPr marL="228600" indent="0">
              <a:buNone/>
              <a:defRPr/>
            </a:lvl2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710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9" orient="horz" pos="2160">
          <p15:clr>
            <a:srgbClr val="FDE53C"/>
          </p15:clr>
        </p15:guide>
        <p15:guide id="30" pos="2376">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341806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661813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8826469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30" indent="-231730">
              <a:spcBef>
                <a:spcPts val="1223"/>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6956" indent="-171417">
              <a:buFont typeface="Wingdings" panose="05000000000000000000" pitchFamily="2" charset="2"/>
              <a:buChar char=""/>
              <a:defRPr sz="2000" b="0"/>
            </a:lvl2pPr>
            <a:lvl3pPr marL="639640" indent="-188876">
              <a:buFont typeface="Wingdings" panose="05000000000000000000" pitchFamily="2" charset="2"/>
              <a:buChar char=""/>
              <a:tabLst/>
              <a:defRPr sz="1600" b="0"/>
            </a:lvl3pPr>
            <a:lvl4pPr marL="828516" indent="-176180">
              <a:buFont typeface="Wingdings" panose="05000000000000000000" pitchFamily="2" charset="2"/>
              <a:buChar char=""/>
              <a:defRPr sz="1400" b="0"/>
            </a:lvl4pPr>
            <a:lvl5pPr marL="1023741" indent="-169830">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30" indent="-231730">
              <a:spcBef>
                <a:spcPts val="1223"/>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6956" indent="-171417">
              <a:buFont typeface="Wingdings" panose="05000000000000000000" pitchFamily="2" charset="2"/>
              <a:buChar char=""/>
              <a:defRPr sz="2000" b="0"/>
            </a:lvl2pPr>
            <a:lvl3pPr marL="639640" indent="-188876">
              <a:buFont typeface="Wingdings" panose="05000000000000000000" pitchFamily="2" charset="2"/>
              <a:buChar char=""/>
              <a:tabLst/>
              <a:defRPr sz="1600" b="0"/>
            </a:lvl3pPr>
            <a:lvl4pPr marL="828516" indent="-176180">
              <a:buFont typeface="Wingdings" panose="05000000000000000000" pitchFamily="2" charset="2"/>
              <a:buChar char=""/>
              <a:defRPr sz="1400" b="0"/>
            </a:lvl4pPr>
            <a:lvl5pPr marL="1023741" indent="-169830">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0149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Section Titl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801415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49833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615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947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605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23307311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9979217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lgn="l" defTabSz="914367" rtl="0" eaLnBrk="1" latinLnBrk="0" hangingPunct="1">
              <a:lnSpc>
                <a:spcPct val="100000"/>
              </a:lnSpc>
              <a:spcBef>
                <a:spcPct val="0"/>
              </a:spcBef>
              <a:buNone/>
              <a:defRPr lang="en-US" sz="4800" b="0" kern="1200" cap="none" spc="-98" baseline="0">
                <a:ln w="3175">
                  <a:noFill/>
                </a:ln>
                <a:solidFill>
                  <a:schemeClr val="tx1"/>
                </a:solidFill>
                <a:effectLst/>
                <a:latin typeface="+mj-lt"/>
                <a:ea typeface="+mn-ea"/>
                <a:cs typeface="Segoe UI" pitchFamily="34" charset="0"/>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lang="en-US" sz="2800" kern="1200" spc="0" baseline="0" dirty="0">
                <a:solidFill>
                  <a:schemeClr val="tx1"/>
                </a:solidFill>
                <a:latin typeface="+mj-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sp>
        <p:nvSpPr>
          <p:cNvPr id="141" name="Freeform 19"/>
          <p:cNvSpPr>
            <a:spLocks noChangeAspect="1" noEditPoints="1"/>
          </p:cNvSpPr>
          <p:nvPr userDrawn="1"/>
        </p:nvSpPr>
        <p:spPr bwMode="black">
          <a:xfrm>
            <a:off x="6595141" y="3398363"/>
            <a:ext cx="5139164" cy="2985547"/>
          </a:xfrm>
          <a:custGeom>
            <a:avLst/>
            <a:gdLst>
              <a:gd name="T0" fmla="*/ 230 w 476"/>
              <a:gd name="T1" fmla="*/ 110 h 278"/>
              <a:gd name="T2" fmla="*/ 204 w 476"/>
              <a:gd name="T3" fmla="*/ 137 h 278"/>
              <a:gd name="T4" fmla="*/ 248 w 476"/>
              <a:gd name="T5" fmla="*/ 164 h 278"/>
              <a:gd name="T6" fmla="*/ 249 w 476"/>
              <a:gd name="T7" fmla="*/ 191 h 278"/>
              <a:gd name="T8" fmla="*/ 241 w 476"/>
              <a:gd name="T9" fmla="*/ 218 h 278"/>
              <a:gd name="T10" fmla="*/ 245 w 476"/>
              <a:gd name="T11" fmla="*/ 256 h 278"/>
              <a:gd name="T12" fmla="*/ 122 w 476"/>
              <a:gd name="T13" fmla="*/ 239 h 278"/>
              <a:gd name="T14" fmla="*/ 145 w 476"/>
              <a:gd name="T15" fmla="*/ 212 h 278"/>
              <a:gd name="T16" fmla="*/ 130 w 476"/>
              <a:gd name="T17" fmla="*/ 185 h 278"/>
              <a:gd name="T18" fmla="*/ 70 w 476"/>
              <a:gd name="T19" fmla="*/ 157 h 278"/>
              <a:gd name="T20" fmla="*/ 95 w 476"/>
              <a:gd name="T21" fmla="*/ 130 h 278"/>
              <a:gd name="T22" fmla="*/ 128 w 476"/>
              <a:gd name="T23" fmla="*/ 103 h 278"/>
              <a:gd name="T24" fmla="*/ 140 w 476"/>
              <a:gd name="T25" fmla="*/ 76 h 278"/>
              <a:gd name="T26" fmla="*/ 135 w 476"/>
              <a:gd name="T27" fmla="*/ 49 h 278"/>
              <a:gd name="T28" fmla="*/ 145 w 476"/>
              <a:gd name="T29" fmla="*/ 22 h 278"/>
              <a:gd name="T30" fmla="*/ 248 w 476"/>
              <a:gd name="T31" fmla="*/ 42 h 278"/>
              <a:gd name="T32" fmla="*/ 217 w 476"/>
              <a:gd name="T33" fmla="*/ 69 h 278"/>
              <a:gd name="T34" fmla="*/ 422 w 476"/>
              <a:gd name="T35" fmla="*/ 234 h 278"/>
              <a:gd name="T36" fmla="*/ 416 w 476"/>
              <a:gd name="T37" fmla="*/ 261 h 278"/>
              <a:gd name="T38" fmla="*/ 385 w 476"/>
              <a:gd name="T39" fmla="*/ 254 h 278"/>
              <a:gd name="T40" fmla="*/ 354 w 476"/>
              <a:gd name="T41" fmla="*/ 227 h 278"/>
              <a:gd name="T42" fmla="*/ 394 w 476"/>
              <a:gd name="T43" fmla="*/ 193 h 278"/>
              <a:gd name="T44" fmla="*/ 343 w 476"/>
              <a:gd name="T45" fmla="*/ 193 h 278"/>
              <a:gd name="T46" fmla="*/ 303 w 476"/>
              <a:gd name="T47" fmla="*/ 166 h 278"/>
              <a:gd name="T48" fmla="*/ 240 w 476"/>
              <a:gd name="T49" fmla="*/ 139 h 278"/>
              <a:gd name="T50" fmla="*/ 245 w 476"/>
              <a:gd name="T51" fmla="*/ 112 h 278"/>
              <a:gd name="T52" fmla="*/ 213 w 476"/>
              <a:gd name="T53" fmla="*/ 85 h 278"/>
              <a:gd name="T54" fmla="*/ 402 w 476"/>
              <a:gd name="T55" fmla="*/ 62 h 278"/>
              <a:gd name="T56" fmla="*/ 404 w 476"/>
              <a:gd name="T57" fmla="*/ 35 h 278"/>
              <a:gd name="T58" fmla="*/ 180 w 476"/>
              <a:gd name="T59" fmla="*/ 28 h 278"/>
              <a:gd name="T60" fmla="*/ 175 w 476"/>
              <a:gd name="T61" fmla="*/ 56 h 278"/>
              <a:gd name="T62" fmla="*/ 149 w 476"/>
              <a:gd name="T63" fmla="*/ 83 h 278"/>
              <a:gd name="T64" fmla="*/ 6 w 476"/>
              <a:gd name="T65" fmla="*/ 67 h 278"/>
              <a:gd name="T66" fmla="*/ 17 w 476"/>
              <a:gd name="T67" fmla="*/ 40 h 278"/>
              <a:gd name="T68" fmla="*/ 56 w 476"/>
              <a:gd name="T69" fmla="*/ 47 h 278"/>
              <a:gd name="T70" fmla="*/ 87 w 476"/>
              <a:gd name="T71" fmla="*/ 74 h 278"/>
              <a:gd name="T72" fmla="*/ 34 w 476"/>
              <a:gd name="T73" fmla="*/ 96 h 278"/>
              <a:gd name="T74" fmla="*/ 33 w 476"/>
              <a:gd name="T75" fmla="*/ 123 h 278"/>
              <a:gd name="T76" fmla="*/ 51 w 476"/>
              <a:gd name="T77" fmla="*/ 151 h 278"/>
              <a:gd name="T78" fmla="*/ 75 w 476"/>
              <a:gd name="T79" fmla="*/ 178 h 278"/>
              <a:gd name="T80" fmla="*/ 94 w 476"/>
              <a:gd name="T81" fmla="*/ 205 h 278"/>
              <a:gd name="T82" fmla="*/ 99 w 476"/>
              <a:gd name="T83" fmla="*/ 232 h 278"/>
              <a:gd name="T84" fmla="*/ 100 w 476"/>
              <a:gd name="T85" fmla="*/ 259 h 278"/>
              <a:gd name="T86" fmla="*/ 222 w 476"/>
              <a:gd name="T87" fmla="*/ 227 h 278"/>
              <a:gd name="T88" fmla="*/ 216 w 476"/>
              <a:gd name="T89" fmla="*/ 200 h 278"/>
              <a:gd name="T90" fmla="*/ 187 w 476"/>
              <a:gd name="T91" fmla="*/ 173 h 278"/>
              <a:gd name="T92" fmla="*/ 190 w 476"/>
              <a:gd name="T93" fmla="*/ 146 h 278"/>
              <a:gd name="T94" fmla="*/ 200 w 476"/>
              <a:gd name="T95" fmla="*/ 118 h 278"/>
              <a:gd name="T96" fmla="*/ 181 w 476"/>
              <a:gd name="T97" fmla="*/ 91 h 278"/>
              <a:gd name="T98" fmla="*/ 377 w 476"/>
              <a:gd name="T99" fmla="*/ 103 h 278"/>
              <a:gd name="T100" fmla="*/ 362 w 476"/>
              <a:gd name="T101" fmla="*/ 130 h 278"/>
              <a:gd name="T102" fmla="*/ 340 w 476"/>
              <a:gd name="T103" fmla="*/ 157 h 278"/>
              <a:gd name="T104" fmla="*/ 367 w 476"/>
              <a:gd name="T105" fmla="*/ 185 h 278"/>
              <a:gd name="T106" fmla="*/ 398 w 476"/>
              <a:gd name="T107" fmla="*/ 185 h 278"/>
              <a:gd name="T108" fmla="*/ 401 w 476"/>
              <a:gd name="T109" fmla="*/ 218 h 278"/>
              <a:gd name="T110" fmla="*/ 401 w 476"/>
              <a:gd name="T111" fmla="*/ 246 h 278"/>
              <a:gd name="T112" fmla="*/ 427 w 476"/>
              <a:gd name="T113" fmla="*/ 273 h 278"/>
              <a:gd name="T114" fmla="*/ 439 w 476"/>
              <a:gd name="T115" fmla="*/ 24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6" h="278">
                <a:moveTo>
                  <a:pt x="205" y="84"/>
                </a:moveTo>
                <a:cubicBezTo>
                  <a:pt x="181" y="84"/>
                  <a:pt x="181" y="84"/>
                  <a:pt x="181" y="84"/>
                </a:cubicBezTo>
                <a:cubicBezTo>
                  <a:pt x="178" y="84"/>
                  <a:pt x="176" y="87"/>
                  <a:pt x="176" y="89"/>
                </a:cubicBezTo>
                <a:cubicBezTo>
                  <a:pt x="176" y="92"/>
                  <a:pt x="178" y="95"/>
                  <a:pt x="181" y="95"/>
                </a:cubicBezTo>
                <a:cubicBezTo>
                  <a:pt x="190" y="95"/>
                  <a:pt x="190" y="95"/>
                  <a:pt x="190" y="95"/>
                </a:cubicBezTo>
                <a:cubicBezTo>
                  <a:pt x="191" y="95"/>
                  <a:pt x="192" y="95"/>
                  <a:pt x="192" y="96"/>
                </a:cubicBezTo>
                <a:cubicBezTo>
                  <a:pt x="192" y="97"/>
                  <a:pt x="191" y="98"/>
                  <a:pt x="190" y="98"/>
                </a:cubicBezTo>
                <a:cubicBezTo>
                  <a:pt x="181" y="98"/>
                  <a:pt x="181" y="98"/>
                  <a:pt x="181" y="98"/>
                </a:cubicBezTo>
                <a:cubicBezTo>
                  <a:pt x="178" y="98"/>
                  <a:pt x="176" y="100"/>
                  <a:pt x="176" y="103"/>
                </a:cubicBezTo>
                <a:cubicBezTo>
                  <a:pt x="176" y="106"/>
                  <a:pt x="178" y="108"/>
                  <a:pt x="181" y="108"/>
                </a:cubicBezTo>
                <a:cubicBezTo>
                  <a:pt x="228" y="108"/>
                  <a:pt x="228" y="108"/>
                  <a:pt x="228" y="108"/>
                </a:cubicBezTo>
                <a:cubicBezTo>
                  <a:pt x="229" y="108"/>
                  <a:pt x="230" y="109"/>
                  <a:pt x="230" y="110"/>
                </a:cubicBezTo>
                <a:cubicBezTo>
                  <a:pt x="230" y="111"/>
                  <a:pt x="229" y="112"/>
                  <a:pt x="228" y="112"/>
                </a:cubicBezTo>
                <a:cubicBezTo>
                  <a:pt x="200" y="112"/>
                  <a:pt x="200" y="112"/>
                  <a:pt x="200" y="112"/>
                </a:cubicBezTo>
                <a:cubicBezTo>
                  <a:pt x="197" y="112"/>
                  <a:pt x="194" y="114"/>
                  <a:pt x="194" y="117"/>
                </a:cubicBezTo>
                <a:cubicBezTo>
                  <a:pt x="194" y="119"/>
                  <a:pt x="197" y="122"/>
                  <a:pt x="200" y="122"/>
                </a:cubicBezTo>
                <a:cubicBezTo>
                  <a:pt x="229" y="122"/>
                  <a:pt x="229" y="122"/>
                  <a:pt x="229" y="122"/>
                </a:cubicBezTo>
                <a:cubicBezTo>
                  <a:pt x="230" y="122"/>
                  <a:pt x="231" y="122"/>
                  <a:pt x="231" y="123"/>
                </a:cubicBezTo>
                <a:cubicBezTo>
                  <a:pt x="231" y="124"/>
                  <a:pt x="230" y="125"/>
                  <a:pt x="229" y="125"/>
                </a:cubicBezTo>
                <a:cubicBezTo>
                  <a:pt x="190" y="125"/>
                  <a:pt x="190" y="125"/>
                  <a:pt x="190" y="125"/>
                </a:cubicBezTo>
                <a:cubicBezTo>
                  <a:pt x="187" y="125"/>
                  <a:pt x="185" y="127"/>
                  <a:pt x="185" y="130"/>
                </a:cubicBezTo>
                <a:cubicBezTo>
                  <a:pt x="185" y="133"/>
                  <a:pt x="187" y="135"/>
                  <a:pt x="190" y="135"/>
                </a:cubicBezTo>
                <a:cubicBezTo>
                  <a:pt x="203" y="135"/>
                  <a:pt x="203" y="135"/>
                  <a:pt x="203" y="135"/>
                </a:cubicBezTo>
                <a:cubicBezTo>
                  <a:pt x="204" y="135"/>
                  <a:pt x="204" y="136"/>
                  <a:pt x="204" y="137"/>
                </a:cubicBezTo>
                <a:cubicBezTo>
                  <a:pt x="204" y="138"/>
                  <a:pt x="204" y="139"/>
                  <a:pt x="203" y="139"/>
                </a:cubicBezTo>
                <a:cubicBezTo>
                  <a:pt x="190" y="139"/>
                  <a:pt x="190" y="139"/>
                  <a:pt x="190" y="139"/>
                </a:cubicBezTo>
                <a:cubicBezTo>
                  <a:pt x="187" y="139"/>
                  <a:pt x="185" y="141"/>
                  <a:pt x="185" y="144"/>
                </a:cubicBezTo>
                <a:cubicBezTo>
                  <a:pt x="185" y="147"/>
                  <a:pt x="187" y="149"/>
                  <a:pt x="190" y="149"/>
                </a:cubicBezTo>
                <a:cubicBezTo>
                  <a:pt x="238" y="149"/>
                  <a:pt x="238" y="149"/>
                  <a:pt x="238" y="149"/>
                </a:cubicBezTo>
                <a:cubicBezTo>
                  <a:pt x="239" y="149"/>
                  <a:pt x="240" y="150"/>
                  <a:pt x="240" y="151"/>
                </a:cubicBezTo>
                <a:cubicBezTo>
                  <a:pt x="240" y="151"/>
                  <a:pt x="239" y="152"/>
                  <a:pt x="238" y="152"/>
                </a:cubicBezTo>
                <a:cubicBezTo>
                  <a:pt x="180" y="152"/>
                  <a:pt x="180" y="152"/>
                  <a:pt x="180" y="152"/>
                </a:cubicBezTo>
                <a:cubicBezTo>
                  <a:pt x="177" y="152"/>
                  <a:pt x="175" y="154"/>
                  <a:pt x="175" y="157"/>
                </a:cubicBezTo>
                <a:cubicBezTo>
                  <a:pt x="175" y="160"/>
                  <a:pt x="177" y="162"/>
                  <a:pt x="180" y="162"/>
                </a:cubicBezTo>
                <a:cubicBezTo>
                  <a:pt x="247" y="162"/>
                  <a:pt x="247" y="162"/>
                  <a:pt x="247" y="162"/>
                </a:cubicBezTo>
                <a:cubicBezTo>
                  <a:pt x="248" y="162"/>
                  <a:pt x="248" y="163"/>
                  <a:pt x="248" y="164"/>
                </a:cubicBezTo>
                <a:cubicBezTo>
                  <a:pt x="248" y="165"/>
                  <a:pt x="248" y="166"/>
                  <a:pt x="247" y="166"/>
                </a:cubicBezTo>
                <a:cubicBezTo>
                  <a:pt x="187" y="166"/>
                  <a:pt x="187" y="166"/>
                  <a:pt x="187" y="166"/>
                </a:cubicBezTo>
                <a:cubicBezTo>
                  <a:pt x="184" y="166"/>
                  <a:pt x="182" y="168"/>
                  <a:pt x="182" y="171"/>
                </a:cubicBezTo>
                <a:cubicBezTo>
                  <a:pt x="182" y="174"/>
                  <a:pt x="184" y="176"/>
                  <a:pt x="187" y="176"/>
                </a:cubicBezTo>
                <a:cubicBezTo>
                  <a:pt x="260" y="176"/>
                  <a:pt x="260" y="176"/>
                  <a:pt x="260" y="176"/>
                </a:cubicBezTo>
                <a:cubicBezTo>
                  <a:pt x="261" y="176"/>
                  <a:pt x="262" y="177"/>
                  <a:pt x="262" y="178"/>
                </a:cubicBezTo>
                <a:cubicBezTo>
                  <a:pt x="262" y="179"/>
                  <a:pt x="261" y="179"/>
                  <a:pt x="260" y="179"/>
                </a:cubicBezTo>
                <a:cubicBezTo>
                  <a:pt x="213" y="179"/>
                  <a:pt x="213" y="179"/>
                  <a:pt x="213" y="179"/>
                </a:cubicBezTo>
                <a:cubicBezTo>
                  <a:pt x="211" y="179"/>
                  <a:pt x="208" y="182"/>
                  <a:pt x="208" y="185"/>
                </a:cubicBezTo>
                <a:cubicBezTo>
                  <a:pt x="208" y="187"/>
                  <a:pt x="211" y="190"/>
                  <a:pt x="213" y="190"/>
                </a:cubicBezTo>
                <a:cubicBezTo>
                  <a:pt x="247" y="190"/>
                  <a:pt x="247" y="190"/>
                  <a:pt x="247" y="190"/>
                </a:cubicBezTo>
                <a:cubicBezTo>
                  <a:pt x="248" y="190"/>
                  <a:pt x="249" y="190"/>
                  <a:pt x="249" y="191"/>
                </a:cubicBezTo>
                <a:cubicBezTo>
                  <a:pt x="249" y="192"/>
                  <a:pt x="248" y="193"/>
                  <a:pt x="247" y="193"/>
                </a:cubicBezTo>
                <a:cubicBezTo>
                  <a:pt x="216" y="193"/>
                  <a:pt x="216" y="193"/>
                  <a:pt x="216" y="193"/>
                </a:cubicBezTo>
                <a:cubicBezTo>
                  <a:pt x="213" y="193"/>
                  <a:pt x="210" y="195"/>
                  <a:pt x="210" y="198"/>
                </a:cubicBezTo>
                <a:cubicBezTo>
                  <a:pt x="210" y="201"/>
                  <a:pt x="213" y="203"/>
                  <a:pt x="216" y="203"/>
                </a:cubicBezTo>
                <a:cubicBezTo>
                  <a:pt x="248" y="203"/>
                  <a:pt x="248" y="203"/>
                  <a:pt x="248" y="203"/>
                </a:cubicBezTo>
                <a:cubicBezTo>
                  <a:pt x="249" y="203"/>
                  <a:pt x="250" y="204"/>
                  <a:pt x="250" y="205"/>
                </a:cubicBezTo>
                <a:cubicBezTo>
                  <a:pt x="250" y="206"/>
                  <a:pt x="249" y="207"/>
                  <a:pt x="248" y="207"/>
                </a:cubicBezTo>
                <a:cubicBezTo>
                  <a:pt x="217" y="207"/>
                  <a:pt x="217" y="207"/>
                  <a:pt x="217" y="207"/>
                </a:cubicBezTo>
                <a:cubicBezTo>
                  <a:pt x="214" y="207"/>
                  <a:pt x="212" y="209"/>
                  <a:pt x="212" y="212"/>
                </a:cubicBezTo>
                <a:cubicBezTo>
                  <a:pt x="212" y="214"/>
                  <a:pt x="214" y="217"/>
                  <a:pt x="217" y="217"/>
                </a:cubicBezTo>
                <a:cubicBezTo>
                  <a:pt x="240" y="217"/>
                  <a:pt x="240" y="217"/>
                  <a:pt x="240" y="217"/>
                </a:cubicBezTo>
                <a:cubicBezTo>
                  <a:pt x="241" y="217"/>
                  <a:pt x="241" y="217"/>
                  <a:pt x="241" y="218"/>
                </a:cubicBezTo>
                <a:cubicBezTo>
                  <a:pt x="241" y="219"/>
                  <a:pt x="241" y="220"/>
                  <a:pt x="240" y="220"/>
                </a:cubicBezTo>
                <a:cubicBezTo>
                  <a:pt x="222" y="220"/>
                  <a:pt x="222" y="220"/>
                  <a:pt x="222" y="220"/>
                </a:cubicBezTo>
                <a:cubicBezTo>
                  <a:pt x="219" y="220"/>
                  <a:pt x="217" y="222"/>
                  <a:pt x="217" y="225"/>
                </a:cubicBezTo>
                <a:cubicBezTo>
                  <a:pt x="217" y="228"/>
                  <a:pt x="219" y="230"/>
                  <a:pt x="222" y="230"/>
                </a:cubicBezTo>
                <a:cubicBezTo>
                  <a:pt x="231" y="230"/>
                  <a:pt x="231" y="230"/>
                  <a:pt x="231" y="230"/>
                </a:cubicBezTo>
                <a:cubicBezTo>
                  <a:pt x="232" y="230"/>
                  <a:pt x="232" y="231"/>
                  <a:pt x="232" y="232"/>
                </a:cubicBezTo>
                <a:cubicBezTo>
                  <a:pt x="232" y="233"/>
                  <a:pt x="232" y="234"/>
                  <a:pt x="231" y="234"/>
                </a:cubicBezTo>
                <a:cubicBezTo>
                  <a:pt x="230" y="234"/>
                  <a:pt x="230" y="234"/>
                  <a:pt x="230" y="234"/>
                </a:cubicBezTo>
                <a:cubicBezTo>
                  <a:pt x="225" y="234"/>
                  <a:pt x="222" y="237"/>
                  <a:pt x="222" y="242"/>
                </a:cubicBezTo>
                <a:cubicBezTo>
                  <a:pt x="222" y="247"/>
                  <a:pt x="225" y="251"/>
                  <a:pt x="230" y="251"/>
                </a:cubicBezTo>
                <a:cubicBezTo>
                  <a:pt x="240" y="251"/>
                  <a:pt x="240" y="251"/>
                  <a:pt x="240" y="251"/>
                </a:cubicBezTo>
                <a:cubicBezTo>
                  <a:pt x="243" y="251"/>
                  <a:pt x="245" y="253"/>
                  <a:pt x="245" y="256"/>
                </a:cubicBezTo>
                <a:cubicBezTo>
                  <a:pt x="245" y="259"/>
                  <a:pt x="243" y="261"/>
                  <a:pt x="240" y="261"/>
                </a:cubicBezTo>
                <a:cubicBezTo>
                  <a:pt x="105" y="261"/>
                  <a:pt x="105" y="261"/>
                  <a:pt x="105" y="261"/>
                </a:cubicBezTo>
                <a:cubicBezTo>
                  <a:pt x="104" y="261"/>
                  <a:pt x="103" y="260"/>
                  <a:pt x="103" y="259"/>
                </a:cubicBezTo>
                <a:cubicBezTo>
                  <a:pt x="103" y="258"/>
                  <a:pt x="104" y="257"/>
                  <a:pt x="105" y="257"/>
                </a:cubicBezTo>
                <a:cubicBezTo>
                  <a:pt x="112" y="257"/>
                  <a:pt x="112" y="257"/>
                  <a:pt x="112" y="257"/>
                </a:cubicBezTo>
                <a:cubicBezTo>
                  <a:pt x="114" y="257"/>
                  <a:pt x="116" y="255"/>
                  <a:pt x="116" y="252"/>
                </a:cubicBezTo>
                <a:cubicBezTo>
                  <a:pt x="116" y="250"/>
                  <a:pt x="114" y="247"/>
                  <a:pt x="112" y="247"/>
                </a:cubicBezTo>
                <a:cubicBezTo>
                  <a:pt x="105" y="247"/>
                  <a:pt x="105" y="247"/>
                  <a:pt x="105" y="247"/>
                </a:cubicBezTo>
                <a:cubicBezTo>
                  <a:pt x="104" y="247"/>
                  <a:pt x="103" y="247"/>
                  <a:pt x="103" y="246"/>
                </a:cubicBezTo>
                <a:cubicBezTo>
                  <a:pt x="103" y="245"/>
                  <a:pt x="104" y="244"/>
                  <a:pt x="105" y="244"/>
                </a:cubicBezTo>
                <a:cubicBezTo>
                  <a:pt x="117" y="244"/>
                  <a:pt x="117" y="244"/>
                  <a:pt x="117" y="244"/>
                </a:cubicBezTo>
                <a:cubicBezTo>
                  <a:pt x="120" y="244"/>
                  <a:pt x="122" y="242"/>
                  <a:pt x="122" y="239"/>
                </a:cubicBezTo>
                <a:cubicBezTo>
                  <a:pt x="122" y="236"/>
                  <a:pt x="120" y="234"/>
                  <a:pt x="117" y="234"/>
                </a:cubicBezTo>
                <a:cubicBezTo>
                  <a:pt x="104" y="234"/>
                  <a:pt x="104" y="234"/>
                  <a:pt x="104" y="234"/>
                </a:cubicBezTo>
                <a:cubicBezTo>
                  <a:pt x="103" y="234"/>
                  <a:pt x="102" y="233"/>
                  <a:pt x="102" y="232"/>
                </a:cubicBezTo>
                <a:cubicBezTo>
                  <a:pt x="102" y="231"/>
                  <a:pt x="103" y="230"/>
                  <a:pt x="104" y="230"/>
                </a:cubicBezTo>
                <a:cubicBezTo>
                  <a:pt x="130" y="230"/>
                  <a:pt x="130" y="230"/>
                  <a:pt x="130" y="230"/>
                </a:cubicBezTo>
                <a:cubicBezTo>
                  <a:pt x="133" y="230"/>
                  <a:pt x="135" y="228"/>
                  <a:pt x="135" y="225"/>
                </a:cubicBezTo>
                <a:cubicBezTo>
                  <a:pt x="135" y="222"/>
                  <a:pt x="133" y="220"/>
                  <a:pt x="130" y="220"/>
                </a:cubicBezTo>
                <a:cubicBezTo>
                  <a:pt x="105" y="220"/>
                  <a:pt x="105" y="220"/>
                  <a:pt x="105" y="220"/>
                </a:cubicBezTo>
                <a:cubicBezTo>
                  <a:pt x="104" y="220"/>
                  <a:pt x="104" y="219"/>
                  <a:pt x="104" y="218"/>
                </a:cubicBezTo>
                <a:cubicBezTo>
                  <a:pt x="104" y="217"/>
                  <a:pt x="104" y="217"/>
                  <a:pt x="105" y="217"/>
                </a:cubicBezTo>
                <a:cubicBezTo>
                  <a:pt x="140" y="217"/>
                  <a:pt x="140" y="217"/>
                  <a:pt x="140" y="217"/>
                </a:cubicBezTo>
                <a:cubicBezTo>
                  <a:pt x="143" y="217"/>
                  <a:pt x="145" y="214"/>
                  <a:pt x="145" y="212"/>
                </a:cubicBezTo>
                <a:cubicBezTo>
                  <a:pt x="145" y="209"/>
                  <a:pt x="143" y="207"/>
                  <a:pt x="140" y="207"/>
                </a:cubicBezTo>
                <a:cubicBezTo>
                  <a:pt x="99" y="207"/>
                  <a:pt x="99" y="207"/>
                  <a:pt x="99" y="207"/>
                </a:cubicBezTo>
                <a:cubicBezTo>
                  <a:pt x="98" y="207"/>
                  <a:pt x="97" y="206"/>
                  <a:pt x="97" y="205"/>
                </a:cubicBezTo>
                <a:cubicBezTo>
                  <a:pt x="97" y="204"/>
                  <a:pt x="98" y="203"/>
                  <a:pt x="99" y="203"/>
                </a:cubicBezTo>
                <a:cubicBezTo>
                  <a:pt x="143" y="203"/>
                  <a:pt x="143" y="203"/>
                  <a:pt x="143" y="203"/>
                </a:cubicBezTo>
                <a:cubicBezTo>
                  <a:pt x="146" y="203"/>
                  <a:pt x="148" y="201"/>
                  <a:pt x="148" y="198"/>
                </a:cubicBezTo>
                <a:cubicBezTo>
                  <a:pt x="148" y="195"/>
                  <a:pt x="146" y="193"/>
                  <a:pt x="143" y="193"/>
                </a:cubicBezTo>
                <a:cubicBezTo>
                  <a:pt x="89" y="193"/>
                  <a:pt x="89" y="193"/>
                  <a:pt x="89" y="193"/>
                </a:cubicBezTo>
                <a:cubicBezTo>
                  <a:pt x="88" y="193"/>
                  <a:pt x="88" y="192"/>
                  <a:pt x="88" y="191"/>
                </a:cubicBezTo>
                <a:cubicBezTo>
                  <a:pt x="88" y="190"/>
                  <a:pt x="88" y="190"/>
                  <a:pt x="89" y="190"/>
                </a:cubicBezTo>
                <a:cubicBezTo>
                  <a:pt x="125" y="190"/>
                  <a:pt x="125" y="190"/>
                  <a:pt x="125" y="190"/>
                </a:cubicBezTo>
                <a:cubicBezTo>
                  <a:pt x="128" y="190"/>
                  <a:pt x="130" y="187"/>
                  <a:pt x="130" y="185"/>
                </a:cubicBezTo>
                <a:cubicBezTo>
                  <a:pt x="130" y="182"/>
                  <a:pt x="128" y="179"/>
                  <a:pt x="125" y="179"/>
                </a:cubicBezTo>
                <a:cubicBezTo>
                  <a:pt x="80" y="179"/>
                  <a:pt x="80" y="179"/>
                  <a:pt x="80" y="179"/>
                </a:cubicBezTo>
                <a:cubicBezTo>
                  <a:pt x="79" y="179"/>
                  <a:pt x="78" y="179"/>
                  <a:pt x="78" y="178"/>
                </a:cubicBezTo>
                <a:cubicBezTo>
                  <a:pt x="78" y="177"/>
                  <a:pt x="79" y="176"/>
                  <a:pt x="80" y="176"/>
                </a:cubicBezTo>
                <a:cubicBezTo>
                  <a:pt x="84" y="176"/>
                  <a:pt x="84" y="176"/>
                  <a:pt x="84" y="176"/>
                </a:cubicBezTo>
                <a:cubicBezTo>
                  <a:pt x="86" y="176"/>
                  <a:pt x="89" y="174"/>
                  <a:pt x="89" y="171"/>
                </a:cubicBezTo>
                <a:cubicBezTo>
                  <a:pt x="89" y="168"/>
                  <a:pt x="86" y="166"/>
                  <a:pt x="84" y="166"/>
                </a:cubicBezTo>
                <a:cubicBezTo>
                  <a:pt x="65" y="166"/>
                  <a:pt x="65" y="166"/>
                  <a:pt x="65" y="166"/>
                </a:cubicBezTo>
                <a:cubicBezTo>
                  <a:pt x="64" y="166"/>
                  <a:pt x="63" y="165"/>
                  <a:pt x="63" y="164"/>
                </a:cubicBezTo>
                <a:cubicBezTo>
                  <a:pt x="63" y="163"/>
                  <a:pt x="64" y="162"/>
                  <a:pt x="65" y="162"/>
                </a:cubicBezTo>
                <a:cubicBezTo>
                  <a:pt x="65" y="162"/>
                  <a:pt x="65" y="162"/>
                  <a:pt x="65" y="162"/>
                </a:cubicBezTo>
                <a:cubicBezTo>
                  <a:pt x="68" y="162"/>
                  <a:pt x="70" y="160"/>
                  <a:pt x="70" y="157"/>
                </a:cubicBezTo>
                <a:cubicBezTo>
                  <a:pt x="70" y="154"/>
                  <a:pt x="68" y="152"/>
                  <a:pt x="65" y="152"/>
                </a:cubicBezTo>
                <a:cubicBezTo>
                  <a:pt x="56" y="152"/>
                  <a:pt x="56" y="152"/>
                  <a:pt x="56" y="152"/>
                </a:cubicBezTo>
                <a:cubicBezTo>
                  <a:pt x="55" y="152"/>
                  <a:pt x="54" y="151"/>
                  <a:pt x="54" y="151"/>
                </a:cubicBezTo>
                <a:cubicBezTo>
                  <a:pt x="54" y="150"/>
                  <a:pt x="55" y="149"/>
                  <a:pt x="56" y="149"/>
                </a:cubicBezTo>
                <a:cubicBezTo>
                  <a:pt x="63" y="149"/>
                  <a:pt x="63" y="149"/>
                  <a:pt x="63" y="149"/>
                </a:cubicBezTo>
                <a:cubicBezTo>
                  <a:pt x="66" y="149"/>
                  <a:pt x="68" y="147"/>
                  <a:pt x="68" y="144"/>
                </a:cubicBezTo>
                <a:cubicBezTo>
                  <a:pt x="68" y="141"/>
                  <a:pt x="66" y="139"/>
                  <a:pt x="63" y="139"/>
                </a:cubicBezTo>
                <a:cubicBezTo>
                  <a:pt x="45" y="139"/>
                  <a:pt x="45" y="139"/>
                  <a:pt x="45" y="139"/>
                </a:cubicBezTo>
                <a:cubicBezTo>
                  <a:pt x="44" y="139"/>
                  <a:pt x="43" y="138"/>
                  <a:pt x="43" y="137"/>
                </a:cubicBezTo>
                <a:cubicBezTo>
                  <a:pt x="43" y="136"/>
                  <a:pt x="44" y="135"/>
                  <a:pt x="45" y="135"/>
                </a:cubicBezTo>
                <a:cubicBezTo>
                  <a:pt x="90" y="135"/>
                  <a:pt x="90" y="135"/>
                  <a:pt x="90" y="135"/>
                </a:cubicBezTo>
                <a:cubicBezTo>
                  <a:pt x="93" y="135"/>
                  <a:pt x="95" y="133"/>
                  <a:pt x="95" y="130"/>
                </a:cubicBezTo>
                <a:cubicBezTo>
                  <a:pt x="95" y="127"/>
                  <a:pt x="93" y="125"/>
                  <a:pt x="90" y="125"/>
                </a:cubicBezTo>
                <a:cubicBezTo>
                  <a:pt x="39" y="125"/>
                  <a:pt x="39" y="125"/>
                  <a:pt x="39" y="125"/>
                </a:cubicBezTo>
                <a:cubicBezTo>
                  <a:pt x="38" y="125"/>
                  <a:pt x="37" y="124"/>
                  <a:pt x="37" y="123"/>
                </a:cubicBezTo>
                <a:cubicBezTo>
                  <a:pt x="37" y="122"/>
                  <a:pt x="38" y="122"/>
                  <a:pt x="39" y="122"/>
                </a:cubicBezTo>
                <a:cubicBezTo>
                  <a:pt x="102" y="122"/>
                  <a:pt x="102" y="122"/>
                  <a:pt x="102" y="122"/>
                </a:cubicBezTo>
                <a:cubicBezTo>
                  <a:pt x="105" y="122"/>
                  <a:pt x="107" y="119"/>
                  <a:pt x="107" y="117"/>
                </a:cubicBezTo>
                <a:cubicBezTo>
                  <a:pt x="107" y="114"/>
                  <a:pt x="105" y="112"/>
                  <a:pt x="102" y="112"/>
                </a:cubicBezTo>
                <a:cubicBezTo>
                  <a:pt x="43" y="112"/>
                  <a:pt x="43" y="112"/>
                  <a:pt x="43" y="112"/>
                </a:cubicBezTo>
                <a:cubicBezTo>
                  <a:pt x="42" y="112"/>
                  <a:pt x="41" y="111"/>
                  <a:pt x="41" y="110"/>
                </a:cubicBezTo>
                <a:cubicBezTo>
                  <a:pt x="41" y="109"/>
                  <a:pt x="42" y="108"/>
                  <a:pt x="43" y="108"/>
                </a:cubicBezTo>
                <a:cubicBezTo>
                  <a:pt x="122" y="108"/>
                  <a:pt x="122" y="108"/>
                  <a:pt x="122" y="108"/>
                </a:cubicBezTo>
                <a:cubicBezTo>
                  <a:pt x="125" y="108"/>
                  <a:pt x="128" y="106"/>
                  <a:pt x="128" y="103"/>
                </a:cubicBezTo>
                <a:cubicBezTo>
                  <a:pt x="128" y="100"/>
                  <a:pt x="125" y="98"/>
                  <a:pt x="122" y="98"/>
                </a:cubicBezTo>
                <a:cubicBezTo>
                  <a:pt x="39" y="98"/>
                  <a:pt x="39" y="98"/>
                  <a:pt x="39" y="98"/>
                </a:cubicBezTo>
                <a:cubicBezTo>
                  <a:pt x="38" y="98"/>
                  <a:pt x="37" y="97"/>
                  <a:pt x="37" y="96"/>
                </a:cubicBezTo>
                <a:cubicBezTo>
                  <a:pt x="37" y="95"/>
                  <a:pt x="38" y="95"/>
                  <a:pt x="39" y="95"/>
                </a:cubicBezTo>
                <a:cubicBezTo>
                  <a:pt x="123" y="95"/>
                  <a:pt x="123" y="95"/>
                  <a:pt x="123" y="95"/>
                </a:cubicBezTo>
                <a:cubicBezTo>
                  <a:pt x="126" y="95"/>
                  <a:pt x="128" y="92"/>
                  <a:pt x="128" y="89"/>
                </a:cubicBezTo>
                <a:cubicBezTo>
                  <a:pt x="128" y="89"/>
                  <a:pt x="128" y="88"/>
                  <a:pt x="128" y="88"/>
                </a:cubicBezTo>
                <a:cubicBezTo>
                  <a:pt x="148" y="88"/>
                  <a:pt x="148" y="88"/>
                  <a:pt x="148" y="88"/>
                </a:cubicBezTo>
                <a:cubicBezTo>
                  <a:pt x="150" y="88"/>
                  <a:pt x="152" y="85"/>
                  <a:pt x="152" y="83"/>
                </a:cubicBezTo>
                <a:cubicBezTo>
                  <a:pt x="152" y="80"/>
                  <a:pt x="150" y="78"/>
                  <a:pt x="148" y="78"/>
                </a:cubicBezTo>
                <a:cubicBezTo>
                  <a:pt x="142" y="78"/>
                  <a:pt x="142" y="78"/>
                  <a:pt x="142" y="78"/>
                </a:cubicBezTo>
                <a:cubicBezTo>
                  <a:pt x="141" y="78"/>
                  <a:pt x="140" y="77"/>
                  <a:pt x="140" y="76"/>
                </a:cubicBezTo>
                <a:cubicBezTo>
                  <a:pt x="140" y="75"/>
                  <a:pt x="141" y="74"/>
                  <a:pt x="142" y="74"/>
                </a:cubicBezTo>
                <a:cubicBezTo>
                  <a:pt x="170" y="74"/>
                  <a:pt x="170" y="74"/>
                  <a:pt x="170" y="74"/>
                </a:cubicBezTo>
                <a:cubicBezTo>
                  <a:pt x="173" y="74"/>
                  <a:pt x="175" y="72"/>
                  <a:pt x="175" y="69"/>
                </a:cubicBezTo>
                <a:cubicBezTo>
                  <a:pt x="175" y="66"/>
                  <a:pt x="173" y="64"/>
                  <a:pt x="170" y="64"/>
                </a:cubicBezTo>
                <a:cubicBezTo>
                  <a:pt x="142" y="64"/>
                  <a:pt x="142" y="64"/>
                  <a:pt x="142" y="64"/>
                </a:cubicBezTo>
                <a:cubicBezTo>
                  <a:pt x="141" y="64"/>
                  <a:pt x="140" y="63"/>
                  <a:pt x="140" y="62"/>
                </a:cubicBezTo>
                <a:cubicBezTo>
                  <a:pt x="140" y="62"/>
                  <a:pt x="141" y="61"/>
                  <a:pt x="142" y="61"/>
                </a:cubicBezTo>
                <a:cubicBezTo>
                  <a:pt x="173" y="61"/>
                  <a:pt x="173" y="61"/>
                  <a:pt x="173" y="61"/>
                </a:cubicBezTo>
                <a:cubicBezTo>
                  <a:pt x="176" y="61"/>
                  <a:pt x="178" y="58"/>
                  <a:pt x="178" y="56"/>
                </a:cubicBezTo>
                <a:cubicBezTo>
                  <a:pt x="178" y="53"/>
                  <a:pt x="176" y="50"/>
                  <a:pt x="173" y="50"/>
                </a:cubicBezTo>
                <a:cubicBezTo>
                  <a:pt x="137" y="50"/>
                  <a:pt x="137" y="50"/>
                  <a:pt x="137" y="50"/>
                </a:cubicBezTo>
                <a:cubicBezTo>
                  <a:pt x="136" y="50"/>
                  <a:pt x="135" y="50"/>
                  <a:pt x="135" y="49"/>
                </a:cubicBezTo>
                <a:cubicBezTo>
                  <a:pt x="135" y="48"/>
                  <a:pt x="136" y="47"/>
                  <a:pt x="137" y="47"/>
                </a:cubicBezTo>
                <a:cubicBezTo>
                  <a:pt x="177" y="47"/>
                  <a:pt x="177" y="47"/>
                  <a:pt x="177" y="47"/>
                </a:cubicBezTo>
                <a:cubicBezTo>
                  <a:pt x="179" y="47"/>
                  <a:pt x="182" y="45"/>
                  <a:pt x="182" y="42"/>
                </a:cubicBezTo>
                <a:cubicBezTo>
                  <a:pt x="182" y="39"/>
                  <a:pt x="179" y="37"/>
                  <a:pt x="177" y="37"/>
                </a:cubicBezTo>
                <a:cubicBezTo>
                  <a:pt x="132" y="37"/>
                  <a:pt x="132" y="37"/>
                  <a:pt x="132" y="37"/>
                </a:cubicBezTo>
                <a:cubicBezTo>
                  <a:pt x="132" y="37"/>
                  <a:pt x="131" y="36"/>
                  <a:pt x="131" y="35"/>
                </a:cubicBezTo>
                <a:cubicBezTo>
                  <a:pt x="131" y="34"/>
                  <a:pt x="132" y="34"/>
                  <a:pt x="132" y="34"/>
                </a:cubicBezTo>
                <a:cubicBezTo>
                  <a:pt x="178" y="34"/>
                  <a:pt x="178" y="34"/>
                  <a:pt x="178" y="34"/>
                </a:cubicBezTo>
                <a:cubicBezTo>
                  <a:pt x="181" y="34"/>
                  <a:pt x="183" y="31"/>
                  <a:pt x="183" y="28"/>
                </a:cubicBezTo>
                <a:cubicBezTo>
                  <a:pt x="183" y="26"/>
                  <a:pt x="181" y="23"/>
                  <a:pt x="178" y="23"/>
                </a:cubicBezTo>
                <a:cubicBezTo>
                  <a:pt x="147" y="23"/>
                  <a:pt x="147" y="23"/>
                  <a:pt x="147" y="23"/>
                </a:cubicBezTo>
                <a:cubicBezTo>
                  <a:pt x="146" y="23"/>
                  <a:pt x="145" y="23"/>
                  <a:pt x="145" y="22"/>
                </a:cubicBezTo>
                <a:cubicBezTo>
                  <a:pt x="145" y="21"/>
                  <a:pt x="146" y="20"/>
                  <a:pt x="147" y="20"/>
                </a:cubicBezTo>
                <a:cubicBezTo>
                  <a:pt x="292" y="20"/>
                  <a:pt x="292" y="20"/>
                  <a:pt x="292" y="20"/>
                </a:cubicBezTo>
                <a:cubicBezTo>
                  <a:pt x="292" y="20"/>
                  <a:pt x="293" y="21"/>
                  <a:pt x="293" y="22"/>
                </a:cubicBezTo>
                <a:cubicBezTo>
                  <a:pt x="293" y="23"/>
                  <a:pt x="292" y="23"/>
                  <a:pt x="292" y="23"/>
                </a:cubicBezTo>
                <a:cubicBezTo>
                  <a:pt x="289" y="23"/>
                  <a:pt x="289" y="23"/>
                  <a:pt x="289" y="23"/>
                </a:cubicBezTo>
                <a:cubicBezTo>
                  <a:pt x="286" y="23"/>
                  <a:pt x="284" y="26"/>
                  <a:pt x="284" y="28"/>
                </a:cubicBezTo>
                <a:cubicBezTo>
                  <a:pt x="284" y="31"/>
                  <a:pt x="286" y="34"/>
                  <a:pt x="289" y="34"/>
                </a:cubicBezTo>
                <a:cubicBezTo>
                  <a:pt x="399" y="34"/>
                  <a:pt x="399" y="34"/>
                  <a:pt x="399" y="34"/>
                </a:cubicBezTo>
                <a:cubicBezTo>
                  <a:pt x="400" y="34"/>
                  <a:pt x="401" y="34"/>
                  <a:pt x="401" y="35"/>
                </a:cubicBezTo>
                <a:cubicBezTo>
                  <a:pt x="401" y="36"/>
                  <a:pt x="400" y="37"/>
                  <a:pt x="399" y="37"/>
                </a:cubicBezTo>
                <a:cubicBezTo>
                  <a:pt x="253" y="37"/>
                  <a:pt x="253" y="37"/>
                  <a:pt x="253" y="37"/>
                </a:cubicBezTo>
                <a:cubicBezTo>
                  <a:pt x="251" y="37"/>
                  <a:pt x="248" y="39"/>
                  <a:pt x="248" y="42"/>
                </a:cubicBezTo>
                <a:cubicBezTo>
                  <a:pt x="248" y="45"/>
                  <a:pt x="251" y="47"/>
                  <a:pt x="253" y="47"/>
                </a:cubicBezTo>
                <a:cubicBezTo>
                  <a:pt x="397" y="47"/>
                  <a:pt x="397" y="47"/>
                  <a:pt x="397" y="47"/>
                </a:cubicBezTo>
                <a:cubicBezTo>
                  <a:pt x="398" y="47"/>
                  <a:pt x="399" y="48"/>
                  <a:pt x="399" y="49"/>
                </a:cubicBezTo>
                <a:cubicBezTo>
                  <a:pt x="399" y="50"/>
                  <a:pt x="398" y="50"/>
                  <a:pt x="397" y="50"/>
                </a:cubicBezTo>
                <a:cubicBezTo>
                  <a:pt x="270" y="50"/>
                  <a:pt x="270" y="50"/>
                  <a:pt x="270" y="50"/>
                </a:cubicBezTo>
                <a:cubicBezTo>
                  <a:pt x="267" y="50"/>
                  <a:pt x="265" y="53"/>
                  <a:pt x="265" y="56"/>
                </a:cubicBezTo>
                <a:cubicBezTo>
                  <a:pt x="265" y="58"/>
                  <a:pt x="267" y="61"/>
                  <a:pt x="270" y="61"/>
                </a:cubicBezTo>
                <a:cubicBezTo>
                  <a:pt x="396" y="61"/>
                  <a:pt x="396" y="61"/>
                  <a:pt x="396" y="61"/>
                </a:cubicBezTo>
                <a:cubicBezTo>
                  <a:pt x="397" y="61"/>
                  <a:pt x="398" y="62"/>
                  <a:pt x="398" y="62"/>
                </a:cubicBezTo>
                <a:cubicBezTo>
                  <a:pt x="398" y="63"/>
                  <a:pt x="397" y="64"/>
                  <a:pt x="396" y="64"/>
                </a:cubicBezTo>
                <a:cubicBezTo>
                  <a:pt x="222" y="64"/>
                  <a:pt x="222" y="64"/>
                  <a:pt x="222" y="64"/>
                </a:cubicBezTo>
                <a:cubicBezTo>
                  <a:pt x="219" y="64"/>
                  <a:pt x="217" y="66"/>
                  <a:pt x="217" y="69"/>
                </a:cubicBezTo>
                <a:cubicBezTo>
                  <a:pt x="217" y="72"/>
                  <a:pt x="219" y="74"/>
                  <a:pt x="222" y="74"/>
                </a:cubicBezTo>
                <a:cubicBezTo>
                  <a:pt x="366" y="74"/>
                  <a:pt x="366" y="74"/>
                  <a:pt x="366" y="74"/>
                </a:cubicBezTo>
                <a:cubicBezTo>
                  <a:pt x="367" y="74"/>
                  <a:pt x="368" y="75"/>
                  <a:pt x="368" y="76"/>
                </a:cubicBezTo>
                <a:cubicBezTo>
                  <a:pt x="368" y="77"/>
                  <a:pt x="367" y="78"/>
                  <a:pt x="366" y="78"/>
                </a:cubicBezTo>
                <a:cubicBezTo>
                  <a:pt x="209" y="78"/>
                  <a:pt x="209" y="78"/>
                  <a:pt x="209" y="78"/>
                </a:cubicBezTo>
                <a:cubicBezTo>
                  <a:pt x="207" y="78"/>
                  <a:pt x="204" y="80"/>
                  <a:pt x="204" y="83"/>
                </a:cubicBezTo>
                <a:cubicBezTo>
                  <a:pt x="204" y="83"/>
                  <a:pt x="204" y="84"/>
                  <a:pt x="205" y="84"/>
                </a:cubicBezTo>
                <a:close/>
                <a:moveTo>
                  <a:pt x="471" y="200"/>
                </a:moveTo>
                <a:cubicBezTo>
                  <a:pt x="469" y="200"/>
                  <a:pt x="467" y="202"/>
                  <a:pt x="467" y="205"/>
                </a:cubicBezTo>
                <a:cubicBezTo>
                  <a:pt x="467" y="206"/>
                  <a:pt x="468" y="208"/>
                  <a:pt x="470" y="209"/>
                </a:cubicBezTo>
                <a:cubicBezTo>
                  <a:pt x="468" y="223"/>
                  <a:pt x="456" y="234"/>
                  <a:pt x="442" y="234"/>
                </a:cubicBezTo>
                <a:cubicBezTo>
                  <a:pt x="422" y="234"/>
                  <a:pt x="422" y="234"/>
                  <a:pt x="422" y="234"/>
                </a:cubicBezTo>
                <a:cubicBezTo>
                  <a:pt x="419" y="234"/>
                  <a:pt x="417" y="236"/>
                  <a:pt x="417" y="239"/>
                </a:cubicBezTo>
                <a:cubicBezTo>
                  <a:pt x="417" y="242"/>
                  <a:pt x="419" y="244"/>
                  <a:pt x="422" y="244"/>
                </a:cubicBezTo>
                <a:cubicBezTo>
                  <a:pt x="434" y="244"/>
                  <a:pt x="434" y="244"/>
                  <a:pt x="434" y="244"/>
                </a:cubicBezTo>
                <a:cubicBezTo>
                  <a:pt x="435" y="244"/>
                  <a:pt x="436" y="245"/>
                  <a:pt x="436" y="246"/>
                </a:cubicBezTo>
                <a:cubicBezTo>
                  <a:pt x="436" y="247"/>
                  <a:pt x="435" y="247"/>
                  <a:pt x="434" y="247"/>
                </a:cubicBezTo>
                <a:cubicBezTo>
                  <a:pt x="423" y="247"/>
                  <a:pt x="423" y="247"/>
                  <a:pt x="423" y="247"/>
                </a:cubicBezTo>
                <a:cubicBezTo>
                  <a:pt x="420" y="247"/>
                  <a:pt x="418" y="250"/>
                  <a:pt x="418" y="252"/>
                </a:cubicBezTo>
                <a:cubicBezTo>
                  <a:pt x="418" y="255"/>
                  <a:pt x="420" y="258"/>
                  <a:pt x="423" y="258"/>
                </a:cubicBezTo>
                <a:cubicBezTo>
                  <a:pt x="430" y="258"/>
                  <a:pt x="430" y="258"/>
                  <a:pt x="430" y="258"/>
                </a:cubicBezTo>
                <a:cubicBezTo>
                  <a:pt x="431" y="258"/>
                  <a:pt x="432" y="258"/>
                  <a:pt x="432" y="259"/>
                </a:cubicBezTo>
                <a:cubicBezTo>
                  <a:pt x="432" y="260"/>
                  <a:pt x="431" y="261"/>
                  <a:pt x="430" y="261"/>
                </a:cubicBezTo>
                <a:cubicBezTo>
                  <a:pt x="416" y="261"/>
                  <a:pt x="416" y="261"/>
                  <a:pt x="416" y="261"/>
                </a:cubicBezTo>
                <a:cubicBezTo>
                  <a:pt x="413" y="261"/>
                  <a:pt x="411" y="263"/>
                  <a:pt x="411" y="266"/>
                </a:cubicBezTo>
                <a:cubicBezTo>
                  <a:pt x="411" y="269"/>
                  <a:pt x="413" y="271"/>
                  <a:pt x="416" y="271"/>
                </a:cubicBezTo>
                <a:cubicBezTo>
                  <a:pt x="421" y="271"/>
                  <a:pt x="421" y="271"/>
                  <a:pt x="421" y="271"/>
                </a:cubicBezTo>
                <a:cubicBezTo>
                  <a:pt x="422" y="271"/>
                  <a:pt x="423" y="272"/>
                  <a:pt x="423" y="273"/>
                </a:cubicBezTo>
                <a:cubicBezTo>
                  <a:pt x="423" y="274"/>
                  <a:pt x="422" y="275"/>
                  <a:pt x="421" y="275"/>
                </a:cubicBezTo>
                <a:cubicBezTo>
                  <a:pt x="389" y="275"/>
                  <a:pt x="389" y="275"/>
                  <a:pt x="389" y="275"/>
                </a:cubicBezTo>
                <a:cubicBezTo>
                  <a:pt x="386" y="275"/>
                  <a:pt x="384" y="272"/>
                  <a:pt x="384" y="269"/>
                </a:cubicBezTo>
                <a:cubicBezTo>
                  <a:pt x="384" y="267"/>
                  <a:pt x="386" y="264"/>
                  <a:pt x="389" y="264"/>
                </a:cubicBezTo>
                <a:cubicBezTo>
                  <a:pt x="391" y="264"/>
                  <a:pt x="391" y="264"/>
                  <a:pt x="391" y="264"/>
                </a:cubicBezTo>
                <a:cubicBezTo>
                  <a:pt x="393" y="264"/>
                  <a:pt x="396" y="262"/>
                  <a:pt x="396" y="259"/>
                </a:cubicBezTo>
                <a:cubicBezTo>
                  <a:pt x="396" y="256"/>
                  <a:pt x="393" y="254"/>
                  <a:pt x="391" y="254"/>
                </a:cubicBezTo>
                <a:cubicBezTo>
                  <a:pt x="385" y="254"/>
                  <a:pt x="385" y="254"/>
                  <a:pt x="385" y="254"/>
                </a:cubicBezTo>
                <a:cubicBezTo>
                  <a:pt x="384" y="254"/>
                  <a:pt x="384" y="253"/>
                  <a:pt x="384" y="252"/>
                </a:cubicBezTo>
                <a:cubicBezTo>
                  <a:pt x="384" y="251"/>
                  <a:pt x="384" y="251"/>
                  <a:pt x="385" y="251"/>
                </a:cubicBezTo>
                <a:cubicBezTo>
                  <a:pt x="399" y="251"/>
                  <a:pt x="399" y="251"/>
                  <a:pt x="399" y="251"/>
                </a:cubicBezTo>
                <a:cubicBezTo>
                  <a:pt x="402" y="251"/>
                  <a:pt x="404" y="248"/>
                  <a:pt x="404" y="246"/>
                </a:cubicBezTo>
                <a:cubicBezTo>
                  <a:pt x="404" y="243"/>
                  <a:pt x="402" y="241"/>
                  <a:pt x="399" y="241"/>
                </a:cubicBezTo>
                <a:cubicBezTo>
                  <a:pt x="355" y="241"/>
                  <a:pt x="355" y="241"/>
                  <a:pt x="355" y="241"/>
                </a:cubicBezTo>
                <a:cubicBezTo>
                  <a:pt x="354" y="241"/>
                  <a:pt x="353" y="240"/>
                  <a:pt x="353" y="239"/>
                </a:cubicBezTo>
                <a:cubicBezTo>
                  <a:pt x="353" y="238"/>
                  <a:pt x="354" y="237"/>
                  <a:pt x="355" y="237"/>
                </a:cubicBezTo>
                <a:cubicBezTo>
                  <a:pt x="403" y="237"/>
                  <a:pt x="403" y="237"/>
                  <a:pt x="403" y="237"/>
                </a:cubicBezTo>
                <a:cubicBezTo>
                  <a:pt x="406" y="237"/>
                  <a:pt x="408" y="235"/>
                  <a:pt x="408" y="232"/>
                </a:cubicBezTo>
                <a:cubicBezTo>
                  <a:pt x="408" y="229"/>
                  <a:pt x="406" y="227"/>
                  <a:pt x="403" y="227"/>
                </a:cubicBezTo>
                <a:cubicBezTo>
                  <a:pt x="354" y="227"/>
                  <a:pt x="354" y="227"/>
                  <a:pt x="354" y="227"/>
                </a:cubicBezTo>
                <a:cubicBezTo>
                  <a:pt x="353" y="227"/>
                  <a:pt x="352" y="226"/>
                  <a:pt x="352" y="225"/>
                </a:cubicBezTo>
                <a:cubicBezTo>
                  <a:pt x="352" y="224"/>
                  <a:pt x="353" y="224"/>
                  <a:pt x="354" y="224"/>
                </a:cubicBezTo>
                <a:cubicBezTo>
                  <a:pt x="400" y="224"/>
                  <a:pt x="400" y="224"/>
                  <a:pt x="400" y="224"/>
                </a:cubicBezTo>
                <a:cubicBezTo>
                  <a:pt x="403" y="224"/>
                  <a:pt x="405" y="221"/>
                  <a:pt x="405" y="218"/>
                </a:cubicBezTo>
                <a:cubicBezTo>
                  <a:pt x="405" y="216"/>
                  <a:pt x="403" y="213"/>
                  <a:pt x="400" y="213"/>
                </a:cubicBezTo>
                <a:cubicBezTo>
                  <a:pt x="365" y="213"/>
                  <a:pt x="365" y="213"/>
                  <a:pt x="365" y="213"/>
                </a:cubicBezTo>
                <a:cubicBezTo>
                  <a:pt x="364" y="213"/>
                  <a:pt x="364" y="213"/>
                  <a:pt x="364" y="212"/>
                </a:cubicBezTo>
                <a:cubicBezTo>
                  <a:pt x="364" y="211"/>
                  <a:pt x="364" y="210"/>
                  <a:pt x="365" y="210"/>
                </a:cubicBezTo>
                <a:cubicBezTo>
                  <a:pt x="396" y="210"/>
                  <a:pt x="396" y="210"/>
                  <a:pt x="396" y="210"/>
                </a:cubicBezTo>
                <a:cubicBezTo>
                  <a:pt x="401" y="210"/>
                  <a:pt x="405" y="206"/>
                  <a:pt x="405" y="201"/>
                </a:cubicBezTo>
                <a:cubicBezTo>
                  <a:pt x="405" y="197"/>
                  <a:pt x="401" y="193"/>
                  <a:pt x="396" y="193"/>
                </a:cubicBezTo>
                <a:cubicBezTo>
                  <a:pt x="394" y="193"/>
                  <a:pt x="394" y="193"/>
                  <a:pt x="394" y="193"/>
                </a:cubicBezTo>
                <a:cubicBezTo>
                  <a:pt x="393" y="193"/>
                  <a:pt x="392" y="192"/>
                  <a:pt x="392" y="191"/>
                </a:cubicBezTo>
                <a:cubicBezTo>
                  <a:pt x="392" y="190"/>
                  <a:pt x="393" y="190"/>
                  <a:pt x="394" y="190"/>
                </a:cubicBezTo>
                <a:cubicBezTo>
                  <a:pt x="396" y="190"/>
                  <a:pt x="396" y="190"/>
                  <a:pt x="396" y="190"/>
                </a:cubicBezTo>
                <a:cubicBezTo>
                  <a:pt x="399" y="190"/>
                  <a:pt x="401" y="187"/>
                  <a:pt x="401" y="185"/>
                </a:cubicBezTo>
                <a:cubicBezTo>
                  <a:pt x="401" y="182"/>
                  <a:pt x="399" y="179"/>
                  <a:pt x="396" y="179"/>
                </a:cubicBezTo>
                <a:cubicBezTo>
                  <a:pt x="379" y="179"/>
                  <a:pt x="379" y="179"/>
                  <a:pt x="379" y="179"/>
                </a:cubicBezTo>
                <a:cubicBezTo>
                  <a:pt x="376" y="179"/>
                  <a:pt x="373" y="182"/>
                  <a:pt x="373" y="185"/>
                </a:cubicBezTo>
                <a:cubicBezTo>
                  <a:pt x="373" y="187"/>
                  <a:pt x="376" y="190"/>
                  <a:pt x="379" y="190"/>
                </a:cubicBezTo>
                <a:cubicBezTo>
                  <a:pt x="382" y="190"/>
                  <a:pt x="382" y="190"/>
                  <a:pt x="382" y="190"/>
                </a:cubicBezTo>
                <a:cubicBezTo>
                  <a:pt x="383" y="190"/>
                  <a:pt x="384" y="190"/>
                  <a:pt x="384" y="191"/>
                </a:cubicBezTo>
                <a:cubicBezTo>
                  <a:pt x="384" y="192"/>
                  <a:pt x="383" y="193"/>
                  <a:pt x="382" y="193"/>
                </a:cubicBezTo>
                <a:cubicBezTo>
                  <a:pt x="343" y="193"/>
                  <a:pt x="343" y="193"/>
                  <a:pt x="343" y="193"/>
                </a:cubicBezTo>
                <a:cubicBezTo>
                  <a:pt x="342" y="193"/>
                  <a:pt x="341" y="192"/>
                  <a:pt x="341" y="191"/>
                </a:cubicBezTo>
                <a:cubicBezTo>
                  <a:pt x="341" y="190"/>
                  <a:pt x="342" y="190"/>
                  <a:pt x="343" y="190"/>
                </a:cubicBezTo>
                <a:cubicBezTo>
                  <a:pt x="365" y="190"/>
                  <a:pt x="365" y="190"/>
                  <a:pt x="365" y="190"/>
                </a:cubicBezTo>
                <a:cubicBezTo>
                  <a:pt x="368" y="190"/>
                  <a:pt x="370" y="187"/>
                  <a:pt x="370" y="185"/>
                </a:cubicBezTo>
                <a:cubicBezTo>
                  <a:pt x="370" y="182"/>
                  <a:pt x="368" y="179"/>
                  <a:pt x="365" y="179"/>
                </a:cubicBezTo>
                <a:cubicBezTo>
                  <a:pt x="311" y="179"/>
                  <a:pt x="311" y="179"/>
                  <a:pt x="311" y="179"/>
                </a:cubicBezTo>
                <a:cubicBezTo>
                  <a:pt x="310" y="179"/>
                  <a:pt x="310" y="179"/>
                  <a:pt x="310" y="178"/>
                </a:cubicBezTo>
                <a:cubicBezTo>
                  <a:pt x="310" y="177"/>
                  <a:pt x="310" y="176"/>
                  <a:pt x="311" y="176"/>
                </a:cubicBezTo>
                <a:cubicBezTo>
                  <a:pt x="343" y="176"/>
                  <a:pt x="343" y="176"/>
                  <a:pt x="343" y="176"/>
                </a:cubicBezTo>
                <a:cubicBezTo>
                  <a:pt x="345" y="176"/>
                  <a:pt x="348" y="174"/>
                  <a:pt x="348" y="171"/>
                </a:cubicBezTo>
                <a:cubicBezTo>
                  <a:pt x="348" y="168"/>
                  <a:pt x="345" y="166"/>
                  <a:pt x="343" y="166"/>
                </a:cubicBezTo>
                <a:cubicBezTo>
                  <a:pt x="303" y="166"/>
                  <a:pt x="303" y="166"/>
                  <a:pt x="303" y="166"/>
                </a:cubicBezTo>
                <a:cubicBezTo>
                  <a:pt x="302" y="166"/>
                  <a:pt x="302" y="165"/>
                  <a:pt x="302" y="164"/>
                </a:cubicBezTo>
                <a:cubicBezTo>
                  <a:pt x="302" y="163"/>
                  <a:pt x="302" y="162"/>
                  <a:pt x="303" y="162"/>
                </a:cubicBezTo>
                <a:cubicBezTo>
                  <a:pt x="338" y="162"/>
                  <a:pt x="338" y="162"/>
                  <a:pt x="338" y="162"/>
                </a:cubicBezTo>
                <a:cubicBezTo>
                  <a:pt x="341" y="162"/>
                  <a:pt x="344" y="160"/>
                  <a:pt x="344" y="157"/>
                </a:cubicBezTo>
                <a:cubicBezTo>
                  <a:pt x="344" y="154"/>
                  <a:pt x="341" y="152"/>
                  <a:pt x="338" y="152"/>
                </a:cubicBezTo>
                <a:cubicBezTo>
                  <a:pt x="252" y="152"/>
                  <a:pt x="252" y="152"/>
                  <a:pt x="252" y="152"/>
                </a:cubicBezTo>
                <a:cubicBezTo>
                  <a:pt x="251" y="152"/>
                  <a:pt x="250" y="151"/>
                  <a:pt x="250" y="151"/>
                </a:cubicBezTo>
                <a:cubicBezTo>
                  <a:pt x="250" y="150"/>
                  <a:pt x="251" y="149"/>
                  <a:pt x="252" y="149"/>
                </a:cubicBezTo>
                <a:cubicBezTo>
                  <a:pt x="360" y="149"/>
                  <a:pt x="360" y="149"/>
                  <a:pt x="360" y="149"/>
                </a:cubicBezTo>
                <a:cubicBezTo>
                  <a:pt x="362" y="149"/>
                  <a:pt x="365" y="147"/>
                  <a:pt x="365" y="144"/>
                </a:cubicBezTo>
                <a:cubicBezTo>
                  <a:pt x="365" y="141"/>
                  <a:pt x="362" y="139"/>
                  <a:pt x="360" y="139"/>
                </a:cubicBezTo>
                <a:cubicBezTo>
                  <a:pt x="240" y="139"/>
                  <a:pt x="240" y="139"/>
                  <a:pt x="240" y="139"/>
                </a:cubicBezTo>
                <a:cubicBezTo>
                  <a:pt x="239" y="139"/>
                  <a:pt x="239" y="138"/>
                  <a:pt x="239" y="137"/>
                </a:cubicBezTo>
                <a:cubicBezTo>
                  <a:pt x="239" y="136"/>
                  <a:pt x="239" y="135"/>
                  <a:pt x="240" y="135"/>
                </a:cubicBezTo>
                <a:cubicBezTo>
                  <a:pt x="360" y="135"/>
                  <a:pt x="360" y="135"/>
                  <a:pt x="360" y="135"/>
                </a:cubicBezTo>
                <a:cubicBezTo>
                  <a:pt x="363" y="135"/>
                  <a:pt x="365" y="133"/>
                  <a:pt x="365" y="130"/>
                </a:cubicBezTo>
                <a:cubicBezTo>
                  <a:pt x="365" y="127"/>
                  <a:pt x="363" y="125"/>
                  <a:pt x="360" y="125"/>
                </a:cubicBezTo>
                <a:cubicBezTo>
                  <a:pt x="245" y="125"/>
                  <a:pt x="245" y="125"/>
                  <a:pt x="245" y="125"/>
                </a:cubicBezTo>
                <a:cubicBezTo>
                  <a:pt x="244" y="125"/>
                  <a:pt x="243" y="124"/>
                  <a:pt x="243" y="124"/>
                </a:cubicBezTo>
                <a:cubicBezTo>
                  <a:pt x="243" y="123"/>
                  <a:pt x="244" y="122"/>
                  <a:pt x="245" y="122"/>
                </a:cubicBezTo>
                <a:cubicBezTo>
                  <a:pt x="366" y="122"/>
                  <a:pt x="366" y="122"/>
                  <a:pt x="366" y="122"/>
                </a:cubicBezTo>
                <a:cubicBezTo>
                  <a:pt x="368" y="122"/>
                  <a:pt x="371" y="120"/>
                  <a:pt x="371" y="117"/>
                </a:cubicBezTo>
                <a:cubicBezTo>
                  <a:pt x="371" y="114"/>
                  <a:pt x="368" y="112"/>
                  <a:pt x="366" y="112"/>
                </a:cubicBezTo>
                <a:cubicBezTo>
                  <a:pt x="245" y="112"/>
                  <a:pt x="245" y="112"/>
                  <a:pt x="245" y="112"/>
                </a:cubicBezTo>
                <a:cubicBezTo>
                  <a:pt x="244" y="112"/>
                  <a:pt x="243" y="111"/>
                  <a:pt x="243" y="110"/>
                </a:cubicBezTo>
                <a:cubicBezTo>
                  <a:pt x="243" y="109"/>
                  <a:pt x="244" y="108"/>
                  <a:pt x="245" y="108"/>
                </a:cubicBezTo>
                <a:cubicBezTo>
                  <a:pt x="375" y="108"/>
                  <a:pt x="375" y="108"/>
                  <a:pt x="375" y="108"/>
                </a:cubicBezTo>
                <a:cubicBezTo>
                  <a:pt x="378" y="108"/>
                  <a:pt x="380" y="106"/>
                  <a:pt x="380" y="103"/>
                </a:cubicBezTo>
                <a:cubicBezTo>
                  <a:pt x="380" y="100"/>
                  <a:pt x="378" y="98"/>
                  <a:pt x="375" y="98"/>
                </a:cubicBezTo>
                <a:cubicBezTo>
                  <a:pt x="202" y="98"/>
                  <a:pt x="202" y="98"/>
                  <a:pt x="202" y="98"/>
                </a:cubicBezTo>
                <a:cubicBezTo>
                  <a:pt x="201" y="98"/>
                  <a:pt x="200" y="97"/>
                  <a:pt x="200" y="96"/>
                </a:cubicBezTo>
                <a:cubicBezTo>
                  <a:pt x="200" y="95"/>
                  <a:pt x="201" y="95"/>
                  <a:pt x="202" y="95"/>
                </a:cubicBezTo>
                <a:cubicBezTo>
                  <a:pt x="375" y="95"/>
                  <a:pt x="375" y="95"/>
                  <a:pt x="375" y="95"/>
                </a:cubicBezTo>
                <a:cubicBezTo>
                  <a:pt x="378" y="95"/>
                  <a:pt x="380" y="92"/>
                  <a:pt x="380" y="89"/>
                </a:cubicBezTo>
                <a:cubicBezTo>
                  <a:pt x="380" y="87"/>
                  <a:pt x="378" y="85"/>
                  <a:pt x="375" y="85"/>
                </a:cubicBezTo>
                <a:cubicBezTo>
                  <a:pt x="213" y="85"/>
                  <a:pt x="213" y="85"/>
                  <a:pt x="213" y="85"/>
                </a:cubicBezTo>
                <a:cubicBezTo>
                  <a:pt x="213" y="84"/>
                  <a:pt x="213" y="84"/>
                  <a:pt x="213" y="84"/>
                </a:cubicBezTo>
                <a:cubicBezTo>
                  <a:pt x="209" y="84"/>
                  <a:pt x="209" y="84"/>
                  <a:pt x="209" y="84"/>
                </a:cubicBezTo>
                <a:cubicBezTo>
                  <a:pt x="208" y="84"/>
                  <a:pt x="208" y="84"/>
                  <a:pt x="208" y="83"/>
                </a:cubicBezTo>
                <a:cubicBezTo>
                  <a:pt x="208" y="82"/>
                  <a:pt x="208" y="81"/>
                  <a:pt x="209" y="81"/>
                </a:cubicBezTo>
                <a:cubicBezTo>
                  <a:pt x="366" y="81"/>
                  <a:pt x="366" y="81"/>
                  <a:pt x="366" y="81"/>
                </a:cubicBezTo>
                <a:cubicBezTo>
                  <a:pt x="369" y="81"/>
                  <a:pt x="371" y="79"/>
                  <a:pt x="371" y="76"/>
                </a:cubicBezTo>
                <a:cubicBezTo>
                  <a:pt x="371" y="73"/>
                  <a:pt x="369" y="71"/>
                  <a:pt x="366" y="71"/>
                </a:cubicBezTo>
                <a:cubicBezTo>
                  <a:pt x="222" y="71"/>
                  <a:pt x="222" y="71"/>
                  <a:pt x="222" y="71"/>
                </a:cubicBezTo>
                <a:cubicBezTo>
                  <a:pt x="221" y="71"/>
                  <a:pt x="220" y="70"/>
                  <a:pt x="220" y="69"/>
                </a:cubicBezTo>
                <a:cubicBezTo>
                  <a:pt x="220" y="68"/>
                  <a:pt x="221" y="67"/>
                  <a:pt x="222" y="67"/>
                </a:cubicBezTo>
                <a:cubicBezTo>
                  <a:pt x="396" y="67"/>
                  <a:pt x="396" y="67"/>
                  <a:pt x="396" y="67"/>
                </a:cubicBezTo>
                <a:cubicBezTo>
                  <a:pt x="399" y="67"/>
                  <a:pt x="402" y="65"/>
                  <a:pt x="402" y="62"/>
                </a:cubicBezTo>
                <a:cubicBezTo>
                  <a:pt x="402" y="60"/>
                  <a:pt x="399" y="57"/>
                  <a:pt x="396" y="57"/>
                </a:cubicBezTo>
                <a:cubicBezTo>
                  <a:pt x="270" y="57"/>
                  <a:pt x="270" y="57"/>
                  <a:pt x="270" y="57"/>
                </a:cubicBezTo>
                <a:cubicBezTo>
                  <a:pt x="269" y="57"/>
                  <a:pt x="268" y="57"/>
                  <a:pt x="268" y="56"/>
                </a:cubicBezTo>
                <a:cubicBezTo>
                  <a:pt x="268" y="55"/>
                  <a:pt x="269" y="54"/>
                  <a:pt x="270" y="54"/>
                </a:cubicBezTo>
                <a:cubicBezTo>
                  <a:pt x="397" y="54"/>
                  <a:pt x="397" y="54"/>
                  <a:pt x="397" y="54"/>
                </a:cubicBezTo>
                <a:cubicBezTo>
                  <a:pt x="400" y="54"/>
                  <a:pt x="402" y="52"/>
                  <a:pt x="402" y="49"/>
                </a:cubicBezTo>
                <a:cubicBezTo>
                  <a:pt x="402" y="46"/>
                  <a:pt x="400" y="44"/>
                  <a:pt x="397" y="44"/>
                </a:cubicBezTo>
                <a:cubicBezTo>
                  <a:pt x="253" y="44"/>
                  <a:pt x="253" y="44"/>
                  <a:pt x="253" y="44"/>
                </a:cubicBezTo>
                <a:cubicBezTo>
                  <a:pt x="252" y="44"/>
                  <a:pt x="252" y="43"/>
                  <a:pt x="252" y="42"/>
                </a:cubicBezTo>
                <a:cubicBezTo>
                  <a:pt x="252" y="41"/>
                  <a:pt x="252" y="40"/>
                  <a:pt x="253" y="40"/>
                </a:cubicBezTo>
                <a:cubicBezTo>
                  <a:pt x="399" y="40"/>
                  <a:pt x="399" y="40"/>
                  <a:pt x="399" y="40"/>
                </a:cubicBezTo>
                <a:cubicBezTo>
                  <a:pt x="402" y="40"/>
                  <a:pt x="404" y="38"/>
                  <a:pt x="404" y="35"/>
                </a:cubicBezTo>
                <a:cubicBezTo>
                  <a:pt x="404" y="32"/>
                  <a:pt x="402" y="30"/>
                  <a:pt x="399" y="30"/>
                </a:cubicBezTo>
                <a:cubicBezTo>
                  <a:pt x="289" y="30"/>
                  <a:pt x="289" y="30"/>
                  <a:pt x="289" y="30"/>
                </a:cubicBezTo>
                <a:cubicBezTo>
                  <a:pt x="288" y="30"/>
                  <a:pt x="287" y="29"/>
                  <a:pt x="287" y="28"/>
                </a:cubicBezTo>
                <a:cubicBezTo>
                  <a:pt x="287" y="27"/>
                  <a:pt x="288" y="27"/>
                  <a:pt x="289" y="27"/>
                </a:cubicBezTo>
                <a:cubicBezTo>
                  <a:pt x="292" y="27"/>
                  <a:pt x="292" y="27"/>
                  <a:pt x="292" y="27"/>
                </a:cubicBezTo>
                <a:cubicBezTo>
                  <a:pt x="294" y="27"/>
                  <a:pt x="296" y="24"/>
                  <a:pt x="296" y="22"/>
                </a:cubicBezTo>
                <a:cubicBezTo>
                  <a:pt x="296" y="19"/>
                  <a:pt x="294" y="17"/>
                  <a:pt x="292" y="17"/>
                </a:cubicBezTo>
                <a:cubicBezTo>
                  <a:pt x="147" y="17"/>
                  <a:pt x="147" y="17"/>
                  <a:pt x="147" y="17"/>
                </a:cubicBezTo>
                <a:cubicBezTo>
                  <a:pt x="144" y="17"/>
                  <a:pt x="142" y="19"/>
                  <a:pt x="142" y="22"/>
                </a:cubicBezTo>
                <a:cubicBezTo>
                  <a:pt x="142" y="24"/>
                  <a:pt x="144" y="27"/>
                  <a:pt x="147" y="27"/>
                </a:cubicBezTo>
                <a:cubicBezTo>
                  <a:pt x="178" y="27"/>
                  <a:pt x="178" y="27"/>
                  <a:pt x="178" y="27"/>
                </a:cubicBezTo>
                <a:cubicBezTo>
                  <a:pt x="179" y="27"/>
                  <a:pt x="180" y="27"/>
                  <a:pt x="180" y="28"/>
                </a:cubicBezTo>
                <a:cubicBezTo>
                  <a:pt x="180" y="29"/>
                  <a:pt x="179" y="30"/>
                  <a:pt x="178" y="30"/>
                </a:cubicBezTo>
                <a:cubicBezTo>
                  <a:pt x="132" y="30"/>
                  <a:pt x="132" y="30"/>
                  <a:pt x="132" y="30"/>
                </a:cubicBezTo>
                <a:cubicBezTo>
                  <a:pt x="130" y="30"/>
                  <a:pt x="128" y="32"/>
                  <a:pt x="128" y="35"/>
                </a:cubicBezTo>
                <a:cubicBezTo>
                  <a:pt x="128" y="38"/>
                  <a:pt x="130" y="40"/>
                  <a:pt x="132" y="40"/>
                </a:cubicBezTo>
                <a:cubicBezTo>
                  <a:pt x="177" y="40"/>
                  <a:pt x="177" y="40"/>
                  <a:pt x="177" y="40"/>
                </a:cubicBezTo>
                <a:cubicBezTo>
                  <a:pt x="178" y="40"/>
                  <a:pt x="178" y="41"/>
                  <a:pt x="178" y="42"/>
                </a:cubicBezTo>
                <a:cubicBezTo>
                  <a:pt x="178" y="43"/>
                  <a:pt x="178" y="44"/>
                  <a:pt x="177" y="44"/>
                </a:cubicBezTo>
                <a:cubicBezTo>
                  <a:pt x="137" y="44"/>
                  <a:pt x="137" y="44"/>
                  <a:pt x="137" y="44"/>
                </a:cubicBezTo>
                <a:cubicBezTo>
                  <a:pt x="134" y="44"/>
                  <a:pt x="132" y="46"/>
                  <a:pt x="132" y="49"/>
                </a:cubicBezTo>
                <a:cubicBezTo>
                  <a:pt x="132" y="52"/>
                  <a:pt x="134" y="54"/>
                  <a:pt x="137" y="54"/>
                </a:cubicBezTo>
                <a:cubicBezTo>
                  <a:pt x="173" y="54"/>
                  <a:pt x="173" y="54"/>
                  <a:pt x="173" y="54"/>
                </a:cubicBezTo>
                <a:cubicBezTo>
                  <a:pt x="174" y="54"/>
                  <a:pt x="175" y="55"/>
                  <a:pt x="175" y="56"/>
                </a:cubicBezTo>
                <a:cubicBezTo>
                  <a:pt x="175" y="57"/>
                  <a:pt x="174" y="57"/>
                  <a:pt x="173" y="57"/>
                </a:cubicBezTo>
                <a:cubicBezTo>
                  <a:pt x="142" y="57"/>
                  <a:pt x="142" y="57"/>
                  <a:pt x="142" y="57"/>
                </a:cubicBezTo>
                <a:cubicBezTo>
                  <a:pt x="139" y="57"/>
                  <a:pt x="137" y="60"/>
                  <a:pt x="137" y="62"/>
                </a:cubicBezTo>
                <a:cubicBezTo>
                  <a:pt x="137" y="65"/>
                  <a:pt x="139" y="67"/>
                  <a:pt x="142" y="67"/>
                </a:cubicBezTo>
                <a:cubicBezTo>
                  <a:pt x="170" y="67"/>
                  <a:pt x="170" y="67"/>
                  <a:pt x="170" y="67"/>
                </a:cubicBezTo>
                <a:cubicBezTo>
                  <a:pt x="171" y="67"/>
                  <a:pt x="172" y="68"/>
                  <a:pt x="172" y="69"/>
                </a:cubicBezTo>
                <a:cubicBezTo>
                  <a:pt x="172" y="70"/>
                  <a:pt x="171" y="71"/>
                  <a:pt x="170" y="71"/>
                </a:cubicBezTo>
                <a:cubicBezTo>
                  <a:pt x="142" y="71"/>
                  <a:pt x="142" y="71"/>
                  <a:pt x="142" y="71"/>
                </a:cubicBezTo>
                <a:cubicBezTo>
                  <a:pt x="139" y="71"/>
                  <a:pt x="137" y="73"/>
                  <a:pt x="137" y="76"/>
                </a:cubicBezTo>
                <a:cubicBezTo>
                  <a:pt x="137" y="79"/>
                  <a:pt x="139" y="81"/>
                  <a:pt x="142" y="81"/>
                </a:cubicBezTo>
                <a:cubicBezTo>
                  <a:pt x="148" y="81"/>
                  <a:pt x="148" y="81"/>
                  <a:pt x="148" y="81"/>
                </a:cubicBezTo>
                <a:cubicBezTo>
                  <a:pt x="148" y="81"/>
                  <a:pt x="149" y="82"/>
                  <a:pt x="149" y="83"/>
                </a:cubicBezTo>
                <a:cubicBezTo>
                  <a:pt x="149" y="84"/>
                  <a:pt x="148" y="85"/>
                  <a:pt x="148" y="85"/>
                </a:cubicBezTo>
                <a:cubicBezTo>
                  <a:pt x="124" y="85"/>
                  <a:pt x="124" y="85"/>
                  <a:pt x="124" y="85"/>
                </a:cubicBezTo>
                <a:cubicBezTo>
                  <a:pt x="124" y="84"/>
                  <a:pt x="124" y="84"/>
                  <a:pt x="123" y="84"/>
                </a:cubicBezTo>
                <a:cubicBezTo>
                  <a:pt x="37" y="84"/>
                  <a:pt x="37" y="84"/>
                  <a:pt x="37" y="84"/>
                </a:cubicBezTo>
                <a:cubicBezTo>
                  <a:pt x="36" y="84"/>
                  <a:pt x="36" y="84"/>
                  <a:pt x="36" y="83"/>
                </a:cubicBezTo>
                <a:cubicBezTo>
                  <a:pt x="36" y="82"/>
                  <a:pt x="36" y="81"/>
                  <a:pt x="37" y="81"/>
                </a:cubicBezTo>
                <a:cubicBezTo>
                  <a:pt x="87" y="81"/>
                  <a:pt x="87" y="81"/>
                  <a:pt x="87" y="81"/>
                </a:cubicBezTo>
                <a:cubicBezTo>
                  <a:pt x="89" y="81"/>
                  <a:pt x="92" y="79"/>
                  <a:pt x="92" y="76"/>
                </a:cubicBezTo>
                <a:cubicBezTo>
                  <a:pt x="92" y="73"/>
                  <a:pt x="89" y="71"/>
                  <a:pt x="87" y="71"/>
                </a:cubicBezTo>
                <a:cubicBezTo>
                  <a:pt x="6" y="71"/>
                  <a:pt x="6" y="71"/>
                  <a:pt x="6" y="71"/>
                </a:cubicBezTo>
                <a:cubicBezTo>
                  <a:pt x="5" y="71"/>
                  <a:pt x="4" y="70"/>
                  <a:pt x="4" y="69"/>
                </a:cubicBezTo>
                <a:cubicBezTo>
                  <a:pt x="4" y="68"/>
                  <a:pt x="5" y="67"/>
                  <a:pt x="6" y="67"/>
                </a:cubicBezTo>
                <a:cubicBezTo>
                  <a:pt x="82" y="67"/>
                  <a:pt x="82" y="67"/>
                  <a:pt x="82" y="67"/>
                </a:cubicBezTo>
                <a:cubicBezTo>
                  <a:pt x="85" y="67"/>
                  <a:pt x="87" y="65"/>
                  <a:pt x="87" y="62"/>
                </a:cubicBezTo>
                <a:cubicBezTo>
                  <a:pt x="87" y="59"/>
                  <a:pt x="85" y="57"/>
                  <a:pt x="82" y="57"/>
                </a:cubicBezTo>
                <a:cubicBezTo>
                  <a:pt x="14" y="57"/>
                  <a:pt x="14" y="57"/>
                  <a:pt x="14" y="57"/>
                </a:cubicBezTo>
                <a:cubicBezTo>
                  <a:pt x="13" y="57"/>
                  <a:pt x="13" y="56"/>
                  <a:pt x="13" y="55"/>
                </a:cubicBezTo>
                <a:cubicBezTo>
                  <a:pt x="13" y="54"/>
                  <a:pt x="13" y="54"/>
                  <a:pt x="14" y="54"/>
                </a:cubicBezTo>
                <a:cubicBezTo>
                  <a:pt x="56" y="54"/>
                  <a:pt x="56" y="54"/>
                  <a:pt x="56" y="54"/>
                </a:cubicBezTo>
                <a:cubicBezTo>
                  <a:pt x="59" y="54"/>
                  <a:pt x="61" y="51"/>
                  <a:pt x="61" y="49"/>
                </a:cubicBezTo>
                <a:cubicBezTo>
                  <a:pt x="61" y="46"/>
                  <a:pt x="59" y="44"/>
                  <a:pt x="56" y="44"/>
                </a:cubicBezTo>
                <a:cubicBezTo>
                  <a:pt x="17" y="44"/>
                  <a:pt x="17" y="44"/>
                  <a:pt x="17" y="44"/>
                </a:cubicBezTo>
                <a:cubicBezTo>
                  <a:pt x="16" y="44"/>
                  <a:pt x="16" y="43"/>
                  <a:pt x="16" y="42"/>
                </a:cubicBezTo>
                <a:cubicBezTo>
                  <a:pt x="16" y="41"/>
                  <a:pt x="16" y="40"/>
                  <a:pt x="17" y="40"/>
                </a:cubicBezTo>
                <a:cubicBezTo>
                  <a:pt x="48" y="40"/>
                  <a:pt x="48" y="40"/>
                  <a:pt x="48" y="40"/>
                </a:cubicBezTo>
                <a:cubicBezTo>
                  <a:pt x="65" y="40"/>
                  <a:pt x="79" y="26"/>
                  <a:pt x="79" y="9"/>
                </a:cubicBezTo>
                <a:cubicBezTo>
                  <a:pt x="81" y="9"/>
                  <a:pt x="81" y="9"/>
                  <a:pt x="81" y="9"/>
                </a:cubicBezTo>
                <a:cubicBezTo>
                  <a:pt x="81" y="0"/>
                  <a:pt x="81" y="0"/>
                  <a:pt x="81" y="0"/>
                </a:cubicBezTo>
                <a:cubicBezTo>
                  <a:pt x="72" y="0"/>
                  <a:pt x="72" y="0"/>
                  <a:pt x="72" y="0"/>
                </a:cubicBezTo>
                <a:cubicBezTo>
                  <a:pt x="72" y="9"/>
                  <a:pt x="72" y="9"/>
                  <a:pt x="72" y="9"/>
                </a:cubicBezTo>
                <a:cubicBezTo>
                  <a:pt x="75" y="9"/>
                  <a:pt x="75" y="9"/>
                  <a:pt x="75" y="9"/>
                </a:cubicBezTo>
                <a:cubicBezTo>
                  <a:pt x="75" y="24"/>
                  <a:pt x="63" y="37"/>
                  <a:pt x="48" y="37"/>
                </a:cubicBezTo>
                <a:cubicBezTo>
                  <a:pt x="17" y="37"/>
                  <a:pt x="17" y="37"/>
                  <a:pt x="17" y="37"/>
                </a:cubicBezTo>
                <a:cubicBezTo>
                  <a:pt x="15" y="37"/>
                  <a:pt x="12" y="39"/>
                  <a:pt x="12" y="42"/>
                </a:cubicBezTo>
                <a:cubicBezTo>
                  <a:pt x="12" y="45"/>
                  <a:pt x="15" y="47"/>
                  <a:pt x="17" y="47"/>
                </a:cubicBezTo>
                <a:cubicBezTo>
                  <a:pt x="56" y="47"/>
                  <a:pt x="56" y="47"/>
                  <a:pt x="56" y="47"/>
                </a:cubicBezTo>
                <a:cubicBezTo>
                  <a:pt x="57" y="47"/>
                  <a:pt x="58" y="48"/>
                  <a:pt x="58" y="49"/>
                </a:cubicBezTo>
                <a:cubicBezTo>
                  <a:pt x="58" y="50"/>
                  <a:pt x="57" y="50"/>
                  <a:pt x="56" y="50"/>
                </a:cubicBezTo>
                <a:cubicBezTo>
                  <a:pt x="14" y="50"/>
                  <a:pt x="14" y="50"/>
                  <a:pt x="14" y="50"/>
                </a:cubicBezTo>
                <a:cubicBezTo>
                  <a:pt x="12" y="50"/>
                  <a:pt x="9" y="53"/>
                  <a:pt x="9" y="55"/>
                </a:cubicBezTo>
                <a:cubicBezTo>
                  <a:pt x="9" y="58"/>
                  <a:pt x="12" y="61"/>
                  <a:pt x="14" y="61"/>
                </a:cubicBezTo>
                <a:cubicBezTo>
                  <a:pt x="82" y="61"/>
                  <a:pt x="82" y="61"/>
                  <a:pt x="82" y="61"/>
                </a:cubicBezTo>
                <a:cubicBezTo>
                  <a:pt x="83" y="61"/>
                  <a:pt x="84" y="61"/>
                  <a:pt x="84" y="62"/>
                </a:cubicBezTo>
                <a:cubicBezTo>
                  <a:pt x="84" y="63"/>
                  <a:pt x="83" y="64"/>
                  <a:pt x="82" y="64"/>
                </a:cubicBezTo>
                <a:cubicBezTo>
                  <a:pt x="6" y="64"/>
                  <a:pt x="6" y="64"/>
                  <a:pt x="6" y="64"/>
                </a:cubicBezTo>
                <a:cubicBezTo>
                  <a:pt x="3" y="64"/>
                  <a:pt x="0" y="66"/>
                  <a:pt x="0" y="69"/>
                </a:cubicBezTo>
                <a:cubicBezTo>
                  <a:pt x="0" y="72"/>
                  <a:pt x="3" y="74"/>
                  <a:pt x="6" y="74"/>
                </a:cubicBezTo>
                <a:cubicBezTo>
                  <a:pt x="87" y="74"/>
                  <a:pt x="87" y="74"/>
                  <a:pt x="87" y="74"/>
                </a:cubicBezTo>
                <a:cubicBezTo>
                  <a:pt x="88" y="74"/>
                  <a:pt x="88" y="75"/>
                  <a:pt x="88" y="76"/>
                </a:cubicBezTo>
                <a:cubicBezTo>
                  <a:pt x="88" y="77"/>
                  <a:pt x="88" y="77"/>
                  <a:pt x="87" y="77"/>
                </a:cubicBezTo>
                <a:cubicBezTo>
                  <a:pt x="37" y="77"/>
                  <a:pt x="37" y="77"/>
                  <a:pt x="37" y="77"/>
                </a:cubicBezTo>
                <a:cubicBezTo>
                  <a:pt x="35" y="77"/>
                  <a:pt x="32" y="80"/>
                  <a:pt x="32" y="83"/>
                </a:cubicBezTo>
                <a:cubicBezTo>
                  <a:pt x="32" y="85"/>
                  <a:pt x="35" y="88"/>
                  <a:pt x="37" y="88"/>
                </a:cubicBezTo>
                <a:cubicBezTo>
                  <a:pt x="117" y="88"/>
                  <a:pt x="117" y="88"/>
                  <a:pt x="117" y="88"/>
                </a:cubicBezTo>
                <a:cubicBezTo>
                  <a:pt x="117" y="88"/>
                  <a:pt x="117" y="88"/>
                  <a:pt x="117" y="88"/>
                </a:cubicBezTo>
                <a:cubicBezTo>
                  <a:pt x="124" y="88"/>
                  <a:pt x="124" y="88"/>
                  <a:pt x="124" y="88"/>
                </a:cubicBezTo>
                <a:cubicBezTo>
                  <a:pt x="124" y="88"/>
                  <a:pt x="125" y="89"/>
                  <a:pt x="125" y="89"/>
                </a:cubicBezTo>
                <a:cubicBezTo>
                  <a:pt x="125" y="90"/>
                  <a:pt x="124" y="91"/>
                  <a:pt x="123" y="91"/>
                </a:cubicBezTo>
                <a:cubicBezTo>
                  <a:pt x="39" y="91"/>
                  <a:pt x="39" y="91"/>
                  <a:pt x="39" y="91"/>
                </a:cubicBezTo>
                <a:cubicBezTo>
                  <a:pt x="36" y="91"/>
                  <a:pt x="34" y="93"/>
                  <a:pt x="34" y="96"/>
                </a:cubicBezTo>
                <a:cubicBezTo>
                  <a:pt x="34" y="99"/>
                  <a:pt x="36" y="101"/>
                  <a:pt x="39" y="101"/>
                </a:cubicBezTo>
                <a:cubicBezTo>
                  <a:pt x="122" y="101"/>
                  <a:pt x="122" y="101"/>
                  <a:pt x="122" y="101"/>
                </a:cubicBezTo>
                <a:cubicBezTo>
                  <a:pt x="123" y="101"/>
                  <a:pt x="124" y="102"/>
                  <a:pt x="124" y="103"/>
                </a:cubicBezTo>
                <a:cubicBezTo>
                  <a:pt x="124" y="104"/>
                  <a:pt x="123" y="105"/>
                  <a:pt x="122" y="105"/>
                </a:cubicBezTo>
                <a:cubicBezTo>
                  <a:pt x="43" y="105"/>
                  <a:pt x="43" y="105"/>
                  <a:pt x="43" y="105"/>
                </a:cubicBezTo>
                <a:cubicBezTo>
                  <a:pt x="40" y="105"/>
                  <a:pt x="38" y="107"/>
                  <a:pt x="38" y="110"/>
                </a:cubicBezTo>
                <a:cubicBezTo>
                  <a:pt x="38" y="113"/>
                  <a:pt x="40" y="115"/>
                  <a:pt x="43" y="115"/>
                </a:cubicBezTo>
                <a:cubicBezTo>
                  <a:pt x="102" y="115"/>
                  <a:pt x="102" y="115"/>
                  <a:pt x="102" y="115"/>
                </a:cubicBezTo>
                <a:cubicBezTo>
                  <a:pt x="103" y="115"/>
                  <a:pt x="104" y="116"/>
                  <a:pt x="104" y="117"/>
                </a:cubicBezTo>
                <a:cubicBezTo>
                  <a:pt x="104" y="118"/>
                  <a:pt x="103" y="118"/>
                  <a:pt x="102" y="118"/>
                </a:cubicBezTo>
                <a:cubicBezTo>
                  <a:pt x="39" y="118"/>
                  <a:pt x="39" y="118"/>
                  <a:pt x="39" y="118"/>
                </a:cubicBezTo>
                <a:cubicBezTo>
                  <a:pt x="36" y="118"/>
                  <a:pt x="33" y="121"/>
                  <a:pt x="33" y="123"/>
                </a:cubicBezTo>
                <a:cubicBezTo>
                  <a:pt x="33" y="126"/>
                  <a:pt x="36" y="128"/>
                  <a:pt x="39" y="128"/>
                </a:cubicBezTo>
                <a:cubicBezTo>
                  <a:pt x="90" y="128"/>
                  <a:pt x="90" y="128"/>
                  <a:pt x="90" y="128"/>
                </a:cubicBezTo>
                <a:cubicBezTo>
                  <a:pt x="91" y="128"/>
                  <a:pt x="92" y="129"/>
                  <a:pt x="92" y="130"/>
                </a:cubicBezTo>
                <a:cubicBezTo>
                  <a:pt x="92" y="131"/>
                  <a:pt x="91" y="132"/>
                  <a:pt x="90" y="132"/>
                </a:cubicBezTo>
                <a:cubicBezTo>
                  <a:pt x="45" y="132"/>
                  <a:pt x="45" y="132"/>
                  <a:pt x="45" y="132"/>
                </a:cubicBezTo>
                <a:cubicBezTo>
                  <a:pt x="42" y="132"/>
                  <a:pt x="40" y="134"/>
                  <a:pt x="40" y="137"/>
                </a:cubicBezTo>
                <a:cubicBezTo>
                  <a:pt x="40" y="140"/>
                  <a:pt x="42" y="142"/>
                  <a:pt x="45" y="142"/>
                </a:cubicBezTo>
                <a:cubicBezTo>
                  <a:pt x="63" y="142"/>
                  <a:pt x="63" y="142"/>
                  <a:pt x="63" y="142"/>
                </a:cubicBezTo>
                <a:cubicBezTo>
                  <a:pt x="64" y="142"/>
                  <a:pt x="65" y="143"/>
                  <a:pt x="65" y="144"/>
                </a:cubicBezTo>
                <a:cubicBezTo>
                  <a:pt x="65" y="145"/>
                  <a:pt x="64" y="146"/>
                  <a:pt x="63" y="146"/>
                </a:cubicBezTo>
                <a:cubicBezTo>
                  <a:pt x="56" y="146"/>
                  <a:pt x="56" y="146"/>
                  <a:pt x="56" y="146"/>
                </a:cubicBezTo>
                <a:cubicBezTo>
                  <a:pt x="53" y="146"/>
                  <a:pt x="51" y="148"/>
                  <a:pt x="51" y="151"/>
                </a:cubicBezTo>
                <a:cubicBezTo>
                  <a:pt x="51" y="153"/>
                  <a:pt x="53" y="156"/>
                  <a:pt x="56" y="156"/>
                </a:cubicBezTo>
                <a:cubicBezTo>
                  <a:pt x="65" y="156"/>
                  <a:pt x="65" y="156"/>
                  <a:pt x="65" y="156"/>
                </a:cubicBezTo>
                <a:cubicBezTo>
                  <a:pt x="66" y="156"/>
                  <a:pt x="67" y="156"/>
                  <a:pt x="67" y="157"/>
                </a:cubicBezTo>
                <a:cubicBezTo>
                  <a:pt x="67" y="158"/>
                  <a:pt x="66" y="159"/>
                  <a:pt x="65" y="159"/>
                </a:cubicBezTo>
                <a:cubicBezTo>
                  <a:pt x="65" y="159"/>
                  <a:pt x="65" y="159"/>
                  <a:pt x="65" y="159"/>
                </a:cubicBezTo>
                <a:cubicBezTo>
                  <a:pt x="62" y="159"/>
                  <a:pt x="60" y="161"/>
                  <a:pt x="60" y="164"/>
                </a:cubicBezTo>
                <a:cubicBezTo>
                  <a:pt x="60" y="167"/>
                  <a:pt x="62" y="169"/>
                  <a:pt x="65" y="169"/>
                </a:cubicBezTo>
                <a:cubicBezTo>
                  <a:pt x="84" y="169"/>
                  <a:pt x="84" y="169"/>
                  <a:pt x="84" y="169"/>
                </a:cubicBezTo>
                <a:cubicBezTo>
                  <a:pt x="84" y="169"/>
                  <a:pt x="85" y="170"/>
                  <a:pt x="85" y="171"/>
                </a:cubicBezTo>
                <a:cubicBezTo>
                  <a:pt x="85" y="172"/>
                  <a:pt x="84" y="173"/>
                  <a:pt x="84" y="173"/>
                </a:cubicBezTo>
                <a:cubicBezTo>
                  <a:pt x="80" y="173"/>
                  <a:pt x="80" y="173"/>
                  <a:pt x="80" y="173"/>
                </a:cubicBezTo>
                <a:cubicBezTo>
                  <a:pt x="77" y="173"/>
                  <a:pt x="75" y="175"/>
                  <a:pt x="75" y="178"/>
                </a:cubicBezTo>
                <a:cubicBezTo>
                  <a:pt x="75" y="181"/>
                  <a:pt x="77" y="183"/>
                  <a:pt x="80" y="183"/>
                </a:cubicBezTo>
                <a:cubicBezTo>
                  <a:pt x="125" y="183"/>
                  <a:pt x="125" y="183"/>
                  <a:pt x="125" y="183"/>
                </a:cubicBezTo>
                <a:cubicBezTo>
                  <a:pt x="126" y="183"/>
                  <a:pt x="127" y="184"/>
                  <a:pt x="127" y="185"/>
                </a:cubicBezTo>
                <a:cubicBezTo>
                  <a:pt x="127" y="186"/>
                  <a:pt x="126" y="186"/>
                  <a:pt x="125" y="186"/>
                </a:cubicBezTo>
                <a:cubicBezTo>
                  <a:pt x="89" y="186"/>
                  <a:pt x="89" y="186"/>
                  <a:pt x="89" y="186"/>
                </a:cubicBezTo>
                <a:cubicBezTo>
                  <a:pt x="86" y="186"/>
                  <a:pt x="84" y="189"/>
                  <a:pt x="84" y="191"/>
                </a:cubicBezTo>
                <a:cubicBezTo>
                  <a:pt x="84" y="194"/>
                  <a:pt x="86" y="196"/>
                  <a:pt x="89" y="196"/>
                </a:cubicBezTo>
                <a:cubicBezTo>
                  <a:pt x="143" y="196"/>
                  <a:pt x="143" y="196"/>
                  <a:pt x="143" y="196"/>
                </a:cubicBezTo>
                <a:cubicBezTo>
                  <a:pt x="144" y="196"/>
                  <a:pt x="145" y="197"/>
                  <a:pt x="145" y="198"/>
                </a:cubicBezTo>
                <a:cubicBezTo>
                  <a:pt x="145" y="199"/>
                  <a:pt x="144" y="200"/>
                  <a:pt x="143" y="200"/>
                </a:cubicBezTo>
                <a:cubicBezTo>
                  <a:pt x="99" y="200"/>
                  <a:pt x="99" y="200"/>
                  <a:pt x="99" y="200"/>
                </a:cubicBezTo>
                <a:cubicBezTo>
                  <a:pt x="96" y="200"/>
                  <a:pt x="94" y="202"/>
                  <a:pt x="94" y="205"/>
                </a:cubicBezTo>
                <a:cubicBezTo>
                  <a:pt x="94" y="208"/>
                  <a:pt x="96" y="210"/>
                  <a:pt x="99" y="210"/>
                </a:cubicBezTo>
                <a:cubicBezTo>
                  <a:pt x="140" y="210"/>
                  <a:pt x="140" y="210"/>
                  <a:pt x="140" y="210"/>
                </a:cubicBezTo>
                <a:cubicBezTo>
                  <a:pt x="141" y="210"/>
                  <a:pt x="142" y="211"/>
                  <a:pt x="142" y="212"/>
                </a:cubicBezTo>
                <a:cubicBezTo>
                  <a:pt x="142" y="213"/>
                  <a:pt x="141" y="213"/>
                  <a:pt x="140" y="213"/>
                </a:cubicBezTo>
                <a:cubicBezTo>
                  <a:pt x="105" y="213"/>
                  <a:pt x="105" y="213"/>
                  <a:pt x="105" y="213"/>
                </a:cubicBezTo>
                <a:cubicBezTo>
                  <a:pt x="103" y="213"/>
                  <a:pt x="100" y="216"/>
                  <a:pt x="100" y="218"/>
                </a:cubicBezTo>
                <a:cubicBezTo>
                  <a:pt x="100" y="221"/>
                  <a:pt x="103" y="224"/>
                  <a:pt x="105" y="224"/>
                </a:cubicBezTo>
                <a:cubicBezTo>
                  <a:pt x="130" y="224"/>
                  <a:pt x="130" y="224"/>
                  <a:pt x="130" y="224"/>
                </a:cubicBezTo>
                <a:cubicBezTo>
                  <a:pt x="131" y="224"/>
                  <a:pt x="132" y="224"/>
                  <a:pt x="132" y="225"/>
                </a:cubicBezTo>
                <a:cubicBezTo>
                  <a:pt x="132" y="226"/>
                  <a:pt x="131" y="227"/>
                  <a:pt x="130" y="227"/>
                </a:cubicBezTo>
                <a:cubicBezTo>
                  <a:pt x="104" y="227"/>
                  <a:pt x="104" y="227"/>
                  <a:pt x="104" y="227"/>
                </a:cubicBezTo>
                <a:cubicBezTo>
                  <a:pt x="101" y="227"/>
                  <a:pt x="99" y="229"/>
                  <a:pt x="99" y="232"/>
                </a:cubicBezTo>
                <a:cubicBezTo>
                  <a:pt x="99" y="235"/>
                  <a:pt x="101" y="237"/>
                  <a:pt x="104" y="237"/>
                </a:cubicBezTo>
                <a:cubicBezTo>
                  <a:pt x="117" y="237"/>
                  <a:pt x="117" y="237"/>
                  <a:pt x="117" y="237"/>
                </a:cubicBezTo>
                <a:cubicBezTo>
                  <a:pt x="118" y="237"/>
                  <a:pt x="119" y="238"/>
                  <a:pt x="119" y="239"/>
                </a:cubicBezTo>
                <a:cubicBezTo>
                  <a:pt x="119" y="240"/>
                  <a:pt x="118" y="240"/>
                  <a:pt x="117" y="240"/>
                </a:cubicBezTo>
                <a:cubicBezTo>
                  <a:pt x="105" y="240"/>
                  <a:pt x="105" y="240"/>
                  <a:pt x="105" y="240"/>
                </a:cubicBezTo>
                <a:cubicBezTo>
                  <a:pt x="102" y="240"/>
                  <a:pt x="100" y="243"/>
                  <a:pt x="100" y="246"/>
                </a:cubicBezTo>
                <a:cubicBezTo>
                  <a:pt x="100" y="248"/>
                  <a:pt x="102" y="251"/>
                  <a:pt x="105" y="251"/>
                </a:cubicBezTo>
                <a:cubicBezTo>
                  <a:pt x="112" y="251"/>
                  <a:pt x="112" y="251"/>
                  <a:pt x="112" y="251"/>
                </a:cubicBezTo>
                <a:cubicBezTo>
                  <a:pt x="112" y="251"/>
                  <a:pt x="113" y="251"/>
                  <a:pt x="113" y="252"/>
                </a:cubicBezTo>
                <a:cubicBezTo>
                  <a:pt x="113" y="253"/>
                  <a:pt x="112" y="254"/>
                  <a:pt x="112" y="254"/>
                </a:cubicBezTo>
                <a:cubicBezTo>
                  <a:pt x="105" y="254"/>
                  <a:pt x="105" y="254"/>
                  <a:pt x="105" y="254"/>
                </a:cubicBezTo>
                <a:cubicBezTo>
                  <a:pt x="102" y="254"/>
                  <a:pt x="100" y="256"/>
                  <a:pt x="100" y="259"/>
                </a:cubicBezTo>
                <a:cubicBezTo>
                  <a:pt x="100" y="262"/>
                  <a:pt x="102" y="264"/>
                  <a:pt x="105" y="264"/>
                </a:cubicBezTo>
                <a:cubicBezTo>
                  <a:pt x="109" y="264"/>
                  <a:pt x="109" y="264"/>
                  <a:pt x="109" y="264"/>
                </a:cubicBezTo>
                <a:cubicBezTo>
                  <a:pt x="240" y="264"/>
                  <a:pt x="240" y="264"/>
                  <a:pt x="240" y="264"/>
                </a:cubicBezTo>
                <a:cubicBezTo>
                  <a:pt x="244" y="264"/>
                  <a:pt x="248" y="260"/>
                  <a:pt x="248" y="256"/>
                </a:cubicBezTo>
                <a:cubicBezTo>
                  <a:pt x="248" y="251"/>
                  <a:pt x="244" y="247"/>
                  <a:pt x="240" y="247"/>
                </a:cubicBezTo>
                <a:cubicBezTo>
                  <a:pt x="230" y="247"/>
                  <a:pt x="230" y="247"/>
                  <a:pt x="230" y="247"/>
                </a:cubicBezTo>
                <a:cubicBezTo>
                  <a:pt x="227" y="247"/>
                  <a:pt x="225" y="245"/>
                  <a:pt x="225" y="242"/>
                </a:cubicBezTo>
                <a:cubicBezTo>
                  <a:pt x="225" y="239"/>
                  <a:pt x="227" y="237"/>
                  <a:pt x="230" y="237"/>
                </a:cubicBezTo>
                <a:cubicBezTo>
                  <a:pt x="231" y="237"/>
                  <a:pt x="231" y="237"/>
                  <a:pt x="231" y="237"/>
                </a:cubicBezTo>
                <a:cubicBezTo>
                  <a:pt x="233" y="237"/>
                  <a:pt x="236" y="235"/>
                  <a:pt x="236" y="232"/>
                </a:cubicBezTo>
                <a:cubicBezTo>
                  <a:pt x="236" y="229"/>
                  <a:pt x="233" y="227"/>
                  <a:pt x="231" y="227"/>
                </a:cubicBezTo>
                <a:cubicBezTo>
                  <a:pt x="222" y="227"/>
                  <a:pt x="222" y="227"/>
                  <a:pt x="222" y="227"/>
                </a:cubicBezTo>
                <a:cubicBezTo>
                  <a:pt x="221" y="227"/>
                  <a:pt x="220" y="226"/>
                  <a:pt x="220" y="225"/>
                </a:cubicBezTo>
                <a:cubicBezTo>
                  <a:pt x="220" y="224"/>
                  <a:pt x="221" y="224"/>
                  <a:pt x="222" y="224"/>
                </a:cubicBezTo>
                <a:cubicBezTo>
                  <a:pt x="240" y="224"/>
                  <a:pt x="240" y="224"/>
                  <a:pt x="240" y="224"/>
                </a:cubicBezTo>
                <a:cubicBezTo>
                  <a:pt x="243" y="224"/>
                  <a:pt x="245" y="221"/>
                  <a:pt x="245" y="218"/>
                </a:cubicBezTo>
                <a:cubicBezTo>
                  <a:pt x="245" y="216"/>
                  <a:pt x="243" y="213"/>
                  <a:pt x="240" y="213"/>
                </a:cubicBezTo>
                <a:cubicBezTo>
                  <a:pt x="217" y="213"/>
                  <a:pt x="217" y="213"/>
                  <a:pt x="217" y="213"/>
                </a:cubicBezTo>
                <a:cubicBezTo>
                  <a:pt x="216" y="213"/>
                  <a:pt x="215" y="213"/>
                  <a:pt x="215" y="212"/>
                </a:cubicBezTo>
                <a:cubicBezTo>
                  <a:pt x="215" y="211"/>
                  <a:pt x="216" y="210"/>
                  <a:pt x="217" y="210"/>
                </a:cubicBezTo>
                <a:cubicBezTo>
                  <a:pt x="248" y="210"/>
                  <a:pt x="248" y="210"/>
                  <a:pt x="248" y="210"/>
                </a:cubicBezTo>
                <a:cubicBezTo>
                  <a:pt x="251" y="210"/>
                  <a:pt x="253" y="208"/>
                  <a:pt x="253" y="205"/>
                </a:cubicBezTo>
                <a:cubicBezTo>
                  <a:pt x="253" y="202"/>
                  <a:pt x="251" y="200"/>
                  <a:pt x="248" y="200"/>
                </a:cubicBezTo>
                <a:cubicBezTo>
                  <a:pt x="216" y="200"/>
                  <a:pt x="216" y="200"/>
                  <a:pt x="216" y="200"/>
                </a:cubicBezTo>
                <a:cubicBezTo>
                  <a:pt x="215" y="200"/>
                  <a:pt x="214" y="199"/>
                  <a:pt x="214" y="198"/>
                </a:cubicBezTo>
                <a:cubicBezTo>
                  <a:pt x="214" y="197"/>
                  <a:pt x="215" y="196"/>
                  <a:pt x="216" y="196"/>
                </a:cubicBezTo>
                <a:cubicBezTo>
                  <a:pt x="247" y="196"/>
                  <a:pt x="247" y="196"/>
                  <a:pt x="247" y="196"/>
                </a:cubicBezTo>
                <a:cubicBezTo>
                  <a:pt x="250" y="196"/>
                  <a:pt x="252" y="194"/>
                  <a:pt x="252" y="191"/>
                </a:cubicBezTo>
                <a:cubicBezTo>
                  <a:pt x="252" y="189"/>
                  <a:pt x="250" y="186"/>
                  <a:pt x="247" y="186"/>
                </a:cubicBezTo>
                <a:cubicBezTo>
                  <a:pt x="213" y="186"/>
                  <a:pt x="213" y="186"/>
                  <a:pt x="213" y="186"/>
                </a:cubicBezTo>
                <a:cubicBezTo>
                  <a:pt x="212" y="186"/>
                  <a:pt x="212" y="186"/>
                  <a:pt x="212" y="185"/>
                </a:cubicBezTo>
                <a:cubicBezTo>
                  <a:pt x="212" y="184"/>
                  <a:pt x="212" y="183"/>
                  <a:pt x="213" y="183"/>
                </a:cubicBezTo>
                <a:cubicBezTo>
                  <a:pt x="260" y="183"/>
                  <a:pt x="260" y="183"/>
                  <a:pt x="260" y="183"/>
                </a:cubicBezTo>
                <a:cubicBezTo>
                  <a:pt x="263" y="183"/>
                  <a:pt x="265" y="181"/>
                  <a:pt x="265" y="178"/>
                </a:cubicBezTo>
                <a:cubicBezTo>
                  <a:pt x="265" y="175"/>
                  <a:pt x="263" y="173"/>
                  <a:pt x="260" y="173"/>
                </a:cubicBezTo>
                <a:cubicBezTo>
                  <a:pt x="187" y="173"/>
                  <a:pt x="187" y="173"/>
                  <a:pt x="187" y="173"/>
                </a:cubicBezTo>
                <a:cubicBezTo>
                  <a:pt x="186" y="173"/>
                  <a:pt x="185" y="172"/>
                  <a:pt x="185" y="171"/>
                </a:cubicBezTo>
                <a:cubicBezTo>
                  <a:pt x="185" y="170"/>
                  <a:pt x="186" y="169"/>
                  <a:pt x="187" y="169"/>
                </a:cubicBezTo>
                <a:cubicBezTo>
                  <a:pt x="247" y="169"/>
                  <a:pt x="247" y="169"/>
                  <a:pt x="247" y="169"/>
                </a:cubicBezTo>
                <a:cubicBezTo>
                  <a:pt x="249" y="169"/>
                  <a:pt x="252" y="167"/>
                  <a:pt x="252" y="164"/>
                </a:cubicBezTo>
                <a:cubicBezTo>
                  <a:pt x="252" y="161"/>
                  <a:pt x="249" y="159"/>
                  <a:pt x="247" y="159"/>
                </a:cubicBezTo>
                <a:cubicBezTo>
                  <a:pt x="180" y="159"/>
                  <a:pt x="180" y="159"/>
                  <a:pt x="180" y="159"/>
                </a:cubicBezTo>
                <a:cubicBezTo>
                  <a:pt x="179" y="159"/>
                  <a:pt x="178" y="158"/>
                  <a:pt x="178" y="157"/>
                </a:cubicBezTo>
                <a:cubicBezTo>
                  <a:pt x="178" y="156"/>
                  <a:pt x="179" y="156"/>
                  <a:pt x="180" y="156"/>
                </a:cubicBezTo>
                <a:cubicBezTo>
                  <a:pt x="238" y="156"/>
                  <a:pt x="238" y="156"/>
                  <a:pt x="238" y="156"/>
                </a:cubicBezTo>
                <a:cubicBezTo>
                  <a:pt x="241" y="156"/>
                  <a:pt x="243" y="153"/>
                  <a:pt x="243" y="151"/>
                </a:cubicBezTo>
                <a:cubicBezTo>
                  <a:pt x="243" y="148"/>
                  <a:pt x="241" y="146"/>
                  <a:pt x="238" y="146"/>
                </a:cubicBezTo>
                <a:cubicBezTo>
                  <a:pt x="190" y="146"/>
                  <a:pt x="190" y="146"/>
                  <a:pt x="190" y="146"/>
                </a:cubicBezTo>
                <a:cubicBezTo>
                  <a:pt x="189" y="146"/>
                  <a:pt x="188" y="145"/>
                  <a:pt x="188" y="144"/>
                </a:cubicBezTo>
                <a:cubicBezTo>
                  <a:pt x="188" y="143"/>
                  <a:pt x="189" y="142"/>
                  <a:pt x="190" y="142"/>
                </a:cubicBezTo>
                <a:cubicBezTo>
                  <a:pt x="203" y="142"/>
                  <a:pt x="203" y="142"/>
                  <a:pt x="203" y="142"/>
                </a:cubicBezTo>
                <a:cubicBezTo>
                  <a:pt x="206" y="142"/>
                  <a:pt x="208" y="140"/>
                  <a:pt x="208" y="137"/>
                </a:cubicBezTo>
                <a:cubicBezTo>
                  <a:pt x="208" y="134"/>
                  <a:pt x="206" y="132"/>
                  <a:pt x="203" y="132"/>
                </a:cubicBezTo>
                <a:cubicBezTo>
                  <a:pt x="190" y="132"/>
                  <a:pt x="190" y="132"/>
                  <a:pt x="190" y="132"/>
                </a:cubicBezTo>
                <a:cubicBezTo>
                  <a:pt x="189" y="132"/>
                  <a:pt x="188" y="131"/>
                  <a:pt x="188" y="130"/>
                </a:cubicBezTo>
                <a:cubicBezTo>
                  <a:pt x="188" y="129"/>
                  <a:pt x="189" y="128"/>
                  <a:pt x="190" y="128"/>
                </a:cubicBezTo>
                <a:cubicBezTo>
                  <a:pt x="229" y="128"/>
                  <a:pt x="229" y="128"/>
                  <a:pt x="229" y="128"/>
                </a:cubicBezTo>
                <a:cubicBezTo>
                  <a:pt x="232" y="128"/>
                  <a:pt x="234" y="126"/>
                  <a:pt x="234" y="123"/>
                </a:cubicBezTo>
                <a:cubicBezTo>
                  <a:pt x="234" y="121"/>
                  <a:pt x="232" y="118"/>
                  <a:pt x="229" y="118"/>
                </a:cubicBezTo>
                <a:cubicBezTo>
                  <a:pt x="200" y="118"/>
                  <a:pt x="200" y="118"/>
                  <a:pt x="200" y="118"/>
                </a:cubicBezTo>
                <a:cubicBezTo>
                  <a:pt x="199" y="118"/>
                  <a:pt x="198" y="118"/>
                  <a:pt x="198" y="117"/>
                </a:cubicBezTo>
                <a:cubicBezTo>
                  <a:pt x="198" y="116"/>
                  <a:pt x="199" y="115"/>
                  <a:pt x="200" y="115"/>
                </a:cubicBezTo>
                <a:cubicBezTo>
                  <a:pt x="228" y="115"/>
                  <a:pt x="228" y="115"/>
                  <a:pt x="228" y="115"/>
                </a:cubicBezTo>
                <a:cubicBezTo>
                  <a:pt x="231" y="115"/>
                  <a:pt x="234" y="113"/>
                  <a:pt x="234" y="110"/>
                </a:cubicBezTo>
                <a:cubicBezTo>
                  <a:pt x="234" y="107"/>
                  <a:pt x="231" y="105"/>
                  <a:pt x="228" y="105"/>
                </a:cubicBezTo>
                <a:cubicBezTo>
                  <a:pt x="181" y="105"/>
                  <a:pt x="181" y="105"/>
                  <a:pt x="181" y="105"/>
                </a:cubicBezTo>
                <a:cubicBezTo>
                  <a:pt x="180" y="105"/>
                  <a:pt x="180" y="104"/>
                  <a:pt x="180" y="103"/>
                </a:cubicBezTo>
                <a:cubicBezTo>
                  <a:pt x="180" y="102"/>
                  <a:pt x="180" y="101"/>
                  <a:pt x="181" y="101"/>
                </a:cubicBezTo>
                <a:cubicBezTo>
                  <a:pt x="190" y="101"/>
                  <a:pt x="190" y="101"/>
                  <a:pt x="190" y="101"/>
                </a:cubicBezTo>
                <a:cubicBezTo>
                  <a:pt x="192" y="101"/>
                  <a:pt x="195" y="99"/>
                  <a:pt x="195" y="96"/>
                </a:cubicBezTo>
                <a:cubicBezTo>
                  <a:pt x="195" y="93"/>
                  <a:pt x="192" y="91"/>
                  <a:pt x="190" y="91"/>
                </a:cubicBezTo>
                <a:cubicBezTo>
                  <a:pt x="181" y="91"/>
                  <a:pt x="181" y="91"/>
                  <a:pt x="181" y="91"/>
                </a:cubicBezTo>
                <a:cubicBezTo>
                  <a:pt x="180" y="91"/>
                  <a:pt x="179" y="90"/>
                  <a:pt x="179" y="89"/>
                </a:cubicBezTo>
                <a:cubicBezTo>
                  <a:pt x="179" y="89"/>
                  <a:pt x="180" y="88"/>
                  <a:pt x="181" y="88"/>
                </a:cubicBezTo>
                <a:cubicBezTo>
                  <a:pt x="209" y="88"/>
                  <a:pt x="209" y="88"/>
                  <a:pt x="209" y="88"/>
                </a:cubicBezTo>
                <a:cubicBezTo>
                  <a:pt x="209" y="88"/>
                  <a:pt x="209" y="88"/>
                  <a:pt x="209" y="88"/>
                </a:cubicBezTo>
                <a:cubicBezTo>
                  <a:pt x="375" y="88"/>
                  <a:pt x="375" y="88"/>
                  <a:pt x="375" y="88"/>
                </a:cubicBezTo>
                <a:cubicBezTo>
                  <a:pt x="376" y="88"/>
                  <a:pt x="377" y="89"/>
                  <a:pt x="377" y="89"/>
                </a:cubicBezTo>
                <a:cubicBezTo>
                  <a:pt x="377" y="90"/>
                  <a:pt x="376" y="91"/>
                  <a:pt x="375" y="91"/>
                </a:cubicBezTo>
                <a:cubicBezTo>
                  <a:pt x="202" y="91"/>
                  <a:pt x="202" y="91"/>
                  <a:pt x="202" y="91"/>
                </a:cubicBezTo>
                <a:cubicBezTo>
                  <a:pt x="199" y="91"/>
                  <a:pt x="197" y="93"/>
                  <a:pt x="197" y="96"/>
                </a:cubicBezTo>
                <a:cubicBezTo>
                  <a:pt x="197" y="99"/>
                  <a:pt x="199" y="101"/>
                  <a:pt x="202" y="101"/>
                </a:cubicBezTo>
                <a:cubicBezTo>
                  <a:pt x="375" y="101"/>
                  <a:pt x="375" y="101"/>
                  <a:pt x="375" y="101"/>
                </a:cubicBezTo>
                <a:cubicBezTo>
                  <a:pt x="376" y="101"/>
                  <a:pt x="377" y="102"/>
                  <a:pt x="377" y="103"/>
                </a:cubicBezTo>
                <a:cubicBezTo>
                  <a:pt x="377" y="104"/>
                  <a:pt x="376" y="105"/>
                  <a:pt x="375" y="105"/>
                </a:cubicBezTo>
                <a:cubicBezTo>
                  <a:pt x="245" y="105"/>
                  <a:pt x="245" y="105"/>
                  <a:pt x="245" y="105"/>
                </a:cubicBezTo>
                <a:cubicBezTo>
                  <a:pt x="242" y="105"/>
                  <a:pt x="240" y="107"/>
                  <a:pt x="240" y="110"/>
                </a:cubicBezTo>
                <a:cubicBezTo>
                  <a:pt x="240" y="113"/>
                  <a:pt x="242" y="115"/>
                  <a:pt x="245" y="115"/>
                </a:cubicBezTo>
                <a:cubicBezTo>
                  <a:pt x="366" y="115"/>
                  <a:pt x="366" y="115"/>
                  <a:pt x="366" y="115"/>
                </a:cubicBezTo>
                <a:cubicBezTo>
                  <a:pt x="367" y="115"/>
                  <a:pt x="368" y="116"/>
                  <a:pt x="368" y="117"/>
                </a:cubicBezTo>
                <a:cubicBezTo>
                  <a:pt x="368" y="118"/>
                  <a:pt x="367" y="118"/>
                  <a:pt x="366" y="118"/>
                </a:cubicBezTo>
                <a:cubicBezTo>
                  <a:pt x="245" y="118"/>
                  <a:pt x="245" y="118"/>
                  <a:pt x="245" y="118"/>
                </a:cubicBezTo>
                <a:cubicBezTo>
                  <a:pt x="242" y="118"/>
                  <a:pt x="240" y="121"/>
                  <a:pt x="240" y="124"/>
                </a:cubicBezTo>
                <a:cubicBezTo>
                  <a:pt x="240" y="126"/>
                  <a:pt x="242" y="128"/>
                  <a:pt x="245" y="128"/>
                </a:cubicBezTo>
                <a:cubicBezTo>
                  <a:pt x="360" y="128"/>
                  <a:pt x="360" y="128"/>
                  <a:pt x="360" y="128"/>
                </a:cubicBezTo>
                <a:cubicBezTo>
                  <a:pt x="361" y="128"/>
                  <a:pt x="362" y="129"/>
                  <a:pt x="362" y="130"/>
                </a:cubicBezTo>
                <a:cubicBezTo>
                  <a:pt x="362" y="131"/>
                  <a:pt x="361" y="132"/>
                  <a:pt x="360" y="132"/>
                </a:cubicBezTo>
                <a:cubicBezTo>
                  <a:pt x="240" y="132"/>
                  <a:pt x="240" y="132"/>
                  <a:pt x="240" y="132"/>
                </a:cubicBezTo>
                <a:cubicBezTo>
                  <a:pt x="237" y="132"/>
                  <a:pt x="235" y="134"/>
                  <a:pt x="235" y="137"/>
                </a:cubicBezTo>
                <a:cubicBezTo>
                  <a:pt x="235" y="140"/>
                  <a:pt x="237" y="142"/>
                  <a:pt x="240" y="142"/>
                </a:cubicBezTo>
                <a:cubicBezTo>
                  <a:pt x="360" y="142"/>
                  <a:pt x="360" y="142"/>
                  <a:pt x="360" y="142"/>
                </a:cubicBezTo>
                <a:cubicBezTo>
                  <a:pt x="360" y="142"/>
                  <a:pt x="361" y="143"/>
                  <a:pt x="361" y="144"/>
                </a:cubicBezTo>
                <a:cubicBezTo>
                  <a:pt x="361" y="145"/>
                  <a:pt x="360" y="146"/>
                  <a:pt x="360" y="146"/>
                </a:cubicBezTo>
                <a:cubicBezTo>
                  <a:pt x="252" y="146"/>
                  <a:pt x="252" y="146"/>
                  <a:pt x="252" y="146"/>
                </a:cubicBezTo>
                <a:cubicBezTo>
                  <a:pt x="249" y="146"/>
                  <a:pt x="247" y="148"/>
                  <a:pt x="247" y="151"/>
                </a:cubicBezTo>
                <a:cubicBezTo>
                  <a:pt x="247" y="153"/>
                  <a:pt x="249" y="156"/>
                  <a:pt x="252" y="156"/>
                </a:cubicBezTo>
                <a:cubicBezTo>
                  <a:pt x="338" y="156"/>
                  <a:pt x="338" y="156"/>
                  <a:pt x="338" y="156"/>
                </a:cubicBezTo>
                <a:cubicBezTo>
                  <a:pt x="339" y="156"/>
                  <a:pt x="340" y="156"/>
                  <a:pt x="340" y="157"/>
                </a:cubicBezTo>
                <a:cubicBezTo>
                  <a:pt x="340" y="158"/>
                  <a:pt x="339" y="159"/>
                  <a:pt x="338" y="159"/>
                </a:cubicBezTo>
                <a:cubicBezTo>
                  <a:pt x="303" y="159"/>
                  <a:pt x="303" y="159"/>
                  <a:pt x="303" y="159"/>
                </a:cubicBezTo>
                <a:cubicBezTo>
                  <a:pt x="301" y="159"/>
                  <a:pt x="298" y="161"/>
                  <a:pt x="298" y="164"/>
                </a:cubicBezTo>
                <a:cubicBezTo>
                  <a:pt x="298" y="167"/>
                  <a:pt x="301" y="169"/>
                  <a:pt x="303" y="169"/>
                </a:cubicBezTo>
                <a:cubicBezTo>
                  <a:pt x="343" y="169"/>
                  <a:pt x="343" y="169"/>
                  <a:pt x="343" y="169"/>
                </a:cubicBezTo>
                <a:cubicBezTo>
                  <a:pt x="344" y="169"/>
                  <a:pt x="344" y="170"/>
                  <a:pt x="344" y="171"/>
                </a:cubicBezTo>
                <a:cubicBezTo>
                  <a:pt x="344" y="172"/>
                  <a:pt x="344" y="173"/>
                  <a:pt x="343" y="173"/>
                </a:cubicBezTo>
                <a:cubicBezTo>
                  <a:pt x="311" y="173"/>
                  <a:pt x="311" y="173"/>
                  <a:pt x="311" y="173"/>
                </a:cubicBezTo>
                <a:cubicBezTo>
                  <a:pt x="308" y="173"/>
                  <a:pt x="306" y="175"/>
                  <a:pt x="306" y="178"/>
                </a:cubicBezTo>
                <a:cubicBezTo>
                  <a:pt x="306" y="181"/>
                  <a:pt x="308" y="183"/>
                  <a:pt x="311" y="183"/>
                </a:cubicBezTo>
                <a:cubicBezTo>
                  <a:pt x="365" y="183"/>
                  <a:pt x="365" y="183"/>
                  <a:pt x="365" y="183"/>
                </a:cubicBezTo>
                <a:cubicBezTo>
                  <a:pt x="366" y="183"/>
                  <a:pt x="367" y="184"/>
                  <a:pt x="367" y="185"/>
                </a:cubicBezTo>
                <a:cubicBezTo>
                  <a:pt x="367" y="186"/>
                  <a:pt x="366" y="186"/>
                  <a:pt x="365" y="186"/>
                </a:cubicBezTo>
                <a:cubicBezTo>
                  <a:pt x="343" y="186"/>
                  <a:pt x="343" y="186"/>
                  <a:pt x="343" y="186"/>
                </a:cubicBezTo>
                <a:cubicBezTo>
                  <a:pt x="340" y="186"/>
                  <a:pt x="338" y="189"/>
                  <a:pt x="338" y="191"/>
                </a:cubicBezTo>
                <a:cubicBezTo>
                  <a:pt x="338" y="194"/>
                  <a:pt x="340" y="196"/>
                  <a:pt x="343" y="196"/>
                </a:cubicBezTo>
                <a:cubicBezTo>
                  <a:pt x="382" y="196"/>
                  <a:pt x="382" y="196"/>
                  <a:pt x="382" y="196"/>
                </a:cubicBezTo>
                <a:cubicBezTo>
                  <a:pt x="385" y="196"/>
                  <a:pt x="388" y="194"/>
                  <a:pt x="388" y="191"/>
                </a:cubicBezTo>
                <a:cubicBezTo>
                  <a:pt x="388" y="189"/>
                  <a:pt x="385" y="186"/>
                  <a:pt x="382" y="186"/>
                </a:cubicBezTo>
                <a:cubicBezTo>
                  <a:pt x="379" y="186"/>
                  <a:pt x="379" y="186"/>
                  <a:pt x="379" y="186"/>
                </a:cubicBezTo>
                <a:cubicBezTo>
                  <a:pt x="378" y="186"/>
                  <a:pt x="377" y="186"/>
                  <a:pt x="377" y="185"/>
                </a:cubicBezTo>
                <a:cubicBezTo>
                  <a:pt x="377" y="184"/>
                  <a:pt x="378" y="183"/>
                  <a:pt x="379" y="183"/>
                </a:cubicBezTo>
                <a:cubicBezTo>
                  <a:pt x="396" y="183"/>
                  <a:pt x="396" y="183"/>
                  <a:pt x="396" y="183"/>
                </a:cubicBezTo>
                <a:cubicBezTo>
                  <a:pt x="397" y="183"/>
                  <a:pt x="398" y="184"/>
                  <a:pt x="398" y="185"/>
                </a:cubicBezTo>
                <a:cubicBezTo>
                  <a:pt x="398" y="186"/>
                  <a:pt x="397" y="186"/>
                  <a:pt x="396" y="186"/>
                </a:cubicBezTo>
                <a:cubicBezTo>
                  <a:pt x="394" y="186"/>
                  <a:pt x="394" y="186"/>
                  <a:pt x="394" y="186"/>
                </a:cubicBezTo>
                <a:cubicBezTo>
                  <a:pt x="392" y="186"/>
                  <a:pt x="389" y="189"/>
                  <a:pt x="389" y="191"/>
                </a:cubicBezTo>
                <a:cubicBezTo>
                  <a:pt x="389" y="194"/>
                  <a:pt x="392" y="196"/>
                  <a:pt x="394" y="196"/>
                </a:cubicBezTo>
                <a:cubicBezTo>
                  <a:pt x="396" y="196"/>
                  <a:pt x="396" y="196"/>
                  <a:pt x="396" y="196"/>
                </a:cubicBezTo>
                <a:cubicBezTo>
                  <a:pt x="399" y="196"/>
                  <a:pt x="401" y="199"/>
                  <a:pt x="401" y="201"/>
                </a:cubicBezTo>
                <a:cubicBezTo>
                  <a:pt x="401" y="204"/>
                  <a:pt x="399" y="207"/>
                  <a:pt x="396" y="207"/>
                </a:cubicBezTo>
                <a:cubicBezTo>
                  <a:pt x="365" y="207"/>
                  <a:pt x="365" y="207"/>
                  <a:pt x="365" y="207"/>
                </a:cubicBezTo>
                <a:cubicBezTo>
                  <a:pt x="362" y="207"/>
                  <a:pt x="360" y="209"/>
                  <a:pt x="360" y="212"/>
                </a:cubicBezTo>
                <a:cubicBezTo>
                  <a:pt x="360" y="215"/>
                  <a:pt x="362" y="217"/>
                  <a:pt x="365" y="217"/>
                </a:cubicBezTo>
                <a:cubicBezTo>
                  <a:pt x="400" y="217"/>
                  <a:pt x="400" y="217"/>
                  <a:pt x="400" y="217"/>
                </a:cubicBezTo>
                <a:cubicBezTo>
                  <a:pt x="401" y="217"/>
                  <a:pt x="401" y="217"/>
                  <a:pt x="401" y="218"/>
                </a:cubicBezTo>
                <a:cubicBezTo>
                  <a:pt x="401" y="220"/>
                  <a:pt x="401" y="220"/>
                  <a:pt x="400" y="220"/>
                </a:cubicBezTo>
                <a:cubicBezTo>
                  <a:pt x="354" y="220"/>
                  <a:pt x="354" y="220"/>
                  <a:pt x="354" y="220"/>
                </a:cubicBezTo>
                <a:cubicBezTo>
                  <a:pt x="352" y="220"/>
                  <a:pt x="349" y="222"/>
                  <a:pt x="349" y="225"/>
                </a:cubicBezTo>
                <a:cubicBezTo>
                  <a:pt x="349" y="228"/>
                  <a:pt x="352" y="230"/>
                  <a:pt x="354" y="230"/>
                </a:cubicBezTo>
                <a:cubicBezTo>
                  <a:pt x="403" y="230"/>
                  <a:pt x="403" y="230"/>
                  <a:pt x="403" y="230"/>
                </a:cubicBezTo>
                <a:cubicBezTo>
                  <a:pt x="404" y="230"/>
                  <a:pt x="405" y="231"/>
                  <a:pt x="405" y="232"/>
                </a:cubicBezTo>
                <a:cubicBezTo>
                  <a:pt x="405" y="233"/>
                  <a:pt x="404" y="234"/>
                  <a:pt x="403" y="234"/>
                </a:cubicBezTo>
                <a:cubicBezTo>
                  <a:pt x="355" y="234"/>
                  <a:pt x="355" y="234"/>
                  <a:pt x="355" y="234"/>
                </a:cubicBezTo>
                <a:cubicBezTo>
                  <a:pt x="352" y="234"/>
                  <a:pt x="350" y="236"/>
                  <a:pt x="350" y="239"/>
                </a:cubicBezTo>
                <a:cubicBezTo>
                  <a:pt x="350" y="242"/>
                  <a:pt x="352" y="244"/>
                  <a:pt x="355" y="244"/>
                </a:cubicBezTo>
                <a:cubicBezTo>
                  <a:pt x="399" y="244"/>
                  <a:pt x="399" y="244"/>
                  <a:pt x="399" y="244"/>
                </a:cubicBezTo>
                <a:cubicBezTo>
                  <a:pt x="400" y="244"/>
                  <a:pt x="401" y="245"/>
                  <a:pt x="401" y="246"/>
                </a:cubicBezTo>
                <a:cubicBezTo>
                  <a:pt x="401" y="247"/>
                  <a:pt x="400" y="247"/>
                  <a:pt x="399" y="247"/>
                </a:cubicBezTo>
                <a:cubicBezTo>
                  <a:pt x="385" y="247"/>
                  <a:pt x="385" y="247"/>
                  <a:pt x="385" y="247"/>
                </a:cubicBezTo>
                <a:cubicBezTo>
                  <a:pt x="382" y="247"/>
                  <a:pt x="380" y="250"/>
                  <a:pt x="380" y="252"/>
                </a:cubicBezTo>
                <a:cubicBezTo>
                  <a:pt x="380" y="255"/>
                  <a:pt x="382" y="258"/>
                  <a:pt x="385" y="258"/>
                </a:cubicBezTo>
                <a:cubicBezTo>
                  <a:pt x="391" y="258"/>
                  <a:pt x="391" y="258"/>
                  <a:pt x="391" y="258"/>
                </a:cubicBezTo>
                <a:cubicBezTo>
                  <a:pt x="392" y="258"/>
                  <a:pt x="392" y="258"/>
                  <a:pt x="392" y="259"/>
                </a:cubicBezTo>
                <a:cubicBezTo>
                  <a:pt x="392" y="260"/>
                  <a:pt x="392" y="261"/>
                  <a:pt x="391" y="261"/>
                </a:cubicBezTo>
                <a:cubicBezTo>
                  <a:pt x="389" y="261"/>
                  <a:pt x="389" y="261"/>
                  <a:pt x="389" y="261"/>
                </a:cubicBezTo>
                <a:cubicBezTo>
                  <a:pt x="384" y="261"/>
                  <a:pt x="380" y="265"/>
                  <a:pt x="380" y="269"/>
                </a:cubicBezTo>
                <a:cubicBezTo>
                  <a:pt x="380" y="274"/>
                  <a:pt x="384" y="278"/>
                  <a:pt x="389" y="278"/>
                </a:cubicBezTo>
                <a:cubicBezTo>
                  <a:pt x="421" y="278"/>
                  <a:pt x="421" y="278"/>
                  <a:pt x="421" y="278"/>
                </a:cubicBezTo>
                <a:cubicBezTo>
                  <a:pt x="424" y="278"/>
                  <a:pt x="427" y="276"/>
                  <a:pt x="427" y="273"/>
                </a:cubicBezTo>
                <a:cubicBezTo>
                  <a:pt x="427" y="270"/>
                  <a:pt x="424" y="268"/>
                  <a:pt x="421" y="268"/>
                </a:cubicBezTo>
                <a:cubicBezTo>
                  <a:pt x="416" y="268"/>
                  <a:pt x="416" y="268"/>
                  <a:pt x="416" y="268"/>
                </a:cubicBezTo>
                <a:cubicBezTo>
                  <a:pt x="415" y="268"/>
                  <a:pt x="414" y="267"/>
                  <a:pt x="414" y="266"/>
                </a:cubicBezTo>
                <a:cubicBezTo>
                  <a:pt x="414" y="265"/>
                  <a:pt x="415" y="264"/>
                  <a:pt x="416" y="264"/>
                </a:cubicBezTo>
                <a:cubicBezTo>
                  <a:pt x="430" y="264"/>
                  <a:pt x="430" y="264"/>
                  <a:pt x="430" y="264"/>
                </a:cubicBezTo>
                <a:cubicBezTo>
                  <a:pt x="432" y="264"/>
                  <a:pt x="435" y="262"/>
                  <a:pt x="435" y="259"/>
                </a:cubicBezTo>
                <a:cubicBezTo>
                  <a:pt x="435" y="256"/>
                  <a:pt x="432" y="254"/>
                  <a:pt x="430" y="254"/>
                </a:cubicBezTo>
                <a:cubicBezTo>
                  <a:pt x="423" y="254"/>
                  <a:pt x="423" y="254"/>
                  <a:pt x="423" y="254"/>
                </a:cubicBezTo>
                <a:cubicBezTo>
                  <a:pt x="422" y="254"/>
                  <a:pt x="422" y="253"/>
                  <a:pt x="422" y="252"/>
                </a:cubicBezTo>
                <a:cubicBezTo>
                  <a:pt x="422" y="251"/>
                  <a:pt x="422" y="251"/>
                  <a:pt x="423" y="251"/>
                </a:cubicBezTo>
                <a:cubicBezTo>
                  <a:pt x="434" y="251"/>
                  <a:pt x="434" y="251"/>
                  <a:pt x="434" y="251"/>
                </a:cubicBezTo>
                <a:cubicBezTo>
                  <a:pt x="437" y="251"/>
                  <a:pt x="439" y="248"/>
                  <a:pt x="439" y="246"/>
                </a:cubicBezTo>
                <a:cubicBezTo>
                  <a:pt x="439" y="243"/>
                  <a:pt x="437" y="241"/>
                  <a:pt x="434" y="241"/>
                </a:cubicBezTo>
                <a:cubicBezTo>
                  <a:pt x="422" y="240"/>
                  <a:pt x="422" y="240"/>
                  <a:pt x="422" y="240"/>
                </a:cubicBezTo>
                <a:cubicBezTo>
                  <a:pt x="421" y="240"/>
                  <a:pt x="420" y="240"/>
                  <a:pt x="420" y="239"/>
                </a:cubicBezTo>
                <a:cubicBezTo>
                  <a:pt x="420" y="238"/>
                  <a:pt x="421" y="237"/>
                  <a:pt x="422" y="237"/>
                </a:cubicBezTo>
                <a:cubicBezTo>
                  <a:pt x="442" y="237"/>
                  <a:pt x="442" y="237"/>
                  <a:pt x="442" y="237"/>
                </a:cubicBezTo>
                <a:cubicBezTo>
                  <a:pt x="458" y="237"/>
                  <a:pt x="472" y="224"/>
                  <a:pt x="473" y="209"/>
                </a:cubicBezTo>
                <a:cubicBezTo>
                  <a:pt x="475" y="208"/>
                  <a:pt x="476" y="206"/>
                  <a:pt x="476" y="205"/>
                </a:cubicBezTo>
                <a:cubicBezTo>
                  <a:pt x="476" y="202"/>
                  <a:pt x="474" y="200"/>
                  <a:pt x="471"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pic>
        <p:nvPicPr>
          <p:cNvPr id="6" name="Picture 5">
            <a:extLst>
              <a:ext uri="{FF2B5EF4-FFF2-40B4-BE49-F238E27FC236}">
                <a16:creationId xmlns:a16="http://schemas.microsoft.com/office/drawing/2014/main" id="{16899587-CE56-42C4-9B59-267552266EA8}"/>
              </a:ext>
            </a:extLst>
          </p:cNvPr>
          <p:cNvPicPr>
            <a:picLocks noChangeAspect="1"/>
          </p:cNvPicPr>
          <p:nvPr userDrawn="1"/>
        </p:nvPicPr>
        <p:blipFill>
          <a:blip r:embed="rId2"/>
          <a:stretch>
            <a:fillRect/>
          </a:stretch>
        </p:blipFill>
        <p:spPr bwMode="black">
          <a:xfrm>
            <a:off x="439738" y="6240074"/>
            <a:ext cx="1454257" cy="304828"/>
          </a:xfrm>
          <a:prstGeom prst="rect">
            <a:avLst/>
          </a:prstGeom>
        </p:spPr>
      </p:pic>
      <p:sp>
        <p:nvSpPr>
          <p:cNvPr id="7" name="TextBox 6">
            <a:extLst>
              <a:ext uri="{FF2B5EF4-FFF2-40B4-BE49-F238E27FC236}">
                <a16:creationId xmlns:a16="http://schemas.microsoft.com/office/drawing/2014/main" id="{1D51154D-FA7F-4F8D-B4BF-7A7DC81424EE}"/>
              </a:ext>
            </a:extLst>
          </p:cNvPr>
          <p:cNvSpPr txBox="1"/>
          <p:nvPr userDrawn="1"/>
        </p:nvSpPr>
        <p:spPr>
          <a:xfrm>
            <a:off x="267682" y="319026"/>
            <a:ext cx="4183316" cy="622056"/>
          </a:xfrm>
          <a:prstGeom prst="rect">
            <a:avLst/>
          </a:prstGeom>
          <a:noFill/>
        </p:spPr>
        <p:txBody>
          <a:bodyPr wrap="square" lIns="179285" tIns="143428" rIns="179285" bIns="143428" rtlCol="0">
            <a:spAutoFit/>
          </a:bodyPr>
          <a:lstStyle/>
          <a:p>
            <a:pPr algn="l">
              <a:lnSpc>
                <a:spcPct val="90000"/>
              </a:lnSpc>
              <a:spcAft>
                <a:spcPts val="588"/>
              </a:spcAft>
            </a:pPr>
            <a:r>
              <a:rPr lang="en-US" sz="2400">
                <a:solidFill>
                  <a:schemeClr val="tx1"/>
                </a:solidFill>
                <a:latin typeface="Segoe UI Light" panose="020B0502040204020203" pitchFamily="34" charset="0"/>
                <a:cs typeface="Segoe UI Light" panose="020B0502040204020203" pitchFamily="34" charset="0"/>
              </a:rPr>
              <a:t>One Commercial Partner</a:t>
            </a:r>
          </a:p>
        </p:txBody>
      </p:sp>
    </p:spTree>
    <p:extLst>
      <p:ext uri="{BB962C8B-B14F-4D97-AF65-F5344CB8AC3E}">
        <p14:creationId xmlns:p14="http://schemas.microsoft.com/office/powerpoint/2010/main" val="2544154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292662"/>
          </a:xfrm>
          <a:prstGeom prst="rect">
            <a:avLst/>
          </a:prstGeom>
          <a:noFill/>
        </p:spPr>
        <p:txBody>
          <a:bodyPr lIns="146304" tIns="91440" rIns="146304" bIns="91440" anchor="t" anchorCtr="0">
            <a:spAutoFit/>
          </a:bodyPr>
          <a:lstStyle>
            <a:lvl1pPr>
              <a:defRPr sz="7200" spc="-98" baseline="0">
                <a:solidFill>
                  <a:schemeClr val="tx1"/>
                </a:solidFill>
              </a:defRPr>
            </a:lvl1pPr>
          </a:lstStyle>
          <a:p>
            <a:r>
              <a:rPr lang="en-US"/>
              <a:t>Section title</a:t>
            </a:r>
          </a:p>
        </p:txBody>
      </p:sp>
    </p:spTree>
    <p:extLst>
      <p:ext uri="{BB962C8B-B14F-4D97-AF65-F5344CB8AC3E}">
        <p14:creationId xmlns:p14="http://schemas.microsoft.com/office/powerpoint/2010/main" val="194303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10253918" cy="1793090"/>
          </a:xfrm>
          <a:noFill/>
        </p:spPr>
        <p:txBody>
          <a:bodyPr lIns="146304" tIns="91440" rIns="146304" bIns="91440" anchor="t" anchorCtr="0"/>
          <a:lstStyle>
            <a:lvl1pPr>
              <a:defRPr sz="4800" spc="-98" baseline="0">
                <a:solidFill>
                  <a:schemeClr val="tx1"/>
                </a:solidFill>
              </a:defRPr>
            </a:lvl1pPr>
          </a:lstStyle>
          <a:p>
            <a:r>
              <a:rPr lang="en-US"/>
              <a:t>Presentation title</a:t>
            </a:r>
          </a:p>
        </p:txBody>
      </p:sp>
      <p:sp>
        <p:nvSpPr>
          <p:cNvPr id="5" name="Text Placeholder 4"/>
          <p:cNvSpPr>
            <a:spLocks noGrp="1"/>
          </p:cNvSpPr>
          <p:nvPr>
            <p:ph type="body" sz="quarter" idx="12" hasCustomPrompt="1"/>
          </p:nvPr>
        </p:nvSpPr>
        <p:spPr>
          <a:xfrm>
            <a:off x="269299" y="3878574"/>
            <a:ext cx="10253918" cy="1792326"/>
          </a:xfrm>
          <a:noFill/>
        </p:spPr>
        <p:txBody>
          <a:bodyPr lIns="164592" tIns="109728" rIns="164592" bIns="109728">
            <a:noAutofit/>
          </a:bodyPr>
          <a:lstStyle>
            <a:lvl1pPr marL="0" indent="0">
              <a:spcBef>
                <a:spcPts val="0"/>
              </a:spcBef>
              <a:buNone/>
              <a:defRPr sz="2800" spc="0" baseline="0">
                <a:solidFill>
                  <a:schemeClr val="tx1"/>
                </a:solidFill>
                <a:latin typeface="+mj-lt"/>
              </a:defRPr>
            </a:lvl1pPr>
          </a:lstStyle>
          <a:p>
            <a:pPr lvl="0"/>
            <a:r>
              <a:rPr lang="en-US"/>
              <a:t>Speaker name</a:t>
            </a:r>
          </a:p>
        </p:txBody>
      </p:sp>
      <p:pic>
        <p:nvPicPr>
          <p:cNvPr id="6" name="MS logo white - EMF"/>
          <p:cNvPicPr>
            <a:picLocks noChangeAspect="1"/>
          </p:cNvPicPr>
          <p:nvPr userDrawn="1"/>
        </p:nvPicPr>
        <p:blipFill>
          <a:blip r:embed="rId2"/>
          <a:stretch>
            <a:fillRect/>
          </a:stretch>
        </p:blipFill>
        <p:spPr bwMode="black">
          <a:xfrm>
            <a:off x="440057" y="470067"/>
            <a:ext cx="1423303" cy="30482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1597" y="3846940"/>
            <a:ext cx="3133239" cy="3145783"/>
          </a:xfrm>
          <a:prstGeom prst="rect">
            <a:avLst/>
          </a:prstGeom>
        </p:spPr>
      </p:pic>
    </p:spTree>
    <p:extLst>
      <p:ext uri="{BB962C8B-B14F-4D97-AF65-F5344CB8AC3E}">
        <p14:creationId xmlns:p14="http://schemas.microsoft.com/office/powerpoint/2010/main" val="29745466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3540539"/>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5" orient="horz" pos="288">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69239" y="1189177"/>
            <a:ext cx="11653523" cy="1890133"/>
          </a:xfrm>
        </p:spPr>
        <p:txBody>
          <a:bodyPr/>
          <a:lstStyle>
            <a:lvl1pPr marL="0" indent="0">
              <a:buNone/>
              <a:defRPr sz="3600">
                <a:gradFill>
                  <a:gsLst>
                    <a:gs pos="1250">
                      <a:schemeClr val="tx2"/>
                    </a:gs>
                    <a:gs pos="99000">
                      <a:schemeClr val="tx2"/>
                    </a:gs>
                  </a:gsLst>
                  <a:lin ang="5400000" scaled="0"/>
                </a:gradFill>
              </a:defRPr>
            </a:lvl1pPr>
            <a:lvl2pPr marL="0" indent="0">
              <a:buFontTx/>
              <a:buNone/>
              <a:defRPr sz="1800"/>
            </a:lvl2pPr>
            <a:lvl3pPr marL="224097" indent="0">
              <a:buNone/>
              <a:defRPr sz="1800"/>
            </a:lvl3pPr>
            <a:lvl4pPr marL="448193" indent="0">
              <a:buNone/>
              <a:defRPr sz="1600"/>
            </a:lvl4pPr>
            <a:lvl5pPr marL="672290"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3200"/>
            </a:lvl1pPr>
          </a:lstStyle>
          <a:p>
            <a:r>
              <a:rPr lang="en-US"/>
              <a:t>Click to edit Master title style</a:t>
            </a:r>
            <a:endParaRPr lang="en-IN"/>
          </a:p>
        </p:txBody>
      </p:sp>
    </p:spTree>
    <p:extLst>
      <p:ext uri="{BB962C8B-B14F-4D97-AF65-F5344CB8AC3E}">
        <p14:creationId xmlns:p14="http://schemas.microsoft.com/office/powerpoint/2010/main" val="968798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4131330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969613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889074"/>
          </a:xfrm>
        </p:spPr>
        <p:txBody>
          <a:bodyPr>
            <a:spAutoFit/>
          </a:bodyPr>
          <a:lstStyle>
            <a:lvl1pPr marL="224097" indent="-224097">
              <a:buClr>
                <a:schemeClr val="tx1"/>
              </a:buClr>
              <a:buFont typeface="Wingdings" panose="05000000000000000000" pitchFamily="2" charset="2"/>
              <a:buChar char=""/>
              <a:defRPr sz="2745">
                <a:latin typeface="+mn-lt"/>
              </a:defRPr>
            </a:lvl1pPr>
            <a:lvl2pPr marL="393726" indent="-169629">
              <a:buClr>
                <a:schemeClr val="tx1"/>
              </a:buClr>
              <a:buFont typeface="Wingdings" panose="05000000000000000000" pitchFamily="2" charset="2"/>
              <a:buChar char=""/>
              <a:defRPr/>
            </a:lvl2pPr>
            <a:lvl3pPr marL="617822" indent="-224097">
              <a:buClr>
                <a:schemeClr val="tx1"/>
              </a:buClr>
              <a:buFont typeface="Wingdings" panose="05000000000000000000" pitchFamily="2" charset="2"/>
              <a:buChar char=""/>
              <a:defRPr/>
            </a:lvl3pPr>
            <a:lvl4pPr marL="841919" indent="-224097">
              <a:buClr>
                <a:schemeClr val="tx1"/>
              </a:buClr>
              <a:buFont typeface="Wingdings" panose="05000000000000000000" pitchFamily="2" charset="2"/>
              <a:buChar char=""/>
              <a:defRPr/>
            </a:lvl4pPr>
            <a:lvl5pPr marL="1066015" indent="-169629">
              <a:buClr>
                <a:schemeClr val="tx1"/>
              </a:buClr>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715167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6"/>
            <a:ext cx="5378548" cy="1934697"/>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34697"/>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746576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6"/>
            <a:ext cx="5378548" cy="1934697"/>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34697"/>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788540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987606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429658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4107055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estion 1">
    <p:spTree>
      <p:nvGrpSpPr>
        <p:cNvPr id="1" name=""/>
        <p:cNvGrpSpPr/>
        <p:nvPr/>
      </p:nvGrpSpPr>
      <p:grpSpPr>
        <a:xfrm>
          <a:off x="0" y="0"/>
          <a:ext cx="0" cy="0"/>
          <a:chOff x="0" y="0"/>
          <a:chExt cx="0" cy="0"/>
        </a:xfrm>
      </p:grpSpPr>
      <p:sp>
        <p:nvSpPr>
          <p:cNvPr id="12" name="Rectangle 11" hidden="1"/>
          <p:cNvSpPr/>
          <p:nvPr userDrawn="1"/>
        </p:nvSpPr>
        <p:spPr bwMode="auto">
          <a:xfrm>
            <a:off x="8337063" y="1698175"/>
            <a:ext cx="3854937" cy="5159825"/>
          </a:xfrm>
          <a:prstGeom prst="rect">
            <a:avLst/>
          </a:prstGeom>
          <a:solidFill>
            <a:srgbClr val="E9E9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hidden="1"/>
          <p:cNvSpPr/>
          <p:nvPr userDrawn="1"/>
        </p:nvSpPr>
        <p:spPr bwMode="auto">
          <a:xfrm>
            <a:off x="0" y="0"/>
            <a:ext cx="12192000" cy="182715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1247042" y="1950286"/>
            <a:ext cx="6920400" cy="1620500"/>
          </a:xfrm>
        </p:spPr>
        <p:txBody>
          <a:bodyPr/>
          <a:lstStyle>
            <a:lvl1pPr marL="136948" indent="-136948">
              <a:spcBef>
                <a:spcPts val="1176"/>
              </a:spcBef>
              <a:buClr>
                <a:srgbClr val="B2B2B2"/>
              </a:buClr>
              <a:buFont typeface="Wingdings" panose="05000000000000000000" pitchFamily="2" charset="2"/>
              <a:buChar char=""/>
              <a:defRPr sz="1765" spc="-10" baseline="0">
                <a:latin typeface="+mn-lt"/>
                <a:cs typeface="Segoe UI" panose="020B0502040204020203" pitchFamily="34" charset="0"/>
              </a:defRPr>
            </a:lvl1pPr>
            <a:lvl2pPr marL="334589" indent="-191416">
              <a:buClr>
                <a:srgbClr val="B2B2B2"/>
              </a:buClr>
              <a:buFont typeface="Wingdings" panose="05000000000000000000" pitchFamily="2" charset="2"/>
              <a:buChar char=""/>
              <a:defRPr sz="1765">
                <a:latin typeface="Segoe UI Semilight" panose="020B0402040204020203" pitchFamily="34" charset="0"/>
                <a:cs typeface="Segoe UI Semilight" panose="020B0402040204020203" pitchFamily="34" charset="0"/>
              </a:defRPr>
            </a:lvl2pPr>
            <a:lvl3pPr marL="507330" indent="-154067">
              <a:buClr>
                <a:srgbClr val="B2B2B2"/>
              </a:buClr>
              <a:buFont typeface="Wingdings" panose="05000000000000000000" pitchFamily="2" charset="2"/>
              <a:buChar char=""/>
              <a:defRPr sz="1765">
                <a:latin typeface="Segoe UI Semilight" panose="020B0402040204020203" pitchFamily="34" charset="0"/>
                <a:cs typeface="Segoe UI Semilight" panose="020B0402040204020203" pitchFamily="34" charset="0"/>
              </a:defRPr>
            </a:lvl3pPr>
            <a:lvl4pPr marL="698746" indent="-185191">
              <a:buClr>
                <a:srgbClr val="B2B2B2"/>
              </a:buClr>
              <a:buFont typeface="Wingdings" panose="05000000000000000000" pitchFamily="2" charset="2"/>
              <a:buChar char=""/>
              <a:defRPr sz="1765">
                <a:latin typeface="Segoe UI Semilight" panose="020B0402040204020203" pitchFamily="34" charset="0"/>
                <a:cs typeface="Segoe UI Semilight" panose="020B0402040204020203" pitchFamily="34" charset="0"/>
              </a:defRPr>
            </a:lvl4pPr>
            <a:lvl5pPr marL="877712" indent="-166517">
              <a:buClr>
                <a:srgbClr val="B2B2B2"/>
              </a:buClr>
              <a:buFont typeface="Wingdings" panose="05000000000000000000" pitchFamily="2" charset="2"/>
              <a:buChar char=""/>
              <a:defRPr sz="1765">
                <a:latin typeface="Segoe UI Semilight" panose="020B0402040204020203" pitchFamily="34" charset="0"/>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hidden="1"/>
          <p:cNvCxnSpPr/>
          <p:nvPr userDrawn="1"/>
        </p:nvCxnSpPr>
        <p:spPr>
          <a:xfrm>
            <a:off x="0" y="1702017"/>
            <a:ext cx="12192000" cy="0"/>
          </a:xfrm>
          <a:prstGeom prst="line">
            <a:avLst/>
          </a:prstGeom>
          <a:ln>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010082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0.xml"/><Relationship Id="rId7" Type="http://schemas.openxmlformats.org/officeDocument/2006/relationships/image" Target="../media/image6.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ags" Target="../tags/tag1.xml"/><Relationship Id="rId5"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image" Target="../media/image6.emf"/><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tags" Target="../tags/tag2.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image" Target="../media/image7.emf"/><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oleObject" Target="../embeddings/oleObject2.bin"/><Relationship Id="rId8" Type="http://schemas.openxmlformats.org/officeDocument/2006/relationships/slideLayout" Target="../slideLayouts/slideLayout69.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theme" Target="../theme/theme4.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1" Type="http://schemas.openxmlformats.org/officeDocument/2006/relationships/slideLayout" Target="../slideLayouts/slideLayout62.xml"/><Relationship Id="rId6"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rot="5400000">
            <a:off x="9288989"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a:extLst>
              <a:ext uri="{FF2B5EF4-FFF2-40B4-BE49-F238E27FC236}">
                <a16:creationId xmlns:a16="http://schemas.microsoft.com/office/drawing/2014/main" id="{6BD62CF3-C42A-9CDC-7C60-2BBABE4E9519}"/>
              </a:ext>
            </a:extLst>
          </p:cNvPr>
          <p:cNvSpPr txBox="1"/>
          <p:nvPr>
            <p:extLst>
              <p:ext uri="{1162E1C5-73C7-4A58-AE30-91384D911F3F}">
                <p184:classification xmlns:p184="http://schemas.microsoft.com/office/powerpoint/2018/4/main" val="ftr"/>
              </p:ext>
            </p:extLst>
          </p:nvPr>
        </p:nvSpPr>
        <p:spPr>
          <a:xfrm>
            <a:off x="0" y="6705600"/>
            <a:ext cx="18288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Classified as Microsoft Confidential</a:t>
            </a:r>
          </a:p>
        </p:txBody>
      </p:sp>
    </p:spTree>
    <p:extLst>
      <p:ext uri="{BB962C8B-B14F-4D97-AF65-F5344CB8AC3E}">
        <p14:creationId xmlns:p14="http://schemas.microsoft.com/office/powerpoint/2010/main" val="776698110"/>
      </p:ext>
    </p:extLst>
  </p:cSld>
  <p:clrMap bg1="lt1" tx1="dk1" bg2="lt2" tx2="dk2" accent1="accent1" accent2="accent2" accent3="accent3" accent4="accent4" accent5="accent5" accent6="accent6" hlink="hlink" folHlink="folHlink"/>
  <p:sldLayoutIdLst>
    <p:sldLayoutId id="2147488606" r:id="rId1"/>
    <p:sldLayoutId id="2147488607" r:id="rId2"/>
    <p:sldLayoutId id="2147488608" r:id="rId3"/>
    <p:sldLayoutId id="2147488609" r:id="rId4"/>
    <p:sldLayoutId id="2147488610" r:id="rId5"/>
    <p:sldLayoutId id="2147488611" r:id="rId6"/>
    <p:sldLayoutId id="2147488612" r:id="rId7"/>
    <p:sldLayoutId id="2147488613" r:id="rId8"/>
    <p:sldLayoutId id="2147488614" r:id="rId9"/>
    <p:sldLayoutId id="2147488616" r:id="rId10"/>
    <p:sldLayoutId id="2147488617" r:id="rId11"/>
    <p:sldLayoutId id="2147488618" r:id="rId12"/>
    <p:sldLayoutId id="2147488619" r:id="rId13"/>
    <p:sldLayoutId id="2147488620" r:id="rId14"/>
    <p:sldLayoutId id="2147488621" r:id="rId15"/>
    <p:sldLayoutId id="2147488622" r:id="rId16"/>
    <p:sldLayoutId id="2147488653" r:id="rId17"/>
    <p:sldLayoutId id="2147488654" r:id="rId18"/>
    <p:sldLayoutId id="2147488655" r:id="rId19"/>
    <p:sldLayoutId id="2147488656" r:id="rId20"/>
    <p:sldLayoutId id="2147488659" r:id="rId21"/>
    <p:sldLayoutId id="2147488660" r:id="rId22"/>
    <p:sldLayoutId id="2147488661" r:id="rId23"/>
    <p:sldLayoutId id="2147488662" r:id="rId24"/>
    <p:sldLayoutId id="2147488663" r:id="rId25"/>
    <p:sldLayoutId id="2147488664" r:id="rId26"/>
    <p:sldLayoutId id="2147483847" r:id="rId27"/>
  </p:sldLayoutIdLst>
  <p:transition>
    <p:fade/>
  </p:transition>
  <p:hf sldNum="0" hdr="0" ftr="0" dt="0"/>
  <p:txStyles>
    <p:titleStyle>
      <a:lvl1pPr algn="l" defTabSz="932563"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556"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112"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099" marR="0" indent="-19998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801" marR="0" indent="-18094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741" marR="0" indent="-168243"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2"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2"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762"/>
          <a:stretch/>
        </p:blipFill>
        <p:spPr>
          <a:xfrm rot="5400000">
            <a:off x="9464500" y="2843773"/>
            <a:ext cx="6858000" cy="1170455"/>
          </a:xfrm>
          <a:prstGeom prst="rect">
            <a:avLst/>
          </a:prstGeom>
        </p:spPr>
      </p:pic>
      <p:graphicFrame>
        <p:nvGraphicFramePr>
          <p:cNvPr id="49" name="Object 48" hidden="1">
            <a:extLst>
              <a:ext uri="{FF2B5EF4-FFF2-40B4-BE49-F238E27FC236}">
                <a16:creationId xmlns:a16="http://schemas.microsoft.com/office/drawing/2014/main" id="{9C64F6CE-E365-4082-8F04-51C9566B2C9E}"/>
              </a:ext>
            </a:extLst>
          </p:cNvPr>
          <p:cNvGraphicFramePr>
            <a:graphicFrameLocks noChangeAspect="1"/>
          </p:cNvGraphicFramePr>
          <p:nvPr userDrawn="1">
            <p:custDataLst>
              <p:tags r:id="rId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492" imgH="493" progId="TCLayout.ActiveDocument.1">
                  <p:embed/>
                </p:oleObj>
              </mc:Choice>
              <mc:Fallback>
                <p:oleObj name="think-cell Slide" r:id="rId8" imgW="492" imgH="493" progId="TCLayout.ActiveDocument.1">
                  <p:embed/>
                  <p:pic>
                    <p:nvPicPr>
                      <p:cNvPr id="49" name="Object 48" hidden="1">
                        <a:extLst>
                          <a:ext uri="{FF2B5EF4-FFF2-40B4-BE49-F238E27FC236}">
                            <a16:creationId xmlns:a16="http://schemas.microsoft.com/office/drawing/2014/main" id="{9C64F6CE-E365-4082-8F04-51C9566B2C9E}"/>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2D7457A-9511-BB1D-E6BF-67B0CAFE3FBD}"/>
              </a:ext>
            </a:extLst>
          </p:cNvPr>
          <p:cNvSpPr txBox="1"/>
          <p:nvPr>
            <p:extLst>
              <p:ext uri="{1162E1C5-73C7-4A58-AE30-91384D911F3F}">
                <p184:classification xmlns:p184="http://schemas.microsoft.com/office/powerpoint/2018/4/main" val="ftr"/>
              </p:ext>
            </p:extLst>
          </p:nvPr>
        </p:nvSpPr>
        <p:spPr>
          <a:xfrm>
            <a:off x="0" y="6705600"/>
            <a:ext cx="18288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Classified as Microsoft Confidential</a:t>
            </a:r>
          </a:p>
        </p:txBody>
      </p:sp>
    </p:spTree>
    <p:extLst>
      <p:ext uri="{BB962C8B-B14F-4D97-AF65-F5344CB8AC3E}">
        <p14:creationId xmlns:p14="http://schemas.microsoft.com/office/powerpoint/2010/main" val="551048859"/>
      </p:ext>
    </p:extLst>
  </p:cSld>
  <p:clrMap bg1="lt1" tx1="dk1" bg2="lt2" tx2="dk2" accent1="accent1" accent2="accent2" accent3="accent3" accent4="accent4" accent5="accent5" accent6="accent6" hlink="hlink" folHlink="folHlink"/>
  <p:sldLayoutIdLst>
    <p:sldLayoutId id="2147483761" r:id="rId1"/>
    <p:sldLayoutId id="2147483738" r:id="rId2"/>
    <p:sldLayoutId id="2147493707" r:id="rId3"/>
    <p:sldLayoutId id="2147493708" r:id="rId4"/>
  </p:sldLayoutIdLst>
  <p:transition>
    <p:fade/>
  </p:transition>
  <p:hf hd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orient="horz" pos="192">
          <p15:clr>
            <a:srgbClr val="5ACBF0"/>
          </p15:clr>
        </p15:guide>
        <p15:guide id="32" pos="168">
          <p15:clr>
            <a:srgbClr val="5ACBF0"/>
          </p15:clr>
        </p15:guide>
        <p15:guide id="33" pos="277">
          <p15:clr>
            <a:srgbClr val="C35EA4"/>
          </p15:clr>
        </p15:guide>
        <p15:guide id="34" pos="7393">
          <p15:clr>
            <a:srgbClr val="C35EA4"/>
          </p15:clr>
        </p15:guide>
        <p15:guide id="35" orient="horz" pos="3648">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4211" y="457200"/>
            <a:ext cx="1102924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0148" y="1435503"/>
            <a:ext cx="1102924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2"/>
          <a:srcRect l="762"/>
          <a:stretch/>
        </p:blipFill>
        <p:spPr>
          <a:xfrm rot="5400000">
            <a:off x="9464500" y="2843773"/>
            <a:ext cx="6858000" cy="1170455"/>
          </a:xfrm>
          <a:prstGeom prst="rect">
            <a:avLst/>
          </a:prstGeom>
        </p:spPr>
      </p:pic>
      <p:sp>
        <p:nvSpPr>
          <p:cNvPr id="6" name="TextBox 5">
            <a:extLst>
              <a:ext uri="{FF2B5EF4-FFF2-40B4-BE49-F238E27FC236}">
                <a16:creationId xmlns:a16="http://schemas.microsoft.com/office/drawing/2014/main" id="{DC385401-8BFA-E67D-304A-FD4C9BB1A55A}"/>
              </a:ext>
            </a:extLst>
          </p:cNvPr>
          <p:cNvSpPr txBox="1"/>
          <p:nvPr>
            <p:extLst>
              <p:ext uri="{1162E1C5-73C7-4A58-AE30-91384D911F3F}">
                <p184:classification xmlns:p184="http://schemas.microsoft.com/office/powerpoint/2018/4/main" val="ftr"/>
              </p:ext>
            </p:extLst>
          </p:nvPr>
        </p:nvSpPr>
        <p:spPr>
          <a:xfrm>
            <a:off x="0" y="6705600"/>
            <a:ext cx="18288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Classified as Microsoft Confidential</a:t>
            </a:r>
          </a:p>
        </p:txBody>
      </p:sp>
    </p:spTree>
    <p:extLst>
      <p:ext uri="{BB962C8B-B14F-4D97-AF65-F5344CB8AC3E}">
        <p14:creationId xmlns:p14="http://schemas.microsoft.com/office/powerpoint/2010/main" val="351319506"/>
      </p:ext>
    </p:extLst>
  </p:cSld>
  <p:clrMap bg1="lt1" tx1="dk1" bg2="lt2" tx2="dk2" accent1="accent1" accent2="accent2" accent3="accent3" accent4="accent4" accent5="accent5" accent6="accent6" hlink="hlink" folHlink="folHlink"/>
  <p:sldLayoutIdLst>
    <p:sldLayoutId id="2147493677" r:id="rId1"/>
    <p:sldLayoutId id="2147493678" r:id="rId2"/>
    <p:sldLayoutId id="2147493679" r:id="rId3"/>
    <p:sldLayoutId id="2147493680" r:id="rId4"/>
    <p:sldLayoutId id="2147493681" r:id="rId5"/>
    <p:sldLayoutId id="2147493682" r:id="rId6"/>
    <p:sldLayoutId id="2147493683" r:id="rId7"/>
    <p:sldLayoutId id="2147493684" r:id="rId8"/>
    <p:sldLayoutId id="2147493685" r:id="rId9"/>
    <p:sldLayoutId id="2147493686" r:id="rId10"/>
    <p:sldLayoutId id="2147493687" r:id="rId11"/>
    <p:sldLayoutId id="2147493688" r:id="rId12"/>
    <p:sldLayoutId id="2147493689" r:id="rId13"/>
    <p:sldLayoutId id="2147493690" r:id="rId14"/>
    <p:sldLayoutId id="2147493691" r:id="rId15"/>
    <p:sldLayoutId id="2147493692" r:id="rId16"/>
    <p:sldLayoutId id="2147493693" r:id="rId17"/>
    <p:sldLayoutId id="2147493694" r:id="rId18"/>
    <p:sldLayoutId id="2147493695" r:id="rId19"/>
    <p:sldLayoutId id="2147493696" r:id="rId20"/>
    <p:sldLayoutId id="2147493697" r:id="rId21"/>
    <p:sldLayoutId id="2147493698" r:id="rId22"/>
    <p:sldLayoutId id="2147493699" r:id="rId23"/>
    <p:sldLayoutId id="2147493700" r:id="rId24"/>
    <p:sldLayoutId id="2147493701" r:id="rId25"/>
    <p:sldLayoutId id="2147493702" r:id="rId26"/>
    <p:sldLayoutId id="2147493703" r:id="rId27"/>
    <p:sldLayoutId id="2147493704" r:id="rId28"/>
    <p:sldLayoutId id="2147493705" r:id="rId29"/>
    <p:sldLayoutId id="2147493706" r:id="rId3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
          <a:schemeClr val="bg1"/>
        </a:buClr>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orient="horz" pos="904">
          <p15:clr>
            <a:srgbClr val="C35EA4"/>
          </p15:clr>
        </p15:guide>
        <p15:guide id="32" orient="horz" pos="696">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49" name="Object 48" hidden="1">
            <a:extLst>
              <a:ext uri="{FF2B5EF4-FFF2-40B4-BE49-F238E27FC236}">
                <a16:creationId xmlns:a16="http://schemas.microsoft.com/office/drawing/2014/main" id="{9C64F6CE-E365-4082-8F04-51C9566B2C9E}"/>
              </a:ext>
            </a:extLst>
          </p:cNvPr>
          <p:cNvGraphicFramePr>
            <a:graphicFrameLocks noChangeAspect="1"/>
          </p:cNvGraphicFramePr>
          <p:nvPr userDrawn="1">
            <p:custDataLst>
              <p:tags r:id="rId4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8" imgW="492" imgH="493" progId="TCLayout.ActiveDocument.1">
                  <p:embed/>
                </p:oleObj>
              </mc:Choice>
              <mc:Fallback>
                <p:oleObj name="think-cell Slide" r:id="rId48" imgW="492" imgH="493" progId="TCLayout.ActiveDocument.1">
                  <p:embed/>
                  <p:pic>
                    <p:nvPicPr>
                      <p:cNvPr id="49" name="Object 48" hidden="1">
                        <a:extLst>
                          <a:ext uri="{FF2B5EF4-FFF2-40B4-BE49-F238E27FC236}">
                            <a16:creationId xmlns:a16="http://schemas.microsoft.com/office/drawing/2014/main" id="{9C64F6CE-E365-4082-8F04-51C9566B2C9E}"/>
                          </a:ext>
                        </a:extLst>
                      </p:cNvPr>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5C961A9-8C7D-29A3-63E7-4CDEDFA2CED8}"/>
              </a:ext>
            </a:extLst>
          </p:cNvPr>
          <p:cNvSpPr txBox="1"/>
          <p:nvPr>
            <p:extLst>
              <p:ext uri="{1162E1C5-73C7-4A58-AE30-91384D911F3F}">
                <p184:classification xmlns:p184="http://schemas.microsoft.com/office/powerpoint/2018/4/main" val="ftr"/>
              </p:ext>
            </p:extLst>
          </p:nvPr>
        </p:nvSpPr>
        <p:spPr>
          <a:xfrm>
            <a:off x="0" y="6705600"/>
            <a:ext cx="18288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Classified as Microsoft Confidential</a:t>
            </a:r>
          </a:p>
        </p:txBody>
      </p:sp>
    </p:spTree>
    <p:extLst>
      <p:ext uri="{BB962C8B-B14F-4D97-AF65-F5344CB8AC3E}">
        <p14:creationId xmlns:p14="http://schemas.microsoft.com/office/powerpoint/2010/main" val="414619108"/>
      </p:ext>
    </p:extLst>
  </p:cSld>
  <p:clrMap bg1="lt1" tx1="dk1" bg2="lt2" tx2="dk2" accent1="accent1" accent2="accent2" accent3="accent3" accent4="accent4" accent5="accent5" accent6="accent6" hlink="hlink" folHlink="folHlink"/>
  <p:sldLayoutIdLst>
    <p:sldLayoutId id="2147493710" r:id="rId1"/>
    <p:sldLayoutId id="2147493711" r:id="rId2"/>
    <p:sldLayoutId id="2147493712" r:id="rId3"/>
    <p:sldLayoutId id="2147493713" r:id="rId4"/>
    <p:sldLayoutId id="2147493714" r:id="rId5"/>
    <p:sldLayoutId id="2147493715" r:id="rId6"/>
    <p:sldLayoutId id="2147493716" r:id="rId7"/>
    <p:sldLayoutId id="2147493717" r:id="rId8"/>
    <p:sldLayoutId id="2147493718" r:id="rId9"/>
    <p:sldLayoutId id="2147493719" r:id="rId10"/>
    <p:sldLayoutId id="2147493720" r:id="rId11"/>
    <p:sldLayoutId id="2147493721" r:id="rId12"/>
    <p:sldLayoutId id="2147493722" r:id="rId13"/>
    <p:sldLayoutId id="2147493723" r:id="rId14"/>
    <p:sldLayoutId id="2147493724" r:id="rId15"/>
    <p:sldLayoutId id="2147493725" r:id="rId16"/>
    <p:sldLayoutId id="2147493726" r:id="rId17"/>
    <p:sldLayoutId id="2147493727" r:id="rId18"/>
    <p:sldLayoutId id="2147493728" r:id="rId19"/>
    <p:sldLayoutId id="2147493729" r:id="rId20"/>
    <p:sldLayoutId id="2147493730" r:id="rId21"/>
    <p:sldLayoutId id="2147493731" r:id="rId22"/>
    <p:sldLayoutId id="2147493732" r:id="rId23"/>
    <p:sldLayoutId id="2147493733" r:id="rId24"/>
    <p:sldLayoutId id="2147493734" r:id="rId25"/>
    <p:sldLayoutId id="2147493735" r:id="rId26"/>
    <p:sldLayoutId id="2147493736" r:id="rId27"/>
    <p:sldLayoutId id="2147493737" r:id="rId28"/>
    <p:sldLayoutId id="2147493738" r:id="rId29"/>
    <p:sldLayoutId id="2147493739" r:id="rId30"/>
    <p:sldLayoutId id="2147493740" r:id="rId31"/>
    <p:sldLayoutId id="2147493741" r:id="rId32"/>
    <p:sldLayoutId id="2147493742" r:id="rId33"/>
    <p:sldLayoutId id="2147493743" r:id="rId34"/>
    <p:sldLayoutId id="2147493744" r:id="rId35"/>
    <p:sldLayoutId id="2147493745" r:id="rId36"/>
    <p:sldLayoutId id="2147493746" r:id="rId37"/>
    <p:sldLayoutId id="2147493747" r:id="rId38"/>
    <p:sldLayoutId id="2147493748" r:id="rId39"/>
    <p:sldLayoutId id="2147493749" r:id="rId40"/>
    <p:sldLayoutId id="2147493750" r:id="rId41"/>
    <p:sldLayoutId id="2147493751" r:id="rId42"/>
    <p:sldLayoutId id="2147493752" r:id="rId43"/>
    <p:sldLayoutId id="2147493753" r:id="rId44"/>
    <p:sldLayoutId id="2147493754" r:id="rId4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orient="horz" pos="192">
          <p15:clr>
            <a:srgbClr val="5ACBF0"/>
          </p15:clr>
        </p15:guide>
        <p15:guide id="32" pos="168">
          <p15:clr>
            <a:srgbClr val="5ACBF0"/>
          </p15:clr>
        </p15:guide>
        <p15:guide id="33" pos="277">
          <p15:clr>
            <a:srgbClr val="C35EA4"/>
          </p15:clr>
        </p15:guide>
        <p15:guide id="34" pos="7393">
          <p15:clr>
            <a:srgbClr val="C35EA4"/>
          </p15:clr>
        </p15:guide>
        <p15:guide id="35" orient="horz" pos="3648">
          <p15:clr>
            <a:srgbClr val="5ACBF0"/>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8" Type="http://schemas.openxmlformats.org/officeDocument/2006/relationships/hyperlink" Target="https://docs.microsoft.com/en-us/learn/paths/work-with-data-warehouses-using-azure-synapse-analytics/" TargetMode="External"/><Relationship Id="rId13" Type="http://schemas.openxmlformats.org/officeDocument/2006/relationships/hyperlink" Target="https://github.com/microsoft/AzureSynapseScriptsAndAccelerators" TargetMode="External"/><Relationship Id="rId18" Type="http://schemas.openxmlformats.org/officeDocument/2006/relationships/hyperlink" Target="https://azure.microsoft.com/en-us/resources/azure-synapse-analytics-proof-of-concept-playbook/" TargetMode="External"/><Relationship Id="rId3" Type="http://schemas.openxmlformats.org/officeDocument/2006/relationships/hyperlink" Target="https://aka.ms/swat-core-analytics" TargetMode="External"/><Relationship Id="rId7" Type="http://schemas.openxmlformats.org/officeDocument/2006/relationships/hyperlink" Target="https://learn.microsoft.com/en-us/azure/cloud-adoption-framework/plan/data-warehouse-migration" TargetMode="External"/><Relationship Id="rId12" Type="http://schemas.openxmlformats.org/officeDocument/2006/relationships/hyperlink" Target="https://learn.microsoft.com/en-us/azure/dms/tutorial-sql-server-managed-instance-online-ads?source=recommendations" TargetMode="External"/><Relationship Id="rId17" Type="http://schemas.openxmlformats.org/officeDocument/2006/relationships/hyperlink" Target="https://learn.microsoft.com/en-us/sql/tools/synapse-pathway/azure-synapse-pathway-overview" TargetMode="External"/><Relationship Id="rId2" Type="http://schemas.openxmlformats.org/officeDocument/2006/relationships/notesSlide" Target="../notesSlides/notesSlide8.xml"/><Relationship Id="rId16" Type="http://schemas.openxmlformats.org/officeDocument/2006/relationships/hyperlink" Target="https://synapsevalue.microsoft.com/" TargetMode="External"/><Relationship Id="rId20" Type="http://schemas.openxmlformats.org/officeDocument/2006/relationships/slide" Target="slide4.xml"/><Relationship Id="rId1" Type="http://schemas.openxmlformats.org/officeDocument/2006/relationships/slideLayout" Target="../slideLayouts/slideLayout28.xml"/><Relationship Id="rId6" Type="http://schemas.openxmlformats.org/officeDocument/2006/relationships/hyperlink" Target="https://learn.microsoft.com/en-us/azure/cloud-adoption-framework/migrate/" TargetMode="External"/><Relationship Id="rId11" Type="http://schemas.openxmlformats.org/officeDocument/2006/relationships/hyperlink" Target="https://learn.microsoft.com/en-us/shows/data-exposed/get-started-with-the-new-database-migration-guides-to-migrate-your-databases-to-azure?wt.mc_id=dataexposed-c9-niner-mighub" TargetMode="External"/><Relationship Id="rId5" Type="http://schemas.openxmlformats.org/officeDocument/2006/relationships/hyperlink" Target="https://learn.microsoft.com/en-us/azure/synapse-analytics/migration-guides/" TargetMode="External"/><Relationship Id="rId15" Type="http://schemas.openxmlformats.org/officeDocument/2006/relationships/hyperlink" Target="https://github.com/microsoft/DataMigrationTeam/tree/master/Whitepapers" TargetMode="External"/><Relationship Id="rId10" Type="http://schemas.openxmlformats.org/officeDocument/2006/relationships/hyperlink" Target="https://partner.microsoft.com/en-us/asset/collection/AIW-DataModernization#/" TargetMode="External"/><Relationship Id="rId19" Type="http://schemas.openxmlformats.org/officeDocument/2006/relationships/hyperlink" Target="https://docs.microsoft.com/en-us/azure/architecture/data-guide/relational-data/online-transaction-processing" TargetMode="External"/><Relationship Id="rId4" Type="http://schemas.openxmlformats.org/officeDocument/2006/relationships/hyperlink" Target="https://docs.microsoft.com/en-us/learn/paths/azure-data-fundamentals-explore-data-warehouse-analytics/" TargetMode="External"/><Relationship Id="rId9" Type="http://schemas.openxmlformats.org/officeDocument/2006/relationships/hyperlink" Target="https://partner-academy.databricks.com/learn/learning_plan/view/119/data-engineering-topics" TargetMode="External"/><Relationship Id="rId14" Type="http://schemas.openxmlformats.org/officeDocument/2006/relationships/hyperlink" Target="https://github.com/Azure-Samples/hdinsight-migratio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partner.microsoft.com/en-us/membership/advanced-specialization/ai-and-machine-learning" TargetMode="External"/><Relationship Id="rId3" Type="http://schemas.openxmlformats.org/officeDocument/2006/relationships/hyperlink" Target="https://docs.microsoft.com/pt-br/learn/certifications/exams/az-900" TargetMode="External"/><Relationship Id="rId7" Type="http://schemas.openxmlformats.org/officeDocument/2006/relationships/hyperlink" Target="https://docs.microsoft.com/en-us/learn/certifications/azure-ai-engineer/"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hyperlink" Target="https://docs.microsoft.com/en-us/learn/certifications/azure-data-scientist/" TargetMode="External"/><Relationship Id="rId5" Type="http://schemas.openxmlformats.org/officeDocument/2006/relationships/hyperlink" Target="https://docs.microsoft.com/en-us/learn/certifications/azure-ai-fundamentals/" TargetMode="External"/><Relationship Id="rId10" Type="http://schemas.openxmlformats.org/officeDocument/2006/relationships/image" Target="../media/image21.svg"/><Relationship Id="rId4" Type="http://schemas.openxmlformats.org/officeDocument/2006/relationships/hyperlink" Target="https://partner.microsoft.com/en-us/training/assets/collection/az-900-microsoft-azure-fundamentals#/" TargetMode="Externa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hyperlink" Target="https://partner.microsoft.com/en-us/training/assets/collection/microsoft-azure-ai-fundamentals-ai-900#/" TargetMode="External"/><Relationship Id="rId13" Type="http://schemas.openxmlformats.org/officeDocument/2006/relationships/hyperlink" Target="https://learn.microsoft.com/en-us/training/browse/?terms=mlops&amp;resource_type=learning%20path" TargetMode="External"/><Relationship Id="rId18" Type="http://schemas.openxmlformats.org/officeDocument/2006/relationships/hyperlink" Target="https://docs.microsoft.com/en-us/learn/certifications/exams/ai-100" TargetMode="External"/><Relationship Id="rId26" Type="http://schemas.openxmlformats.org/officeDocument/2006/relationships/hyperlink" Target="https://github.com/microsoft/Early-Access-Engineering" TargetMode="External"/><Relationship Id="rId3" Type="http://schemas.openxmlformats.org/officeDocument/2006/relationships/hyperlink" Target="https://docs.microsoft.com/en-us/learn/paths/azure-fundamentals/" TargetMode="External"/><Relationship Id="rId21" Type="http://schemas.openxmlformats.org/officeDocument/2006/relationships/hyperlink" Target="https://github.com/Azure/mlops-v2" TargetMode="External"/><Relationship Id="rId7" Type="http://schemas.openxmlformats.org/officeDocument/2006/relationships/hyperlink" Target="https://docs.microsoft.com/en-us/learn/certifications/exams/ai-900" TargetMode="External"/><Relationship Id="rId12" Type="http://schemas.openxmlformats.org/officeDocument/2006/relationships/hyperlink" Target="https://aka.ms/learn-ai-ml" TargetMode="External"/><Relationship Id="rId17" Type="http://schemas.openxmlformats.org/officeDocument/2006/relationships/hyperlink" Target="https://partner.microsoft.com/en-us/training/assets/collection/dp-100-designing-and-implementing-a-data-science-solution-on-azure#/" TargetMode="External"/><Relationship Id="rId25" Type="http://schemas.openxmlformats.org/officeDocument/2006/relationships/hyperlink" Target="https://learn.microsoft.com/en-us/azure/cloud-adoption-framework/ready/azure-best-practices/ai-machine-learning-resource-organization?bc=%2Fazure%2Fcloud-adoption-framework%2F_bread%2Ftoc.json&amp;toc=%2Fazure%2Fcloud-adoption-framework%2Fscenarios%2Fcloud-scale-analytics%2Ftoc.json" TargetMode="External"/><Relationship Id="rId2" Type="http://schemas.openxmlformats.org/officeDocument/2006/relationships/notesSlide" Target="../notesSlides/notesSlide10.xml"/><Relationship Id="rId16" Type="http://schemas.openxmlformats.org/officeDocument/2006/relationships/hyperlink" Target="https://docs.microsoft.com/pt-br/learn/certifications/exams/dp-100" TargetMode="External"/><Relationship Id="rId20" Type="http://schemas.openxmlformats.org/officeDocument/2006/relationships/hyperlink" Target="https://docs.microsoft.com/en-us/azure/architecture/reference-architectures/ai/conversational-bot" TargetMode="External"/><Relationship Id="rId1" Type="http://schemas.openxmlformats.org/officeDocument/2006/relationships/slideLayout" Target="../slideLayouts/slideLayout28.xml"/><Relationship Id="rId6" Type="http://schemas.openxmlformats.org/officeDocument/2006/relationships/hyperlink" Target="https://partner.microsoft.com/en-us/training/assets/collection/az-900-microsoft-azure-fundamentals#/" TargetMode="External"/><Relationship Id="rId11" Type="http://schemas.openxmlformats.org/officeDocument/2006/relationships/hyperlink" Target="https://learn.microsoft.com/en-us/training/browse/?terms=conversational&amp;products=azure" TargetMode="External"/><Relationship Id="rId24" Type="http://schemas.openxmlformats.org/officeDocument/2006/relationships/hyperlink" Target="https://docs.microsoft.com/en-us/azure/architecture/hybrid/deploy-ai-ml-azure-stack-edge" TargetMode="External"/><Relationship Id="rId5" Type="http://schemas.openxmlformats.org/officeDocument/2006/relationships/hyperlink" Target="https://docs.microsoft.com/pt-br/learn/certifications/exams/az-900" TargetMode="External"/><Relationship Id="rId15" Type="http://schemas.openxmlformats.org/officeDocument/2006/relationships/hyperlink" Target="https://learn.microsoft.com/en-us/azure/cloud-adoption-framework/innovate/best-practices/predict" TargetMode="External"/><Relationship Id="rId23" Type="http://schemas.openxmlformats.org/officeDocument/2006/relationships/hyperlink" Target="https://github.com/microsoft/Azure-PDF-Form-Processing-Automation-Solution-Accelerator" TargetMode="External"/><Relationship Id="rId10" Type="http://schemas.openxmlformats.org/officeDocument/2006/relationships/hyperlink" Target="https://learn.microsoft.com/en-us/training/browse/?resource_type=learning%20path&amp;expanded=data-ai&amp;terms=cognitive%20service" TargetMode="External"/><Relationship Id="rId19" Type="http://schemas.openxmlformats.org/officeDocument/2006/relationships/hyperlink" Target="https://partner.microsoft.com/en-us/training/assets/collection/ai-100-designing-and-implementing-an-azure-ai-solution#/" TargetMode="External"/><Relationship Id="rId4" Type="http://schemas.openxmlformats.org/officeDocument/2006/relationships/hyperlink" Target="https://learn.microsoft.com/en-us/training/browse/?terms=ai%20fundamentals&amp;expanded=data-ai&amp;resource_type=learning%20path&amp;products=azure&amp;roles=ai-engineer" TargetMode="External"/><Relationship Id="rId9" Type="http://schemas.openxmlformats.org/officeDocument/2006/relationships/hyperlink" Target="https://learn.microsoft.com/en-us/training/paths/implement-knowledge-mining-azure-cognitive-search/" TargetMode="External"/><Relationship Id="rId14" Type="http://schemas.openxmlformats.org/officeDocument/2006/relationships/hyperlink" Target="https://github.com/solliancenet/ai-in-a-day" TargetMode="External"/><Relationship Id="rId22" Type="http://schemas.openxmlformats.org/officeDocument/2006/relationships/hyperlink" Target="https://github.com/Azure-Samples/azure-search-knowledge-mining" TargetMode="External"/><Relationship Id="rId27" Type="http://schemas.openxmlformats.org/officeDocument/2006/relationships/hyperlink" Target="https://partner.microsoft.com/en-us/membership/advanced-specialization/ai-and-machine-learnin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learn.microsoft.com/en-us/azure/architecture/reference-architectures/ai/end-to-end-smart-factory" TargetMode="External"/><Relationship Id="rId3" Type="http://schemas.openxmlformats.org/officeDocument/2006/relationships/hyperlink" Target="https://docs.microsoft.com/en-us/learn/paths/ai-edge-engineer/" TargetMode="External"/><Relationship Id="rId7" Type="http://schemas.openxmlformats.org/officeDocument/2006/relationships/hyperlink" Target="https://learn.microsoft.com/en-us/azure/architecture/data-guide/technology-choices/machine-learning-operations-v2#machine-learning-cv-architecture"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hyperlink" Target="https://docs.microsoft.com/en-us/azure/architecture/hybrid/deploy-ai-ml-azure-stack-edge" TargetMode="External"/><Relationship Id="rId5" Type="http://schemas.openxmlformats.org/officeDocument/2006/relationships/hyperlink" Target="https://github.com/Azure/mlops-v2#-getting-started-azure-machine-learning-pattern-demo" TargetMode="External"/><Relationship Id="rId4" Type="http://schemas.openxmlformats.org/officeDocument/2006/relationships/hyperlink" Target="https://learn.microsoft.com/en-us/azure/cognitive-services/computer-vision/intro-to-spatial-analysis-public-preview"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partner.microsoft.com/en-us/training/assets/collection/microsoft-information-protection-administrator-sc-400#/" TargetMode="External"/><Relationship Id="rId3" Type="http://schemas.openxmlformats.org/officeDocument/2006/relationships/hyperlink" Target="https://docs.microsoft.com/pt-br/learn/certifications/exams/az-900" TargetMode="External"/><Relationship Id="rId7" Type="http://schemas.openxmlformats.org/officeDocument/2006/relationships/hyperlink" Target="https://docs.microsoft.com/en-us/learn/certifications/information-protection-administrator/" TargetMode="Externa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hyperlink" Target="https://partner.microsoft.com/en-us/training/assets/collection/exam-dp-900-gain-knowledge-and-prep-for-the-exam#/" TargetMode="External"/><Relationship Id="rId5" Type="http://schemas.openxmlformats.org/officeDocument/2006/relationships/hyperlink" Target="https://docs.microsoft.com/en-us/learn/certifications/exams/dp-900" TargetMode="External"/><Relationship Id="rId10" Type="http://schemas.openxmlformats.org/officeDocument/2006/relationships/image" Target="../media/image21.svg"/><Relationship Id="rId4" Type="http://schemas.openxmlformats.org/officeDocument/2006/relationships/hyperlink" Target="https://partner.microsoft.com/en-us/training/assets/collection/az-900-microsoft-azure-fundamentals#/" TargetMode="Externa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13" Type="http://schemas.openxmlformats.org/officeDocument/2006/relationships/hyperlink" Target="https://github.com/tayganr/purviewcli" TargetMode="External"/><Relationship Id="rId18" Type="http://schemas.openxmlformats.org/officeDocument/2006/relationships/hyperlink" Target="https://learn.microsoft.com/en-us/users/jeherna/collections/rjp8bd0w33e7on" TargetMode="External"/><Relationship Id="rId26" Type="http://schemas.openxmlformats.org/officeDocument/2006/relationships/hyperlink" Target="https://docs.microsoft.com/en-us/azure/purview/concept-best-practices-asset-lifecycle" TargetMode="External"/><Relationship Id="rId3" Type="http://schemas.openxmlformats.org/officeDocument/2006/relationships/hyperlink" Target="https://docs.microsoft.com/en-us/learn/modules/intro-to-azure-purview/" TargetMode="External"/><Relationship Id="rId21" Type="http://schemas.openxmlformats.org/officeDocument/2006/relationships/hyperlink" Target="https://docs.microsoft.com/en-us/learn/modules/m365-compliance-information-classify-data/" TargetMode="External"/><Relationship Id="rId34" Type="http://schemas.openxmlformats.org/officeDocument/2006/relationships/hyperlink" Target="https://microsoft.github.io/ComplianceCxE/resources/mip/" TargetMode="External"/><Relationship Id="rId7" Type="http://schemas.openxmlformats.org/officeDocument/2006/relationships/hyperlink" Target="https://aka.ms/MPN/VTS/WAF101" TargetMode="External"/><Relationship Id="rId12" Type="http://schemas.openxmlformats.org/officeDocument/2006/relationships/hyperlink" Target="https://learn.microsoft.com/en-us/azure/cloud-adoption-framework/scenarios/cloud-scale-analytics/govern" TargetMode="External"/><Relationship Id="rId17" Type="http://schemas.openxmlformats.org/officeDocument/2006/relationships/hyperlink" Target="https://www.youtube.com/watch?v=OIVciVRwwZI" TargetMode="External"/><Relationship Id="rId25" Type="http://schemas.openxmlformats.org/officeDocument/2006/relationships/hyperlink" Target="https://techcommunity.microsoft.com/t5/security-compliance-and-identity/microsoft-information-protection-and-microsoft-azure-purview/ba-p/1957481" TargetMode="External"/><Relationship Id="rId33" Type="http://schemas.openxmlformats.org/officeDocument/2006/relationships/hyperlink" Target="https://github.com/microsoft/Purview-Custom-Types-Tool-Solution-Accelerator" TargetMode="External"/><Relationship Id="rId2" Type="http://schemas.openxmlformats.org/officeDocument/2006/relationships/notesSlide" Target="../notesSlides/notesSlide13.xml"/><Relationship Id="rId16" Type="http://schemas.openxmlformats.org/officeDocument/2006/relationships/hyperlink" Target="https://www.youtube.com/watch?v=6--R2mtXqwE" TargetMode="External"/><Relationship Id="rId20" Type="http://schemas.openxmlformats.org/officeDocument/2006/relationships/hyperlink" Target="https://github.com/tayganr/purviewlab" TargetMode="External"/><Relationship Id="rId29" Type="http://schemas.openxmlformats.org/officeDocument/2006/relationships/hyperlink" Target="https://github.com/Azure/Cloud-Data-Security/blob/main/AIPLAB/Intro.md" TargetMode="External"/><Relationship Id="rId1" Type="http://schemas.openxmlformats.org/officeDocument/2006/relationships/slideLayout" Target="../slideLayouts/slideLayout28.xml"/><Relationship Id="rId6" Type="http://schemas.openxmlformats.org/officeDocument/2006/relationships/hyperlink" Target="https://360.articulate.com/review/content/3287b44b-5d27-4695-87df-d4d86f2978cb/review" TargetMode="External"/><Relationship Id="rId11" Type="http://schemas.openxmlformats.org/officeDocument/2006/relationships/hyperlink" Target="https://docs.microsoft.com/en-us/azure/architecture/example-scenario/dataplate2e/data-platform-end-to-end" TargetMode="External"/><Relationship Id="rId24" Type="http://schemas.openxmlformats.org/officeDocument/2006/relationships/hyperlink" Target="https://1drv.ms/b/s!AnEPjr8tHcNmijZJJaVFlST8hGCG?e=ucOVgm" TargetMode="External"/><Relationship Id="rId32" Type="http://schemas.openxmlformats.org/officeDocument/2006/relationships/hyperlink" Target="https://github.com/microsoft/Purview-Custom-Connector-Solution-Accelerator" TargetMode="External"/><Relationship Id="rId5" Type="http://schemas.openxmlformats.org/officeDocument/2006/relationships/hyperlink" Target="https://nam06.safelinks.protection.outlook.com/?url=https%3A%2F%2Fdocs.microsoft.com%2Fen-us%2Flearn%2Fpaths%2Fdescribe-capabilities-of-microsoft-compliance-solutions%2F&amp;data=04%7C01%7CJesus.Hernandez%40microsoft.com%7Cfa942ed08eff46143b7e08da05be7181%7C72f988bf86f141af91ab2d7cd011db47%7C1%7C0%7C637828612749302145%7CUnknown%7CTWFpbGZsb3d8eyJWIjoiMC4wLjAwMDAiLCJQIjoiV2luMzIiLCJBTiI6Ik1haWwiLCJXVCI6Mn0%3D%7C3000&amp;sdata=XCvU8sT1b1mn00O8GctiuRwKSvbDYhDKPNnGBEpY5dQ%3D&amp;reserved=0" TargetMode="External"/><Relationship Id="rId15" Type="http://schemas.openxmlformats.org/officeDocument/2006/relationships/hyperlink" Target="https://docs.microsoft.com/en-us/azure/purview/" TargetMode="External"/><Relationship Id="rId23" Type="http://schemas.openxmlformats.org/officeDocument/2006/relationships/hyperlink" Target="https://youtu.be/46k6faFfaEQ" TargetMode="External"/><Relationship Id="rId28" Type="http://schemas.openxmlformats.org/officeDocument/2006/relationships/hyperlink" Target="https://learn.microsoft.com/en-us/azure/purview/concept-best-practices-accounts" TargetMode="External"/><Relationship Id="rId10" Type="http://schemas.openxmlformats.org/officeDocument/2006/relationships/hyperlink" Target="https://docs.microsoft.com/en-us/azure/architecture/solution-ideas/articles/azure-purview-data-lake-estate-architecture" TargetMode="External"/><Relationship Id="rId19" Type="http://schemas.openxmlformats.org/officeDocument/2006/relationships/hyperlink" Target="https://www.youtube.com/watch?v=JLKHjevBGAI" TargetMode="External"/><Relationship Id="rId31" Type="http://schemas.openxmlformats.org/officeDocument/2006/relationships/hyperlink" Target="https://github.com/microsoft/Purview-Machine-Learning-Lineage-Solution-Accelerator" TargetMode="External"/><Relationship Id="rId4" Type="http://schemas.openxmlformats.org/officeDocument/2006/relationships/hyperlink" Target="https://www.youtube.com/watch?v=Kmr_LXm1ulg" TargetMode="External"/><Relationship Id="rId9" Type="http://schemas.openxmlformats.org/officeDocument/2006/relationships/hyperlink" Target="https://docs.microsoft.com/en-us/azure/cloud-adoption-framework/scenarios/cloud-scale-analytics/govern-components" TargetMode="External"/><Relationship Id="rId14" Type="http://schemas.openxmlformats.org/officeDocument/2006/relationships/hyperlink" Target="https://github.com/tayganr/purviewdemo" TargetMode="External"/><Relationship Id="rId22" Type="http://schemas.openxmlformats.org/officeDocument/2006/relationships/hyperlink" Target="https://docs.microsoft.com/en-us/learn/modules/m365-compliance-information-protect-information/" TargetMode="External"/><Relationship Id="rId27" Type="http://schemas.openxmlformats.org/officeDocument/2006/relationships/hyperlink" Target="https://learn.microsoft.com/en-us/azure/cloud-adoption-framework/scenarios/cloud-scale-analytics/best-practices/purview-deployment" TargetMode="External"/><Relationship Id="rId30" Type="http://schemas.openxmlformats.org/officeDocument/2006/relationships/hyperlink" Target="https://www.youtube.com/watch?v=a8HWPtg8yqY" TargetMode="External"/><Relationship Id="rId35" Type="http://schemas.openxmlformats.org/officeDocument/2006/relationships/slide" Target="slide4.xml"/><Relationship Id="rId8" Type="http://schemas.openxmlformats.org/officeDocument/2006/relationships/hyperlink" Target="https://docs.microsoft.com/en-us/azure/cloud-adoption-framework/scenarios/data-management/best-practices/purview-checklis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hyperlink" Target="https://partner.microsoft.com/en-us/training/assets/collection/exam-dp-900-gain-knowledge-and-prep-for-the-exam#/" TargetMode="External"/><Relationship Id="rId13" Type="http://schemas.openxmlformats.org/officeDocument/2006/relationships/hyperlink" Target="https://learn.microsoft.com/en-us/training/paths/azure-well-architected-framework/" TargetMode="External"/><Relationship Id="rId3" Type="http://schemas.openxmlformats.org/officeDocument/2006/relationships/hyperlink" Target="https://docs.microsoft.com/en-us/learn/paths/azure-fundamentals/" TargetMode="External"/><Relationship Id="rId7" Type="http://schemas.openxmlformats.org/officeDocument/2006/relationships/hyperlink" Target="https://docs.microsoft.com/en-us/learn/certifications/exams/dp-900" TargetMode="External"/><Relationship Id="rId12" Type="http://schemas.openxmlformats.org/officeDocument/2006/relationships/hyperlink" Target="https://www.microsoft.com/es-xl/latam-partner-one/partner-university/route/well-architected-practitioner" TargetMode="External"/><Relationship Id="rId17" Type="http://schemas.openxmlformats.org/officeDocument/2006/relationships/image" Target="../media/image22.emf"/><Relationship Id="rId2" Type="http://schemas.openxmlformats.org/officeDocument/2006/relationships/notesSlide" Target="../notesSlides/notesSlide2.xml"/><Relationship Id="rId16" Type="http://schemas.openxmlformats.org/officeDocument/2006/relationships/package" Target="../embeddings/Microsoft_Excel_Worksheet.xlsx"/><Relationship Id="rId1" Type="http://schemas.openxmlformats.org/officeDocument/2006/relationships/slideLayout" Target="../slideLayouts/slideLayout28.xml"/><Relationship Id="rId6" Type="http://schemas.openxmlformats.org/officeDocument/2006/relationships/hyperlink" Target="https://docs.microsoft.com/en-us/users/leandrosantana-3812/collections/5p0jh7d2p700do" TargetMode="External"/><Relationship Id="rId11" Type="http://schemas.openxmlformats.org/officeDocument/2006/relationships/hyperlink" Target="https://youtube.com/playlist?list=PLlrxD0HtieHjThIheXKKON1YJA2K2uE-P" TargetMode="External"/><Relationship Id="rId5" Type="http://schemas.openxmlformats.org/officeDocument/2006/relationships/hyperlink" Target="https://partner.microsoft.com/en-us/asset/collection/microsoft-azure-fundamentals-certification-exam-az-900" TargetMode="External"/><Relationship Id="rId15" Type="http://schemas.openxmlformats.org/officeDocument/2006/relationships/image" Target="../media/image21.svg"/><Relationship Id="rId10" Type="http://schemas.openxmlformats.org/officeDocument/2006/relationships/hyperlink" Target="https://aka.ms/MPN/VTS/WAF101" TargetMode="External"/><Relationship Id="rId4" Type="http://schemas.openxmlformats.org/officeDocument/2006/relationships/hyperlink" Target="https://docs.microsoft.com/pt-br/learn/certifications/exams/az-900" TargetMode="External"/><Relationship Id="rId9" Type="http://schemas.openxmlformats.org/officeDocument/2006/relationships/hyperlink" Target="https://aka.ms/MPN/VTS/CAF101" TargetMode="External"/><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hyperlink" Target="https://assetsprod.microsoft.com/en-us/migration-and-optimization-of-windows-server-and-sql-server-advanced-specialization.pdf" TargetMode="External"/><Relationship Id="rId3" Type="http://schemas.openxmlformats.org/officeDocument/2006/relationships/hyperlink" Target="https://docs.microsoft.com/pt-br/learn/certifications/exams/az-900" TargetMode="External"/><Relationship Id="rId7" Type="http://schemas.openxmlformats.org/officeDocument/2006/relationships/hyperlink" Target="https://partner.microsoft.com/en-us/training/assets/collection/exam-prep-dp-300-administering-relational-databases-on-microsoft-azure#/" TargetMode="External"/><Relationship Id="rId12"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hyperlink" Target="https://docs.microsoft.com/pt-br/learn/certifications/exams/dp-300" TargetMode="External"/><Relationship Id="rId11" Type="http://schemas.openxmlformats.org/officeDocument/2006/relationships/image" Target="../media/image20.png"/><Relationship Id="rId5" Type="http://schemas.openxmlformats.org/officeDocument/2006/relationships/hyperlink" Target="https://docs.microsoft.com/en-us/learn/certifications/exams/dp-900" TargetMode="External"/><Relationship Id="rId10" Type="http://schemas.openxmlformats.org/officeDocument/2006/relationships/hyperlink" Target="https://partner.microsoft.com/en-us/membership/advanced-specialization" TargetMode="External"/><Relationship Id="rId4" Type="http://schemas.openxmlformats.org/officeDocument/2006/relationships/hyperlink" Target="https://partner.microsoft.com/en-us/training/assets/collection/az-900-microsoft-azure-fundamentals#/" TargetMode="External"/><Relationship Id="rId9" Type="http://schemas.openxmlformats.org/officeDocument/2006/relationships/hyperlink" Target="https://assetsprod.microsoft.com/en-us/migration-and-optimization-of-linux-and-oss-databases-advanced-specialization.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earn.microsoft.com/en-us/shows/mysql-developer-essentials-series/" TargetMode="External"/><Relationship Id="rId13" Type="http://schemas.openxmlformats.org/officeDocument/2006/relationships/hyperlink" Target="https://note.microsoft.com/US-NOGEP-WBNR-FY21-09Sep-28-IntroductiontotheMicrosoftCloudAdoptionFrameworkforAzureCloudAdoptionFrameworkOverview-SRDEM39657-01_Registration.html" TargetMode="External"/><Relationship Id="rId18" Type="http://schemas.openxmlformats.org/officeDocument/2006/relationships/hyperlink" Target="https://learn.microsoft.com/en-us/training/modules/intro-to-arc-enabled-data-services/" TargetMode="External"/><Relationship Id="rId26" Type="http://schemas.openxmlformats.org/officeDocument/2006/relationships/hyperlink" Target="https://docs.microsoft.com/en-us/azure/architecture/guide/technology-choices/data-store-overview" TargetMode="External"/><Relationship Id="rId3" Type="http://schemas.openxmlformats.org/officeDocument/2006/relationships/hyperlink" Target="https://docs.microsoft.com/en-us/users/leandrosantana-3812/collections/eg23h8w7e6x2n3" TargetMode="External"/><Relationship Id="rId21" Type="http://schemas.openxmlformats.org/officeDocument/2006/relationships/hyperlink" Target="https://github.com/microsoft/sqlworkshops-azuresqlworkshop" TargetMode="External"/><Relationship Id="rId7" Type="http://schemas.openxmlformats.org/officeDocument/2006/relationships/hyperlink" Target="https://developer.azurecosmosdb.com/learn" TargetMode="External"/><Relationship Id="rId12" Type="http://schemas.openxmlformats.org/officeDocument/2006/relationships/hyperlink" Target="https://www.youtube.com/watch?v=XFtAkf2DrmQ&amp;list=PL3EZ3A8mHh0zPd_bTAHfoUtUFWLL5KjfN" TargetMode="External"/><Relationship Id="rId17" Type="http://schemas.openxmlformats.org/officeDocument/2006/relationships/hyperlink" Target="https://learn.microsoft.com/en-us/users/leandrosantana-3812/collections/k7o2unyr6d80qo" TargetMode="External"/><Relationship Id="rId25" Type="http://schemas.openxmlformats.org/officeDocument/2006/relationships/hyperlink" Target="https://docs.microsoft.com/en-us/azure/architecture/guide/technology-choices/data-store-decision-tree" TargetMode="External"/><Relationship Id="rId2" Type="http://schemas.openxmlformats.org/officeDocument/2006/relationships/notesSlide" Target="../notesSlides/notesSlide4.xml"/><Relationship Id="rId16" Type="http://schemas.openxmlformats.org/officeDocument/2006/relationships/hyperlink" Target="https://learn.microsoft.com/en-us/certifications/azure-cosmos-db-developer-specialty/" TargetMode="External"/><Relationship Id="rId20" Type="http://schemas.openxmlformats.org/officeDocument/2006/relationships/hyperlink" Target="https://github.com/microsoft/MCW-Line-of-business-application-migration" TargetMode="External"/><Relationship Id="rId29" Type="http://schemas.openxmlformats.org/officeDocument/2006/relationships/hyperlink" Target="https://assetsprod.microsoft.com/en-us/migration-and-optimization-of-linux-and-oss-databases-advanced-specialization.pdf" TargetMode="External"/><Relationship Id="rId1" Type="http://schemas.openxmlformats.org/officeDocument/2006/relationships/slideLayout" Target="../slideLayouts/slideLayout28.xml"/><Relationship Id="rId6" Type="http://schemas.openxmlformats.org/officeDocument/2006/relationships/hyperlink" Target="https://www.microsoft.com/es-xl/latam-partner-one/partner-university/course/data---migracion-de-oss-dbs" TargetMode="External"/><Relationship Id="rId11" Type="http://schemas.openxmlformats.org/officeDocument/2006/relationships/hyperlink" Target="https://github.com/microsoft/MCW-Migrating-SQL-databases-to-Azure/blob/master/Hands-on%20lab/HOL%20step-by-step%20-%20Migrating%20SQL%20databases%20to%20Azure.md" TargetMode="External"/><Relationship Id="rId24" Type="http://schemas.openxmlformats.org/officeDocument/2006/relationships/hyperlink" Target="https://docs.microsoft.com/en-us/azure/architecture/data-guide/relational-data/online-transaction-processing" TargetMode="External"/><Relationship Id="rId5" Type="http://schemas.openxmlformats.org/officeDocument/2006/relationships/hyperlink" Target="https://www.microsoft.com/pt-br/latam-partner-one/partner-university/course/data---migracao-de-oss-dbs" TargetMode="External"/><Relationship Id="rId15" Type="http://schemas.openxmlformats.org/officeDocument/2006/relationships/hyperlink" Target="https://partner.microsoft.com/en-us/training/assets/collection/exam-prep-dp-300-administering-relational-databases-on-microsoft-azure#/" TargetMode="External"/><Relationship Id="rId23" Type="http://schemas.openxmlformats.org/officeDocument/2006/relationships/hyperlink" Target="https://docs.microsoft.com/en-us/azure/architecture/reference-architectures/n-tier/n-tier-sql-server" TargetMode="External"/><Relationship Id="rId28" Type="http://schemas.openxmlformats.org/officeDocument/2006/relationships/hyperlink" Target="https://assetsprod.microsoft.com/en-us/migration-and-optimization-of-windows-server-and-sql-server-advanced-specialization.pdf" TargetMode="External"/><Relationship Id="rId10" Type="http://schemas.openxmlformats.org/officeDocument/2006/relationships/hyperlink" Target="https://partner.microsoft.com/en-us/asset/collection/AIW-DataModernization#/" TargetMode="External"/><Relationship Id="rId19" Type="http://schemas.openxmlformats.org/officeDocument/2006/relationships/hyperlink" Target="https://azurearcjumpstart.io/azure_arc_jumpstart/azure_arc_data/" TargetMode="External"/><Relationship Id="rId31" Type="http://schemas.openxmlformats.org/officeDocument/2006/relationships/slide" Target="slide4.xml"/><Relationship Id="rId4" Type="http://schemas.openxmlformats.org/officeDocument/2006/relationships/hyperlink" Target="https://partner.microsoft.com/en-us/training/assets/collection/implementing-open-source-databases-on-microsoft-azure#/" TargetMode="External"/><Relationship Id="rId9" Type="http://schemas.openxmlformats.org/officeDocument/2006/relationships/hyperlink" Target="https://partner.microsoft.com/en-us/training/assets/collection/windows-server-and-sql-server-on-azure-learning-journey#/" TargetMode="External"/><Relationship Id="rId14" Type="http://schemas.openxmlformats.org/officeDocument/2006/relationships/hyperlink" Target="https://docs.microsoft.com/pt-br/learn/certifications/exams/dp-300" TargetMode="External"/><Relationship Id="rId22" Type="http://schemas.openxmlformats.org/officeDocument/2006/relationships/hyperlink" Target="https://github.com/microsoft/MCW-Migrating-SQL-databases-to-Azure" TargetMode="External"/><Relationship Id="rId27" Type="http://schemas.openxmlformats.org/officeDocument/2006/relationships/hyperlink" Target="https://docs.microsoft.com/en-us/azure/architecture/aws-professional/databases" TargetMode="External"/><Relationship Id="rId30" Type="http://schemas.openxmlformats.org/officeDocument/2006/relationships/hyperlink" Target="https://learn.microsoft.com/en-us/azure/cloud-adoption-framework/migrat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assetsprod.microsoft.com/analytics-on-microsoft-azure-advanced-specialization.pdf" TargetMode="External"/><Relationship Id="rId13" Type="http://schemas.openxmlformats.org/officeDocument/2006/relationships/hyperlink" Target="https://docs.microsoft.com/en-us/learn/certifications/exams/dp-900" TargetMode="External"/><Relationship Id="rId3" Type="http://schemas.openxmlformats.org/officeDocument/2006/relationships/hyperlink" Target="https://docs.microsoft.com/en-us/learn/certifications/azure-data-engineer/#certification-exams" TargetMode="External"/><Relationship Id="rId7" Type="http://schemas.openxmlformats.org/officeDocument/2006/relationships/hyperlink" Target="https://partner.microsoft.com/en-us/training/assets/collection/data-visualization-and-analysis-with-power-bi#/" TargetMode="External"/><Relationship Id="rId12" Type="http://schemas.openxmlformats.org/officeDocument/2006/relationships/hyperlink" Target="https://partner.microsoft.com/en-us/training/assets/collection/az-900-microsoft-azure-fundamentals#/"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hyperlink" Target="https://docs.microsoft.com/en-us/learn/certifications/data-analyst-associate" TargetMode="External"/><Relationship Id="rId11" Type="http://schemas.openxmlformats.org/officeDocument/2006/relationships/hyperlink" Target="https://docs.microsoft.com/pt-br/learn/certifications/exams/az-900" TargetMode="External"/><Relationship Id="rId5" Type="http://schemas.openxmlformats.org/officeDocument/2006/relationships/hyperlink" Target="https://learn.microsoft.com/en-us/certifications/exams/az-305" TargetMode="External"/><Relationship Id="rId10" Type="http://schemas.openxmlformats.org/officeDocument/2006/relationships/image" Target="../media/image21.svg"/><Relationship Id="rId4" Type="http://schemas.openxmlformats.org/officeDocument/2006/relationships/hyperlink" Target="https://partner.microsoft.com/en-us/training/assets/collection/data-engineering-on-microsoft-azure-dp-203#/" TargetMode="Externa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hyperlink" Target="https://www.microsoft.com/pt-br/latam-partner-one/partner-university/course/azure-synapse-topicos-avancados/5020778" TargetMode="External"/><Relationship Id="rId13" Type="http://schemas.openxmlformats.org/officeDocument/2006/relationships/hyperlink" Target="http://aka.ms/purviewlab" TargetMode="External"/><Relationship Id="rId18" Type="http://schemas.openxmlformats.org/officeDocument/2006/relationships/hyperlink" Target="https://learn.microsoft.com/en-us/users/tiagomoraes-9617/collections/gw1wapxwz4p40q" TargetMode="External"/><Relationship Id="rId26" Type="http://schemas.openxmlformats.org/officeDocument/2006/relationships/hyperlink" Target="https://docs.microsoft.com/en-us/azure/architecture/reference-architectures/data/enterprise-bi-synapse" TargetMode="External"/><Relationship Id="rId3" Type="http://schemas.openxmlformats.org/officeDocument/2006/relationships/hyperlink" Target="https://partner.microsoft.com/en-us/asset/collection/azure-synapse-partner-day-pre-sales-training-videos#/" TargetMode="External"/><Relationship Id="rId21" Type="http://schemas.openxmlformats.org/officeDocument/2006/relationships/hyperlink" Target="https://github.com/microsoft/devsquad-in-a-day" TargetMode="External"/><Relationship Id="rId7" Type="http://schemas.openxmlformats.org/officeDocument/2006/relationships/hyperlink" Target="https://www.microsoft.com/es-xl/latam-partner-one/partner-university/course/analytics-learning-journey/5019707" TargetMode="External"/><Relationship Id="rId12" Type="http://schemas.openxmlformats.org/officeDocument/2006/relationships/hyperlink" Target="https://www.microsoft.com/es-xl/latam-partner-one/partner-university/course/data-governance-con-azure-purview" TargetMode="External"/><Relationship Id="rId17" Type="http://schemas.openxmlformats.org/officeDocument/2006/relationships/hyperlink" Target="https://www.microsoft.com/es-xl/latam-partner-one/partner-university/course/analytics-learning-journey/5019702" TargetMode="External"/><Relationship Id="rId25" Type="http://schemas.openxmlformats.org/officeDocument/2006/relationships/hyperlink" Target="https://blogs.microsoft.com/blog/2020/06/18/microsoft-acquires-adrm-software-leader-in-large-scale-industry-specific-data-models/" TargetMode="External"/><Relationship Id="rId2" Type="http://schemas.openxmlformats.org/officeDocument/2006/relationships/notesSlide" Target="../notesSlides/notesSlide6.xml"/><Relationship Id="rId16" Type="http://schemas.openxmlformats.org/officeDocument/2006/relationships/hyperlink" Target="https://www.microsoft.com/pt-br/latam-partner-one/partner-university/course/analytics-learning-journey-1024398/5026084" TargetMode="External"/><Relationship Id="rId20" Type="http://schemas.openxmlformats.org/officeDocument/2006/relationships/hyperlink" Target="https://www.microsoft.com/es-xl/latam-partner-one/partner-university/course/data---dataops-para-data-warehouse-modernos-en-azure" TargetMode="External"/><Relationship Id="rId29" Type="http://schemas.openxmlformats.org/officeDocument/2006/relationships/hyperlink" Target="https://docs.microsoft.com/en-us/azure/architecture/example-scenario/data-warehouse/dataops-mdw" TargetMode="External"/><Relationship Id="rId1" Type="http://schemas.openxmlformats.org/officeDocument/2006/relationships/slideLayout" Target="../slideLayouts/slideLayout28.xml"/><Relationship Id="rId6" Type="http://schemas.openxmlformats.org/officeDocument/2006/relationships/hyperlink" Target="https://www.microsoft.com/pt-br/latam-partner-one/partner-university/course/analytics-learning-journey-1024398/5026085" TargetMode="External"/><Relationship Id="rId11" Type="http://schemas.openxmlformats.org/officeDocument/2006/relationships/hyperlink" Target="https://www.microsoft.com/pt-br/latam-partner-one/partner-university/course/data-governance-com-azure-purview" TargetMode="External"/><Relationship Id="rId24" Type="http://schemas.openxmlformats.org/officeDocument/2006/relationships/hyperlink" Target="https://docs.microsoft.com/en-us/azure/synapse-analytics/database-designer/overview-database-templates" TargetMode="External"/><Relationship Id="rId5" Type="http://schemas.openxmlformats.org/officeDocument/2006/relationships/hyperlink" Target="https://learn.microsoft.com/en-us/users/tiagomoraes-9617/collections/2gkgcxyq3eqwyz" TargetMode="External"/><Relationship Id="rId15" Type="http://schemas.openxmlformats.org/officeDocument/2006/relationships/hyperlink" Target="https://partner-academy.databricks.com/learn/learning_plan/view/119/data-engineering-topics" TargetMode="External"/><Relationship Id="rId23" Type="http://schemas.openxmlformats.org/officeDocument/2006/relationships/slide" Target="slide14.xml"/><Relationship Id="rId28" Type="http://schemas.openxmlformats.org/officeDocument/2006/relationships/hyperlink" Target="https://docs.microsoft.com/en-us/azure/architecture/reference-architectures/data/enterprise-bi-adf" TargetMode="External"/><Relationship Id="rId10" Type="http://schemas.openxmlformats.org/officeDocument/2006/relationships/hyperlink" Target="https://powerbi.microsoft.com/en-us/diad/" TargetMode="External"/><Relationship Id="rId19" Type="http://schemas.openxmlformats.org/officeDocument/2006/relationships/hyperlink" Target="https://www.microsoft.com/pt-br/latam-partner-one/partner-university/course/data---dataops-na-arquitetura-de-modern-data-warehouse-no-azure" TargetMode="External"/><Relationship Id="rId31" Type="http://schemas.openxmlformats.org/officeDocument/2006/relationships/slide" Target="slide4.xml"/><Relationship Id="rId4" Type="http://schemas.openxmlformats.org/officeDocument/2006/relationships/hyperlink" Target="https://partner.microsoft.com/en-us/training/assets/collection/introduction-to-azure-synapse-analytics#/" TargetMode="External"/><Relationship Id="rId9" Type="http://schemas.openxmlformats.org/officeDocument/2006/relationships/hyperlink" Target="https://www.microsoft.com/es-xl/latam-partner-one/partner-university/course/azure-synapse-topicos-avanzados/5020108" TargetMode="External"/><Relationship Id="rId14" Type="http://schemas.openxmlformats.org/officeDocument/2006/relationships/hyperlink" Target="https://docs.microsoft.com/en-us/learn/paths/data-engineer-azure-databricks/" TargetMode="External"/><Relationship Id="rId22" Type="http://schemas.openxmlformats.org/officeDocument/2006/relationships/hyperlink" Target="https://github.com/solliancenet/azure-synapse-analytics-workshop-400" TargetMode="External"/><Relationship Id="rId27" Type="http://schemas.openxmlformats.org/officeDocument/2006/relationships/hyperlink" Target="https://docs.microsoft.com/en-us/azure/architecture/example-scenario/dataplate2e/data-platform-end-to-end" TargetMode="External"/><Relationship Id="rId30" Type="http://schemas.openxmlformats.org/officeDocument/2006/relationships/hyperlink" Target="https://aka.ms/DataOps-MCW"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artner.microsoft.com/en-us/training/assets/collection/exam-dp-203-gain-knowledge-and-prep-for-the-exam#/" TargetMode="External"/><Relationship Id="rId13" Type="http://schemas.openxmlformats.org/officeDocument/2006/relationships/image" Target="../media/image20.png"/><Relationship Id="rId3" Type="http://schemas.openxmlformats.org/officeDocument/2006/relationships/hyperlink" Target="https://docs.microsoft.com/pt-br/learn/certifications/exams/az-900" TargetMode="External"/><Relationship Id="rId7" Type="http://schemas.openxmlformats.org/officeDocument/2006/relationships/hyperlink" Target="https://docs.microsoft.com/en-us/learn/certifications/azure-data-engineer/#certification-exams" TargetMode="External"/><Relationship Id="rId12" Type="http://schemas.openxmlformats.org/officeDocument/2006/relationships/hyperlink" Target="https://partner.microsoft.com/en-us/membership/advanced-specialization/data-warehouse-migration"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hyperlink" Target="https://partner.microsoft.com/en-us/training/assets/collection/exam-dp-900-gain-knowledge-and-prep-for-the-exam#/" TargetMode="External"/><Relationship Id="rId11" Type="http://schemas.openxmlformats.org/officeDocument/2006/relationships/hyperlink" Target="https://partner.microsoft.com/en-us/training/assets/collection/exam-da-100-gain-knowledge-and-prep-for-the-exam#/" TargetMode="External"/><Relationship Id="rId5" Type="http://schemas.openxmlformats.org/officeDocument/2006/relationships/hyperlink" Target="https://docs.microsoft.com/en-us/learn/certifications/exams/dp-900" TargetMode="External"/><Relationship Id="rId10" Type="http://schemas.openxmlformats.org/officeDocument/2006/relationships/hyperlink" Target="https://docs.microsoft.com/en-us/learn/certifications/data-analyst-associate" TargetMode="External"/><Relationship Id="rId4" Type="http://schemas.openxmlformats.org/officeDocument/2006/relationships/hyperlink" Target="https://partner.microsoft.com/en-us/asset/collection/microsoft-azure-fundamentals-certification-exam-az-900" TargetMode="External"/><Relationship Id="rId9" Type="http://schemas.openxmlformats.org/officeDocument/2006/relationships/hyperlink" Target="https://learn.microsoft.com/en-us/certifications/exams/az-305" TargetMode="External"/><Relationship Id="rId1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460E81-DFAF-4D0B-9691-FFCE7273384F}"/>
              </a:ext>
            </a:extLst>
          </p:cNvPr>
          <p:cNvSpPr>
            <a:spLocks noGrp="1"/>
          </p:cNvSpPr>
          <p:nvPr>
            <p:ph type="title"/>
          </p:nvPr>
        </p:nvSpPr>
        <p:spPr>
          <a:xfrm>
            <a:off x="584200" y="2025650"/>
            <a:ext cx="4161981" cy="1107996"/>
          </a:xfrm>
        </p:spPr>
        <p:txBody>
          <a:bodyPr wrap="square" anchor="b">
            <a:normAutofit/>
          </a:bodyPr>
          <a:lstStyle/>
          <a:p>
            <a:r>
              <a:rPr lang="en-US"/>
              <a:t>Data &amp; AI Enablement – FY23</a:t>
            </a:r>
          </a:p>
        </p:txBody>
      </p:sp>
      <p:sp>
        <p:nvSpPr>
          <p:cNvPr id="9" name="Text Placeholder 8">
            <a:extLst>
              <a:ext uri="{FF2B5EF4-FFF2-40B4-BE49-F238E27FC236}">
                <a16:creationId xmlns:a16="http://schemas.microsoft.com/office/drawing/2014/main" id="{A21567C9-3774-4234-830C-B174CAB4075A}"/>
              </a:ext>
            </a:extLst>
          </p:cNvPr>
          <p:cNvSpPr>
            <a:spLocks noGrp="1"/>
          </p:cNvSpPr>
          <p:nvPr>
            <p:ph type="body" sz="quarter" idx="10"/>
          </p:nvPr>
        </p:nvSpPr>
        <p:spPr>
          <a:xfrm>
            <a:off x="584200" y="3535541"/>
            <a:ext cx="4162425" cy="338554"/>
          </a:xfrm>
        </p:spPr>
        <p:txBody>
          <a:bodyPr wrap="square">
            <a:normAutofit/>
          </a:bodyPr>
          <a:lstStyle/>
          <a:p>
            <a:r>
              <a:rPr lang="en-US"/>
              <a:t>Maturity Model (GPS LATAM)</a:t>
            </a:r>
          </a:p>
        </p:txBody>
      </p:sp>
      <p:pic>
        <p:nvPicPr>
          <p:cNvPr id="21" name="Picture 16">
            <a:extLst>
              <a:ext uri="{FF2B5EF4-FFF2-40B4-BE49-F238E27FC236}">
                <a16:creationId xmlns:a16="http://schemas.microsoft.com/office/drawing/2014/main" id="{50EB4048-9D78-4402-B23E-632E9631CC85}"/>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l="8690" r="24559" b="-1"/>
          <a:stretch/>
        </p:blipFill>
        <p:spPr>
          <a:xfrm>
            <a:off x="5334000" y="10"/>
            <a:ext cx="6858000" cy="6857990"/>
          </a:xfrm>
          <a:prstGeom prst="rect">
            <a:avLst/>
          </a:prstGeom>
          <a:noFill/>
        </p:spPr>
      </p:pic>
    </p:spTree>
    <p:extLst>
      <p:ext uri="{BB962C8B-B14F-4D97-AF65-F5344CB8AC3E}">
        <p14:creationId xmlns:p14="http://schemas.microsoft.com/office/powerpoint/2010/main" val="8600625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C86E6B1-7710-4AB5-929C-B5C3D2CCF1CD}"/>
              </a:ext>
            </a:extLst>
          </p:cNvPr>
          <p:cNvSpPr/>
          <p:nvPr/>
        </p:nvSpPr>
        <p:spPr>
          <a:xfrm>
            <a:off x="333796" y="1578248"/>
            <a:ext cx="2628143" cy="4401205"/>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algn="ctr" defTabSz="914367">
              <a:defRPr/>
            </a:pPr>
            <a:r>
              <a:rPr lang="en-US" sz="3600" b="1">
                <a:solidFill>
                  <a:srgbClr val="353535"/>
                </a:solidFill>
                <a:latin typeface="Segoe UI "/>
                <a:cs typeface="Segoe UI Semibold"/>
              </a:rPr>
              <a:t>+</a:t>
            </a:r>
            <a:endParaRPr lang="en-US" sz="14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Activities Self Learn</a:t>
            </a:r>
            <a:r>
              <a:rPr kumimoji="0" lang="en-US" sz="1000" b="1" i="0" u="none" strike="noStrike" kern="1200" cap="none" spc="0" normalizeH="0" baseline="0" noProof="0">
                <a:ln>
                  <a:noFill/>
                </a:ln>
                <a:solidFill>
                  <a:srgbClr val="353535"/>
                </a:solidFill>
                <a:effectLst/>
                <a:uLnTx/>
                <a:uFillTx/>
                <a:latin typeface="Segoe UI "/>
                <a:ea typeface="+mn-ea"/>
                <a:cs typeface="Segoe UI Semibold"/>
              </a:rPr>
              <a:t>:</a:t>
            </a: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Learn Data Fundamentals</a:t>
            </a:r>
          </a:p>
          <a:p>
            <a:pPr marL="354330" lvl="1" indent="-171450" defTabSz="914367">
              <a:buFont typeface="Arial" panose="020B0604020202020204" pitchFamily="34" charset="0"/>
              <a:buChar char="•"/>
              <a:defRPr/>
            </a:pPr>
            <a:r>
              <a:rPr lang="en-US" sz="1000">
                <a:solidFill>
                  <a:srgbClr val="353535"/>
                </a:solidFill>
                <a:latin typeface="Segoe UI "/>
                <a:cs typeface="Segoe UI Semibold"/>
                <a:hlinkClick r:id="rId3"/>
              </a:rPr>
              <a:t>Azure Data Warehouse Migration and Analytics Innovation </a:t>
            </a:r>
            <a:r>
              <a:rPr lang="en-US" sz="1000">
                <a:solidFill>
                  <a:srgbClr val="353535"/>
                </a:solidFill>
                <a:latin typeface="Segoe UI "/>
                <a:cs typeface="Segoe UI Semibold"/>
              </a:rPr>
              <a:t>(13h)</a:t>
            </a:r>
          </a:p>
          <a:p>
            <a:pPr marL="354330" lvl="1" indent="-171450" defTabSz="914367">
              <a:buFont typeface="Arial" panose="020B0604020202020204" pitchFamily="34" charset="0"/>
              <a:buChar char="•"/>
              <a:defRPr/>
            </a:pPr>
            <a:r>
              <a:rPr lang="en-US" sz="1000">
                <a:solidFill>
                  <a:srgbClr val="353535"/>
                </a:solidFill>
                <a:latin typeface="Segoe UI "/>
                <a:cs typeface="Segoe UI Semibold"/>
                <a:hlinkClick r:id="rId4"/>
              </a:rPr>
              <a:t>Explore modern data warehouse analytics in Azure</a:t>
            </a:r>
            <a:r>
              <a:rPr lang="en-US" sz="1000">
                <a:solidFill>
                  <a:srgbClr val="353535"/>
                </a:solidFill>
                <a:latin typeface="Segoe UI "/>
                <a:cs typeface="Segoe UI Semibold"/>
              </a:rPr>
              <a:t> (2 </a:t>
            </a:r>
            <a:r>
              <a:rPr lang="en-US" sz="1000" err="1">
                <a:solidFill>
                  <a:srgbClr val="353535"/>
                </a:solidFill>
                <a:latin typeface="Segoe UI "/>
                <a:cs typeface="Segoe UI Semibold"/>
              </a:rPr>
              <a:t>hrs</a:t>
            </a:r>
            <a:r>
              <a:rPr lang="en-US" sz="1000">
                <a:solidFill>
                  <a:srgbClr val="353535"/>
                </a:solidFill>
                <a:latin typeface="Segoe UI "/>
                <a:cs typeface="Segoe UI Semibold"/>
              </a:rPr>
              <a:t>)</a:t>
            </a:r>
          </a:p>
          <a:p>
            <a:pPr marL="354330" lvl="1" indent="-171450" defTabSz="914367">
              <a:buFont typeface="Arial" panose="020B0604020202020204" pitchFamily="34" charset="0"/>
              <a:buChar char="•"/>
              <a:defRPr/>
            </a:pPr>
            <a:endParaRPr lang="en-US" sz="1000">
              <a:solidFill>
                <a:srgbClr val="353535"/>
              </a:solidFill>
              <a:latin typeface="Segoe UI "/>
              <a:cs typeface="Segoe UI Semibold"/>
            </a:endParaRPr>
          </a:p>
          <a:p>
            <a:pPr marL="354330" lvl="1" indent="-171450" defTabSz="914367">
              <a:buFont typeface="Arial" panose="020B0604020202020204" pitchFamily="34" charset="0"/>
              <a:buChar char="•"/>
              <a:defRPr/>
            </a:pP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Learn Best Practices</a:t>
            </a:r>
          </a:p>
          <a:p>
            <a:pPr marL="354330" lvl="1" indent="-171450" defTabSz="914367">
              <a:buFont typeface="Arial" panose="020B0604020202020204" pitchFamily="34" charset="0"/>
              <a:buChar char="•"/>
              <a:defRPr/>
            </a:pPr>
            <a:r>
              <a:rPr lang="en-US" sz="1000">
                <a:hlinkClick r:id="rId5"/>
              </a:rPr>
              <a:t>Azure Synapse Analytics Migration Guides</a:t>
            </a:r>
            <a:endParaRPr lang="en-US" sz="1000"/>
          </a:p>
          <a:p>
            <a:pPr marL="354330" lvl="1" indent="-171450" defTabSz="914367">
              <a:buFont typeface="Arial" panose="020B0604020202020204" pitchFamily="34" charset="0"/>
              <a:buChar char="•"/>
              <a:defRPr/>
            </a:pPr>
            <a:r>
              <a:rPr lang="en-US" sz="1000">
                <a:solidFill>
                  <a:srgbClr val="353535"/>
                </a:solidFill>
                <a:latin typeface="Segoe UI "/>
                <a:cs typeface="Segoe UI Semibold"/>
              </a:rPr>
              <a:t>CAF for Data Migration</a:t>
            </a:r>
          </a:p>
          <a:p>
            <a:pPr marL="517525" lvl="2" indent="-171450" defTabSz="914367">
              <a:buFont typeface="Wingdings" panose="05000000000000000000" pitchFamily="2" charset="2"/>
              <a:buChar char="Ø"/>
              <a:defRPr/>
            </a:pPr>
            <a:r>
              <a:rPr lang="en-US" sz="1000">
                <a:solidFill>
                  <a:srgbClr val="353535"/>
                </a:solidFill>
                <a:latin typeface="Segoe UI "/>
                <a:cs typeface="Segoe UI Semibold"/>
                <a:hlinkClick r:id="rId6"/>
              </a:rPr>
              <a:t>CAF Migration Process</a:t>
            </a:r>
            <a:endParaRPr lang="en-US" sz="1000">
              <a:solidFill>
                <a:srgbClr val="353535"/>
              </a:solidFill>
              <a:latin typeface="Segoe UI "/>
              <a:cs typeface="Segoe UI Semibold"/>
            </a:endParaRPr>
          </a:p>
          <a:p>
            <a:pPr marL="517525" lvl="2" indent="-171450" defTabSz="914367">
              <a:buFont typeface="Wingdings" panose="05000000000000000000" pitchFamily="2" charset="2"/>
              <a:buChar char="Ø"/>
              <a:defRPr/>
            </a:pPr>
            <a:r>
              <a:rPr lang="en-US" sz="1000">
                <a:hlinkClick r:id="rId7"/>
              </a:rPr>
              <a:t>CAF - Plan a data warehouse migration</a:t>
            </a:r>
            <a:endParaRPr lang="en-US" sz="1000">
              <a:solidFill>
                <a:srgbClr val="353535"/>
              </a:solidFill>
              <a:highlight>
                <a:srgbClr val="FFFF00"/>
              </a:highlight>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highlight>
                <a:srgbClr val="FFFF00"/>
              </a:highlight>
              <a:latin typeface="Segoe UI "/>
              <a:cs typeface="Segoe UI Semibold"/>
            </a:endParaRPr>
          </a:p>
        </p:txBody>
      </p:sp>
      <p:sp>
        <p:nvSpPr>
          <p:cNvPr id="4" name="Rectangle 3">
            <a:extLst>
              <a:ext uri="{FF2B5EF4-FFF2-40B4-BE49-F238E27FC236}">
                <a16:creationId xmlns:a16="http://schemas.microsoft.com/office/drawing/2014/main" id="{A60397F6-5E92-4CDA-AA2D-6175F202C9CB}"/>
              </a:ext>
            </a:extLst>
          </p:cNvPr>
          <p:cNvSpPr/>
          <p:nvPr/>
        </p:nvSpPr>
        <p:spPr>
          <a:xfrm>
            <a:off x="3043524" y="1578248"/>
            <a:ext cx="2829593" cy="4893647"/>
          </a:xfrm>
          <a:prstGeom prst="rect">
            <a:avLst/>
          </a:prstGeom>
        </p:spPr>
        <p:txBody>
          <a:bodyPr wrap="square" lIns="0" tIns="0" rIns="0" bIns="0" anchor="t">
            <a:spAutoFit/>
          </a:bodyPr>
          <a:lstStyle/>
          <a:p>
            <a:pPr defTabSz="914367">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defTabSz="914367">
              <a:defRPr/>
            </a:pPr>
            <a:r>
              <a:rPr kumimoji="0" lang="en-US" sz="1000" b="1" i="0" u="none" strike="noStrike" kern="1200" cap="none" spc="0" normalizeH="0" baseline="0" noProof="0">
                <a:ln>
                  <a:noFill/>
                </a:ln>
                <a:solidFill>
                  <a:srgbClr val="353535"/>
                </a:solidFill>
                <a:effectLst/>
                <a:uLnTx/>
                <a:uFillTx/>
                <a:ea typeface="+mn-ea"/>
                <a:cs typeface="Segoe UI Semibold"/>
              </a:rPr>
              <a:t>Activities </a:t>
            </a:r>
            <a:r>
              <a:rPr lang="en-US" sz="1000" b="1">
                <a:solidFill>
                  <a:srgbClr val="353535"/>
                </a:solidFill>
                <a:cs typeface="Segoe UI Semibold"/>
              </a:rPr>
              <a:t>Self Learn</a:t>
            </a:r>
            <a:r>
              <a:rPr kumimoji="0" lang="en-US" sz="1000" b="1" i="0" u="none" strike="noStrike" kern="1200" cap="none" spc="0" normalizeH="0" baseline="0" noProof="0">
                <a:ln>
                  <a:noFill/>
                </a:ln>
                <a:solidFill>
                  <a:srgbClr val="353535"/>
                </a:solidFill>
                <a:effectLst/>
                <a:uLnTx/>
                <a:uFillTx/>
                <a:ea typeface="+mn-ea"/>
                <a:cs typeface="Segoe UI Semibold"/>
              </a:rPr>
              <a:t>:</a:t>
            </a:r>
          </a:p>
          <a:p>
            <a:pPr marL="171450" indent="-171450" defTabSz="914367">
              <a:buFont typeface="Wingdings" panose="05000000000000000000" pitchFamily="2" charset="2"/>
              <a:buChar char="q"/>
              <a:defRPr/>
            </a:pPr>
            <a:r>
              <a:rPr lang="en-US" sz="1000" b="1">
                <a:solidFill>
                  <a:srgbClr val="353535"/>
                </a:solidFill>
                <a:cs typeface="Segoe UI Semibold"/>
              </a:rPr>
              <a:t>Learn Azure Data Warehouse Concepts</a:t>
            </a:r>
          </a:p>
          <a:p>
            <a:pPr marL="341313" lvl="1" indent="-165100" defTabSz="914367">
              <a:buFont typeface="Arial" panose="020B0604020202020204" pitchFamily="34" charset="0"/>
              <a:buChar char="•"/>
              <a:defRPr/>
            </a:pPr>
            <a:r>
              <a:rPr lang="en-US" sz="1000">
                <a:solidFill>
                  <a:srgbClr val="353535"/>
                </a:solidFill>
                <a:cs typeface="Segoe UI Semibold"/>
                <a:hlinkClick r:id="rId8"/>
              </a:rPr>
              <a:t>Work with Data Warehouses using Azure Synapse Analytics</a:t>
            </a:r>
            <a:r>
              <a:rPr lang="en-US" sz="1000">
                <a:solidFill>
                  <a:srgbClr val="353535"/>
                </a:solidFill>
                <a:cs typeface="Segoe UI Semibold"/>
              </a:rPr>
              <a:t> (7.5 </a:t>
            </a:r>
            <a:r>
              <a:rPr lang="en-US" sz="1000" err="1">
                <a:solidFill>
                  <a:srgbClr val="353535"/>
                </a:solidFill>
                <a:cs typeface="Segoe UI Semibold"/>
              </a:rPr>
              <a:t>hrs</a:t>
            </a:r>
            <a:r>
              <a:rPr lang="en-US" sz="1000">
                <a:solidFill>
                  <a:srgbClr val="353535"/>
                </a:solidFill>
                <a:cs typeface="Segoe UI Semibold"/>
              </a:rPr>
              <a:t>)</a:t>
            </a:r>
            <a:endParaRPr lang="en-US" sz="1000">
              <a:solidFill>
                <a:srgbClr val="353535"/>
              </a:solidFill>
              <a:cs typeface="Segoe UI Semibold"/>
              <a:hlinkClick r:id="" action="ppaction://noaction"/>
            </a:endParaRPr>
          </a:p>
          <a:p>
            <a:pPr marL="341313" lvl="1" indent="-165100" defTabSz="914367">
              <a:buFont typeface="Arial" panose="020B0604020202020204" pitchFamily="34" charset="0"/>
              <a:buChar char="•"/>
              <a:defRPr/>
            </a:pPr>
            <a:r>
              <a:rPr lang="en-US" sz="1000">
                <a:solidFill>
                  <a:srgbClr val="353535"/>
                </a:solidFill>
                <a:cs typeface="Segoe UI Semibold"/>
                <a:hlinkClick r:id="" action="ppaction://noaction"/>
              </a:rPr>
              <a:t>Implement a Data Warehouse with Azure Synapse Analytics </a:t>
            </a:r>
            <a:r>
              <a:rPr lang="en-US" sz="1000">
                <a:solidFill>
                  <a:srgbClr val="353535"/>
                </a:solidFill>
                <a:cs typeface="Segoe UI Semibold"/>
              </a:rPr>
              <a:t>(2.5h)</a:t>
            </a:r>
            <a:endParaRPr lang="en-US" sz="1000">
              <a:solidFill>
                <a:srgbClr val="353535"/>
              </a:solidFill>
              <a:highlight>
                <a:srgbClr val="FFFF00"/>
              </a:highlight>
              <a:cs typeface="Segoe UI Semibold"/>
            </a:endParaRPr>
          </a:p>
          <a:p>
            <a:pPr marL="341313" lvl="1" indent="-165100" defTabSz="914367">
              <a:buFont typeface="Arial" panose="020B0604020202020204" pitchFamily="34" charset="0"/>
              <a:buChar char="•"/>
              <a:defRPr/>
            </a:pPr>
            <a:endParaRPr lang="en-US" sz="1000">
              <a:solidFill>
                <a:srgbClr val="353535"/>
              </a:solidFill>
              <a:highlight>
                <a:srgbClr val="FFFF00"/>
              </a:highlight>
              <a:cs typeface="Segoe UI Semibold"/>
            </a:endParaRPr>
          </a:p>
          <a:p>
            <a:pPr marL="171450" indent="-171450" defTabSz="914367">
              <a:buFont typeface="Wingdings" panose="05000000000000000000" pitchFamily="2" charset="2"/>
              <a:buChar char="q"/>
              <a:defRPr/>
            </a:pPr>
            <a:r>
              <a:rPr lang="en-US" sz="1000" b="1">
                <a:solidFill>
                  <a:srgbClr val="353535"/>
                </a:solidFill>
                <a:cs typeface="Segoe UI Semibold"/>
              </a:rPr>
              <a:t>Databricks</a:t>
            </a:r>
          </a:p>
          <a:p>
            <a:pPr marL="339725" lvl="2" indent="-171450" defTabSz="914367">
              <a:buFont typeface="Arial" panose="020B0604020202020204" pitchFamily="34" charset="0"/>
              <a:buChar char="•"/>
              <a:defRPr/>
            </a:pPr>
            <a:r>
              <a:rPr lang="en-US" sz="1000">
                <a:solidFill>
                  <a:srgbClr val="353535"/>
                </a:solidFill>
                <a:cs typeface="Segoe UI Semibold"/>
              </a:rPr>
              <a:t>Data Engineering</a:t>
            </a:r>
            <a:r>
              <a:rPr lang="en-US" sz="1000" b="1">
                <a:solidFill>
                  <a:srgbClr val="353535"/>
                </a:solidFill>
                <a:cs typeface="Segoe UI Semibold"/>
              </a:rPr>
              <a:t>- </a:t>
            </a:r>
            <a:r>
              <a:rPr kumimoji="0" lang="en-US" sz="1000" b="0" i="0" u="none" strike="noStrike" kern="1200" cap="none" spc="0" normalizeH="0" baseline="0" noProof="0">
                <a:ln>
                  <a:noFill/>
                </a:ln>
                <a:solidFill>
                  <a:srgbClr val="000000"/>
                </a:solidFill>
                <a:effectLst/>
                <a:uLnTx/>
                <a:uFillTx/>
                <a:ea typeface="+mn-ea"/>
                <a:cs typeface="Segoe UI Semibold"/>
                <a:hlinkClick r:id="rId9">
                  <a:extLst>
                    <a:ext uri="{A12FA001-AC4F-418D-AE19-62706E023703}">
                      <ahyp:hlinkClr xmlns:ahyp="http://schemas.microsoft.com/office/drawing/2018/hyperlinkcolor" val="tx"/>
                    </a:ext>
                  </a:extLst>
                </a:hlinkClick>
              </a:rPr>
              <a:t>Site</a:t>
            </a:r>
            <a:endParaRPr kumimoji="0" lang="en-US" sz="1000" b="0" i="0" u="none" strike="noStrike" kern="1200" cap="none" spc="0" normalizeH="0" baseline="0" noProof="0">
              <a:ln>
                <a:noFill/>
              </a:ln>
              <a:solidFill>
                <a:srgbClr val="000000"/>
              </a:solidFill>
              <a:effectLst/>
              <a:uLnTx/>
              <a:uFillTx/>
              <a:ea typeface="+mn-ea"/>
              <a:cs typeface="Segoe UI Semibold"/>
            </a:endParaRPr>
          </a:p>
          <a:p>
            <a:pPr marL="342900" lvl="1" indent="-171450" defTabSz="914367">
              <a:buFont typeface="Arial" panose="020B0604020202020204" pitchFamily="34" charset="0"/>
              <a:buChar char="•"/>
              <a:defRPr/>
            </a:pPr>
            <a:r>
              <a:rPr lang="en-US" sz="1000">
                <a:solidFill>
                  <a:srgbClr val="000000"/>
                </a:solidFill>
                <a:cs typeface="Segoe UI Semibold"/>
              </a:rPr>
              <a:t>Hadoop Migration - </a:t>
            </a:r>
            <a:r>
              <a:rPr lang="en-US" sz="1000" kern="1200">
                <a:solidFill>
                  <a:srgbClr val="353535"/>
                </a:solidFill>
                <a:effectLst/>
                <a:highlight>
                  <a:srgbClr val="FFFF00"/>
                </a:highlight>
                <a:ea typeface="+mn-ea"/>
                <a:cs typeface="Segoe UI Semibold"/>
              </a:rPr>
              <a:t>coming soon</a:t>
            </a:r>
            <a:r>
              <a:rPr lang="en-US" sz="1000" kern="1200">
                <a:solidFill>
                  <a:srgbClr val="FF0000"/>
                </a:solidFill>
                <a:effectLst/>
                <a:ea typeface="+mn-ea"/>
                <a:cs typeface="Segoe UI Semibold"/>
              </a:rPr>
              <a:t> </a:t>
            </a:r>
            <a:endParaRPr lang="en-US" sz="1000" b="1">
              <a:solidFill>
                <a:srgbClr val="353535"/>
              </a:solidFill>
              <a:cs typeface="Segoe UI Semibold"/>
            </a:endParaRPr>
          </a:p>
          <a:p>
            <a:pPr marL="341313" lvl="1" indent="-165100" defTabSz="914367">
              <a:buFont typeface="Arial" panose="020B0604020202020204" pitchFamily="34" charset="0"/>
              <a:buChar char="•"/>
              <a:defRPr/>
            </a:pPr>
            <a:endParaRPr lang="en-US" sz="1000">
              <a:solidFill>
                <a:srgbClr val="353535"/>
              </a:solidFill>
              <a:cs typeface="Segoe UI Semibold"/>
            </a:endParaRPr>
          </a:p>
          <a:p>
            <a:pPr marL="171450" indent="-171450" defTabSz="914367">
              <a:buFont typeface="Wingdings" panose="05000000000000000000" pitchFamily="2" charset="2"/>
              <a:buChar char="q"/>
              <a:defRPr/>
            </a:pPr>
            <a:r>
              <a:rPr lang="en-US" sz="1000" b="1">
                <a:solidFill>
                  <a:srgbClr val="353535"/>
                </a:solidFill>
                <a:cs typeface="Segoe UI Semibold"/>
              </a:rPr>
              <a:t>Migration Tools and Process</a:t>
            </a:r>
            <a:endParaRPr lang="en-US" sz="1000">
              <a:solidFill>
                <a:srgbClr val="353535"/>
              </a:solidFill>
              <a:cs typeface="Segoe UI Semibold"/>
            </a:endParaRPr>
          </a:p>
          <a:p>
            <a:pPr marL="341313" lvl="1" indent="-165100" defTabSz="914367">
              <a:buFont typeface="Arial" panose="020B0604020202020204" pitchFamily="34" charset="0"/>
              <a:buChar char="•"/>
              <a:defRPr/>
            </a:pPr>
            <a:r>
              <a:rPr lang="en-US" sz="1000">
                <a:solidFill>
                  <a:srgbClr val="353535"/>
                </a:solidFill>
                <a:cs typeface="Segoe UI Semibold"/>
                <a:hlinkClick r:id="rId10"/>
              </a:rPr>
              <a:t>Data Modernization in a Day</a:t>
            </a:r>
            <a:r>
              <a:rPr lang="en-US" sz="1000">
                <a:solidFill>
                  <a:srgbClr val="353535"/>
                </a:solidFill>
                <a:cs typeface="Segoe UI Semibold"/>
              </a:rPr>
              <a:t> (8h)</a:t>
            </a:r>
          </a:p>
          <a:p>
            <a:pPr marL="517525" lvl="2" indent="-171450" defTabSz="914367">
              <a:buFont typeface="Wingdings" panose="05000000000000000000" pitchFamily="2" charset="2"/>
              <a:buChar char="Ø"/>
              <a:defRPr/>
            </a:pPr>
            <a:r>
              <a:rPr lang="en-US" sz="1000">
                <a:solidFill>
                  <a:srgbClr val="353535"/>
                </a:solidFill>
                <a:cs typeface="Segoe UI Semibold"/>
              </a:rPr>
              <a:t>Video: </a:t>
            </a:r>
            <a:r>
              <a:rPr lang="en-US" sz="1000">
                <a:solidFill>
                  <a:srgbClr val="353535"/>
                </a:solidFill>
                <a:cs typeface="Segoe UI Semibold"/>
                <a:hlinkClick r:id="rId11"/>
              </a:rPr>
              <a:t>Database Migration Guides</a:t>
            </a:r>
            <a:endParaRPr lang="en-US" sz="1000">
              <a:solidFill>
                <a:srgbClr val="353535"/>
              </a:solidFill>
              <a:cs typeface="Segoe UI Semibold"/>
            </a:endParaRPr>
          </a:p>
          <a:p>
            <a:pPr marL="517525" lvl="2" indent="-171450" defTabSz="914367">
              <a:buFont typeface="Wingdings" panose="05000000000000000000" pitchFamily="2" charset="2"/>
              <a:buChar char="Ø"/>
              <a:defRPr/>
            </a:pPr>
            <a:r>
              <a:rPr lang="en-US" sz="1000">
                <a:solidFill>
                  <a:srgbClr val="353535"/>
                </a:solidFill>
                <a:cs typeface="Segoe UI Semibold"/>
              </a:rPr>
              <a:t>Lab: </a:t>
            </a:r>
            <a:r>
              <a:rPr lang="en-US" sz="1000">
                <a:hlinkClick r:id="rId12"/>
              </a:rPr>
              <a:t>Migrate SQL Server to Azure SQL Managed Instance online using Azure Data Studio - Azure Database Migration Service(DMS)</a:t>
            </a:r>
            <a:r>
              <a:rPr lang="en-US" sz="1000"/>
              <a:t> </a:t>
            </a:r>
            <a:r>
              <a:rPr lang="en-US" sz="1000">
                <a:solidFill>
                  <a:srgbClr val="353535"/>
                </a:solidFill>
                <a:cs typeface="Segoe UI Semibold"/>
              </a:rPr>
              <a:t>(3h)</a:t>
            </a:r>
          </a:p>
          <a:p>
            <a:pPr marL="341313" lvl="1" indent="-165100" defTabSz="914367">
              <a:buFont typeface="Arial" panose="020B0604020202020204" pitchFamily="34" charset="0"/>
              <a:buChar char="•"/>
              <a:defRPr/>
            </a:pPr>
            <a:r>
              <a:rPr lang="en-US" sz="1000">
                <a:solidFill>
                  <a:srgbClr val="353535"/>
                </a:solidFill>
                <a:cs typeface="Segoe UI Semibold"/>
                <a:hlinkClick r:id="rId13"/>
              </a:rPr>
              <a:t>Scripts and Accelerators</a:t>
            </a:r>
            <a:endParaRPr lang="en-US" sz="1000">
              <a:solidFill>
                <a:srgbClr val="353535"/>
              </a:solidFill>
              <a:cs typeface="Segoe UI Semibold"/>
            </a:endParaRPr>
          </a:p>
          <a:p>
            <a:pPr marL="341313" lvl="1" indent="-165100" defTabSz="914367">
              <a:buFont typeface="Arial" panose="020B0604020202020204" pitchFamily="34" charset="0"/>
              <a:buChar char="•"/>
              <a:defRPr/>
            </a:pPr>
            <a:r>
              <a:rPr lang="en-US" sz="1000">
                <a:solidFill>
                  <a:srgbClr val="000000"/>
                </a:solidFill>
                <a:cs typeface="Segoe UI"/>
                <a:hlinkClick r:id="rId14"/>
              </a:rPr>
              <a:t>HDInsight Migration Guide (Hadoop Migration)</a:t>
            </a:r>
            <a:endParaRPr lang="en-US" sz="1000" kern="1200">
              <a:ea typeface="+mn-ea"/>
            </a:endParaRPr>
          </a:p>
          <a:p>
            <a:pPr marL="341313" lvl="1" indent="-165100" defTabSz="914367">
              <a:buFont typeface="Arial" panose="020B0604020202020204" pitchFamily="34" charset="0"/>
              <a:buChar char="•"/>
              <a:defRPr/>
            </a:pPr>
            <a:endParaRPr lang="en-US" sz="1000">
              <a:solidFill>
                <a:srgbClr val="353535"/>
              </a:solidFill>
              <a:cs typeface="Segoe UI Semibold"/>
            </a:endParaRPr>
          </a:p>
          <a:p>
            <a:pPr defTabSz="914367">
              <a:defRPr/>
            </a:pPr>
            <a:endParaRPr lang="en-US" sz="1000" b="1">
              <a:solidFill>
                <a:srgbClr val="353535"/>
              </a:solidFill>
              <a:cs typeface="Segoe UI Semibold"/>
            </a:endParaRPr>
          </a:p>
          <a:p>
            <a:pPr marL="171450" indent="-171450" defTabSz="914367">
              <a:buFont typeface="Wingdings" panose="05000000000000000000" pitchFamily="2" charset="2"/>
              <a:buChar char="q"/>
              <a:defRPr/>
            </a:pPr>
            <a:r>
              <a:rPr lang="en-US" sz="1000" b="1">
                <a:solidFill>
                  <a:srgbClr val="353535"/>
                </a:solidFill>
                <a:cs typeface="Segoe UI Semibold"/>
              </a:rPr>
              <a:t>Learn Best Practices</a:t>
            </a:r>
            <a:endParaRPr lang="en-US" sz="1000">
              <a:solidFill>
                <a:srgbClr val="353535"/>
              </a:solidFill>
              <a:cs typeface="Segoe UI Semibold"/>
            </a:endParaRPr>
          </a:p>
          <a:p>
            <a:pPr marL="354330" lvl="1" indent="-171450" defTabSz="914367">
              <a:buFont typeface="Arial" panose="020B0604020202020204" pitchFamily="34" charset="0"/>
              <a:buChar char="•"/>
              <a:defRPr/>
            </a:pPr>
            <a:r>
              <a:rPr lang="en-US" sz="1000">
                <a:hlinkClick r:id="rId15"/>
              </a:rPr>
              <a:t>Data Migration Whitepapers</a:t>
            </a:r>
            <a:endParaRPr lang="en-US" sz="1000"/>
          </a:p>
          <a:p>
            <a:pPr marL="354330" lvl="1" indent="-171450" defTabSz="914367">
              <a:buFont typeface="Arial" panose="020B0604020202020204" pitchFamily="34" charset="0"/>
              <a:buChar char="•"/>
              <a:defRPr/>
            </a:pPr>
            <a:r>
              <a:rPr lang="en-US" sz="1000">
                <a:solidFill>
                  <a:srgbClr val="353535"/>
                </a:solidFill>
                <a:cs typeface="Segoe UI Semibold"/>
                <a:hlinkClick r:id="rId16"/>
              </a:rPr>
              <a:t>Azure Synapse TCO Calculators</a:t>
            </a:r>
            <a:endParaRPr lang="en-US" sz="1000">
              <a:solidFill>
                <a:srgbClr val="353535"/>
              </a:solidFill>
              <a:cs typeface="Segoe UI Semibold"/>
            </a:endParaRPr>
          </a:p>
          <a:p>
            <a:pPr defTabSz="914367">
              <a:defRPr/>
            </a:pPr>
            <a:endParaRPr lang="en-US" sz="1000" b="1">
              <a:solidFill>
                <a:srgbClr val="353535"/>
              </a:solidFill>
              <a:cs typeface="Segoe UI Semibold"/>
            </a:endParaRPr>
          </a:p>
          <a:p>
            <a:pPr defTabSz="914367">
              <a:defRPr/>
            </a:pPr>
            <a:endParaRPr lang="en-US" sz="1000" b="1">
              <a:solidFill>
                <a:srgbClr val="353535"/>
              </a:solidFill>
              <a:cs typeface="Segoe UI Semibold"/>
            </a:endParaRPr>
          </a:p>
          <a:p>
            <a:pPr marL="0" marR="0" lvl="0" indent="0" algn="l" defTabSz="914367" rtl="0" eaLnBrk="1" fontAlgn="auto" latinLnBrk="0" hangingPunct="1">
              <a:spcBef>
                <a:spcPts val="0"/>
              </a:spcBef>
              <a:spcAft>
                <a:spcPts val="0"/>
              </a:spcAft>
              <a:buClrTx/>
              <a:buSzTx/>
              <a:buFontTx/>
              <a:buNone/>
              <a:tabLst/>
              <a:defRPr/>
            </a:pPr>
            <a:r>
              <a:rPr lang="en-US" sz="1000" b="1">
                <a:solidFill>
                  <a:srgbClr val="353535"/>
                </a:solidFill>
                <a:cs typeface="Segoe UI Semibold"/>
              </a:rPr>
              <a:t>Partnership level:</a:t>
            </a:r>
            <a:br>
              <a:rPr lang="en-US" sz="1000" b="1">
                <a:solidFill>
                  <a:srgbClr val="353535"/>
                </a:solidFill>
                <a:cs typeface="Segoe UI Semibold"/>
              </a:rPr>
            </a:br>
            <a:r>
              <a:rPr lang="en-US" sz="1000"/>
              <a:t>Data Warehouse Migration to Azure</a:t>
            </a:r>
            <a:r>
              <a:rPr lang="en-US" sz="1000">
                <a:solidFill>
                  <a:srgbClr val="353535"/>
                </a:solidFill>
                <a:cs typeface="Segoe UI Semibold"/>
              </a:rPr>
              <a:t> Beginner</a:t>
            </a:r>
          </a:p>
        </p:txBody>
      </p:sp>
      <p:sp>
        <p:nvSpPr>
          <p:cNvPr id="5" name="Rectangle 4">
            <a:extLst>
              <a:ext uri="{FF2B5EF4-FFF2-40B4-BE49-F238E27FC236}">
                <a16:creationId xmlns:a16="http://schemas.microsoft.com/office/drawing/2014/main" id="{1A753180-7E0E-48C8-A08C-B52CF6D3DD74}"/>
              </a:ext>
            </a:extLst>
          </p:cNvPr>
          <p:cNvSpPr/>
          <p:nvPr/>
        </p:nvSpPr>
        <p:spPr>
          <a:xfrm>
            <a:off x="5957082" y="1578248"/>
            <a:ext cx="2834640" cy="5001369"/>
          </a:xfrm>
          <a:prstGeom prst="rect">
            <a:avLst/>
          </a:prstGeom>
        </p:spPr>
        <p:txBody>
          <a:bodyPr wrap="square" lIns="0" tIns="0" rIns="0" bIns="0" anchor="t">
            <a:spAutoFit/>
          </a:bodyPr>
          <a:lstStyle/>
          <a:p>
            <a:pPr defTabSz="914367">
              <a:defRPr/>
            </a:pPr>
            <a:endParaRPr lang="en-US" sz="1000" b="1">
              <a:solidFill>
                <a:srgbClr val="353535"/>
              </a:solidFill>
              <a:cs typeface="Segoe UI Semibold"/>
            </a:endParaRPr>
          </a:p>
          <a:p>
            <a:pPr defTabSz="914367">
              <a:defRPr/>
            </a:pPr>
            <a:r>
              <a:rPr lang="en-US" sz="1000" b="1">
                <a:solidFill>
                  <a:srgbClr val="353535"/>
                </a:solidFill>
                <a:cs typeface="Segoe UI Semibold"/>
              </a:rPr>
              <a:t>Activities Self Learn</a:t>
            </a:r>
            <a:r>
              <a:rPr kumimoji="0" lang="en-US" sz="1000" b="1" i="0" u="none" strike="noStrike" kern="1200" cap="none" spc="0" normalizeH="0" baseline="0" noProof="0">
                <a:ln>
                  <a:noFill/>
                </a:ln>
                <a:solidFill>
                  <a:srgbClr val="353535"/>
                </a:solidFill>
                <a:effectLst/>
                <a:uLnTx/>
                <a:uFillTx/>
                <a:ea typeface="+mn-ea"/>
                <a:cs typeface="Segoe UI Semibold"/>
              </a:rPr>
              <a:t>:</a:t>
            </a:r>
            <a:endParaRPr lang="en-US" sz="1000">
              <a:solidFill>
                <a:srgbClr val="353535"/>
              </a:solidFill>
              <a:highlight>
                <a:srgbClr val="FFFF00"/>
              </a:highlight>
              <a:cs typeface="Segoe UI Semibold"/>
            </a:endParaRPr>
          </a:p>
          <a:p>
            <a:pPr marL="171450" indent="-171450" defTabSz="914367">
              <a:buFont typeface="Wingdings" panose="05000000000000000000" pitchFamily="2" charset="2"/>
              <a:buChar char="q"/>
              <a:defRPr/>
            </a:pPr>
            <a:r>
              <a:rPr lang="en-US" sz="1000" b="1">
                <a:solidFill>
                  <a:srgbClr val="353535"/>
                </a:solidFill>
                <a:cs typeface="Segoe UI Semibold"/>
              </a:rPr>
              <a:t>Migrate data warehouse workloads with Azure Synapse Pathway</a:t>
            </a:r>
          </a:p>
          <a:p>
            <a:pPr marL="354330" lvl="1" indent="-171450" defTabSz="914367">
              <a:buFont typeface="Arial" panose="020B0604020202020204" pitchFamily="34" charset="0"/>
              <a:buChar char="•"/>
              <a:defRPr/>
            </a:pPr>
            <a:r>
              <a:rPr lang="en-US" sz="1000">
                <a:solidFill>
                  <a:srgbClr val="353535"/>
                </a:solidFill>
                <a:cs typeface="Segoe UI Semibold"/>
                <a:hlinkClick r:id="rId17"/>
              </a:rPr>
              <a:t>Azure Synapse Pathway overview</a:t>
            </a:r>
            <a:endParaRPr lang="en-US" sz="1000">
              <a:solidFill>
                <a:srgbClr val="353535"/>
              </a:solidFill>
              <a:cs typeface="Segoe UI Semibold"/>
            </a:endParaRPr>
          </a:p>
          <a:p>
            <a:pPr marL="176213" lvl="1" defTabSz="914367">
              <a:defRPr/>
            </a:pPr>
            <a:endParaRPr lang="en-US" sz="1000" b="1">
              <a:solidFill>
                <a:srgbClr val="353535"/>
              </a:solidFill>
              <a:cs typeface="Segoe UI Semibold"/>
            </a:endParaRPr>
          </a:p>
          <a:p>
            <a:pPr marL="176213" lvl="1" defTabSz="914367">
              <a:defRPr/>
            </a:pPr>
            <a:endParaRPr lang="en-US" sz="1000" b="1">
              <a:solidFill>
                <a:srgbClr val="353535"/>
              </a:solidFill>
              <a:cs typeface="Segoe UI Semibold"/>
            </a:endParaRPr>
          </a:p>
          <a:p>
            <a:pPr marL="176213" lvl="1" defTabSz="914367">
              <a:defRPr/>
            </a:pPr>
            <a:endParaRPr lang="en-US" sz="1000" b="1">
              <a:solidFill>
                <a:srgbClr val="353535"/>
              </a:solidFill>
              <a:cs typeface="Segoe UI Semibold"/>
            </a:endParaRPr>
          </a:p>
          <a:p>
            <a:pPr marL="176213" lvl="1" defTabSz="914367">
              <a:defRPr/>
            </a:pPr>
            <a:endParaRPr lang="en-US" sz="1000" b="1">
              <a:solidFill>
                <a:srgbClr val="353535"/>
              </a:solidFill>
              <a:cs typeface="Segoe UI Semibold"/>
            </a:endParaRPr>
          </a:p>
          <a:p>
            <a:pPr marL="176213" lvl="1" defTabSz="914367">
              <a:defRPr/>
            </a:pPr>
            <a:endParaRPr lang="en-US" sz="1000" b="1">
              <a:solidFill>
                <a:srgbClr val="353535"/>
              </a:solidFill>
              <a:cs typeface="Segoe UI Semibold"/>
            </a:endParaRPr>
          </a:p>
          <a:p>
            <a:pPr marL="171450" indent="-171450" defTabSz="914367">
              <a:buFont typeface="Wingdings" panose="05000000000000000000" pitchFamily="2" charset="2"/>
              <a:buChar char="q"/>
              <a:defRPr/>
            </a:pPr>
            <a:r>
              <a:rPr lang="en-US" sz="1000" b="1">
                <a:solidFill>
                  <a:srgbClr val="353535"/>
                </a:solidFill>
                <a:cs typeface="Segoe UI Semibold"/>
              </a:rPr>
              <a:t>Reference Architecture Guide</a:t>
            </a:r>
            <a:endParaRPr lang="en-US" sz="1000">
              <a:solidFill>
                <a:srgbClr val="353535"/>
              </a:solidFill>
              <a:cs typeface="Segoe UI Semibold"/>
            </a:endParaRPr>
          </a:p>
          <a:p>
            <a:pPr marL="341313" lvl="1" indent="-165100" defTabSz="914367">
              <a:buFont typeface="Arial" panose="020B0604020202020204" pitchFamily="34" charset="0"/>
              <a:buChar char="•"/>
              <a:defRPr/>
            </a:pPr>
            <a:r>
              <a:rPr lang="en-US" sz="1000">
                <a:hlinkClick r:id="rId18"/>
              </a:rPr>
              <a:t>Azure Synapse Analytics Proof of Concept Playbook</a:t>
            </a:r>
            <a:endParaRPr lang="en-US" sz="1000">
              <a:hlinkClick r:id="rId19"/>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a:solidFill>
                <a:srgbClr val="353535"/>
              </a:solidFill>
              <a:cs typeface="Segoe UI Semibold"/>
            </a:endParaRPr>
          </a:p>
          <a:p>
            <a:pPr marL="176213" lvl="1" defTabSz="914367">
              <a:defRPr/>
            </a:pPr>
            <a:endParaRPr lang="en-US" sz="1000" b="1">
              <a:solidFill>
                <a:srgbClr val="353535"/>
              </a:solidFill>
              <a:cs typeface="Segoe UI Semibold"/>
            </a:endParaRPr>
          </a:p>
          <a:p>
            <a:pPr marL="0" marR="0" lvl="0" indent="0" algn="l" defTabSz="914367" rtl="0" eaLnBrk="1" fontAlgn="auto" latinLnBrk="0" hangingPunct="1">
              <a:spcBef>
                <a:spcPts val="600"/>
              </a:spcBef>
              <a:spcAft>
                <a:spcPts val="0"/>
              </a:spcAft>
              <a:buClrTx/>
              <a:buSzTx/>
              <a:buFontTx/>
              <a:buNone/>
              <a:tabLst/>
              <a:defRPr/>
            </a:pPr>
            <a:r>
              <a:rPr lang="en-US" sz="1000" b="1">
                <a:solidFill>
                  <a:srgbClr val="353535"/>
                </a:solidFill>
                <a:cs typeface="Segoe UI Semibold"/>
              </a:rPr>
              <a:t>Partnership level:</a:t>
            </a:r>
            <a:br>
              <a:rPr lang="en-US" sz="1000" b="1">
                <a:solidFill>
                  <a:srgbClr val="353535"/>
                </a:solidFill>
                <a:cs typeface="Segoe UI Semibold"/>
              </a:rPr>
            </a:br>
            <a:r>
              <a:rPr lang="en-US" sz="1000"/>
              <a:t>Data Warehouse Migration to Azure</a:t>
            </a:r>
            <a:r>
              <a:rPr lang="en-US" sz="1000">
                <a:solidFill>
                  <a:srgbClr val="353535"/>
                </a:solidFill>
                <a:latin typeface="Segoe UI "/>
                <a:cs typeface="Segoe UI Semibold"/>
              </a:rPr>
              <a:t> Advanced</a:t>
            </a:r>
            <a:endParaRPr kumimoji="0" lang="en-US" sz="1000" b="0" i="0" u="none" strike="noStrike" kern="1200" cap="none" spc="0" normalizeH="0" baseline="0" noProof="0">
              <a:ln>
                <a:noFill/>
              </a:ln>
              <a:solidFill>
                <a:srgbClr val="353535"/>
              </a:solidFill>
              <a:effectLst/>
              <a:uLnTx/>
              <a:uFillTx/>
              <a:latin typeface="Segoe UI "/>
              <a:ea typeface="+mn-ea"/>
              <a:cs typeface="Segoe UI Semibold" panose="020B0702040204020203" pitchFamily="34" charset="0"/>
            </a:endParaRPr>
          </a:p>
        </p:txBody>
      </p:sp>
      <p:sp>
        <p:nvSpPr>
          <p:cNvPr id="16" name="Title 5">
            <a:extLst>
              <a:ext uri="{FF2B5EF4-FFF2-40B4-BE49-F238E27FC236}">
                <a16:creationId xmlns:a16="http://schemas.microsoft.com/office/drawing/2014/main" id="{1E69A859-AE0E-48C0-85D2-086AC9A49502}"/>
              </a:ext>
            </a:extLst>
          </p:cNvPr>
          <p:cNvSpPr txBox="1">
            <a:spLocks/>
          </p:cNvSpPr>
          <p:nvPr/>
        </p:nvSpPr>
        <p:spPr>
          <a:xfrm>
            <a:off x="426424" y="256013"/>
            <a:ext cx="11336039" cy="73934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800" b="1">
                <a:latin typeface="Segoe UI"/>
                <a:cs typeface="Segoe UI"/>
              </a:rPr>
              <a:t>Data &amp; AI Learning Paths (2/2)</a:t>
            </a:r>
            <a:endParaRPr lang="en-US">
              <a:latin typeface="Segoe UI"/>
              <a:cs typeface="Segoe UI"/>
            </a:endParaRPr>
          </a:p>
        </p:txBody>
      </p:sp>
      <p:sp>
        <p:nvSpPr>
          <p:cNvPr id="25" name="Rectangle 24">
            <a:extLst>
              <a:ext uri="{FF2B5EF4-FFF2-40B4-BE49-F238E27FC236}">
                <a16:creationId xmlns:a16="http://schemas.microsoft.com/office/drawing/2014/main" id="{CC1AB5A2-A376-4E6B-8A08-8F84F0787188}"/>
              </a:ext>
            </a:extLst>
          </p:cNvPr>
          <p:cNvSpPr/>
          <p:nvPr/>
        </p:nvSpPr>
        <p:spPr>
          <a:xfrm>
            <a:off x="8873540" y="1578248"/>
            <a:ext cx="2834639" cy="4770537"/>
          </a:xfrm>
          <a:prstGeom prst="rect">
            <a:avLst/>
          </a:prstGeom>
        </p:spPr>
        <p:txBody>
          <a:bodyPr wrap="square" lIns="0" tIns="0" rIns="0" bIns="0" anchor="t">
            <a:spAutoFit/>
          </a:bodyPr>
          <a:lstStyle/>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marL="0" marR="0" lvl="0" indent="0" algn="l" defTabSz="914367" rtl="0" eaLnBrk="1" fontAlgn="auto" latinLnBrk="0" hangingPunct="1">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latin typeface="Segoe UI "/>
              <a:ea typeface="+mn-ea"/>
              <a:cs typeface="Segoe UI Semibold"/>
            </a:endParaRPr>
          </a:p>
          <a:p>
            <a:pPr defTabSz="914367">
              <a:defRPr/>
            </a:pPr>
            <a:r>
              <a:rPr lang="en-US" sz="1000" b="1">
                <a:solidFill>
                  <a:srgbClr val="353535"/>
                </a:solidFill>
                <a:latin typeface="Segoe UI "/>
                <a:cs typeface="Segoe UI Semibold"/>
              </a:rPr>
              <a:t>Partnership level:</a:t>
            </a:r>
            <a:br>
              <a:rPr lang="en-US" sz="1000" b="1">
                <a:solidFill>
                  <a:srgbClr val="353535"/>
                </a:solidFill>
                <a:latin typeface="Segoe UI "/>
                <a:cs typeface="Segoe UI Semibold"/>
              </a:rPr>
            </a:br>
            <a:r>
              <a:rPr lang="en-US" sz="1000"/>
              <a:t>Data Warehouse Migration to Azure</a:t>
            </a:r>
            <a:r>
              <a:rPr lang="en-US" sz="1000">
                <a:solidFill>
                  <a:srgbClr val="353535"/>
                </a:solidFill>
                <a:latin typeface="Segoe UI "/>
                <a:cs typeface="Segoe UI Semibold"/>
              </a:rPr>
              <a:t> Advanced</a:t>
            </a:r>
            <a:endParaRPr lang="en-US" sz="1000">
              <a:solidFill>
                <a:srgbClr val="353535"/>
              </a:solidFill>
              <a:latin typeface="Segoe UI "/>
              <a:cs typeface="Segoe UI Semibold" panose="020B0702040204020203" pitchFamily="34" charset="0"/>
            </a:endParaRPr>
          </a:p>
        </p:txBody>
      </p:sp>
      <p:sp>
        <p:nvSpPr>
          <p:cNvPr id="3" name="Rectangle 2">
            <a:extLst>
              <a:ext uri="{FF2B5EF4-FFF2-40B4-BE49-F238E27FC236}">
                <a16:creationId xmlns:a16="http://schemas.microsoft.com/office/drawing/2014/main" id="{2CB31F3E-C43D-4053-BF09-2196E0A4DF5A}"/>
              </a:ext>
            </a:extLst>
          </p:cNvPr>
          <p:cNvSpPr/>
          <p:nvPr/>
        </p:nvSpPr>
        <p:spPr bwMode="auto">
          <a:xfrm>
            <a:off x="8118764" y="201055"/>
            <a:ext cx="3840480" cy="658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pt-BR" sz="2400">
                <a:gradFill>
                  <a:gsLst>
                    <a:gs pos="0">
                      <a:srgbClr val="FFFFFF"/>
                    </a:gs>
                    <a:gs pos="100000">
                      <a:srgbClr val="FFFFFF"/>
                    </a:gs>
                  </a:gsLst>
                  <a:lin ang="5400000" scaled="0"/>
                </a:gradFill>
                <a:latin typeface="+mj-lt"/>
                <a:ea typeface="Segoe UI" pitchFamily="34" charset="0"/>
                <a:cs typeface="Segoe UI" pitchFamily="34" charset="0"/>
              </a:rPr>
              <a:t>DWH Apliance Migration</a:t>
            </a:r>
            <a:endParaRPr lang="en-US" sz="2400">
              <a:gradFill>
                <a:gsLst>
                  <a:gs pos="0">
                    <a:srgbClr val="FFFFFF"/>
                  </a:gs>
                  <a:gs pos="100000">
                    <a:srgbClr val="FFFFFF"/>
                  </a:gs>
                </a:gsLst>
                <a:lin ang="5400000" scaled="0"/>
              </a:gradFill>
              <a:latin typeface="+mj-lt"/>
              <a:ea typeface="Segoe UI" pitchFamily="34" charset="0"/>
              <a:cs typeface="Segoe UI" pitchFamily="34" charset="0"/>
            </a:endParaRPr>
          </a:p>
        </p:txBody>
      </p:sp>
      <p:grpSp>
        <p:nvGrpSpPr>
          <p:cNvPr id="2" name="Group 1">
            <a:extLst>
              <a:ext uri="{FF2B5EF4-FFF2-40B4-BE49-F238E27FC236}">
                <a16:creationId xmlns:a16="http://schemas.microsoft.com/office/drawing/2014/main" id="{9C2127BC-1790-31F3-52EA-458A285121D1}"/>
              </a:ext>
            </a:extLst>
          </p:cNvPr>
          <p:cNvGrpSpPr/>
          <p:nvPr/>
        </p:nvGrpSpPr>
        <p:grpSpPr>
          <a:xfrm>
            <a:off x="548490" y="1747145"/>
            <a:ext cx="2366643" cy="618265"/>
            <a:chOff x="548490" y="1747145"/>
            <a:chExt cx="2366643" cy="618265"/>
          </a:xfrm>
        </p:grpSpPr>
        <p:sp>
          <p:nvSpPr>
            <p:cNvPr id="9" name="Rectangle 8">
              <a:extLst>
                <a:ext uri="{FF2B5EF4-FFF2-40B4-BE49-F238E27FC236}">
                  <a16:creationId xmlns:a16="http://schemas.microsoft.com/office/drawing/2014/main" id="{76E6F04F-71FE-DC7C-C6F9-AD2078DD2ABC}"/>
                </a:ext>
              </a:extLst>
            </p:cNvPr>
            <p:cNvSpPr/>
            <p:nvPr/>
          </p:nvSpPr>
          <p:spPr bwMode="auto">
            <a:xfrm>
              <a:off x="1604055" y="1747145"/>
              <a:ext cx="1311078" cy="618265"/>
            </a:xfrm>
            <a:prstGeom prst="rect">
              <a:avLst/>
            </a:prstGeom>
            <a:solidFill>
              <a:schemeClr val="accent1"/>
            </a:solidFill>
            <a:ln>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Segoe UI "/>
                  <a:cs typeface="Segoe UI Semibold"/>
                  <a:hlinkClick r:id="rId20" action="ppaction://hlinksldjump">
                    <a:extLst>
                      <a:ext uri="{A12FA001-AC4F-418D-AE19-62706E023703}">
                        <ahyp:hlinkClr xmlns:ahyp="http://schemas.microsoft.com/office/drawing/2018/hyperlinkcolor" val="tx"/>
                      </a:ext>
                    </a:extLst>
                  </a:hlinkClick>
                </a:rPr>
                <a:t>START</a:t>
              </a:r>
              <a:r>
                <a:rPr lang="en-US" sz="1200" b="1">
                  <a:solidFill>
                    <a:srgbClr val="0078D4"/>
                  </a:solidFill>
                  <a:latin typeface="Segoe UI "/>
                  <a:cs typeface="Segoe UI Semibold"/>
                  <a:hlinkClick r:id="rId20" action="ppaction://hlinksldjump">
                    <a:extLst>
                      <a:ext uri="{A12FA001-AC4F-418D-AE19-62706E023703}">
                        <ahyp:hlinkClr xmlns:ahyp="http://schemas.microsoft.com/office/drawing/2018/hyperlinkcolor" val="tx"/>
                      </a:ext>
                    </a:extLst>
                  </a:hlinkClick>
                </a:rPr>
                <a:t> </a:t>
              </a:r>
              <a:r>
                <a:rPr kumimoji="0" lang="en-US" sz="1200" b="1" i="0" u="none" strike="noStrike" kern="1200" cap="none" spc="0" normalizeH="0" baseline="0" noProof="0">
                  <a:ln>
                    <a:noFill/>
                  </a:ln>
                  <a:solidFill>
                    <a:schemeClr val="bg1"/>
                  </a:solidFill>
                  <a:effectLst/>
                  <a:uLnTx/>
                  <a:uFillTx/>
                  <a:latin typeface="Segoe UI "/>
                  <a:cs typeface="Segoe UI Semibold"/>
                  <a:hlinkClick r:id="rId20" action="ppaction://hlinksldjump">
                    <a:extLst>
                      <a:ext uri="{A12FA001-AC4F-418D-AE19-62706E023703}">
                        <ahyp:hlinkClr xmlns:ahyp="http://schemas.microsoft.com/office/drawing/2018/hyperlinkcolor" val="tx"/>
                      </a:ext>
                    </a:extLst>
                  </a:hlinkClick>
                </a:rPr>
                <a:t>HERE</a:t>
              </a:r>
              <a:endParaRPr kumimoji="0" lang="en-US" sz="1200" b="1" i="0" u="none" strike="noStrike" kern="1200" cap="none" spc="0" normalizeH="0" baseline="0" noProof="0">
                <a:ln>
                  <a:noFill/>
                </a:ln>
                <a:solidFill>
                  <a:schemeClr val="bg1"/>
                </a:solidFill>
                <a:effectLst/>
                <a:uLnTx/>
                <a:uFillTx/>
                <a:latin typeface="Segoe UI "/>
                <a:ea typeface="+mn-ea"/>
                <a:cs typeface="Segoe UI Semibold"/>
              </a:endParaRPr>
            </a:p>
          </p:txBody>
        </p:sp>
        <p:sp>
          <p:nvSpPr>
            <p:cNvPr id="10" name="Action Button: Go Home 9">
              <a:hlinkClick r:id="" action="ppaction://hlinkshowjump?jump=firstslide" highlightClick="1"/>
              <a:extLst>
                <a:ext uri="{FF2B5EF4-FFF2-40B4-BE49-F238E27FC236}">
                  <a16:creationId xmlns:a16="http://schemas.microsoft.com/office/drawing/2014/main" id="{D8A052FE-3CC4-A74D-505B-66E6599CC9B8}"/>
                </a:ext>
              </a:extLst>
            </p:cNvPr>
            <p:cNvSpPr/>
            <p:nvPr/>
          </p:nvSpPr>
          <p:spPr bwMode="auto">
            <a:xfrm>
              <a:off x="548490" y="1747145"/>
              <a:ext cx="1055565" cy="618265"/>
            </a:xfrm>
            <a:prstGeom prst="actionButtonHom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pt-BR" sz="20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7" name="Group 26">
            <a:extLst>
              <a:ext uri="{FF2B5EF4-FFF2-40B4-BE49-F238E27FC236}">
                <a16:creationId xmlns:a16="http://schemas.microsoft.com/office/drawing/2014/main" id="{6910A554-792D-4808-7AD1-CBCB2DC83595}"/>
              </a:ext>
            </a:extLst>
          </p:cNvPr>
          <p:cNvGrpSpPr/>
          <p:nvPr/>
        </p:nvGrpSpPr>
        <p:grpSpPr>
          <a:xfrm>
            <a:off x="429285" y="988395"/>
            <a:ext cx="11437888" cy="5597461"/>
            <a:chOff x="429285" y="988395"/>
            <a:chExt cx="11437888" cy="5597461"/>
          </a:xfrm>
        </p:grpSpPr>
        <p:sp>
          <p:nvSpPr>
            <p:cNvPr id="28" name="Arrow: Pentagon 27">
              <a:extLst>
                <a:ext uri="{FF2B5EF4-FFF2-40B4-BE49-F238E27FC236}">
                  <a16:creationId xmlns:a16="http://schemas.microsoft.com/office/drawing/2014/main" id="{B0723C3E-85D5-3306-6B9D-B04404AF33DE}"/>
                </a:ext>
              </a:extLst>
            </p:cNvPr>
            <p:cNvSpPr/>
            <p:nvPr/>
          </p:nvSpPr>
          <p:spPr bwMode="auto">
            <a:xfrm>
              <a:off x="429285" y="988395"/>
              <a:ext cx="2651760" cy="440057"/>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No expertise</a:t>
              </a:r>
            </a:p>
          </p:txBody>
        </p:sp>
        <p:sp>
          <p:nvSpPr>
            <p:cNvPr id="29" name="Arrow: Chevron 28">
              <a:extLst>
                <a:ext uri="{FF2B5EF4-FFF2-40B4-BE49-F238E27FC236}">
                  <a16:creationId xmlns:a16="http://schemas.microsoft.com/office/drawing/2014/main" id="{37B0BD08-8957-0234-2165-1B3740EAF339}"/>
                </a:ext>
              </a:extLst>
            </p:cNvPr>
            <p:cNvSpPr/>
            <p:nvPr/>
          </p:nvSpPr>
          <p:spPr bwMode="auto">
            <a:xfrm>
              <a:off x="2992234" y="988395"/>
              <a:ext cx="3017520" cy="440057"/>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Development</a:t>
              </a:r>
            </a:p>
          </p:txBody>
        </p:sp>
        <p:sp>
          <p:nvSpPr>
            <p:cNvPr id="30" name="Arrow: Chevron 29">
              <a:extLst>
                <a:ext uri="{FF2B5EF4-FFF2-40B4-BE49-F238E27FC236}">
                  <a16:creationId xmlns:a16="http://schemas.microsoft.com/office/drawing/2014/main" id="{9AA5388D-FE2E-8E80-A080-356652EF3051}"/>
                </a:ext>
              </a:extLst>
            </p:cNvPr>
            <p:cNvSpPr/>
            <p:nvPr/>
          </p:nvSpPr>
          <p:spPr bwMode="auto">
            <a:xfrm>
              <a:off x="5920943" y="988395"/>
              <a:ext cx="3017520" cy="440057"/>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Launch</a:t>
              </a:r>
            </a:p>
          </p:txBody>
        </p:sp>
        <p:sp>
          <p:nvSpPr>
            <p:cNvPr id="31" name="Arrow: Chevron 30">
              <a:extLst>
                <a:ext uri="{FF2B5EF4-FFF2-40B4-BE49-F238E27FC236}">
                  <a16:creationId xmlns:a16="http://schemas.microsoft.com/office/drawing/2014/main" id="{CBAE551E-59AB-88FF-7786-8B0243C42AAE}"/>
                </a:ext>
              </a:extLst>
            </p:cNvPr>
            <p:cNvSpPr/>
            <p:nvPr/>
          </p:nvSpPr>
          <p:spPr bwMode="auto">
            <a:xfrm>
              <a:off x="8849653" y="988395"/>
              <a:ext cx="3017520" cy="440057"/>
            </a:xfrm>
            <a:prstGeom prst="chevron">
              <a:avLst>
                <a:gd name="adj" fmla="val 34093"/>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Growth</a:t>
              </a:r>
            </a:p>
          </p:txBody>
        </p:sp>
        <p:grpSp>
          <p:nvGrpSpPr>
            <p:cNvPr id="32" name="Group 31">
              <a:extLst>
                <a:ext uri="{FF2B5EF4-FFF2-40B4-BE49-F238E27FC236}">
                  <a16:creationId xmlns:a16="http://schemas.microsoft.com/office/drawing/2014/main" id="{6ED7B502-55E9-E6B8-6EF2-6568917BA00C}"/>
                </a:ext>
              </a:extLst>
            </p:cNvPr>
            <p:cNvGrpSpPr/>
            <p:nvPr/>
          </p:nvGrpSpPr>
          <p:grpSpPr>
            <a:xfrm>
              <a:off x="2983056" y="1406838"/>
              <a:ext cx="5845455" cy="5179018"/>
              <a:chOff x="2983056" y="2773951"/>
              <a:chExt cx="5845455" cy="3840480"/>
            </a:xfrm>
          </p:grpSpPr>
          <p:cxnSp>
            <p:nvCxnSpPr>
              <p:cNvPr id="33" name="Straight Connector 32">
                <a:extLst>
                  <a:ext uri="{FF2B5EF4-FFF2-40B4-BE49-F238E27FC236}">
                    <a16:creationId xmlns:a16="http://schemas.microsoft.com/office/drawing/2014/main" id="{BA48D695-3547-AB53-A18E-4BD413C916AB}"/>
                  </a:ext>
                </a:extLst>
              </p:cNvPr>
              <p:cNvCxnSpPr>
                <a:cxnSpLocks/>
              </p:cNvCxnSpPr>
              <p:nvPr/>
            </p:nvCxnSpPr>
            <p:spPr>
              <a:xfrm>
                <a:off x="2983056"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85CE6D-9499-9C3E-E49F-39BFCD4AFAD2}"/>
                  </a:ext>
                </a:extLst>
              </p:cNvPr>
              <p:cNvCxnSpPr>
                <a:cxnSpLocks/>
              </p:cNvCxnSpPr>
              <p:nvPr/>
            </p:nvCxnSpPr>
            <p:spPr>
              <a:xfrm flipH="1">
                <a:off x="5916002" y="2773951"/>
                <a:ext cx="2338"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FC7B1F-E784-2B28-9B82-175DBDC77D5A}"/>
                  </a:ext>
                </a:extLst>
              </p:cNvPr>
              <p:cNvCxnSpPr>
                <a:cxnSpLocks/>
              </p:cNvCxnSpPr>
              <p:nvPr/>
            </p:nvCxnSpPr>
            <p:spPr>
              <a:xfrm>
                <a:off x="8828511"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241051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C86E6B1-7710-4AB5-929C-B5C3D2CCF1CD}"/>
              </a:ext>
            </a:extLst>
          </p:cNvPr>
          <p:cNvSpPr/>
          <p:nvPr/>
        </p:nvSpPr>
        <p:spPr>
          <a:xfrm>
            <a:off x="606909" y="2853565"/>
            <a:ext cx="2651760" cy="3385542"/>
          </a:xfrm>
          <a:prstGeom prst="rect">
            <a:avLst/>
          </a:prstGeom>
        </p:spPr>
        <p:txBody>
          <a:bodyPr wrap="square" lIns="0" tIns="0" rIns="0" bIns="0" anchor="t">
            <a:spAutoFit/>
          </a:bodyPr>
          <a:lstStyle/>
          <a:p>
            <a:pPr defTabSz="914367">
              <a:defRPr/>
            </a:pPr>
            <a:r>
              <a:rPr lang="en-US" sz="1000">
                <a:solidFill>
                  <a:srgbClr val="353535"/>
                </a:solidFill>
                <a:cs typeface="Segoe UI Semibold"/>
              </a:rPr>
              <a:t>​Partners with no proved expertise on Azure AI services but with AI skills that want to upskill their team and work on Azure opportunities.</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cs typeface="Segoe UI Semibold"/>
            </a:endParaRPr>
          </a:p>
          <a:p>
            <a:pPr lvl="0" defTabSz="914367">
              <a:defRPr/>
            </a:pPr>
            <a:r>
              <a:rPr lang="en-US" sz="1000" b="1">
                <a:solidFill>
                  <a:srgbClr val="353535"/>
                </a:solidFill>
                <a:cs typeface="Segoe UI Semibold"/>
              </a:rPr>
              <a:t>Goal:</a:t>
            </a:r>
            <a:r>
              <a:rPr lang="en-US" sz="1000">
                <a:solidFill>
                  <a:srgbClr val="353535"/>
                </a:solidFill>
                <a:cs typeface="Segoe UI Semibold"/>
              </a:rPr>
              <a:t> Identity partners with capacity and willing to work on Azure AI opportunities.</a:t>
            </a:r>
          </a:p>
          <a:p>
            <a:pPr lvl="0" defTabSz="914367">
              <a:defRPr/>
            </a:pPr>
            <a:endParaRPr lang="en-US" sz="1000">
              <a:solidFill>
                <a:srgbClr val="353535"/>
              </a:solidFill>
              <a:cs typeface="Segoe UI Semibold"/>
            </a:endParaRPr>
          </a:p>
          <a:p>
            <a:pPr lvl="0" defTabSz="914367">
              <a:defRPr/>
            </a:pPr>
            <a:r>
              <a:rPr lang="en-US" sz="1000" b="1">
                <a:solidFill>
                  <a:srgbClr val="353535"/>
                </a:solidFill>
                <a:cs typeface="Segoe UI Semibold"/>
              </a:rPr>
              <a:t>Commitment: </a:t>
            </a:r>
            <a:r>
              <a:rPr lang="en-US" sz="1000">
                <a:solidFill>
                  <a:srgbClr val="353535"/>
                </a:solidFill>
                <a:cs typeface="Segoe UI Semibold"/>
              </a:rPr>
              <a:t>Develop Azure AI skills and practice.</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000">
                <a:solidFill>
                  <a:srgbClr val="353535"/>
                </a:solidFill>
                <a:latin typeface="Segoe UI "/>
                <a:cs typeface="Segoe UI Semibold"/>
                <a:hlinkClick r:id="rId3"/>
              </a:rPr>
              <a:t>Microsoft Azure Fundamentals</a:t>
            </a:r>
            <a:endParaRPr lang="en-US" sz="1000">
              <a:solidFill>
                <a:srgbClr val="353535"/>
              </a:solidFill>
              <a:latin typeface="Segoe UI "/>
              <a:cs typeface="Segoe UI Semibold"/>
            </a:endParaRPr>
          </a:p>
          <a:p>
            <a:pPr marL="404813" lvl="1" indent="-171450" defTabSz="914367">
              <a:buFont typeface="Wingdings" panose="05000000000000000000" pitchFamily="2" charset="2"/>
              <a:buChar char="Ø"/>
              <a:defRPr/>
            </a:pPr>
            <a:r>
              <a:rPr lang="en-US" sz="1000">
                <a:solidFill>
                  <a:srgbClr val="353535"/>
                </a:solidFill>
                <a:latin typeface="Segoe UI "/>
                <a:cs typeface="Segoe UI Semibold"/>
              </a:rPr>
              <a:t>Video: </a:t>
            </a:r>
            <a:r>
              <a:rPr lang="en-US" sz="1000">
                <a:hlinkClick r:id="rId4"/>
              </a:rPr>
              <a:t>AZ-900</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a:solidFill>
                  <a:srgbClr val="353535"/>
                </a:solidFill>
                <a:latin typeface="Segoe UI "/>
                <a:cs typeface="Segoe UI Semibold"/>
                <a:hlinkClick r:id="rId5"/>
              </a:rPr>
              <a:t>Azure AI Fundamentals (AI-900)</a:t>
            </a:r>
            <a:endParaRPr lang="en-US" sz="1000">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rgbClr val="353535"/>
                </a:solidFill>
                <a:latin typeface="Segoe UI "/>
                <a:cs typeface="Segoe UI Semibold"/>
              </a:rPr>
              <a:t>No expertise</a:t>
            </a:r>
          </a:p>
        </p:txBody>
      </p:sp>
      <p:grpSp>
        <p:nvGrpSpPr>
          <p:cNvPr id="6" name="Group 5">
            <a:extLst>
              <a:ext uri="{FF2B5EF4-FFF2-40B4-BE49-F238E27FC236}">
                <a16:creationId xmlns:a16="http://schemas.microsoft.com/office/drawing/2014/main" id="{F743F1B0-E07D-42A6-8924-2B0DD5E93E64}"/>
              </a:ext>
            </a:extLst>
          </p:cNvPr>
          <p:cNvGrpSpPr/>
          <p:nvPr/>
        </p:nvGrpSpPr>
        <p:grpSpPr>
          <a:xfrm>
            <a:off x="529416" y="2385285"/>
            <a:ext cx="11133735" cy="333708"/>
            <a:chOff x="455042" y="1165893"/>
            <a:chExt cx="11133735" cy="412355"/>
          </a:xfrm>
        </p:grpSpPr>
        <p:sp>
          <p:nvSpPr>
            <p:cNvPr id="34" name="Arrow: Pentagon 33">
              <a:extLst>
                <a:ext uri="{FF2B5EF4-FFF2-40B4-BE49-F238E27FC236}">
                  <a16:creationId xmlns:a16="http://schemas.microsoft.com/office/drawing/2014/main" id="{B334A34C-7F95-4EAD-B3FA-BE4C8189B2A7}"/>
                </a:ext>
              </a:extLst>
            </p:cNvPr>
            <p:cNvSpPr/>
            <p:nvPr/>
          </p:nvSpPr>
          <p:spPr bwMode="auto">
            <a:xfrm>
              <a:off x="455042" y="1165893"/>
              <a:ext cx="2834640" cy="412355"/>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No expertise</a:t>
              </a:r>
            </a:p>
          </p:txBody>
        </p:sp>
        <p:sp>
          <p:nvSpPr>
            <p:cNvPr id="35" name="Arrow: Chevron 34">
              <a:extLst>
                <a:ext uri="{FF2B5EF4-FFF2-40B4-BE49-F238E27FC236}">
                  <a16:creationId xmlns:a16="http://schemas.microsoft.com/office/drawing/2014/main" id="{F957358F-5403-4D76-8E9F-9D5045181A0C}"/>
                </a:ext>
              </a:extLst>
            </p:cNvPr>
            <p:cNvSpPr/>
            <p:nvPr/>
          </p:nvSpPr>
          <p:spPr bwMode="auto">
            <a:xfrm>
              <a:off x="3221407" y="1165893"/>
              <a:ext cx="2834640" cy="412355"/>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Development</a:t>
              </a:r>
            </a:p>
          </p:txBody>
        </p:sp>
        <p:sp>
          <p:nvSpPr>
            <p:cNvPr id="36" name="Arrow: Chevron 35">
              <a:extLst>
                <a:ext uri="{FF2B5EF4-FFF2-40B4-BE49-F238E27FC236}">
                  <a16:creationId xmlns:a16="http://schemas.microsoft.com/office/drawing/2014/main" id="{2FD6A7F6-CF9A-41FB-9427-274062DE9B8D}"/>
                </a:ext>
              </a:extLst>
            </p:cNvPr>
            <p:cNvSpPr/>
            <p:nvPr/>
          </p:nvSpPr>
          <p:spPr bwMode="auto">
            <a:xfrm>
              <a:off x="5987772" y="1165893"/>
              <a:ext cx="2834640" cy="412355"/>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Launch</a:t>
              </a:r>
            </a:p>
          </p:txBody>
        </p:sp>
        <p:sp>
          <p:nvSpPr>
            <p:cNvPr id="33" name="Arrow: Chevron 32">
              <a:extLst>
                <a:ext uri="{FF2B5EF4-FFF2-40B4-BE49-F238E27FC236}">
                  <a16:creationId xmlns:a16="http://schemas.microsoft.com/office/drawing/2014/main" id="{026AC370-B044-4B39-B155-1072FC0086B0}"/>
                </a:ext>
              </a:extLst>
            </p:cNvPr>
            <p:cNvSpPr/>
            <p:nvPr/>
          </p:nvSpPr>
          <p:spPr bwMode="auto">
            <a:xfrm>
              <a:off x="8754137" y="1165893"/>
              <a:ext cx="2834640" cy="412355"/>
            </a:xfrm>
            <a:prstGeom prst="chevron">
              <a:avLst>
                <a:gd name="adj" fmla="val 34093"/>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Growth</a:t>
              </a:r>
            </a:p>
          </p:txBody>
        </p:sp>
      </p:grpSp>
      <p:sp>
        <p:nvSpPr>
          <p:cNvPr id="4" name="Rectangle 3">
            <a:extLst>
              <a:ext uri="{FF2B5EF4-FFF2-40B4-BE49-F238E27FC236}">
                <a16:creationId xmlns:a16="http://schemas.microsoft.com/office/drawing/2014/main" id="{A60397F6-5E92-4CDA-AA2D-6175F202C9CB}"/>
              </a:ext>
            </a:extLst>
          </p:cNvPr>
          <p:cNvSpPr/>
          <p:nvPr/>
        </p:nvSpPr>
        <p:spPr>
          <a:xfrm>
            <a:off x="3391522" y="2853565"/>
            <a:ext cx="2651760" cy="3370153"/>
          </a:xfrm>
          <a:prstGeom prst="rect">
            <a:avLst/>
          </a:prstGeom>
        </p:spPr>
        <p:txBody>
          <a:bodyPr wrap="square" lIns="0" tIns="0" rIns="0" bIns="0" anchor="t">
            <a:spAutoFit/>
          </a:bodyPr>
          <a:lstStyle/>
          <a:p>
            <a:pPr defTabSz="914367">
              <a:defRPr/>
            </a:pPr>
            <a:r>
              <a:rPr lang="en-US" sz="1000">
                <a:solidFill>
                  <a:srgbClr val="353535"/>
                </a:solidFill>
                <a:cs typeface="Segoe UI Semibold"/>
              </a:rPr>
              <a:t>Partners willing to improve their pre-sales/sales pitch around Azure AI while create technical capacity and develop offers.</a:t>
            </a:r>
          </a:p>
          <a:p>
            <a:pPr lvl="0" defTabSz="914367">
              <a:defRPr/>
            </a:pPr>
            <a:endParaRPr lang="en-US" sz="1000">
              <a:solidFill>
                <a:srgbClr val="353535"/>
              </a:solidFill>
              <a:cs typeface="Segoe UI Semibold"/>
            </a:endParaRPr>
          </a:p>
          <a:p>
            <a:pPr lvl="0" defTabSz="914367">
              <a:defRPr/>
            </a:pPr>
            <a:r>
              <a:rPr lang="en-US" sz="1000" b="1">
                <a:solidFill>
                  <a:srgbClr val="353535"/>
                </a:solidFill>
                <a:cs typeface="Segoe UI Semibold"/>
              </a:rPr>
              <a:t>Goal:</a:t>
            </a:r>
            <a:r>
              <a:rPr lang="en-US" sz="1000">
                <a:solidFill>
                  <a:srgbClr val="353535"/>
                </a:solidFill>
                <a:cs typeface="Segoe UI Semibold"/>
              </a:rPr>
              <a:t> Azure AI pre-sales skills, competitive landscape and Azure differentiators. </a:t>
            </a:r>
          </a:p>
          <a:p>
            <a:pPr lvl="0" defTabSz="914367">
              <a:defRPr/>
            </a:pPr>
            <a:endParaRPr lang="en-US" sz="900">
              <a:solidFill>
                <a:srgbClr val="353535"/>
              </a:solidFill>
              <a:cs typeface="Segoe UI Semibold"/>
            </a:endParaRPr>
          </a:p>
          <a:p>
            <a:pPr lvl="0" defTabSz="914367">
              <a:defRPr/>
            </a:pPr>
            <a:r>
              <a:rPr lang="en-US" sz="1000" b="1">
                <a:solidFill>
                  <a:srgbClr val="353535"/>
                </a:solidFill>
                <a:cs typeface="Segoe UI Semibold"/>
              </a:rPr>
              <a:t>Commitment:</a:t>
            </a:r>
            <a:r>
              <a:rPr lang="en-US" sz="1000">
                <a:solidFill>
                  <a:srgbClr val="353535"/>
                </a:solidFill>
                <a:cs typeface="Segoe UI Semibold"/>
              </a:rPr>
              <a:t> Develop at least one offer around Azure AI.</a:t>
            </a: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a:solidFill>
                <a:srgbClr val="353535"/>
              </a:solidFill>
              <a:latin typeface="Segoe UI "/>
              <a:cs typeface="Segoe UI Semibold"/>
            </a:endParaRPr>
          </a:p>
          <a:p>
            <a:pPr defTabSz="914367">
              <a:defRPr/>
            </a:pPr>
            <a:r>
              <a:rPr lang="en-US" sz="10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000">
                <a:solidFill>
                  <a:srgbClr val="353535"/>
                </a:solidFill>
                <a:latin typeface="Segoe UI "/>
                <a:cs typeface="Segoe UI Semibold"/>
                <a:hlinkClick r:id="rId6"/>
              </a:rPr>
              <a:t>Azure Data Scientist Associate (DP-100)</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a:solidFill>
                  <a:schemeClr val="tx1">
                    <a:lumMod val="95000"/>
                    <a:lumOff val="5000"/>
                  </a:schemeClr>
                </a:solidFill>
                <a:latin typeface="Segoe UI "/>
                <a:cs typeface="Segoe UI Semibold"/>
                <a:hlinkClick r:id="rId7"/>
              </a:rPr>
              <a:t>Azure AI Engineer Associate (AI-102)</a:t>
            </a:r>
            <a:endParaRPr lang="en-US" sz="1000">
              <a:solidFill>
                <a:schemeClr val="tx1">
                  <a:lumMod val="95000"/>
                  <a:lumOff val="5000"/>
                </a:schemeClr>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br>
              <a:rPr lang="en-US" sz="1000" b="1">
                <a:solidFill>
                  <a:srgbClr val="353535"/>
                </a:solidFill>
                <a:latin typeface="Segoe UI "/>
                <a:cs typeface="Segoe UI Semibold"/>
              </a:rPr>
            </a:br>
            <a:r>
              <a:rPr lang="en-US" sz="1000">
                <a:solidFill>
                  <a:srgbClr val="353535"/>
                </a:solidFill>
                <a:latin typeface="Segoe UI "/>
                <a:cs typeface="Segoe UI Semibold"/>
              </a:rPr>
              <a:t>AI Beginner</a:t>
            </a:r>
          </a:p>
        </p:txBody>
      </p:sp>
      <p:sp>
        <p:nvSpPr>
          <p:cNvPr id="5" name="Rectangle 4">
            <a:extLst>
              <a:ext uri="{FF2B5EF4-FFF2-40B4-BE49-F238E27FC236}">
                <a16:creationId xmlns:a16="http://schemas.microsoft.com/office/drawing/2014/main" id="{1A753180-7E0E-48C8-A08C-B52CF6D3DD74}"/>
              </a:ext>
            </a:extLst>
          </p:cNvPr>
          <p:cNvSpPr/>
          <p:nvPr/>
        </p:nvSpPr>
        <p:spPr>
          <a:xfrm>
            <a:off x="6185370" y="2853565"/>
            <a:ext cx="2651760" cy="3385542"/>
          </a:xfrm>
          <a:prstGeom prst="rect">
            <a:avLst/>
          </a:prstGeom>
        </p:spPr>
        <p:txBody>
          <a:bodyPr wrap="square" lIns="0" tIns="0" rIns="0" bIns="0" anchor="t">
            <a:spAutoFit/>
          </a:bodyPr>
          <a:lstStyle/>
          <a:p>
            <a:pPr defTabSz="914367">
              <a:defRPr/>
            </a:pPr>
            <a:r>
              <a:rPr lang="en-US" sz="1000">
                <a:solidFill>
                  <a:srgbClr val="353535"/>
                </a:solidFill>
                <a:cs typeface="Segoe UI Semibold"/>
              </a:rPr>
              <a:t>Partners with proved Azure AI experience willing to improve their technical skill around that, while launch AI offers to Market.</a:t>
            </a:r>
          </a:p>
          <a:p>
            <a:pPr lvl="0" defTabSz="914367">
              <a:defRPr/>
            </a:pPr>
            <a:endParaRPr lang="en-US" sz="1000" b="1">
              <a:solidFill>
                <a:srgbClr val="353535"/>
              </a:solidFill>
              <a:cs typeface="Segoe UI Semibold"/>
            </a:endParaRPr>
          </a:p>
          <a:p>
            <a:pPr defTabSz="914367">
              <a:defRPr/>
            </a:pPr>
            <a:r>
              <a:rPr lang="en-US" sz="1000" b="1">
                <a:solidFill>
                  <a:srgbClr val="353535"/>
                </a:solidFill>
                <a:cs typeface="Segoe UI Semibold"/>
              </a:rPr>
              <a:t>Goal: </a:t>
            </a:r>
            <a:r>
              <a:rPr lang="en-US" sz="1000">
                <a:solidFill>
                  <a:srgbClr val="353535"/>
                </a:solidFill>
                <a:cs typeface="Segoe UI Semibold"/>
              </a:rPr>
              <a:t>increase AI technical skills and sell-with partner. </a:t>
            </a: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Advanced Specialization:</a:t>
            </a:r>
            <a:endParaRPr lang="en-US">
              <a:solidFill>
                <a:srgbClr val="000000"/>
              </a:solidFill>
              <a:latin typeface="Segoe UI"/>
              <a:cs typeface="Segoe UI"/>
            </a:endParaRPr>
          </a:p>
          <a:p>
            <a:pPr marL="354330" lvl="1" indent="-171450" defTabSz="914367">
              <a:buFont typeface="Arial" panose="020B0604020202020204" pitchFamily="34" charset="0"/>
              <a:buChar char="•"/>
              <a:defRPr/>
            </a:pPr>
            <a:r>
              <a:rPr lang="en-US" sz="1000">
                <a:solidFill>
                  <a:srgbClr val="353535"/>
                </a:solidFill>
                <a:latin typeface="Segoe UI "/>
                <a:cs typeface="Segoe UI Semibold"/>
                <a:hlinkClick r:id="rId8"/>
              </a:rPr>
              <a:t>AI and Machine Learning</a:t>
            </a:r>
            <a:endParaRPr lang="en-US" sz="900">
              <a:solidFill>
                <a:srgbClr val="FF0000"/>
              </a:solidFill>
              <a:cs typeface="Segoe UI Semibold"/>
            </a:endParaRPr>
          </a:p>
          <a:p>
            <a:pPr marL="171450" indent="-171450" defTabSz="914367">
              <a:buFont typeface="Wingdings" panose="05000000000000000000" pitchFamily="2" charset="2"/>
              <a:buChar char="q"/>
              <a:defRPr/>
            </a:pP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a:solidFill>
                  <a:srgbClr val="353535"/>
                </a:solidFill>
                <a:latin typeface="Segoe UI "/>
                <a:cs typeface="Segoe UI Semibold"/>
              </a:rPr>
              <a:t>At least one solution published on AppSource Co-sell</a:t>
            </a:r>
          </a:p>
          <a:p>
            <a:pPr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br>
              <a:rPr lang="en-US" sz="1000" b="1">
                <a:latin typeface="Segoe UI "/>
                <a:cs typeface="Segoe UI Semibold"/>
              </a:rPr>
            </a:br>
            <a:r>
              <a:rPr lang="en-US" sz="1000">
                <a:solidFill>
                  <a:srgbClr val="353535"/>
                </a:solidFill>
                <a:latin typeface="Segoe UI "/>
                <a:cs typeface="Segoe UI Semibold"/>
              </a:rPr>
              <a:t>AI Advanced</a:t>
            </a:r>
            <a:endParaRPr lang="en-US" sz="1000">
              <a:solidFill>
                <a:srgbClr val="353535"/>
              </a:solidFill>
              <a:latin typeface="Segoe UI "/>
              <a:cs typeface="Segoe UI Semibold" panose="020B0702040204020203" pitchFamily="34" charset="0"/>
            </a:endParaRPr>
          </a:p>
        </p:txBody>
      </p:sp>
      <p:sp>
        <p:nvSpPr>
          <p:cNvPr id="2" name="Rectangle 1">
            <a:extLst>
              <a:ext uri="{FF2B5EF4-FFF2-40B4-BE49-F238E27FC236}">
                <a16:creationId xmlns:a16="http://schemas.microsoft.com/office/drawing/2014/main" id="{2DC9404F-2452-4FF8-A508-F78749CD87D0}"/>
              </a:ext>
            </a:extLst>
          </p:cNvPr>
          <p:cNvSpPr/>
          <p:nvPr/>
        </p:nvSpPr>
        <p:spPr>
          <a:xfrm>
            <a:off x="8960475" y="2853565"/>
            <a:ext cx="2651760" cy="3385542"/>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535"/>
                </a:solidFill>
                <a:effectLst/>
                <a:uLnTx/>
                <a:uFillTx/>
                <a:ea typeface="+mn-ea"/>
                <a:cs typeface="Segoe UI Semibold"/>
              </a:rPr>
              <a:t>Keep evolving </a:t>
            </a:r>
            <a:r>
              <a:rPr lang="en-US" sz="1000">
                <a:solidFill>
                  <a:srgbClr val="353535"/>
                </a:solidFill>
                <a:cs typeface="Segoe UI Semibold"/>
              </a:rPr>
              <a:t>Data </a:t>
            </a:r>
            <a:r>
              <a:rPr kumimoji="0" lang="en-US" sz="1000" b="0" i="0" u="none" strike="noStrike" kern="1200" cap="none" spc="0" normalizeH="0" baseline="0" noProof="0">
                <a:ln>
                  <a:noFill/>
                </a:ln>
                <a:solidFill>
                  <a:srgbClr val="353535"/>
                </a:solidFill>
                <a:effectLst/>
                <a:uLnTx/>
                <a:uFillTx/>
                <a:ea typeface="+mn-ea"/>
                <a:cs typeface="Segoe UI Semibold"/>
              </a:rPr>
              <a:t>partners and increasing their capacity to deliver high quality projects while expanding business.</a:t>
            </a:r>
            <a:endParaRPr lang="en-US" sz="1000">
              <a:solidFill>
                <a:srgbClr val="353535"/>
              </a:solidFill>
              <a:cs typeface="Segoe UI Semibold"/>
            </a:endParaRPr>
          </a:p>
          <a:p>
            <a:pPr lvl="0" defTabSz="914367">
              <a:defRPr/>
            </a:pPr>
            <a:endParaRPr lang="en-US" sz="1000" b="1">
              <a:solidFill>
                <a:srgbClr val="353535"/>
              </a:solidFill>
              <a:cs typeface="Segoe UI Semibold"/>
            </a:endParaRPr>
          </a:p>
          <a:p>
            <a:pPr lvl="0" defTabSz="914367">
              <a:defRPr/>
            </a:pPr>
            <a:r>
              <a:rPr lang="en-US" sz="1000" b="1">
                <a:solidFill>
                  <a:srgbClr val="353535"/>
                </a:solidFill>
                <a:cs typeface="Segoe UI Semibold"/>
              </a:rPr>
              <a:t>Goal:</a:t>
            </a:r>
            <a:r>
              <a:rPr lang="en-US" sz="1000">
                <a:solidFill>
                  <a:srgbClr val="353535"/>
                </a:solidFill>
                <a:cs typeface="Segoe UI Semibold"/>
              </a:rPr>
              <a:t> Keep increasing AI ACR and publish customer success cases. </a:t>
            </a:r>
          </a:p>
          <a:p>
            <a:pPr lvl="0" defTabSz="914367">
              <a:defRPr/>
            </a:pPr>
            <a:endParaRPr lang="en-US" sz="1000">
              <a:solidFill>
                <a:srgbClr val="353535"/>
              </a:solidFill>
              <a:cs typeface="Segoe UI Semibold"/>
            </a:endParaRPr>
          </a:p>
          <a:p>
            <a:pPr defTabSz="914367">
              <a:defRPr/>
            </a:pPr>
            <a:r>
              <a:rPr lang="en-US" sz="1000" b="1">
                <a:solidFill>
                  <a:srgbClr val="353535"/>
                </a:solidFill>
                <a:latin typeface="Segoe UI "/>
                <a:cs typeface="Segoe UI Semibold"/>
              </a:rPr>
              <a:t>Commitment:</a:t>
            </a:r>
            <a:r>
              <a:rPr lang="en-US" sz="1000">
                <a:solidFill>
                  <a:srgbClr val="353535"/>
                </a:solidFill>
                <a:latin typeface="Segoe UI "/>
                <a:cs typeface="Segoe UI Semibold"/>
              </a:rPr>
              <a:t> Give visibility on opportunities related to published offer.</a:t>
            </a: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Targets: </a:t>
            </a:r>
          </a:p>
          <a:p>
            <a:pPr marL="171450" lvl="0" indent="-171450" defTabSz="914367">
              <a:buFont typeface="Wingdings" panose="05000000000000000000" pitchFamily="2" charset="2"/>
              <a:buChar char="q"/>
              <a:defRPr/>
            </a:pPr>
            <a:r>
              <a:rPr lang="en-US" sz="1000">
                <a:solidFill>
                  <a:srgbClr val="353535"/>
                </a:solidFill>
                <a:latin typeface="Segoe UI "/>
                <a:cs typeface="Segoe UI Semibold"/>
              </a:rPr>
              <a:t>Have the Solution become Co-sell ready.</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Partnership level:</a:t>
            </a:r>
            <a:br>
              <a:rPr lang="en-US" sz="1000" b="1">
                <a:solidFill>
                  <a:srgbClr val="353535"/>
                </a:solidFill>
                <a:latin typeface="Segoe UI "/>
                <a:cs typeface="Segoe UI Semibold"/>
              </a:rPr>
            </a:br>
            <a:r>
              <a:rPr lang="en-US" sz="1000">
                <a:solidFill>
                  <a:srgbClr val="353535"/>
                </a:solidFill>
                <a:latin typeface="Segoe UI "/>
                <a:cs typeface="Segoe UI Semibold"/>
              </a:rPr>
              <a:t>AI Advanced</a:t>
            </a:r>
            <a:endParaRPr lang="en-US" sz="1000">
              <a:solidFill>
                <a:srgbClr val="353535"/>
              </a:solidFill>
              <a:latin typeface="Segoe UI "/>
              <a:cs typeface="Segoe UI Semibold" panose="020B0702040204020203" pitchFamily="34" charset="0"/>
            </a:endParaRPr>
          </a:p>
        </p:txBody>
      </p:sp>
      <p:sp>
        <p:nvSpPr>
          <p:cNvPr id="16" name="Title 5">
            <a:extLst>
              <a:ext uri="{FF2B5EF4-FFF2-40B4-BE49-F238E27FC236}">
                <a16:creationId xmlns:a16="http://schemas.microsoft.com/office/drawing/2014/main" id="{1E69A859-AE0E-48C0-85D2-086AC9A49502}"/>
              </a:ext>
            </a:extLst>
          </p:cNvPr>
          <p:cNvSpPr txBox="1">
            <a:spLocks/>
          </p:cNvSpPr>
          <p:nvPr/>
        </p:nvSpPr>
        <p:spPr>
          <a:xfrm>
            <a:off x="426424" y="256013"/>
            <a:ext cx="11336039" cy="73934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800" b="1">
                <a:latin typeface="Segoe UI"/>
                <a:cs typeface="Segoe UI"/>
              </a:rPr>
              <a:t>Data &amp; AI Learning Paths </a:t>
            </a:r>
            <a:endParaRPr lang="en-US">
              <a:latin typeface="Segoe UI"/>
              <a:cs typeface="Segoe UI"/>
            </a:endParaRPr>
          </a:p>
        </p:txBody>
      </p:sp>
      <p:graphicFrame>
        <p:nvGraphicFramePr>
          <p:cNvPr id="3" name="Table 7">
            <a:extLst>
              <a:ext uri="{FF2B5EF4-FFF2-40B4-BE49-F238E27FC236}">
                <a16:creationId xmlns:a16="http://schemas.microsoft.com/office/drawing/2014/main" id="{79A49F87-CAAA-4AB9-8384-56E24249DEF8}"/>
              </a:ext>
            </a:extLst>
          </p:cNvPr>
          <p:cNvGraphicFramePr>
            <a:graphicFrameLocks noGrp="1"/>
          </p:cNvGraphicFramePr>
          <p:nvPr>
            <p:extLst>
              <p:ext uri="{D42A27DB-BD31-4B8C-83A1-F6EECF244321}">
                <p14:modId xmlns:p14="http://schemas.microsoft.com/office/powerpoint/2010/main" val="258559504"/>
              </p:ext>
            </p:extLst>
          </p:nvPr>
        </p:nvGraphicFramePr>
        <p:xfrm>
          <a:off x="529415" y="1205802"/>
          <a:ext cx="9235440" cy="822960"/>
        </p:xfrm>
        <a:graphic>
          <a:graphicData uri="http://schemas.openxmlformats.org/drawingml/2006/table">
            <a:tbl>
              <a:tblPr firstCol="1" bandRow="1">
                <a:tableStyleId>{5C22544A-7EE6-4342-B048-85BDC9FD1C3A}</a:tableStyleId>
              </a:tblPr>
              <a:tblGrid>
                <a:gridCol w="1828800">
                  <a:extLst>
                    <a:ext uri="{9D8B030D-6E8A-4147-A177-3AD203B41FA5}">
                      <a16:colId xmlns:a16="http://schemas.microsoft.com/office/drawing/2014/main" val="2875500370"/>
                    </a:ext>
                  </a:extLst>
                </a:gridCol>
                <a:gridCol w="7406640">
                  <a:extLst>
                    <a:ext uri="{9D8B030D-6E8A-4147-A177-3AD203B41FA5}">
                      <a16:colId xmlns:a16="http://schemas.microsoft.com/office/drawing/2014/main" val="81827492"/>
                    </a:ext>
                  </a:extLst>
                </a:gridCol>
              </a:tblGrid>
              <a:tr h="368355">
                <a:tc>
                  <a:txBody>
                    <a:bodyPr/>
                    <a:lstStyle/>
                    <a:p>
                      <a:r>
                        <a:rPr lang="en-US"/>
                        <a:t>Criteria</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Profile</a:t>
                      </a:r>
                      <a:r>
                        <a:rPr lang="en-US" sz="1200"/>
                        <a:t>: Managed Partner of Any Size, with ACR &gt; 500 on AI workload</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Objective</a:t>
                      </a:r>
                      <a:r>
                        <a:rPr lang="en-US" sz="1200"/>
                        <a:t>: AI Advanced Specialization for FY22 &amp; EPP AI</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Official Trainings</a:t>
                      </a:r>
                      <a:r>
                        <a:rPr lang="en-US" sz="1200"/>
                        <a:t>: At least one wave of AI workshops per Half (ideally one per Quarter)</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Tracking</a:t>
                      </a:r>
                      <a:r>
                        <a:rPr lang="en-US" sz="1200"/>
                        <a:t>: Register Opportunities on Partner Center and track ACR with Partner Admin Link</a:t>
                      </a:r>
                    </a:p>
                  </a:txBody>
                  <a:tcPr/>
                </a:tc>
                <a:extLst>
                  <a:ext uri="{0D108BD9-81ED-4DB2-BD59-A6C34878D82A}">
                    <a16:rowId xmlns:a16="http://schemas.microsoft.com/office/drawing/2014/main" val="962756772"/>
                  </a:ext>
                </a:extLst>
              </a:tr>
            </a:tbl>
          </a:graphicData>
        </a:graphic>
      </p:graphicFrame>
      <p:sp>
        <p:nvSpPr>
          <p:cNvPr id="8" name="Rectangle 7">
            <a:extLst>
              <a:ext uri="{FF2B5EF4-FFF2-40B4-BE49-F238E27FC236}">
                <a16:creationId xmlns:a16="http://schemas.microsoft.com/office/drawing/2014/main" id="{AE17FDBD-30B6-4353-8C6C-C70FE66C7FDD}"/>
              </a:ext>
            </a:extLst>
          </p:cNvPr>
          <p:cNvSpPr/>
          <p:nvPr/>
        </p:nvSpPr>
        <p:spPr bwMode="auto">
          <a:xfrm>
            <a:off x="9422674" y="256013"/>
            <a:ext cx="2327950" cy="658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pt-BR" sz="2800">
                <a:gradFill>
                  <a:gsLst>
                    <a:gs pos="0">
                      <a:srgbClr val="FFFFFF"/>
                    </a:gs>
                    <a:gs pos="100000">
                      <a:srgbClr val="FFFFFF"/>
                    </a:gs>
                  </a:gsLst>
                  <a:lin ang="5400000" scaled="0"/>
                </a:gradFill>
                <a:latin typeface="+mj-lt"/>
                <a:ea typeface="Segoe UI" pitchFamily="34" charset="0"/>
                <a:cs typeface="Segoe UI" pitchFamily="34" charset="0"/>
              </a:rPr>
              <a:t>AI</a:t>
            </a:r>
            <a:endParaRPr lang="en-US" sz="2800" err="1">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9" name="Graphic 8" descr="Target outline">
            <a:extLst>
              <a:ext uri="{FF2B5EF4-FFF2-40B4-BE49-F238E27FC236}">
                <a16:creationId xmlns:a16="http://schemas.microsoft.com/office/drawing/2014/main" id="{D68AA1D5-5B05-1F51-E8A0-7400C028D7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86612" y="1369885"/>
            <a:ext cx="520247" cy="520247"/>
          </a:xfrm>
          <a:prstGeom prst="rect">
            <a:avLst/>
          </a:prstGeom>
        </p:spPr>
      </p:pic>
      <p:grpSp>
        <p:nvGrpSpPr>
          <p:cNvPr id="10" name="Group 9">
            <a:extLst>
              <a:ext uri="{FF2B5EF4-FFF2-40B4-BE49-F238E27FC236}">
                <a16:creationId xmlns:a16="http://schemas.microsoft.com/office/drawing/2014/main" id="{9C8C1DA4-DDCD-CD36-8347-4512AB742033}"/>
              </a:ext>
            </a:extLst>
          </p:cNvPr>
          <p:cNvGrpSpPr/>
          <p:nvPr/>
        </p:nvGrpSpPr>
        <p:grpSpPr>
          <a:xfrm>
            <a:off x="3268806" y="2773951"/>
            <a:ext cx="5559705" cy="3840480"/>
            <a:chOff x="3268806" y="2773951"/>
            <a:chExt cx="5559705" cy="3840480"/>
          </a:xfrm>
        </p:grpSpPr>
        <p:cxnSp>
          <p:nvCxnSpPr>
            <p:cNvPr id="11" name="Straight Connector 10">
              <a:extLst>
                <a:ext uri="{FF2B5EF4-FFF2-40B4-BE49-F238E27FC236}">
                  <a16:creationId xmlns:a16="http://schemas.microsoft.com/office/drawing/2014/main" id="{B4E8A992-168D-564B-FBFC-FF5A99E07C26}"/>
                </a:ext>
              </a:extLst>
            </p:cNvPr>
            <p:cNvCxnSpPr>
              <a:cxnSpLocks/>
            </p:cNvCxnSpPr>
            <p:nvPr/>
          </p:nvCxnSpPr>
          <p:spPr>
            <a:xfrm>
              <a:off x="3268806"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7A8042-2BBE-06C5-C291-34B72E85549D}"/>
                </a:ext>
              </a:extLst>
            </p:cNvPr>
            <p:cNvCxnSpPr>
              <a:cxnSpLocks/>
            </p:cNvCxnSpPr>
            <p:nvPr/>
          </p:nvCxnSpPr>
          <p:spPr>
            <a:xfrm flipH="1">
              <a:off x="6030302" y="2773951"/>
              <a:ext cx="2338"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2100CA-08B4-D11D-0059-FA7B0FA3EF42}"/>
                </a:ext>
              </a:extLst>
            </p:cNvPr>
            <p:cNvCxnSpPr>
              <a:cxnSpLocks/>
            </p:cNvCxnSpPr>
            <p:nvPr/>
          </p:nvCxnSpPr>
          <p:spPr>
            <a:xfrm>
              <a:off x="8828511"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26008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5">
            <a:extLst>
              <a:ext uri="{FF2B5EF4-FFF2-40B4-BE49-F238E27FC236}">
                <a16:creationId xmlns:a16="http://schemas.microsoft.com/office/drawing/2014/main" id="{1E69A859-AE0E-48C0-85D2-086AC9A49502}"/>
              </a:ext>
            </a:extLst>
          </p:cNvPr>
          <p:cNvSpPr txBox="1">
            <a:spLocks/>
          </p:cNvSpPr>
          <p:nvPr/>
        </p:nvSpPr>
        <p:spPr>
          <a:xfrm>
            <a:off x="426424" y="256013"/>
            <a:ext cx="11336039" cy="73934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800" b="1">
                <a:latin typeface="Segoe UI"/>
                <a:cs typeface="Segoe UI"/>
              </a:rPr>
              <a:t>Data &amp; AI Learning Paths (2/2)</a:t>
            </a:r>
            <a:endParaRPr lang="en-US"/>
          </a:p>
        </p:txBody>
      </p:sp>
      <p:sp>
        <p:nvSpPr>
          <p:cNvPr id="14" name="Rectangle 13">
            <a:extLst>
              <a:ext uri="{FF2B5EF4-FFF2-40B4-BE49-F238E27FC236}">
                <a16:creationId xmlns:a16="http://schemas.microsoft.com/office/drawing/2014/main" id="{7F0EB5A8-0FE2-47EB-B511-8E13515949F2}"/>
              </a:ext>
            </a:extLst>
          </p:cNvPr>
          <p:cNvSpPr/>
          <p:nvPr/>
        </p:nvSpPr>
        <p:spPr bwMode="auto">
          <a:xfrm>
            <a:off x="9422674" y="256013"/>
            <a:ext cx="2327950" cy="658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pt-BR" sz="2800">
                <a:gradFill>
                  <a:gsLst>
                    <a:gs pos="0">
                      <a:srgbClr val="FFFFFF"/>
                    </a:gs>
                    <a:gs pos="100000">
                      <a:srgbClr val="FFFFFF"/>
                    </a:gs>
                  </a:gsLst>
                  <a:lin ang="5400000" scaled="0"/>
                </a:gradFill>
                <a:latin typeface="+mj-lt"/>
                <a:ea typeface="Segoe UI" pitchFamily="34" charset="0"/>
                <a:cs typeface="Segoe UI" pitchFamily="34" charset="0"/>
              </a:rPr>
              <a:t>AI</a:t>
            </a:r>
            <a:endParaRPr lang="en-US" sz="280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7" name="Rectangle 26">
            <a:extLst>
              <a:ext uri="{FF2B5EF4-FFF2-40B4-BE49-F238E27FC236}">
                <a16:creationId xmlns:a16="http://schemas.microsoft.com/office/drawing/2014/main" id="{62BD1821-A0C2-4025-AD35-986EFA55E1EB}"/>
              </a:ext>
            </a:extLst>
          </p:cNvPr>
          <p:cNvSpPr/>
          <p:nvPr/>
        </p:nvSpPr>
        <p:spPr>
          <a:xfrm>
            <a:off x="423822" y="1646158"/>
            <a:ext cx="2556631" cy="4924425"/>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b="1">
                <a:solidFill>
                  <a:srgbClr val="353535"/>
                </a:solidFill>
                <a:cs typeface="Segoe UI Semibold"/>
              </a:rPr>
              <a:t>Activities</a:t>
            </a:r>
            <a:r>
              <a:rPr kumimoji="0" lang="en-US" sz="1000" b="1" i="0" u="none" strike="noStrike" kern="1200" cap="none" spc="0" normalizeH="0" baseline="0" noProof="0">
                <a:ln>
                  <a:noFill/>
                </a:ln>
                <a:solidFill>
                  <a:srgbClr val="353535"/>
                </a:solidFill>
                <a:effectLst/>
                <a:uLnTx/>
                <a:uFillTx/>
                <a:ea typeface="+mn-ea"/>
                <a:cs typeface="Segoe UI Semibold"/>
              </a:rPr>
              <a:t>:</a:t>
            </a:r>
          </a:p>
          <a:p>
            <a:pPr marL="171450" indent="-171450" defTabSz="914367">
              <a:buFont typeface="Wingdings" panose="05000000000000000000" pitchFamily="2" charset="2"/>
              <a:buChar char="q"/>
              <a:defRPr/>
            </a:pPr>
            <a:r>
              <a:rPr lang="en-US" sz="1000" b="1">
                <a:solidFill>
                  <a:srgbClr val="353535"/>
                </a:solidFill>
                <a:cs typeface="Segoe UI Semibold"/>
              </a:rPr>
              <a:t>Learn AI Fundamentals </a:t>
            </a:r>
          </a:p>
          <a:p>
            <a:pPr marL="354330" lvl="1" indent="-171450" defTabSz="914367">
              <a:buFont typeface="Arial" panose="020B0604020202020204" pitchFamily="34" charset="0"/>
              <a:buChar char="•"/>
              <a:defRPr/>
            </a:pPr>
            <a:r>
              <a:rPr lang="en-US" sz="1000">
                <a:solidFill>
                  <a:srgbClr val="353535"/>
                </a:solidFill>
                <a:cs typeface="Segoe UI Semibold"/>
                <a:hlinkClick r:id="rId3"/>
              </a:rPr>
              <a:t>Azure Fundamentals</a:t>
            </a:r>
            <a:r>
              <a:rPr lang="en-US" sz="1000">
                <a:solidFill>
                  <a:srgbClr val="353535"/>
                </a:solidFill>
                <a:cs typeface="Segoe UI Semibold"/>
              </a:rPr>
              <a:t> (10h)</a:t>
            </a:r>
            <a:br>
              <a:rPr lang="en-US" sz="1000">
                <a:solidFill>
                  <a:srgbClr val="353535"/>
                </a:solidFill>
                <a:cs typeface="Segoe UI Semibold"/>
              </a:rPr>
            </a:br>
            <a:r>
              <a:rPr lang="en-US" sz="1000">
                <a:solidFill>
                  <a:srgbClr val="353535"/>
                </a:solidFill>
                <a:cs typeface="Segoe UI Semibold"/>
              </a:rPr>
              <a:t>Profile: Recommended for all</a:t>
            </a:r>
          </a:p>
          <a:p>
            <a:pPr marL="354330" lvl="1" indent="-171450" defTabSz="914367">
              <a:buFont typeface="Arial" panose="020B0604020202020204" pitchFamily="34" charset="0"/>
              <a:buChar char="•"/>
              <a:defRPr/>
            </a:pPr>
            <a:r>
              <a:rPr lang="en-US" sz="1000">
                <a:solidFill>
                  <a:srgbClr val="353535"/>
                </a:solidFill>
                <a:cs typeface="Segoe UI Semibold"/>
                <a:hlinkClick r:id="rId4"/>
              </a:rPr>
              <a:t>Azure AI Fundamentals </a:t>
            </a:r>
            <a:r>
              <a:rPr lang="en-US" sz="1000">
                <a:solidFill>
                  <a:srgbClr val="353535"/>
                </a:solidFill>
                <a:cs typeface="Segoe UI Semibold"/>
              </a:rPr>
              <a:t>(10h)</a:t>
            </a:r>
            <a:br>
              <a:rPr lang="en-US" sz="1000">
                <a:solidFill>
                  <a:srgbClr val="353535"/>
                </a:solidFill>
                <a:cs typeface="Segoe UI Semibold"/>
              </a:rPr>
            </a:br>
            <a:r>
              <a:rPr lang="en-US" sz="1000">
                <a:solidFill>
                  <a:srgbClr val="353535"/>
                </a:solidFill>
                <a:cs typeface="Segoe UI Semibold"/>
              </a:rPr>
              <a:t>Profile: Recommended for all</a:t>
            </a:r>
          </a:p>
          <a:p>
            <a:pPr marL="354330" lvl="1" indent="-171450" defTabSz="914367">
              <a:buFont typeface="Arial" panose="020B0604020202020204" pitchFamily="34" charset="0"/>
              <a:buChar char="•"/>
              <a:defRPr/>
            </a:pPr>
            <a:endParaRPr lang="en-US" sz="1000">
              <a:solidFill>
                <a:srgbClr val="353535"/>
              </a:solidFill>
              <a:cs typeface="Segoe UI Semibold"/>
            </a:endParaRPr>
          </a:p>
          <a:p>
            <a:pPr defTabSz="914367">
              <a:defRPr/>
            </a:pPr>
            <a:endParaRPr lang="en-US" sz="1000">
              <a:solidFill>
                <a:srgbClr val="353535"/>
              </a:solidFill>
              <a:highlight>
                <a:srgbClr val="FFFF00"/>
              </a:highlight>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r>
              <a:rPr lang="en-US" sz="1000" b="1">
                <a:solidFill>
                  <a:srgbClr val="353535"/>
                </a:solidFill>
                <a:cs typeface="Segoe UI Semibold"/>
              </a:rPr>
              <a:t>Targets:</a:t>
            </a:r>
          </a:p>
          <a:p>
            <a:pPr marL="171450" indent="-171450" defTabSz="914367">
              <a:buFont typeface="Wingdings" panose="05000000000000000000" pitchFamily="2" charset="2"/>
              <a:buChar char="q"/>
              <a:defRPr/>
            </a:pPr>
            <a:r>
              <a:rPr lang="en-US" sz="1000">
                <a:solidFill>
                  <a:srgbClr val="353535"/>
                </a:solidFill>
                <a:cs typeface="Segoe UI Semibold"/>
                <a:hlinkClick r:id="rId5"/>
              </a:rPr>
              <a:t>Microsoft Azure Fundamentals</a:t>
            </a:r>
            <a:endParaRPr lang="en-US" sz="1000">
              <a:solidFill>
                <a:srgbClr val="353535"/>
              </a:solidFill>
              <a:cs typeface="Segoe UI Semibold"/>
            </a:endParaRPr>
          </a:p>
          <a:p>
            <a:pPr marL="404813" lvl="1" indent="-171450" defTabSz="914367">
              <a:buFont typeface="Wingdings" panose="05000000000000000000" pitchFamily="2" charset="2"/>
              <a:buChar char="Ø"/>
              <a:defRPr/>
            </a:pPr>
            <a:r>
              <a:rPr lang="en-US" sz="1000">
                <a:solidFill>
                  <a:srgbClr val="353535"/>
                </a:solidFill>
                <a:cs typeface="Segoe UI Semibold"/>
              </a:rPr>
              <a:t>Video: </a:t>
            </a:r>
            <a:r>
              <a:rPr lang="en-US" sz="1000">
                <a:hlinkClick r:id="rId6"/>
              </a:rPr>
              <a:t>AZ-900</a:t>
            </a:r>
            <a:endParaRPr lang="en-US" sz="1000">
              <a:solidFill>
                <a:srgbClr val="353535"/>
              </a:solidFill>
              <a:cs typeface="Segoe UI Semibold"/>
            </a:endParaRPr>
          </a:p>
          <a:p>
            <a:pPr marL="171450" indent="-171450" defTabSz="914367">
              <a:buFont typeface="Wingdings" panose="05000000000000000000" pitchFamily="2" charset="2"/>
              <a:buChar char="q"/>
              <a:defRPr/>
            </a:pPr>
            <a:r>
              <a:rPr lang="en-US" sz="1000">
                <a:solidFill>
                  <a:srgbClr val="353535"/>
                </a:solidFill>
                <a:cs typeface="Segoe UI Semibold"/>
                <a:hlinkClick r:id="rId7"/>
              </a:rPr>
              <a:t>Microsoft Azure AI Fundamentals</a:t>
            </a:r>
            <a:endParaRPr lang="en-US" sz="1000">
              <a:solidFill>
                <a:srgbClr val="353535"/>
              </a:solidFill>
              <a:cs typeface="Segoe UI Semibold"/>
            </a:endParaRPr>
          </a:p>
          <a:p>
            <a:pPr marL="228600" lvl="1" indent="176213" defTabSz="914367">
              <a:buFont typeface="Wingdings" panose="05000000000000000000" pitchFamily="2" charset="2"/>
              <a:buChar char="Ø"/>
              <a:defRPr/>
            </a:pPr>
            <a:r>
              <a:rPr lang="en-US" sz="1000">
                <a:solidFill>
                  <a:srgbClr val="353535"/>
                </a:solidFill>
                <a:cs typeface="Segoe UI Semibold"/>
              </a:rPr>
              <a:t>Video: </a:t>
            </a:r>
            <a:r>
              <a:rPr lang="en-US" sz="1000">
                <a:hlinkClick r:id="rId8"/>
              </a:rPr>
              <a:t>AI-900</a:t>
            </a: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r>
              <a:rPr lang="en-US" sz="1000" b="1">
                <a:solidFill>
                  <a:srgbClr val="353535"/>
                </a:solidFill>
                <a:cs typeface="Segoe UI Semibold"/>
              </a:rPr>
              <a:t>Partnership level:</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rgbClr val="353535"/>
                </a:solidFill>
                <a:cs typeface="Segoe UI Semibold"/>
              </a:rPr>
              <a:t>No expertise</a:t>
            </a:r>
          </a:p>
        </p:txBody>
      </p:sp>
      <p:sp>
        <p:nvSpPr>
          <p:cNvPr id="28" name="Rectangle 27">
            <a:extLst>
              <a:ext uri="{FF2B5EF4-FFF2-40B4-BE49-F238E27FC236}">
                <a16:creationId xmlns:a16="http://schemas.microsoft.com/office/drawing/2014/main" id="{FC6BB442-9F59-444E-A77C-66B56E50356E}"/>
              </a:ext>
            </a:extLst>
          </p:cNvPr>
          <p:cNvSpPr/>
          <p:nvPr/>
        </p:nvSpPr>
        <p:spPr>
          <a:xfrm>
            <a:off x="3033285" y="1646158"/>
            <a:ext cx="2832489" cy="4616648"/>
          </a:xfrm>
          <a:prstGeom prst="rect">
            <a:avLst/>
          </a:prstGeom>
        </p:spPr>
        <p:txBody>
          <a:bodyPr wrap="square" lIns="0" tIns="0" rIns="0" bIns="0" anchor="t">
            <a:spAutoFit/>
          </a:bodyPr>
          <a:lstStyle/>
          <a:p>
            <a:pPr defTabSz="914367">
              <a:defRPr/>
            </a:pPr>
            <a:r>
              <a:rPr lang="en-US" sz="1000" b="1">
                <a:solidFill>
                  <a:srgbClr val="353535"/>
                </a:solidFill>
                <a:cs typeface="Segoe UI Semibold"/>
              </a:rPr>
              <a:t>Activities:</a:t>
            </a:r>
          </a:p>
          <a:p>
            <a:pPr marL="171450" indent="-171450" defTabSz="914367">
              <a:buFont typeface="Wingdings" panose="05000000000000000000" pitchFamily="2" charset="2"/>
              <a:buChar char="q"/>
              <a:defRPr/>
            </a:pPr>
            <a:r>
              <a:rPr lang="en-US" sz="1000" b="1">
                <a:solidFill>
                  <a:srgbClr val="353535"/>
                </a:solidFill>
                <a:cs typeface="Segoe UI Semibold"/>
              </a:rPr>
              <a:t>Learn AI engineer</a:t>
            </a:r>
            <a:br>
              <a:rPr lang="en-US" sz="1000" b="1">
                <a:cs typeface="Segoe UI Semibold"/>
              </a:rPr>
            </a:br>
            <a:r>
              <a:rPr lang="en-US" sz="1000">
                <a:solidFill>
                  <a:srgbClr val="353535"/>
                </a:solidFill>
                <a:cs typeface="Segoe UI Semibold"/>
              </a:rPr>
              <a:t>Profile: AE</a:t>
            </a:r>
          </a:p>
          <a:p>
            <a:pPr marL="354330" lvl="1" indent="-171450" defTabSz="914367">
              <a:buFont typeface="Arial" panose="020B0604020202020204" pitchFamily="34" charset="0"/>
              <a:buChar char="•"/>
              <a:defRPr/>
            </a:pPr>
            <a:r>
              <a:rPr lang="en-US" sz="1000">
                <a:solidFill>
                  <a:srgbClr val="353535"/>
                </a:solidFill>
                <a:cs typeface="Segoe UI Semibold"/>
                <a:hlinkClick r:id="rId9"/>
              </a:rPr>
              <a:t>Knowledge Mining</a:t>
            </a:r>
            <a:r>
              <a:rPr lang="en-US" sz="1000">
                <a:solidFill>
                  <a:srgbClr val="353535"/>
                </a:solidFill>
                <a:cs typeface="Segoe UI Semibold"/>
              </a:rPr>
              <a:t> (6h)</a:t>
            </a:r>
          </a:p>
          <a:p>
            <a:pPr marL="354330" lvl="1" indent="-171450" defTabSz="914367">
              <a:buFont typeface="Arial" panose="020B0604020202020204" pitchFamily="34" charset="0"/>
              <a:buChar char="•"/>
              <a:defRPr/>
            </a:pPr>
            <a:r>
              <a:rPr lang="en-US" sz="1000">
                <a:solidFill>
                  <a:srgbClr val="353535"/>
                </a:solidFill>
                <a:cs typeface="Segoe UI Semibold"/>
                <a:hlinkClick r:id="rId10"/>
              </a:rPr>
              <a:t>Cognitive Services</a:t>
            </a:r>
            <a:r>
              <a:rPr lang="en-US" sz="1000">
                <a:solidFill>
                  <a:srgbClr val="353535"/>
                </a:solidFill>
                <a:cs typeface="Segoe UI Semibold"/>
              </a:rPr>
              <a:t> (13h)</a:t>
            </a:r>
          </a:p>
          <a:p>
            <a:pPr marL="354330" lvl="1" indent="-171450" defTabSz="914367">
              <a:buFont typeface="Arial" panose="020B0604020202020204" pitchFamily="34" charset="0"/>
              <a:buChar char="•"/>
              <a:defRPr/>
            </a:pPr>
            <a:r>
              <a:rPr lang="en-US" sz="1000">
                <a:solidFill>
                  <a:srgbClr val="353535"/>
                </a:solidFill>
                <a:cs typeface="Segoe UI Semibold"/>
                <a:hlinkClick r:id="rId11"/>
              </a:rPr>
              <a:t>Conversational Agents</a:t>
            </a:r>
            <a:r>
              <a:rPr lang="en-US" sz="1000">
                <a:solidFill>
                  <a:srgbClr val="353535"/>
                </a:solidFill>
                <a:cs typeface="Segoe UI Semibold"/>
              </a:rPr>
              <a:t> (4h)</a:t>
            </a:r>
          </a:p>
          <a:p>
            <a:pPr defTabSz="914367">
              <a:defRPr/>
            </a:pPr>
            <a:endParaRPr lang="en-US" sz="1000" b="1">
              <a:solidFill>
                <a:srgbClr val="353535"/>
              </a:solidFill>
              <a:cs typeface="Segoe UI Semibold"/>
            </a:endParaRPr>
          </a:p>
          <a:p>
            <a:pPr marL="171450" indent="-171450" defTabSz="914367">
              <a:buFont typeface="Wingdings" panose="05000000000000000000" pitchFamily="2" charset="2"/>
              <a:buChar char="q"/>
              <a:defRPr/>
            </a:pPr>
            <a:r>
              <a:rPr lang="en-US" sz="1000" b="1">
                <a:solidFill>
                  <a:srgbClr val="353535"/>
                </a:solidFill>
                <a:cs typeface="Segoe UI Semibold"/>
              </a:rPr>
              <a:t>Learn Data Scientist</a:t>
            </a:r>
            <a:br>
              <a:rPr lang="en-US" sz="1000" b="1">
                <a:cs typeface="Segoe UI Semibold"/>
              </a:rPr>
            </a:br>
            <a:r>
              <a:rPr lang="en-US" sz="1000">
                <a:solidFill>
                  <a:srgbClr val="353535"/>
                </a:solidFill>
                <a:cs typeface="Segoe UI Semibold"/>
              </a:rPr>
              <a:t>Profile: AE, DS</a:t>
            </a:r>
          </a:p>
          <a:p>
            <a:pPr marL="354330" lvl="1" indent="-171450" defTabSz="914367">
              <a:buFont typeface="Arial" panose="020B0604020202020204" pitchFamily="34" charset="0"/>
              <a:buChar char="•"/>
              <a:defRPr/>
            </a:pPr>
            <a:r>
              <a:rPr lang="en-US" sz="1000">
                <a:solidFill>
                  <a:srgbClr val="353535"/>
                </a:solidFill>
                <a:cs typeface="Segoe UI Semibold"/>
                <a:hlinkClick r:id="rId12"/>
              </a:rPr>
              <a:t>Machine Learning</a:t>
            </a:r>
            <a:r>
              <a:rPr lang="en-US" sz="1000">
                <a:solidFill>
                  <a:srgbClr val="353535"/>
                </a:solidFill>
                <a:cs typeface="Segoe UI Semibold"/>
              </a:rPr>
              <a:t> (23h)</a:t>
            </a:r>
          </a:p>
          <a:p>
            <a:pPr defTabSz="914367">
              <a:defRPr/>
            </a:pPr>
            <a:endParaRPr lang="en-US" sz="1000" b="1">
              <a:solidFill>
                <a:srgbClr val="353535"/>
              </a:solidFill>
              <a:cs typeface="Segoe UI Semibold"/>
            </a:endParaRPr>
          </a:p>
          <a:p>
            <a:pPr marL="171450" indent="-171450" defTabSz="914367">
              <a:buFont typeface="Wingdings" panose="05000000000000000000" pitchFamily="2" charset="2"/>
              <a:buChar char="q"/>
              <a:defRPr/>
            </a:pPr>
            <a:r>
              <a:rPr lang="en-US" sz="1000" b="1">
                <a:solidFill>
                  <a:srgbClr val="353535"/>
                </a:solidFill>
                <a:cs typeface="Segoe UI Semibold"/>
              </a:rPr>
              <a:t>Learn ML Engineer</a:t>
            </a:r>
          </a:p>
          <a:p>
            <a:pPr marL="172800" defTabSz="914367">
              <a:defRPr/>
            </a:pPr>
            <a:r>
              <a:rPr lang="en-US" sz="1000">
                <a:cs typeface="Segoe UI Semibold"/>
              </a:rPr>
              <a:t>Profile: ME, DS</a:t>
            </a:r>
          </a:p>
          <a:p>
            <a:pPr marL="344250" indent="-171450" defTabSz="914367">
              <a:buFont typeface="Arial" panose="020B0604020202020204" pitchFamily="34" charset="0"/>
              <a:buChar char="•"/>
              <a:defRPr/>
            </a:pPr>
            <a:r>
              <a:rPr lang="en-US" sz="1000" err="1">
                <a:cs typeface="Segoe UI Semibold"/>
                <a:hlinkClick r:id="rId13"/>
              </a:rPr>
              <a:t>MLOps</a:t>
            </a:r>
            <a:r>
              <a:rPr lang="en-US" sz="1000">
                <a:cs typeface="Segoe UI Semibold"/>
              </a:rPr>
              <a:t> (6h)</a:t>
            </a:r>
          </a:p>
          <a:p>
            <a:pPr defTabSz="914367">
              <a:defRPr/>
            </a:pPr>
            <a:endParaRPr lang="en-US" sz="1000">
              <a:solidFill>
                <a:srgbClr val="353535"/>
              </a:solidFill>
              <a:cs typeface="Segoe UI Semibold"/>
            </a:endParaRPr>
          </a:p>
          <a:p>
            <a:pPr marL="171450" indent="-171450" defTabSz="914367">
              <a:buFont typeface="Wingdings" panose="05000000000000000000" pitchFamily="2" charset="2"/>
              <a:buChar char="q"/>
              <a:defRPr/>
            </a:pPr>
            <a:r>
              <a:rPr lang="en-US" sz="1000" b="1">
                <a:solidFill>
                  <a:srgbClr val="353535"/>
                </a:solidFill>
                <a:cs typeface="Segoe UI Semibold"/>
              </a:rPr>
              <a:t>AI Trainings</a:t>
            </a:r>
            <a:endParaRPr lang="en-US" sz="1000">
              <a:solidFill>
                <a:srgbClr val="353535"/>
              </a:solidFill>
              <a:cs typeface="Segoe UI Semibold"/>
            </a:endParaRPr>
          </a:p>
          <a:p>
            <a:pPr marL="354330" lvl="1" indent="-171450" defTabSz="914367">
              <a:buFont typeface="Arial" panose="020B0604020202020204" pitchFamily="34" charset="0"/>
              <a:buChar char="•"/>
              <a:defRPr/>
            </a:pPr>
            <a:r>
              <a:rPr lang="en-US" sz="1000">
                <a:solidFill>
                  <a:srgbClr val="353535"/>
                </a:solidFill>
                <a:cs typeface="Segoe UI Semibold"/>
                <a:hlinkClick r:id="rId14"/>
              </a:rPr>
              <a:t>AI in a Day</a:t>
            </a:r>
            <a:r>
              <a:rPr lang="en-US" sz="1000">
                <a:solidFill>
                  <a:srgbClr val="353535"/>
                </a:solidFill>
                <a:cs typeface="Segoe UI Semibold"/>
              </a:rPr>
              <a:t> (8h)</a:t>
            </a:r>
            <a:br>
              <a:rPr lang="en-US" sz="1000" b="1">
                <a:solidFill>
                  <a:srgbClr val="353535"/>
                </a:solidFill>
                <a:cs typeface="Segoe UI Semibold"/>
              </a:rPr>
            </a:br>
            <a:r>
              <a:rPr lang="en-US" sz="1000">
                <a:solidFill>
                  <a:srgbClr val="353535"/>
                </a:solidFill>
                <a:cs typeface="Segoe UI Semibold"/>
              </a:rPr>
              <a:t>Profile: AE, DS</a:t>
            </a:r>
          </a:p>
          <a:p>
            <a:pPr marL="182880" lvl="1" defTabSz="914367">
              <a:defRPr/>
            </a:pPr>
            <a:endParaRPr lang="en-US" sz="1000">
              <a:solidFill>
                <a:srgbClr val="353535"/>
              </a:solidFill>
              <a:cs typeface="Segoe UI Semibold"/>
            </a:endParaRPr>
          </a:p>
          <a:p>
            <a:pPr marL="171450" indent="-171450" defTabSz="914367">
              <a:buFont typeface="Wingdings" panose="05000000000000000000" pitchFamily="2" charset="2"/>
              <a:buChar char="q"/>
              <a:defRPr/>
            </a:pPr>
            <a:r>
              <a:rPr lang="en-US" sz="1000" b="1">
                <a:solidFill>
                  <a:srgbClr val="353535"/>
                </a:solidFill>
                <a:cs typeface="Segoe UI Semibold"/>
              </a:rPr>
              <a:t>CAF for AI</a:t>
            </a:r>
            <a:endParaRPr lang="en-US" sz="1000">
              <a:solidFill>
                <a:srgbClr val="353535"/>
              </a:solidFill>
              <a:cs typeface="Segoe UI Semibold"/>
            </a:endParaRPr>
          </a:p>
          <a:p>
            <a:pPr marL="354330" lvl="1" indent="-171450" defTabSz="914367">
              <a:buFont typeface="Arial" panose="020B0604020202020204" pitchFamily="34" charset="0"/>
              <a:buChar char="•"/>
              <a:defRPr/>
            </a:pPr>
            <a:r>
              <a:rPr lang="en-US" sz="1000">
                <a:solidFill>
                  <a:schemeClr val="tx1">
                    <a:lumMod val="95000"/>
                    <a:lumOff val="5000"/>
                  </a:schemeClr>
                </a:solidFill>
                <a:cs typeface="Segoe UI Semibold"/>
                <a:hlinkClick r:id="rId15"/>
              </a:rPr>
              <a:t>CAF for AI documentation</a:t>
            </a:r>
            <a:endParaRPr lang="en-US" sz="1000">
              <a:solidFill>
                <a:srgbClr val="353535"/>
              </a:solidFill>
              <a:cs typeface="Segoe UI Semibold"/>
            </a:endParaRPr>
          </a:p>
          <a:p>
            <a:pPr defTabSz="914367">
              <a:defRPr/>
            </a:pPr>
            <a:endParaRPr lang="en-US" sz="1000" b="1">
              <a:solidFill>
                <a:srgbClr val="353535"/>
              </a:solidFill>
              <a:cs typeface="Segoe UI Semibold"/>
            </a:endParaRPr>
          </a:p>
          <a:p>
            <a:pPr defTabSz="914367">
              <a:defRPr/>
            </a:pPr>
            <a:endParaRPr lang="en-US" sz="1000" b="1">
              <a:solidFill>
                <a:srgbClr val="353535"/>
              </a:solidFill>
              <a:cs typeface="Segoe UI Semibold"/>
            </a:endParaRPr>
          </a:p>
          <a:p>
            <a:pPr defTabSz="914367">
              <a:defRPr/>
            </a:pPr>
            <a:r>
              <a:rPr lang="en-US" sz="1000" b="1">
                <a:solidFill>
                  <a:srgbClr val="353535"/>
                </a:solidFill>
                <a:cs typeface="Segoe UI Semibold"/>
              </a:rPr>
              <a:t>Targets:</a:t>
            </a:r>
          </a:p>
          <a:p>
            <a:pPr marL="171450" indent="-171450" defTabSz="914367">
              <a:buFont typeface="Wingdings" panose="05000000000000000000" pitchFamily="2" charset="2"/>
              <a:buChar char="q"/>
              <a:defRPr/>
            </a:pPr>
            <a:r>
              <a:rPr lang="it-IT" sz="1000">
                <a:solidFill>
                  <a:srgbClr val="353535"/>
                </a:solidFill>
                <a:cs typeface="Segoe UI Semibold"/>
                <a:hlinkClick r:id="rId16"/>
              </a:rPr>
              <a:t>Microsoft Certified: Azure Data Scientist</a:t>
            </a:r>
            <a:endParaRPr lang="en-US" sz="1000">
              <a:solidFill>
                <a:srgbClr val="353535"/>
              </a:solidFill>
              <a:cs typeface="Segoe UI Semibold"/>
            </a:endParaRPr>
          </a:p>
          <a:p>
            <a:pPr marL="228600" lvl="1" indent="228600" defTabSz="914367">
              <a:buFont typeface="Wingdings" panose="05000000000000000000" pitchFamily="2" charset="2"/>
              <a:buChar char="Ø"/>
              <a:defRPr/>
            </a:pPr>
            <a:r>
              <a:rPr lang="en-US" sz="1000">
                <a:solidFill>
                  <a:srgbClr val="353535"/>
                </a:solidFill>
                <a:cs typeface="Segoe UI Semibold"/>
              </a:rPr>
              <a:t>Video: </a:t>
            </a:r>
            <a:r>
              <a:rPr lang="en-US" sz="1000">
                <a:solidFill>
                  <a:srgbClr val="353535"/>
                </a:solidFill>
                <a:cs typeface="Segoe UI Semibold"/>
                <a:hlinkClick r:id="rId17"/>
              </a:rPr>
              <a:t>DP-100</a:t>
            </a:r>
            <a:r>
              <a:rPr lang="en-US" sz="1000">
                <a:solidFill>
                  <a:srgbClr val="353535"/>
                </a:solidFill>
                <a:cs typeface="Segoe UI Semibold"/>
              </a:rPr>
              <a:t>                                  </a:t>
            </a:r>
            <a:r>
              <a:rPr lang="en-US" sz="1000" b="1">
                <a:solidFill>
                  <a:schemeClr val="tx2"/>
                </a:solidFill>
                <a:cs typeface="Segoe UI Semibold"/>
              </a:rPr>
              <a:t>or</a:t>
            </a:r>
            <a:endParaRPr lang="en-US" sz="1000">
              <a:solidFill>
                <a:schemeClr val="tx2"/>
              </a:solidFill>
              <a:cs typeface="Segoe UI Semibold"/>
            </a:endParaRPr>
          </a:p>
          <a:p>
            <a:pPr marL="171450" indent="-171450" defTabSz="914367">
              <a:buFont typeface="Wingdings" panose="05000000000000000000" pitchFamily="2" charset="2"/>
              <a:buChar char="q"/>
              <a:defRPr/>
            </a:pPr>
            <a:r>
              <a:rPr lang="en-US" sz="1000">
                <a:solidFill>
                  <a:srgbClr val="353535"/>
                </a:solidFill>
                <a:cs typeface="Segoe UI Semibold"/>
                <a:hlinkClick r:id="rId18"/>
              </a:rPr>
              <a:t>Microsoft Certified: Azure AI Engineer</a:t>
            </a:r>
            <a:endParaRPr lang="en-US" sz="1000">
              <a:solidFill>
                <a:srgbClr val="353535"/>
              </a:solidFill>
              <a:cs typeface="Segoe UI Semibold"/>
            </a:endParaRPr>
          </a:p>
          <a:p>
            <a:pPr marL="228600" lvl="1" indent="228600" defTabSz="914367">
              <a:buFont typeface="Wingdings" panose="05000000000000000000" pitchFamily="2" charset="2"/>
              <a:buChar char="Ø"/>
              <a:defRPr/>
            </a:pPr>
            <a:r>
              <a:rPr lang="en-US" sz="1000">
                <a:solidFill>
                  <a:srgbClr val="353535"/>
                </a:solidFill>
                <a:cs typeface="Segoe UI Semibold"/>
              </a:rPr>
              <a:t>Video: </a:t>
            </a:r>
            <a:r>
              <a:rPr lang="en-US" sz="1000">
                <a:solidFill>
                  <a:srgbClr val="353535"/>
                </a:solidFill>
                <a:cs typeface="Segoe UI Semibold"/>
                <a:hlinkClick r:id="rId19"/>
              </a:rPr>
              <a:t>AI-100</a:t>
            </a:r>
            <a:endParaRPr lang="en-US" sz="1000">
              <a:solidFill>
                <a:srgbClr val="353535"/>
              </a:solidFill>
              <a:cs typeface="Segoe UI Semibold"/>
            </a:endParaRPr>
          </a:p>
          <a:p>
            <a:pPr defTabSz="914367">
              <a:defRPr/>
            </a:pPr>
            <a:r>
              <a:rPr lang="en-US" sz="1000" b="1">
                <a:solidFill>
                  <a:srgbClr val="353535"/>
                </a:solidFill>
                <a:cs typeface="Segoe UI Semibold"/>
              </a:rPr>
              <a:t>Partnership level:</a:t>
            </a:r>
            <a:br>
              <a:rPr lang="en-US" sz="1000" b="1">
                <a:cs typeface="Segoe UI Semibold"/>
              </a:rPr>
            </a:br>
            <a:r>
              <a:rPr lang="en-US" sz="1000">
                <a:solidFill>
                  <a:srgbClr val="353535"/>
                </a:solidFill>
                <a:cs typeface="Segoe UI Semibold"/>
              </a:rPr>
              <a:t>AI Beginner</a:t>
            </a:r>
          </a:p>
        </p:txBody>
      </p:sp>
      <p:sp>
        <p:nvSpPr>
          <p:cNvPr id="29" name="Rectangle 28">
            <a:extLst>
              <a:ext uri="{FF2B5EF4-FFF2-40B4-BE49-F238E27FC236}">
                <a16:creationId xmlns:a16="http://schemas.microsoft.com/office/drawing/2014/main" id="{64C22E43-4549-48EC-B8EA-48D8AA32875C}"/>
              </a:ext>
            </a:extLst>
          </p:cNvPr>
          <p:cNvSpPr/>
          <p:nvPr/>
        </p:nvSpPr>
        <p:spPr>
          <a:xfrm>
            <a:off x="5978480" y="1646158"/>
            <a:ext cx="2808724" cy="4770537"/>
          </a:xfrm>
          <a:prstGeom prst="rect">
            <a:avLst/>
          </a:prstGeom>
        </p:spPr>
        <p:txBody>
          <a:bodyPr wrap="square" lIns="0" tIns="0" rIns="0" bIns="0" anchor="t">
            <a:spAutoFit/>
          </a:bodyPr>
          <a:lstStyle/>
          <a:p>
            <a:pPr defTabSz="914367">
              <a:defRPr/>
            </a:pPr>
            <a:r>
              <a:rPr lang="en-US" sz="1000" b="1">
                <a:solidFill>
                  <a:srgbClr val="353535"/>
                </a:solidFill>
                <a:cs typeface="Segoe UI Semibold"/>
              </a:rPr>
              <a:t>Activities:</a:t>
            </a:r>
          </a:p>
          <a:p>
            <a:pPr marL="171450" indent="-171450" defTabSz="914367">
              <a:buFont typeface="Wingdings" panose="05000000000000000000" pitchFamily="2" charset="2"/>
              <a:buChar char="q"/>
              <a:defRPr/>
            </a:pPr>
            <a:r>
              <a:rPr lang="en-US" sz="1000" b="1">
                <a:solidFill>
                  <a:srgbClr val="353535"/>
                </a:solidFill>
                <a:cs typeface="Segoe UI Semibold"/>
              </a:rPr>
              <a:t>Reference Architecture Guide</a:t>
            </a:r>
          </a:p>
          <a:p>
            <a:pPr marL="354330" lvl="1" indent="-171450" defTabSz="914367">
              <a:buFont typeface="Arial" panose="020B0604020202020204" pitchFamily="34" charset="0"/>
              <a:buChar char="•"/>
              <a:defRPr/>
            </a:pPr>
            <a:r>
              <a:rPr lang="en-US" sz="1000">
                <a:solidFill>
                  <a:srgbClr val="353535"/>
                </a:solidFill>
                <a:cs typeface="Segoe UI Semibold"/>
                <a:hlinkClick r:id="rId20"/>
              </a:rPr>
              <a:t>Enterprise-grade conversational bot</a:t>
            </a:r>
            <a:br>
              <a:rPr lang="en-US" sz="1000">
                <a:cs typeface="Segoe UI Semibold"/>
              </a:rPr>
            </a:br>
            <a:r>
              <a:rPr lang="en-US" sz="1000">
                <a:solidFill>
                  <a:srgbClr val="353535"/>
                </a:solidFill>
                <a:cs typeface="Segoe UI Semibold"/>
              </a:rPr>
              <a:t>Profile: AE</a:t>
            </a:r>
            <a:endParaRPr lang="en-US" sz="1000" b="1">
              <a:solidFill>
                <a:srgbClr val="353535"/>
              </a:solidFill>
              <a:cs typeface="Segoe UI Semibold"/>
            </a:endParaRPr>
          </a:p>
          <a:p>
            <a:pPr marL="354330" lvl="1" indent="-171450" defTabSz="914367">
              <a:buFont typeface="Arial" panose="020B0604020202020204" pitchFamily="34" charset="0"/>
              <a:buChar char="•"/>
              <a:defRPr/>
            </a:pPr>
            <a:r>
              <a:rPr lang="en-US" sz="1000" err="1">
                <a:solidFill>
                  <a:srgbClr val="353535"/>
                </a:solidFill>
                <a:cs typeface="Segoe UI Semibold"/>
                <a:hlinkClick r:id="rId21"/>
              </a:rPr>
              <a:t>MLOps</a:t>
            </a:r>
            <a:r>
              <a:rPr lang="en-US" sz="1000">
                <a:solidFill>
                  <a:srgbClr val="353535"/>
                </a:solidFill>
                <a:cs typeface="Segoe UI Semibold"/>
                <a:hlinkClick r:id="rId21"/>
              </a:rPr>
              <a:t> Solution Accelerator</a:t>
            </a:r>
            <a:br>
              <a:rPr lang="en-US" sz="1000">
                <a:cs typeface="Segoe UI Semibold"/>
              </a:rPr>
            </a:br>
            <a:r>
              <a:rPr lang="en-US" sz="1000">
                <a:solidFill>
                  <a:srgbClr val="353535"/>
                </a:solidFill>
                <a:cs typeface="Segoe UI Semibold"/>
              </a:rPr>
              <a:t>Profile: DS, ME</a:t>
            </a:r>
          </a:p>
          <a:p>
            <a:pPr marL="354330" lvl="1" indent="-171450" defTabSz="914367">
              <a:buFont typeface="Arial" panose="020B0604020202020204" pitchFamily="34" charset="0"/>
              <a:buChar char="•"/>
              <a:defRPr/>
            </a:pPr>
            <a:r>
              <a:rPr lang="en-US" sz="1000">
                <a:solidFill>
                  <a:srgbClr val="353535"/>
                </a:solidFill>
                <a:cs typeface="Segoe UI Semibold"/>
                <a:hlinkClick r:id="rId22"/>
              </a:rPr>
              <a:t>Knowledge Mining Solution Accelerator</a:t>
            </a:r>
            <a:br>
              <a:rPr lang="en-US" sz="1000">
                <a:cs typeface="Segoe UI Semibold"/>
              </a:rPr>
            </a:br>
            <a:r>
              <a:rPr lang="en-US" sz="1000">
                <a:solidFill>
                  <a:srgbClr val="353535"/>
                </a:solidFill>
                <a:cs typeface="Segoe UI Semibold"/>
              </a:rPr>
              <a:t>Profile: AE</a:t>
            </a:r>
          </a:p>
          <a:p>
            <a:pPr marL="354330" lvl="1" indent="-171450" defTabSz="914367">
              <a:buFont typeface="Arial" panose="020B0604020202020204" pitchFamily="34" charset="0"/>
              <a:buChar char="•"/>
              <a:defRPr/>
            </a:pPr>
            <a:r>
              <a:rPr lang="en-US" sz="1000">
                <a:solidFill>
                  <a:srgbClr val="353535"/>
                </a:solidFill>
                <a:cs typeface="Segoe UI Semibold"/>
                <a:hlinkClick r:id="rId23"/>
              </a:rPr>
              <a:t>Form Recognizer Solution Accelerator</a:t>
            </a:r>
            <a:r>
              <a:rPr lang="en-US" sz="1000">
                <a:solidFill>
                  <a:srgbClr val="353535"/>
                </a:solidFill>
                <a:cs typeface="Segoe UI Semibold"/>
              </a:rPr>
              <a:t> </a:t>
            </a:r>
            <a:br>
              <a:rPr lang="en-US" sz="1000">
                <a:cs typeface="Segoe UI Semibold"/>
              </a:rPr>
            </a:br>
            <a:r>
              <a:rPr lang="en-US" sz="1000">
                <a:solidFill>
                  <a:srgbClr val="353535"/>
                </a:solidFill>
                <a:cs typeface="Segoe UI Semibold"/>
              </a:rPr>
              <a:t>Profile: AE</a:t>
            </a:r>
          </a:p>
          <a:p>
            <a:pPr marL="354330" lvl="1" indent="-171450" defTabSz="914367">
              <a:buFont typeface="Arial" panose="020B0604020202020204" pitchFamily="34" charset="0"/>
              <a:buChar char="•"/>
              <a:defRPr/>
            </a:pPr>
            <a:r>
              <a:rPr lang="en-US" sz="1000">
                <a:solidFill>
                  <a:srgbClr val="353535"/>
                </a:solidFill>
                <a:cs typeface="Segoe UI Semibold"/>
                <a:hlinkClick r:id="rId24"/>
              </a:rPr>
              <a:t>ML deployment at the Edge</a:t>
            </a:r>
            <a:br>
              <a:rPr lang="en-US" sz="1000">
                <a:cs typeface="Segoe UI Semibold"/>
              </a:rPr>
            </a:br>
            <a:r>
              <a:rPr lang="en-US" sz="1000">
                <a:solidFill>
                  <a:srgbClr val="353535"/>
                </a:solidFill>
                <a:cs typeface="Segoe UI Semibold"/>
              </a:rPr>
              <a:t>Profile: ME</a:t>
            </a:r>
          </a:p>
          <a:p>
            <a:pPr marL="354330" lvl="1" indent="-171450" defTabSz="914367">
              <a:buFont typeface="Arial" panose="020B0604020202020204" pitchFamily="34" charset="0"/>
              <a:buChar char="•"/>
              <a:defRPr/>
            </a:pPr>
            <a:r>
              <a:rPr lang="en-US" sz="1000">
                <a:solidFill>
                  <a:srgbClr val="353535"/>
                </a:solidFill>
                <a:cs typeface="Segoe UI Semibold"/>
                <a:hlinkClick r:id="rId25"/>
              </a:rPr>
              <a:t>CAF for Cloud Scale Analytics (ML)</a:t>
            </a:r>
            <a:endParaRPr lang="en-US" sz="1000">
              <a:solidFill>
                <a:srgbClr val="353535"/>
              </a:solidFill>
              <a:cs typeface="Segoe UI Semibold"/>
            </a:endParaRPr>
          </a:p>
          <a:p>
            <a:pPr marL="352425" lvl="1" defTabSz="914367">
              <a:defRPr/>
            </a:pPr>
            <a:r>
              <a:rPr lang="en-US" sz="1000">
                <a:solidFill>
                  <a:srgbClr val="353535"/>
                </a:solidFill>
                <a:cs typeface="Segoe UI Semibold"/>
              </a:rPr>
              <a:t>Profile: DS, ME</a:t>
            </a:r>
          </a:p>
          <a:p>
            <a:pPr lvl="0" defTabSz="914367">
              <a:defRPr/>
            </a:pPr>
            <a:endParaRPr lang="en-US" sz="1000" b="1">
              <a:solidFill>
                <a:srgbClr val="353535"/>
              </a:solidFill>
              <a:cs typeface="Segoe UI Semibold"/>
            </a:endParaRPr>
          </a:p>
          <a:p>
            <a:pPr lvl="0" defTabSz="914367">
              <a:defRPr/>
            </a:pPr>
            <a:r>
              <a:rPr lang="en-US" sz="1000" b="1">
                <a:solidFill>
                  <a:srgbClr val="353535"/>
                </a:solidFill>
                <a:cs typeface="Segoe UI Semibold"/>
              </a:rPr>
              <a:t>*Other AI/ML solution accelerators can be found in the </a:t>
            </a:r>
            <a:r>
              <a:rPr lang="en-US" sz="1000" b="1">
                <a:solidFill>
                  <a:srgbClr val="353535"/>
                </a:solidFill>
                <a:cs typeface="Segoe UI Semibold"/>
                <a:hlinkClick r:id="rId26"/>
              </a:rPr>
              <a:t>Early Access Engineering </a:t>
            </a:r>
            <a:r>
              <a:rPr lang="en-US" sz="1000" b="1">
                <a:solidFill>
                  <a:srgbClr val="353535"/>
                </a:solidFill>
                <a:cs typeface="Segoe UI Semibold"/>
              </a:rPr>
              <a:t>repository</a:t>
            </a:r>
          </a:p>
          <a:p>
            <a:pPr lvl="0" defTabSz="914367">
              <a:defRPr/>
            </a:pPr>
            <a:endParaRPr lang="en-US" sz="1000" b="1">
              <a:solidFill>
                <a:srgbClr val="353535"/>
              </a:solidFill>
              <a:cs typeface="Segoe UI Semibold"/>
            </a:endParaRPr>
          </a:p>
          <a:p>
            <a:pPr lvl="0" defTabSz="914367">
              <a:defRPr/>
            </a:pPr>
            <a:endParaRPr lang="en-US" sz="1000" b="1">
              <a:solidFill>
                <a:srgbClr val="353535"/>
              </a:solidFill>
              <a:cs typeface="Segoe UI Semibold"/>
            </a:endParaRPr>
          </a:p>
          <a:p>
            <a:pPr lvl="0" defTabSz="914367">
              <a:defRPr/>
            </a:pPr>
            <a:endParaRPr lang="en-US" sz="1000" b="1">
              <a:solidFill>
                <a:srgbClr val="353535"/>
              </a:solidFill>
              <a:cs typeface="Segoe UI Semibold"/>
            </a:endParaRPr>
          </a:p>
          <a:p>
            <a:pPr lvl="0" defTabSz="914367">
              <a:defRPr/>
            </a:pPr>
            <a:endParaRPr lang="en-US" sz="1000" b="1">
              <a:solidFill>
                <a:srgbClr val="353535"/>
              </a:solidFill>
              <a:cs typeface="Segoe UI Semibold"/>
            </a:endParaRPr>
          </a:p>
          <a:p>
            <a:pPr lvl="0" defTabSz="914367">
              <a:defRPr/>
            </a:pPr>
            <a:endParaRPr lang="en-US" sz="1000" b="1">
              <a:solidFill>
                <a:srgbClr val="353535"/>
              </a:solidFill>
              <a:cs typeface="Segoe UI Semibold"/>
            </a:endParaRPr>
          </a:p>
          <a:p>
            <a:pPr lvl="0" defTabSz="914367">
              <a:defRPr/>
            </a:pPr>
            <a:r>
              <a:rPr lang="en-US" sz="1000" b="1">
                <a:solidFill>
                  <a:srgbClr val="353535"/>
                </a:solidFill>
                <a:cs typeface="Segoe UI Semibold"/>
              </a:rPr>
              <a:t>Targets:</a:t>
            </a:r>
          </a:p>
          <a:p>
            <a:pPr marL="171450" indent="-171450" defTabSz="914367">
              <a:buFont typeface="Wingdings" panose="05000000000000000000" pitchFamily="2" charset="2"/>
              <a:buChar char="q"/>
              <a:defRPr/>
            </a:pPr>
            <a:r>
              <a:rPr lang="en-US" sz="1000" b="1">
                <a:solidFill>
                  <a:srgbClr val="353535"/>
                </a:solidFill>
                <a:cs typeface="Segoe UI Semibold"/>
              </a:rPr>
              <a:t>Advanced Specialization:</a:t>
            </a:r>
          </a:p>
          <a:p>
            <a:pPr marL="354330" lvl="1" indent="-171450" defTabSz="914367">
              <a:buFont typeface="Arial" panose="020B0604020202020204" pitchFamily="34" charset="0"/>
              <a:buChar char="•"/>
              <a:defRPr/>
            </a:pPr>
            <a:r>
              <a:rPr lang="en-US" sz="1000">
                <a:solidFill>
                  <a:srgbClr val="353535"/>
                </a:solidFill>
                <a:cs typeface="Segoe UI Semibold"/>
                <a:hlinkClick r:id="rId27"/>
              </a:rPr>
              <a:t>AI and Machine Learning</a:t>
            </a:r>
            <a:endParaRPr lang="en-US" sz="1000">
              <a:solidFill>
                <a:srgbClr val="FF0000"/>
              </a:solidFill>
              <a:cs typeface="Segoe UI Semibold"/>
            </a:endParaRPr>
          </a:p>
          <a:p>
            <a:pPr indent="-274320" defTabSz="914367">
              <a:buFont typeface="Wingdings" panose="05000000000000000000" pitchFamily="2" charset="2"/>
              <a:buChar char="q"/>
              <a:defRPr/>
            </a:pPr>
            <a:r>
              <a:rPr lang="en-US" sz="1000">
                <a:solidFill>
                  <a:srgbClr val="353535"/>
                </a:solidFill>
                <a:cs typeface="Segoe UI Semibold"/>
              </a:rPr>
              <a:t>At least one solution in the GPS catalog</a:t>
            </a:r>
          </a:p>
          <a:p>
            <a:pPr defTabSz="914367">
              <a:defRPr/>
            </a:pPr>
            <a:endParaRPr lang="en-US" sz="1000">
              <a:solidFill>
                <a:srgbClr val="353535"/>
              </a:solidFill>
              <a:cs typeface="Segoe UI Semibold"/>
            </a:endParaRPr>
          </a:p>
          <a:p>
            <a:pPr defTabSz="914367">
              <a:defRPr/>
            </a:pPr>
            <a:r>
              <a:rPr lang="en-US" sz="1000" b="1">
                <a:solidFill>
                  <a:srgbClr val="353535"/>
                </a:solidFill>
                <a:cs typeface="Segoe UI Semibold"/>
              </a:rPr>
              <a:t>Partnership level:</a:t>
            </a:r>
            <a:br>
              <a:rPr lang="en-US" sz="1000" b="1">
                <a:cs typeface="Segoe UI Semibold"/>
              </a:rPr>
            </a:br>
            <a:r>
              <a:rPr lang="en-US" sz="1000">
                <a:solidFill>
                  <a:srgbClr val="353535"/>
                </a:solidFill>
                <a:cs typeface="Segoe UI Semibold"/>
              </a:rPr>
              <a:t>AI Advanced</a:t>
            </a:r>
          </a:p>
          <a:p>
            <a:pPr indent="-274320" defTabSz="914367">
              <a:defRPr/>
            </a:pPr>
            <a:endParaRPr lang="en-US" sz="1000">
              <a:solidFill>
                <a:srgbClr val="353535"/>
              </a:solidFill>
              <a:cs typeface="Segoe UI Semibold"/>
            </a:endParaRPr>
          </a:p>
        </p:txBody>
      </p:sp>
      <p:sp>
        <p:nvSpPr>
          <p:cNvPr id="30" name="Rectangle 29">
            <a:extLst>
              <a:ext uri="{FF2B5EF4-FFF2-40B4-BE49-F238E27FC236}">
                <a16:creationId xmlns:a16="http://schemas.microsoft.com/office/drawing/2014/main" id="{C680D240-BAEC-41CA-96C8-B5E742270423}"/>
              </a:ext>
            </a:extLst>
          </p:cNvPr>
          <p:cNvSpPr/>
          <p:nvPr/>
        </p:nvSpPr>
        <p:spPr>
          <a:xfrm>
            <a:off x="8888870" y="4997382"/>
            <a:ext cx="2838358" cy="1231106"/>
          </a:xfrm>
          <a:prstGeom prst="rect">
            <a:avLst/>
          </a:prstGeom>
        </p:spPr>
        <p:txBody>
          <a:bodyPr wrap="square" lIns="0" tIns="0" rIns="0" bIns="0" anchor="t">
            <a:spAutoFit/>
          </a:bodyPr>
          <a:lstStyle/>
          <a:p>
            <a:pPr lvl="0" defTabSz="914367">
              <a:defRPr/>
            </a:pPr>
            <a:endParaRPr lang="en-US" sz="1000">
              <a:solidFill>
                <a:srgbClr val="353535"/>
              </a:solidFill>
              <a:cs typeface="Segoe UI Semibold"/>
            </a:endParaRPr>
          </a:p>
          <a:p>
            <a:pPr lvl="0" defTabSz="914367">
              <a:defRPr/>
            </a:pPr>
            <a:r>
              <a:rPr lang="en-US" sz="1000" b="1">
                <a:solidFill>
                  <a:srgbClr val="353535"/>
                </a:solidFill>
                <a:cs typeface="Segoe UI Semibold"/>
              </a:rPr>
              <a:t>Targets: </a:t>
            </a:r>
          </a:p>
          <a:p>
            <a:pPr marL="171450" lvl="0" indent="-171450" defTabSz="914367">
              <a:buFont typeface="Wingdings" panose="05000000000000000000" pitchFamily="2" charset="2"/>
              <a:buChar char="q"/>
              <a:defRPr/>
            </a:pPr>
            <a:r>
              <a:rPr lang="en-US" sz="1000">
                <a:solidFill>
                  <a:srgbClr val="353535"/>
                </a:solidFill>
                <a:cs typeface="Segoe UI Semibold"/>
              </a:rPr>
              <a:t>Have the Solution become Co-sell prioritized.</a:t>
            </a: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a:p>
            <a:pPr defTabSz="914367">
              <a:defRPr/>
            </a:pPr>
            <a:r>
              <a:rPr lang="en-US" sz="1000" b="1">
                <a:solidFill>
                  <a:srgbClr val="353535"/>
                </a:solidFill>
                <a:cs typeface="Segoe UI Semibold"/>
              </a:rPr>
              <a:t>Partnership level:</a:t>
            </a:r>
            <a:br>
              <a:rPr lang="en-US" sz="1000" b="1">
                <a:solidFill>
                  <a:srgbClr val="353535"/>
                </a:solidFill>
                <a:cs typeface="Segoe UI Semibold"/>
              </a:rPr>
            </a:br>
            <a:r>
              <a:rPr lang="en-US" sz="1000">
                <a:solidFill>
                  <a:srgbClr val="353535"/>
                </a:solidFill>
                <a:cs typeface="Segoe UI Semibold"/>
              </a:rPr>
              <a:t>AI Advanced</a:t>
            </a:r>
          </a:p>
        </p:txBody>
      </p:sp>
      <p:sp>
        <p:nvSpPr>
          <p:cNvPr id="4" name="TextBox 3">
            <a:extLst>
              <a:ext uri="{FF2B5EF4-FFF2-40B4-BE49-F238E27FC236}">
                <a16:creationId xmlns:a16="http://schemas.microsoft.com/office/drawing/2014/main" id="{695B3F6E-352A-4743-B140-269EE2F5211C}"/>
              </a:ext>
            </a:extLst>
          </p:cNvPr>
          <p:cNvSpPr txBox="1"/>
          <p:nvPr/>
        </p:nvSpPr>
        <p:spPr>
          <a:xfrm>
            <a:off x="10308049" y="5678657"/>
            <a:ext cx="1705765" cy="923330"/>
          </a:xfrm>
          <a:custGeom>
            <a:avLst/>
            <a:gdLst>
              <a:gd name="connsiteX0" fmla="*/ 0 w 1705765"/>
              <a:gd name="connsiteY0" fmla="*/ 0 h 923330"/>
              <a:gd name="connsiteX1" fmla="*/ 568588 w 1705765"/>
              <a:gd name="connsiteY1" fmla="*/ 0 h 923330"/>
              <a:gd name="connsiteX2" fmla="*/ 1171292 w 1705765"/>
              <a:gd name="connsiteY2" fmla="*/ 0 h 923330"/>
              <a:gd name="connsiteX3" fmla="*/ 1705765 w 1705765"/>
              <a:gd name="connsiteY3" fmla="*/ 0 h 923330"/>
              <a:gd name="connsiteX4" fmla="*/ 1705765 w 1705765"/>
              <a:gd name="connsiteY4" fmla="*/ 452432 h 923330"/>
              <a:gd name="connsiteX5" fmla="*/ 1705765 w 1705765"/>
              <a:gd name="connsiteY5" fmla="*/ 923330 h 923330"/>
              <a:gd name="connsiteX6" fmla="*/ 1120119 w 1705765"/>
              <a:gd name="connsiteY6" fmla="*/ 923330 h 923330"/>
              <a:gd name="connsiteX7" fmla="*/ 568588 w 1705765"/>
              <a:gd name="connsiteY7" fmla="*/ 923330 h 923330"/>
              <a:gd name="connsiteX8" fmla="*/ 0 w 1705765"/>
              <a:gd name="connsiteY8" fmla="*/ 923330 h 923330"/>
              <a:gd name="connsiteX9" fmla="*/ 0 w 1705765"/>
              <a:gd name="connsiteY9" fmla="*/ 480132 h 923330"/>
              <a:gd name="connsiteX10" fmla="*/ 0 w 1705765"/>
              <a:gd name="connsiteY10"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5765" h="923330" fill="none" extrusionOk="0">
                <a:moveTo>
                  <a:pt x="0" y="0"/>
                </a:moveTo>
                <a:cubicBezTo>
                  <a:pt x="138224" y="10865"/>
                  <a:pt x="341125" y="5655"/>
                  <a:pt x="568588" y="0"/>
                </a:cubicBezTo>
                <a:cubicBezTo>
                  <a:pt x="796051" y="-5655"/>
                  <a:pt x="1028354" y="-26687"/>
                  <a:pt x="1171292" y="0"/>
                </a:cubicBezTo>
                <a:cubicBezTo>
                  <a:pt x="1314230" y="26687"/>
                  <a:pt x="1596342" y="-21293"/>
                  <a:pt x="1705765" y="0"/>
                </a:cubicBezTo>
                <a:cubicBezTo>
                  <a:pt x="1691264" y="112759"/>
                  <a:pt x="1692874" y="252469"/>
                  <a:pt x="1705765" y="452432"/>
                </a:cubicBezTo>
                <a:cubicBezTo>
                  <a:pt x="1718656" y="652395"/>
                  <a:pt x="1696369" y="816703"/>
                  <a:pt x="1705765" y="923330"/>
                </a:cubicBezTo>
                <a:cubicBezTo>
                  <a:pt x="1427294" y="951560"/>
                  <a:pt x="1373087" y="912647"/>
                  <a:pt x="1120119" y="923330"/>
                </a:cubicBezTo>
                <a:cubicBezTo>
                  <a:pt x="867151" y="934013"/>
                  <a:pt x="803016" y="945435"/>
                  <a:pt x="568588" y="923330"/>
                </a:cubicBezTo>
                <a:cubicBezTo>
                  <a:pt x="334160" y="901225"/>
                  <a:pt x="187523" y="932248"/>
                  <a:pt x="0" y="923330"/>
                </a:cubicBezTo>
                <a:cubicBezTo>
                  <a:pt x="-20873" y="737949"/>
                  <a:pt x="-2986" y="593921"/>
                  <a:pt x="0" y="480132"/>
                </a:cubicBezTo>
                <a:cubicBezTo>
                  <a:pt x="2986" y="366343"/>
                  <a:pt x="-11639" y="96705"/>
                  <a:pt x="0" y="0"/>
                </a:cubicBezTo>
                <a:close/>
              </a:path>
              <a:path w="1705765" h="923330" stroke="0" extrusionOk="0">
                <a:moveTo>
                  <a:pt x="0" y="0"/>
                </a:moveTo>
                <a:cubicBezTo>
                  <a:pt x="258259" y="-20306"/>
                  <a:pt x="313781" y="19042"/>
                  <a:pt x="517415" y="0"/>
                </a:cubicBezTo>
                <a:cubicBezTo>
                  <a:pt x="721049" y="-19042"/>
                  <a:pt x="786998" y="-6775"/>
                  <a:pt x="1051888" y="0"/>
                </a:cubicBezTo>
                <a:cubicBezTo>
                  <a:pt x="1316778" y="6775"/>
                  <a:pt x="1499750" y="-12499"/>
                  <a:pt x="1705765" y="0"/>
                </a:cubicBezTo>
                <a:cubicBezTo>
                  <a:pt x="1698462" y="222331"/>
                  <a:pt x="1695287" y="332225"/>
                  <a:pt x="1705765" y="461665"/>
                </a:cubicBezTo>
                <a:cubicBezTo>
                  <a:pt x="1716243" y="591105"/>
                  <a:pt x="1716953" y="741032"/>
                  <a:pt x="1705765" y="923330"/>
                </a:cubicBezTo>
                <a:cubicBezTo>
                  <a:pt x="1483499" y="937727"/>
                  <a:pt x="1409634" y="928658"/>
                  <a:pt x="1154234" y="923330"/>
                </a:cubicBezTo>
                <a:cubicBezTo>
                  <a:pt x="898834" y="918002"/>
                  <a:pt x="775686" y="944114"/>
                  <a:pt x="551531" y="923330"/>
                </a:cubicBezTo>
                <a:cubicBezTo>
                  <a:pt x="327376" y="902546"/>
                  <a:pt x="151526" y="946141"/>
                  <a:pt x="0" y="923330"/>
                </a:cubicBezTo>
                <a:cubicBezTo>
                  <a:pt x="-7073" y="814364"/>
                  <a:pt x="-7909" y="675732"/>
                  <a:pt x="0" y="480132"/>
                </a:cubicBezTo>
                <a:cubicBezTo>
                  <a:pt x="7909" y="284532"/>
                  <a:pt x="-11563" y="106137"/>
                  <a:pt x="0" y="0"/>
                </a:cubicBezTo>
                <a:close/>
              </a:path>
            </a:pathLst>
          </a:custGeom>
          <a:solidFill>
            <a:srgbClr val="C3E5FF"/>
          </a:solidFill>
          <a:ln w="19050">
            <a:extLst>
              <a:ext uri="{C807C97D-BFC1-408E-A445-0C87EB9F89A2}">
                <ask:lineSketchStyleProps xmlns:ask="http://schemas.microsoft.com/office/drawing/2018/sketchyshapes" sd="333870983">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wrap="square" lIns="91440" tIns="91440" rIns="91440" bIns="91440" rtlCol="0">
            <a:spAutoFit/>
          </a:bodyPr>
          <a:lstStyle/>
          <a:p>
            <a:pPr algn="ctr"/>
            <a:r>
              <a:rPr lang="en-US" sz="1200">
                <a:gradFill>
                  <a:gsLst>
                    <a:gs pos="2917">
                      <a:schemeClr val="tx1"/>
                    </a:gs>
                    <a:gs pos="30000">
                      <a:schemeClr val="tx1"/>
                    </a:gs>
                  </a:gsLst>
                  <a:lin ang="5400000" scaled="0"/>
                </a:gradFill>
                <a:latin typeface="+mj-lt"/>
              </a:rPr>
              <a:t>Profiles:</a:t>
            </a:r>
          </a:p>
          <a:p>
            <a:r>
              <a:rPr lang="en-US" sz="1200">
                <a:gradFill>
                  <a:gsLst>
                    <a:gs pos="2917">
                      <a:schemeClr val="tx1"/>
                    </a:gs>
                    <a:gs pos="30000">
                      <a:schemeClr val="tx1"/>
                    </a:gs>
                  </a:gsLst>
                  <a:lin ang="5400000" scaled="0"/>
                </a:gradFill>
                <a:latin typeface="+mj-lt"/>
              </a:rPr>
              <a:t>Data Scientist – DS</a:t>
            </a:r>
          </a:p>
          <a:p>
            <a:pPr algn="l"/>
            <a:r>
              <a:rPr lang="en-US" sz="1200">
                <a:gradFill>
                  <a:gsLst>
                    <a:gs pos="2917">
                      <a:schemeClr val="tx1"/>
                    </a:gs>
                    <a:gs pos="30000">
                      <a:schemeClr val="tx1"/>
                    </a:gs>
                  </a:gsLst>
                  <a:lin ang="5400000" scaled="0"/>
                </a:gradFill>
                <a:latin typeface="+mj-lt"/>
              </a:rPr>
              <a:t>ML Engineer – ME</a:t>
            </a:r>
          </a:p>
          <a:p>
            <a:pPr algn="l"/>
            <a:r>
              <a:rPr lang="en-US" sz="1200">
                <a:gradFill>
                  <a:gsLst>
                    <a:gs pos="2917">
                      <a:schemeClr val="tx1"/>
                    </a:gs>
                    <a:gs pos="30000">
                      <a:schemeClr val="tx1"/>
                    </a:gs>
                  </a:gsLst>
                  <a:lin ang="5400000" scaled="0"/>
                </a:gradFill>
                <a:latin typeface="+mj-lt"/>
              </a:rPr>
              <a:t>AI Engineer – AE</a:t>
            </a:r>
          </a:p>
        </p:txBody>
      </p:sp>
      <p:grpSp>
        <p:nvGrpSpPr>
          <p:cNvPr id="8" name="Group 7">
            <a:extLst>
              <a:ext uri="{FF2B5EF4-FFF2-40B4-BE49-F238E27FC236}">
                <a16:creationId xmlns:a16="http://schemas.microsoft.com/office/drawing/2014/main" id="{A09018DD-93AA-C302-C30A-CCC04B81BCAF}"/>
              </a:ext>
            </a:extLst>
          </p:cNvPr>
          <p:cNvGrpSpPr/>
          <p:nvPr/>
        </p:nvGrpSpPr>
        <p:grpSpPr>
          <a:xfrm>
            <a:off x="429285" y="988395"/>
            <a:ext cx="11437888" cy="5597461"/>
            <a:chOff x="429285" y="988395"/>
            <a:chExt cx="11437888" cy="5597461"/>
          </a:xfrm>
        </p:grpSpPr>
        <p:sp>
          <p:nvSpPr>
            <p:cNvPr id="9" name="Arrow: Pentagon 8">
              <a:extLst>
                <a:ext uri="{FF2B5EF4-FFF2-40B4-BE49-F238E27FC236}">
                  <a16:creationId xmlns:a16="http://schemas.microsoft.com/office/drawing/2014/main" id="{19999655-A8BE-3588-ADCA-42ECD1D9CEA8}"/>
                </a:ext>
              </a:extLst>
            </p:cNvPr>
            <p:cNvSpPr/>
            <p:nvPr/>
          </p:nvSpPr>
          <p:spPr bwMode="auto">
            <a:xfrm>
              <a:off x="429285" y="988395"/>
              <a:ext cx="2651760" cy="440057"/>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No expertise</a:t>
              </a:r>
            </a:p>
          </p:txBody>
        </p:sp>
        <p:sp>
          <p:nvSpPr>
            <p:cNvPr id="10" name="Arrow: Chevron 9">
              <a:extLst>
                <a:ext uri="{FF2B5EF4-FFF2-40B4-BE49-F238E27FC236}">
                  <a16:creationId xmlns:a16="http://schemas.microsoft.com/office/drawing/2014/main" id="{64286D77-E124-B24A-A618-EC263DBEFEDD}"/>
                </a:ext>
              </a:extLst>
            </p:cNvPr>
            <p:cNvSpPr/>
            <p:nvPr/>
          </p:nvSpPr>
          <p:spPr bwMode="auto">
            <a:xfrm>
              <a:off x="2992234" y="988395"/>
              <a:ext cx="3017520" cy="440057"/>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Development</a:t>
              </a:r>
            </a:p>
          </p:txBody>
        </p:sp>
        <p:sp>
          <p:nvSpPr>
            <p:cNvPr id="11" name="Arrow: Chevron 10">
              <a:extLst>
                <a:ext uri="{FF2B5EF4-FFF2-40B4-BE49-F238E27FC236}">
                  <a16:creationId xmlns:a16="http://schemas.microsoft.com/office/drawing/2014/main" id="{ABCF3694-BEC2-1548-89A5-949BB0C72529}"/>
                </a:ext>
              </a:extLst>
            </p:cNvPr>
            <p:cNvSpPr/>
            <p:nvPr/>
          </p:nvSpPr>
          <p:spPr bwMode="auto">
            <a:xfrm>
              <a:off x="5920943" y="988395"/>
              <a:ext cx="3017520" cy="440057"/>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Launch</a:t>
              </a:r>
            </a:p>
          </p:txBody>
        </p:sp>
        <p:sp>
          <p:nvSpPr>
            <p:cNvPr id="12" name="Arrow: Chevron 11">
              <a:extLst>
                <a:ext uri="{FF2B5EF4-FFF2-40B4-BE49-F238E27FC236}">
                  <a16:creationId xmlns:a16="http://schemas.microsoft.com/office/drawing/2014/main" id="{46A88544-C8C8-916A-D53B-1786DF84E017}"/>
                </a:ext>
              </a:extLst>
            </p:cNvPr>
            <p:cNvSpPr/>
            <p:nvPr/>
          </p:nvSpPr>
          <p:spPr bwMode="auto">
            <a:xfrm>
              <a:off x="8849653" y="988395"/>
              <a:ext cx="3017520" cy="440057"/>
            </a:xfrm>
            <a:prstGeom prst="chevron">
              <a:avLst>
                <a:gd name="adj" fmla="val 34093"/>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Growth</a:t>
              </a:r>
            </a:p>
          </p:txBody>
        </p:sp>
        <p:grpSp>
          <p:nvGrpSpPr>
            <p:cNvPr id="13" name="Group 12">
              <a:extLst>
                <a:ext uri="{FF2B5EF4-FFF2-40B4-BE49-F238E27FC236}">
                  <a16:creationId xmlns:a16="http://schemas.microsoft.com/office/drawing/2014/main" id="{BE3912E5-1220-6226-C1BA-06EB6A6E785B}"/>
                </a:ext>
              </a:extLst>
            </p:cNvPr>
            <p:cNvGrpSpPr/>
            <p:nvPr/>
          </p:nvGrpSpPr>
          <p:grpSpPr>
            <a:xfrm>
              <a:off x="2983056" y="1406838"/>
              <a:ext cx="5845455" cy="5179018"/>
              <a:chOff x="2983056" y="2773951"/>
              <a:chExt cx="5845455" cy="3840480"/>
            </a:xfrm>
          </p:grpSpPr>
          <p:cxnSp>
            <p:nvCxnSpPr>
              <p:cNvPr id="25" name="Straight Connector 24">
                <a:extLst>
                  <a:ext uri="{FF2B5EF4-FFF2-40B4-BE49-F238E27FC236}">
                    <a16:creationId xmlns:a16="http://schemas.microsoft.com/office/drawing/2014/main" id="{8F7BE713-53BA-C17F-67E8-AF9B9D891253}"/>
                  </a:ext>
                </a:extLst>
              </p:cNvPr>
              <p:cNvCxnSpPr>
                <a:cxnSpLocks/>
              </p:cNvCxnSpPr>
              <p:nvPr/>
            </p:nvCxnSpPr>
            <p:spPr>
              <a:xfrm>
                <a:off x="2983056"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BF1591-7559-9575-8A0B-D98E90A414E8}"/>
                  </a:ext>
                </a:extLst>
              </p:cNvPr>
              <p:cNvCxnSpPr>
                <a:cxnSpLocks/>
              </p:cNvCxnSpPr>
              <p:nvPr/>
            </p:nvCxnSpPr>
            <p:spPr>
              <a:xfrm flipH="1">
                <a:off x="5916002" y="2773951"/>
                <a:ext cx="2338"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E10FACA-0B85-6463-18C4-AA7703F620A4}"/>
                  </a:ext>
                </a:extLst>
              </p:cNvPr>
              <p:cNvCxnSpPr>
                <a:cxnSpLocks/>
              </p:cNvCxnSpPr>
              <p:nvPr/>
            </p:nvCxnSpPr>
            <p:spPr>
              <a:xfrm>
                <a:off x="8828511"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8971531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5">
            <a:extLst>
              <a:ext uri="{FF2B5EF4-FFF2-40B4-BE49-F238E27FC236}">
                <a16:creationId xmlns:a16="http://schemas.microsoft.com/office/drawing/2014/main" id="{1E69A859-AE0E-48C0-85D2-086AC9A49502}"/>
              </a:ext>
            </a:extLst>
          </p:cNvPr>
          <p:cNvSpPr txBox="1">
            <a:spLocks/>
          </p:cNvSpPr>
          <p:nvPr/>
        </p:nvSpPr>
        <p:spPr>
          <a:xfrm>
            <a:off x="426424" y="256013"/>
            <a:ext cx="11327281" cy="818170"/>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800" b="1">
                <a:latin typeface="Segoe UI"/>
                <a:cs typeface="Segoe UI"/>
              </a:rPr>
              <a:t>Data &amp; AI Learning Paths</a:t>
            </a:r>
            <a:endParaRPr lang="en-US"/>
          </a:p>
          <a:p>
            <a:r>
              <a:rPr lang="en-US" sz="1200" b="1" i="1">
                <a:latin typeface="Segoe UI"/>
                <a:cs typeface="Segoe UI"/>
              </a:rPr>
              <a:t>*This Learning Path is complementary to the AI path.</a:t>
            </a:r>
          </a:p>
          <a:p>
            <a:r>
              <a:rPr lang="en-US" sz="1200" b="1" i="1">
                <a:latin typeface="Segoe UI"/>
                <a:cs typeface="Segoe UI"/>
              </a:rPr>
              <a:t>**This guidance is focused on developing partners that need a deep proficiency on the computer vision workload.</a:t>
            </a:r>
            <a:endParaRPr lang="en-US" sz="1200" b="1" i="1">
              <a:latin typeface="Segoe UI"/>
            </a:endParaRPr>
          </a:p>
        </p:txBody>
      </p:sp>
      <p:sp>
        <p:nvSpPr>
          <p:cNvPr id="14" name="Rectangle 13">
            <a:extLst>
              <a:ext uri="{FF2B5EF4-FFF2-40B4-BE49-F238E27FC236}">
                <a16:creationId xmlns:a16="http://schemas.microsoft.com/office/drawing/2014/main" id="{7F0EB5A8-0FE2-47EB-B511-8E13515949F2}"/>
              </a:ext>
            </a:extLst>
          </p:cNvPr>
          <p:cNvSpPr/>
          <p:nvPr/>
        </p:nvSpPr>
        <p:spPr bwMode="auto">
          <a:xfrm>
            <a:off x="9422674" y="256013"/>
            <a:ext cx="2327950" cy="658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pt-BR" sz="2800">
                <a:gradFill>
                  <a:gsLst>
                    <a:gs pos="0">
                      <a:srgbClr val="FFFFFF"/>
                    </a:gs>
                    <a:gs pos="100000">
                      <a:srgbClr val="FFFFFF"/>
                    </a:gs>
                  </a:gsLst>
                  <a:lin ang="5400000" scaled="0"/>
                </a:gradFill>
                <a:latin typeface="+mj-lt"/>
                <a:ea typeface="Segoe UI" pitchFamily="34" charset="0"/>
                <a:cs typeface="Segoe UI"/>
              </a:rPr>
              <a:t>AI (Vision)</a:t>
            </a:r>
            <a:endParaRPr lang="en-US" sz="2800" err="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7" name="Rectangle 26">
            <a:extLst>
              <a:ext uri="{FF2B5EF4-FFF2-40B4-BE49-F238E27FC236}">
                <a16:creationId xmlns:a16="http://schemas.microsoft.com/office/drawing/2014/main" id="{62BD1821-A0C2-4025-AD35-986EFA55E1EB}"/>
              </a:ext>
            </a:extLst>
          </p:cNvPr>
          <p:cNvSpPr/>
          <p:nvPr/>
        </p:nvSpPr>
        <p:spPr>
          <a:xfrm>
            <a:off x="426424" y="1882707"/>
            <a:ext cx="2554295" cy="461665"/>
          </a:xfrm>
          <a:prstGeom prst="rect">
            <a:avLst/>
          </a:prstGeom>
        </p:spPr>
        <p:txBody>
          <a:bodyPr wrap="square" lIns="0" tIns="0" rIns="0" bIns="0" anchor="t">
            <a:spAutoFit/>
          </a:bodyPr>
          <a:lstStyle/>
          <a:p>
            <a:pPr defTabSz="914367">
              <a:defRPr/>
            </a:pPr>
            <a:r>
              <a:rPr lang="en-US" sz="1000">
                <a:solidFill>
                  <a:srgbClr val="353535"/>
                </a:solidFill>
                <a:cs typeface="Segoe UI Semibold"/>
              </a:rPr>
              <a:t>Follow the AI maturity model for "No expertise" partners.</a:t>
            </a:r>
            <a:endParaRPr lang="en-US" sz="1000">
              <a:cs typeface="Segoe UI"/>
            </a:endParaRPr>
          </a:p>
          <a:p>
            <a:pPr lvl="0" defTabSz="914367">
              <a:defRPr/>
            </a:pPr>
            <a:endParaRPr lang="en-US" sz="1000">
              <a:solidFill>
                <a:srgbClr val="353535"/>
              </a:solidFill>
              <a:cs typeface="Segoe UI Semibold"/>
            </a:endParaRPr>
          </a:p>
        </p:txBody>
      </p:sp>
      <p:sp>
        <p:nvSpPr>
          <p:cNvPr id="28" name="Rectangle 27">
            <a:extLst>
              <a:ext uri="{FF2B5EF4-FFF2-40B4-BE49-F238E27FC236}">
                <a16:creationId xmlns:a16="http://schemas.microsoft.com/office/drawing/2014/main" id="{FC6BB442-9F59-444E-A77C-66B56E50356E}"/>
              </a:ext>
            </a:extLst>
          </p:cNvPr>
          <p:cNvSpPr/>
          <p:nvPr/>
        </p:nvSpPr>
        <p:spPr>
          <a:xfrm>
            <a:off x="3038477" y="1882707"/>
            <a:ext cx="2832498" cy="2462213"/>
          </a:xfrm>
          <a:prstGeom prst="rect">
            <a:avLst/>
          </a:prstGeom>
        </p:spPr>
        <p:txBody>
          <a:bodyPr wrap="square" lIns="0" tIns="0" rIns="0" bIns="0" anchor="t">
            <a:spAutoFit/>
          </a:bodyPr>
          <a:lstStyle/>
          <a:p>
            <a:pPr defTabSz="914367">
              <a:defRPr/>
            </a:pPr>
            <a:r>
              <a:rPr lang="en-US" sz="1000">
                <a:solidFill>
                  <a:srgbClr val="353535"/>
                </a:solidFill>
                <a:ea typeface="+mn-lt"/>
                <a:cs typeface="+mn-lt"/>
              </a:rPr>
              <a:t>Follow the AI maturity model for no "Development" partners.</a:t>
            </a:r>
            <a:endParaRPr lang="en-US" sz="1000">
              <a:ea typeface="+mn-lt"/>
              <a:cs typeface="+mn-lt"/>
            </a:endParaRPr>
          </a:p>
          <a:p>
            <a:pPr lvl="0" defTabSz="914367">
              <a:defRPr/>
            </a:pPr>
            <a:endParaRPr lang="en-US" sz="1000">
              <a:solidFill>
                <a:srgbClr val="353535"/>
              </a:solidFill>
              <a:cs typeface="Segoe UI Semibold"/>
            </a:endParaRPr>
          </a:p>
          <a:p>
            <a:pPr defTabSz="914367">
              <a:defRPr/>
            </a:pPr>
            <a:r>
              <a:rPr lang="en-US" sz="1000" b="1">
                <a:solidFill>
                  <a:srgbClr val="353535"/>
                </a:solidFill>
                <a:cs typeface="Segoe UI Semibold"/>
              </a:rPr>
              <a:t>Goal:</a:t>
            </a:r>
            <a:r>
              <a:rPr lang="en-US" sz="1000">
                <a:solidFill>
                  <a:srgbClr val="353535"/>
                </a:solidFill>
                <a:cs typeface="Segoe UI Semibold"/>
              </a:rPr>
              <a:t> Understand possible approaches for deploying computer vision solutions on Azure and on the Edge.</a:t>
            </a:r>
          </a:p>
          <a:p>
            <a:pPr defTabSz="914367">
              <a:defRPr/>
            </a:pPr>
            <a:endParaRPr lang="en-US" sz="1000" b="1">
              <a:solidFill>
                <a:srgbClr val="353535"/>
              </a:solidFill>
              <a:cs typeface="Segoe UI Semibold"/>
            </a:endParaRPr>
          </a:p>
          <a:p>
            <a:pPr defTabSz="914367">
              <a:defRPr/>
            </a:pPr>
            <a:r>
              <a:rPr lang="en-US" sz="1000" b="1">
                <a:solidFill>
                  <a:srgbClr val="353535"/>
                </a:solidFill>
                <a:cs typeface="Segoe UI Semibold"/>
              </a:rPr>
              <a:t>Activities:</a:t>
            </a:r>
            <a:br>
              <a:rPr lang="en-US" sz="1000" b="1">
                <a:solidFill>
                  <a:srgbClr val="353535"/>
                </a:solidFill>
                <a:cs typeface="Segoe UI Semibold"/>
              </a:rPr>
            </a:br>
            <a:endParaRPr lang="en-US" sz="1000">
              <a:solidFill>
                <a:srgbClr val="353535"/>
              </a:solidFill>
              <a:cs typeface="Segoe UI Semibold"/>
            </a:endParaRPr>
          </a:p>
          <a:p>
            <a:pPr marL="171450" indent="-171450" defTabSz="914367">
              <a:buFont typeface="Arial"/>
              <a:buChar char="•"/>
              <a:defRPr/>
            </a:pPr>
            <a:r>
              <a:rPr lang="en-US" sz="1000">
                <a:solidFill>
                  <a:srgbClr val="353535"/>
                </a:solidFill>
                <a:cs typeface="Segoe UI Semibold"/>
                <a:hlinkClick r:id="rId3"/>
              </a:rPr>
              <a:t>Computer Vision Learning Path</a:t>
            </a:r>
            <a:r>
              <a:rPr lang="en-US" sz="1000">
                <a:solidFill>
                  <a:srgbClr val="353535"/>
                </a:solidFill>
                <a:cs typeface="Segoe UI Semibold"/>
              </a:rPr>
              <a:t> (18h)</a:t>
            </a:r>
          </a:p>
          <a:p>
            <a:pPr marL="182880" lvl="1" defTabSz="914367">
              <a:defRPr/>
            </a:pPr>
            <a:r>
              <a:rPr lang="en-US" sz="1000">
                <a:solidFill>
                  <a:srgbClr val="353535"/>
                </a:solidFill>
                <a:cs typeface="Segoe UI Semibold"/>
              </a:rPr>
              <a:t>Profile: VA-DS</a:t>
            </a:r>
          </a:p>
          <a:p>
            <a:pPr marL="171450" indent="-171450" defTabSz="914367">
              <a:buFont typeface="Arial"/>
              <a:buChar char="•"/>
              <a:defRPr/>
            </a:pPr>
            <a:endParaRPr lang="en-US" sz="1000" b="1">
              <a:solidFill>
                <a:srgbClr val="353535"/>
              </a:solidFill>
              <a:cs typeface="Segoe UI Semibold"/>
            </a:endParaRPr>
          </a:p>
          <a:p>
            <a:pPr marL="171450" indent="-171450" defTabSz="914367">
              <a:buFont typeface="Arial"/>
              <a:buChar char="•"/>
              <a:defRPr/>
            </a:pPr>
            <a:r>
              <a:rPr lang="en-US" sz="1000">
                <a:solidFill>
                  <a:srgbClr val="353535"/>
                </a:solidFill>
                <a:cs typeface="Segoe UI Semibold"/>
                <a:hlinkClick r:id="rId4"/>
              </a:rPr>
              <a:t>Spatial Analysis Service</a:t>
            </a:r>
            <a:endParaRPr lang="en-US" sz="1000">
              <a:solidFill>
                <a:srgbClr val="353535"/>
              </a:solidFill>
              <a:cs typeface="Segoe UI Semibold"/>
            </a:endParaRPr>
          </a:p>
          <a:p>
            <a:pPr marL="182880" lvl="1" defTabSz="914367">
              <a:defRPr/>
            </a:pPr>
            <a:r>
              <a:rPr lang="en-US" sz="1000">
                <a:solidFill>
                  <a:srgbClr val="353535"/>
                </a:solidFill>
                <a:cs typeface="Segoe UI Semibold"/>
              </a:rPr>
              <a:t>Profile: VA-DS</a:t>
            </a:r>
          </a:p>
          <a:p>
            <a:pPr defTabSz="914367">
              <a:defRPr/>
            </a:pPr>
            <a:endParaRPr lang="en-US" sz="1000" b="1">
              <a:solidFill>
                <a:srgbClr val="353535"/>
              </a:solidFill>
              <a:cs typeface="Segoe UI Semibold"/>
            </a:endParaRPr>
          </a:p>
          <a:p>
            <a:pPr defTabSz="914367">
              <a:defRPr/>
            </a:pPr>
            <a:endParaRPr lang="it-IT" sz="1000">
              <a:solidFill>
                <a:srgbClr val="353535"/>
              </a:solidFill>
              <a:cs typeface="Segoe UI Semibold"/>
            </a:endParaRPr>
          </a:p>
        </p:txBody>
      </p:sp>
      <p:sp>
        <p:nvSpPr>
          <p:cNvPr id="29" name="Rectangle 28">
            <a:extLst>
              <a:ext uri="{FF2B5EF4-FFF2-40B4-BE49-F238E27FC236}">
                <a16:creationId xmlns:a16="http://schemas.microsoft.com/office/drawing/2014/main" id="{64C22E43-4549-48EC-B8EA-48D8AA32875C}"/>
              </a:ext>
            </a:extLst>
          </p:cNvPr>
          <p:cNvSpPr/>
          <p:nvPr/>
        </p:nvSpPr>
        <p:spPr>
          <a:xfrm>
            <a:off x="5978480" y="1882707"/>
            <a:ext cx="2834640" cy="4308872"/>
          </a:xfrm>
          <a:prstGeom prst="rect">
            <a:avLst/>
          </a:prstGeom>
        </p:spPr>
        <p:txBody>
          <a:bodyPr wrap="square" lIns="0" tIns="0" rIns="0" bIns="0" anchor="t">
            <a:spAutoFit/>
          </a:bodyPr>
          <a:lstStyle/>
          <a:p>
            <a:pPr defTabSz="914367">
              <a:defRPr/>
            </a:pPr>
            <a:r>
              <a:rPr lang="en-US" sz="1000">
                <a:solidFill>
                  <a:srgbClr val="353535"/>
                </a:solidFill>
                <a:ea typeface="+mn-lt"/>
                <a:cs typeface="+mn-lt"/>
              </a:rPr>
              <a:t>Follow the AI maturity model for "Launch" partners.</a:t>
            </a:r>
            <a:endParaRPr lang="en-US" sz="1000">
              <a:ea typeface="+mn-lt"/>
              <a:cs typeface="+mn-lt"/>
            </a:endParaRPr>
          </a:p>
          <a:p>
            <a:pPr lvl="0" defTabSz="914367">
              <a:defRPr/>
            </a:pPr>
            <a:endParaRPr lang="en-US" sz="1000" b="1">
              <a:solidFill>
                <a:srgbClr val="353535"/>
              </a:solidFill>
              <a:cs typeface="Segoe UI Semibold"/>
            </a:endParaRPr>
          </a:p>
          <a:p>
            <a:pPr defTabSz="914367">
              <a:defRPr/>
            </a:pPr>
            <a:r>
              <a:rPr lang="en-US" sz="1000" b="1">
                <a:solidFill>
                  <a:srgbClr val="353535"/>
                </a:solidFill>
                <a:cs typeface="Segoe UI Semibold"/>
              </a:rPr>
              <a:t>Goal: </a:t>
            </a:r>
            <a:r>
              <a:rPr lang="en-US" sz="1000">
                <a:solidFill>
                  <a:srgbClr val="353535"/>
                </a:solidFill>
                <a:cs typeface="Segoe UI Semibold"/>
              </a:rPr>
              <a:t>Deploy some advanced templates, improving proficiency in topics such as </a:t>
            </a:r>
            <a:r>
              <a:rPr lang="en-US" sz="1000" err="1">
                <a:solidFill>
                  <a:srgbClr val="353535"/>
                </a:solidFill>
                <a:cs typeface="Segoe UI Semibold"/>
              </a:rPr>
              <a:t>MLOps</a:t>
            </a:r>
            <a:r>
              <a:rPr lang="en-US" sz="1000">
                <a:solidFill>
                  <a:srgbClr val="353535"/>
                </a:solidFill>
                <a:cs typeface="Segoe UI Semibold"/>
              </a:rPr>
              <a:t> and Edge video analytics architectures.</a:t>
            </a:r>
          </a:p>
          <a:p>
            <a:pPr defTabSz="914367">
              <a:defRPr/>
            </a:pPr>
            <a:endParaRPr lang="en-US" sz="1000" b="1">
              <a:solidFill>
                <a:srgbClr val="353535"/>
              </a:solidFill>
              <a:cs typeface="Segoe UI Semibold"/>
            </a:endParaRPr>
          </a:p>
          <a:p>
            <a:pPr defTabSz="914367">
              <a:defRPr/>
            </a:pPr>
            <a:r>
              <a:rPr lang="en-US" sz="1000" b="1">
                <a:solidFill>
                  <a:srgbClr val="353535"/>
                </a:solidFill>
                <a:cs typeface="Segoe UI Semibold"/>
              </a:rPr>
              <a:t>Activities:</a:t>
            </a:r>
          </a:p>
          <a:p>
            <a:pPr marL="171450" indent="-171450" defTabSz="914367">
              <a:buFont typeface="Wingdings" panose="05000000000000000000" pitchFamily="2" charset="2"/>
              <a:buChar char="q"/>
              <a:defRPr/>
            </a:pPr>
            <a:r>
              <a:rPr lang="en-US" sz="1000" b="1">
                <a:solidFill>
                  <a:srgbClr val="353535"/>
                </a:solidFill>
                <a:cs typeface="Segoe UI Semibold"/>
              </a:rPr>
              <a:t>AI Templates/Workshops</a:t>
            </a:r>
          </a:p>
          <a:p>
            <a:pPr marL="354330" lvl="1" indent="-171450" defTabSz="914367">
              <a:buFont typeface="Arial,Sans-Serif" panose="020B0604020202020204" pitchFamily="34" charset="0"/>
              <a:buChar char="•"/>
              <a:defRPr/>
            </a:pPr>
            <a:r>
              <a:rPr lang="en-US" sz="1000" err="1">
                <a:solidFill>
                  <a:srgbClr val="353535"/>
                </a:solidFill>
                <a:cs typeface="Segoe UI Semibold"/>
                <a:hlinkClick r:id="rId5"/>
              </a:rPr>
              <a:t>MLOps</a:t>
            </a:r>
            <a:r>
              <a:rPr lang="en-US" sz="1000">
                <a:solidFill>
                  <a:srgbClr val="353535"/>
                </a:solidFill>
                <a:cs typeface="Segoe UI Semibold"/>
                <a:hlinkClick r:id="rId5"/>
              </a:rPr>
              <a:t> Solution Accelerator (for Computer Vision)</a:t>
            </a:r>
            <a:br>
              <a:rPr lang="en-US" sz="1000">
                <a:solidFill>
                  <a:srgbClr val="353535"/>
                </a:solidFill>
                <a:cs typeface="Segoe UI Semibold"/>
              </a:rPr>
            </a:br>
            <a:r>
              <a:rPr lang="en-US" sz="1000">
                <a:solidFill>
                  <a:srgbClr val="353535"/>
                </a:solidFill>
                <a:cs typeface="Segoe UI Semibold"/>
              </a:rPr>
              <a:t>Profile: VA-ME</a:t>
            </a:r>
          </a:p>
          <a:p>
            <a:pPr marL="354330" lvl="1" indent="-171450" defTabSz="914367">
              <a:buFont typeface="Arial,Sans-Serif" panose="020B0604020202020204" pitchFamily="34" charset="0"/>
              <a:buChar char="•"/>
              <a:defRPr/>
            </a:pPr>
            <a:endParaRPr lang="en-US" sz="1000">
              <a:solidFill>
                <a:srgbClr val="353535"/>
              </a:solidFill>
              <a:cs typeface="Segoe UI Semibold"/>
            </a:endParaRPr>
          </a:p>
          <a:p>
            <a:pPr marL="354330" lvl="1" indent="-171450" defTabSz="914367">
              <a:buFont typeface="Arial,Sans-Serif" panose="020B0604020202020204" pitchFamily="34" charset="0"/>
              <a:buChar char="•"/>
              <a:defRPr/>
            </a:pPr>
            <a:r>
              <a:rPr lang="en-US" sz="1000">
                <a:solidFill>
                  <a:srgbClr val="353535"/>
                </a:solidFill>
                <a:cs typeface="Segoe UI Semibold"/>
                <a:hlinkClick r:id="rId6"/>
              </a:rPr>
              <a:t>ML deployment at the Edge</a:t>
            </a:r>
            <a:br>
              <a:rPr lang="en-US" sz="1000">
                <a:solidFill>
                  <a:srgbClr val="353535"/>
                </a:solidFill>
                <a:cs typeface="Segoe UI Semibold"/>
              </a:rPr>
            </a:br>
            <a:r>
              <a:rPr lang="en-US" sz="1000">
                <a:solidFill>
                  <a:srgbClr val="353535"/>
                </a:solidFill>
                <a:cs typeface="Segoe UI Semibold"/>
              </a:rPr>
              <a:t>Profile: VA-ME</a:t>
            </a:r>
            <a:endParaRPr lang="en-US" sz="1000">
              <a:cs typeface="Segoe UI"/>
            </a:endParaRPr>
          </a:p>
          <a:p>
            <a:pPr defTabSz="914367">
              <a:defRPr/>
            </a:pPr>
            <a:endParaRPr lang="en-US" sz="1000" b="1">
              <a:solidFill>
                <a:srgbClr val="353535"/>
              </a:solidFill>
              <a:cs typeface="Segoe UI Semibold"/>
            </a:endParaRPr>
          </a:p>
          <a:p>
            <a:pPr marL="171450" indent="-171450" defTabSz="914367">
              <a:buFont typeface="Wingdings" panose="05000000000000000000" pitchFamily="2" charset="2"/>
              <a:buChar char="q"/>
              <a:defRPr/>
            </a:pPr>
            <a:r>
              <a:rPr lang="en-US" sz="1000" b="1">
                <a:solidFill>
                  <a:srgbClr val="353535"/>
                </a:solidFill>
                <a:cs typeface="Segoe UI Semibold"/>
              </a:rPr>
              <a:t>Reference Architecture Guide</a:t>
            </a:r>
          </a:p>
          <a:p>
            <a:pPr marL="354330" lvl="1" indent="-171450" defTabSz="914367">
              <a:buFont typeface="Arial" panose="020B0604020202020204" pitchFamily="34" charset="0"/>
              <a:buChar char="•"/>
              <a:defRPr/>
            </a:pPr>
            <a:r>
              <a:rPr lang="en-US" sz="1000" err="1">
                <a:solidFill>
                  <a:srgbClr val="353535"/>
                </a:solidFill>
                <a:cs typeface="Segoe UI Semibold"/>
                <a:hlinkClick r:id="rId7"/>
              </a:rPr>
              <a:t>MLOps</a:t>
            </a:r>
            <a:r>
              <a:rPr lang="en-US" sz="1000">
                <a:solidFill>
                  <a:srgbClr val="353535"/>
                </a:solidFill>
                <a:cs typeface="Segoe UI Semibold"/>
                <a:hlinkClick r:id="rId7"/>
              </a:rPr>
              <a:t> for Computer Vision</a:t>
            </a:r>
            <a:endParaRPr lang="en-US" sz="1000">
              <a:solidFill>
                <a:srgbClr val="353535"/>
              </a:solidFill>
              <a:cs typeface="Segoe UI Semibold"/>
            </a:endParaRPr>
          </a:p>
          <a:p>
            <a:pPr marL="352800" lvl="1" defTabSz="914367">
              <a:defRPr/>
            </a:pPr>
            <a:r>
              <a:rPr lang="en-US" sz="1000">
                <a:solidFill>
                  <a:srgbClr val="353535"/>
                </a:solidFill>
                <a:cs typeface="Segoe UI Semibold"/>
              </a:rPr>
              <a:t>Profile: VA-ME</a:t>
            </a:r>
          </a:p>
          <a:p>
            <a:pPr marL="182880" lvl="1" defTabSz="914367">
              <a:defRPr/>
            </a:pPr>
            <a:endParaRPr lang="en-US" sz="1000">
              <a:solidFill>
                <a:srgbClr val="353535"/>
              </a:solidFill>
              <a:cs typeface="Segoe UI Semibold"/>
            </a:endParaRPr>
          </a:p>
          <a:p>
            <a:pPr marL="354330" lvl="1" indent="-171450" defTabSz="914367">
              <a:buFont typeface="Arial" panose="020B0604020202020204" pitchFamily="34" charset="0"/>
              <a:buChar char="•"/>
              <a:defRPr/>
            </a:pPr>
            <a:r>
              <a:rPr lang="en-US" sz="1000">
                <a:solidFill>
                  <a:srgbClr val="353535"/>
                </a:solidFill>
                <a:cs typeface="Segoe UI Semibold"/>
                <a:hlinkClick r:id="rId8"/>
              </a:rPr>
              <a:t>End-to-end Computer Vision at the edge for manufacturing</a:t>
            </a:r>
            <a:endParaRPr lang="en-US" sz="1000">
              <a:solidFill>
                <a:srgbClr val="353535"/>
              </a:solidFill>
              <a:cs typeface="Segoe UI Semibold"/>
            </a:endParaRPr>
          </a:p>
          <a:p>
            <a:pPr marL="352800" lvl="1" defTabSz="914367">
              <a:defRPr/>
            </a:pPr>
            <a:r>
              <a:rPr lang="en-US" sz="1000">
                <a:solidFill>
                  <a:srgbClr val="353535"/>
                </a:solidFill>
                <a:cs typeface="Segoe UI Semibold"/>
              </a:rPr>
              <a:t>Profile: VA-ME</a:t>
            </a:r>
          </a:p>
          <a:p>
            <a:pPr lvl="0" defTabSz="914367">
              <a:defRPr/>
            </a:pPr>
            <a:endParaRPr lang="en-US" sz="1000" b="1">
              <a:solidFill>
                <a:srgbClr val="353535"/>
              </a:solidFill>
              <a:cs typeface="Segoe UI Semibold"/>
            </a:endParaRPr>
          </a:p>
          <a:p>
            <a:pPr lvl="0" defTabSz="914367">
              <a:defRPr/>
            </a:pPr>
            <a:endParaRPr lang="en-US" sz="1000" b="1">
              <a:solidFill>
                <a:srgbClr val="353535"/>
              </a:solidFill>
              <a:cs typeface="Segoe UI Semibold"/>
            </a:endParaRPr>
          </a:p>
          <a:p>
            <a:pPr lvl="0" defTabSz="914367">
              <a:defRPr/>
            </a:pPr>
            <a:endParaRPr lang="en-US" sz="1000">
              <a:solidFill>
                <a:srgbClr val="353535"/>
              </a:solidFill>
              <a:cs typeface="Segoe UI Semibold"/>
            </a:endParaRPr>
          </a:p>
          <a:p>
            <a:pPr defTabSz="914367">
              <a:defRPr/>
            </a:pPr>
            <a:endParaRPr lang="en-US" sz="1000">
              <a:solidFill>
                <a:srgbClr val="353535"/>
              </a:solidFill>
              <a:cs typeface="Segoe UI Semibold"/>
            </a:endParaRPr>
          </a:p>
          <a:p>
            <a:pPr indent="-274320" defTabSz="914367">
              <a:defRPr/>
            </a:pPr>
            <a:endParaRPr lang="en-US" sz="1000">
              <a:solidFill>
                <a:srgbClr val="353535"/>
              </a:solidFill>
              <a:cs typeface="Segoe UI Semibold"/>
            </a:endParaRPr>
          </a:p>
        </p:txBody>
      </p:sp>
      <p:sp>
        <p:nvSpPr>
          <p:cNvPr id="30" name="Rectangle 29">
            <a:extLst>
              <a:ext uri="{FF2B5EF4-FFF2-40B4-BE49-F238E27FC236}">
                <a16:creationId xmlns:a16="http://schemas.microsoft.com/office/drawing/2014/main" id="{C680D240-BAEC-41CA-96C8-B5E742270423}"/>
              </a:ext>
            </a:extLst>
          </p:cNvPr>
          <p:cNvSpPr/>
          <p:nvPr/>
        </p:nvSpPr>
        <p:spPr>
          <a:xfrm>
            <a:off x="8873260" y="1882707"/>
            <a:ext cx="2834640" cy="2000548"/>
          </a:xfrm>
          <a:prstGeom prst="rect">
            <a:avLst/>
          </a:prstGeom>
        </p:spPr>
        <p:txBody>
          <a:bodyPr wrap="square" lIns="0" tIns="0" rIns="0" bIns="0" anchor="t">
            <a:spAutoFit/>
          </a:bodyPr>
          <a:lstStyle/>
          <a:p>
            <a:pPr defTabSz="914367">
              <a:defRPr/>
            </a:pPr>
            <a:r>
              <a:rPr lang="en-US" sz="1000">
                <a:solidFill>
                  <a:srgbClr val="353535"/>
                </a:solidFill>
                <a:ea typeface="+mn-lt"/>
                <a:cs typeface="+mn-lt"/>
              </a:rPr>
              <a:t>Follow the AI maturity model for "Growth" </a:t>
            </a:r>
            <a:r>
              <a:rPr kumimoji="0" lang="en-US" sz="1000" b="0" i="0" u="none" strike="noStrike" kern="1200" cap="none" spc="0" normalizeH="0" baseline="0" noProof="0">
                <a:ln>
                  <a:noFill/>
                </a:ln>
                <a:solidFill>
                  <a:srgbClr val="353535"/>
                </a:solidFill>
                <a:effectLst/>
                <a:uLnTx/>
                <a:uFillTx/>
                <a:ea typeface="+mn-lt"/>
                <a:cs typeface="+mn-lt"/>
              </a:rPr>
              <a:t>partners.</a:t>
            </a:r>
            <a:endParaRPr lang="en-US" sz="1000">
              <a:ea typeface="+mn-lt"/>
              <a:cs typeface="+mn-lt"/>
            </a:endParaRPr>
          </a:p>
          <a:p>
            <a:pPr lvl="0" defTabSz="914367">
              <a:defRPr/>
            </a:pPr>
            <a:endParaRPr lang="en-US" sz="1000" b="1">
              <a:solidFill>
                <a:srgbClr val="353535"/>
              </a:solidFill>
              <a:cs typeface="Segoe UI Semibold"/>
            </a:endParaRPr>
          </a:p>
          <a:p>
            <a:pPr defTabSz="914367">
              <a:defRPr/>
            </a:pPr>
            <a:r>
              <a:rPr lang="en-US" sz="1000" b="1">
                <a:solidFill>
                  <a:srgbClr val="353535"/>
                </a:solidFill>
                <a:cs typeface="Segoe UI Semibold"/>
              </a:rPr>
              <a:t>Goal:</a:t>
            </a:r>
            <a:r>
              <a:rPr lang="en-US" sz="1000">
                <a:solidFill>
                  <a:srgbClr val="353535"/>
                </a:solidFill>
                <a:cs typeface="Segoe UI Semibold"/>
              </a:rPr>
              <a:t> Keep increasing AI ACR and publish customer success cases. </a:t>
            </a:r>
          </a:p>
          <a:p>
            <a:pPr defTabSz="914367">
              <a:defRPr/>
            </a:pPr>
            <a:endParaRPr lang="en-US" sz="1000">
              <a:solidFill>
                <a:srgbClr val="353535"/>
              </a:solidFill>
              <a:cs typeface="Segoe UI Semibold"/>
            </a:endParaRPr>
          </a:p>
          <a:p>
            <a:pPr defTabSz="914367">
              <a:defRPr/>
            </a:pPr>
            <a:endParaRPr lang="en-US" sz="1000">
              <a:solidFill>
                <a:srgbClr val="353535"/>
              </a:solidFill>
              <a:cs typeface="Segoe UI Semibold"/>
            </a:endParaRPr>
          </a:p>
          <a:p>
            <a:pPr defTabSz="914367">
              <a:defRPr/>
            </a:pPr>
            <a:endParaRPr lang="en-US" sz="1000">
              <a:solidFill>
                <a:srgbClr val="353535"/>
              </a:solidFill>
              <a:cs typeface="Segoe UI Semibold"/>
            </a:endParaRPr>
          </a:p>
          <a:p>
            <a:pPr defTabSz="914367">
              <a:defRPr/>
            </a:pPr>
            <a:endParaRPr lang="en-US" sz="1000">
              <a:solidFill>
                <a:srgbClr val="353535"/>
              </a:solidFill>
              <a:cs typeface="Segoe UI Semibold"/>
            </a:endParaRPr>
          </a:p>
          <a:p>
            <a:pPr defTabSz="914367">
              <a:defRPr/>
            </a:pPr>
            <a:endParaRPr lang="en-US" sz="1000">
              <a:solidFill>
                <a:srgbClr val="353535"/>
              </a:solidFill>
              <a:cs typeface="Segoe UI Semibold"/>
            </a:endParaRPr>
          </a:p>
          <a:p>
            <a:pPr defTabSz="914367">
              <a:defRPr/>
            </a:pPr>
            <a:endParaRPr lang="en-US" sz="1000">
              <a:solidFill>
                <a:srgbClr val="353535"/>
              </a:solidFill>
              <a:cs typeface="Segoe UI Semibold"/>
            </a:endParaRPr>
          </a:p>
          <a:p>
            <a:pPr defTabSz="914367">
              <a:defRPr/>
            </a:pPr>
            <a:endParaRPr lang="en-US" sz="1000">
              <a:solidFill>
                <a:srgbClr val="353535"/>
              </a:solidFill>
              <a:cs typeface="Segoe UI Semibold"/>
            </a:endParaRPr>
          </a:p>
          <a:p>
            <a:pPr lvl="0" defTabSz="914367">
              <a:defRPr/>
            </a:pPr>
            <a:endParaRPr lang="en-US" sz="1000">
              <a:solidFill>
                <a:srgbClr val="353535"/>
              </a:solidFill>
              <a:cs typeface="Segoe UI Semibold"/>
            </a:endParaRPr>
          </a:p>
        </p:txBody>
      </p:sp>
      <p:sp>
        <p:nvSpPr>
          <p:cNvPr id="3" name="TextBox 2">
            <a:extLst>
              <a:ext uri="{FF2B5EF4-FFF2-40B4-BE49-F238E27FC236}">
                <a16:creationId xmlns:a16="http://schemas.microsoft.com/office/drawing/2014/main" id="{1EDD9706-2591-E140-9716-C116B979D676}"/>
              </a:ext>
            </a:extLst>
          </p:cNvPr>
          <p:cNvSpPr txBox="1"/>
          <p:nvPr/>
        </p:nvSpPr>
        <p:spPr>
          <a:xfrm>
            <a:off x="4232366" y="7367451"/>
            <a:ext cx="65" cy="307777"/>
          </a:xfrm>
          <a:prstGeom prst="rect">
            <a:avLst/>
          </a:prstGeom>
          <a:noFill/>
        </p:spPr>
        <p:txBody>
          <a:bodyPr wrap="none" lIns="0" tIns="0" rIns="0" bIns="0" rtlCol="0">
            <a:spAutoFit/>
          </a:bodyPr>
          <a:lstStyle/>
          <a:p>
            <a:pPr algn="l"/>
            <a:endParaRPr lang="en-BR" sz="2000" err="1">
              <a:gradFill>
                <a:gsLst>
                  <a:gs pos="2917">
                    <a:schemeClr val="tx1"/>
                  </a:gs>
                  <a:gs pos="30000">
                    <a:schemeClr val="tx1"/>
                  </a:gs>
                </a:gsLst>
                <a:lin ang="5400000" scaled="0"/>
              </a:gradFill>
            </a:endParaRPr>
          </a:p>
        </p:txBody>
      </p:sp>
      <p:sp>
        <p:nvSpPr>
          <p:cNvPr id="2" name="TextBox 1">
            <a:extLst>
              <a:ext uri="{FF2B5EF4-FFF2-40B4-BE49-F238E27FC236}">
                <a16:creationId xmlns:a16="http://schemas.microsoft.com/office/drawing/2014/main" id="{007F0966-D0A1-7E3E-5C01-1D06B69D228D}"/>
              </a:ext>
            </a:extLst>
          </p:cNvPr>
          <p:cNvSpPr txBox="1"/>
          <p:nvPr/>
        </p:nvSpPr>
        <p:spPr>
          <a:xfrm>
            <a:off x="9048750" y="5615578"/>
            <a:ext cx="2926965" cy="923330"/>
          </a:xfrm>
          <a:custGeom>
            <a:avLst/>
            <a:gdLst>
              <a:gd name="connsiteX0" fmla="*/ 0 w 2926965"/>
              <a:gd name="connsiteY0" fmla="*/ 0 h 923330"/>
              <a:gd name="connsiteX1" fmla="*/ 526854 w 2926965"/>
              <a:gd name="connsiteY1" fmla="*/ 0 h 923330"/>
              <a:gd name="connsiteX2" fmla="*/ 1170786 w 2926965"/>
              <a:gd name="connsiteY2" fmla="*/ 0 h 923330"/>
              <a:gd name="connsiteX3" fmla="*/ 1697640 w 2926965"/>
              <a:gd name="connsiteY3" fmla="*/ 0 h 923330"/>
              <a:gd name="connsiteX4" fmla="*/ 2195224 w 2926965"/>
              <a:gd name="connsiteY4" fmla="*/ 0 h 923330"/>
              <a:gd name="connsiteX5" fmla="*/ 2926965 w 2926965"/>
              <a:gd name="connsiteY5" fmla="*/ 0 h 923330"/>
              <a:gd name="connsiteX6" fmla="*/ 2926965 w 2926965"/>
              <a:gd name="connsiteY6" fmla="*/ 452432 h 923330"/>
              <a:gd name="connsiteX7" fmla="*/ 2926965 w 2926965"/>
              <a:gd name="connsiteY7" fmla="*/ 923330 h 923330"/>
              <a:gd name="connsiteX8" fmla="*/ 2312302 w 2926965"/>
              <a:gd name="connsiteY8" fmla="*/ 923330 h 923330"/>
              <a:gd name="connsiteX9" fmla="*/ 1814718 w 2926965"/>
              <a:gd name="connsiteY9" fmla="*/ 923330 h 923330"/>
              <a:gd name="connsiteX10" fmla="*/ 1258595 w 2926965"/>
              <a:gd name="connsiteY10" fmla="*/ 923330 h 923330"/>
              <a:gd name="connsiteX11" fmla="*/ 614663 w 2926965"/>
              <a:gd name="connsiteY11" fmla="*/ 923330 h 923330"/>
              <a:gd name="connsiteX12" fmla="*/ 0 w 2926965"/>
              <a:gd name="connsiteY12" fmla="*/ 923330 h 923330"/>
              <a:gd name="connsiteX13" fmla="*/ 0 w 2926965"/>
              <a:gd name="connsiteY13" fmla="*/ 452432 h 923330"/>
              <a:gd name="connsiteX14" fmla="*/ 0 w 2926965"/>
              <a:gd name="connsiteY14"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6965" h="923330" fill="none" extrusionOk="0">
                <a:moveTo>
                  <a:pt x="0" y="0"/>
                </a:moveTo>
                <a:cubicBezTo>
                  <a:pt x="253537" y="21201"/>
                  <a:pt x="342391" y="14994"/>
                  <a:pt x="526854" y="0"/>
                </a:cubicBezTo>
                <a:cubicBezTo>
                  <a:pt x="711317" y="-14994"/>
                  <a:pt x="1025794" y="31410"/>
                  <a:pt x="1170786" y="0"/>
                </a:cubicBezTo>
                <a:cubicBezTo>
                  <a:pt x="1315778" y="-31410"/>
                  <a:pt x="1542859" y="-14405"/>
                  <a:pt x="1697640" y="0"/>
                </a:cubicBezTo>
                <a:cubicBezTo>
                  <a:pt x="1852421" y="14405"/>
                  <a:pt x="2046917" y="20499"/>
                  <a:pt x="2195224" y="0"/>
                </a:cubicBezTo>
                <a:cubicBezTo>
                  <a:pt x="2343531" y="-20499"/>
                  <a:pt x="2598160" y="33251"/>
                  <a:pt x="2926965" y="0"/>
                </a:cubicBezTo>
                <a:cubicBezTo>
                  <a:pt x="2908480" y="195305"/>
                  <a:pt x="2908053" y="336918"/>
                  <a:pt x="2926965" y="452432"/>
                </a:cubicBezTo>
                <a:cubicBezTo>
                  <a:pt x="2945877" y="567946"/>
                  <a:pt x="2945877" y="817802"/>
                  <a:pt x="2926965" y="923330"/>
                </a:cubicBezTo>
                <a:cubicBezTo>
                  <a:pt x="2688892" y="951461"/>
                  <a:pt x="2603538" y="926680"/>
                  <a:pt x="2312302" y="923330"/>
                </a:cubicBezTo>
                <a:cubicBezTo>
                  <a:pt x="2021066" y="919980"/>
                  <a:pt x="2021576" y="941249"/>
                  <a:pt x="1814718" y="923330"/>
                </a:cubicBezTo>
                <a:cubicBezTo>
                  <a:pt x="1607860" y="905411"/>
                  <a:pt x="1459234" y="928525"/>
                  <a:pt x="1258595" y="923330"/>
                </a:cubicBezTo>
                <a:cubicBezTo>
                  <a:pt x="1057956" y="918135"/>
                  <a:pt x="864188" y="924601"/>
                  <a:pt x="614663" y="923330"/>
                </a:cubicBezTo>
                <a:cubicBezTo>
                  <a:pt x="365138" y="922059"/>
                  <a:pt x="246867" y="953231"/>
                  <a:pt x="0" y="923330"/>
                </a:cubicBezTo>
                <a:cubicBezTo>
                  <a:pt x="23516" y="697937"/>
                  <a:pt x="11360" y="596505"/>
                  <a:pt x="0" y="452432"/>
                </a:cubicBezTo>
                <a:cubicBezTo>
                  <a:pt x="-11360" y="308359"/>
                  <a:pt x="18658" y="194750"/>
                  <a:pt x="0" y="0"/>
                </a:cubicBezTo>
                <a:close/>
              </a:path>
              <a:path w="2926965" h="923330" stroke="0" extrusionOk="0">
                <a:moveTo>
                  <a:pt x="0" y="0"/>
                </a:moveTo>
                <a:cubicBezTo>
                  <a:pt x="120344" y="-8432"/>
                  <a:pt x="353770" y="-22512"/>
                  <a:pt x="497584" y="0"/>
                </a:cubicBezTo>
                <a:cubicBezTo>
                  <a:pt x="641398" y="22512"/>
                  <a:pt x="890422" y="-2596"/>
                  <a:pt x="1024438" y="0"/>
                </a:cubicBezTo>
                <a:cubicBezTo>
                  <a:pt x="1158454" y="2596"/>
                  <a:pt x="1384151" y="-7882"/>
                  <a:pt x="1522022" y="0"/>
                </a:cubicBezTo>
                <a:cubicBezTo>
                  <a:pt x="1659893" y="7882"/>
                  <a:pt x="1844715" y="13601"/>
                  <a:pt x="2107415" y="0"/>
                </a:cubicBezTo>
                <a:cubicBezTo>
                  <a:pt x="2370115" y="-13601"/>
                  <a:pt x="2587478" y="-22295"/>
                  <a:pt x="2926965" y="0"/>
                </a:cubicBezTo>
                <a:cubicBezTo>
                  <a:pt x="2932407" y="189067"/>
                  <a:pt x="2929267" y="294597"/>
                  <a:pt x="2926965" y="461665"/>
                </a:cubicBezTo>
                <a:cubicBezTo>
                  <a:pt x="2924663" y="628733"/>
                  <a:pt x="2921519" y="733273"/>
                  <a:pt x="2926965" y="923330"/>
                </a:cubicBezTo>
                <a:cubicBezTo>
                  <a:pt x="2762932" y="922101"/>
                  <a:pt x="2552184" y="917413"/>
                  <a:pt x="2283033" y="923330"/>
                </a:cubicBezTo>
                <a:cubicBezTo>
                  <a:pt x="2013882" y="929247"/>
                  <a:pt x="2011328" y="931211"/>
                  <a:pt x="1756179" y="923330"/>
                </a:cubicBezTo>
                <a:cubicBezTo>
                  <a:pt x="1501030" y="915449"/>
                  <a:pt x="1452750" y="914236"/>
                  <a:pt x="1170786" y="923330"/>
                </a:cubicBezTo>
                <a:cubicBezTo>
                  <a:pt x="888822" y="932424"/>
                  <a:pt x="895232" y="925814"/>
                  <a:pt x="643932" y="923330"/>
                </a:cubicBezTo>
                <a:cubicBezTo>
                  <a:pt x="392632" y="920846"/>
                  <a:pt x="229811" y="932857"/>
                  <a:pt x="0" y="923330"/>
                </a:cubicBezTo>
                <a:cubicBezTo>
                  <a:pt x="-593" y="778804"/>
                  <a:pt x="-14748" y="586472"/>
                  <a:pt x="0" y="489365"/>
                </a:cubicBezTo>
                <a:cubicBezTo>
                  <a:pt x="14748" y="392258"/>
                  <a:pt x="-4986" y="98574"/>
                  <a:pt x="0" y="0"/>
                </a:cubicBezTo>
                <a:close/>
              </a:path>
            </a:pathLst>
          </a:custGeom>
          <a:solidFill>
            <a:srgbClr val="C3E5FF"/>
          </a:solidFill>
          <a:ln w="19050">
            <a:extLst>
              <a:ext uri="{C807C97D-BFC1-408E-A445-0C87EB9F89A2}">
                <ask:lineSketchStyleProps xmlns:ask="http://schemas.microsoft.com/office/drawing/2018/sketchyshapes" sd="333870983">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wrap="square" lIns="91440" tIns="182880" rIns="91440" bIns="182880" rtlCol="0">
            <a:spAutoFit/>
          </a:bodyPr>
          <a:lstStyle/>
          <a:p>
            <a:pPr algn="ctr"/>
            <a:r>
              <a:rPr lang="en-US" sz="1200">
                <a:gradFill>
                  <a:gsLst>
                    <a:gs pos="2917">
                      <a:schemeClr val="tx1"/>
                    </a:gs>
                    <a:gs pos="30000">
                      <a:schemeClr val="tx1"/>
                    </a:gs>
                  </a:gsLst>
                  <a:lin ang="5400000" scaled="0"/>
                </a:gradFill>
                <a:latin typeface="+mj-lt"/>
              </a:rPr>
              <a:t>Profiles:</a:t>
            </a:r>
          </a:p>
          <a:p>
            <a:r>
              <a:rPr lang="en-US" sz="1200">
                <a:gradFill>
                  <a:gsLst>
                    <a:gs pos="2917">
                      <a:schemeClr val="tx1"/>
                    </a:gs>
                    <a:gs pos="30000">
                      <a:schemeClr val="tx1"/>
                    </a:gs>
                  </a:gsLst>
                  <a:lin ang="5400000" scaled="0"/>
                </a:gradFill>
                <a:latin typeface="+mj-lt"/>
              </a:rPr>
              <a:t>Video Analytics Data Scientist – VA-DS</a:t>
            </a:r>
          </a:p>
          <a:p>
            <a:pPr algn="l"/>
            <a:r>
              <a:rPr lang="en-US" sz="1200">
                <a:gradFill>
                  <a:gsLst>
                    <a:gs pos="2917">
                      <a:schemeClr val="tx1"/>
                    </a:gs>
                    <a:gs pos="30000">
                      <a:schemeClr val="tx1"/>
                    </a:gs>
                  </a:gsLst>
                  <a:lin ang="5400000" scaled="0"/>
                </a:gradFill>
                <a:latin typeface="+mj-lt"/>
              </a:rPr>
              <a:t>Video Analytics ML Engineer – VA-ME</a:t>
            </a:r>
          </a:p>
        </p:txBody>
      </p:sp>
      <p:grpSp>
        <p:nvGrpSpPr>
          <p:cNvPr id="11" name="Group 10">
            <a:extLst>
              <a:ext uri="{FF2B5EF4-FFF2-40B4-BE49-F238E27FC236}">
                <a16:creationId xmlns:a16="http://schemas.microsoft.com/office/drawing/2014/main" id="{85410876-80B0-4AFB-5084-0BF689E6F1A7}"/>
              </a:ext>
            </a:extLst>
          </p:cNvPr>
          <p:cNvGrpSpPr/>
          <p:nvPr/>
        </p:nvGrpSpPr>
        <p:grpSpPr>
          <a:xfrm>
            <a:off x="429285" y="1274145"/>
            <a:ext cx="11437888" cy="5264763"/>
            <a:chOff x="429285" y="988395"/>
            <a:chExt cx="11437888" cy="5264763"/>
          </a:xfrm>
        </p:grpSpPr>
        <p:sp>
          <p:nvSpPr>
            <p:cNvPr id="12" name="Arrow: Pentagon 11">
              <a:extLst>
                <a:ext uri="{FF2B5EF4-FFF2-40B4-BE49-F238E27FC236}">
                  <a16:creationId xmlns:a16="http://schemas.microsoft.com/office/drawing/2014/main" id="{D9E38B10-AB1E-DC7C-1743-C3AA96773A4F}"/>
                </a:ext>
              </a:extLst>
            </p:cNvPr>
            <p:cNvSpPr/>
            <p:nvPr/>
          </p:nvSpPr>
          <p:spPr bwMode="auto">
            <a:xfrm>
              <a:off x="429285" y="988395"/>
              <a:ext cx="2651760" cy="440057"/>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No expertise</a:t>
              </a:r>
            </a:p>
          </p:txBody>
        </p:sp>
        <p:sp>
          <p:nvSpPr>
            <p:cNvPr id="13" name="Arrow: Chevron 12">
              <a:extLst>
                <a:ext uri="{FF2B5EF4-FFF2-40B4-BE49-F238E27FC236}">
                  <a16:creationId xmlns:a16="http://schemas.microsoft.com/office/drawing/2014/main" id="{58E3F755-3AB9-44FD-3CFF-E2CC55FE9BC8}"/>
                </a:ext>
              </a:extLst>
            </p:cNvPr>
            <p:cNvSpPr/>
            <p:nvPr/>
          </p:nvSpPr>
          <p:spPr bwMode="auto">
            <a:xfrm>
              <a:off x="2992234" y="988395"/>
              <a:ext cx="3017520" cy="440057"/>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Development</a:t>
              </a:r>
            </a:p>
          </p:txBody>
        </p:sp>
        <p:sp>
          <p:nvSpPr>
            <p:cNvPr id="25" name="Arrow: Chevron 24">
              <a:extLst>
                <a:ext uri="{FF2B5EF4-FFF2-40B4-BE49-F238E27FC236}">
                  <a16:creationId xmlns:a16="http://schemas.microsoft.com/office/drawing/2014/main" id="{E0CC4927-4562-CDD4-E8F1-234234179267}"/>
                </a:ext>
              </a:extLst>
            </p:cNvPr>
            <p:cNvSpPr/>
            <p:nvPr/>
          </p:nvSpPr>
          <p:spPr bwMode="auto">
            <a:xfrm>
              <a:off x="5920943" y="988395"/>
              <a:ext cx="3017520" cy="440057"/>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Launch</a:t>
              </a:r>
            </a:p>
          </p:txBody>
        </p:sp>
        <p:sp>
          <p:nvSpPr>
            <p:cNvPr id="26" name="Arrow: Chevron 25">
              <a:extLst>
                <a:ext uri="{FF2B5EF4-FFF2-40B4-BE49-F238E27FC236}">
                  <a16:creationId xmlns:a16="http://schemas.microsoft.com/office/drawing/2014/main" id="{B98D7D4B-5265-3EE6-BB56-0E9E0B9D2A57}"/>
                </a:ext>
              </a:extLst>
            </p:cNvPr>
            <p:cNvSpPr/>
            <p:nvPr/>
          </p:nvSpPr>
          <p:spPr bwMode="auto">
            <a:xfrm>
              <a:off x="8849653" y="988395"/>
              <a:ext cx="3017520" cy="440057"/>
            </a:xfrm>
            <a:prstGeom prst="chevron">
              <a:avLst>
                <a:gd name="adj" fmla="val 34093"/>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Growth</a:t>
              </a:r>
            </a:p>
          </p:txBody>
        </p:sp>
        <p:grpSp>
          <p:nvGrpSpPr>
            <p:cNvPr id="31" name="Group 30">
              <a:extLst>
                <a:ext uri="{FF2B5EF4-FFF2-40B4-BE49-F238E27FC236}">
                  <a16:creationId xmlns:a16="http://schemas.microsoft.com/office/drawing/2014/main" id="{CA9CE12D-648E-952B-294E-DABA752AB8BF}"/>
                </a:ext>
              </a:extLst>
            </p:cNvPr>
            <p:cNvGrpSpPr/>
            <p:nvPr/>
          </p:nvGrpSpPr>
          <p:grpSpPr>
            <a:xfrm>
              <a:off x="2983056" y="1406838"/>
              <a:ext cx="5845455" cy="4846320"/>
              <a:chOff x="2983056" y="2773951"/>
              <a:chExt cx="5845455" cy="3593769"/>
            </a:xfrm>
          </p:grpSpPr>
          <p:cxnSp>
            <p:nvCxnSpPr>
              <p:cNvPr id="32" name="Straight Connector 31">
                <a:extLst>
                  <a:ext uri="{FF2B5EF4-FFF2-40B4-BE49-F238E27FC236}">
                    <a16:creationId xmlns:a16="http://schemas.microsoft.com/office/drawing/2014/main" id="{50962F32-EBC3-3783-BF9A-BEE9E5887967}"/>
                  </a:ext>
                </a:extLst>
              </p:cNvPr>
              <p:cNvCxnSpPr>
                <a:cxnSpLocks/>
              </p:cNvCxnSpPr>
              <p:nvPr/>
            </p:nvCxnSpPr>
            <p:spPr>
              <a:xfrm>
                <a:off x="2983056" y="2773951"/>
                <a:ext cx="0" cy="3593769"/>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2BB165B-D262-6560-2388-376C5A3E250E}"/>
                  </a:ext>
                </a:extLst>
              </p:cNvPr>
              <p:cNvCxnSpPr>
                <a:cxnSpLocks/>
              </p:cNvCxnSpPr>
              <p:nvPr/>
            </p:nvCxnSpPr>
            <p:spPr>
              <a:xfrm flipH="1">
                <a:off x="5916002" y="2773951"/>
                <a:ext cx="2338" cy="3593769"/>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0E2B695-9236-9F9E-753E-F673FE5DA0FD}"/>
                  </a:ext>
                </a:extLst>
              </p:cNvPr>
              <p:cNvCxnSpPr>
                <a:cxnSpLocks/>
              </p:cNvCxnSpPr>
              <p:nvPr/>
            </p:nvCxnSpPr>
            <p:spPr>
              <a:xfrm>
                <a:off x="8828511" y="2773951"/>
                <a:ext cx="0" cy="3593769"/>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0093735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5">
            <a:extLst>
              <a:ext uri="{FF2B5EF4-FFF2-40B4-BE49-F238E27FC236}">
                <a16:creationId xmlns:a16="http://schemas.microsoft.com/office/drawing/2014/main" id="{1E69A859-AE0E-48C0-85D2-086AC9A49502}"/>
              </a:ext>
            </a:extLst>
          </p:cNvPr>
          <p:cNvSpPr txBox="1">
            <a:spLocks noGrp="1"/>
          </p:cNvSpPr>
          <p:nvPr>
            <p:ph type="title" idx="4294967295"/>
          </p:nvPr>
        </p:nvSpPr>
        <p:spPr>
          <a:xfrm>
            <a:off x="426424" y="256013"/>
            <a:ext cx="11336039" cy="739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50" normalizeH="0" baseline="0" noProof="0">
                <a:ln w="3175">
                  <a:noFill/>
                </a:ln>
                <a:gradFill>
                  <a:gsLst>
                    <a:gs pos="1250">
                      <a:schemeClr val="tx1"/>
                    </a:gs>
                    <a:gs pos="100000">
                      <a:schemeClr val="tx1"/>
                    </a:gs>
                  </a:gsLst>
                  <a:lin ang="5400000" scaled="0"/>
                </a:gradFill>
                <a:effectLst/>
                <a:uLnTx/>
                <a:uFillTx/>
                <a:latin typeface="Segoe UI"/>
                <a:ea typeface="+mn-ea"/>
                <a:cs typeface="Segoe UI"/>
              </a:rPr>
              <a:t>Data &amp; AI Learning Paths (1/2)</a:t>
            </a:r>
            <a:endParaRPr kumimoji="0" lang="en-US" sz="3600" b="0" i="0" u="none" strike="noStrike" kern="1200" cap="none" spc="-50" normalizeH="0" baseline="0" noProof="0">
              <a:ln w="3175">
                <a:noFill/>
              </a:ln>
              <a:gradFill>
                <a:gsLst>
                  <a:gs pos="1250">
                    <a:schemeClr val="tx1"/>
                  </a:gs>
                  <a:gs pos="100000">
                    <a:schemeClr val="tx1"/>
                  </a:gs>
                </a:gsLst>
                <a:lin ang="5400000" scaled="0"/>
              </a:gradFill>
              <a:effectLst/>
              <a:uLnTx/>
              <a:uFillTx/>
              <a:latin typeface="+mj-lt"/>
              <a:ea typeface="+mn-ea"/>
              <a:cs typeface="Segoe UI" pitchFamily="34" charset="0"/>
            </a:endParaRPr>
          </a:p>
        </p:txBody>
      </p:sp>
      <p:sp>
        <p:nvSpPr>
          <p:cNvPr id="10" name="Rectangle 9">
            <a:extLst>
              <a:ext uri="{FF2B5EF4-FFF2-40B4-BE49-F238E27FC236}">
                <a16:creationId xmlns:a16="http://schemas.microsoft.com/office/drawing/2014/main" id="{8012C7B1-D306-430E-928B-055766760ED3}"/>
              </a:ext>
            </a:extLst>
          </p:cNvPr>
          <p:cNvSpPr/>
          <p:nvPr/>
        </p:nvSpPr>
        <p:spPr bwMode="auto">
          <a:xfrm>
            <a:off x="8978090" y="256013"/>
            <a:ext cx="2776304" cy="658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pt-BR" sz="2400">
                <a:gradFill>
                  <a:gsLst>
                    <a:gs pos="0">
                      <a:srgbClr val="FFFFFF"/>
                    </a:gs>
                    <a:gs pos="100000">
                      <a:srgbClr val="FFFFFF"/>
                    </a:gs>
                  </a:gsLst>
                  <a:lin ang="5400000" scaled="0"/>
                </a:gradFill>
                <a:latin typeface="+mj-lt"/>
                <a:ea typeface="Segoe UI" pitchFamily="34" charset="0"/>
                <a:cs typeface="Segoe UI" pitchFamily="34" charset="0"/>
              </a:rPr>
              <a:t>Data Governance</a:t>
            </a:r>
            <a:endParaRPr lang="en-US" sz="2400">
              <a:gradFill>
                <a:gsLst>
                  <a:gs pos="0">
                    <a:srgbClr val="FFFFFF"/>
                  </a:gs>
                  <a:gs pos="100000">
                    <a:srgbClr val="FFFFFF"/>
                  </a:gs>
                </a:gsLst>
                <a:lin ang="5400000" scaled="0"/>
              </a:gradFill>
              <a:latin typeface="+mj-lt"/>
              <a:ea typeface="Segoe UI" pitchFamily="34" charset="0"/>
              <a:cs typeface="Segoe UI" pitchFamily="34" charset="0"/>
            </a:endParaRPr>
          </a:p>
        </p:txBody>
      </p:sp>
      <p:graphicFrame>
        <p:nvGraphicFramePr>
          <p:cNvPr id="3" name="Table 7">
            <a:extLst>
              <a:ext uri="{FF2B5EF4-FFF2-40B4-BE49-F238E27FC236}">
                <a16:creationId xmlns:a16="http://schemas.microsoft.com/office/drawing/2014/main" id="{79A49F87-CAAA-4AB9-8384-56E24249DEF8}"/>
              </a:ext>
            </a:extLst>
          </p:cNvPr>
          <p:cNvGraphicFramePr>
            <a:graphicFrameLocks noGrp="1"/>
          </p:cNvGraphicFramePr>
          <p:nvPr>
            <p:extLst>
              <p:ext uri="{D42A27DB-BD31-4B8C-83A1-F6EECF244321}">
                <p14:modId xmlns:p14="http://schemas.microsoft.com/office/powerpoint/2010/main" val="542470195"/>
              </p:ext>
            </p:extLst>
          </p:nvPr>
        </p:nvGraphicFramePr>
        <p:xfrm>
          <a:off x="529415" y="1205802"/>
          <a:ext cx="10515600" cy="822960"/>
        </p:xfrm>
        <a:graphic>
          <a:graphicData uri="http://schemas.openxmlformats.org/drawingml/2006/table">
            <a:tbl>
              <a:tblPr firstCol="1" bandRow="1">
                <a:tableStyleId>{5C22544A-7EE6-4342-B048-85BDC9FD1C3A}</a:tableStyleId>
              </a:tblPr>
              <a:tblGrid>
                <a:gridCol w="1828800">
                  <a:extLst>
                    <a:ext uri="{9D8B030D-6E8A-4147-A177-3AD203B41FA5}">
                      <a16:colId xmlns:a16="http://schemas.microsoft.com/office/drawing/2014/main" val="2875500370"/>
                    </a:ext>
                  </a:extLst>
                </a:gridCol>
                <a:gridCol w="8686800">
                  <a:extLst>
                    <a:ext uri="{9D8B030D-6E8A-4147-A177-3AD203B41FA5}">
                      <a16:colId xmlns:a16="http://schemas.microsoft.com/office/drawing/2014/main" val="81827492"/>
                    </a:ext>
                  </a:extLst>
                </a:gridCol>
              </a:tblGrid>
              <a:tr h="822960">
                <a:tc>
                  <a:txBody>
                    <a:bodyPr/>
                    <a:lstStyle/>
                    <a:p>
                      <a:r>
                        <a:rPr lang="en-US"/>
                        <a:t>Criteria</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Profile</a:t>
                      </a:r>
                      <a:r>
                        <a:rPr lang="en-US" sz="1200"/>
                        <a:t>: Managed Partner of Any Size, with ACR &gt; 500 on Analytics workload and with a Data Governance Consultancy Practice</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Objective</a:t>
                      </a:r>
                      <a:r>
                        <a:rPr lang="en-US" sz="1200"/>
                        <a:t>: Enhance their Data Governance Practice with Azure Purview as the technology enabler</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Tracking</a:t>
                      </a:r>
                      <a:r>
                        <a:rPr lang="en-US" sz="1200"/>
                        <a:t>: Register Opportunities on Partner Center and track ACR with Partner Admin Link</a:t>
                      </a:r>
                    </a:p>
                  </a:txBody>
                  <a:tcPr anchor="ctr"/>
                </a:tc>
                <a:extLst>
                  <a:ext uri="{0D108BD9-81ED-4DB2-BD59-A6C34878D82A}">
                    <a16:rowId xmlns:a16="http://schemas.microsoft.com/office/drawing/2014/main" val="962756772"/>
                  </a:ext>
                </a:extLst>
              </a:tr>
            </a:tbl>
          </a:graphicData>
        </a:graphic>
      </p:graphicFrame>
      <p:grpSp>
        <p:nvGrpSpPr>
          <p:cNvPr id="6" name="Group 5">
            <a:extLst>
              <a:ext uri="{FF2B5EF4-FFF2-40B4-BE49-F238E27FC236}">
                <a16:creationId xmlns:a16="http://schemas.microsoft.com/office/drawing/2014/main" id="{F743F1B0-E07D-42A6-8924-2B0DD5E93E64}"/>
              </a:ext>
            </a:extLst>
          </p:cNvPr>
          <p:cNvGrpSpPr/>
          <p:nvPr/>
        </p:nvGrpSpPr>
        <p:grpSpPr>
          <a:xfrm>
            <a:off x="529416" y="2385285"/>
            <a:ext cx="11133735" cy="333708"/>
            <a:chOff x="455042" y="1165893"/>
            <a:chExt cx="11133735" cy="412355"/>
          </a:xfrm>
        </p:grpSpPr>
        <p:sp>
          <p:nvSpPr>
            <p:cNvPr id="34" name="Arrow: Pentagon 33">
              <a:extLst>
                <a:ext uri="{FF2B5EF4-FFF2-40B4-BE49-F238E27FC236}">
                  <a16:creationId xmlns:a16="http://schemas.microsoft.com/office/drawing/2014/main" id="{B334A34C-7F95-4EAD-B3FA-BE4C8189B2A7}"/>
                </a:ext>
              </a:extLst>
            </p:cNvPr>
            <p:cNvSpPr/>
            <p:nvPr/>
          </p:nvSpPr>
          <p:spPr bwMode="auto">
            <a:xfrm>
              <a:off x="455042" y="1165893"/>
              <a:ext cx="2834640" cy="412355"/>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No expertise</a:t>
              </a:r>
            </a:p>
          </p:txBody>
        </p:sp>
        <p:sp>
          <p:nvSpPr>
            <p:cNvPr id="35" name="Arrow: Chevron 34">
              <a:extLst>
                <a:ext uri="{FF2B5EF4-FFF2-40B4-BE49-F238E27FC236}">
                  <a16:creationId xmlns:a16="http://schemas.microsoft.com/office/drawing/2014/main" id="{F957358F-5403-4D76-8E9F-9D5045181A0C}"/>
                </a:ext>
              </a:extLst>
            </p:cNvPr>
            <p:cNvSpPr/>
            <p:nvPr/>
          </p:nvSpPr>
          <p:spPr bwMode="auto">
            <a:xfrm>
              <a:off x="3221407" y="1165893"/>
              <a:ext cx="2834640" cy="412355"/>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Development</a:t>
              </a:r>
            </a:p>
          </p:txBody>
        </p:sp>
        <p:sp>
          <p:nvSpPr>
            <p:cNvPr id="36" name="Arrow: Chevron 35">
              <a:extLst>
                <a:ext uri="{FF2B5EF4-FFF2-40B4-BE49-F238E27FC236}">
                  <a16:creationId xmlns:a16="http://schemas.microsoft.com/office/drawing/2014/main" id="{2FD6A7F6-CF9A-41FB-9427-274062DE9B8D}"/>
                </a:ext>
              </a:extLst>
            </p:cNvPr>
            <p:cNvSpPr/>
            <p:nvPr/>
          </p:nvSpPr>
          <p:spPr bwMode="auto">
            <a:xfrm>
              <a:off x="5987772" y="1165893"/>
              <a:ext cx="2834640" cy="412355"/>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Launch</a:t>
              </a:r>
            </a:p>
          </p:txBody>
        </p:sp>
        <p:sp>
          <p:nvSpPr>
            <p:cNvPr id="33" name="Arrow: Chevron 32">
              <a:extLst>
                <a:ext uri="{FF2B5EF4-FFF2-40B4-BE49-F238E27FC236}">
                  <a16:creationId xmlns:a16="http://schemas.microsoft.com/office/drawing/2014/main" id="{026AC370-B044-4B39-B155-1072FC0086B0}"/>
                </a:ext>
              </a:extLst>
            </p:cNvPr>
            <p:cNvSpPr/>
            <p:nvPr/>
          </p:nvSpPr>
          <p:spPr bwMode="auto">
            <a:xfrm>
              <a:off x="8754137" y="1165893"/>
              <a:ext cx="2834640" cy="412355"/>
            </a:xfrm>
            <a:prstGeom prst="chevron">
              <a:avLst>
                <a:gd name="adj" fmla="val 34093"/>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Growth</a:t>
              </a:r>
            </a:p>
          </p:txBody>
        </p:sp>
      </p:grpSp>
      <p:sp>
        <p:nvSpPr>
          <p:cNvPr id="26" name="Rectangle 25">
            <a:extLst>
              <a:ext uri="{FF2B5EF4-FFF2-40B4-BE49-F238E27FC236}">
                <a16:creationId xmlns:a16="http://schemas.microsoft.com/office/drawing/2014/main" id="{9C86E6B1-7710-4AB5-929C-B5C3D2CCF1CD}"/>
              </a:ext>
            </a:extLst>
          </p:cNvPr>
          <p:cNvSpPr/>
          <p:nvPr/>
        </p:nvSpPr>
        <p:spPr>
          <a:xfrm>
            <a:off x="606909" y="2853565"/>
            <a:ext cx="2651760" cy="3539430"/>
          </a:xfrm>
          <a:prstGeom prst="rect">
            <a:avLst/>
          </a:prstGeom>
        </p:spPr>
        <p:txBody>
          <a:bodyPr wrap="square" lIns="0" tIns="0" rIns="0" bIns="0" anchor="t">
            <a:spAutoFit/>
          </a:bodyPr>
          <a:lstStyle/>
          <a:p>
            <a:pPr defTabSz="914367">
              <a:defRPr/>
            </a:pPr>
            <a:r>
              <a:rPr lang="en-US" sz="1000">
                <a:solidFill>
                  <a:srgbClr val="353535"/>
                </a:solidFill>
                <a:latin typeface="Segoe UI "/>
                <a:cs typeface="Segoe UI Semibold"/>
              </a:rPr>
              <a:t>Partners with no proved expertise on Azure Data services but with Data Governance skills that want to upskill their team and work on Azure opportunities.</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Goal:</a:t>
            </a:r>
            <a:r>
              <a:rPr lang="en-US" sz="1000">
                <a:solidFill>
                  <a:srgbClr val="353535"/>
                </a:solidFill>
                <a:latin typeface="Segoe UI "/>
                <a:cs typeface="Segoe UI Semibold"/>
              </a:rPr>
              <a:t> Identity partners with capacity and willing to work on Unified Data Governance opportunities.</a:t>
            </a: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Commitment: </a:t>
            </a:r>
            <a:r>
              <a:rPr lang="en-US" sz="1000">
                <a:solidFill>
                  <a:srgbClr val="353535"/>
                </a:solidFill>
                <a:latin typeface="Segoe UI "/>
                <a:cs typeface="Segoe UI Semibold"/>
              </a:rPr>
              <a:t>Develop Azure Purview and Data Governance skills and practice.</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000">
                <a:solidFill>
                  <a:srgbClr val="353535"/>
                </a:solidFill>
                <a:latin typeface="Segoe UI "/>
                <a:cs typeface="Segoe UI Semibold"/>
                <a:hlinkClick r:id="rId3"/>
              </a:rPr>
              <a:t>Microsoft Azure Fundamentals</a:t>
            </a:r>
            <a:endParaRPr lang="en-US" sz="1000">
              <a:solidFill>
                <a:srgbClr val="353535"/>
              </a:solidFill>
              <a:latin typeface="Segoe UI "/>
              <a:cs typeface="Segoe UI Semibold"/>
            </a:endParaRPr>
          </a:p>
          <a:p>
            <a:pPr marL="404813" lvl="1" indent="-171450" defTabSz="914367">
              <a:buFont typeface="Wingdings" panose="05000000000000000000" pitchFamily="2" charset="2"/>
              <a:buChar char="Ø"/>
              <a:defRPr/>
            </a:pPr>
            <a:r>
              <a:rPr lang="en-US" sz="1000">
                <a:solidFill>
                  <a:srgbClr val="353535"/>
                </a:solidFill>
                <a:latin typeface="Segoe UI "/>
                <a:cs typeface="Segoe UI Semibold"/>
              </a:rPr>
              <a:t>Video: </a:t>
            </a:r>
            <a:r>
              <a:rPr lang="en-US" sz="1000">
                <a:hlinkClick r:id="rId4"/>
              </a:rPr>
              <a:t>AZ-900</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a:solidFill>
                  <a:srgbClr val="353535"/>
                </a:solidFill>
                <a:latin typeface="Segoe UI "/>
                <a:cs typeface="Segoe UI Semibold"/>
                <a:hlinkClick r:id="rId5"/>
              </a:rPr>
              <a:t>Microsoft Azure Data Fundamentals</a:t>
            </a:r>
            <a:endParaRPr lang="en-US" sz="1000">
              <a:solidFill>
                <a:srgbClr val="353535"/>
              </a:solidFill>
              <a:latin typeface="Segoe UI "/>
              <a:cs typeface="Segoe UI Semibold"/>
            </a:endParaRPr>
          </a:p>
          <a:p>
            <a:pPr marL="404813" lvl="1" indent="-171450" defTabSz="914367">
              <a:buFont typeface="Wingdings" panose="05000000000000000000" pitchFamily="2" charset="2"/>
              <a:buChar char="Ø"/>
              <a:defRPr/>
            </a:pPr>
            <a:r>
              <a:rPr lang="en-US" sz="1000">
                <a:solidFill>
                  <a:srgbClr val="353535"/>
                </a:solidFill>
                <a:latin typeface="Segoe UI "/>
                <a:cs typeface="Segoe UI Semibold"/>
              </a:rPr>
              <a:t>Video: </a:t>
            </a:r>
            <a:r>
              <a:rPr lang="en-US" sz="1000">
                <a:solidFill>
                  <a:srgbClr val="353535"/>
                </a:solidFill>
                <a:latin typeface="Segoe UI "/>
                <a:cs typeface="Segoe UI Semibold"/>
                <a:hlinkClick r:id="rId6">
                  <a:extLst>
                    <a:ext uri="{A12FA001-AC4F-418D-AE19-62706E023703}">
                      <ahyp:hlinkClr xmlns:ahyp="http://schemas.microsoft.com/office/drawing/2018/hyperlinkcolor" val="tx"/>
                    </a:ext>
                  </a:extLst>
                </a:hlinkClick>
              </a:rPr>
              <a:t>DP-900</a:t>
            </a:r>
            <a:endParaRPr lang="en-US" sz="1000">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rgbClr val="353535"/>
                </a:solidFill>
                <a:latin typeface="Segoe UI "/>
                <a:cs typeface="Segoe UI Semibold"/>
              </a:rPr>
              <a:t>No expertise</a:t>
            </a:r>
          </a:p>
        </p:txBody>
      </p:sp>
      <p:sp>
        <p:nvSpPr>
          <p:cNvPr id="4" name="Rectangle 3">
            <a:extLst>
              <a:ext uri="{FF2B5EF4-FFF2-40B4-BE49-F238E27FC236}">
                <a16:creationId xmlns:a16="http://schemas.microsoft.com/office/drawing/2014/main" id="{A60397F6-5E92-4CDA-AA2D-6175F202C9CB}"/>
              </a:ext>
            </a:extLst>
          </p:cNvPr>
          <p:cNvSpPr/>
          <p:nvPr/>
        </p:nvSpPr>
        <p:spPr>
          <a:xfrm>
            <a:off x="3391522" y="2853565"/>
            <a:ext cx="2651760" cy="3539430"/>
          </a:xfrm>
          <a:prstGeom prst="rect">
            <a:avLst/>
          </a:prstGeom>
        </p:spPr>
        <p:txBody>
          <a:bodyPr wrap="square" lIns="0" tIns="0" rIns="0" bIns="0" anchor="t">
            <a:spAutoFit/>
          </a:bodyPr>
          <a:lstStyle/>
          <a:p>
            <a:pPr defTabSz="914367">
              <a:defRPr/>
            </a:pPr>
            <a:r>
              <a:rPr lang="en-US" sz="1000">
                <a:solidFill>
                  <a:srgbClr val="353535"/>
                </a:solidFill>
                <a:latin typeface="Segoe UI "/>
                <a:cs typeface="Segoe UI Semibold"/>
              </a:rPr>
              <a:t>Partners willing to improve their pre-sales/sales pitch around Azure Data Governance approach while create technical capacity and develop offers.</a:t>
            </a: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Goal:</a:t>
            </a:r>
            <a:r>
              <a:rPr lang="en-US" sz="1000">
                <a:solidFill>
                  <a:srgbClr val="353535"/>
                </a:solidFill>
                <a:latin typeface="Segoe UI "/>
                <a:cs typeface="Segoe UI Semibold"/>
              </a:rPr>
              <a:t> Azure Data Governance pre-sales skills, competitive landscape and Azure Purview differentiators. </a:t>
            </a: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Commitment:</a:t>
            </a:r>
            <a:r>
              <a:rPr lang="en-US" sz="1000">
                <a:solidFill>
                  <a:srgbClr val="353535"/>
                </a:solidFill>
                <a:latin typeface="Segoe UI "/>
                <a:cs typeface="Segoe UI Semibold"/>
              </a:rPr>
              <a:t> Develop at least one offer around Azure Purview.</a:t>
            </a: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a:solidFill>
                <a:srgbClr val="353535"/>
              </a:solidFill>
              <a:latin typeface="Segoe UI "/>
              <a:cs typeface="Segoe UI Semibold"/>
            </a:endParaRPr>
          </a:p>
          <a:p>
            <a:pPr defTabSz="914367">
              <a:defRPr/>
            </a:pPr>
            <a:r>
              <a:rPr lang="en-US" sz="10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000">
                <a:solidFill>
                  <a:schemeClr val="tx1">
                    <a:lumMod val="95000"/>
                    <a:lumOff val="5000"/>
                  </a:schemeClr>
                </a:solidFill>
                <a:latin typeface="Segoe UI "/>
                <a:cs typeface="Segoe UI Semibold"/>
                <a:hlinkClick r:id="rId7"/>
              </a:rPr>
              <a:t>Microsoft Certified: Information Protection Administrator Associate</a:t>
            </a:r>
            <a:r>
              <a:rPr lang="en-US" sz="1000">
                <a:solidFill>
                  <a:schemeClr val="tx1">
                    <a:lumMod val="95000"/>
                    <a:lumOff val="5000"/>
                  </a:schemeClr>
                </a:solidFill>
                <a:latin typeface="Segoe UI "/>
                <a:cs typeface="Segoe UI Semibold"/>
              </a:rPr>
              <a:t> (optional)</a:t>
            </a:r>
          </a:p>
          <a:p>
            <a:pPr marL="346075" lvl="1" indent="-57150" defTabSz="914367">
              <a:buFont typeface="Wingdings" panose="05000000000000000000" pitchFamily="2" charset="2"/>
              <a:buChar char="Ø"/>
              <a:defRPr/>
            </a:pPr>
            <a:r>
              <a:rPr lang="en-US" sz="1000">
                <a:solidFill>
                  <a:schemeClr val="tx1">
                    <a:lumMod val="95000"/>
                    <a:lumOff val="5000"/>
                  </a:schemeClr>
                </a:solidFill>
                <a:latin typeface="Segoe UI "/>
                <a:cs typeface="Segoe UI Semibold"/>
              </a:rPr>
              <a:t>Video: </a:t>
            </a:r>
            <a:r>
              <a:rPr lang="en-US" sz="1000">
                <a:solidFill>
                  <a:schemeClr val="tx1">
                    <a:lumMod val="95000"/>
                    <a:lumOff val="5000"/>
                  </a:schemeClr>
                </a:solidFill>
                <a:latin typeface="Segoe UI "/>
                <a:cs typeface="Segoe UI Semibold"/>
                <a:hlinkClick r:id="rId8"/>
              </a:rPr>
              <a:t>SC-400</a:t>
            </a: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br>
              <a:rPr lang="en-US" sz="1000" b="1">
                <a:latin typeface="Segoe UI "/>
                <a:cs typeface="Segoe UI Semibold"/>
              </a:rPr>
            </a:br>
            <a:r>
              <a:rPr lang="en-US" sz="1000">
                <a:solidFill>
                  <a:srgbClr val="353535"/>
                </a:solidFill>
                <a:latin typeface="Segoe UI "/>
                <a:cs typeface="Segoe UI Semibold"/>
              </a:rPr>
              <a:t>Data Governance Beginner</a:t>
            </a:r>
          </a:p>
        </p:txBody>
      </p:sp>
      <p:sp>
        <p:nvSpPr>
          <p:cNvPr id="5" name="Rectangle 4">
            <a:extLst>
              <a:ext uri="{FF2B5EF4-FFF2-40B4-BE49-F238E27FC236}">
                <a16:creationId xmlns:a16="http://schemas.microsoft.com/office/drawing/2014/main" id="{1A753180-7E0E-48C8-A08C-B52CF6D3DD74}"/>
              </a:ext>
            </a:extLst>
          </p:cNvPr>
          <p:cNvSpPr/>
          <p:nvPr/>
        </p:nvSpPr>
        <p:spPr>
          <a:xfrm>
            <a:off x="6185370" y="2853565"/>
            <a:ext cx="2651760" cy="3539430"/>
          </a:xfrm>
          <a:prstGeom prst="rect">
            <a:avLst/>
          </a:prstGeom>
        </p:spPr>
        <p:txBody>
          <a:bodyPr wrap="square" lIns="0" tIns="0" rIns="0" bIns="0" anchor="t">
            <a:spAutoFit/>
          </a:bodyPr>
          <a:lstStyle/>
          <a:p>
            <a:pPr defTabSz="914367">
              <a:defRPr/>
            </a:pPr>
            <a:r>
              <a:rPr lang="en-US" sz="1000">
                <a:solidFill>
                  <a:srgbClr val="353535"/>
                </a:solidFill>
                <a:latin typeface="Segoe UI "/>
                <a:cs typeface="Segoe UI Semibold"/>
              </a:rPr>
              <a:t>Partners with proved Azure Data Governance experience willing to improve their technical skill around this, while launching Data Governance offers to Market.</a:t>
            </a:r>
          </a:p>
          <a:p>
            <a:pPr lvl="0" defTabSz="914367">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Goal: </a:t>
            </a:r>
            <a:r>
              <a:rPr lang="en-US" sz="1000">
                <a:solidFill>
                  <a:srgbClr val="353535"/>
                </a:solidFill>
                <a:latin typeface="Segoe UI "/>
                <a:cs typeface="Segoe UI Semibold"/>
              </a:rPr>
              <a:t>increase Data Governance technical skills and sell-with experience. </a:t>
            </a: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Commitment:</a:t>
            </a:r>
            <a:r>
              <a:rPr lang="en-US" sz="1000">
                <a:solidFill>
                  <a:srgbClr val="353535"/>
                </a:solidFill>
                <a:latin typeface="Segoe UI "/>
                <a:cs typeface="Segoe UI Semibold"/>
              </a:rPr>
              <a:t> Publish on at least one offer around Azure Purview on AppSource.</a:t>
            </a: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Advanced Specialization:</a:t>
            </a:r>
          </a:p>
          <a:p>
            <a:pPr marL="354330" lvl="1" indent="-171450" defTabSz="914367">
              <a:buFont typeface="Arial" panose="020B0604020202020204" pitchFamily="34" charset="0"/>
              <a:buChar char="•"/>
              <a:defRPr/>
            </a:pPr>
            <a:r>
              <a:rPr lang="en-US" sz="1000">
                <a:solidFill>
                  <a:srgbClr val="353535"/>
                </a:solidFill>
                <a:latin typeface="Segoe UI "/>
                <a:cs typeface="Segoe UI Semibold"/>
              </a:rPr>
              <a:t>TBD</a:t>
            </a:r>
          </a:p>
          <a:p>
            <a:pPr defTabSz="914367">
              <a:defRPr/>
            </a:pPr>
            <a:endParaRPr lang="en-US" sz="1000">
              <a:solidFill>
                <a:srgbClr val="353535"/>
              </a:solidFill>
              <a:latin typeface="Segoe UI "/>
              <a:cs typeface="Segoe UI Semibold"/>
            </a:endParaRPr>
          </a:p>
          <a:p>
            <a:pPr defTabSz="914367">
              <a:defRPr/>
            </a:pPr>
            <a:endParaRPr lang="en-US" sz="1000">
              <a:solidFill>
                <a:srgbClr val="353535"/>
              </a:solidFill>
              <a:latin typeface="Segoe UI "/>
              <a:cs typeface="Segoe UI Semibold"/>
            </a:endParaRPr>
          </a:p>
          <a:p>
            <a:pPr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br>
              <a:rPr lang="en-US" sz="1000" b="1">
                <a:latin typeface="Segoe UI "/>
                <a:cs typeface="Segoe UI Semibold"/>
              </a:rPr>
            </a:br>
            <a:r>
              <a:rPr lang="en-US" sz="1000">
                <a:solidFill>
                  <a:srgbClr val="353535"/>
                </a:solidFill>
                <a:latin typeface="Segoe UI "/>
                <a:cs typeface="Segoe UI Semibold"/>
              </a:rPr>
              <a:t>Data Governance Advanced</a:t>
            </a:r>
            <a:endParaRPr lang="en-US" sz="1000">
              <a:solidFill>
                <a:srgbClr val="353535"/>
              </a:solidFill>
              <a:latin typeface="Segoe UI "/>
              <a:cs typeface="Segoe UI Semibold" panose="020B0702040204020203" pitchFamily="34" charset="0"/>
            </a:endParaRPr>
          </a:p>
        </p:txBody>
      </p:sp>
      <p:sp>
        <p:nvSpPr>
          <p:cNvPr id="2" name="Rectangle 1">
            <a:extLst>
              <a:ext uri="{FF2B5EF4-FFF2-40B4-BE49-F238E27FC236}">
                <a16:creationId xmlns:a16="http://schemas.microsoft.com/office/drawing/2014/main" id="{2DC9404F-2452-4FF8-A508-F78749CD87D0}"/>
              </a:ext>
            </a:extLst>
          </p:cNvPr>
          <p:cNvSpPr/>
          <p:nvPr/>
        </p:nvSpPr>
        <p:spPr>
          <a:xfrm>
            <a:off x="8960475" y="2853565"/>
            <a:ext cx="2651760" cy="3539430"/>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Keep evolving </a:t>
            </a:r>
            <a:r>
              <a:rPr lang="en-US" sz="1000">
                <a:solidFill>
                  <a:srgbClr val="353535"/>
                </a:solidFill>
                <a:latin typeface="Segoe UI "/>
                <a:cs typeface="Segoe UI Semibold"/>
              </a:rPr>
              <a:t>Data </a:t>
            </a:r>
            <a:r>
              <a:rPr kumimoji="0" lang="en-US" sz="1000" b="0" i="0" u="none" strike="noStrike" kern="1200" cap="none" spc="0" normalizeH="0" baseline="0" noProof="0">
                <a:ln>
                  <a:noFill/>
                </a:ln>
                <a:solidFill>
                  <a:srgbClr val="353535"/>
                </a:solidFill>
                <a:effectLst/>
                <a:uLnTx/>
                <a:uFillTx/>
                <a:latin typeface="Segoe UI "/>
                <a:ea typeface="+mn-ea"/>
                <a:cs typeface="Segoe UI Semibold"/>
              </a:rPr>
              <a:t>partners and increasing their capacity to deliver high quality projects while expanding business.</a:t>
            </a:r>
            <a:endParaRPr lang="en-US" sz="1000">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Goal:</a:t>
            </a:r>
            <a:r>
              <a:rPr lang="en-US" sz="1000">
                <a:solidFill>
                  <a:srgbClr val="353535"/>
                </a:solidFill>
                <a:latin typeface="Segoe UI "/>
                <a:cs typeface="Segoe UI Semibold"/>
              </a:rPr>
              <a:t> Keep increasing ADS ACR and publish customer success cases. </a:t>
            </a: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defTabSz="914367">
              <a:defRPr/>
            </a:pPr>
            <a:r>
              <a:rPr lang="en-US" sz="1000" b="1">
                <a:solidFill>
                  <a:srgbClr val="353535"/>
                </a:solidFill>
                <a:latin typeface="Segoe UI "/>
                <a:cs typeface="Segoe UI Semibold"/>
              </a:rPr>
              <a:t>Commitment:</a:t>
            </a:r>
            <a:r>
              <a:rPr lang="en-US" sz="1000">
                <a:solidFill>
                  <a:srgbClr val="353535"/>
                </a:solidFill>
                <a:latin typeface="Segoe UI "/>
                <a:cs typeface="Segoe UI Semibold"/>
              </a:rPr>
              <a:t> Give visibility on opportunities related to published offer.</a:t>
            </a: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Targets: </a:t>
            </a:r>
          </a:p>
          <a:p>
            <a:pPr marL="171450" lvl="0" indent="-171450" defTabSz="914367">
              <a:buFont typeface="Wingdings" panose="05000000000000000000" pitchFamily="2" charset="2"/>
              <a:buChar char="q"/>
              <a:defRPr/>
            </a:pPr>
            <a:r>
              <a:rPr lang="en-US" sz="1000">
                <a:solidFill>
                  <a:srgbClr val="353535"/>
                </a:solidFill>
                <a:latin typeface="Segoe UI "/>
                <a:cs typeface="Segoe UI Semibold"/>
              </a:rPr>
              <a:t>Have the Solution/Offer become Co-sell ready.</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Partnership level:</a:t>
            </a:r>
            <a:br>
              <a:rPr lang="en-US" sz="1000" b="1">
                <a:solidFill>
                  <a:srgbClr val="353535"/>
                </a:solidFill>
                <a:latin typeface="Segoe UI "/>
                <a:cs typeface="Segoe UI Semibold"/>
              </a:rPr>
            </a:br>
            <a:r>
              <a:rPr lang="en-US" sz="1000">
                <a:solidFill>
                  <a:srgbClr val="353535"/>
                </a:solidFill>
                <a:latin typeface="Segoe UI "/>
                <a:cs typeface="Segoe UI Semibold"/>
              </a:rPr>
              <a:t>Data Governance Advanced</a:t>
            </a:r>
            <a:endParaRPr lang="en-US" sz="1000">
              <a:solidFill>
                <a:srgbClr val="353535"/>
              </a:solidFill>
              <a:latin typeface="Segoe UI "/>
              <a:cs typeface="Segoe UI Semibold" panose="020B0702040204020203" pitchFamily="34" charset="0"/>
            </a:endParaRPr>
          </a:p>
        </p:txBody>
      </p:sp>
      <p:pic>
        <p:nvPicPr>
          <p:cNvPr id="8" name="Graphic 7">
            <a:extLst>
              <a:ext uri="{FF2B5EF4-FFF2-40B4-BE49-F238E27FC236}">
                <a16:creationId xmlns:a16="http://schemas.microsoft.com/office/drawing/2014/main" id="{A56C1737-CA14-469B-A6AE-8D5CF575602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86612" y="1351443"/>
            <a:ext cx="520247" cy="520247"/>
          </a:xfrm>
          <a:prstGeom prst="rect">
            <a:avLst/>
          </a:prstGeom>
        </p:spPr>
      </p:pic>
      <p:grpSp>
        <p:nvGrpSpPr>
          <p:cNvPr id="9" name="Group 8">
            <a:extLst>
              <a:ext uri="{FF2B5EF4-FFF2-40B4-BE49-F238E27FC236}">
                <a16:creationId xmlns:a16="http://schemas.microsoft.com/office/drawing/2014/main" id="{C313AC10-B16A-63F6-2ED7-0599B6A51D0A}"/>
              </a:ext>
            </a:extLst>
          </p:cNvPr>
          <p:cNvGrpSpPr/>
          <p:nvPr/>
        </p:nvGrpSpPr>
        <p:grpSpPr>
          <a:xfrm>
            <a:off x="3268806" y="2773951"/>
            <a:ext cx="5559705" cy="3840480"/>
            <a:chOff x="3268806" y="2773951"/>
            <a:chExt cx="5559705" cy="3840480"/>
          </a:xfrm>
        </p:grpSpPr>
        <p:cxnSp>
          <p:nvCxnSpPr>
            <p:cNvPr id="11" name="Straight Connector 10">
              <a:extLst>
                <a:ext uri="{FF2B5EF4-FFF2-40B4-BE49-F238E27FC236}">
                  <a16:creationId xmlns:a16="http://schemas.microsoft.com/office/drawing/2014/main" id="{E37D8619-107D-91B7-C470-9BCB98F24613}"/>
                </a:ext>
              </a:extLst>
            </p:cNvPr>
            <p:cNvCxnSpPr>
              <a:cxnSpLocks/>
            </p:cNvCxnSpPr>
            <p:nvPr/>
          </p:nvCxnSpPr>
          <p:spPr>
            <a:xfrm>
              <a:off x="3268806"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DBA278-ED07-1478-2574-C618B0136A66}"/>
                </a:ext>
              </a:extLst>
            </p:cNvPr>
            <p:cNvCxnSpPr>
              <a:cxnSpLocks/>
            </p:cNvCxnSpPr>
            <p:nvPr/>
          </p:nvCxnSpPr>
          <p:spPr>
            <a:xfrm flipH="1">
              <a:off x="6030302" y="2773951"/>
              <a:ext cx="2338"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473BC8-3440-EBA1-C127-0ACA2D340FE5}"/>
                </a:ext>
              </a:extLst>
            </p:cNvPr>
            <p:cNvCxnSpPr>
              <a:cxnSpLocks/>
            </p:cNvCxnSpPr>
            <p:nvPr/>
          </p:nvCxnSpPr>
          <p:spPr>
            <a:xfrm>
              <a:off x="8828511"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1854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C86E6B1-7710-4AB5-929C-B5C3D2CCF1CD}"/>
              </a:ext>
            </a:extLst>
          </p:cNvPr>
          <p:cNvSpPr/>
          <p:nvPr/>
        </p:nvSpPr>
        <p:spPr>
          <a:xfrm>
            <a:off x="457233" y="2060575"/>
            <a:ext cx="2510976" cy="4493538"/>
          </a:xfrm>
          <a:prstGeom prst="rect">
            <a:avLst/>
          </a:prstGeom>
        </p:spPr>
        <p:txBody>
          <a:bodyPr wrap="square" lIns="0" tIns="0" rIns="0" bIns="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3200" b="1">
                <a:solidFill>
                  <a:srgbClr val="353535"/>
                </a:solidFill>
                <a:latin typeface="Segoe UI "/>
                <a:cs typeface="Segoe UI Semibold"/>
              </a:rPr>
              <a:t>+</a:t>
            </a: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1000" b="1">
                <a:solidFill>
                  <a:srgbClr val="353535"/>
                </a:solidFill>
                <a:latin typeface="Segoe UI "/>
                <a:cs typeface="Segoe UI Semibold"/>
              </a:rPr>
              <a:t>Activities Self Learn</a:t>
            </a:r>
            <a:r>
              <a:rPr kumimoji="0" lang="en-US" sz="1000" b="1" i="0" u="none" strike="noStrike" kern="1200" cap="none" spc="0" normalizeH="0" baseline="0" noProof="0">
                <a:ln>
                  <a:noFill/>
                </a:ln>
                <a:solidFill>
                  <a:srgbClr val="353535"/>
                </a:solidFill>
                <a:effectLst/>
                <a:uLnTx/>
                <a:uFillTx/>
                <a:latin typeface="Segoe UI "/>
                <a:ea typeface="+mn-ea"/>
                <a:cs typeface="Segoe UI Semibold"/>
              </a:rPr>
              <a:t>:</a:t>
            </a:r>
          </a:p>
          <a:p>
            <a:pPr marL="171450" indent="-171450" defTabSz="914367">
              <a:buFont typeface="Wingdings" panose="05000000000000000000" pitchFamily="2" charset="2"/>
              <a:buChar char="q"/>
              <a:defRPr/>
            </a:pPr>
            <a:r>
              <a:rPr lang="en-US" sz="1000">
                <a:solidFill>
                  <a:srgbClr val="353535"/>
                </a:solidFill>
                <a:latin typeface="Segoe UI "/>
                <a:cs typeface="Segoe UI Semibold"/>
              </a:rPr>
              <a:t>ALL: </a:t>
            </a:r>
            <a:r>
              <a:rPr lang="en-US" sz="1000" b="1">
                <a:solidFill>
                  <a:srgbClr val="353535"/>
                </a:solidFill>
                <a:latin typeface="Segoe UI "/>
                <a:cs typeface="Segoe UI Semibold"/>
              </a:rPr>
              <a:t>Learn Fundamentals</a:t>
            </a:r>
          </a:p>
          <a:p>
            <a:pPr marL="354330" lvl="1" indent="-171450" defTabSz="914367">
              <a:buFont typeface="Arial" panose="020B0604020202020204" pitchFamily="34" charset="0"/>
              <a:buChar char="•"/>
              <a:defRPr/>
            </a:pPr>
            <a:r>
              <a:rPr lang="en-US" sz="1000">
                <a:hlinkClick r:id="rId3"/>
              </a:rPr>
              <a:t>Microsoft Purview</a:t>
            </a:r>
            <a:r>
              <a:rPr lang="en-US" sz="1000"/>
              <a:t> (30m)</a:t>
            </a:r>
          </a:p>
          <a:p>
            <a:pPr marL="354330" lvl="1" indent="-171450" defTabSz="914367">
              <a:buFont typeface="Arial" panose="020B0604020202020204" pitchFamily="34" charset="0"/>
              <a:buChar char="•"/>
              <a:defRPr/>
            </a:pPr>
            <a:r>
              <a:rPr lang="en-US" sz="1000">
                <a:solidFill>
                  <a:schemeClr val="accent1"/>
                </a:solidFill>
                <a:latin typeface="Segoe UI "/>
                <a:cs typeface="Segoe UI Semibold"/>
                <a:hlinkClick r:id="rId4">
                  <a:extLst>
                    <a:ext uri="{A12FA001-AC4F-418D-AE19-62706E023703}">
                      <ahyp:hlinkClr xmlns:ahyp="http://schemas.microsoft.com/office/drawing/2018/hyperlinkcolor" val="tx"/>
                    </a:ext>
                  </a:extLst>
                </a:hlinkClick>
              </a:rPr>
              <a:t>Microsoft Purview Webinar: Introduction to Microsoft Purview</a:t>
            </a:r>
            <a:r>
              <a:rPr lang="en-US" sz="1000">
                <a:solidFill>
                  <a:srgbClr val="353535"/>
                </a:solidFill>
                <a:latin typeface="Segoe UI "/>
                <a:cs typeface="Segoe UI Semibold"/>
              </a:rPr>
              <a:t> (49m)</a:t>
            </a:r>
          </a:p>
          <a:p>
            <a:pPr marL="354330" lvl="1" indent="-171450" defTabSz="914367">
              <a:buFont typeface="Arial" panose="020B0604020202020204" pitchFamily="34" charset="0"/>
              <a:buChar char="•"/>
              <a:defRPr/>
            </a:pPr>
            <a:r>
              <a:rPr lang="en-US" sz="1000" u="sng">
                <a:solidFill>
                  <a:srgbClr val="0563C1"/>
                </a:solidFill>
                <a:effectLst/>
                <a:ea typeface="Calibri" panose="020F0502020204030204" pitchFamily="34" charset="0"/>
                <a:hlinkClick r:id="rId5"/>
              </a:rPr>
              <a:t>Microsoft Security, Compliance, and Identity Fundamentals</a:t>
            </a:r>
            <a:r>
              <a:rPr lang="en-US" sz="1000">
                <a:solidFill>
                  <a:srgbClr val="0563C1"/>
                </a:solidFill>
                <a:effectLst/>
                <a:ea typeface="Calibri" panose="020F0502020204030204" pitchFamily="34" charset="0"/>
              </a:rPr>
              <a:t> </a:t>
            </a:r>
            <a:r>
              <a:rPr lang="en-US" sz="1000">
                <a:solidFill>
                  <a:srgbClr val="353535"/>
                </a:solidFill>
                <a:latin typeface="Segoe UI "/>
                <a:cs typeface="Segoe UI Semibold"/>
              </a:rPr>
              <a:t>(2h27m)</a:t>
            </a:r>
          </a:p>
          <a:p>
            <a:pPr marL="354330" lvl="1" indent="-171450" defTabSz="914367">
              <a:buFont typeface="Arial" panose="020B0604020202020204" pitchFamily="34" charset="0"/>
              <a:buChar char="•"/>
              <a:defRPr/>
            </a:pPr>
            <a:r>
              <a:rPr lang="en-US" sz="1000">
                <a:hlinkClick r:id="rId6"/>
              </a:rPr>
              <a:t>Module 1: Introduction to Microsoft Purview | Review 360 (articulate.com)</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Learn Best Practices</a:t>
            </a:r>
          </a:p>
          <a:p>
            <a:pPr marL="354330" lvl="1" indent="-171450" defTabSz="914367">
              <a:buFont typeface="Arial" panose="020B0604020202020204" pitchFamily="34" charset="0"/>
              <a:buChar char="•"/>
              <a:defRPr/>
            </a:pPr>
            <a:r>
              <a:rPr lang="en-US" sz="1000">
                <a:solidFill>
                  <a:srgbClr val="353535"/>
                </a:solidFill>
                <a:latin typeface="Segoe UI "/>
                <a:cs typeface="Segoe UI Semibold"/>
              </a:rPr>
              <a:t>SA/DE: CAF for Unified Data Governance </a:t>
            </a:r>
            <a:r>
              <a:rPr lang="en-US" sz="1000">
                <a:solidFill>
                  <a:srgbClr val="353535"/>
                </a:solidFill>
                <a:highlight>
                  <a:srgbClr val="FFFF00"/>
                </a:highlight>
                <a:latin typeface="Segoe UI "/>
                <a:cs typeface="Segoe UI Semibold"/>
              </a:rPr>
              <a:t>(video coming soon</a:t>
            </a:r>
            <a:r>
              <a:rPr lang="en-US" sz="1000">
                <a:solidFill>
                  <a:srgbClr val="353535"/>
                </a:solidFill>
                <a:latin typeface="Segoe UI "/>
                <a:cs typeface="Segoe UI Semibold"/>
              </a:rPr>
              <a:t>)</a:t>
            </a:r>
            <a:endParaRPr lang="en-US" sz="1000">
              <a:solidFill>
                <a:srgbClr val="353535"/>
              </a:solidFill>
              <a:latin typeface="Segoe UI "/>
              <a:cs typeface="Segoe UI Semibold"/>
              <a:hlinkClick r:id="rId7"/>
            </a:endParaRPr>
          </a:p>
          <a:p>
            <a:pPr marL="354330" marR="0" lvl="1"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353535"/>
                </a:solidFill>
                <a:latin typeface="Segoe UI "/>
                <a:cs typeface="Segoe UI Semibold"/>
              </a:rPr>
              <a:t>ALL: </a:t>
            </a:r>
            <a:r>
              <a:rPr lang="en-US" sz="1000">
                <a:hlinkClick r:id="rId8"/>
              </a:rPr>
              <a:t>Microsoft Purview readiness checklist for the data management and analytics enterprise-scale scenario - Cloud Adoption Framework</a:t>
            </a:r>
            <a:endParaRPr lang="en-US" sz="1000"/>
          </a:p>
          <a:p>
            <a:pPr marL="354330" marR="0" lvl="1"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000">
                <a:solidFill>
                  <a:srgbClr val="353535"/>
                </a:solidFill>
                <a:latin typeface="Segoe UI "/>
                <a:cs typeface="Segoe UI Semibold"/>
              </a:rPr>
              <a:t>ALL: </a:t>
            </a:r>
            <a:r>
              <a:rPr lang="es-CO" sz="1000">
                <a:hlinkClick r:id="rId9"/>
              </a:rPr>
              <a:t>Data </a:t>
            </a:r>
            <a:r>
              <a:rPr lang="es-CO" sz="1000" err="1">
                <a:hlinkClick r:id="rId9"/>
              </a:rPr>
              <a:t>governance</a:t>
            </a:r>
            <a:r>
              <a:rPr lang="es-CO" sz="1000">
                <a:hlinkClick r:id="rId9"/>
              </a:rPr>
              <a:t> </a:t>
            </a:r>
            <a:r>
              <a:rPr lang="es-CO" sz="1000" err="1">
                <a:hlinkClick r:id="rId9"/>
              </a:rPr>
              <a:t>processes</a:t>
            </a:r>
            <a:r>
              <a:rPr lang="es-CO" sz="1000">
                <a:hlinkClick r:id="rId9"/>
              </a:rPr>
              <a:t> - CAF</a:t>
            </a:r>
            <a:endParaRPr lang="en-US" sz="1000">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b="1">
                <a:solidFill>
                  <a:srgbClr val="353535"/>
                </a:solidFill>
                <a:cs typeface="Segoe UI Semibold"/>
              </a:rPr>
              <a:t>Reference Architecture Guides</a:t>
            </a:r>
            <a:endParaRPr lang="en-US" sz="1000">
              <a:solidFill>
                <a:srgbClr val="353535"/>
              </a:solidFill>
              <a:latin typeface="Segoe UI "/>
              <a:cs typeface="Segoe UI Semibold"/>
            </a:endParaRPr>
          </a:p>
          <a:p>
            <a:pPr marL="340995" lvl="1" indent="-165100" defTabSz="914367">
              <a:buFont typeface="Arial" panose="020B0604020202020204" pitchFamily="34" charset="0"/>
              <a:buChar char="•"/>
              <a:defRPr/>
            </a:pPr>
            <a:r>
              <a:rPr lang="en-US" sz="1000">
                <a:solidFill>
                  <a:srgbClr val="353535"/>
                </a:solidFill>
                <a:latin typeface="Segoe UI "/>
                <a:cs typeface="Segoe UI Semibold"/>
              </a:rPr>
              <a:t>DE: </a:t>
            </a:r>
            <a:r>
              <a:rPr lang="en-US" sz="1000">
                <a:hlinkClick r:id="rId10"/>
              </a:rPr>
              <a:t>Data management across Azure Data Lake with Microsoft Purview</a:t>
            </a:r>
            <a:endParaRPr lang="en-US" sz="1000">
              <a:hlinkClick r:id="rId11"/>
            </a:endParaRPr>
          </a:p>
          <a:p>
            <a:pPr marL="340995" lvl="1" indent="-165100" defTabSz="914367">
              <a:buFont typeface="Arial" panose="020B0604020202020204" pitchFamily="34" charset="0"/>
              <a:buChar char="•"/>
              <a:defRPr/>
            </a:pPr>
            <a:r>
              <a:rPr lang="en-US" sz="1000">
                <a:solidFill>
                  <a:srgbClr val="353535"/>
                </a:solidFill>
                <a:latin typeface="Segoe UI "/>
                <a:cs typeface="Segoe UI Semibold"/>
              </a:rPr>
              <a:t>DE: </a:t>
            </a:r>
            <a:r>
              <a:rPr lang="en-US" sz="1000">
                <a:hlinkClick r:id="rId11"/>
              </a:rPr>
              <a:t>Analytics end-to-end with Azure Synapse</a:t>
            </a:r>
            <a:endParaRPr lang="en-US" sz="1000"/>
          </a:p>
          <a:p>
            <a:pPr marL="340995" lvl="1" indent="-165100" defTabSz="914367">
              <a:buFont typeface="Arial" panose="020B0604020202020204" pitchFamily="34" charset="0"/>
              <a:buChar char="•"/>
              <a:defRPr/>
            </a:pPr>
            <a:r>
              <a:rPr lang="en-US" sz="1000">
                <a:solidFill>
                  <a:srgbClr val="353535"/>
                </a:solidFill>
                <a:latin typeface="Segoe UI "/>
                <a:cs typeface="Segoe UI Semibold"/>
              </a:rPr>
              <a:t>BPC/DE: </a:t>
            </a:r>
            <a:r>
              <a:rPr lang="en-US" sz="1000">
                <a:hlinkClick r:id="rId12"/>
              </a:rPr>
              <a:t>Data governance overview - Cloud Adoption Framework</a:t>
            </a:r>
            <a:endParaRPr lang="en-US" sz="1000" b="0" i="0" u="none" strike="noStrike">
              <a:solidFill>
                <a:srgbClr val="5B5FC7"/>
              </a:solidFill>
              <a:effectLst/>
              <a:latin typeface="Segoe UI" panose="020B0502040204020203" pitchFamily="34" charset="0"/>
            </a:endParaRPr>
          </a:p>
        </p:txBody>
      </p:sp>
      <p:grpSp>
        <p:nvGrpSpPr>
          <p:cNvPr id="37" name="Group 36">
            <a:extLst>
              <a:ext uri="{FF2B5EF4-FFF2-40B4-BE49-F238E27FC236}">
                <a16:creationId xmlns:a16="http://schemas.microsoft.com/office/drawing/2014/main" id="{6E80570A-872F-3ABA-7F54-B2AE65A4A532}"/>
              </a:ext>
            </a:extLst>
          </p:cNvPr>
          <p:cNvGrpSpPr/>
          <p:nvPr/>
        </p:nvGrpSpPr>
        <p:grpSpPr>
          <a:xfrm>
            <a:off x="429285" y="988395"/>
            <a:ext cx="11437888" cy="5597461"/>
            <a:chOff x="429285" y="988395"/>
            <a:chExt cx="11437888" cy="5597461"/>
          </a:xfrm>
        </p:grpSpPr>
        <p:sp>
          <p:nvSpPr>
            <p:cNvPr id="38" name="Arrow: Pentagon 37">
              <a:extLst>
                <a:ext uri="{FF2B5EF4-FFF2-40B4-BE49-F238E27FC236}">
                  <a16:creationId xmlns:a16="http://schemas.microsoft.com/office/drawing/2014/main" id="{C5CFEE3D-BE70-7696-10D8-DBD3D5254BB1}"/>
                </a:ext>
              </a:extLst>
            </p:cNvPr>
            <p:cNvSpPr/>
            <p:nvPr/>
          </p:nvSpPr>
          <p:spPr bwMode="auto">
            <a:xfrm>
              <a:off x="429285" y="988395"/>
              <a:ext cx="2651760" cy="440057"/>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No expertise</a:t>
              </a:r>
            </a:p>
          </p:txBody>
        </p:sp>
        <p:sp>
          <p:nvSpPr>
            <p:cNvPr id="41" name="Arrow: Chevron 40">
              <a:extLst>
                <a:ext uri="{FF2B5EF4-FFF2-40B4-BE49-F238E27FC236}">
                  <a16:creationId xmlns:a16="http://schemas.microsoft.com/office/drawing/2014/main" id="{043536EF-B164-76BF-FACF-7487537A44C3}"/>
                </a:ext>
              </a:extLst>
            </p:cNvPr>
            <p:cNvSpPr/>
            <p:nvPr/>
          </p:nvSpPr>
          <p:spPr bwMode="auto">
            <a:xfrm>
              <a:off x="2992234" y="988395"/>
              <a:ext cx="3017520" cy="440057"/>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Development</a:t>
              </a:r>
            </a:p>
          </p:txBody>
        </p:sp>
        <p:sp>
          <p:nvSpPr>
            <p:cNvPr id="45" name="Arrow: Chevron 44">
              <a:extLst>
                <a:ext uri="{FF2B5EF4-FFF2-40B4-BE49-F238E27FC236}">
                  <a16:creationId xmlns:a16="http://schemas.microsoft.com/office/drawing/2014/main" id="{76A5A78D-AF6E-3C3C-9B0B-72A0F5199C44}"/>
                </a:ext>
              </a:extLst>
            </p:cNvPr>
            <p:cNvSpPr/>
            <p:nvPr/>
          </p:nvSpPr>
          <p:spPr bwMode="auto">
            <a:xfrm>
              <a:off x="5920943" y="988395"/>
              <a:ext cx="3017520" cy="440057"/>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Launch</a:t>
              </a:r>
            </a:p>
          </p:txBody>
        </p:sp>
        <p:sp>
          <p:nvSpPr>
            <p:cNvPr id="46" name="Arrow: Chevron 45">
              <a:extLst>
                <a:ext uri="{FF2B5EF4-FFF2-40B4-BE49-F238E27FC236}">
                  <a16:creationId xmlns:a16="http://schemas.microsoft.com/office/drawing/2014/main" id="{ED813790-E06B-17B0-2ACA-C67BB7BE8FDF}"/>
                </a:ext>
              </a:extLst>
            </p:cNvPr>
            <p:cNvSpPr/>
            <p:nvPr/>
          </p:nvSpPr>
          <p:spPr bwMode="auto">
            <a:xfrm>
              <a:off x="8849653" y="988395"/>
              <a:ext cx="3017520" cy="440057"/>
            </a:xfrm>
            <a:prstGeom prst="chevron">
              <a:avLst>
                <a:gd name="adj" fmla="val 34093"/>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Growth</a:t>
              </a:r>
            </a:p>
          </p:txBody>
        </p:sp>
        <p:grpSp>
          <p:nvGrpSpPr>
            <p:cNvPr id="47" name="Group 46">
              <a:extLst>
                <a:ext uri="{FF2B5EF4-FFF2-40B4-BE49-F238E27FC236}">
                  <a16:creationId xmlns:a16="http://schemas.microsoft.com/office/drawing/2014/main" id="{8EF67B8A-2FA9-CCFC-C485-EDB2863A4320}"/>
                </a:ext>
              </a:extLst>
            </p:cNvPr>
            <p:cNvGrpSpPr/>
            <p:nvPr/>
          </p:nvGrpSpPr>
          <p:grpSpPr>
            <a:xfrm>
              <a:off x="2983056" y="1406838"/>
              <a:ext cx="5845455" cy="5179018"/>
              <a:chOff x="2983056" y="2773951"/>
              <a:chExt cx="5845455" cy="3840480"/>
            </a:xfrm>
          </p:grpSpPr>
          <p:cxnSp>
            <p:nvCxnSpPr>
              <p:cNvPr id="48" name="Straight Connector 47">
                <a:extLst>
                  <a:ext uri="{FF2B5EF4-FFF2-40B4-BE49-F238E27FC236}">
                    <a16:creationId xmlns:a16="http://schemas.microsoft.com/office/drawing/2014/main" id="{1E07765B-67FD-5F4C-19F3-93EB06E36070}"/>
                  </a:ext>
                </a:extLst>
              </p:cNvPr>
              <p:cNvCxnSpPr>
                <a:cxnSpLocks/>
              </p:cNvCxnSpPr>
              <p:nvPr/>
            </p:nvCxnSpPr>
            <p:spPr>
              <a:xfrm>
                <a:off x="2983056"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6207E6E-A16B-0282-6B9D-357C6AC8A48B}"/>
                  </a:ext>
                </a:extLst>
              </p:cNvPr>
              <p:cNvCxnSpPr>
                <a:cxnSpLocks/>
              </p:cNvCxnSpPr>
              <p:nvPr/>
            </p:nvCxnSpPr>
            <p:spPr>
              <a:xfrm flipH="1">
                <a:off x="5916002" y="2773951"/>
                <a:ext cx="2338"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127BC2-5BB2-B467-81B3-8B3A12FF63ED}"/>
                  </a:ext>
                </a:extLst>
              </p:cNvPr>
              <p:cNvCxnSpPr>
                <a:cxnSpLocks/>
              </p:cNvCxnSpPr>
              <p:nvPr/>
            </p:nvCxnSpPr>
            <p:spPr>
              <a:xfrm>
                <a:off x="8828511"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6" name="Title 5">
            <a:extLst>
              <a:ext uri="{FF2B5EF4-FFF2-40B4-BE49-F238E27FC236}">
                <a16:creationId xmlns:a16="http://schemas.microsoft.com/office/drawing/2014/main" id="{1E69A859-AE0E-48C0-85D2-086AC9A49502}"/>
              </a:ext>
            </a:extLst>
          </p:cNvPr>
          <p:cNvSpPr txBox="1">
            <a:spLocks noGrp="1"/>
          </p:cNvSpPr>
          <p:nvPr>
            <p:ph type="title" idx="4294967295"/>
          </p:nvPr>
        </p:nvSpPr>
        <p:spPr>
          <a:xfrm>
            <a:off x="476456" y="112139"/>
            <a:ext cx="11336039" cy="739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50" normalizeH="0" baseline="0" noProof="0">
                <a:ln w="3175">
                  <a:noFill/>
                </a:ln>
                <a:gradFill>
                  <a:gsLst>
                    <a:gs pos="1250">
                      <a:schemeClr val="tx1"/>
                    </a:gs>
                    <a:gs pos="100000">
                      <a:schemeClr val="tx1"/>
                    </a:gs>
                  </a:gsLst>
                  <a:lin ang="5400000" scaled="0"/>
                </a:gradFill>
                <a:effectLst/>
                <a:uLnTx/>
                <a:uFillTx/>
                <a:latin typeface="Segoe UI"/>
                <a:ea typeface="+mn-ea"/>
                <a:cs typeface="Segoe UI"/>
              </a:rPr>
              <a:t>Data &amp; AI Learning Paths</a:t>
            </a:r>
            <a:endParaRPr kumimoji="0" lang="en-US" sz="3600" b="0" i="0" u="none" strike="noStrike" kern="1200" cap="none" spc="-50" normalizeH="0" baseline="0" noProof="0">
              <a:ln w="3175">
                <a:noFill/>
              </a:ln>
              <a:gradFill>
                <a:gsLst>
                  <a:gs pos="1250">
                    <a:schemeClr val="tx1"/>
                  </a:gs>
                  <a:gs pos="100000">
                    <a:schemeClr val="tx1"/>
                  </a:gs>
                </a:gsLst>
                <a:lin ang="5400000" scaled="0"/>
              </a:gradFill>
              <a:effectLst/>
              <a:uLnTx/>
              <a:uFillTx/>
              <a:latin typeface="Segoe UI"/>
              <a:ea typeface="+mn-ea"/>
              <a:cs typeface="Segoe UI"/>
            </a:endParaRPr>
          </a:p>
        </p:txBody>
      </p:sp>
      <p:sp>
        <p:nvSpPr>
          <p:cNvPr id="14" name="TextBox 13">
            <a:extLst>
              <a:ext uri="{FF2B5EF4-FFF2-40B4-BE49-F238E27FC236}">
                <a16:creationId xmlns:a16="http://schemas.microsoft.com/office/drawing/2014/main" id="{1C490F0C-3137-4B84-ABC1-5D9C2DF00557}"/>
              </a:ext>
            </a:extLst>
          </p:cNvPr>
          <p:cNvSpPr txBox="1"/>
          <p:nvPr/>
        </p:nvSpPr>
        <p:spPr>
          <a:xfrm>
            <a:off x="9576698" y="4450894"/>
            <a:ext cx="2011407" cy="461665"/>
          </a:xfrm>
          <a:prstGeom prst="rect">
            <a:avLst/>
          </a:prstGeom>
          <a:noFill/>
        </p:spPr>
        <p:txBody>
          <a:bodyPr wrap="square" lIns="0" tIns="0" rIns="0" bIns="0" rtlCol="0">
            <a:spAutoFit/>
          </a:bodyPr>
          <a:lstStyle/>
          <a:p>
            <a:pPr algn="l"/>
            <a:r>
              <a:rPr lang="pt-BR" sz="1000" i="1" err="1">
                <a:gradFill>
                  <a:gsLst>
                    <a:gs pos="2917">
                      <a:schemeClr val="tx1"/>
                    </a:gs>
                    <a:gs pos="30000">
                      <a:schemeClr val="tx1"/>
                    </a:gs>
                  </a:gsLst>
                  <a:lin ang="5400000" scaled="0"/>
                </a:gradFill>
              </a:rPr>
              <a:t>Acronyms</a:t>
            </a:r>
            <a:r>
              <a:rPr lang="pt-BR" sz="1000" i="1">
                <a:gradFill>
                  <a:gsLst>
                    <a:gs pos="2917">
                      <a:schemeClr val="tx1"/>
                    </a:gs>
                    <a:gs pos="30000">
                      <a:schemeClr val="tx1"/>
                    </a:gs>
                  </a:gsLst>
                  <a:lin ang="5400000" scaled="0"/>
                </a:gradFill>
              </a:rPr>
              <a:t> </a:t>
            </a:r>
            <a:r>
              <a:rPr lang="pt-BR" sz="1000" i="1" err="1">
                <a:gradFill>
                  <a:gsLst>
                    <a:gs pos="2917">
                      <a:schemeClr val="tx1"/>
                    </a:gs>
                    <a:gs pos="30000">
                      <a:schemeClr val="tx1"/>
                    </a:gs>
                  </a:gsLst>
                  <a:lin ang="5400000" scaled="0"/>
                </a:gradFill>
              </a:rPr>
              <a:t>right</a:t>
            </a:r>
            <a:r>
              <a:rPr lang="pt-BR" sz="1000" i="1">
                <a:gradFill>
                  <a:gsLst>
                    <a:gs pos="2917">
                      <a:schemeClr val="tx1"/>
                    </a:gs>
                    <a:gs pos="30000">
                      <a:schemeClr val="tx1"/>
                    </a:gs>
                  </a:gsLst>
                  <a:lin ang="5400000" scaled="0"/>
                </a:gradFill>
              </a:rPr>
              <a:t> </a:t>
            </a:r>
            <a:r>
              <a:rPr lang="pt-BR" sz="1000" i="1" err="1">
                <a:gradFill>
                  <a:gsLst>
                    <a:gs pos="2917">
                      <a:schemeClr val="tx1"/>
                    </a:gs>
                    <a:gs pos="30000">
                      <a:schemeClr val="tx1"/>
                    </a:gs>
                  </a:gsLst>
                  <a:lin ang="5400000" scaled="0"/>
                </a:gradFill>
              </a:rPr>
              <a:t>before</a:t>
            </a:r>
            <a:r>
              <a:rPr lang="pt-BR" sz="1000" i="1">
                <a:gradFill>
                  <a:gsLst>
                    <a:gs pos="2917">
                      <a:schemeClr val="tx1"/>
                    </a:gs>
                    <a:gs pos="30000">
                      <a:schemeClr val="tx1"/>
                    </a:gs>
                  </a:gsLst>
                  <a:lin ang="5400000" scaled="0"/>
                </a:gradFill>
              </a:rPr>
              <a:t> </a:t>
            </a:r>
            <a:r>
              <a:rPr lang="pt-BR" sz="1000" i="1" err="1">
                <a:gradFill>
                  <a:gsLst>
                    <a:gs pos="2917">
                      <a:schemeClr val="tx1"/>
                    </a:gs>
                    <a:gs pos="30000">
                      <a:schemeClr val="tx1"/>
                    </a:gs>
                  </a:gsLst>
                  <a:lin ang="5400000" scaled="0"/>
                </a:gradFill>
              </a:rPr>
              <a:t>each</a:t>
            </a:r>
            <a:r>
              <a:rPr lang="pt-BR" sz="1000" i="1">
                <a:gradFill>
                  <a:gsLst>
                    <a:gs pos="2917">
                      <a:schemeClr val="tx1"/>
                    </a:gs>
                    <a:gs pos="30000">
                      <a:schemeClr val="tx1"/>
                    </a:gs>
                  </a:gsLst>
                  <a:lin ang="5400000" scaled="0"/>
                </a:gradFill>
              </a:rPr>
              <a:t> </a:t>
            </a:r>
            <a:r>
              <a:rPr lang="pt-BR" sz="1000" i="1" err="1">
                <a:gradFill>
                  <a:gsLst>
                    <a:gs pos="2917">
                      <a:schemeClr val="tx1"/>
                    </a:gs>
                    <a:gs pos="30000">
                      <a:schemeClr val="tx1"/>
                    </a:gs>
                  </a:gsLst>
                  <a:lin ang="5400000" scaled="0"/>
                </a:gradFill>
              </a:rPr>
              <a:t>activity</a:t>
            </a:r>
            <a:r>
              <a:rPr lang="pt-BR" sz="1000" i="1">
                <a:gradFill>
                  <a:gsLst>
                    <a:gs pos="2917">
                      <a:schemeClr val="tx1"/>
                    </a:gs>
                    <a:gs pos="30000">
                      <a:schemeClr val="tx1"/>
                    </a:gs>
                  </a:gsLst>
                  <a:lin ang="5400000" scaled="0"/>
                </a:gradFill>
              </a:rPr>
              <a:t> </a:t>
            </a:r>
            <a:r>
              <a:rPr lang="pt-BR" sz="1000" i="1" err="1">
                <a:gradFill>
                  <a:gsLst>
                    <a:gs pos="2917">
                      <a:schemeClr val="tx1"/>
                    </a:gs>
                    <a:gs pos="30000">
                      <a:schemeClr val="tx1"/>
                    </a:gs>
                  </a:gsLst>
                  <a:lin ang="5400000" scaled="0"/>
                </a:gradFill>
              </a:rPr>
              <a:t>or</a:t>
            </a:r>
            <a:r>
              <a:rPr lang="pt-BR" sz="1000" i="1">
                <a:gradFill>
                  <a:gsLst>
                    <a:gs pos="2917">
                      <a:schemeClr val="tx1"/>
                    </a:gs>
                    <a:gs pos="30000">
                      <a:schemeClr val="tx1"/>
                    </a:gs>
                  </a:gsLst>
                  <a:lin ang="5400000" scaled="0"/>
                </a:gradFill>
              </a:rPr>
              <a:t> group </a:t>
            </a:r>
            <a:r>
              <a:rPr lang="pt-BR" sz="1000" i="1" err="1">
                <a:gradFill>
                  <a:gsLst>
                    <a:gs pos="2917">
                      <a:schemeClr val="tx1"/>
                    </a:gs>
                    <a:gs pos="30000">
                      <a:schemeClr val="tx1"/>
                    </a:gs>
                  </a:gsLst>
                  <a:lin ang="5400000" scaled="0"/>
                </a:gradFill>
              </a:rPr>
              <a:t>represents</a:t>
            </a:r>
            <a:r>
              <a:rPr lang="pt-BR" sz="1000" i="1">
                <a:gradFill>
                  <a:gsLst>
                    <a:gs pos="2917">
                      <a:schemeClr val="tx1"/>
                    </a:gs>
                    <a:gs pos="30000">
                      <a:schemeClr val="tx1"/>
                    </a:gs>
                  </a:gsLst>
                  <a:lin ang="5400000" scaled="0"/>
                </a:gradFill>
              </a:rPr>
              <a:t> </a:t>
            </a:r>
            <a:r>
              <a:rPr lang="pt-BR" sz="1000" i="1" err="1">
                <a:gradFill>
                  <a:gsLst>
                    <a:gs pos="2917">
                      <a:schemeClr val="tx1"/>
                    </a:gs>
                    <a:gs pos="30000">
                      <a:schemeClr val="tx1"/>
                    </a:gs>
                  </a:gsLst>
                  <a:lin ang="5400000" scaled="0"/>
                </a:gradFill>
              </a:rPr>
              <a:t>the</a:t>
            </a:r>
            <a:r>
              <a:rPr lang="pt-BR" sz="1000" i="1">
                <a:gradFill>
                  <a:gsLst>
                    <a:gs pos="2917">
                      <a:schemeClr val="tx1"/>
                    </a:gs>
                    <a:gs pos="30000">
                      <a:schemeClr val="tx1"/>
                    </a:gs>
                  </a:gsLst>
                  <a:lin ang="5400000" scaled="0"/>
                </a:gradFill>
              </a:rPr>
              <a:t> </a:t>
            </a:r>
            <a:r>
              <a:rPr lang="pt-BR" sz="1000" i="1" err="1">
                <a:gradFill>
                  <a:gsLst>
                    <a:gs pos="2917">
                      <a:schemeClr val="tx1"/>
                    </a:gs>
                    <a:gs pos="30000">
                      <a:schemeClr val="tx1"/>
                    </a:gs>
                  </a:gsLst>
                  <a:lin ang="5400000" scaled="0"/>
                </a:gradFill>
              </a:rPr>
              <a:t>related</a:t>
            </a:r>
            <a:r>
              <a:rPr lang="pt-BR" sz="1000" i="1">
                <a:gradFill>
                  <a:gsLst>
                    <a:gs pos="2917">
                      <a:schemeClr val="tx1"/>
                    </a:gs>
                    <a:gs pos="30000">
                      <a:schemeClr val="tx1"/>
                    </a:gs>
                  </a:gsLst>
                  <a:lin ang="5400000" scaled="0"/>
                </a:gradFill>
              </a:rPr>
              <a:t> profiles. </a:t>
            </a:r>
            <a:r>
              <a:rPr lang="pt-BR" sz="1000" i="1" err="1">
                <a:gradFill>
                  <a:gsLst>
                    <a:gs pos="2917">
                      <a:schemeClr val="tx1"/>
                    </a:gs>
                    <a:gs pos="30000">
                      <a:schemeClr val="tx1"/>
                    </a:gs>
                  </a:gsLst>
                  <a:lin ang="5400000" scaled="0"/>
                </a:gradFill>
              </a:rPr>
              <a:t>See</a:t>
            </a:r>
            <a:r>
              <a:rPr lang="pt-BR" sz="1000" i="1">
                <a:gradFill>
                  <a:gsLst>
                    <a:gs pos="2917">
                      <a:schemeClr val="tx1"/>
                    </a:gs>
                    <a:gs pos="30000">
                      <a:schemeClr val="tx1"/>
                    </a:gs>
                  </a:gsLst>
                  <a:lin ang="5400000" scaled="0"/>
                </a:gradFill>
              </a:rPr>
              <a:t> </a:t>
            </a:r>
            <a:r>
              <a:rPr lang="pt-BR" sz="1000" i="1" err="1">
                <a:gradFill>
                  <a:gsLst>
                    <a:gs pos="2917">
                      <a:schemeClr val="tx1"/>
                    </a:gs>
                    <a:gs pos="30000">
                      <a:schemeClr val="tx1"/>
                    </a:gs>
                  </a:gsLst>
                  <a:lin ang="5400000" scaled="0"/>
                </a:gradFill>
              </a:rPr>
              <a:t>the</a:t>
            </a:r>
            <a:r>
              <a:rPr lang="pt-BR" sz="1000" i="1">
                <a:gradFill>
                  <a:gsLst>
                    <a:gs pos="2917">
                      <a:schemeClr val="tx1"/>
                    </a:gs>
                    <a:gs pos="30000">
                      <a:schemeClr val="tx1"/>
                    </a:gs>
                  </a:gsLst>
                  <a:lin ang="5400000" scaled="0"/>
                </a:gradFill>
              </a:rPr>
              <a:t> </a:t>
            </a:r>
            <a:r>
              <a:rPr lang="pt-BR" sz="1000" i="1" err="1">
                <a:gradFill>
                  <a:gsLst>
                    <a:gs pos="2917">
                      <a:schemeClr val="tx1"/>
                    </a:gs>
                    <a:gs pos="30000">
                      <a:schemeClr val="tx1"/>
                    </a:gs>
                  </a:gsLst>
                  <a:lin ang="5400000" scaled="0"/>
                </a:gradFill>
              </a:rPr>
              <a:t>legend</a:t>
            </a:r>
            <a:r>
              <a:rPr lang="pt-BR" sz="1000" i="1">
                <a:gradFill>
                  <a:gsLst>
                    <a:gs pos="2917">
                      <a:schemeClr val="tx1"/>
                    </a:gs>
                    <a:gs pos="30000">
                      <a:schemeClr val="tx1"/>
                    </a:gs>
                  </a:gsLst>
                  <a:lin ang="5400000" scaled="0"/>
                </a:gradFill>
              </a:rPr>
              <a:t> for </a:t>
            </a:r>
            <a:r>
              <a:rPr lang="pt-BR" sz="1000" i="1" err="1">
                <a:gradFill>
                  <a:gsLst>
                    <a:gs pos="2917">
                      <a:schemeClr val="tx1"/>
                    </a:gs>
                    <a:gs pos="30000">
                      <a:schemeClr val="tx1"/>
                    </a:gs>
                  </a:gsLst>
                  <a:lin ang="5400000" scaled="0"/>
                </a:gradFill>
              </a:rPr>
              <a:t>details</a:t>
            </a:r>
            <a:r>
              <a:rPr lang="pt-BR" sz="1000" i="1">
                <a:gradFill>
                  <a:gsLst>
                    <a:gs pos="2917">
                      <a:schemeClr val="tx1"/>
                    </a:gs>
                    <a:gs pos="30000">
                      <a:schemeClr val="tx1"/>
                    </a:gs>
                  </a:gsLst>
                  <a:lin ang="5400000" scaled="0"/>
                </a:gradFill>
              </a:rPr>
              <a:t>. </a:t>
            </a:r>
          </a:p>
        </p:txBody>
      </p:sp>
      <p:sp>
        <p:nvSpPr>
          <p:cNvPr id="3" name="TextBox 2">
            <a:extLst>
              <a:ext uri="{FF2B5EF4-FFF2-40B4-BE49-F238E27FC236}">
                <a16:creationId xmlns:a16="http://schemas.microsoft.com/office/drawing/2014/main" id="{91B3FCEB-CA98-4AB1-9AB8-710535DBD575}"/>
              </a:ext>
            </a:extLst>
          </p:cNvPr>
          <p:cNvSpPr txBox="1"/>
          <p:nvPr/>
        </p:nvSpPr>
        <p:spPr>
          <a:xfrm>
            <a:off x="9576698" y="5055777"/>
            <a:ext cx="2011407" cy="1477328"/>
          </a:xfrm>
          <a:custGeom>
            <a:avLst/>
            <a:gdLst>
              <a:gd name="connsiteX0" fmla="*/ 0 w 2011407"/>
              <a:gd name="connsiteY0" fmla="*/ 0 h 1477328"/>
              <a:gd name="connsiteX1" fmla="*/ 710697 w 2011407"/>
              <a:gd name="connsiteY1" fmla="*/ 0 h 1477328"/>
              <a:gd name="connsiteX2" fmla="*/ 1361052 w 2011407"/>
              <a:gd name="connsiteY2" fmla="*/ 0 h 1477328"/>
              <a:gd name="connsiteX3" fmla="*/ 2011407 w 2011407"/>
              <a:gd name="connsiteY3" fmla="*/ 0 h 1477328"/>
              <a:gd name="connsiteX4" fmla="*/ 2011407 w 2011407"/>
              <a:gd name="connsiteY4" fmla="*/ 521989 h 1477328"/>
              <a:gd name="connsiteX5" fmla="*/ 2011407 w 2011407"/>
              <a:gd name="connsiteY5" fmla="*/ 984885 h 1477328"/>
              <a:gd name="connsiteX6" fmla="*/ 2011407 w 2011407"/>
              <a:gd name="connsiteY6" fmla="*/ 1477328 h 1477328"/>
              <a:gd name="connsiteX7" fmla="*/ 1320824 w 2011407"/>
              <a:gd name="connsiteY7" fmla="*/ 1477328 h 1477328"/>
              <a:gd name="connsiteX8" fmla="*/ 610127 w 2011407"/>
              <a:gd name="connsiteY8" fmla="*/ 1477328 h 1477328"/>
              <a:gd name="connsiteX9" fmla="*/ 0 w 2011407"/>
              <a:gd name="connsiteY9" fmla="*/ 1477328 h 1477328"/>
              <a:gd name="connsiteX10" fmla="*/ 0 w 2011407"/>
              <a:gd name="connsiteY10" fmla="*/ 955339 h 1477328"/>
              <a:gd name="connsiteX11" fmla="*/ 0 w 2011407"/>
              <a:gd name="connsiteY11" fmla="*/ 433350 h 1477328"/>
              <a:gd name="connsiteX12" fmla="*/ 0 w 2011407"/>
              <a:gd name="connsiteY12"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1407" h="1477328" fill="none" extrusionOk="0">
                <a:moveTo>
                  <a:pt x="0" y="0"/>
                </a:moveTo>
                <a:cubicBezTo>
                  <a:pt x="170710" y="-23953"/>
                  <a:pt x="562149" y="34830"/>
                  <a:pt x="710697" y="0"/>
                </a:cubicBezTo>
                <a:cubicBezTo>
                  <a:pt x="859245" y="-34830"/>
                  <a:pt x="1070532" y="-26154"/>
                  <a:pt x="1361052" y="0"/>
                </a:cubicBezTo>
                <a:cubicBezTo>
                  <a:pt x="1651572" y="26154"/>
                  <a:pt x="1834445" y="-31343"/>
                  <a:pt x="2011407" y="0"/>
                </a:cubicBezTo>
                <a:cubicBezTo>
                  <a:pt x="2008861" y="209121"/>
                  <a:pt x="2002141" y="346024"/>
                  <a:pt x="2011407" y="521989"/>
                </a:cubicBezTo>
                <a:cubicBezTo>
                  <a:pt x="2020673" y="697954"/>
                  <a:pt x="1995298" y="782247"/>
                  <a:pt x="2011407" y="984885"/>
                </a:cubicBezTo>
                <a:cubicBezTo>
                  <a:pt x="2027516" y="1187523"/>
                  <a:pt x="2018424" y="1285311"/>
                  <a:pt x="2011407" y="1477328"/>
                </a:cubicBezTo>
                <a:cubicBezTo>
                  <a:pt x="1719802" y="1464633"/>
                  <a:pt x="1520223" y="1444287"/>
                  <a:pt x="1320824" y="1477328"/>
                </a:cubicBezTo>
                <a:cubicBezTo>
                  <a:pt x="1121425" y="1510369"/>
                  <a:pt x="832322" y="1468485"/>
                  <a:pt x="610127" y="1477328"/>
                </a:cubicBezTo>
                <a:cubicBezTo>
                  <a:pt x="387932" y="1486171"/>
                  <a:pt x="218674" y="1503070"/>
                  <a:pt x="0" y="1477328"/>
                </a:cubicBezTo>
                <a:cubicBezTo>
                  <a:pt x="3511" y="1283892"/>
                  <a:pt x="-10142" y="1153732"/>
                  <a:pt x="0" y="955339"/>
                </a:cubicBezTo>
                <a:cubicBezTo>
                  <a:pt x="10142" y="756946"/>
                  <a:pt x="6156" y="694068"/>
                  <a:pt x="0" y="433350"/>
                </a:cubicBezTo>
                <a:cubicBezTo>
                  <a:pt x="-6156" y="172632"/>
                  <a:pt x="9462" y="155316"/>
                  <a:pt x="0" y="0"/>
                </a:cubicBezTo>
                <a:close/>
              </a:path>
              <a:path w="2011407" h="1477328" stroke="0" extrusionOk="0">
                <a:moveTo>
                  <a:pt x="0" y="0"/>
                </a:moveTo>
                <a:cubicBezTo>
                  <a:pt x="279561" y="6113"/>
                  <a:pt x="463776" y="-9575"/>
                  <a:pt x="610127" y="0"/>
                </a:cubicBezTo>
                <a:cubicBezTo>
                  <a:pt x="756478" y="9575"/>
                  <a:pt x="939505" y="14892"/>
                  <a:pt x="1240368" y="0"/>
                </a:cubicBezTo>
                <a:cubicBezTo>
                  <a:pt x="1541231" y="-14892"/>
                  <a:pt x="1777628" y="-29015"/>
                  <a:pt x="2011407" y="0"/>
                </a:cubicBezTo>
                <a:cubicBezTo>
                  <a:pt x="2006564" y="145262"/>
                  <a:pt x="1996719" y="338216"/>
                  <a:pt x="2011407" y="492443"/>
                </a:cubicBezTo>
                <a:cubicBezTo>
                  <a:pt x="2026095" y="646670"/>
                  <a:pt x="1995028" y="816402"/>
                  <a:pt x="2011407" y="984885"/>
                </a:cubicBezTo>
                <a:cubicBezTo>
                  <a:pt x="2027786" y="1153368"/>
                  <a:pt x="2032780" y="1377688"/>
                  <a:pt x="2011407" y="1477328"/>
                </a:cubicBezTo>
                <a:cubicBezTo>
                  <a:pt x="1810747" y="1477218"/>
                  <a:pt x="1634530" y="1445329"/>
                  <a:pt x="1320824" y="1477328"/>
                </a:cubicBezTo>
                <a:cubicBezTo>
                  <a:pt x="1007118" y="1509327"/>
                  <a:pt x="876628" y="1504106"/>
                  <a:pt x="690583" y="1477328"/>
                </a:cubicBezTo>
                <a:cubicBezTo>
                  <a:pt x="504538" y="1450550"/>
                  <a:pt x="191909" y="1487797"/>
                  <a:pt x="0" y="1477328"/>
                </a:cubicBezTo>
                <a:cubicBezTo>
                  <a:pt x="5276" y="1295689"/>
                  <a:pt x="21417" y="1111220"/>
                  <a:pt x="0" y="984885"/>
                </a:cubicBezTo>
                <a:cubicBezTo>
                  <a:pt x="-21417" y="858550"/>
                  <a:pt x="-9094" y="707423"/>
                  <a:pt x="0" y="492443"/>
                </a:cubicBezTo>
                <a:cubicBezTo>
                  <a:pt x="9094" y="277463"/>
                  <a:pt x="22429" y="171178"/>
                  <a:pt x="0" y="0"/>
                </a:cubicBezTo>
                <a:close/>
              </a:path>
            </a:pathLst>
          </a:custGeom>
          <a:solidFill>
            <a:srgbClr val="C3E5FF"/>
          </a:solidFill>
          <a:ln w="19050">
            <a:extLst>
              <a:ext uri="{C807C97D-BFC1-408E-A445-0C87EB9F89A2}">
                <ask:lineSketchStyleProps xmlns:ask="http://schemas.microsoft.com/office/drawing/2018/sketchyshapes" sd="333870983">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wrap="square" lIns="91440" tIns="182880" rIns="91440" bIns="182880" rtlCol="0">
            <a:spAutoFit/>
          </a:bodyPr>
          <a:lstStyle/>
          <a:p>
            <a:pPr algn="ctr"/>
            <a:r>
              <a:rPr lang="en-US" sz="1200">
                <a:gradFill>
                  <a:gsLst>
                    <a:gs pos="2917">
                      <a:schemeClr val="tx1"/>
                    </a:gs>
                    <a:gs pos="30000">
                      <a:schemeClr val="tx1"/>
                    </a:gs>
                  </a:gsLst>
                  <a:lin ang="5400000" scaled="0"/>
                </a:gradFill>
                <a:latin typeface="+mj-lt"/>
              </a:rPr>
              <a:t>Legend - Profiles:</a:t>
            </a:r>
          </a:p>
          <a:p>
            <a:pPr marL="115888"/>
            <a:r>
              <a:rPr lang="en-US" sz="1200">
                <a:gradFill>
                  <a:gsLst>
                    <a:gs pos="2917">
                      <a:schemeClr val="tx1"/>
                    </a:gs>
                    <a:gs pos="30000">
                      <a:schemeClr val="tx1"/>
                    </a:gs>
                  </a:gsLst>
                  <a:lin ang="5400000" scaled="0"/>
                </a:gradFill>
                <a:latin typeface="+mj-lt"/>
              </a:rPr>
              <a:t>DE: Data Engineer</a:t>
            </a:r>
          </a:p>
          <a:p>
            <a:pPr marL="115888" algn="l"/>
            <a:r>
              <a:rPr lang="en-US" sz="1200">
                <a:gradFill>
                  <a:gsLst>
                    <a:gs pos="2917">
                      <a:schemeClr val="tx1"/>
                    </a:gs>
                    <a:gs pos="30000">
                      <a:schemeClr val="tx1"/>
                    </a:gs>
                  </a:gsLst>
                  <a:lin ang="5400000" scaled="0"/>
                </a:gradFill>
                <a:latin typeface="+mj-lt"/>
              </a:rPr>
              <a:t>SA: Security Associate</a:t>
            </a:r>
          </a:p>
          <a:p>
            <a:pPr marL="115888" algn="l"/>
            <a:r>
              <a:rPr lang="en-US" sz="1200">
                <a:gradFill>
                  <a:gsLst>
                    <a:gs pos="2917">
                      <a:schemeClr val="tx1"/>
                    </a:gs>
                    <a:gs pos="30000">
                      <a:schemeClr val="tx1"/>
                    </a:gs>
                  </a:gsLst>
                  <a:lin ang="5400000" scaled="0"/>
                </a:gradFill>
                <a:latin typeface="+mj-lt"/>
              </a:rPr>
              <a:t>BPC: Data/Business Process Consultant</a:t>
            </a:r>
          </a:p>
          <a:p>
            <a:pPr marL="115888" algn="l"/>
            <a:r>
              <a:rPr lang="en-US" sz="1200">
                <a:gradFill>
                  <a:gsLst>
                    <a:gs pos="2917">
                      <a:schemeClr val="tx1"/>
                    </a:gs>
                    <a:gs pos="30000">
                      <a:schemeClr val="tx1"/>
                    </a:gs>
                  </a:gsLst>
                  <a:lin ang="5400000" scaled="0"/>
                </a:gradFill>
                <a:latin typeface="+mj-lt"/>
              </a:rPr>
              <a:t>All</a:t>
            </a:r>
          </a:p>
        </p:txBody>
      </p:sp>
      <p:sp>
        <p:nvSpPr>
          <p:cNvPr id="2" name="Rectangle 1">
            <a:extLst>
              <a:ext uri="{FF2B5EF4-FFF2-40B4-BE49-F238E27FC236}">
                <a16:creationId xmlns:a16="http://schemas.microsoft.com/office/drawing/2014/main" id="{2DC9404F-2452-4FF8-A508-F78749CD87D0}"/>
              </a:ext>
            </a:extLst>
          </p:cNvPr>
          <p:cNvSpPr/>
          <p:nvPr/>
        </p:nvSpPr>
        <p:spPr>
          <a:xfrm>
            <a:off x="8873540" y="1404256"/>
            <a:ext cx="2834640" cy="1231106"/>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defTabSz="914367">
              <a:defRPr/>
            </a:pPr>
            <a:r>
              <a:rPr lang="en-US" sz="1000" b="1">
                <a:solidFill>
                  <a:srgbClr val="353535"/>
                </a:solidFill>
                <a:latin typeface="Segoe UI "/>
                <a:cs typeface="Segoe UI Semibold"/>
              </a:rPr>
              <a:t>Activities Self Learn:</a:t>
            </a:r>
          </a:p>
          <a:p>
            <a:pPr defTabSz="914367">
              <a:defRPr/>
            </a:pP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Accelerator tools </a:t>
            </a:r>
          </a:p>
          <a:p>
            <a:pPr marL="342900" lvl="1" indent="-171450" defTabSz="914367">
              <a:buFont typeface="Arial" panose="020B0604020202020204" pitchFamily="34" charset="0"/>
              <a:buChar char="•"/>
              <a:defRPr/>
            </a:pPr>
            <a:r>
              <a:rPr lang="es-CO" sz="1000">
                <a:hlinkClick r:id="rId13"/>
              </a:rPr>
              <a:t>Microsoft </a:t>
            </a:r>
            <a:r>
              <a:rPr lang="es-CO" sz="1000" err="1">
                <a:hlinkClick r:id="rId13"/>
              </a:rPr>
              <a:t>Purview</a:t>
            </a:r>
            <a:r>
              <a:rPr lang="es-CO" sz="1000">
                <a:hlinkClick r:id="rId13"/>
              </a:rPr>
              <a:t> CLI </a:t>
            </a:r>
            <a:r>
              <a:rPr lang="es-CO" sz="1000" err="1">
                <a:hlinkClick r:id="rId13"/>
              </a:rPr>
              <a:t>from</a:t>
            </a:r>
            <a:r>
              <a:rPr lang="es-CO" sz="1000">
                <a:hlinkClick r:id="rId13"/>
              </a:rPr>
              <a:t> GitHub</a:t>
            </a:r>
            <a:endParaRPr lang="es-CO" sz="1000"/>
          </a:p>
          <a:p>
            <a:pPr marL="342900" lvl="1" indent="-171450" defTabSz="914367">
              <a:buFont typeface="Arial" panose="020B0604020202020204" pitchFamily="34" charset="0"/>
              <a:buChar char="•"/>
              <a:defRPr/>
            </a:pPr>
            <a:r>
              <a:rPr lang="es-CO" sz="1000" err="1">
                <a:hlinkClick r:id="rId14"/>
              </a:rPr>
              <a:t>Purview</a:t>
            </a:r>
            <a:r>
              <a:rPr lang="es-CO" sz="1000">
                <a:hlinkClick r:id="rId14"/>
              </a:rPr>
              <a:t> Demo </a:t>
            </a:r>
            <a:r>
              <a:rPr lang="es-CO" sz="1000" err="1">
                <a:hlinkClick r:id="rId14"/>
              </a:rPr>
              <a:t>Generator</a:t>
            </a:r>
            <a:r>
              <a:rPr lang="es-CO" sz="1000">
                <a:hlinkClick r:id="rId14"/>
              </a:rPr>
              <a:t> </a:t>
            </a:r>
            <a:r>
              <a:rPr lang="es-CO" sz="1000" err="1">
                <a:hlinkClick r:id="rId14"/>
              </a:rPr>
              <a:t>from</a:t>
            </a:r>
            <a:r>
              <a:rPr lang="es-CO" sz="1000">
                <a:hlinkClick r:id="rId14"/>
              </a:rPr>
              <a:t> GitHub</a:t>
            </a:r>
            <a:endParaRPr lang="es-CO" sz="1000"/>
          </a:p>
          <a:p>
            <a:pPr marL="342900" lvl="1" indent="-171450" defTabSz="914367">
              <a:buFont typeface="Arial" panose="020B0604020202020204" pitchFamily="34" charset="0"/>
              <a:buChar char="•"/>
              <a:defRPr/>
            </a:pPr>
            <a:endParaRPr lang="en-US" sz="1000" b="1">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p:txBody>
      </p:sp>
      <p:sp>
        <p:nvSpPr>
          <p:cNvPr id="8" name="Oval 7">
            <a:extLst>
              <a:ext uri="{FF2B5EF4-FFF2-40B4-BE49-F238E27FC236}">
                <a16:creationId xmlns:a16="http://schemas.microsoft.com/office/drawing/2014/main" id="{304FE195-E709-4C9B-B69F-FA2AC6769F0B}"/>
              </a:ext>
              <a:ext uri="{C183D7F6-B498-43B3-948B-1728B52AA6E4}">
                <adec:decorative xmlns:adec="http://schemas.microsoft.com/office/drawing/2017/decorative" val="1"/>
              </a:ext>
            </a:extLst>
          </p:cNvPr>
          <p:cNvSpPr/>
          <p:nvPr/>
        </p:nvSpPr>
        <p:spPr bwMode="auto">
          <a:xfrm>
            <a:off x="9628873" y="5447297"/>
            <a:ext cx="137160" cy="1371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0" name="Oval 9">
            <a:extLst>
              <a:ext uri="{FF2B5EF4-FFF2-40B4-BE49-F238E27FC236}">
                <a16:creationId xmlns:a16="http://schemas.microsoft.com/office/drawing/2014/main" id="{ED621A35-E2B4-4976-B3DA-1F892F6F2127}"/>
              </a:ext>
              <a:ext uri="{C183D7F6-B498-43B3-948B-1728B52AA6E4}">
                <adec:decorative xmlns:adec="http://schemas.microsoft.com/office/drawing/2017/decorative" val="1"/>
              </a:ext>
            </a:extLst>
          </p:cNvPr>
          <p:cNvSpPr/>
          <p:nvPr/>
        </p:nvSpPr>
        <p:spPr bwMode="auto">
          <a:xfrm>
            <a:off x="9628873" y="5628572"/>
            <a:ext cx="137160" cy="13716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1" name="Oval 10">
            <a:extLst>
              <a:ext uri="{FF2B5EF4-FFF2-40B4-BE49-F238E27FC236}">
                <a16:creationId xmlns:a16="http://schemas.microsoft.com/office/drawing/2014/main" id="{2EB9D1BD-0782-4B80-9BEA-8998F281CB8C}"/>
              </a:ext>
              <a:ext uri="{C183D7F6-B498-43B3-948B-1728B52AA6E4}">
                <adec:decorative xmlns:adec="http://schemas.microsoft.com/office/drawing/2017/decorative" val="1"/>
              </a:ext>
            </a:extLst>
          </p:cNvPr>
          <p:cNvSpPr/>
          <p:nvPr/>
        </p:nvSpPr>
        <p:spPr bwMode="auto">
          <a:xfrm>
            <a:off x="9628873" y="5809847"/>
            <a:ext cx="137160" cy="13716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2" name="Oval 11">
            <a:extLst>
              <a:ext uri="{FF2B5EF4-FFF2-40B4-BE49-F238E27FC236}">
                <a16:creationId xmlns:a16="http://schemas.microsoft.com/office/drawing/2014/main" id="{894A351D-F650-4544-BEE0-5B6CB10B6395}"/>
              </a:ext>
              <a:ext uri="{C183D7F6-B498-43B3-948B-1728B52AA6E4}">
                <adec:decorative xmlns:adec="http://schemas.microsoft.com/office/drawing/2017/decorative" val="1"/>
              </a:ext>
            </a:extLst>
          </p:cNvPr>
          <p:cNvSpPr/>
          <p:nvPr/>
        </p:nvSpPr>
        <p:spPr bwMode="auto">
          <a:xfrm>
            <a:off x="9628873" y="6175427"/>
            <a:ext cx="137160" cy="13716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a:extLst>
              <a:ext uri="{FF2B5EF4-FFF2-40B4-BE49-F238E27FC236}">
                <a16:creationId xmlns:a16="http://schemas.microsoft.com/office/drawing/2014/main" id="{A60397F6-5E92-4CDA-AA2D-6175F202C9CB}"/>
              </a:ext>
            </a:extLst>
          </p:cNvPr>
          <p:cNvSpPr/>
          <p:nvPr/>
        </p:nvSpPr>
        <p:spPr>
          <a:xfrm>
            <a:off x="3038475" y="1560918"/>
            <a:ext cx="2824961" cy="5078313"/>
          </a:xfrm>
          <a:prstGeom prst="rect">
            <a:avLst/>
          </a:prstGeom>
        </p:spPr>
        <p:txBody>
          <a:bodyPr wrap="square" lIns="0" tIns="0" rIns="0" bIns="0" anchor="t">
            <a:spAutoFit/>
          </a:bodyPr>
          <a:lstStyle/>
          <a:p>
            <a:pPr defTabSz="914367">
              <a:defRPr/>
            </a:pPr>
            <a:r>
              <a:rPr lang="en-US" sz="1000" b="1">
                <a:solidFill>
                  <a:srgbClr val="353535"/>
                </a:solidFill>
                <a:cs typeface="Segoe UI Semibold"/>
              </a:rPr>
              <a:t>Activities Self Learn:</a:t>
            </a:r>
          </a:p>
          <a:p>
            <a:pPr marL="171450" lvl="1" indent="-171450" defTabSz="914367">
              <a:buFont typeface="Wingdings" panose="05000000000000000000" pitchFamily="2" charset="2"/>
              <a:buChar char="q"/>
              <a:defRPr/>
            </a:pPr>
            <a:r>
              <a:rPr lang="en-US" sz="1000">
                <a:solidFill>
                  <a:srgbClr val="353535"/>
                </a:solidFill>
                <a:cs typeface="Segoe UI Semibold"/>
              </a:rPr>
              <a:t>ALL: </a:t>
            </a:r>
            <a:r>
              <a:rPr lang="en-US" sz="1000" b="1">
                <a:solidFill>
                  <a:srgbClr val="353535"/>
                </a:solidFill>
                <a:cs typeface="Segoe UI Semibold"/>
              </a:rPr>
              <a:t>Purview Training</a:t>
            </a:r>
          </a:p>
          <a:p>
            <a:pPr marL="354330" lvl="1" indent="-171450" defTabSz="914367">
              <a:buFont typeface="Arial" panose="020B0604020202020204" pitchFamily="34" charset="0"/>
              <a:buChar char="•"/>
              <a:defRPr/>
            </a:pPr>
            <a:r>
              <a:rPr lang="en-US" sz="1000">
                <a:solidFill>
                  <a:srgbClr val="353535"/>
                </a:solidFill>
                <a:cs typeface="Segoe UI Semibold"/>
                <a:hlinkClick r:id="rId15">
                  <a:extLst>
                    <a:ext uri="{A12FA001-AC4F-418D-AE19-62706E023703}">
                      <ahyp:hlinkClr xmlns:ahyp="http://schemas.microsoft.com/office/drawing/2018/hyperlinkcolor" val="tx"/>
                    </a:ext>
                  </a:extLst>
                </a:hlinkClick>
              </a:rPr>
              <a:t>Microsoft Purview Documentation</a:t>
            </a:r>
            <a:endParaRPr lang="en-US" sz="1000">
              <a:solidFill>
                <a:srgbClr val="353535"/>
              </a:solidFill>
              <a:cs typeface="Segoe UI Semibold"/>
            </a:endParaRPr>
          </a:p>
          <a:p>
            <a:pPr marL="354330" lvl="1" indent="-171450" defTabSz="914367">
              <a:buFont typeface="Arial" panose="020B0604020202020204" pitchFamily="34" charset="0"/>
              <a:buChar char="•"/>
              <a:defRPr/>
            </a:pPr>
            <a:r>
              <a:rPr lang="en-US" sz="1000">
                <a:hlinkClick r:id="rId16"/>
              </a:rPr>
              <a:t>The future of data governance: introducing Microsoft Purview from Microsoft Security (17m)  </a:t>
            </a:r>
            <a:endParaRPr lang="en-US" sz="1000"/>
          </a:p>
          <a:p>
            <a:pPr marL="354330" lvl="1" indent="-171450" defTabSz="914367">
              <a:buFont typeface="Arial" panose="020B0604020202020204" pitchFamily="34" charset="0"/>
              <a:buChar char="•"/>
              <a:defRPr/>
            </a:pPr>
            <a:r>
              <a:rPr lang="en-US" sz="1000">
                <a:hlinkClick r:id="rId17"/>
              </a:rPr>
              <a:t>Simplify regulatory compliance with Microsoft Purview Compliance Manager from Microsoft Mechanics</a:t>
            </a:r>
            <a:endParaRPr lang="en-US" sz="1000">
              <a:solidFill>
                <a:srgbClr val="353535"/>
              </a:solidFill>
              <a:cs typeface="Segoe UI Semibold"/>
              <a:hlinkClick r:id="rId18"/>
            </a:endParaRPr>
          </a:p>
          <a:p>
            <a:pPr marL="354330" lvl="1" indent="-171450" defTabSz="914367">
              <a:buFont typeface="Arial" panose="020B0604020202020204" pitchFamily="34" charset="0"/>
              <a:buChar char="•"/>
              <a:defRPr/>
            </a:pPr>
            <a:r>
              <a:rPr lang="en-US" sz="1000">
                <a:solidFill>
                  <a:srgbClr val="353535"/>
                </a:solidFill>
                <a:cs typeface="Segoe UI Semibold"/>
                <a:hlinkClick r:id="rId18"/>
              </a:rPr>
              <a:t>End-to-end scenarios with Azure Purview</a:t>
            </a:r>
            <a:r>
              <a:rPr lang="en-US" sz="1000">
                <a:solidFill>
                  <a:srgbClr val="353535"/>
                </a:solidFill>
                <a:cs typeface="Segoe UI Semibold"/>
              </a:rPr>
              <a:t>  (10 h) </a:t>
            </a:r>
          </a:p>
          <a:p>
            <a:pPr marL="354330" lvl="1" indent="-171450" defTabSz="914367">
              <a:buFont typeface="Arial" panose="020B0604020202020204" pitchFamily="34" charset="0"/>
              <a:buChar char="•"/>
              <a:defRPr/>
            </a:pPr>
            <a:r>
              <a:rPr lang="en-US" sz="1000">
                <a:solidFill>
                  <a:srgbClr val="353535"/>
                </a:solidFill>
                <a:cs typeface="Segoe UI Semibold"/>
                <a:hlinkClick r:id="rId19">
                  <a:extLst>
                    <a:ext uri="{A12FA001-AC4F-418D-AE19-62706E023703}">
                      <ahyp:hlinkClr xmlns:ahyp="http://schemas.microsoft.com/office/drawing/2018/hyperlinkcolor" val="tx"/>
                    </a:ext>
                  </a:extLst>
                </a:hlinkClick>
              </a:rPr>
              <a:t>Microsoft Ignite: Enable unified data governance with Azure Purview</a:t>
            </a:r>
            <a:r>
              <a:rPr lang="en-US" sz="1000">
                <a:solidFill>
                  <a:srgbClr val="353535"/>
                </a:solidFill>
                <a:cs typeface="Segoe UI Semibold"/>
              </a:rPr>
              <a:t> (29 Minutes) </a:t>
            </a:r>
            <a:r>
              <a:rPr lang="en-US" sz="1000" i="0" u="sng">
                <a:effectLst/>
                <a:hlinkClick r:id="rId20"/>
              </a:rPr>
              <a:t>Microsoft Purview Workshop</a:t>
            </a:r>
            <a:r>
              <a:rPr lang="en-US" sz="1000">
                <a:solidFill>
                  <a:srgbClr val="353535"/>
                </a:solidFill>
                <a:cs typeface="Segoe UI Semibold"/>
              </a:rPr>
              <a:t> Self-pace Lab (6h)</a:t>
            </a:r>
            <a:endParaRPr lang="en-US" sz="1000" i="0" u="sng">
              <a:effectLst/>
            </a:endParaRPr>
          </a:p>
          <a:p>
            <a:pPr marL="171450" marR="0" lvl="1"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i="0" u="none" strike="noStrike" kern="1200" cap="none" spc="0" normalizeH="0" baseline="0" noProof="0">
                <a:ln>
                  <a:noFill/>
                </a:ln>
                <a:solidFill>
                  <a:srgbClr val="353535"/>
                </a:solidFill>
                <a:effectLst/>
                <a:uLnTx/>
                <a:uFillTx/>
                <a:ea typeface="+mn-ea"/>
                <a:cs typeface="Segoe UI Semibold"/>
              </a:rPr>
              <a:t>SA: </a:t>
            </a:r>
            <a:r>
              <a:rPr kumimoji="0" lang="en-US" sz="1000" b="1" i="0" u="none" strike="noStrike" kern="1200" cap="none" spc="0" normalizeH="0" baseline="0" noProof="0">
                <a:ln>
                  <a:noFill/>
                </a:ln>
                <a:solidFill>
                  <a:srgbClr val="353535"/>
                </a:solidFill>
                <a:effectLst/>
                <a:uLnTx/>
                <a:uFillTx/>
                <a:ea typeface="+mn-ea"/>
                <a:cs typeface="Segoe UI Semibold"/>
              </a:rPr>
              <a:t>M365 Information Protection Training</a:t>
            </a:r>
          </a:p>
          <a:p>
            <a:pPr marL="354330" lvl="1" indent="-171450" defTabSz="914367">
              <a:buFont typeface="Arial" panose="020B0604020202020204" pitchFamily="34" charset="0"/>
              <a:buChar char="•"/>
              <a:defRPr/>
            </a:pPr>
            <a:r>
              <a:rPr lang="en-US" sz="1000">
                <a:hlinkClick r:id="rId21"/>
              </a:rPr>
              <a:t>Classify data for protection and governance – Learn</a:t>
            </a:r>
            <a:endParaRPr lang="en-US" sz="1000"/>
          </a:p>
          <a:p>
            <a:pPr marL="354330" lvl="1" indent="-171450" defTabSz="914367">
              <a:buFont typeface="Arial" panose="020B0604020202020204" pitchFamily="34" charset="0"/>
              <a:buChar char="•"/>
              <a:defRPr/>
            </a:pPr>
            <a:r>
              <a:rPr lang="en-US" sz="1000">
                <a:hlinkClick r:id="rId22"/>
              </a:rPr>
              <a:t>Protect information in Microsoft 365 - Learn</a:t>
            </a:r>
            <a:endParaRPr lang="it-IT" sz="1000" b="0" i="0">
              <a:solidFill>
                <a:srgbClr val="333333"/>
              </a:solidFill>
              <a:effectLst/>
            </a:endParaRPr>
          </a:p>
          <a:p>
            <a:pPr marL="354330" lvl="1" indent="-171450" defTabSz="914367">
              <a:buFont typeface="Arial" panose="020B0604020202020204" pitchFamily="34" charset="0"/>
              <a:buChar char="•"/>
              <a:defRPr/>
            </a:pPr>
            <a:r>
              <a:rPr lang="it-IT" sz="1000" b="0" i="0">
                <a:solidFill>
                  <a:srgbClr val="333333"/>
                </a:solidFill>
                <a:effectLst/>
              </a:rPr>
              <a:t>Discover Multi Cloud Data in Purview</a:t>
            </a:r>
            <a:r>
              <a:rPr lang="en-US" sz="1000" b="0" i="0">
                <a:solidFill>
                  <a:srgbClr val="353535"/>
                </a:solidFill>
                <a:effectLst/>
                <a:cs typeface="Segoe UI Semibold"/>
              </a:rPr>
              <a:t> (</a:t>
            </a:r>
            <a:r>
              <a:rPr lang="en-US" sz="1000" b="0" i="0">
                <a:solidFill>
                  <a:srgbClr val="353535"/>
                </a:solidFill>
                <a:effectLst/>
                <a:cs typeface="Segoe UI Semibold"/>
                <a:hlinkClick r:id="rId23"/>
              </a:rPr>
              <a:t>Video</a:t>
            </a:r>
            <a:r>
              <a:rPr lang="en-US" sz="1000" b="0" i="0">
                <a:solidFill>
                  <a:srgbClr val="353535"/>
                </a:solidFill>
                <a:effectLst/>
                <a:cs typeface="Segoe UI Semibold"/>
              </a:rPr>
              <a:t> - </a:t>
            </a:r>
            <a:r>
              <a:rPr lang="en-US" sz="1000" b="0" i="0">
                <a:solidFill>
                  <a:srgbClr val="353535"/>
                </a:solidFill>
                <a:effectLst/>
                <a:cs typeface="Segoe UI Semibold"/>
                <a:hlinkClick r:id="rId24"/>
              </a:rPr>
              <a:t>ppt</a:t>
            </a:r>
            <a:r>
              <a:rPr lang="en-US" sz="1000" b="0" i="0">
                <a:solidFill>
                  <a:srgbClr val="353535"/>
                </a:solidFill>
                <a:effectLst/>
                <a:cs typeface="Segoe UI Semibold"/>
              </a:rPr>
              <a:t>)</a:t>
            </a:r>
          </a:p>
          <a:p>
            <a:pPr marL="354330" lvl="1" indent="-171450" defTabSz="914367">
              <a:buFont typeface="Arial" panose="020B0604020202020204" pitchFamily="34" charset="0"/>
              <a:buChar char="•"/>
              <a:defRPr/>
            </a:pPr>
            <a:r>
              <a:rPr lang="en-US" sz="1000" b="0" i="0">
                <a:solidFill>
                  <a:srgbClr val="333333"/>
                </a:solidFill>
                <a:effectLst/>
              </a:rPr>
              <a:t>Better Together: E2E Sensitivity Label Flow from M365 to Azure Purview to SQL to Power BI (</a:t>
            </a:r>
            <a:r>
              <a:rPr lang="en-US" sz="1000" b="0" i="0">
                <a:solidFill>
                  <a:srgbClr val="333333"/>
                </a:solidFill>
                <a:effectLst/>
                <a:hlinkClick r:id="rId23"/>
              </a:rPr>
              <a:t>Video</a:t>
            </a:r>
            <a:r>
              <a:rPr lang="en-US" sz="1000" b="0" i="0">
                <a:solidFill>
                  <a:srgbClr val="333333"/>
                </a:solidFill>
                <a:effectLst/>
              </a:rPr>
              <a:t> - </a:t>
            </a:r>
            <a:r>
              <a:rPr lang="en-US" sz="1000" b="0" i="0">
                <a:solidFill>
                  <a:srgbClr val="333333"/>
                </a:solidFill>
                <a:effectLst/>
                <a:hlinkClick r:id="rId24"/>
              </a:rPr>
              <a:t>ppt</a:t>
            </a:r>
            <a:r>
              <a:rPr lang="en-US" sz="1000" b="0" i="0">
                <a:solidFill>
                  <a:srgbClr val="333333"/>
                </a:solidFill>
                <a:effectLst/>
              </a:rPr>
              <a:t>)</a:t>
            </a:r>
          </a:p>
          <a:p>
            <a:pPr marL="171450" indent="-171450" defTabSz="914367">
              <a:buFont typeface="Wingdings" panose="05000000000000000000" pitchFamily="2" charset="2"/>
              <a:buChar char="q"/>
              <a:defRPr/>
            </a:pPr>
            <a:r>
              <a:rPr lang="en-US" sz="1000" b="1">
                <a:solidFill>
                  <a:srgbClr val="353535"/>
                </a:solidFill>
                <a:cs typeface="Segoe UI Semibold"/>
              </a:rPr>
              <a:t>Learn Best Practices</a:t>
            </a:r>
            <a:endParaRPr lang="en-US" sz="1000">
              <a:solidFill>
                <a:srgbClr val="353535"/>
              </a:solidFill>
              <a:cs typeface="Segoe UI Semibold"/>
            </a:endParaRPr>
          </a:p>
          <a:p>
            <a:pPr marL="354330" lvl="1" indent="-171450" defTabSz="914367">
              <a:buFont typeface="Arial" panose="020B0604020202020204" pitchFamily="34" charset="0"/>
              <a:buChar char="•"/>
              <a:defRPr/>
            </a:pPr>
            <a:r>
              <a:rPr lang="en-US" sz="1000">
                <a:solidFill>
                  <a:srgbClr val="353535"/>
                </a:solidFill>
                <a:cs typeface="Segoe UI Semibold"/>
              </a:rPr>
              <a:t>SA: </a:t>
            </a:r>
            <a:r>
              <a:rPr lang="en-US" sz="1000" b="0" i="0" u="none" strike="noStrike">
                <a:solidFill>
                  <a:srgbClr val="5B5FC7"/>
                </a:solidFill>
                <a:effectLst/>
                <a:hlinkClick r:id="rId25" tooltip="https://techcommunity.microsoft.com/t5/security-compliance-and-identity/microsoft-information-protection-and-microsoft-azure-purview/ba-p/1957481"/>
              </a:rPr>
              <a:t>Microsoft Information Protection and Microsoft Azure Purview: Better Together</a:t>
            </a:r>
            <a:endParaRPr lang="en-US" sz="1000" b="0" i="0" u="none" strike="noStrike">
              <a:solidFill>
                <a:srgbClr val="5B5FC7"/>
              </a:solidFill>
              <a:effectLst/>
            </a:endParaRPr>
          </a:p>
          <a:p>
            <a:pPr marL="354330" lvl="1" indent="-171450" defTabSz="914367">
              <a:buFont typeface="Arial" panose="020B0604020202020204" pitchFamily="34" charset="0"/>
              <a:buChar char="•"/>
              <a:defRPr/>
            </a:pPr>
            <a:r>
              <a:rPr lang="en-US" sz="1000">
                <a:solidFill>
                  <a:srgbClr val="353535"/>
                </a:solidFill>
                <a:cs typeface="Segoe UI Semibold"/>
              </a:rPr>
              <a:t>BPC/DE: </a:t>
            </a:r>
            <a:r>
              <a:rPr lang="en-US" sz="1000">
                <a:hlinkClick r:id="rId26"/>
              </a:rPr>
              <a:t>Asset Management Processes Lifecycle</a:t>
            </a:r>
            <a:endParaRPr lang="en-US" sz="1000" b="0" i="0">
              <a:solidFill>
                <a:srgbClr val="333333"/>
              </a:solidFill>
              <a:effectLst/>
            </a:endParaRPr>
          </a:p>
          <a:p>
            <a:pPr marL="354330" lvl="1" indent="-171450" defTabSz="914367">
              <a:buFont typeface="Arial" panose="020B0604020202020204" pitchFamily="34" charset="0"/>
              <a:buChar char="•"/>
              <a:defRPr/>
            </a:pPr>
            <a:r>
              <a:rPr lang="en-US" sz="1000">
                <a:solidFill>
                  <a:srgbClr val="353535"/>
                </a:solidFill>
                <a:cs typeface="Segoe UI Semibold"/>
              </a:rPr>
              <a:t>BPC/DE: </a:t>
            </a:r>
            <a:r>
              <a:rPr lang="en-US" sz="1000">
                <a:solidFill>
                  <a:srgbClr val="5B5FC7"/>
                </a:solidFill>
                <a:hlinkClick r:id="rId27"/>
              </a:rPr>
              <a:t>Deployment best practices</a:t>
            </a:r>
            <a:endParaRPr lang="en-US" sz="1000">
              <a:solidFill>
                <a:srgbClr val="5B5FC7"/>
              </a:solidFill>
            </a:endParaRPr>
          </a:p>
          <a:p>
            <a:pPr marL="354330" lvl="1" indent="-171450" defTabSz="914367">
              <a:buFont typeface="Arial" panose="020B0604020202020204" pitchFamily="34" charset="0"/>
              <a:buChar char="•"/>
              <a:defRPr/>
            </a:pPr>
            <a:r>
              <a:rPr lang="en-US" sz="1000">
                <a:solidFill>
                  <a:srgbClr val="353535"/>
                </a:solidFill>
                <a:cs typeface="Segoe UI Semibold"/>
              </a:rPr>
              <a:t>BPC/DE: </a:t>
            </a:r>
            <a:r>
              <a:rPr lang="en-US" sz="1000">
                <a:hlinkClick r:id="rId28"/>
              </a:rPr>
              <a:t>Accounts architecture and best practices  </a:t>
            </a:r>
            <a:endParaRPr lang="en-US" sz="1000" b="0" i="0" u="none" strike="noStrike">
              <a:solidFill>
                <a:srgbClr val="5B5FC7"/>
              </a:solidFill>
              <a:effectLst/>
            </a:endParaRPr>
          </a:p>
        </p:txBody>
      </p:sp>
      <p:sp>
        <p:nvSpPr>
          <p:cNvPr id="17" name="Oval 16">
            <a:extLst>
              <a:ext uri="{FF2B5EF4-FFF2-40B4-BE49-F238E27FC236}">
                <a16:creationId xmlns:a16="http://schemas.microsoft.com/office/drawing/2014/main" id="{5F8C3604-72FB-4DA9-84FF-98A60D14B2F9}"/>
              </a:ext>
              <a:ext uri="{C183D7F6-B498-43B3-948B-1728B52AA6E4}">
                <adec:decorative xmlns:adec="http://schemas.microsoft.com/office/drawing/2017/decorative" val="1"/>
              </a:ext>
            </a:extLst>
          </p:cNvPr>
          <p:cNvSpPr/>
          <p:nvPr/>
        </p:nvSpPr>
        <p:spPr bwMode="auto">
          <a:xfrm>
            <a:off x="3017912" y="1732532"/>
            <a:ext cx="137160" cy="13716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
        <p:nvSpPr>
          <p:cNvPr id="19" name="Oval 18">
            <a:extLst>
              <a:ext uri="{FF2B5EF4-FFF2-40B4-BE49-F238E27FC236}">
                <a16:creationId xmlns:a16="http://schemas.microsoft.com/office/drawing/2014/main" id="{604E78FB-EC20-45CB-A1CA-ACF8D86DE1EE}"/>
              </a:ext>
              <a:ext uri="{C183D7F6-B498-43B3-948B-1728B52AA6E4}">
                <adec:decorative xmlns:adec="http://schemas.microsoft.com/office/drawing/2017/decorative" val="1"/>
              </a:ext>
            </a:extLst>
          </p:cNvPr>
          <p:cNvSpPr/>
          <p:nvPr/>
        </p:nvSpPr>
        <p:spPr bwMode="auto">
          <a:xfrm>
            <a:off x="3019774" y="3863182"/>
            <a:ext cx="137160" cy="13716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
        <p:nvSpPr>
          <p:cNvPr id="20" name="Oval 19">
            <a:extLst>
              <a:ext uri="{FF2B5EF4-FFF2-40B4-BE49-F238E27FC236}">
                <a16:creationId xmlns:a16="http://schemas.microsoft.com/office/drawing/2014/main" id="{E68A02E7-21DD-4A9D-AF9D-6C53D7F53908}"/>
              </a:ext>
              <a:ext uri="{C183D7F6-B498-43B3-948B-1728B52AA6E4}">
                <adec:decorative xmlns:adec="http://schemas.microsoft.com/office/drawing/2017/decorative" val="1"/>
              </a:ext>
            </a:extLst>
          </p:cNvPr>
          <p:cNvSpPr/>
          <p:nvPr/>
        </p:nvSpPr>
        <p:spPr bwMode="auto">
          <a:xfrm>
            <a:off x="3180844" y="5387541"/>
            <a:ext cx="137160" cy="13716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
        <p:nvSpPr>
          <p:cNvPr id="82" name="Oval 81">
            <a:extLst>
              <a:ext uri="{FF2B5EF4-FFF2-40B4-BE49-F238E27FC236}">
                <a16:creationId xmlns:a16="http://schemas.microsoft.com/office/drawing/2014/main" id="{BB2CD4AB-1F03-4378-9172-7CF084552D4C}"/>
              </a:ext>
              <a:ext uri="{C183D7F6-B498-43B3-948B-1728B52AA6E4}">
                <adec:decorative xmlns:adec="http://schemas.microsoft.com/office/drawing/2017/decorative" val="1"/>
              </a:ext>
            </a:extLst>
          </p:cNvPr>
          <p:cNvSpPr/>
          <p:nvPr/>
        </p:nvSpPr>
        <p:spPr bwMode="auto">
          <a:xfrm>
            <a:off x="3186564" y="5691929"/>
            <a:ext cx="137160" cy="1371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
        <p:nvSpPr>
          <p:cNvPr id="84" name="Oval 83">
            <a:extLst>
              <a:ext uri="{FF2B5EF4-FFF2-40B4-BE49-F238E27FC236}">
                <a16:creationId xmlns:a16="http://schemas.microsoft.com/office/drawing/2014/main" id="{568881FD-2FB9-42E5-B396-2C5FF39E1F9A}"/>
              </a:ext>
              <a:ext uri="{C183D7F6-B498-43B3-948B-1728B52AA6E4}">
                <adec:decorative xmlns:adec="http://schemas.microsoft.com/office/drawing/2017/decorative" val="1"/>
              </a:ext>
            </a:extLst>
          </p:cNvPr>
          <p:cNvSpPr/>
          <p:nvPr/>
        </p:nvSpPr>
        <p:spPr bwMode="auto">
          <a:xfrm>
            <a:off x="3019715" y="5691929"/>
            <a:ext cx="137160" cy="13716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
        <p:nvSpPr>
          <p:cNvPr id="86" name="Oval 85">
            <a:extLst>
              <a:ext uri="{FF2B5EF4-FFF2-40B4-BE49-F238E27FC236}">
                <a16:creationId xmlns:a16="http://schemas.microsoft.com/office/drawing/2014/main" id="{539CC1E7-46AB-4E42-B690-B687010EDD5F}"/>
              </a:ext>
              <a:ext uri="{C183D7F6-B498-43B3-948B-1728B52AA6E4}">
                <adec:decorative xmlns:adec="http://schemas.microsoft.com/office/drawing/2017/decorative" val="1"/>
              </a:ext>
            </a:extLst>
          </p:cNvPr>
          <p:cNvSpPr/>
          <p:nvPr/>
        </p:nvSpPr>
        <p:spPr bwMode="auto">
          <a:xfrm>
            <a:off x="3186564" y="5987771"/>
            <a:ext cx="137160" cy="1371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
        <p:nvSpPr>
          <p:cNvPr id="88" name="Oval 87">
            <a:extLst>
              <a:ext uri="{FF2B5EF4-FFF2-40B4-BE49-F238E27FC236}">
                <a16:creationId xmlns:a16="http://schemas.microsoft.com/office/drawing/2014/main" id="{273DD7B0-AF3E-4FF2-860C-87018C4177F3}"/>
              </a:ext>
              <a:ext uri="{C183D7F6-B498-43B3-948B-1728B52AA6E4}">
                <adec:decorative xmlns:adec="http://schemas.microsoft.com/office/drawing/2017/decorative" val="1"/>
              </a:ext>
            </a:extLst>
          </p:cNvPr>
          <p:cNvSpPr/>
          <p:nvPr/>
        </p:nvSpPr>
        <p:spPr bwMode="auto">
          <a:xfrm>
            <a:off x="3019715" y="5987771"/>
            <a:ext cx="137160" cy="13716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grpSp>
        <p:nvGrpSpPr>
          <p:cNvPr id="95" name="Group 94">
            <a:extLst>
              <a:ext uri="{FF2B5EF4-FFF2-40B4-BE49-F238E27FC236}">
                <a16:creationId xmlns:a16="http://schemas.microsoft.com/office/drawing/2014/main" id="{7BA7272D-C4BD-4F3C-9577-55D6472D6284}"/>
              </a:ext>
            </a:extLst>
          </p:cNvPr>
          <p:cNvGrpSpPr/>
          <p:nvPr/>
        </p:nvGrpSpPr>
        <p:grpSpPr>
          <a:xfrm>
            <a:off x="5939379" y="1422605"/>
            <a:ext cx="2751281" cy="3385542"/>
            <a:chOff x="6044511" y="1480001"/>
            <a:chExt cx="2751281" cy="3385542"/>
          </a:xfrm>
        </p:grpSpPr>
        <p:sp>
          <p:nvSpPr>
            <p:cNvPr id="5" name="Rectangle 4">
              <a:extLst>
                <a:ext uri="{FF2B5EF4-FFF2-40B4-BE49-F238E27FC236}">
                  <a16:creationId xmlns:a16="http://schemas.microsoft.com/office/drawing/2014/main" id="{1A753180-7E0E-48C8-A08C-B52CF6D3DD74}"/>
                </a:ext>
              </a:extLst>
            </p:cNvPr>
            <p:cNvSpPr/>
            <p:nvPr/>
          </p:nvSpPr>
          <p:spPr>
            <a:xfrm>
              <a:off x="6230714" y="1480001"/>
              <a:ext cx="2565078" cy="3385542"/>
            </a:xfrm>
            <a:prstGeom prst="rect">
              <a:avLst/>
            </a:prstGeom>
          </p:spPr>
          <p:txBody>
            <a:bodyPr wrap="square" lIns="0" tIns="0" rIns="0" bIns="0" anchor="t">
              <a:spAutoFit/>
            </a:bodyPr>
            <a:lstStyle/>
            <a:p>
              <a:pPr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Activities Self Learn:</a:t>
              </a:r>
            </a:p>
            <a:p>
              <a:pPr marL="171450" indent="-171450" defTabSz="914367">
                <a:buFont typeface="Wingdings" panose="05000000000000000000" pitchFamily="2" charset="2"/>
                <a:buChar char="q"/>
                <a:defRPr/>
              </a:pPr>
              <a:r>
                <a:rPr lang="en-US" sz="1000">
                  <a:solidFill>
                    <a:srgbClr val="353535"/>
                  </a:solidFill>
                  <a:latin typeface="Segoe UI "/>
                  <a:cs typeface="Segoe UI Semibold"/>
                </a:rPr>
                <a:t>SA: </a:t>
              </a:r>
              <a:r>
                <a:rPr lang="en-US" sz="1000" b="1">
                  <a:solidFill>
                    <a:srgbClr val="353535"/>
                  </a:solidFill>
                  <a:latin typeface="Segoe UI "/>
                  <a:cs typeface="Segoe UI Semibold"/>
                </a:rPr>
                <a:t>M365 Information Protection (MIP) Training</a:t>
              </a:r>
            </a:p>
            <a:p>
              <a:pPr marL="346075" indent="-171450">
                <a:buFont typeface="Arial" panose="020B0604020202020204" pitchFamily="34" charset="0"/>
                <a:buChar char="•"/>
              </a:pPr>
              <a:r>
                <a:rPr lang="en-US" sz="1000">
                  <a:ea typeface="+mn-lt"/>
                  <a:cs typeface="+mn-lt"/>
                  <a:hlinkClick r:id="rId29"/>
                </a:rPr>
                <a:t>Cloud Data Security - Information Protection Lab</a:t>
              </a:r>
              <a:r>
                <a:rPr lang="en-US" sz="1000">
                  <a:ea typeface="+mn-lt"/>
                  <a:cs typeface="+mn-lt"/>
                </a:rPr>
                <a:t> (6h) – </a:t>
              </a:r>
              <a:r>
                <a:rPr lang="en-US" sz="1000" i="1">
                  <a:ea typeface="+mn-lt"/>
                  <a:cs typeface="+mn-lt"/>
                </a:rPr>
                <a:t>As complement to Purview Workshop</a:t>
              </a:r>
            </a:p>
            <a:p>
              <a:pPr marL="346075" indent="-171450">
                <a:buFont typeface="Arial" panose="020B0604020202020204" pitchFamily="34" charset="0"/>
                <a:buChar char="•"/>
              </a:pPr>
              <a:r>
                <a:rPr lang="en-US" sz="1000">
                  <a:hlinkClick r:id="rId30"/>
                </a:rPr>
                <a:t>How to explore your data estate using the Microsoft Purview data catalog | Data Exposed from Microsoft Developer</a:t>
              </a:r>
              <a:endParaRPr lang="en-US" sz="1000"/>
            </a:p>
            <a:p>
              <a:pPr marL="346075" indent="-171450">
                <a:buFont typeface="Arial" panose="020B0604020202020204" pitchFamily="34" charset="0"/>
                <a:buChar char="•"/>
              </a:pPr>
              <a:endParaRPr lang="en-US" sz="1000" b="1">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a:solidFill>
                    <a:srgbClr val="353535"/>
                  </a:solidFill>
                  <a:latin typeface="Segoe UI "/>
                  <a:cs typeface="Segoe UI Semibold"/>
                </a:rPr>
                <a:t>DE: </a:t>
              </a:r>
              <a:r>
                <a:rPr lang="en-US" sz="1000" b="1">
                  <a:solidFill>
                    <a:srgbClr val="353535"/>
                  </a:solidFill>
                  <a:latin typeface="Segoe UI "/>
                  <a:cs typeface="Segoe UI Semibold"/>
                </a:rPr>
                <a:t>Reference Solution Accelerators</a:t>
              </a:r>
            </a:p>
            <a:p>
              <a:pPr marL="346075" lvl="1" indent="-171450" defTabSz="914367">
                <a:buFont typeface="Arial" panose="020B0604020202020204" pitchFamily="34" charset="0"/>
                <a:buChar char="•"/>
                <a:defRPr/>
              </a:pPr>
              <a:r>
                <a:rPr lang="en-US" sz="1000">
                  <a:solidFill>
                    <a:srgbClr val="353535"/>
                  </a:solidFill>
                  <a:latin typeface="Segoe UI "/>
                  <a:cs typeface="Segoe UI Semibold"/>
                  <a:hlinkClick r:id="rId31"/>
                </a:rPr>
                <a:t>Purview Machine Learning Lineage</a:t>
              </a:r>
              <a:endParaRPr lang="en-US" sz="1000">
                <a:solidFill>
                  <a:srgbClr val="353535"/>
                </a:solidFill>
                <a:latin typeface="Segoe UI "/>
                <a:cs typeface="Segoe UI Semibold"/>
              </a:endParaRPr>
            </a:p>
            <a:p>
              <a:pPr marL="346075" lvl="1" indent="-171450" defTabSz="914367">
                <a:buFont typeface="Arial" panose="020B0604020202020204" pitchFamily="34" charset="0"/>
                <a:buChar char="•"/>
                <a:defRPr/>
              </a:pPr>
              <a:r>
                <a:rPr lang="en-US" sz="1000">
                  <a:hlinkClick r:id="rId32"/>
                </a:rPr>
                <a:t>Purview Custom Connector</a:t>
              </a:r>
              <a:endParaRPr lang="en-US" sz="1000"/>
            </a:p>
            <a:p>
              <a:pPr marL="346075" lvl="1" indent="-171450" defTabSz="914367">
                <a:buFont typeface="Arial" panose="020B0604020202020204" pitchFamily="34" charset="0"/>
                <a:buChar char="•"/>
                <a:defRPr/>
              </a:pPr>
              <a:r>
                <a:rPr lang="en-US" sz="1000">
                  <a:hlinkClick r:id="rId33"/>
                </a:rPr>
                <a:t>Purview Custom Types Tool</a:t>
              </a:r>
              <a:endParaRPr lang="en-US" sz="1000"/>
            </a:p>
            <a:p>
              <a:pPr defTabSz="914367">
                <a:defRPr/>
              </a:pPr>
              <a:endParaRPr lang="en-US" sz="1000">
                <a:solidFill>
                  <a:srgbClr val="353535"/>
                </a:solidFill>
                <a:latin typeface="Segoe UI "/>
                <a:cs typeface="Segoe UI Semibold"/>
              </a:endParaRPr>
            </a:p>
            <a:p>
              <a:pPr marL="171450" marR="0" lvl="0"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SA: </a:t>
              </a:r>
              <a:r>
                <a:rPr kumimoji="0" lang="en-US" sz="1000" b="1" i="0" u="none" strike="noStrike" kern="1200" cap="none" spc="0" normalizeH="0" baseline="0" noProof="0">
                  <a:ln>
                    <a:noFill/>
                  </a:ln>
                  <a:solidFill>
                    <a:srgbClr val="353535"/>
                  </a:solidFill>
                  <a:effectLst/>
                  <a:uLnTx/>
                  <a:uFillTx/>
                  <a:latin typeface="Segoe UI "/>
                  <a:ea typeface="+mn-ea"/>
                  <a:cs typeface="Segoe UI Semibold"/>
                </a:rPr>
                <a:t>MIP Best Practices</a:t>
              </a:r>
            </a:p>
            <a:p>
              <a:pPr marL="346075" marR="0" lvl="1" indent="-171450" defTabSz="914367" fontAlgn="auto">
                <a:lnSpc>
                  <a:spcPct val="100000"/>
                </a:lnSpc>
                <a:spcBef>
                  <a:spcPts val="0"/>
                </a:spcBef>
                <a:spcAft>
                  <a:spcPts val="0"/>
                </a:spcAft>
                <a:buClrTx/>
                <a:buSzTx/>
                <a:buFont typeface="Arial" panose="020B0604020202020204" pitchFamily="34" charset="0"/>
                <a:buChar char="•"/>
                <a:tabLst/>
                <a:defRPr/>
              </a:pPr>
              <a:r>
                <a:rPr lang="en-US" sz="1000">
                  <a:hlinkClick r:id="rId34">
                    <a:extLst>
                      <a:ext uri="{A12FA001-AC4F-418D-AE19-62706E023703}">
                        <ahyp:hlinkClr xmlns:ahyp="http://schemas.microsoft.com/office/drawing/2018/hyperlinkcolor" val="tx"/>
                      </a:ext>
                    </a:extLst>
                  </a:hlinkClick>
                </a:rPr>
                <a:t>MIP Resources - Compliance Customer Experience Engineering (</a:t>
              </a:r>
              <a:r>
                <a:rPr lang="en-US" sz="1000" err="1">
                  <a:hlinkClick r:id="rId34">
                    <a:extLst>
                      <a:ext uri="{A12FA001-AC4F-418D-AE19-62706E023703}">
                        <ahyp:hlinkClr xmlns:ahyp="http://schemas.microsoft.com/office/drawing/2018/hyperlinkcolor" val="tx"/>
                      </a:ext>
                    </a:extLst>
                  </a:hlinkClick>
                </a:rPr>
                <a:t>CxE</a:t>
              </a:r>
              <a:r>
                <a:rPr lang="en-US" sz="1000">
                  <a:hlinkClick r:id="rId34">
                    <a:extLst>
                      <a:ext uri="{A12FA001-AC4F-418D-AE19-62706E023703}">
                        <ahyp:hlinkClr xmlns:ahyp="http://schemas.microsoft.com/office/drawing/2018/hyperlinkcolor" val="tx"/>
                      </a:ext>
                    </a:extLst>
                  </a:hlinkClick>
                </a:rPr>
                <a:t>)</a:t>
              </a:r>
              <a:endParaRPr lang="en-US" sz="1000"/>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p:txBody>
        </p:sp>
        <p:sp>
          <p:nvSpPr>
            <p:cNvPr id="21" name="Oval 20">
              <a:extLst>
                <a:ext uri="{FF2B5EF4-FFF2-40B4-BE49-F238E27FC236}">
                  <a16:creationId xmlns:a16="http://schemas.microsoft.com/office/drawing/2014/main" id="{DE1BF1EC-9B41-47B9-BFC4-282676B609F4}"/>
                </a:ext>
                <a:ext uri="{C183D7F6-B498-43B3-948B-1728B52AA6E4}">
                  <adec:decorative xmlns:adec="http://schemas.microsoft.com/office/drawing/2017/decorative" val="1"/>
                </a:ext>
              </a:extLst>
            </p:cNvPr>
            <p:cNvSpPr/>
            <p:nvPr/>
          </p:nvSpPr>
          <p:spPr bwMode="auto">
            <a:xfrm>
              <a:off x="6060127" y="1788020"/>
              <a:ext cx="137160" cy="13716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90" name="Oval 89">
              <a:extLst>
                <a:ext uri="{FF2B5EF4-FFF2-40B4-BE49-F238E27FC236}">
                  <a16:creationId xmlns:a16="http://schemas.microsoft.com/office/drawing/2014/main" id="{7B473777-F263-475F-B71A-9362B7F1B85E}"/>
                </a:ext>
                <a:ext uri="{C183D7F6-B498-43B3-948B-1728B52AA6E4}">
                  <adec:decorative xmlns:adec="http://schemas.microsoft.com/office/drawing/2017/decorative" val="1"/>
                </a:ext>
              </a:extLst>
            </p:cNvPr>
            <p:cNvSpPr/>
            <p:nvPr/>
          </p:nvSpPr>
          <p:spPr bwMode="auto">
            <a:xfrm>
              <a:off x="6054745" y="3317832"/>
              <a:ext cx="137160" cy="1371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3" name="Oval 72">
              <a:extLst>
                <a:ext uri="{FF2B5EF4-FFF2-40B4-BE49-F238E27FC236}">
                  <a16:creationId xmlns:a16="http://schemas.microsoft.com/office/drawing/2014/main" id="{B2FAEBC1-0970-4E61-BF0B-73C4EF4A32ED}"/>
                </a:ext>
                <a:ext uri="{C183D7F6-B498-43B3-948B-1728B52AA6E4}">
                  <adec:decorative xmlns:adec="http://schemas.microsoft.com/office/drawing/2017/decorative" val="1"/>
                </a:ext>
              </a:extLst>
            </p:cNvPr>
            <p:cNvSpPr/>
            <p:nvPr/>
          </p:nvSpPr>
          <p:spPr bwMode="auto">
            <a:xfrm>
              <a:off x="6044511" y="4087271"/>
              <a:ext cx="137160" cy="13716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sp>
        <p:nvSpPr>
          <p:cNvPr id="30" name="Oval 29">
            <a:extLst>
              <a:ext uri="{FF2B5EF4-FFF2-40B4-BE49-F238E27FC236}">
                <a16:creationId xmlns:a16="http://schemas.microsoft.com/office/drawing/2014/main" id="{E55CA214-61BE-085B-C9FC-E3C0E2391422}"/>
              </a:ext>
              <a:ext uri="{C183D7F6-B498-43B3-948B-1728B52AA6E4}">
                <adec:decorative xmlns:adec="http://schemas.microsoft.com/office/drawing/2017/decorative" val="1"/>
              </a:ext>
            </a:extLst>
          </p:cNvPr>
          <p:cNvSpPr/>
          <p:nvPr/>
        </p:nvSpPr>
        <p:spPr bwMode="auto">
          <a:xfrm>
            <a:off x="3189109" y="6161241"/>
            <a:ext cx="137160" cy="1371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1" name="Oval 30">
            <a:extLst>
              <a:ext uri="{FF2B5EF4-FFF2-40B4-BE49-F238E27FC236}">
                <a16:creationId xmlns:a16="http://schemas.microsoft.com/office/drawing/2014/main" id="{489EF3FE-285B-345C-97CA-C2DAB885D8D0}"/>
              </a:ext>
              <a:ext uri="{C183D7F6-B498-43B3-948B-1728B52AA6E4}">
                <adec:decorative xmlns:adec="http://schemas.microsoft.com/office/drawing/2017/decorative" val="1"/>
              </a:ext>
            </a:extLst>
          </p:cNvPr>
          <p:cNvSpPr/>
          <p:nvPr/>
        </p:nvSpPr>
        <p:spPr bwMode="auto">
          <a:xfrm>
            <a:off x="3022260" y="6161241"/>
            <a:ext cx="137160" cy="13716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5" name="Oval 14">
            <a:extLst>
              <a:ext uri="{FF2B5EF4-FFF2-40B4-BE49-F238E27FC236}">
                <a16:creationId xmlns:a16="http://schemas.microsoft.com/office/drawing/2014/main" id="{D0345140-EB34-4226-B4A7-F9B5B4D20C60}"/>
              </a:ext>
              <a:ext uri="{C183D7F6-B498-43B3-948B-1728B52AA6E4}">
                <adec:decorative xmlns:adec="http://schemas.microsoft.com/office/drawing/2017/decorative" val="1"/>
              </a:ext>
            </a:extLst>
          </p:cNvPr>
          <p:cNvSpPr/>
          <p:nvPr/>
        </p:nvSpPr>
        <p:spPr bwMode="auto">
          <a:xfrm>
            <a:off x="294242" y="2708012"/>
            <a:ext cx="137160" cy="13716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8" name="Oval 17">
            <a:extLst>
              <a:ext uri="{FF2B5EF4-FFF2-40B4-BE49-F238E27FC236}">
                <a16:creationId xmlns:a16="http://schemas.microsoft.com/office/drawing/2014/main" id="{5FD8A818-803E-49B0-8648-05028B8A70D6}"/>
              </a:ext>
              <a:ext uri="{C183D7F6-B498-43B3-948B-1728B52AA6E4}">
                <adec:decorative xmlns:adec="http://schemas.microsoft.com/office/drawing/2017/decorative" val="1"/>
              </a:ext>
            </a:extLst>
          </p:cNvPr>
          <p:cNvSpPr/>
          <p:nvPr/>
        </p:nvSpPr>
        <p:spPr bwMode="auto">
          <a:xfrm>
            <a:off x="585015" y="4546254"/>
            <a:ext cx="137160" cy="13716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4" name="Oval 73">
            <a:extLst>
              <a:ext uri="{FF2B5EF4-FFF2-40B4-BE49-F238E27FC236}">
                <a16:creationId xmlns:a16="http://schemas.microsoft.com/office/drawing/2014/main" id="{7B7B8578-A884-46D3-9FC2-54C74845FCD4}"/>
              </a:ext>
              <a:ext uri="{C183D7F6-B498-43B3-948B-1728B52AA6E4}">
                <adec:decorative xmlns:adec="http://schemas.microsoft.com/office/drawing/2017/decorative" val="1"/>
              </a:ext>
            </a:extLst>
          </p:cNvPr>
          <p:cNvSpPr/>
          <p:nvPr/>
        </p:nvSpPr>
        <p:spPr bwMode="auto">
          <a:xfrm>
            <a:off x="568787" y="5612957"/>
            <a:ext cx="137160" cy="1371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6" name="Oval 75">
            <a:extLst>
              <a:ext uri="{FF2B5EF4-FFF2-40B4-BE49-F238E27FC236}">
                <a16:creationId xmlns:a16="http://schemas.microsoft.com/office/drawing/2014/main" id="{652B818B-D78F-46F4-BFF8-7AC216D5F4A7}"/>
              </a:ext>
              <a:ext uri="{C183D7F6-B498-43B3-948B-1728B52AA6E4}">
                <adec:decorative xmlns:adec="http://schemas.microsoft.com/office/drawing/2017/decorative" val="1"/>
              </a:ext>
            </a:extLst>
          </p:cNvPr>
          <p:cNvSpPr/>
          <p:nvPr/>
        </p:nvSpPr>
        <p:spPr bwMode="auto">
          <a:xfrm>
            <a:off x="570168" y="5907276"/>
            <a:ext cx="137160" cy="1371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8" name="Oval 77">
            <a:extLst>
              <a:ext uri="{FF2B5EF4-FFF2-40B4-BE49-F238E27FC236}">
                <a16:creationId xmlns:a16="http://schemas.microsoft.com/office/drawing/2014/main" id="{40A6319D-47DE-408B-A4F0-1196F758A5B6}"/>
              </a:ext>
              <a:ext uri="{C183D7F6-B498-43B3-948B-1728B52AA6E4}">
                <adec:decorative xmlns:adec="http://schemas.microsoft.com/office/drawing/2017/decorative" val="1"/>
              </a:ext>
            </a:extLst>
          </p:cNvPr>
          <p:cNvSpPr/>
          <p:nvPr/>
        </p:nvSpPr>
        <p:spPr bwMode="auto">
          <a:xfrm>
            <a:off x="568787" y="6222146"/>
            <a:ext cx="137160" cy="1371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80" name="Oval 79">
            <a:extLst>
              <a:ext uri="{FF2B5EF4-FFF2-40B4-BE49-F238E27FC236}">
                <a16:creationId xmlns:a16="http://schemas.microsoft.com/office/drawing/2014/main" id="{F2A8A1B9-8A69-4331-A07E-027CE7B4BAB8}"/>
              </a:ext>
              <a:ext uri="{C183D7F6-B498-43B3-948B-1728B52AA6E4}">
                <adec:decorative xmlns:adec="http://schemas.microsoft.com/office/drawing/2017/decorative" val="1"/>
              </a:ext>
            </a:extLst>
          </p:cNvPr>
          <p:cNvSpPr/>
          <p:nvPr/>
        </p:nvSpPr>
        <p:spPr bwMode="auto">
          <a:xfrm>
            <a:off x="403684" y="6222146"/>
            <a:ext cx="137160" cy="13716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5" name="Oval 24">
            <a:extLst>
              <a:ext uri="{FF2B5EF4-FFF2-40B4-BE49-F238E27FC236}">
                <a16:creationId xmlns:a16="http://schemas.microsoft.com/office/drawing/2014/main" id="{8FE44CC7-725A-5F2E-37E3-E815D45E86F4}"/>
              </a:ext>
              <a:ext uri="{C183D7F6-B498-43B3-948B-1728B52AA6E4}">
                <adec:decorative xmlns:adec="http://schemas.microsoft.com/office/drawing/2017/decorative" val="1"/>
              </a:ext>
            </a:extLst>
          </p:cNvPr>
          <p:cNvSpPr/>
          <p:nvPr/>
        </p:nvSpPr>
        <p:spPr bwMode="auto">
          <a:xfrm>
            <a:off x="575589" y="5155505"/>
            <a:ext cx="137160" cy="13716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9" name="Oval 38">
            <a:extLst>
              <a:ext uri="{FF2B5EF4-FFF2-40B4-BE49-F238E27FC236}">
                <a16:creationId xmlns:a16="http://schemas.microsoft.com/office/drawing/2014/main" id="{57768339-9717-14E7-4565-2F0E0BA0D901}"/>
              </a:ext>
              <a:ext uri="{C183D7F6-B498-43B3-948B-1728B52AA6E4}">
                <adec:decorative xmlns:adec="http://schemas.microsoft.com/office/drawing/2017/decorative" val="1"/>
              </a:ext>
            </a:extLst>
          </p:cNvPr>
          <p:cNvSpPr/>
          <p:nvPr/>
        </p:nvSpPr>
        <p:spPr bwMode="auto">
          <a:xfrm>
            <a:off x="587605" y="4242410"/>
            <a:ext cx="137160" cy="1371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DA28A7E1-634F-C8B1-01B9-FCE2731B6F75}"/>
              </a:ext>
            </a:extLst>
          </p:cNvPr>
          <p:cNvSpPr/>
          <p:nvPr/>
        </p:nvSpPr>
        <p:spPr bwMode="auto">
          <a:xfrm>
            <a:off x="8978090" y="256013"/>
            <a:ext cx="2776304" cy="658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pt-BR" sz="2400">
                <a:gradFill>
                  <a:gsLst>
                    <a:gs pos="0">
                      <a:srgbClr val="FFFFFF"/>
                    </a:gs>
                    <a:gs pos="100000">
                      <a:srgbClr val="FFFFFF"/>
                    </a:gs>
                  </a:gsLst>
                  <a:lin ang="5400000" scaled="0"/>
                </a:gradFill>
                <a:latin typeface="+mj-lt"/>
                <a:ea typeface="Segoe UI" pitchFamily="34" charset="0"/>
                <a:cs typeface="Segoe UI" pitchFamily="34" charset="0"/>
              </a:rPr>
              <a:t>Data Governance</a:t>
            </a:r>
            <a:endParaRPr lang="en-US" sz="2400">
              <a:gradFill>
                <a:gsLst>
                  <a:gs pos="0">
                    <a:srgbClr val="FFFFFF"/>
                  </a:gs>
                  <a:gs pos="100000">
                    <a:srgbClr val="FFFFFF"/>
                  </a:gs>
                </a:gsLst>
                <a:lin ang="5400000" scaled="0"/>
              </a:gradFill>
              <a:latin typeface="+mj-lt"/>
              <a:ea typeface="Segoe UI" pitchFamily="34" charset="0"/>
              <a:cs typeface="Segoe UI" pitchFamily="34" charset="0"/>
            </a:endParaRPr>
          </a:p>
        </p:txBody>
      </p:sp>
      <p:grpSp>
        <p:nvGrpSpPr>
          <p:cNvPr id="56" name="Group 55">
            <a:extLst>
              <a:ext uri="{FF2B5EF4-FFF2-40B4-BE49-F238E27FC236}">
                <a16:creationId xmlns:a16="http://schemas.microsoft.com/office/drawing/2014/main" id="{ABDA0D27-8753-BF3D-002E-ACF11BB30759}"/>
              </a:ext>
            </a:extLst>
          </p:cNvPr>
          <p:cNvGrpSpPr/>
          <p:nvPr/>
        </p:nvGrpSpPr>
        <p:grpSpPr>
          <a:xfrm>
            <a:off x="548490" y="1556645"/>
            <a:ext cx="2366643" cy="618265"/>
            <a:chOff x="548490" y="1747145"/>
            <a:chExt cx="2366643" cy="618265"/>
          </a:xfrm>
        </p:grpSpPr>
        <p:sp>
          <p:nvSpPr>
            <p:cNvPr id="57" name="Rectangle 56">
              <a:extLst>
                <a:ext uri="{FF2B5EF4-FFF2-40B4-BE49-F238E27FC236}">
                  <a16:creationId xmlns:a16="http://schemas.microsoft.com/office/drawing/2014/main" id="{926DAB65-3156-6940-05AE-D113A47D1C0F}"/>
                </a:ext>
              </a:extLst>
            </p:cNvPr>
            <p:cNvSpPr/>
            <p:nvPr/>
          </p:nvSpPr>
          <p:spPr bwMode="auto">
            <a:xfrm>
              <a:off x="1604055" y="1747145"/>
              <a:ext cx="1311078" cy="618265"/>
            </a:xfrm>
            <a:prstGeom prst="rect">
              <a:avLst/>
            </a:prstGeom>
            <a:solidFill>
              <a:schemeClr val="accent1"/>
            </a:solidFill>
            <a:ln>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Segoe UI "/>
                  <a:cs typeface="Segoe UI Semibold"/>
                  <a:hlinkClick r:id="rId35" action="ppaction://hlinksldjump">
                    <a:extLst>
                      <a:ext uri="{A12FA001-AC4F-418D-AE19-62706E023703}">
                        <ahyp:hlinkClr xmlns:ahyp="http://schemas.microsoft.com/office/drawing/2018/hyperlinkcolor" val="tx"/>
                      </a:ext>
                    </a:extLst>
                  </a:hlinkClick>
                </a:rPr>
                <a:t>START</a:t>
              </a:r>
              <a:r>
                <a:rPr lang="en-US" sz="1200" b="1">
                  <a:solidFill>
                    <a:srgbClr val="0078D4"/>
                  </a:solidFill>
                  <a:latin typeface="Segoe UI "/>
                  <a:cs typeface="Segoe UI Semibold"/>
                  <a:hlinkClick r:id="rId35" action="ppaction://hlinksldjump">
                    <a:extLst>
                      <a:ext uri="{A12FA001-AC4F-418D-AE19-62706E023703}">
                        <ahyp:hlinkClr xmlns:ahyp="http://schemas.microsoft.com/office/drawing/2018/hyperlinkcolor" val="tx"/>
                      </a:ext>
                    </a:extLst>
                  </a:hlinkClick>
                </a:rPr>
                <a:t> </a:t>
              </a:r>
              <a:r>
                <a:rPr kumimoji="0" lang="en-US" sz="1200" b="1" i="0" u="none" strike="noStrike" kern="1200" cap="none" spc="0" normalizeH="0" baseline="0" noProof="0">
                  <a:ln>
                    <a:noFill/>
                  </a:ln>
                  <a:solidFill>
                    <a:schemeClr val="bg1"/>
                  </a:solidFill>
                  <a:effectLst/>
                  <a:uLnTx/>
                  <a:uFillTx/>
                  <a:latin typeface="Segoe UI "/>
                  <a:cs typeface="Segoe UI Semibold"/>
                  <a:hlinkClick r:id="rId35" action="ppaction://hlinksldjump">
                    <a:extLst>
                      <a:ext uri="{A12FA001-AC4F-418D-AE19-62706E023703}">
                        <ahyp:hlinkClr xmlns:ahyp="http://schemas.microsoft.com/office/drawing/2018/hyperlinkcolor" val="tx"/>
                      </a:ext>
                    </a:extLst>
                  </a:hlinkClick>
                </a:rPr>
                <a:t>HERE</a:t>
              </a:r>
              <a:endParaRPr kumimoji="0" lang="en-US" sz="1200" b="1" i="0" u="none" strike="noStrike" kern="1200" cap="none" spc="0" normalizeH="0" baseline="0" noProof="0">
                <a:ln>
                  <a:noFill/>
                </a:ln>
                <a:solidFill>
                  <a:schemeClr val="bg1"/>
                </a:solidFill>
                <a:effectLst/>
                <a:uLnTx/>
                <a:uFillTx/>
                <a:latin typeface="Segoe UI "/>
                <a:ea typeface="+mn-ea"/>
                <a:cs typeface="Segoe UI Semibold"/>
              </a:endParaRPr>
            </a:p>
          </p:txBody>
        </p:sp>
        <p:sp>
          <p:nvSpPr>
            <p:cNvPr id="58" name="Action Button: Go Home 57">
              <a:hlinkClick r:id="" action="ppaction://hlinkshowjump?jump=firstslide" highlightClick="1"/>
              <a:extLst>
                <a:ext uri="{FF2B5EF4-FFF2-40B4-BE49-F238E27FC236}">
                  <a16:creationId xmlns:a16="http://schemas.microsoft.com/office/drawing/2014/main" id="{F367FE10-1D1A-A569-F08C-BCB056F91C87}"/>
                </a:ext>
              </a:extLst>
            </p:cNvPr>
            <p:cNvSpPr/>
            <p:nvPr/>
          </p:nvSpPr>
          <p:spPr bwMode="auto">
            <a:xfrm>
              <a:off x="548490" y="1747145"/>
              <a:ext cx="1055565" cy="618265"/>
            </a:xfrm>
            <a:prstGeom prst="actionButtonHom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pt-BR" sz="2000" err="1">
                <a:gradFill>
                  <a:gsLst>
                    <a:gs pos="0">
                      <a:srgbClr val="FFFFFF"/>
                    </a:gs>
                    <a:gs pos="100000">
                      <a:srgbClr val="FFFFFF"/>
                    </a:gs>
                  </a:gsLst>
                  <a:lin ang="5400000" scaled="0"/>
                </a:gradFill>
                <a:ea typeface="Segoe UI" pitchFamily="34" charset="0"/>
                <a:cs typeface="Segoe UI" pitchFamily="34" charset="0"/>
              </a:endParaRPr>
            </a:p>
          </p:txBody>
        </p:sp>
      </p:grpSp>
      <p:sp>
        <p:nvSpPr>
          <p:cNvPr id="60" name="Oval 59">
            <a:extLst>
              <a:ext uri="{FF2B5EF4-FFF2-40B4-BE49-F238E27FC236}">
                <a16:creationId xmlns:a16="http://schemas.microsoft.com/office/drawing/2014/main" id="{26E56650-506E-7E33-D218-ECB6234B293E}"/>
              </a:ext>
              <a:ext uri="{C183D7F6-B498-43B3-948B-1728B52AA6E4}">
                <adec:decorative xmlns:adec="http://schemas.microsoft.com/office/drawing/2017/decorative" val="1"/>
              </a:ext>
            </a:extLst>
          </p:cNvPr>
          <p:cNvSpPr/>
          <p:nvPr/>
        </p:nvSpPr>
        <p:spPr bwMode="auto">
          <a:xfrm>
            <a:off x="413209" y="4242410"/>
            <a:ext cx="137160" cy="13716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44858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CB5830-1943-4317-A2E7-77767A6D4110}"/>
              </a:ext>
            </a:extLst>
          </p:cNvPr>
          <p:cNvSpPr>
            <a:spLocks noGrp="1"/>
          </p:cNvSpPr>
          <p:nvPr>
            <p:ph type="title"/>
          </p:nvPr>
        </p:nvSpPr>
        <p:spPr/>
        <p:txBody>
          <a:bodyPr/>
          <a:lstStyle/>
          <a:p>
            <a:r>
              <a:rPr lang="en-US"/>
              <a:t>&lt;end of content&gt;</a:t>
            </a:r>
          </a:p>
        </p:txBody>
      </p:sp>
    </p:spTree>
    <p:extLst>
      <p:ext uri="{BB962C8B-B14F-4D97-AF65-F5344CB8AC3E}">
        <p14:creationId xmlns:p14="http://schemas.microsoft.com/office/powerpoint/2010/main" val="26560596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5">
            <a:extLst>
              <a:ext uri="{FF2B5EF4-FFF2-40B4-BE49-F238E27FC236}">
                <a16:creationId xmlns:a16="http://schemas.microsoft.com/office/drawing/2014/main" id="{76ED6C8C-3E82-41A6-9369-B4F07ECE4424}"/>
              </a:ext>
            </a:extLst>
          </p:cNvPr>
          <p:cNvSpPr txBox="1">
            <a:spLocks/>
          </p:cNvSpPr>
          <p:nvPr/>
        </p:nvSpPr>
        <p:spPr>
          <a:xfrm>
            <a:off x="247380" y="177285"/>
            <a:ext cx="11336039" cy="739343"/>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800" b="1">
                <a:latin typeface="Segoe UI" panose="020B0502040204020203" pitchFamily="34" charset="0"/>
              </a:rPr>
              <a:t>Data &amp; AI Maturity Model</a:t>
            </a:r>
            <a:endParaRPr lang="en-US" sz="2800">
              <a:latin typeface="Segoe UI" panose="020B0502040204020203" pitchFamily="34" charset="0"/>
            </a:endParaRPr>
          </a:p>
        </p:txBody>
      </p:sp>
      <p:sp>
        <p:nvSpPr>
          <p:cNvPr id="3" name="Rectangle 2">
            <a:extLst>
              <a:ext uri="{FF2B5EF4-FFF2-40B4-BE49-F238E27FC236}">
                <a16:creationId xmlns:a16="http://schemas.microsoft.com/office/drawing/2014/main" id="{2C0E137D-A8BB-4AA4-8609-E2594010D704}"/>
              </a:ext>
            </a:extLst>
          </p:cNvPr>
          <p:cNvSpPr/>
          <p:nvPr/>
        </p:nvSpPr>
        <p:spPr bwMode="auto">
          <a:xfrm>
            <a:off x="3581781" y="2377461"/>
            <a:ext cx="315763" cy="19121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Oval 3">
            <a:extLst>
              <a:ext uri="{FF2B5EF4-FFF2-40B4-BE49-F238E27FC236}">
                <a16:creationId xmlns:a16="http://schemas.microsoft.com/office/drawing/2014/main" id="{BB7BCEC3-25F3-4F23-BDC9-F43724123F9C}"/>
              </a:ext>
            </a:extLst>
          </p:cNvPr>
          <p:cNvSpPr/>
          <p:nvPr/>
        </p:nvSpPr>
        <p:spPr bwMode="auto">
          <a:xfrm>
            <a:off x="3650057" y="2358474"/>
            <a:ext cx="114377" cy="14747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54" name="Oval 53">
            <a:extLst>
              <a:ext uri="{FF2B5EF4-FFF2-40B4-BE49-F238E27FC236}">
                <a16:creationId xmlns:a16="http://schemas.microsoft.com/office/drawing/2014/main" id="{7C693B85-E2C1-41A3-9000-8D7A83BCB241}"/>
              </a:ext>
            </a:extLst>
          </p:cNvPr>
          <p:cNvSpPr/>
          <p:nvPr/>
        </p:nvSpPr>
        <p:spPr bwMode="auto">
          <a:xfrm>
            <a:off x="9436738" y="2432211"/>
            <a:ext cx="114377" cy="14747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nvGrpSpPr>
          <p:cNvPr id="22" name="Group 21">
            <a:extLst>
              <a:ext uri="{FF2B5EF4-FFF2-40B4-BE49-F238E27FC236}">
                <a16:creationId xmlns:a16="http://schemas.microsoft.com/office/drawing/2014/main" id="{64EA7927-E118-4ACB-A2DF-DBCF1693E9E2}"/>
              </a:ext>
            </a:extLst>
          </p:cNvPr>
          <p:cNvGrpSpPr/>
          <p:nvPr/>
        </p:nvGrpSpPr>
        <p:grpSpPr>
          <a:xfrm>
            <a:off x="1390649" y="3808859"/>
            <a:ext cx="9361879" cy="2081177"/>
            <a:chOff x="1390649" y="3513584"/>
            <a:chExt cx="9361879" cy="2081177"/>
          </a:xfrm>
        </p:grpSpPr>
        <p:sp>
          <p:nvSpPr>
            <p:cNvPr id="72" name="object 36">
              <a:extLst>
                <a:ext uri="{FF2B5EF4-FFF2-40B4-BE49-F238E27FC236}">
                  <a16:creationId xmlns:a16="http://schemas.microsoft.com/office/drawing/2014/main" id="{7ADAA6B1-F882-46CA-A0B1-B2F0FDBDD508}"/>
                </a:ext>
              </a:extLst>
            </p:cNvPr>
            <p:cNvSpPr txBox="1"/>
            <p:nvPr/>
          </p:nvSpPr>
          <p:spPr>
            <a:xfrm>
              <a:off x="4165690" y="3513584"/>
              <a:ext cx="1516599" cy="37189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0" tIns="2540" rIns="0" bIns="0" rtlCol="0">
              <a:spAutoFit/>
            </a:bodyPr>
            <a:lstStyle/>
            <a:p>
              <a:pPr algn="r">
                <a:lnSpc>
                  <a:spcPct val="100000"/>
                </a:lnSpc>
                <a:spcBef>
                  <a:spcPts val="20"/>
                </a:spcBef>
              </a:pPr>
              <a:r>
                <a:rPr lang="pt-BR" sz="2400" b="1" err="1">
                  <a:latin typeface="+mj-lt"/>
                  <a:cs typeface="Arial Black"/>
                </a:rPr>
                <a:t>Goals</a:t>
              </a:r>
              <a:endParaRPr lang="en-US" sz="2400" b="1">
                <a:latin typeface="+mj-lt"/>
                <a:cs typeface="Arial Black"/>
              </a:endParaRPr>
            </a:p>
          </p:txBody>
        </p:sp>
        <p:sp>
          <p:nvSpPr>
            <p:cNvPr id="74" name="TextBox 73">
              <a:extLst>
                <a:ext uri="{FF2B5EF4-FFF2-40B4-BE49-F238E27FC236}">
                  <a16:creationId xmlns:a16="http://schemas.microsoft.com/office/drawing/2014/main" id="{F75A4D0D-E002-4534-88C8-86DEDB673C58}"/>
                </a:ext>
              </a:extLst>
            </p:cNvPr>
            <p:cNvSpPr txBox="1"/>
            <p:nvPr/>
          </p:nvSpPr>
          <p:spPr>
            <a:xfrm>
              <a:off x="1390649" y="4117433"/>
              <a:ext cx="4288487" cy="1477328"/>
            </a:xfrm>
            <a:prstGeom prst="rect">
              <a:avLst/>
            </a:prstGeom>
            <a:noFill/>
          </p:spPr>
          <p:txBody>
            <a:bodyPr wrap="square">
              <a:spAutoFit/>
            </a:bodyPr>
            <a:lstStyle/>
            <a:p>
              <a:pPr algn="r"/>
              <a:r>
                <a:rPr lang="en-US" b="0" i="0" u="none" strike="noStrike">
                  <a:solidFill>
                    <a:srgbClr val="000000"/>
                  </a:solidFill>
                  <a:effectLst/>
                  <a:latin typeface="Segoe UI Light" panose="020B0502040204020203" pitchFamily="34" charset="0"/>
                </a:rPr>
                <a:t>The overall goal is to help partners to </a:t>
              </a:r>
              <a:r>
                <a:rPr lang="en-US" b="1" i="0" u="none" strike="noStrike">
                  <a:solidFill>
                    <a:srgbClr val="000000"/>
                  </a:solidFill>
                  <a:effectLst/>
                  <a:latin typeface="Segoe UI Light" panose="020B0502040204020203" pitchFamily="34" charset="0"/>
                </a:rPr>
                <a:t>use Data, Analytics and AI technologies to enable innovation and to improve business processes providing value </a:t>
              </a:r>
              <a:r>
                <a:rPr lang="en-US" b="0" i="0" u="none" strike="noStrike">
                  <a:solidFill>
                    <a:srgbClr val="000000"/>
                  </a:solidFill>
                  <a:effectLst/>
                  <a:latin typeface="Segoe UI Light" panose="020B0502040204020203" pitchFamily="34" charset="0"/>
                </a:rPr>
                <a:t>to their businesses and customers.</a:t>
              </a:r>
              <a:r>
                <a:rPr lang="en-US" b="0" i="0">
                  <a:solidFill>
                    <a:srgbClr val="000000"/>
                  </a:solidFill>
                  <a:effectLst/>
                  <a:latin typeface="Segoe UI Light" panose="020B0502040204020203" pitchFamily="34" charset="0"/>
                </a:rPr>
                <a:t>​</a:t>
              </a:r>
              <a:endParaRPr lang="en-US"/>
            </a:p>
          </p:txBody>
        </p:sp>
        <p:sp>
          <p:nvSpPr>
            <p:cNvPr id="75" name="object 36">
              <a:extLst>
                <a:ext uri="{FF2B5EF4-FFF2-40B4-BE49-F238E27FC236}">
                  <a16:creationId xmlns:a16="http://schemas.microsoft.com/office/drawing/2014/main" id="{AAC14648-C14D-47E0-A0D3-CB371818633B}"/>
                </a:ext>
              </a:extLst>
            </p:cNvPr>
            <p:cNvSpPr txBox="1"/>
            <p:nvPr/>
          </p:nvSpPr>
          <p:spPr>
            <a:xfrm>
              <a:off x="6509713" y="3513584"/>
              <a:ext cx="1923711" cy="37189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0" tIns="2540" rIns="0" bIns="0" rtlCol="0">
              <a:spAutoFit/>
            </a:bodyPr>
            <a:lstStyle/>
            <a:p>
              <a:pPr>
                <a:lnSpc>
                  <a:spcPct val="100000"/>
                </a:lnSpc>
                <a:spcBef>
                  <a:spcPts val="20"/>
                </a:spcBef>
              </a:pPr>
              <a:r>
                <a:rPr lang="pt-BR" sz="2400" b="1" err="1">
                  <a:latin typeface="+mj-lt"/>
                  <a:cs typeface="Arial Black"/>
                </a:rPr>
                <a:t>Outcomes</a:t>
              </a:r>
              <a:endParaRPr lang="en-US" sz="2400" b="1">
                <a:latin typeface="+mj-lt"/>
                <a:cs typeface="Arial Black"/>
              </a:endParaRPr>
            </a:p>
          </p:txBody>
        </p:sp>
        <p:sp>
          <p:nvSpPr>
            <p:cNvPr id="60" name="TextBox 59">
              <a:extLst>
                <a:ext uri="{FF2B5EF4-FFF2-40B4-BE49-F238E27FC236}">
                  <a16:creationId xmlns:a16="http://schemas.microsoft.com/office/drawing/2014/main" id="{9E14AA22-3060-4B68-A12C-6F190AA865BD}"/>
                </a:ext>
              </a:extLst>
            </p:cNvPr>
            <p:cNvSpPr txBox="1"/>
            <p:nvPr/>
          </p:nvSpPr>
          <p:spPr>
            <a:xfrm>
              <a:off x="6509712" y="4117433"/>
              <a:ext cx="4242816" cy="1200329"/>
            </a:xfrm>
            <a:prstGeom prst="rect">
              <a:avLst/>
            </a:prstGeom>
            <a:noFill/>
          </p:spPr>
          <p:txBody>
            <a:bodyPr wrap="square">
              <a:spAutoFit/>
            </a:bodyPr>
            <a:lstStyle/>
            <a:p>
              <a:r>
                <a:rPr lang="en-US" b="1" i="0" u="none" strike="noStrike">
                  <a:solidFill>
                    <a:srgbClr val="000000"/>
                  </a:solidFill>
                  <a:effectLst/>
                  <a:latin typeface="Segoe UI Light" panose="020B0502040204020203" pitchFamily="34" charset="0"/>
                </a:rPr>
                <a:t>Higher maturity </a:t>
              </a:r>
              <a:r>
                <a:rPr lang="en-US" b="0" i="0" u="none" strike="noStrike">
                  <a:solidFill>
                    <a:srgbClr val="000000"/>
                  </a:solidFill>
                  <a:effectLst/>
                  <a:latin typeface="Segoe UI Light" panose="020B0502040204020203" pitchFamily="34" charset="0"/>
                </a:rPr>
                <a:t>in Data &amp; AI technologies.</a:t>
              </a:r>
            </a:p>
            <a:p>
              <a:r>
                <a:rPr lang="en-US">
                  <a:solidFill>
                    <a:srgbClr val="000000"/>
                  </a:solidFill>
                  <a:latin typeface="Segoe UI Light" panose="020B0502040204020203" pitchFamily="34" charset="0"/>
                </a:rPr>
                <a:t>Data &amp; AI </a:t>
              </a:r>
              <a:r>
                <a:rPr lang="en-US" b="1">
                  <a:solidFill>
                    <a:srgbClr val="000000"/>
                  </a:solidFill>
                  <a:latin typeface="Segoe UI Light" panose="020B0502040204020203" pitchFamily="34" charset="0"/>
                </a:rPr>
                <a:t>Certifications achieved</a:t>
              </a:r>
              <a:r>
                <a:rPr lang="en-US">
                  <a:solidFill>
                    <a:srgbClr val="000000"/>
                  </a:solidFill>
                  <a:latin typeface="Segoe UI Light" panose="020B0502040204020203" pitchFamily="34" charset="0"/>
                </a:rPr>
                <a:t>.</a:t>
              </a:r>
            </a:p>
            <a:p>
              <a:r>
                <a:rPr lang="en-US">
                  <a:solidFill>
                    <a:srgbClr val="000000"/>
                  </a:solidFill>
                  <a:latin typeface="Segoe UI Light" panose="020B0502040204020203" pitchFamily="34" charset="0"/>
                </a:rPr>
                <a:t>Enrolled in </a:t>
              </a:r>
              <a:r>
                <a:rPr lang="en-US" b="1">
                  <a:solidFill>
                    <a:srgbClr val="000000"/>
                  </a:solidFill>
                  <a:latin typeface="Segoe UI Light" panose="020B0502040204020203" pitchFamily="34" charset="0"/>
                </a:rPr>
                <a:t>Advanced Specializations </a:t>
              </a:r>
              <a:r>
                <a:rPr lang="en-US">
                  <a:solidFill>
                    <a:srgbClr val="000000"/>
                  </a:solidFill>
                  <a:latin typeface="Segoe UI Light" panose="020B0502040204020203" pitchFamily="34" charset="0"/>
                </a:rPr>
                <a:t>related to Data &amp; AI.</a:t>
              </a:r>
              <a:endParaRPr lang="en-US"/>
            </a:p>
          </p:txBody>
        </p:sp>
      </p:grpSp>
      <p:grpSp>
        <p:nvGrpSpPr>
          <p:cNvPr id="38" name="Group 152" descr="check, approve">
            <a:extLst>
              <a:ext uri="{FF2B5EF4-FFF2-40B4-BE49-F238E27FC236}">
                <a16:creationId xmlns:a16="http://schemas.microsoft.com/office/drawing/2014/main" id="{DF17B7A2-C120-4401-AA77-46E0CE0A925D}"/>
              </a:ext>
            </a:extLst>
          </p:cNvPr>
          <p:cNvGrpSpPr>
            <a:grpSpLocks noChangeAspect="1"/>
          </p:cNvGrpSpPr>
          <p:nvPr/>
        </p:nvGrpSpPr>
        <p:grpSpPr bwMode="auto">
          <a:xfrm>
            <a:off x="11263988" y="2010896"/>
            <a:ext cx="694513" cy="692107"/>
            <a:chOff x="4560" y="2506"/>
            <a:chExt cx="289" cy="288"/>
          </a:xfrm>
        </p:grpSpPr>
        <p:sp>
          <p:nvSpPr>
            <p:cNvPr id="39" name="AutoShape 151">
              <a:extLst>
                <a:ext uri="{FF2B5EF4-FFF2-40B4-BE49-F238E27FC236}">
                  <a16:creationId xmlns:a16="http://schemas.microsoft.com/office/drawing/2014/main" id="{3F3C828B-B6C8-4A40-9FC2-36762F98C966}"/>
                </a:ext>
              </a:extLst>
            </p:cNvPr>
            <p:cNvSpPr>
              <a:spLocks noChangeAspect="1" noChangeArrowheads="1" noTextEdit="1"/>
            </p:cNvSpPr>
            <p:nvPr/>
          </p:nvSpPr>
          <p:spPr bwMode="auto">
            <a:xfrm>
              <a:off x="4560" y="2506"/>
              <a:ext cx="2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sz="1600">
                <a:solidFill>
                  <a:srgbClr val="FFFFFF"/>
                </a:solidFill>
                <a:latin typeface="Segoe UI"/>
              </a:endParaRPr>
            </a:p>
          </p:txBody>
        </p:sp>
        <p:sp>
          <p:nvSpPr>
            <p:cNvPr id="40" name="Oval 153">
              <a:extLst>
                <a:ext uri="{FF2B5EF4-FFF2-40B4-BE49-F238E27FC236}">
                  <a16:creationId xmlns:a16="http://schemas.microsoft.com/office/drawing/2014/main" id="{C6800472-806E-44A7-87DC-9C81F7CBE327}"/>
                </a:ext>
              </a:extLst>
            </p:cNvPr>
            <p:cNvSpPr>
              <a:spLocks noChangeArrowheads="1"/>
            </p:cNvSpPr>
            <p:nvPr/>
          </p:nvSpPr>
          <p:spPr bwMode="auto">
            <a:xfrm>
              <a:off x="4613" y="2557"/>
              <a:ext cx="185" cy="185"/>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sz="1600">
                <a:solidFill>
                  <a:srgbClr val="FFFFFF"/>
                </a:solidFill>
                <a:latin typeface="Segoe UI"/>
              </a:endParaRPr>
            </a:p>
          </p:txBody>
        </p:sp>
        <p:sp>
          <p:nvSpPr>
            <p:cNvPr id="42" name="Freeform 154">
              <a:extLst>
                <a:ext uri="{FF2B5EF4-FFF2-40B4-BE49-F238E27FC236}">
                  <a16:creationId xmlns:a16="http://schemas.microsoft.com/office/drawing/2014/main" id="{62C7754F-724B-4662-B6B8-95BD51214D86}"/>
                </a:ext>
              </a:extLst>
            </p:cNvPr>
            <p:cNvSpPr>
              <a:spLocks/>
            </p:cNvSpPr>
            <p:nvPr/>
          </p:nvSpPr>
          <p:spPr bwMode="auto">
            <a:xfrm>
              <a:off x="4647" y="2605"/>
              <a:ext cx="110" cy="90"/>
            </a:xfrm>
            <a:custGeom>
              <a:avLst/>
              <a:gdLst>
                <a:gd name="T0" fmla="*/ 110 w 110"/>
                <a:gd name="T1" fmla="*/ 12 h 90"/>
                <a:gd name="T2" fmla="*/ 98 w 110"/>
                <a:gd name="T3" fmla="*/ 0 h 90"/>
                <a:gd name="T4" fmla="*/ 33 w 110"/>
                <a:gd name="T5" fmla="*/ 65 h 90"/>
                <a:gd name="T6" fmla="*/ 14 w 110"/>
                <a:gd name="T7" fmla="*/ 45 h 90"/>
                <a:gd name="T8" fmla="*/ 0 w 110"/>
                <a:gd name="T9" fmla="*/ 57 h 90"/>
                <a:gd name="T10" fmla="*/ 33 w 110"/>
                <a:gd name="T11" fmla="*/ 90 h 90"/>
                <a:gd name="T12" fmla="*/ 110 w 110"/>
                <a:gd name="T13" fmla="*/ 12 h 90"/>
              </a:gdLst>
              <a:ahLst/>
              <a:cxnLst>
                <a:cxn ang="0">
                  <a:pos x="T0" y="T1"/>
                </a:cxn>
                <a:cxn ang="0">
                  <a:pos x="T2" y="T3"/>
                </a:cxn>
                <a:cxn ang="0">
                  <a:pos x="T4" y="T5"/>
                </a:cxn>
                <a:cxn ang="0">
                  <a:pos x="T6" y="T7"/>
                </a:cxn>
                <a:cxn ang="0">
                  <a:pos x="T8" y="T9"/>
                </a:cxn>
                <a:cxn ang="0">
                  <a:pos x="T10" y="T11"/>
                </a:cxn>
                <a:cxn ang="0">
                  <a:pos x="T12" y="T13"/>
                </a:cxn>
              </a:cxnLst>
              <a:rect l="0" t="0" r="r" b="b"/>
              <a:pathLst>
                <a:path w="110" h="90">
                  <a:moveTo>
                    <a:pt x="110" y="12"/>
                  </a:moveTo>
                  <a:lnTo>
                    <a:pt x="98" y="0"/>
                  </a:lnTo>
                  <a:lnTo>
                    <a:pt x="33" y="65"/>
                  </a:lnTo>
                  <a:lnTo>
                    <a:pt x="14" y="45"/>
                  </a:lnTo>
                  <a:lnTo>
                    <a:pt x="0" y="57"/>
                  </a:lnTo>
                  <a:lnTo>
                    <a:pt x="33" y="90"/>
                  </a:lnTo>
                  <a:lnTo>
                    <a:pt x="110" y="12"/>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sz="1600">
                <a:solidFill>
                  <a:srgbClr val="FFFFFF"/>
                </a:solidFill>
                <a:latin typeface="Segoe UI"/>
              </a:endParaRPr>
            </a:p>
          </p:txBody>
        </p:sp>
        <p:sp>
          <p:nvSpPr>
            <p:cNvPr id="44" name="Freeform 155">
              <a:extLst>
                <a:ext uri="{FF2B5EF4-FFF2-40B4-BE49-F238E27FC236}">
                  <a16:creationId xmlns:a16="http://schemas.microsoft.com/office/drawing/2014/main" id="{BB9EFEDE-7A6D-4D87-885B-FD6397B10E2A}"/>
                </a:ext>
              </a:extLst>
            </p:cNvPr>
            <p:cNvSpPr>
              <a:spLocks/>
            </p:cNvSpPr>
            <p:nvPr/>
          </p:nvSpPr>
          <p:spPr bwMode="auto">
            <a:xfrm>
              <a:off x="4790" y="2658"/>
              <a:ext cx="59" cy="88"/>
            </a:xfrm>
            <a:custGeom>
              <a:avLst/>
              <a:gdLst>
                <a:gd name="T0" fmla="*/ 14 w 39"/>
                <a:gd name="T1" fmla="*/ 59 h 59"/>
                <a:gd name="T2" fmla="*/ 39 w 39"/>
                <a:gd name="T3" fmla="*/ 0 h 59"/>
                <a:gd name="T4" fmla="*/ 19 w 39"/>
                <a:gd name="T5" fmla="*/ 0 h 59"/>
                <a:gd name="T6" fmla="*/ 0 w 39"/>
                <a:gd name="T7" fmla="*/ 45 h 59"/>
                <a:gd name="T8" fmla="*/ 14 w 39"/>
                <a:gd name="T9" fmla="*/ 59 h 59"/>
              </a:gdLst>
              <a:ahLst/>
              <a:cxnLst>
                <a:cxn ang="0">
                  <a:pos x="T0" y="T1"/>
                </a:cxn>
                <a:cxn ang="0">
                  <a:pos x="T2" y="T3"/>
                </a:cxn>
                <a:cxn ang="0">
                  <a:pos x="T4" y="T5"/>
                </a:cxn>
                <a:cxn ang="0">
                  <a:pos x="T6" y="T7"/>
                </a:cxn>
                <a:cxn ang="0">
                  <a:pos x="T8" y="T9"/>
                </a:cxn>
              </a:cxnLst>
              <a:rect l="0" t="0" r="r" b="b"/>
              <a:pathLst>
                <a:path w="39" h="59">
                  <a:moveTo>
                    <a:pt x="14" y="59"/>
                  </a:moveTo>
                  <a:cubicBezTo>
                    <a:pt x="28" y="43"/>
                    <a:pt x="37" y="23"/>
                    <a:pt x="39" y="0"/>
                  </a:cubicBezTo>
                  <a:cubicBezTo>
                    <a:pt x="19" y="0"/>
                    <a:pt x="19" y="0"/>
                    <a:pt x="19" y="0"/>
                  </a:cubicBezTo>
                  <a:cubicBezTo>
                    <a:pt x="18" y="17"/>
                    <a:pt x="11" y="33"/>
                    <a:pt x="0" y="45"/>
                  </a:cubicBezTo>
                  <a:lnTo>
                    <a:pt x="14" y="59"/>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sz="1600">
                <a:solidFill>
                  <a:srgbClr val="FFFFFF"/>
                </a:solidFill>
                <a:latin typeface="Segoe UI"/>
              </a:endParaRPr>
            </a:p>
          </p:txBody>
        </p:sp>
        <p:sp>
          <p:nvSpPr>
            <p:cNvPr id="45" name="Freeform 156">
              <a:extLst>
                <a:ext uri="{FF2B5EF4-FFF2-40B4-BE49-F238E27FC236}">
                  <a16:creationId xmlns:a16="http://schemas.microsoft.com/office/drawing/2014/main" id="{4E4D118C-83E6-4D2F-AEE4-ABE2FB86DCF2}"/>
                </a:ext>
              </a:extLst>
            </p:cNvPr>
            <p:cNvSpPr>
              <a:spLocks/>
            </p:cNvSpPr>
            <p:nvPr/>
          </p:nvSpPr>
          <p:spPr bwMode="auto">
            <a:xfrm>
              <a:off x="4560" y="2554"/>
              <a:ext cx="59" cy="89"/>
            </a:xfrm>
            <a:custGeom>
              <a:avLst/>
              <a:gdLst>
                <a:gd name="T0" fmla="*/ 25 w 39"/>
                <a:gd name="T1" fmla="*/ 0 h 59"/>
                <a:gd name="T2" fmla="*/ 0 w 39"/>
                <a:gd name="T3" fmla="*/ 59 h 59"/>
                <a:gd name="T4" fmla="*/ 21 w 39"/>
                <a:gd name="T5" fmla="*/ 59 h 59"/>
                <a:gd name="T6" fmla="*/ 39 w 39"/>
                <a:gd name="T7" fmla="*/ 14 h 59"/>
                <a:gd name="T8" fmla="*/ 25 w 39"/>
                <a:gd name="T9" fmla="*/ 0 h 59"/>
              </a:gdLst>
              <a:ahLst/>
              <a:cxnLst>
                <a:cxn ang="0">
                  <a:pos x="T0" y="T1"/>
                </a:cxn>
                <a:cxn ang="0">
                  <a:pos x="T2" y="T3"/>
                </a:cxn>
                <a:cxn ang="0">
                  <a:pos x="T4" y="T5"/>
                </a:cxn>
                <a:cxn ang="0">
                  <a:pos x="T6" y="T7"/>
                </a:cxn>
                <a:cxn ang="0">
                  <a:pos x="T8" y="T9"/>
                </a:cxn>
              </a:cxnLst>
              <a:rect l="0" t="0" r="r" b="b"/>
              <a:pathLst>
                <a:path w="39" h="59">
                  <a:moveTo>
                    <a:pt x="25" y="0"/>
                  </a:moveTo>
                  <a:cubicBezTo>
                    <a:pt x="10" y="16"/>
                    <a:pt x="1" y="36"/>
                    <a:pt x="0" y="59"/>
                  </a:cubicBezTo>
                  <a:cubicBezTo>
                    <a:pt x="21" y="59"/>
                    <a:pt x="21" y="59"/>
                    <a:pt x="21" y="59"/>
                  </a:cubicBezTo>
                  <a:cubicBezTo>
                    <a:pt x="22" y="42"/>
                    <a:pt x="29" y="27"/>
                    <a:pt x="39" y="14"/>
                  </a:cubicBezTo>
                  <a:lnTo>
                    <a:pt x="25" y="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sz="1600">
                <a:solidFill>
                  <a:srgbClr val="FFFFFF"/>
                </a:solidFill>
                <a:latin typeface="Segoe UI"/>
              </a:endParaRPr>
            </a:p>
          </p:txBody>
        </p:sp>
        <p:sp>
          <p:nvSpPr>
            <p:cNvPr id="46" name="Freeform 157">
              <a:extLst>
                <a:ext uri="{FF2B5EF4-FFF2-40B4-BE49-F238E27FC236}">
                  <a16:creationId xmlns:a16="http://schemas.microsoft.com/office/drawing/2014/main" id="{7F2FCDD8-0955-4078-9388-9AB8D62D8CEB}"/>
                </a:ext>
              </a:extLst>
            </p:cNvPr>
            <p:cNvSpPr>
              <a:spLocks/>
            </p:cNvSpPr>
            <p:nvPr/>
          </p:nvSpPr>
          <p:spPr bwMode="auto">
            <a:xfrm>
              <a:off x="4608" y="2736"/>
              <a:ext cx="89" cy="58"/>
            </a:xfrm>
            <a:custGeom>
              <a:avLst/>
              <a:gdLst>
                <a:gd name="T0" fmla="*/ 0 w 59"/>
                <a:gd name="T1" fmla="*/ 15 h 39"/>
                <a:gd name="T2" fmla="*/ 59 w 59"/>
                <a:gd name="T3" fmla="*/ 39 h 39"/>
                <a:gd name="T4" fmla="*/ 59 w 59"/>
                <a:gd name="T5" fmla="*/ 19 h 39"/>
                <a:gd name="T6" fmla="*/ 14 w 59"/>
                <a:gd name="T7" fmla="*/ 0 h 39"/>
                <a:gd name="T8" fmla="*/ 0 w 59"/>
                <a:gd name="T9" fmla="*/ 15 h 39"/>
              </a:gdLst>
              <a:ahLst/>
              <a:cxnLst>
                <a:cxn ang="0">
                  <a:pos x="T0" y="T1"/>
                </a:cxn>
                <a:cxn ang="0">
                  <a:pos x="T2" y="T3"/>
                </a:cxn>
                <a:cxn ang="0">
                  <a:pos x="T4" y="T5"/>
                </a:cxn>
                <a:cxn ang="0">
                  <a:pos x="T6" y="T7"/>
                </a:cxn>
                <a:cxn ang="0">
                  <a:pos x="T8" y="T9"/>
                </a:cxn>
              </a:cxnLst>
              <a:rect l="0" t="0" r="r" b="b"/>
              <a:pathLst>
                <a:path w="59" h="39">
                  <a:moveTo>
                    <a:pt x="0" y="15"/>
                  </a:moveTo>
                  <a:cubicBezTo>
                    <a:pt x="16" y="29"/>
                    <a:pt x="36" y="38"/>
                    <a:pt x="59" y="39"/>
                  </a:cubicBezTo>
                  <a:cubicBezTo>
                    <a:pt x="59" y="19"/>
                    <a:pt x="59" y="19"/>
                    <a:pt x="59" y="19"/>
                  </a:cubicBezTo>
                  <a:cubicBezTo>
                    <a:pt x="42" y="18"/>
                    <a:pt x="26" y="11"/>
                    <a:pt x="14" y="0"/>
                  </a:cubicBezTo>
                  <a:lnTo>
                    <a:pt x="0" y="15"/>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sz="1600">
                <a:solidFill>
                  <a:srgbClr val="FFFFFF"/>
                </a:solidFill>
                <a:latin typeface="Segoe UI"/>
              </a:endParaRPr>
            </a:p>
          </p:txBody>
        </p:sp>
        <p:sp>
          <p:nvSpPr>
            <p:cNvPr id="47" name="Freeform 158">
              <a:extLst>
                <a:ext uri="{FF2B5EF4-FFF2-40B4-BE49-F238E27FC236}">
                  <a16:creationId xmlns:a16="http://schemas.microsoft.com/office/drawing/2014/main" id="{DF700529-3D11-4373-8FB1-AD29087E78FB}"/>
                </a:ext>
              </a:extLst>
            </p:cNvPr>
            <p:cNvSpPr>
              <a:spLocks/>
            </p:cNvSpPr>
            <p:nvPr/>
          </p:nvSpPr>
          <p:spPr bwMode="auto">
            <a:xfrm>
              <a:off x="4560" y="2658"/>
              <a:ext cx="59" cy="88"/>
            </a:xfrm>
            <a:custGeom>
              <a:avLst/>
              <a:gdLst>
                <a:gd name="T0" fmla="*/ 0 w 39"/>
                <a:gd name="T1" fmla="*/ 0 h 59"/>
                <a:gd name="T2" fmla="*/ 25 w 39"/>
                <a:gd name="T3" fmla="*/ 59 h 59"/>
                <a:gd name="T4" fmla="*/ 39 w 39"/>
                <a:gd name="T5" fmla="*/ 45 h 59"/>
                <a:gd name="T6" fmla="*/ 21 w 39"/>
                <a:gd name="T7" fmla="*/ 0 h 59"/>
                <a:gd name="T8" fmla="*/ 0 w 39"/>
                <a:gd name="T9" fmla="*/ 0 h 59"/>
              </a:gdLst>
              <a:ahLst/>
              <a:cxnLst>
                <a:cxn ang="0">
                  <a:pos x="T0" y="T1"/>
                </a:cxn>
                <a:cxn ang="0">
                  <a:pos x="T2" y="T3"/>
                </a:cxn>
                <a:cxn ang="0">
                  <a:pos x="T4" y="T5"/>
                </a:cxn>
                <a:cxn ang="0">
                  <a:pos x="T6" y="T7"/>
                </a:cxn>
                <a:cxn ang="0">
                  <a:pos x="T8" y="T9"/>
                </a:cxn>
              </a:cxnLst>
              <a:rect l="0" t="0" r="r" b="b"/>
              <a:pathLst>
                <a:path w="39" h="59">
                  <a:moveTo>
                    <a:pt x="0" y="0"/>
                  </a:moveTo>
                  <a:cubicBezTo>
                    <a:pt x="1" y="23"/>
                    <a:pt x="10" y="44"/>
                    <a:pt x="25" y="59"/>
                  </a:cubicBezTo>
                  <a:cubicBezTo>
                    <a:pt x="39" y="45"/>
                    <a:pt x="39" y="45"/>
                    <a:pt x="39" y="45"/>
                  </a:cubicBezTo>
                  <a:cubicBezTo>
                    <a:pt x="28" y="33"/>
                    <a:pt x="22" y="17"/>
                    <a:pt x="21" y="0"/>
                  </a:cubicBezTo>
                  <a:lnTo>
                    <a:pt x="0"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sz="1600">
                <a:solidFill>
                  <a:srgbClr val="FFFFFF"/>
                </a:solidFill>
                <a:latin typeface="Segoe UI"/>
              </a:endParaRPr>
            </a:p>
          </p:txBody>
        </p:sp>
        <p:sp>
          <p:nvSpPr>
            <p:cNvPr id="48" name="Freeform 159">
              <a:extLst>
                <a:ext uri="{FF2B5EF4-FFF2-40B4-BE49-F238E27FC236}">
                  <a16:creationId xmlns:a16="http://schemas.microsoft.com/office/drawing/2014/main" id="{134C23AA-634D-4F5D-BF63-E58EF5C3184C}"/>
                </a:ext>
              </a:extLst>
            </p:cNvPr>
            <p:cNvSpPr>
              <a:spLocks/>
            </p:cNvSpPr>
            <p:nvPr/>
          </p:nvSpPr>
          <p:spPr bwMode="auto">
            <a:xfrm>
              <a:off x="4790" y="2554"/>
              <a:ext cx="59" cy="89"/>
            </a:xfrm>
            <a:custGeom>
              <a:avLst/>
              <a:gdLst>
                <a:gd name="T0" fmla="*/ 14 w 39"/>
                <a:gd name="T1" fmla="*/ 0 h 59"/>
                <a:gd name="T2" fmla="*/ 0 w 39"/>
                <a:gd name="T3" fmla="*/ 14 h 59"/>
                <a:gd name="T4" fmla="*/ 19 w 39"/>
                <a:gd name="T5" fmla="*/ 59 h 59"/>
                <a:gd name="T6" fmla="*/ 39 w 39"/>
                <a:gd name="T7" fmla="*/ 59 h 59"/>
                <a:gd name="T8" fmla="*/ 14 w 39"/>
                <a:gd name="T9" fmla="*/ 0 h 59"/>
              </a:gdLst>
              <a:ahLst/>
              <a:cxnLst>
                <a:cxn ang="0">
                  <a:pos x="T0" y="T1"/>
                </a:cxn>
                <a:cxn ang="0">
                  <a:pos x="T2" y="T3"/>
                </a:cxn>
                <a:cxn ang="0">
                  <a:pos x="T4" y="T5"/>
                </a:cxn>
                <a:cxn ang="0">
                  <a:pos x="T6" y="T7"/>
                </a:cxn>
                <a:cxn ang="0">
                  <a:pos x="T8" y="T9"/>
                </a:cxn>
              </a:cxnLst>
              <a:rect l="0" t="0" r="r" b="b"/>
              <a:pathLst>
                <a:path w="39" h="59">
                  <a:moveTo>
                    <a:pt x="14" y="0"/>
                  </a:moveTo>
                  <a:cubicBezTo>
                    <a:pt x="0" y="14"/>
                    <a:pt x="0" y="14"/>
                    <a:pt x="0" y="14"/>
                  </a:cubicBezTo>
                  <a:cubicBezTo>
                    <a:pt x="11" y="26"/>
                    <a:pt x="18" y="42"/>
                    <a:pt x="19" y="59"/>
                  </a:cubicBezTo>
                  <a:cubicBezTo>
                    <a:pt x="39" y="59"/>
                    <a:pt x="39" y="59"/>
                    <a:pt x="39" y="59"/>
                  </a:cubicBezTo>
                  <a:cubicBezTo>
                    <a:pt x="37" y="37"/>
                    <a:pt x="28" y="16"/>
                    <a:pt x="14"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sz="1600">
                <a:solidFill>
                  <a:srgbClr val="FFFFFF"/>
                </a:solidFill>
                <a:latin typeface="Segoe UI"/>
              </a:endParaRPr>
            </a:p>
          </p:txBody>
        </p:sp>
        <p:sp>
          <p:nvSpPr>
            <p:cNvPr id="49" name="Freeform 160">
              <a:extLst>
                <a:ext uri="{FF2B5EF4-FFF2-40B4-BE49-F238E27FC236}">
                  <a16:creationId xmlns:a16="http://schemas.microsoft.com/office/drawing/2014/main" id="{58DA026A-73D0-46C3-BFAE-7731230BC755}"/>
                </a:ext>
              </a:extLst>
            </p:cNvPr>
            <p:cNvSpPr>
              <a:spLocks/>
            </p:cNvSpPr>
            <p:nvPr/>
          </p:nvSpPr>
          <p:spPr bwMode="auto">
            <a:xfrm>
              <a:off x="4712" y="2736"/>
              <a:ext cx="89" cy="58"/>
            </a:xfrm>
            <a:custGeom>
              <a:avLst/>
              <a:gdLst>
                <a:gd name="T0" fmla="*/ 0 w 59"/>
                <a:gd name="T1" fmla="*/ 39 h 39"/>
                <a:gd name="T2" fmla="*/ 59 w 59"/>
                <a:gd name="T3" fmla="*/ 14 h 39"/>
                <a:gd name="T4" fmla="*/ 45 w 59"/>
                <a:gd name="T5" fmla="*/ 0 h 39"/>
                <a:gd name="T6" fmla="*/ 0 w 59"/>
                <a:gd name="T7" fmla="*/ 19 h 39"/>
                <a:gd name="T8" fmla="*/ 0 w 59"/>
                <a:gd name="T9" fmla="*/ 39 h 39"/>
              </a:gdLst>
              <a:ahLst/>
              <a:cxnLst>
                <a:cxn ang="0">
                  <a:pos x="T0" y="T1"/>
                </a:cxn>
                <a:cxn ang="0">
                  <a:pos x="T2" y="T3"/>
                </a:cxn>
                <a:cxn ang="0">
                  <a:pos x="T4" y="T5"/>
                </a:cxn>
                <a:cxn ang="0">
                  <a:pos x="T6" y="T7"/>
                </a:cxn>
                <a:cxn ang="0">
                  <a:pos x="T8" y="T9"/>
                </a:cxn>
              </a:cxnLst>
              <a:rect l="0" t="0" r="r" b="b"/>
              <a:pathLst>
                <a:path w="59" h="39">
                  <a:moveTo>
                    <a:pt x="0" y="39"/>
                  </a:moveTo>
                  <a:cubicBezTo>
                    <a:pt x="23" y="38"/>
                    <a:pt x="43" y="29"/>
                    <a:pt x="59" y="14"/>
                  </a:cubicBezTo>
                  <a:cubicBezTo>
                    <a:pt x="45" y="0"/>
                    <a:pt x="45" y="0"/>
                    <a:pt x="45" y="0"/>
                  </a:cubicBezTo>
                  <a:cubicBezTo>
                    <a:pt x="33" y="11"/>
                    <a:pt x="17" y="18"/>
                    <a:pt x="0" y="19"/>
                  </a:cubicBezTo>
                  <a:lnTo>
                    <a:pt x="0" y="39"/>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sz="1600">
                <a:solidFill>
                  <a:srgbClr val="FFFFFF"/>
                </a:solidFill>
                <a:latin typeface="Segoe UI"/>
              </a:endParaRPr>
            </a:p>
          </p:txBody>
        </p:sp>
        <p:sp>
          <p:nvSpPr>
            <p:cNvPr id="50" name="Freeform 161">
              <a:extLst>
                <a:ext uri="{FF2B5EF4-FFF2-40B4-BE49-F238E27FC236}">
                  <a16:creationId xmlns:a16="http://schemas.microsoft.com/office/drawing/2014/main" id="{5BA1C846-DB4C-4103-A6C8-00C1535DFC2F}"/>
                </a:ext>
              </a:extLst>
            </p:cNvPr>
            <p:cNvSpPr>
              <a:spLocks/>
            </p:cNvSpPr>
            <p:nvPr/>
          </p:nvSpPr>
          <p:spPr bwMode="auto">
            <a:xfrm>
              <a:off x="4712" y="2508"/>
              <a:ext cx="89" cy="57"/>
            </a:xfrm>
            <a:custGeom>
              <a:avLst/>
              <a:gdLst>
                <a:gd name="T0" fmla="*/ 0 w 59"/>
                <a:gd name="T1" fmla="*/ 0 h 38"/>
                <a:gd name="T2" fmla="*/ 0 w 59"/>
                <a:gd name="T3" fmla="*/ 20 h 38"/>
                <a:gd name="T4" fmla="*/ 45 w 59"/>
                <a:gd name="T5" fmla="*/ 38 h 38"/>
                <a:gd name="T6" fmla="*/ 59 w 59"/>
                <a:gd name="T7" fmla="*/ 24 h 38"/>
                <a:gd name="T8" fmla="*/ 0 w 59"/>
                <a:gd name="T9" fmla="*/ 0 h 38"/>
              </a:gdLst>
              <a:ahLst/>
              <a:cxnLst>
                <a:cxn ang="0">
                  <a:pos x="T0" y="T1"/>
                </a:cxn>
                <a:cxn ang="0">
                  <a:pos x="T2" y="T3"/>
                </a:cxn>
                <a:cxn ang="0">
                  <a:pos x="T4" y="T5"/>
                </a:cxn>
                <a:cxn ang="0">
                  <a:pos x="T6" y="T7"/>
                </a:cxn>
                <a:cxn ang="0">
                  <a:pos x="T8" y="T9"/>
                </a:cxn>
              </a:cxnLst>
              <a:rect l="0" t="0" r="r" b="b"/>
              <a:pathLst>
                <a:path w="59" h="38">
                  <a:moveTo>
                    <a:pt x="0" y="0"/>
                  </a:moveTo>
                  <a:cubicBezTo>
                    <a:pt x="0" y="20"/>
                    <a:pt x="0" y="20"/>
                    <a:pt x="0" y="20"/>
                  </a:cubicBezTo>
                  <a:cubicBezTo>
                    <a:pt x="17" y="21"/>
                    <a:pt x="33" y="28"/>
                    <a:pt x="45" y="38"/>
                  </a:cubicBezTo>
                  <a:cubicBezTo>
                    <a:pt x="59" y="24"/>
                    <a:pt x="59" y="24"/>
                    <a:pt x="59" y="24"/>
                  </a:cubicBezTo>
                  <a:cubicBezTo>
                    <a:pt x="43" y="10"/>
                    <a:pt x="23" y="1"/>
                    <a:pt x="0"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sz="1600">
                <a:solidFill>
                  <a:srgbClr val="FFFFFF"/>
                </a:solidFill>
                <a:latin typeface="Segoe UI"/>
              </a:endParaRPr>
            </a:p>
          </p:txBody>
        </p:sp>
        <p:sp>
          <p:nvSpPr>
            <p:cNvPr id="51" name="Freeform 162">
              <a:extLst>
                <a:ext uri="{FF2B5EF4-FFF2-40B4-BE49-F238E27FC236}">
                  <a16:creationId xmlns:a16="http://schemas.microsoft.com/office/drawing/2014/main" id="{E2768272-7BD3-48BD-AE77-8C13A4A6503E}"/>
                </a:ext>
              </a:extLst>
            </p:cNvPr>
            <p:cNvSpPr>
              <a:spLocks/>
            </p:cNvSpPr>
            <p:nvPr/>
          </p:nvSpPr>
          <p:spPr bwMode="auto">
            <a:xfrm>
              <a:off x="4608" y="2508"/>
              <a:ext cx="89" cy="57"/>
            </a:xfrm>
            <a:custGeom>
              <a:avLst/>
              <a:gdLst>
                <a:gd name="T0" fmla="*/ 59 w 59"/>
                <a:gd name="T1" fmla="*/ 0 h 38"/>
                <a:gd name="T2" fmla="*/ 0 w 59"/>
                <a:gd name="T3" fmla="*/ 24 h 38"/>
                <a:gd name="T4" fmla="*/ 14 w 59"/>
                <a:gd name="T5" fmla="*/ 38 h 38"/>
                <a:gd name="T6" fmla="*/ 59 w 59"/>
                <a:gd name="T7" fmla="*/ 20 h 38"/>
                <a:gd name="T8" fmla="*/ 59 w 59"/>
                <a:gd name="T9" fmla="*/ 0 h 38"/>
              </a:gdLst>
              <a:ahLst/>
              <a:cxnLst>
                <a:cxn ang="0">
                  <a:pos x="T0" y="T1"/>
                </a:cxn>
                <a:cxn ang="0">
                  <a:pos x="T2" y="T3"/>
                </a:cxn>
                <a:cxn ang="0">
                  <a:pos x="T4" y="T5"/>
                </a:cxn>
                <a:cxn ang="0">
                  <a:pos x="T6" y="T7"/>
                </a:cxn>
                <a:cxn ang="0">
                  <a:pos x="T8" y="T9"/>
                </a:cxn>
              </a:cxnLst>
              <a:rect l="0" t="0" r="r" b="b"/>
              <a:pathLst>
                <a:path w="59" h="38">
                  <a:moveTo>
                    <a:pt x="59" y="0"/>
                  </a:moveTo>
                  <a:cubicBezTo>
                    <a:pt x="36" y="1"/>
                    <a:pt x="16" y="10"/>
                    <a:pt x="0" y="24"/>
                  </a:cubicBezTo>
                  <a:cubicBezTo>
                    <a:pt x="14" y="38"/>
                    <a:pt x="14" y="38"/>
                    <a:pt x="14" y="38"/>
                  </a:cubicBezTo>
                  <a:cubicBezTo>
                    <a:pt x="27" y="28"/>
                    <a:pt x="42" y="21"/>
                    <a:pt x="59" y="20"/>
                  </a:cubicBezTo>
                  <a:cubicBezTo>
                    <a:pt x="59" y="0"/>
                    <a:pt x="59" y="0"/>
                    <a:pt x="59" y="0"/>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sz="1600">
                <a:solidFill>
                  <a:srgbClr val="FFFFFF"/>
                </a:solidFill>
                <a:latin typeface="Segoe UI"/>
              </a:endParaRPr>
            </a:p>
          </p:txBody>
        </p:sp>
      </p:grpSp>
      <p:grpSp>
        <p:nvGrpSpPr>
          <p:cNvPr id="69" name="Group 68">
            <a:extLst>
              <a:ext uri="{FF2B5EF4-FFF2-40B4-BE49-F238E27FC236}">
                <a16:creationId xmlns:a16="http://schemas.microsoft.com/office/drawing/2014/main" id="{F38CD578-43A0-410F-A34A-572BE1F2B6C9}"/>
              </a:ext>
            </a:extLst>
          </p:cNvPr>
          <p:cNvGrpSpPr/>
          <p:nvPr/>
        </p:nvGrpSpPr>
        <p:grpSpPr>
          <a:xfrm>
            <a:off x="2544355" y="1855554"/>
            <a:ext cx="8589191" cy="1005840"/>
            <a:chOff x="455042" y="1165893"/>
            <a:chExt cx="11133735" cy="412355"/>
          </a:xfrm>
        </p:grpSpPr>
        <p:sp>
          <p:nvSpPr>
            <p:cNvPr id="70" name="Arrow: Pentagon 69">
              <a:extLst>
                <a:ext uri="{FF2B5EF4-FFF2-40B4-BE49-F238E27FC236}">
                  <a16:creationId xmlns:a16="http://schemas.microsoft.com/office/drawing/2014/main" id="{937BC468-27BD-497A-8615-D801265E0910}"/>
                </a:ext>
              </a:extLst>
            </p:cNvPr>
            <p:cNvSpPr/>
            <p:nvPr/>
          </p:nvSpPr>
          <p:spPr bwMode="auto">
            <a:xfrm>
              <a:off x="455042" y="1165893"/>
              <a:ext cx="2834640" cy="412355"/>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No expertise</a:t>
              </a:r>
            </a:p>
          </p:txBody>
        </p:sp>
        <p:sp>
          <p:nvSpPr>
            <p:cNvPr id="73" name="Arrow: Chevron 72">
              <a:extLst>
                <a:ext uri="{FF2B5EF4-FFF2-40B4-BE49-F238E27FC236}">
                  <a16:creationId xmlns:a16="http://schemas.microsoft.com/office/drawing/2014/main" id="{0A33ED62-55BC-494B-BCD7-B7396089B632}"/>
                </a:ext>
              </a:extLst>
            </p:cNvPr>
            <p:cNvSpPr/>
            <p:nvPr/>
          </p:nvSpPr>
          <p:spPr bwMode="auto">
            <a:xfrm>
              <a:off x="3221407" y="1165893"/>
              <a:ext cx="2834640" cy="412355"/>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Development</a:t>
              </a:r>
            </a:p>
          </p:txBody>
        </p:sp>
        <p:sp>
          <p:nvSpPr>
            <p:cNvPr id="76" name="Arrow: Chevron 75">
              <a:extLst>
                <a:ext uri="{FF2B5EF4-FFF2-40B4-BE49-F238E27FC236}">
                  <a16:creationId xmlns:a16="http://schemas.microsoft.com/office/drawing/2014/main" id="{72EB4038-C301-486D-97E3-A8D557FD949C}"/>
                </a:ext>
              </a:extLst>
            </p:cNvPr>
            <p:cNvSpPr/>
            <p:nvPr/>
          </p:nvSpPr>
          <p:spPr bwMode="auto">
            <a:xfrm>
              <a:off x="5987772" y="1165893"/>
              <a:ext cx="2834640" cy="412355"/>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Launch</a:t>
              </a:r>
            </a:p>
          </p:txBody>
        </p:sp>
        <p:sp>
          <p:nvSpPr>
            <p:cNvPr id="77" name="Arrow: Chevron 76">
              <a:extLst>
                <a:ext uri="{FF2B5EF4-FFF2-40B4-BE49-F238E27FC236}">
                  <a16:creationId xmlns:a16="http://schemas.microsoft.com/office/drawing/2014/main" id="{9DDFD6BB-1632-46ED-B1CA-DF69FC21A933}"/>
                </a:ext>
              </a:extLst>
            </p:cNvPr>
            <p:cNvSpPr/>
            <p:nvPr/>
          </p:nvSpPr>
          <p:spPr bwMode="auto">
            <a:xfrm>
              <a:off x="8754137" y="1165893"/>
              <a:ext cx="2834640" cy="412355"/>
            </a:xfrm>
            <a:prstGeom prst="chevron">
              <a:avLst>
                <a:gd name="adj" fmla="val 34093"/>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Growth</a:t>
              </a:r>
            </a:p>
          </p:txBody>
        </p:sp>
      </p:grpSp>
      <p:sp>
        <p:nvSpPr>
          <p:cNvPr id="65" name="object 6">
            <a:extLst>
              <a:ext uri="{FF2B5EF4-FFF2-40B4-BE49-F238E27FC236}">
                <a16:creationId xmlns:a16="http://schemas.microsoft.com/office/drawing/2014/main" id="{1D296085-A2AB-49CD-8806-EE4DFE6DB806}"/>
              </a:ext>
            </a:extLst>
          </p:cNvPr>
          <p:cNvSpPr/>
          <p:nvPr/>
        </p:nvSpPr>
        <p:spPr>
          <a:xfrm>
            <a:off x="1488260" y="1629441"/>
            <a:ext cx="1413994" cy="1458066"/>
          </a:xfrm>
          <a:prstGeom prst="round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lIns="0" tIns="0" rIns="0" bIns="0" rtlCol="0" anchor="ctr"/>
          <a:lstStyle/>
          <a:p>
            <a:pPr algn="ctr">
              <a:lnSpc>
                <a:spcPct val="150000"/>
              </a:lnSpc>
            </a:pPr>
            <a:r>
              <a:rPr lang="en-US" sz="1100" b="1"/>
              <a:t>Databases</a:t>
            </a:r>
          </a:p>
          <a:p>
            <a:pPr algn="ctr">
              <a:lnSpc>
                <a:spcPct val="150000"/>
              </a:lnSpc>
            </a:pPr>
            <a:r>
              <a:rPr lang="en-US" sz="1100" b="1"/>
              <a:t>Analytics</a:t>
            </a:r>
          </a:p>
          <a:p>
            <a:pPr algn="ctr">
              <a:lnSpc>
                <a:spcPct val="150000"/>
              </a:lnSpc>
            </a:pPr>
            <a:r>
              <a:rPr lang="en-US" sz="1100" b="1"/>
              <a:t>AI</a:t>
            </a:r>
          </a:p>
          <a:p>
            <a:pPr algn="ctr">
              <a:lnSpc>
                <a:spcPct val="150000"/>
              </a:lnSpc>
            </a:pPr>
            <a:r>
              <a:rPr lang="en-US" sz="1100" b="1"/>
              <a:t>Data Governance</a:t>
            </a:r>
          </a:p>
        </p:txBody>
      </p:sp>
      <p:sp>
        <p:nvSpPr>
          <p:cNvPr id="11" name="object 36">
            <a:extLst>
              <a:ext uri="{FF2B5EF4-FFF2-40B4-BE49-F238E27FC236}">
                <a16:creationId xmlns:a16="http://schemas.microsoft.com/office/drawing/2014/main" id="{98C5C93C-684B-41B1-AE31-566241E5DEC4}"/>
              </a:ext>
            </a:extLst>
          </p:cNvPr>
          <p:cNvSpPr txBox="1"/>
          <p:nvPr/>
        </p:nvSpPr>
        <p:spPr>
          <a:xfrm>
            <a:off x="580756" y="2862283"/>
            <a:ext cx="1005840" cy="37189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0" tIns="2540" rIns="0" bIns="0" rtlCol="0">
            <a:spAutoFit/>
          </a:bodyPr>
          <a:lstStyle/>
          <a:p>
            <a:pPr algn="ctr">
              <a:lnSpc>
                <a:spcPct val="100000"/>
              </a:lnSpc>
              <a:spcBef>
                <a:spcPts val="20"/>
              </a:spcBef>
            </a:pPr>
            <a:r>
              <a:rPr lang="pt-BR" sz="2400" err="1">
                <a:latin typeface="Abadi Extra Light" panose="020B0604020202020204" pitchFamily="34" charset="0"/>
                <a:cs typeface="Arial Black"/>
              </a:rPr>
              <a:t>Partner</a:t>
            </a:r>
            <a:endParaRPr lang="en-US" sz="2400">
              <a:latin typeface="Abadi Extra Light" panose="020B0604020202020204" pitchFamily="34" charset="0"/>
              <a:cs typeface="Arial Black"/>
            </a:endParaRPr>
          </a:p>
        </p:txBody>
      </p:sp>
      <p:grpSp>
        <p:nvGrpSpPr>
          <p:cNvPr id="21" name="Group 20">
            <a:extLst>
              <a:ext uri="{FF2B5EF4-FFF2-40B4-BE49-F238E27FC236}">
                <a16:creationId xmlns:a16="http://schemas.microsoft.com/office/drawing/2014/main" id="{84151CFB-31E1-4A58-8A4C-1B32CB3F863F}"/>
              </a:ext>
            </a:extLst>
          </p:cNvPr>
          <p:cNvGrpSpPr/>
          <p:nvPr/>
        </p:nvGrpSpPr>
        <p:grpSpPr>
          <a:xfrm>
            <a:off x="580755" y="1855554"/>
            <a:ext cx="1005840" cy="1005840"/>
            <a:chOff x="580755" y="1789768"/>
            <a:chExt cx="1005840" cy="1005840"/>
          </a:xfrm>
        </p:grpSpPr>
        <p:sp>
          <p:nvSpPr>
            <p:cNvPr id="6" name="object 6"/>
            <p:cNvSpPr/>
            <p:nvPr/>
          </p:nvSpPr>
          <p:spPr>
            <a:xfrm>
              <a:off x="580755" y="1789768"/>
              <a:ext cx="1005840" cy="1005840"/>
            </a:xfrm>
            <a:custGeom>
              <a:avLst/>
              <a:gdLst/>
              <a:ahLst/>
              <a:cxnLst/>
              <a:rect l="l" t="t" r="r" b="b"/>
              <a:pathLst>
                <a:path w="1005840" h="1005839">
                  <a:moveTo>
                    <a:pt x="502920" y="0"/>
                  </a:moveTo>
                  <a:lnTo>
                    <a:pt x="454486" y="2302"/>
                  </a:lnTo>
                  <a:lnTo>
                    <a:pt x="407355" y="9068"/>
                  </a:lnTo>
                  <a:lnTo>
                    <a:pt x="361737" y="20088"/>
                  </a:lnTo>
                  <a:lnTo>
                    <a:pt x="317842" y="35150"/>
                  </a:lnTo>
                  <a:lnTo>
                    <a:pt x="275883" y="54044"/>
                  </a:lnTo>
                  <a:lnTo>
                    <a:pt x="236069" y="76558"/>
                  </a:lnTo>
                  <a:lnTo>
                    <a:pt x="198611" y="102483"/>
                  </a:lnTo>
                  <a:lnTo>
                    <a:pt x="163720" y="131608"/>
                  </a:lnTo>
                  <a:lnTo>
                    <a:pt x="131608" y="163720"/>
                  </a:lnTo>
                  <a:lnTo>
                    <a:pt x="102483" y="198611"/>
                  </a:lnTo>
                  <a:lnTo>
                    <a:pt x="76558" y="236069"/>
                  </a:lnTo>
                  <a:lnTo>
                    <a:pt x="54044" y="275883"/>
                  </a:lnTo>
                  <a:lnTo>
                    <a:pt x="35150" y="317842"/>
                  </a:lnTo>
                  <a:lnTo>
                    <a:pt x="20088" y="361737"/>
                  </a:lnTo>
                  <a:lnTo>
                    <a:pt x="9068" y="407355"/>
                  </a:lnTo>
                  <a:lnTo>
                    <a:pt x="2302" y="454486"/>
                  </a:lnTo>
                  <a:lnTo>
                    <a:pt x="0" y="502919"/>
                  </a:lnTo>
                  <a:lnTo>
                    <a:pt x="2302" y="551353"/>
                  </a:lnTo>
                  <a:lnTo>
                    <a:pt x="9068" y="598484"/>
                  </a:lnTo>
                  <a:lnTo>
                    <a:pt x="20088" y="644102"/>
                  </a:lnTo>
                  <a:lnTo>
                    <a:pt x="35150" y="687997"/>
                  </a:lnTo>
                  <a:lnTo>
                    <a:pt x="54044" y="729956"/>
                  </a:lnTo>
                  <a:lnTo>
                    <a:pt x="76558" y="769770"/>
                  </a:lnTo>
                  <a:lnTo>
                    <a:pt x="102483" y="807228"/>
                  </a:lnTo>
                  <a:lnTo>
                    <a:pt x="131608" y="842119"/>
                  </a:lnTo>
                  <a:lnTo>
                    <a:pt x="163720" y="874231"/>
                  </a:lnTo>
                  <a:lnTo>
                    <a:pt x="198611" y="903356"/>
                  </a:lnTo>
                  <a:lnTo>
                    <a:pt x="236069" y="929281"/>
                  </a:lnTo>
                  <a:lnTo>
                    <a:pt x="275883" y="951795"/>
                  </a:lnTo>
                  <a:lnTo>
                    <a:pt x="317842" y="970689"/>
                  </a:lnTo>
                  <a:lnTo>
                    <a:pt x="361737" y="985751"/>
                  </a:lnTo>
                  <a:lnTo>
                    <a:pt x="407355" y="996771"/>
                  </a:lnTo>
                  <a:lnTo>
                    <a:pt x="454486" y="1003537"/>
                  </a:lnTo>
                  <a:lnTo>
                    <a:pt x="502920" y="1005839"/>
                  </a:lnTo>
                  <a:lnTo>
                    <a:pt x="551353" y="1003537"/>
                  </a:lnTo>
                  <a:lnTo>
                    <a:pt x="598484" y="996771"/>
                  </a:lnTo>
                  <a:lnTo>
                    <a:pt x="644102" y="985751"/>
                  </a:lnTo>
                  <a:lnTo>
                    <a:pt x="687997" y="970689"/>
                  </a:lnTo>
                  <a:lnTo>
                    <a:pt x="729956" y="951795"/>
                  </a:lnTo>
                  <a:lnTo>
                    <a:pt x="769770" y="929281"/>
                  </a:lnTo>
                  <a:lnTo>
                    <a:pt x="807228" y="903356"/>
                  </a:lnTo>
                  <a:lnTo>
                    <a:pt x="842119" y="874231"/>
                  </a:lnTo>
                  <a:lnTo>
                    <a:pt x="874231" y="842119"/>
                  </a:lnTo>
                  <a:lnTo>
                    <a:pt x="903356" y="807228"/>
                  </a:lnTo>
                  <a:lnTo>
                    <a:pt x="929281" y="769770"/>
                  </a:lnTo>
                  <a:lnTo>
                    <a:pt x="951795" y="729956"/>
                  </a:lnTo>
                  <a:lnTo>
                    <a:pt x="970689" y="687997"/>
                  </a:lnTo>
                  <a:lnTo>
                    <a:pt x="985751" y="644102"/>
                  </a:lnTo>
                  <a:lnTo>
                    <a:pt x="996771" y="598484"/>
                  </a:lnTo>
                  <a:lnTo>
                    <a:pt x="1003537" y="551353"/>
                  </a:lnTo>
                  <a:lnTo>
                    <a:pt x="1005840" y="502919"/>
                  </a:lnTo>
                  <a:lnTo>
                    <a:pt x="1003537" y="454486"/>
                  </a:lnTo>
                  <a:lnTo>
                    <a:pt x="996771" y="407355"/>
                  </a:lnTo>
                  <a:lnTo>
                    <a:pt x="985751" y="361737"/>
                  </a:lnTo>
                  <a:lnTo>
                    <a:pt x="970689" y="317842"/>
                  </a:lnTo>
                  <a:lnTo>
                    <a:pt x="951795" y="275883"/>
                  </a:lnTo>
                  <a:lnTo>
                    <a:pt x="929281" y="236069"/>
                  </a:lnTo>
                  <a:lnTo>
                    <a:pt x="903356" y="198611"/>
                  </a:lnTo>
                  <a:lnTo>
                    <a:pt x="874231" y="163720"/>
                  </a:lnTo>
                  <a:lnTo>
                    <a:pt x="842119" y="131608"/>
                  </a:lnTo>
                  <a:lnTo>
                    <a:pt x="807228" y="102483"/>
                  </a:lnTo>
                  <a:lnTo>
                    <a:pt x="769770" y="76558"/>
                  </a:lnTo>
                  <a:lnTo>
                    <a:pt x="729956" y="54044"/>
                  </a:lnTo>
                  <a:lnTo>
                    <a:pt x="687997" y="35150"/>
                  </a:lnTo>
                  <a:lnTo>
                    <a:pt x="644102" y="20088"/>
                  </a:lnTo>
                  <a:lnTo>
                    <a:pt x="598484" y="9068"/>
                  </a:lnTo>
                  <a:lnTo>
                    <a:pt x="551353" y="2302"/>
                  </a:lnTo>
                  <a:lnTo>
                    <a:pt x="502920" y="0"/>
                  </a:lnTo>
                  <a:close/>
                </a:path>
              </a:pathLst>
            </a:custGeom>
            <a:solidFill>
              <a:srgbClr val="F1F1F1"/>
            </a:solidFill>
            <a:ln w="38100">
              <a:solidFill>
                <a:schemeClr val="bg1"/>
              </a:solidFill>
            </a:ln>
          </p:spPr>
          <p:txBody>
            <a:bodyPr wrap="square" lIns="0" tIns="0" rIns="0" bIns="0" rtlCol="0"/>
            <a:lstStyle/>
            <a:p>
              <a:endParaRPr/>
            </a:p>
          </p:txBody>
        </p:sp>
        <p:sp>
          <p:nvSpPr>
            <p:cNvPr id="7" name="object 7"/>
            <p:cNvSpPr/>
            <p:nvPr/>
          </p:nvSpPr>
          <p:spPr>
            <a:xfrm>
              <a:off x="797164" y="2071708"/>
              <a:ext cx="216408" cy="219456"/>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43824" y="2318596"/>
              <a:ext cx="498475" cy="163195"/>
            </a:xfrm>
            <a:custGeom>
              <a:avLst/>
              <a:gdLst/>
              <a:ahLst/>
              <a:cxnLst/>
              <a:rect l="l" t="t" r="r" b="b"/>
              <a:pathLst>
                <a:path w="498475" h="163195">
                  <a:moveTo>
                    <a:pt x="323088" y="163068"/>
                  </a:moveTo>
                  <a:lnTo>
                    <a:pt x="317284" y="119862"/>
                  </a:lnTo>
                  <a:lnTo>
                    <a:pt x="300939" y="80949"/>
                  </a:lnTo>
                  <a:lnTo>
                    <a:pt x="275628" y="47917"/>
                  </a:lnTo>
                  <a:lnTo>
                    <a:pt x="242912" y="22364"/>
                  </a:lnTo>
                  <a:lnTo>
                    <a:pt x="204355" y="5854"/>
                  </a:lnTo>
                  <a:lnTo>
                    <a:pt x="161544" y="0"/>
                  </a:lnTo>
                  <a:lnTo>
                    <a:pt x="118719" y="5854"/>
                  </a:lnTo>
                  <a:lnTo>
                    <a:pt x="80162" y="22364"/>
                  </a:lnTo>
                  <a:lnTo>
                    <a:pt x="47447" y="47917"/>
                  </a:lnTo>
                  <a:lnTo>
                    <a:pt x="22136" y="80949"/>
                  </a:lnTo>
                  <a:lnTo>
                    <a:pt x="5791" y="119862"/>
                  </a:lnTo>
                  <a:lnTo>
                    <a:pt x="0" y="163068"/>
                  </a:lnTo>
                  <a:lnTo>
                    <a:pt x="323088" y="163068"/>
                  </a:lnTo>
                  <a:close/>
                </a:path>
                <a:path w="498475" h="163195">
                  <a:moveTo>
                    <a:pt x="498348" y="163068"/>
                  </a:moveTo>
                  <a:lnTo>
                    <a:pt x="489775" y="121196"/>
                  </a:lnTo>
                  <a:lnTo>
                    <a:pt x="466483" y="86779"/>
                  </a:lnTo>
                  <a:lnTo>
                    <a:pt x="432104" y="63449"/>
                  </a:lnTo>
                  <a:lnTo>
                    <a:pt x="390283" y="54864"/>
                  </a:lnTo>
                  <a:lnTo>
                    <a:pt x="378434" y="55283"/>
                  </a:lnTo>
                  <a:lnTo>
                    <a:pt x="367347" y="56642"/>
                  </a:lnTo>
                  <a:lnTo>
                    <a:pt x="357022" y="59156"/>
                  </a:lnTo>
                  <a:lnTo>
                    <a:pt x="347472" y="62992"/>
                  </a:lnTo>
                  <a:lnTo>
                    <a:pt x="357314" y="86385"/>
                  </a:lnTo>
                  <a:lnTo>
                    <a:pt x="365048" y="110744"/>
                  </a:lnTo>
                  <a:lnTo>
                    <a:pt x="370116" y="136258"/>
                  </a:lnTo>
                  <a:lnTo>
                    <a:pt x="371932" y="163068"/>
                  </a:lnTo>
                  <a:lnTo>
                    <a:pt x="498348" y="163068"/>
                  </a:lnTo>
                  <a:close/>
                </a:path>
              </a:pathLst>
            </a:custGeom>
            <a:solidFill>
              <a:srgbClr val="505050"/>
            </a:solidFill>
          </p:spPr>
          <p:txBody>
            <a:bodyPr wrap="square" lIns="0" tIns="0" rIns="0" bIns="0" rtlCol="0"/>
            <a:lstStyle/>
            <a:p>
              <a:endParaRPr/>
            </a:p>
          </p:txBody>
        </p:sp>
        <p:sp>
          <p:nvSpPr>
            <p:cNvPr id="9" name="object 9"/>
            <p:cNvSpPr/>
            <p:nvPr/>
          </p:nvSpPr>
          <p:spPr>
            <a:xfrm>
              <a:off x="1053196" y="2181436"/>
              <a:ext cx="161544" cy="16459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255887" y="2251540"/>
              <a:ext cx="169545" cy="154305"/>
            </a:xfrm>
            <a:custGeom>
              <a:avLst/>
              <a:gdLst/>
              <a:ahLst/>
              <a:cxnLst/>
              <a:rect l="l" t="t" r="r" b="b"/>
              <a:pathLst>
                <a:path w="169544" h="154304">
                  <a:moveTo>
                    <a:pt x="93218" y="0"/>
                  </a:moveTo>
                  <a:lnTo>
                    <a:pt x="69850" y="23367"/>
                  </a:lnTo>
                  <a:lnTo>
                    <a:pt x="106680" y="60324"/>
                  </a:lnTo>
                  <a:lnTo>
                    <a:pt x="0" y="60324"/>
                  </a:lnTo>
                  <a:lnTo>
                    <a:pt x="0" y="93598"/>
                  </a:lnTo>
                  <a:lnTo>
                    <a:pt x="106680" y="93598"/>
                  </a:lnTo>
                  <a:lnTo>
                    <a:pt x="69850" y="131698"/>
                  </a:lnTo>
                  <a:lnTo>
                    <a:pt x="93218" y="153923"/>
                  </a:lnTo>
                  <a:lnTo>
                    <a:pt x="169163" y="77596"/>
                  </a:lnTo>
                  <a:lnTo>
                    <a:pt x="93218" y="0"/>
                  </a:lnTo>
                  <a:close/>
                </a:path>
              </a:pathLst>
            </a:custGeom>
            <a:solidFill>
              <a:srgbClr val="0078D3"/>
            </a:solid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D3AB46AA-5498-49CE-8DAB-08940CCAAD1A}"/>
              </a:ext>
            </a:extLst>
          </p:cNvPr>
          <p:cNvSpPr txBox="1">
            <a:spLocks/>
          </p:cNvSpPr>
          <p:nvPr/>
        </p:nvSpPr>
        <p:spPr>
          <a:xfrm>
            <a:off x="247380" y="177285"/>
            <a:ext cx="11336039" cy="739343"/>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800" b="1">
                <a:latin typeface="Segoe UI" panose="020B0502040204020203" pitchFamily="34" charset="0"/>
              </a:rPr>
              <a:t>Taxonomy – FY23</a:t>
            </a:r>
            <a:endParaRPr lang="en-US" sz="2800">
              <a:latin typeface="Segoe UI" panose="020B0502040204020203" pitchFamily="34" charset="0"/>
            </a:endParaRPr>
          </a:p>
        </p:txBody>
      </p:sp>
      <p:graphicFrame>
        <p:nvGraphicFramePr>
          <p:cNvPr id="2" name="Table 1">
            <a:extLst>
              <a:ext uri="{FF2B5EF4-FFF2-40B4-BE49-F238E27FC236}">
                <a16:creationId xmlns:a16="http://schemas.microsoft.com/office/drawing/2014/main" id="{964C3C45-FC80-303B-558A-40BA2517C51B}"/>
              </a:ext>
            </a:extLst>
          </p:cNvPr>
          <p:cNvGraphicFramePr>
            <a:graphicFrameLocks noGrp="1"/>
          </p:cNvGraphicFramePr>
          <p:nvPr>
            <p:extLst>
              <p:ext uri="{D42A27DB-BD31-4B8C-83A1-F6EECF244321}">
                <p14:modId xmlns:p14="http://schemas.microsoft.com/office/powerpoint/2010/main" val="3485789334"/>
              </p:ext>
            </p:extLst>
          </p:nvPr>
        </p:nvGraphicFramePr>
        <p:xfrm>
          <a:off x="172675" y="789259"/>
          <a:ext cx="11846651" cy="5697995"/>
        </p:xfrm>
        <a:graphic>
          <a:graphicData uri="http://schemas.openxmlformats.org/drawingml/2006/table">
            <a:tbl>
              <a:tblPr firstRow="1" bandRow="1"/>
              <a:tblGrid>
                <a:gridCol w="1188720">
                  <a:extLst>
                    <a:ext uri="{9D8B030D-6E8A-4147-A177-3AD203B41FA5}">
                      <a16:colId xmlns:a16="http://schemas.microsoft.com/office/drawing/2014/main" val="2558622335"/>
                    </a:ext>
                  </a:extLst>
                </a:gridCol>
                <a:gridCol w="1097280">
                  <a:extLst>
                    <a:ext uri="{9D8B030D-6E8A-4147-A177-3AD203B41FA5}">
                      <a16:colId xmlns:a16="http://schemas.microsoft.com/office/drawing/2014/main" val="2258197200"/>
                    </a:ext>
                  </a:extLst>
                </a:gridCol>
                <a:gridCol w="1097280">
                  <a:extLst>
                    <a:ext uri="{9D8B030D-6E8A-4147-A177-3AD203B41FA5}">
                      <a16:colId xmlns:a16="http://schemas.microsoft.com/office/drawing/2014/main" val="3745546001"/>
                    </a:ext>
                  </a:extLst>
                </a:gridCol>
                <a:gridCol w="3474720">
                  <a:extLst>
                    <a:ext uri="{9D8B030D-6E8A-4147-A177-3AD203B41FA5}">
                      <a16:colId xmlns:a16="http://schemas.microsoft.com/office/drawing/2014/main" val="1463903886"/>
                    </a:ext>
                  </a:extLst>
                </a:gridCol>
                <a:gridCol w="1696811">
                  <a:extLst>
                    <a:ext uri="{9D8B030D-6E8A-4147-A177-3AD203B41FA5}">
                      <a16:colId xmlns:a16="http://schemas.microsoft.com/office/drawing/2014/main" val="1702855517"/>
                    </a:ext>
                  </a:extLst>
                </a:gridCol>
                <a:gridCol w="3291840">
                  <a:extLst>
                    <a:ext uri="{9D8B030D-6E8A-4147-A177-3AD203B41FA5}">
                      <a16:colId xmlns:a16="http://schemas.microsoft.com/office/drawing/2014/main" val="3664929639"/>
                    </a:ext>
                  </a:extLst>
                </a:gridCol>
              </a:tblGrid>
              <a:tr h="292144">
                <a:tc gridSpan="6">
                  <a:txBody>
                    <a:bodyPr/>
                    <a:lstStyle/>
                    <a:p>
                      <a:pPr algn="ctr">
                        <a:lnSpc>
                          <a:spcPct val="100000"/>
                        </a:lnSpc>
                        <a:buNone/>
                      </a:pPr>
                      <a:r>
                        <a:rPr lang="en-US" sz="1000" b="1" kern="1200">
                          <a:solidFill>
                            <a:schemeClr val="bg1"/>
                          </a:solidFill>
                          <a:latin typeface="+mn-lt"/>
                          <a:ea typeface="+mn-ea"/>
                          <a:cs typeface="Segoe UI Light" panose="020B0502040204020203" pitchFamily="34" charset="0"/>
                        </a:rPr>
                        <a:t>Data and AI</a:t>
                      </a:r>
                    </a:p>
                  </a:txBody>
                  <a:tcPr marL="18288" marR="18288" marT="18288" marB="18288"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8D4"/>
                    </a:solidFill>
                  </a:tcPr>
                </a:tc>
                <a:tc hMerge="1">
                  <a:txBody>
                    <a:bodyPr/>
                    <a:lstStyle/>
                    <a:p>
                      <a:pPr algn="l">
                        <a:lnSpc>
                          <a:spcPct val="100000"/>
                        </a:lnSpc>
                        <a:buNone/>
                      </a:pPr>
                      <a:endParaRPr lang="en-US" sz="800" b="0" kern="1200">
                        <a:solidFill>
                          <a:schemeClr val="bg1"/>
                        </a:solidFill>
                        <a:latin typeface="+mn-lt"/>
                        <a:ea typeface="+mn-ea"/>
                        <a:cs typeface="Segoe UI Light" panose="020B0502040204020203" pitchFamily="34" charset="0"/>
                      </a:endParaRPr>
                    </a:p>
                  </a:txBody>
                  <a:tcPr marL="18288" marR="18288" marT="18288" marB="18288"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pPr algn="ctr">
                        <a:lnSpc>
                          <a:spcPct val="100000"/>
                        </a:lnSpc>
                        <a:buNone/>
                      </a:pPr>
                      <a:endParaRPr lang="en-US" sz="1000" b="1" kern="1200">
                        <a:solidFill>
                          <a:schemeClr val="bg1"/>
                        </a:solidFill>
                        <a:latin typeface="+mn-lt"/>
                        <a:ea typeface="+mn-ea"/>
                        <a:cs typeface="Segoe UI Light" panose="020B0502040204020203" pitchFamily="34" charset="0"/>
                      </a:endParaRPr>
                    </a:p>
                  </a:txBody>
                  <a:tcPr marL="18288" marR="18288" marT="18288" marB="18288"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8D4"/>
                    </a:solidFill>
                  </a:tcPr>
                </a:tc>
                <a:tc hMerge="1">
                  <a:txBody>
                    <a:bodyPr/>
                    <a:lstStyle/>
                    <a:p>
                      <a:pPr algn="ctr">
                        <a:lnSpc>
                          <a:spcPct val="100000"/>
                        </a:lnSpc>
                        <a:buNone/>
                      </a:pPr>
                      <a:endParaRPr lang="en-US" sz="1000" b="1" kern="1200">
                        <a:solidFill>
                          <a:schemeClr val="bg1"/>
                        </a:solidFill>
                        <a:latin typeface="+mn-lt"/>
                        <a:ea typeface="+mn-ea"/>
                        <a:cs typeface="Segoe UI Light" panose="020B0502040204020203" pitchFamily="34" charset="0"/>
                      </a:endParaRPr>
                    </a:p>
                  </a:txBody>
                  <a:tcPr marL="18288" marR="18288" marT="18288" marB="18288"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8D4"/>
                    </a:solidFill>
                  </a:tcPr>
                </a:tc>
                <a:tc hMerge="1">
                  <a:txBody>
                    <a:bodyPr/>
                    <a:lstStyle/>
                    <a:p>
                      <a:pPr algn="ctr">
                        <a:lnSpc>
                          <a:spcPct val="100000"/>
                        </a:lnSpc>
                        <a:buNone/>
                      </a:pPr>
                      <a:endParaRPr lang="en-US" sz="1000" b="1" kern="1200">
                        <a:solidFill>
                          <a:schemeClr val="bg1"/>
                        </a:solidFill>
                        <a:latin typeface="+mn-lt"/>
                        <a:ea typeface="+mn-ea"/>
                        <a:cs typeface="Segoe UI Light" panose="020B0502040204020203" pitchFamily="34" charset="0"/>
                      </a:endParaRPr>
                    </a:p>
                  </a:txBody>
                  <a:tcPr marL="18288" marR="18288" marT="18288" marB="18288"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8D4"/>
                    </a:solidFill>
                  </a:tcPr>
                </a:tc>
                <a:tc hMerge="1">
                  <a:txBody>
                    <a:bodyPr/>
                    <a:lstStyle/>
                    <a:p>
                      <a:pPr algn="ctr">
                        <a:lnSpc>
                          <a:spcPct val="100000"/>
                        </a:lnSpc>
                        <a:buNone/>
                      </a:pPr>
                      <a:endParaRPr lang="en-US" sz="1000" b="1" kern="1200">
                        <a:solidFill>
                          <a:schemeClr val="bg1"/>
                        </a:solidFill>
                        <a:latin typeface="+mn-lt"/>
                        <a:ea typeface="+mn-ea"/>
                        <a:cs typeface="Segoe UI Light" panose="020B0502040204020203" pitchFamily="34" charset="0"/>
                      </a:endParaRPr>
                    </a:p>
                  </a:txBody>
                  <a:tcPr marL="18288" marR="18288" marT="18288" marB="18288"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8D4"/>
                    </a:solidFill>
                  </a:tcPr>
                </a:tc>
                <a:extLst>
                  <a:ext uri="{0D108BD9-81ED-4DB2-BD59-A6C34878D82A}">
                    <a16:rowId xmlns:a16="http://schemas.microsoft.com/office/drawing/2014/main" val="3684194243"/>
                  </a:ext>
                </a:extLst>
              </a:tr>
              <a:tr h="369031">
                <a:tc>
                  <a:txBody>
                    <a:bodyPr/>
                    <a:lstStyle>
                      <a:lvl1pPr marL="0" algn="l" defTabSz="914192" rtl="0" eaLnBrk="1" latinLnBrk="0" hangingPunct="1">
                        <a:defRPr sz="1765" kern="1200">
                          <a:solidFill>
                            <a:schemeClr val="tx1"/>
                          </a:solidFill>
                          <a:latin typeface="Segoe UI Semilight"/>
                        </a:defRPr>
                      </a:lvl1pPr>
                      <a:lvl2pPr marL="457095" algn="l" defTabSz="914192" rtl="0" eaLnBrk="1" latinLnBrk="0" hangingPunct="1">
                        <a:defRPr sz="1765" kern="1200">
                          <a:solidFill>
                            <a:schemeClr val="tx1"/>
                          </a:solidFill>
                          <a:latin typeface="Segoe UI Semilight"/>
                        </a:defRPr>
                      </a:lvl2pPr>
                      <a:lvl3pPr marL="914192" algn="l" defTabSz="914192" rtl="0" eaLnBrk="1" latinLnBrk="0" hangingPunct="1">
                        <a:defRPr sz="1765" kern="1200">
                          <a:solidFill>
                            <a:schemeClr val="tx1"/>
                          </a:solidFill>
                          <a:latin typeface="Segoe UI Semilight"/>
                        </a:defRPr>
                      </a:lvl3pPr>
                      <a:lvl4pPr marL="1371287" algn="l" defTabSz="914192" rtl="0" eaLnBrk="1" latinLnBrk="0" hangingPunct="1">
                        <a:defRPr sz="1765" kern="1200">
                          <a:solidFill>
                            <a:schemeClr val="tx1"/>
                          </a:solidFill>
                          <a:latin typeface="Segoe UI Semilight"/>
                        </a:defRPr>
                      </a:lvl4pPr>
                      <a:lvl5pPr marL="1828383" algn="l" defTabSz="914192" rtl="0" eaLnBrk="1" latinLnBrk="0" hangingPunct="1">
                        <a:defRPr sz="1765" kern="1200">
                          <a:solidFill>
                            <a:schemeClr val="tx1"/>
                          </a:solidFill>
                          <a:latin typeface="Segoe UI Semilight"/>
                        </a:defRPr>
                      </a:lvl5pPr>
                      <a:lvl6pPr marL="2285479" algn="l" defTabSz="914192" rtl="0" eaLnBrk="1" latinLnBrk="0" hangingPunct="1">
                        <a:defRPr sz="1765" kern="1200">
                          <a:solidFill>
                            <a:schemeClr val="tx1"/>
                          </a:solidFill>
                          <a:latin typeface="Segoe UI Semilight"/>
                        </a:defRPr>
                      </a:lvl6pPr>
                      <a:lvl7pPr marL="2742575" algn="l" defTabSz="914192" rtl="0" eaLnBrk="1" latinLnBrk="0" hangingPunct="1">
                        <a:defRPr sz="1765" kern="1200">
                          <a:solidFill>
                            <a:schemeClr val="tx1"/>
                          </a:solidFill>
                          <a:latin typeface="Segoe UI Semilight"/>
                        </a:defRPr>
                      </a:lvl7pPr>
                      <a:lvl8pPr marL="3199670" algn="l" defTabSz="914192" rtl="0" eaLnBrk="1" latinLnBrk="0" hangingPunct="1">
                        <a:defRPr sz="1765" kern="1200">
                          <a:solidFill>
                            <a:schemeClr val="tx1"/>
                          </a:solidFill>
                          <a:latin typeface="Segoe UI Semilight"/>
                        </a:defRPr>
                      </a:lvl8pPr>
                      <a:lvl9pPr marL="3656767" algn="l" defTabSz="914192" rtl="0" eaLnBrk="1" latinLnBrk="0" hangingPunct="1">
                        <a:defRPr sz="1765" kern="1200">
                          <a:solidFill>
                            <a:schemeClr val="tx1"/>
                          </a:solidFill>
                          <a:latin typeface="Segoe UI Semilight"/>
                        </a:defRPr>
                      </a:lvl9pPr>
                    </a:lstStyle>
                    <a:p>
                      <a:pPr algn="l">
                        <a:lnSpc>
                          <a:spcPct val="100000"/>
                        </a:lnSpc>
                        <a:buNone/>
                      </a:pPr>
                      <a:r>
                        <a:rPr lang="en-US" sz="800" b="1" kern="1200">
                          <a:solidFill>
                            <a:schemeClr val="bg1"/>
                          </a:solidFill>
                          <a:latin typeface="+mn-lt"/>
                          <a:cs typeface="Segoe UI Light" panose="020B0502040204020203" pitchFamily="34" charset="0"/>
                        </a:rPr>
                        <a:t>Solution Play</a:t>
                      </a:r>
                      <a:endParaRPr lang="en-US" sz="800" b="1" kern="1200">
                        <a:solidFill>
                          <a:schemeClr val="bg1"/>
                        </a:solidFill>
                        <a:latin typeface="+mn-lt"/>
                        <a:ea typeface="+mn-ea"/>
                        <a:cs typeface="Segoe UI Light" panose="020B0502040204020203" pitchFamily="34" charset="0"/>
                      </a:endParaRP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lvl1pPr marL="0" algn="l" defTabSz="914192" rtl="0" eaLnBrk="1" latinLnBrk="0" hangingPunct="1">
                        <a:defRPr sz="1765" kern="1200">
                          <a:solidFill>
                            <a:schemeClr val="tx1"/>
                          </a:solidFill>
                          <a:latin typeface="Segoe UI Semilight"/>
                        </a:defRPr>
                      </a:lvl1pPr>
                      <a:lvl2pPr marL="457095" algn="l" defTabSz="914192" rtl="0" eaLnBrk="1" latinLnBrk="0" hangingPunct="1">
                        <a:defRPr sz="1765" kern="1200">
                          <a:solidFill>
                            <a:schemeClr val="tx1"/>
                          </a:solidFill>
                          <a:latin typeface="Segoe UI Semilight"/>
                        </a:defRPr>
                      </a:lvl2pPr>
                      <a:lvl3pPr marL="914192" algn="l" defTabSz="914192" rtl="0" eaLnBrk="1" latinLnBrk="0" hangingPunct="1">
                        <a:defRPr sz="1765" kern="1200">
                          <a:solidFill>
                            <a:schemeClr val="tx1"/>
                          </a:solidFill>
                          <a:latin typeface="Segoe UI Semilight"/>
                        </a:defRPr>
                      </a:lvl3pPr>
                      <a:lvl4pPr marL="1371287" algn="l" defTabSz="914192" rtl="0" eaLnBrk="1" latinLnBrk="0" hangingPunct="1">
                        <a:defRPr sz="1765" kern="1200">
                          <a:solidFill>
                            <a:schemeClr val="tx1"/>
                          </a:solidFill>
                          <a:latin typeface="Segoe UI Semilight"/>
                        </a:defRPr>
                      </a:lvl4pPr>
                      <a:lvl5pPr marL="1828383" algn="l" defTabSz="914192" rtl="0" eaLnBrk="1" latinLnBrk="0" hangingPunct="1">
                        <a:defRPr sz="1765" kern="1200">
                          <a:solidFill>
                            <a:schemeClr val="tx1"/>
                          </a:solidFill>
                          <a:latin typeface="Segoe UI Semilight"/>
                        </a:defRPr>
                      </a:lvl5pPr>
                      <a:lvl6pPr marL="2285479" algn="l" defTabSz="914192" rtl="0" eaLnBrk="1" latinLnBrk="0" hangingPunct="1">
                        <a:defRPr sz="1765" kern="1200">
                          <a:solidFill>
                            <a:schemeClr val="tx1"/>
                          </a:solidFill>
                          <a:latin typeface="Segoe UI Semilight"/>
                        </a:defRPr>
                      </a:lvl6pPr>
                      <a:lvl7pPr marL="2742575" algn="l" defTabSz="914192" rtl="0" eaLnBrk="1" latinLnBrk="0" hangingPunct="1">
                        <a:defRPr sz="1765" kern="1200">
                          <a:solidFill>
                            <a:schemeClr val="tx1"/>
                          </a:solidFill>
                          <a:latin typeface="Segoe UI Semilight"/>
                        </a:defRPr>
                      </a:lvl7pPr>
                      <a:lvl8pPr marL="3199670" algn="l" defTabSz="914192" rtl="0" eaLnBrk="1" latinLnBrk="0" hangingPunct="1">
                        <a:defRPr sz="1765" kern="1200">
                          <a:solidFill>
                            <a:schemeClr val="tx1"/>
                          </a:solidFill>
                          <a:latin typeface="Segoe UI Semilight"/>
                        </a:defRPr>
                      </a:lvl8pPr>
                      <a:lvl9pPr marL="3656767" algn="l" defTabSz="914192" rtl="0" eaLnBrk="1" latinLnBrk="0" hangingPunct="1">
                        <a:defRPr sz="1765" kern="1200">
                          <a:solidFill>
                            <a:schemeClr val="tx1"/>
                          </a:solidFill>
                          <a:latin typeface="Segoe UI Semilight"/>
                        </a:defRPr>
                      </a:lvl9pPr>
                    </a:lstStyle>
                    <a:p>
                      <a:pPr algn="l">
                        <a:lnSpc>
                          <a:spcPct val="100000"/>
                        </a:lnSpc>
                        <a:buNone/>
                      </a:pPr>
                      <a:r>
                        <a:rPr lang="en-US" sz="800" b="1" kern="1200">
                          <a:solidFill>
                            <a:schemeClr val="bg1"/>
                          </a:solidFill>
                          <a:latin typeface="+mn-lt"/>
                          <a:ea typeface="+mn-ea"/>
                          <a:cs typeface="Segoe UI Light" panose="020B0502040204020203" pitchFamily="34" charset="0"/>
                        </a:rPr>
                        <a:t>Technical Capability</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800" b="1" kern="1200">
                          <a:solidFill>
                            <a:schemeClr val="bg1"/>
                          </a:solidFill>
                          <a:latin typeface="+mn-lt"/>
                          <a:ea typeface="+mn-ea"/>
                          <a:cs typeface="Segoe UI Light" panose="020B0502040204020203" pitchFamily="34" charset="0"/>
                        </a:rPr>
                        <a:t>Specialization</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fontAlgn="ctr"/>
                      <a:r>
                        <a:rPr lang="en-US" sz="800" b="1" u="none" strike="noStrike">
                          <a:solidFill>
                            <a:schemeClr val="bg1"/>
                          </a:solidFill>
                          <a:effectLst/>
                        </a:rPr>
                        <a:t>Description</a:t>
                      </a:r>
                      <a:endParaRPr lang="en-US" sz="800" b="1" i="0" u="none" strike="noStrike">
                        <a:solidFill>
                          <a:schemeClr val="bg1"/>
                        </a:solidFill>
                        <a:effectLst/>
                        <a:latin typeface="Segoe UI Semibold" panose="020B0702040204020203" pitchFamily="34" charset="0"/>
                      </a:endParaRPr>
                    </a:p>
                  </a:txBody>
                  <a:tcPr marL="4238" marR="4238" marT="4238"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fontAlgn="ctr"/>
                      <a:r>
                        <a:rPr lang="en-US" sz="800" b="1" u="none" strike="noStrike">
                          <a:solidFill>
                            <a:schemeClr val="bg1"/>
                          </a:solidFill>
                          <a:effectLst/>
                        </a:rPr>
                        <a:t>Products</a:t>
                      </a:r>
                      <a:endParaRPr lang="en-US" sz="800" b="1" i="0" u="none" strike="noStrike">
                        <a:solidFill>
                          <a:schemeClr val="bg1"/>
                        </a:solidFill>
                        <a:effectLst/>
                        <a:latin typeface="Segoe UI Semibold" panose="020B0702040204020203" pitchFamily="34" charset="0"/>
                      </a:endParaRPr>
                    </a:p>
                  </a:txBody>
                  <a:tcPr marL="4238" marR="4238" marT="4238"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rtl="0" fontAlgn="ctr"/>
                      <a:r>
                        <a:rPr lang="en-US" sz="800" b="1" u="none" strike="noStrike">
                          <a:solidFill>
                            <a:schemeClr val="bg1"/>
                          </a:solidFill>
                          <a:effectLst/>
                        </a:rPr>
                        <a:t>Technical Review Criteria</a:t>
                      </a:r>
                      <a:endParaRPr lang="en-US" sz="800" b="1" i="0" u="none" strike="noStrike">
                        <a:solidFill>
                          <a:schemeClr val="bg1"/>
                        </a:solidFill>
                        <a:effectLst/>
                        <a:latin typeface="Segoe UI Semibold" panose="020B0702040204020203" pitchFamily="34" charset="0"/>
                      </a:endParaRPr>
                    </a:p>
                  </a:txBody>
                  <a:tcPr marL="4238" marR="4238" marT="4238"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extLst>
                  <a:ext uri="{0D108BD9-81ED-4DB2-BD59-A6C34878D82A}">
                    <a16:rowId xmlns:a16="http://schemas.microsoft.com/office/drawing/2014/main" val="1220982428"/>
                  </a:ext>
                </a:extLst>
              </a:tr>
              <a:tr h="433504">
                <a:tc rowSpan="2">
                  <a:txBody>
                    <a:bodyPr/>
                    <a:lstStyle/>
                    <a:p>
                      <a:pPr algn="l">
                        <a:lnSpc>
                          <a:spcPct val="100000"/>
                        </a:lnSpc>
                        <a:buNone/>
                      </a:pPr>
                      <a:r>
                        <a:rPr lang="en-US" sz="800" b="1" kern="1200">
                          <a:solidFill>
                            <a:schemeClr val="tx1"/>
                          </a:solidFill>
                          <a:latin typeface="+mn-lt"/>
                          <a:ea typeface="+mn-ea"/>
                          <a:cs typeface="Segoe UI Light" panose="020B0502040204020203" pitchFamily="34" charset="0"/>
                        </a:rPr>
                        <a:t>Migrate and Modernize your Data Estate</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buNone/>
                      </a:pPr>
                      <a:r>
                        <a:rPr lang="en-US" sz="800" b="0" kern="1200">
                          <a:solidFill>
                            <a:schemeClr val="tx1"/>
                          </a:solidFill>
                          <a:latin typeface="+mn-lt"/>
                          <a:ea typeface="+mn-ea"/>
                          <a:cs typeface="Segoe UI Light" panose="020B0502040204020203" pitchFamily="34" charset="0"/>
                        </a:rPr>
                        <a:t>SQL Server Migration to Azure SQL MI</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b" latinLnBrk="0" hangingPunct="1">
                        <a:lnSpc>
                          <a:spcPct val="100000"/>
                        </a:lnSpc>
                        <a:spcBef>
                          <a:spcPts val="0"/>
                        </a:spcBef>
                        <a:spcAft>
                          <a:spcPts val="0"/>
                        </a:spcAft>
                        <a:buClrTx/>
                        <a:buSzTx/>
                        <a:buFontTx/>
                        <a:buNone/>
                        <a:tabLst/>
                        <a:defRPr/>
                      </a:pPr>
                      <a:r>
                        <a:rPr lang="en-GB" sz="800" b="0" kern="1200">
                          <a:solidFill>
                            <a:schemeClr val="tx1"/>
                          </a:solidFill>
                          <a:latin typeface="+mn-lt"/>
                          <a:ea typeface="+mn-ea"/>
                          <a:cs typeface="Segoe UI Light" panose="020B0502040204020203" pitchFamily="34" charset="0"/>
                        </a:rPr>
                        <a:t>Windows Server and SQL Server Migration to Microsoft Azure</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Segoe UI" panose="020B0502040204020203" pitchFamily="34" charset="0"/>
                        </a:rPr>
                        <a:t>Migrating apps to the cloud without needing to refactor the SQL database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SQL Database​</a:t>
                      </a:r>
                    </a:p>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Managed Instance​</a:t>
                      </a:r>
                    </a:p>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Database Migration Service​</a:t>
                      </a:r>
                    </a:p>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SQL Server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Segoe UI" panose="020B0502040204020203" pitchFamily="34" charset="0"/>
                        </a:rPr>
                        <a:t>Seamlessly compatible with on-premises SQL Server; up to 100 TB of on-demand scalable storage per DB; intelligent performance tuning and intelligent security protection and 99.99 percent availability SLA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2848269"/>
                  </a:ext>
                </a:extLst>
              </a:tr>
              <a:tr h="488716">
                <a:tc vMerge="1">
                  <a:txBody>
                    <a:bodyPr/>
                    <a:lstStyle/>
                    <a:p>
                      <a:pPr algn="l">
                        <a:lnSpc>
                          <a:spcPct val="100000"/>
                        </a:lnSpc>
                        <a:buNone/>
                      </a:pPr>
                      <a:endParaRPr lang="en-US" sz="900" b="1" kern="1200">
                        <a:solidFill>
                          <a:schemeClr val="tx1"/>
                        </a:solidFill>
                        <a:latin typeface="+mn-lt"/>
                        <a:ea typeface="+mn-ea"/>
                        <a:cs typeface="Segoe UI Light" panose="020B0502040204020203" pitchFamily="34" charset="0"/>
                      </a:endParaRPr>
                    </a:p>
                  </a:txBody>
                  <a:tcPr marL="18288" marR="18288" marT="18288" marB="18288"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buNone/>
                      </a:pPr>
                      <a:r>
                        <a:rPr lang="en-US" sz="800" b="0" kern="1200">
                          <a:solidFill>
                            <a:schemeClr val="tx1"/>
                          </a:solidFill>
                          <a:latin typeface="+mn-lt"/>
                          <a:ea typeface="+mn-ea"/>
                          <a:cs typeface="Segoe UI Light" panose="020B0502040204020203" pitchFamily="34" charset="0"/>
                        </a:rPr>
                        <a:t>OSS DB Migration to Azure OSS DB</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b" latinLnBrk="0" hangingPunct="1">
                        <a:lnSpc>
                          <a:spcPct val="100000"/>
                        </a:lnSpc>
                        <a:spcBef>
                          <a:spcPts val="0"/>
                        </a:spcBef>
                        <a:spcAft>
                          <a:spcPts val="0"/>
                        </a:spcAft>
                        <a:buClrTx/>
                        <a:buSzTx/>
                        <a:buFontTx/>
                        <a:buNone/>
                        <a:tabLst/>
                        <a:defRPr/>
                      </a:pPr>
                      <a:r>
                        <a:rPr lang="en-GB" sz="800" b="0" kern="1200">
                          <a:solidFill>
                            <a:schemeClr val="tx1"/>
                          </a:solidFill>
                          <a:latin typeface="+mn-lt"/>
                          <a:ea typeface="+mn-ea"/>
                          <a:cs typeface="Segoe UI Light" panose="020B0502040204020203" pitchFamily="34" charset="0"/>
                        </a:rPr>
                        <a:t>Linux and Open Source Databases Migration to Microsoft Azure</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Segoe UI" panose="020B0502040204020203" pitchFamily="34" charset="0"/>
                        </a:rPr>
                        <a:t> Migrate OSS NoSQL/non-relational databases to run on Azure.</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Database for MySQL​</a:t>
                      </a:r>
                    </a:p>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Database for PostgreSQL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Segoe UI" panose="020B0502040204020203" pitchFamily="34" charset="0"/>
                        </a:rPr>
                        <a:t>Look for a fully managed cloud service data offering for building and powering innovative apps built on Azure Database for MySQL or PostgreSQL. Additional indicators include built-in capabilities such as database intelligence, high availability, and a comprehensive set of compliance offerings, improve the performance, scalability, and security of your database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898755"/>
                  </a:ext>
                </a:extLst>
              </a:tr>
              <a:tr h="433504">
                <a:tc rowSpan="3">
                  <a:txBody>
                    <a:bodyPr/>
                    <a:lstStyle/>
                    <a:p>
                      <a:pPr algn="l">
                        <a:lnSpc>
                          <a:spcPct val="100000"/>
                        </a:lnSpc>
                        <a:buNone/>
                      </a:pPr>
                      <a:r>
                        <a:rPr lang="en-US" sz="800" b="1" kern="1200">
                          <a:solidFill>
                            <a:schemeClr val="tx1"/>
                          </a:solidFill>
                          <a:latin typeface="+mn-lt"/>
                          <a:ea typeface="+mn-ea"/>
                          <a:cs typeface="Segoe UI Light" panose="020B0502040204020203" pitchFamily="34" charset="0"/>
                        </a:rPr>
                        <a:t>Power Business Decisions with Cloud Scale Analytics </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0000"/>
                        </a:lnSpc>
                        <a:buNone/>
                      </a:pPr>
                      <a:r>
                        <a:rPr lang="en-US" sz="800" b="0" kern="1200">
                          <a:solidFill>
                            <a:schemeClr val="tx1"/>
                          </a:solidFill>
                          <a:latin typeface="+mn-lt"/>
                          <a:ea typeface="+mn-ea"/>
                          <a:cs typeface="Segoe UI Light" panose="020B0502040204020203" pitchFamily="34" charset="0"/>
                        </a:rPr>
                        <a:t>Appliance Migration to Azure Synapse</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32742" rtl="0" eaLnBrk="1" fontAlgn="b" latinLnBrk="0" hangingPunct="1">
                        <a:lnSpc>
                          <a:spcPct val="100000"/>
                        </a:lnSpc>
                        <a:spcBef>
                          <a:spcPts val="0"/>
                        </a:spcBef>
                        <a:spcAft>
                          <a:spcPts val="0"/>
                        </a:spcAft>
                        <a:buClrTx/>
                        <a:buSzTx/>
                        <a:buFontTx/>
                        <a:buNone/>
                        <a:tabLst/>
                        <a:defRPr/>
                      </a:pPr>
                      <a:r>
                        <a:rPr lang="en-GB" sz="800" b="0" kern="1200">
                          <a:solidFill>
                            <a:schemeClr val="tx1"/>
                          </a:solidFill>
                          <a:latin typeface="+mn-lt"/>
                          <a:ea typeface="+mn-ea"/>
                          <a:cs typeface="Segoe UI Light" panose="020B0502040204020203" pitchFamily="34" charset="0"/>
                        </a:rPr>
                        <a:t>Data Warehouse Migration to Microsoft Azure</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800" b="0" i="0" u="none" strike="noStrike">
                          <a:solidFill>
                            <a:srgbClr val="000000"/>
                          </a:solidFill>
                          <a:effectLst/>
                          <a:latin typeface="Segoe UI" panose="020B0502040204020203" pitchFamily="34" charset="0"/>
                        </a:rPr>
                        <a:t>Migrate on-premises legacy analytics appliance to an enterprise scale data warehouse on Azure.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l" fontAlgn="b">
                        <a:buFont typeface="Arial" panose="020B0604020202020204" pitchFamily="34" charset="0"/>
                        <a:buChar char="•"/>
                      </a:pPr>
                      <a:r>
                        <a:rPr lang="it-IT" sz="700" b="0" i="0" u="none" strike="noStrike">
                          <a:solidFill>
                            <a:srgbClr val="000000"/>
                          </a:solidFill>
                          <a:effectLst/>
                          <a:latin typeface="Segoe UI" panose="020B0502040204020203" pitchFamily="34" charset="0"/>
                        </a:rPr>
                        <a:t>Azure Synapse​</a:t>
                      </a:r>
                    </a:p>
                    <a:p>
                      <a:pPr marL="171450" indent="-171450" algn="l" fontAlgn="b">
                        <a:buFont typeface="Arial" panose="020B0604020202020204" pitchFamily="34" charset="0"/>
                        <a:buChar char="•"/>
                      </a:pPr>
                      <a:r>
                        <a:rPr lang="it-IT" sz="700" b="0" i="0" u="none" strike="noStrike">
                          <a:solidFill>
                            <a:srgbClr val="000000"/>
                          </a:solidFill>
                          <a:effectLst/>
                          <a:latin typeface="Segoe UI" panose="020B0502040204020203" pitchFamily="34" charset="0"/>
                        </a:rPr>
                        <a:t>Azure Data Lake Storage​</a:t>
                      </a:r>
                    </a:p>
                    <a:p>
                      <a:pPr marL="171450" indent="-171450" algn="l" fontAlgn="b">
                        <a:buFont typeface="Arial" panose="020B0604020202020204" pitchFamily="34" charset="0"/>
                        <a:buChar char="•"/>
                      </a:pPr>
                      <a:r>
                        <a:rPr lang="it-IT" sz="700" b="0" i="0" u="none" strike="noStrike">
                          <a:solidFill>
                            <a:srgbClr val="000000"/>
                          </a:solidFill>
                          <a:effectLst/>
                          <a:latin typeface="Segoe UI" panose="020B0502040204020203" pitchFamily="34" charset="0"/>
                        </a:rPr>
                        <a:t>Azure Data Factory</a:t>
                      </a:r>
                      <a:r>
                        <a:rPr lang="en-US" sz="700" b="0" i="0" u="none" strike="noStrike">
                          <a:solidFill>
                            <a:srgbClr val="000000"/>
                          </a:solidFill>
                          <a:effectLst/>
                          <a:latin typeface="Segoe UI" panose="020B0502040204020203" pitchFamily="34" charset="0"/>
                        </a:rPr>
                        <a:t>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800" b="0" i="0" u="none" strike="noStrike">
                          <a:solidFill>
                            <a:srgbClr val="000000"/>
                          </a:solidFill>
                          <a:effectLst/>
                          <a:latin typeface="Segoe UI" panose="020B0502040204020203" pitchFamily="34" charset="0"/>
                        </a:rPr>
                        <a:t>Comprehensive solution including assessment, migration execution and optimization based on proven migration practice focusing on Azure Synapse &amp; Azure Date lake Storage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10731796"/>
                  </a:ext>
                </a:extLst>
              </a:tr>
              <a:tr h="320594">
                <a:tc vMerge="1">
                  <a:txBody>
                    <a:bodyPr/>
                    <a:lstStyle/>
                    <a:p>
                      <a:pPr algn="l">
                        <a:lnSpc>
                          <a:spcPct val="100000"/>
                        </a:lnSpc>
                        <a:buNone/>
                      </a:pPr>
                      <a:endParaRPr lang="en-US" sz="900" b="1" kern="1200">
                        <a:solidFill>
                          <a:schemeClr val="tx1"/>
                        </a:solidFill>
                        <a:latin typeface="+mn-lt"/>
                        <a:ea typeface="+mn-ea"/>
                        <a:cs typeface="Segoe UI Light" panose="020B0502040204020203" pitchFamily="34" charset="0"/>
                      </a:endParaRPr>
                    </a:p>
                  </a:txBody>
                  <a:tcPr marL="18288" marR="18288" marT="18288" marB="18288"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buNone/>
                      </a:pPr>
                      <a:r>
                        <a:rPr lang="en-US" sz="800" b="0" kern="1200">
                          <a:solidFill>
                            <a:schemeClr val="tx1"/>
                          </a:solidFill>
                          <a:latin typeface="+mn-lt"/>
                          <a:ea typeface="+mn-ea"/>
                          <a:cs typeface="Segoe UI Light" panose="020B0502040204020203" pitchFamily="34" charset="0"/>
                        </a:rPr>
                        <a:t>New Analytics with Synapse &amp; </a:t>
                      </a:r>
                      <a:r>
                        <a:rPr lang="en-US" sz="800" b="0" kern="1200" err="1">
                          <a:solidFill>
                            <a:schemeClr val="tx1"/>
                          </a:solidFill>
                          <a:latin typeface="+mn-lt"/>
                          <a:ea typeface="+mn-ea"/>
                          <a:cs typeface="Segoe UI Light" panose="020B0502040204020203" pitchFamily="34" charset="0"/>
                        </a:rPr>
                        <a:t>PowerBI</a:t>
                      </a:r>
                      <a:endParaRPr lang="en-US" sz="800" b="0" kern="1200">
                        <a:solidFill>
                          <a:schemeClr val="tx1"/>
                        </a:solidFill>
                        <a:latin typeface="+mn-lt"/>
                        <a:ea typeface="+mn-ea"/>
                        <a:cs typeface="Segoe UI Light" panose="020B0502040204020203" pitchFamily="34" charset="0"/>
                      </a:endParaRP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32742" rtl="0" eaLnBrk="1" fontAlgn="b" latinLnBrk="0" hangingPunct="1">
                        <a:lnSpc>
                          <a:spcPct val="100000"/>
                        </a:lnSpc>
                        <a:spcBef>
                          <a:spcPts val="0"/>
                        </a:spcBef>
                        <a:spcAft>
                          <a:spcPts val="0"/>
                        </a:spcAft>
                        <a:buClrTx/>
                        <a:buSzTx/>
                        <a:buFontTx/>
                        <a:buNone/>
                        <a:tabLst/>
                        <a:defRPr/>
                      </a:pPr>
                      <a:r>
                        <a:rPr lang="en-GB" sz="800" b="0" kern="1200">
                          <a:solidFill>
                            <a:schemeClr val="tx1"/>
                          </a:solidFill>
                          <a:latin typeface="+mn-lt"/>
                          <a:ea typeface="+mn-ea"/>
                          <a:cs typeface="Segoe UI Light" panose="020B0502040204020203" pitchFamily="34" charset="0"/>
                        </a:rPr>
                        <a:t>Analytics on Microsoft Azure</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l" fontAlgn="b">
                        <a:buFont typeface="Arial" panose="020B0604020202020204" pitchFamily="34" charset="0"/>
                        <a:buChar char="•"/>
                      </a:pPr>
                      <a:r>
                        <a:rPr lang="en-US" sz="800" b="0" i="0" u="none" strike="noStrike">
                          <a:solidFill>
                            <a:srgbClr val="000000"/>
                          </a:solidFill>
                          <a:effectLst/>
                          <a:latin typeface="Segoe UI" panose="020B0502040204020203" pitchFamily="34" charset="0"/>
                        </a:rPr>
                        <a:t>Services: Services to implement Power BI and Drive a data culture to gain clarity and insight around key business decisions. Advisory services to help customers assess, evaluate and implement Modern Analytics Solutions that leverage Power BI to convert their data into business insights Data estate unification and modern data warehousing and insights visualization through Power BI and Azure Synapse</a:t>
                      </a:r>
                    </a:p>
                    <a:p>
                      <a:pPr marL="171450" indent="-171450" algn="l" fontAlgn="b">
                        <a:buFont typeface="Arial" panose="020B0604020202020204" pitchFamily="34" charset="0"/>
                        <a:buChar char="•"/>
                      </a:pPr>
                      <a:r>
                        <a:rPr lang="en-US" sz="800" b="0" i="0" u="none" strike="noStrike">
                          <a:solidFill>
                            <a:srgbClr val="000000"/>
                          </a:solidFill>
                          <a:effectLst/>
                          <a:latin typeface="Segoe UI" panose="020B0502040204020203" pitchFamily="34" charset="0"/>
                        </a:rPr>
                        <a:t>IP: Industry specific or departmental Modern Analytics solutions or templates built on Power BI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700" b="0" i="0" u="none" strike="noStrike">
                          <a:solidFill>
                            <a:srgbClr val="000000"/>
                          </a:solidFill>
                          <a:effectLst/>
                          <a:latin typeface="Segoe UI" panose="020B0502040204020203" pitchFamily="34" charset="0"/>
                        </a:rPr>
                        <a:t>Power BI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l" fontAlgn="b">
                        <a:buFont typeface="Arial" panose="020B0604020202020204" pitchFamily="34" charset="0"/>
                        <a:buChar char="•"/>
                      </a:pPr>
                      <a:r>
                        <a:rPr lang="en-US" sz="800" b="0" i="0" u="none" strike="noStrike">
                          <a:solidFill>
                            <a:srgbClr val="000000"/>
                          </a:solidFill>
                          <a:effectLst/>
                          <a:latin typeface="Segoe UI" panose="020B0502040204020203" pitchFamily="34" charset="0"/>
                        </a:rPr>
                        <a:t>Usage of Power BI as the visualization layer for data generated from multiple sources via stand alone, or embedded dashboards.</a:t>
                      </a:r>
                    </a:p>
                    <a:p>
                      <a:pPr marL="171450" indent="-171450" algn="l" fontAlgn="b">
                        <a:buFont typeface="Arial" panose="020B0604020202020204" pitchFamily="34" charset="0"/>
                        <a:buChar char="•"/>
                      </a:pPr>
                      <a:endParaRPr lang="en-US" sz="800" b="0" i="0" u="none" strike="noStrike">
                        <a:solidFill>
                          <a:srgbClr val="000000"/>
                        </a:solidFill>
                        <a:effectLst/>
                        <a:latin typeface="Segoe UI" panose="020B0502040204020203" pitchFamily="34" charset="0"/>
                      </a:endParaRPr>
                    </a:p>
                    <a:p>
                      <a:pPr marL="171450" indent="-171450" algn="l" fontAlgn="b">
                        <a:buFont typeface="Arial" panose="020B0604020202020204" pitchFamily="34" charset="0"/>
                        <a:buChar char="•"/>
                      </a:pPr>
                      <a:r>
                        <a:rPr lang="en-US" sz="800" b="0" i="0" u="none" strike="noStrike">
                          <a:solidFill>
                            <a:srgbClr val="000000"/>
                          </a:solidFill>
                          <a:effectLst/>
                          <a:latin typeface="Segoe UI" panose="020B0502040204020203" pitchFamily="34" charset="0"/>
                        </a:rPr>
                        <a:t>Service solutions must be published on AppSource.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209904"/>
                  </a:ext>
                </a:extLst>
              </a:tr>
              <a:tr h="313623">
                <a:tc vMerge="1">
                  <a:txBody>
                    <a:bodyPr/>
                    <a:lstStyle/>
                    <a:p>
                      <a:pPr algn="l">
                        <a:lnSpc>
                          <a:spcPct val="100000"/>
                        </a:lnSpc>
                        <a:buNone/>
                      </a:pPr>
                      <a:endParaRPr lang="en-US" sz="900" b="1" kern="1200">
                        <a:solidFill>
                          <a:schemeClr val="tx1"/>
                        </a:solidFill>
                        <a:latin typeface="+mn-lt"/>
                        <a:ea typeface="+mn-ea"/>
                        <a:cs typeface="Segoe UI Light" panose="020B0502040204020203" pitchFamily="34" charset="0"/>
                      </a:endParaRPr>
                    </a:p>
                  </a:txBody>
                  <a:tcPr marL="18288" marR="18288" marT="18288" marB="18288"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buNone/>
                      </a:pPr>
                      <a:r>
                        <a:rPr lang="en-US" sz="800" b="0" kern="1200">
                          <a:solidFill>
                            <a:schemeClr val="tx1"/>
                          </a:solidFill>
                          <a:latin typeface="+mn-lt"/>
                          <a:ea typeface="+mn-ea"/>
                          <a:cs typeface="Segoe UI Light" panose="020B0502040204020203" pitchFamily="34" charset="0"/>
                        </a:rPr>
                        <a:t>Cloud Scale Analytics</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32742" rtl="0" eaLnBrk="1" fontAlgn="b" latinLnBrk="0" hangingPunct="1">
                        <a:lnSpc>
                          <a:spcPct val="100000"/>
                        </a:lnSpc>
                        <a:spcBef>
                          <a:spcPts val="0"/>
                        </a:spcBef>
                        <a:spcAft>
                          <a:spcPts val="0"/>
                        </a:spcAft>
                        <a:buClrTx/>
                        <a:buSzTx/>
                        <a:buFontTx/>
                        <a:buNone/>
                        <a:tabLst/>
                        <a:defRPr/>
                      </a:pPr>
                      <a:r>
                        <a:rPr lang="en-GB" sz="800" b="0" kern="1200">
                          <a:solidFill>
                            <a:schemeClr val="tx1"/>
                          </a:solidFill>
                          <a:latin typeface="+mn-lt"/>
                          <a:ea typeface="+mn-ea"/>
                          <a:cs typeface="Segoe UI Light" panose="020B0502040204020203" pitchFamily="34" charset="0"/>
                        </a:rPr>
                        <a:t>Analytics on Microsoft Azure</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800" b="0" i="0" u="none" strike="noStrike">
                          <a:solidFill>
                            <a:srgbClr val="000000"/>
                          </a:solidFill>
                          <a:effectLst/>
                          <a:latin typeface="Segoe UI" panose="020B0502040204020203" pitchFamily="34" charset="0"/>
                        </a:rPr>
                        <a:t>The industry’s most comprehensive set of solutions that turns data into actionable insights. Azure Analytics delivers unparalleled performance at incredible value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Synapse​</a:t>
                      </a:r>
                    </a:p>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HD Insight​</a:t>
                      </a:r>
                    </a:p>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Databricks​</a:t>
                      </a:r>
                    </a:p>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Data Share​</a:t>
                      </a:r>
                    </a:p>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Stream Analytics​</a:t>
                      </a:r>
                    </a:p>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Data Explorer​</a:t>
                      </a:r>
                    </a:p>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Data Catalog​</a:t>
                      </a:r>
                    </a:p>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Data Factory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800" b="0" i="0" u="none" strike="noStrike">
                          <a:solidFill>
                            <a:srgbClr val="000000"/>
                          </a:solidFill>
                          <a:effectLst/>
                          <a:latin typeface="Segoe UI" panose="020B0502040204020203" pitchFamily="34" charset="0"/>
                        </a:rPr>
                        <a:t>Cloud scale Analytics &amp; BI solutions or service must either Manage/Monitor/Secure/Optimize/Secure/Integrate HD Insight, Azure Databricks, Azure Data Share, Azure Stream Analytics, Azure Data Explorer, Azure Data Catalog.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9969739"/>
                  </a:ext>
                </a:extLst>
              </a:tr>
              <a:tr h="548640">
                <a:tc>
                  <a:txBody>
                    <a:bodyPr/>
                    <a:lstStyle/>
                    <a:p>
                      <a:pPr algn="l">
                        <a:lnSpc>
                          <a:spcPct val="100000"/>
                        </a:lnSpc>
                        <a:buNone/>
                      </a:pPr>
                      <a:r>
                        <a:rPr lang="en-US" sz="800" b="1" kern="1200">
                          <a:solidFill>
                            <a:schemeClr val="tx1"/>
                          </a:solidFill>
                          <a:latin typeface="+mn-lt"/>
                          <a:ea typeface="+mn-ea"/>
                          <a:cs typeface="Segoe UI Light" panose="020B0502040204020203" pitchFamily="34" charset="0"/>
                        </a:rPr>
                        <a:t>Innovate with AI and Cloud Scale Databases in Every App</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buNone/>
                      </a:pPr>
                      <a:r>
                        <a:rPr lang="en-US" sz="800" b="0" kern="1200">
                          <a:solidFill>
                            <a:schemeClr val="tx1"/>
                          </a:solidFill>
                          <a:latin typeface="+mn-lt"/>
                          <a:ea typeface="+mn-ea"/>
                          <a:cs typeface="Segoe UI Light" panose="020B0502040204020203" pitchFamily="34" charset="0"/>
                        </a:rPr>
                        <a:t>Azure AI and ML</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b" latinLnBrk="0" hangingPunct="1">
                        <a:lnSpc>
                          <a:spcPct val="100000"/>
                        </a:lnSpc>
                        <a:spcBef>
                          <a:spcPts val="0"/>
                        </a:spcBef>
                        <a:spcAft>
                          <a:spcPts val="0"/>
                        </a:spcAft>
                        <a:buClrTx/>
                        <a:buSzTx/>
                        <a:buFontTx/>
                        <a:buNone/>
                        <a:tabLst/>
                        <a:defRPr/>
                      </a:pPr>
                      <a:r>
                        <a:rPr lang="en-GB" sz="800" b="0" kern="1200">
                          <a:solidFill>
                            <a:schemeClr val="tx1"/>
                          </a:solidFill>
                          <a:latin typeface="+mn-lt"/>
                          <a:ea typeface="+mn-ea"/>
                          <a:cs typeface="Segoe UI Light" panose="020B0502040204020203" pitchFamily="34" charset="0"/>
                        </a:rPr>
                        <a:t>AI and Machine Learning in Microsoft Azure</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Segoe UI" panose="020B0502040204020203" pitchFamily="34" charset="0"/>
                        </a:rPr>
                        <a:t>Make AI real across the cloud and the edge leveraging Azure AI &amp; ML services.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ML, Cognitive Search, Cognitive Services, Bot Service​</a:t>
                      </a:r>
                    </a:p>
                    <a:p>
                      <a:pPr marL="171450" indent="-171450" algn="l" fontAlgn="b">
                        <a:buFont typeface="Arial" panose="020B0604020202020204" pitchFamily="34" charset="0"/>
                        <a:buChar char="•"/>
                      </a:pPr>
                      <a:r>
                        <a:rPr lang="en-US" sz="700" b="0" i="0" u="none" strike="noStrike">
                          <a:solidFill>
                            <a:srgbClr val="000000"/>
                          </a:solidFill>
                          <a:effectLst/>
                          <a:latin typeface="Segoe UI" panose="020B0502040204020203" pitchFamily="34" charset="0"/>
                        </a:rPr>
                        <a:t>Azure Synapse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Segoe UI" panose="020B0502040204020203" pitchFamily="34" charset="0"/>
                        </a:rPr>
                        <a:t>AI &amp; ML Solution or service must either Manage, Monitor, Optimize, Secure and/or Integrate Azure AI &amp; ML Services.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174592"/>
                  </a:ext>
                </a:extLst>
              </a:tr>
              <a:tr h="418165">
                <a:tc>
                  <a:txBody>
                    <a:bodyPr/>
                    <a:lstStyle/>
                    <a:p>
                      <a:pPr algn="l">
                        <a:lnSpc>
                          <a:spcPct val="100000"/>
                        </a:lnSpc>
                        <a:buNone/>
                      </a:pPr>
                      <a:r>
                        <a:rPr lang="en-US" sz="800" b="1" kern="1200">
                          <a:solidFill>
                            <a:schemeClr val="tx1"/>
                          </a:solidFill>
                          <a:latin typeface="+mn-lt"/>
                          <a:ea typeface="+mn-ea"/>
                          <a:cs typeface="Segoe UI Light" panose="020B0502040204020203" pitchFamily="34" charset="0"/>
                        </a:rPr>
                        <a:t>Enable Customer Success</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0000"/>
                        </a:lnSpc>
                        <a:buNone/>
                      </a:pPr>
                      <a:r>
                        <a:rPr lang="en-US" sz="800" b="0" kern="1200">
                          <a:solidFill>
                            <a:schemeClr val="tx1"/>
                          </a:solidFill>
                          <a:latin typeface="+mn-lt"/>
                          <a:ea typeface="+mn-ea"/>
                          <a:cs typeface="Segoe UI Light" panose="020B0502040204020203" pitchFamily="34" charset="0"/>
                        </a:rPr>
                        <a:t>Well Architected</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32742" rtl="0" eaLnBrk="1" fontAlgn="b" latinLnBrk="0" hangingPunct="1">
                        <a:lnSpc>
                          <a:spcPct val="100000"/>
                        </a:lnSpc>
                        <a:spcBef>
                          <a:spcPts val="0"/>
                        </a:spcBef>
                        <a:spcAft>
                          <a:spcPts val="0"/>
                        </a:spcAft>
                        <a:buClrTx/>
                        <a:buSzTx/>
                        <a:buFontTx/>
                        <a:buNone/>
                        <a:tabLst/>
                        <a:defRPr/>
                      </a:pPr>
                      <a:endParaRPr lang="en-GB" sz="800" b="0" kern="1200">
                        <a:solidFill>
                          <a:schemeClr val="tx1"/>
                        </a:solidFill>
                        <a:latin typeface="+mn-lt"/>
                        <a:ea typeface="+mn-ea"/>
                        <a:cs typeface="Segoe UI Light" panose="020B0502040204020203" pitchFamily="34" charset="0"/>
                      </a:endParaRP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800" b="0" i="0" u="none" strike="noStrike">
                          <a:solidFill>
                            <a:srgbClr val="000000"/>
                          </a:solidFill>
                          <a:effectLst/>
                          <a:latin typeface="Segoe UI" panose="020B0502040204020203" pitchFamily="34" charset="0"/>
                        </a:rPr>
                        <a:t>The Azure Well-Architected Framework is a set of guiding tenets that can be used to improve the quality of a workload. The framework consists of five pillars of architecture excellence: Cost Optimization, Operational Excellence, Performance Efficiency, Reliability, and Security.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700" b="0" i="0" u="none" strike="noStrike">
                          <a:solidFill>
                            <a:srgbClr val="000000"/>
                          </a:solidFill>
                          <a:effectLst/>
                          <a:latin typeface="Segoe UI" panose="020B0502040204020203" pitchFamily="34" charset="0"/>
                        </a:rPr>
                        <a:t>Well Architected Framework (not strictly a product)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800" b="0" i="0" u="none" strike="noStrike">
                          <a:solidFill>
                            <a:srgbClr val="000000"/>
                          </a:solidFill>
                          <a:effectLst/>
                          <a:latin typeface="Segoe UI" panose="020B0502040204020203" pitchFamily="34" charset="0"/>
                        </a:rPr>
                        <a:t>Solution must incorporate the Azure Well Architected Framework.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56277451"/>
                  </a:ext>
                </a:extLst>
              </a:tr>
              <a:tr h="365760">
                <a:tc>
                  <a:txBody>
                    <a:bodyPr/>
                    <a:lstStyle/>
                    <a:p>
                      <a:pPr algn="l">
                        <a:lnSpc>
                          <a:spcPct val="100000"/>
                        </a:lnSpc>
                        <a:buNone/>
                      </a:pPr>
                      <a:r>
                        <a:rPr lang="en-US" sz="800" b="1" kern="1200">
                          <a:solidFill>
                            <a:schemeClr val="tx1"/>
                          </a:solidFill>
                          <a:latin typeface="+mn-lt"/>
                          <a:ea typeface="+mn-ea"/>
                          <a:cs typeface="Segoe UI Light" panose="020B0502040204020203" pitchFamily="34" charset="0"/>
                        </a:rPr>
                        <a:t>Enable Unified Data Governance</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buNone/>
                      </a:pPr>
                      <a:r>
                        <a:rPr lang="en-US" sz="800" b="0" kern="1200">
                          <a:solidFill>
                            <a:schemeClr val="tx1"/>
                          </a:solidFill>
                          <a:latin typeface="+mn-lt"/>
                          <a:ea typeface="+mn-ea"/>
                          <a:cs typeface="Segoe UI Light" panose="020B0502040204020203" pitchFamily="34" charset="0"/>
                        </a:rPr>
                        <a:t>Enable Unified Data Governance</a:t>
                      </a: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endParaRPr lang="en-US" sz="800" b="0" kern="1200">
                        <a:solidFill>
                          <a:schemeClr val="tx1"/>
                        </a:solidFill>
                        <a:latin typeface="+mn-lt"/>
                        <a:ea typeface="+mn-ea"/>
                        <a:cs typeface="Segoe UI Light" panose="020B0502040204020203" pitchFamily="34" charset="0"/>
                      </a:endParaRPr>
                    </a:p>
                  </a:txBody>
                  <a:tcPr marL="45720" marR="4572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Segoe UI" panose="020B0502040204020203" pitchFamily="34" charset="0"/>
                        </a:rPr>
                        <a:t>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00" b="0" i="0" u="none" strike="noStrike">
                          <a:solidFill>
                            <a:srgbClr val="000000"/>
                          </a:solidFill>
                          <a:effectLst/>
                          <a:latin typeface="Segoe UI" panose="020B0502040204020203" pitchFamily="34" charset="0"/>
                        </a:rPr>
                        <a:t> Microsoft Purview</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a:solidFill>
                            <a:srgbClr val="000000"/>
                          </a:solidFill>
                          <a:effectLst/>
                          <a:latin typeface="Segoe UI" panose="020B0502040204020203" pitchFamily="34" charset="0"/>
                        </a:rPr>
                        <a:t> </a:t>
                      </a:r>
                    </a:p>
                  </a:txBody>
                  <a:tcPr marR="9525" marT="9525"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12417"/>
                  </a:ext>
                </a:extLst>
              </a:tr>
            </a:tbl>
          </a:graphicData>
        </a:graphic>
      </p:graphicFrame>
    </p:spTree>
    <p:extLst>
      <p:ext uri="{BB962C8B-B14F-4D97-AF65-F5344CB8AC3E}">
        <p14:creationId xmlns:p14="http://schemas.microsoft.com/office/powerpoint/2010/main" val="19205581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C86E6B1-7710-4AB5-929C-B5C3D2CCF1CD}"/>
              </a:ext>
            </a:extLst>
          </p:cNvPr>
          <p:cNvSpPr/>
          <p:nvPr/>
        </p:nvSpPr>
        <p:spPr>
          <a:xfrm>
            <a:off x="587859" y="2883716"/>
            <a:ext cx="2743200" cy="2585323"/>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b="1">
                <a:solidFill>
                  <a:srgbClr val="353535"/>
                </a:solidFill>
                <a:latin typeface="Segoe UI "/>
                <a:cs typeface="Segoe UI Semibold"/>
              </a:rPr>
              <a:t>Activities Self Learn</a:t>
            </a:r>
            <a:r>
              <a:rPr kumimoji="0" lang="en-US" sz="1200" b="1" i="0" u="none" strike="noStrike" kern="1200" cap="none" spc="0" normalizeH="0" baseline="0" noProof="0">
                <a:ln>
                  <a:noFill/>
                </a:ln>
                <a:solidFill>
                  <a:srgbClr val="353535"/>
                </a:solidFill>
                <a:effectLst/>
                <a:uLnTx/>
                <a:uFillTx/>
                <a:latin typeface="Segoe UI "/>
                <a:ea typeface="+mn-ea"/>
                <a:cs typeface="Segoe UI Semibold"/>
              </a:rPr>
              <a:t>:</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353535"/>
              </a:solidFill>
              <a:effectLst/>
              <a:uLnTx/>
              <a:uFillTx/>
              <a:latin typeface="Segoe UI "/>
              <a:ea typeface="+mn-ea"/>
              <a:cs typeface="Segoe UI Semibold"/>
            </a:endParaRPr>
          </a:p>
          <a:p>
            <a:pPr marL="171450" indent="-171450" defTabSz="914367">
              <a:buFont typeface="Wingdings" panose="05000000000000000000" pitchFamily="2" charset="2"/>
              <a:buChar char="q"/>
              <a:defRPr/>
            </a:pPr>
            <a:r>
              <a:rPr lang="en-US" sz="1200" b="1">
                <a:solidFill>
                  <a:srgbClr val="353535"/>
                </a:solidFill>
                <a:latin typeface="Segoe UI "/>
                <a:cs typeface="Segoe UI Semibold"/>
              </a:rPr>
              <a:t>Learn Fundamentals</a:t>
            </a:r>
          </a:p>
          <a:p>
            <a:pPr marL="354330" lvl="1" indent="-171450" defTabSz="914367">
              <a:buFont typeface="Arial" panose="020B0604020202020204" pitchFamily="34" charset="0"/>
              <a:buChar char="•"/>
              <a:defRPr/>
            </a:pPr>
            <a:r>
              <a:rPr lang="en-US" sz="1200">
                <a:solidFill>
                  <a:srgbClr val="353535"/>
                </a:solidFill>
                <a:latin typeface="Segoe UI "/>
                <a:cs typeface="Segoe UI Semibold"/>
                <a:hlinkClick r:id="rId3"/>
              </a:rPr>
              <a:t>Azure Fundamentals</a:t>
            </a:r>
            <a:r>
              <a:rPr lang="en-US" sz="1200">
                <a:solidFill>
                  <a:srgbClr val="353535"/>
                </a:solidFill>
                <a:latin typeface="Segoe UI "/>
                <a:cs typeface="Segoe UI Semibold"/>
              </a:rPr>
              <a:t> (10h)</a:t>
            </a:r>
          </a:p>
          <a:p>
            <a:pPr marL="354330" lvl="1" indent="-171450" defTabSz="914367">
              <a:buFont typeface="Arial" panose="020B0604020202020204" pitchFamily="34" charset="0"/>
              <a:buChar char="•"/>
              <a:defRPr/>
            </a:pPr>
            <a:endParaRPr lang="en-US" sz="1200">
              <a:solidFill>
                <a:srgbClr val="353535"/>
              </a:solidFill>
              <a:latin typeface="Segoe UI "/>
              <a:cs typeface="Segoe UI Semibold"/>
            </a:endParaRPr>
          </a:p>
          <a:p>
            <a:pPr lvl="0" defTabSz="914367">
              <a:defRPr/>
            </a:pPr>
            <a:endParaRPr lang="en-US" sz="1200" b="1">
              <a:solidFill>
                <a:srgbClr val="353535"/>
              </a:solidFill>
              <a:latin typeface="Segoe UI "/>
              <a:cs typeface="Segoe UI Semibold"/>
            </a:endParaRPr>
          </a:p>
          <a:p>
            <a:pPr lvl="0" defTabSz="914367">
              <a:defRPr/>
            </a:pPr>
            <a:endParaRPr lang="en-US" sz="1200" b="1">
              <a:solidFill>
                <a:srgbClr val="353535"/>
              </a:solidFill>
              <a:latin typeface="Segoe UI "/>
              <a:cs typeface="Segoe UI Semibold"/>
            </a:endParaRPr>
          </a:p>
          <a:p>
            <a:pPr lvl="0" defTabSz="914367">
              <a:defRPr/>
            </a:pPr>
            <a:endParaRPr lang="en-US" sz="1200" b="1">
              <a:solidFill>
                <a:srgbClr val="353535"/>
              </a:solidFill>
              <a:latin typeface="Segoe UI "/>
              <a:cs typeface="Segoe UI Semibold"/>
            </a:endParaRPr>
          </a:p>
          <a:p>
            <a:pPr lvl="0" defTabSz="914367">
              <a:defRPr/>
            </a:pPr>
            <a:endParaRPr lang="en-US" sz="1200" b="1">
              <a:solidFill>
                <a:srgbClr val="353535"/>
              </a:solidFill>
              <a:latin typeface="Segoe UI "/>
              <a:cs typeface="Segoe UI Semibold"/>
            </a:endParaRPr>
          </a:p>
          <a:p>
            <a:pPr lvl="0" defTabSz="914367">
              <a:defRPr/>
            </a:pPr>
            <a:endParaRPr lang="en-US" sz="1200" b="1">
              <a:solidFill>
                <a:srgbClr val="353535"/>
              </a:solidFill>
              <a:latin typeface="Segoe UI "/>
              <a:cs typeface="Segoe UI Semibold"/>
            </a:endParaRPr>
          </a:p>
          <a:p>
            <a:pPr lvl="0" defTabSz="914367">
              <a:defRPr/>
            </a:pPr>
            <a:r>
              <a:rPr lang="en-US" sz="12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200">
                <a:solidFill>
                  <a:srgbClr val="353535"/>
                </a:solidFill>
                <a:latin typeface="Segoe UI "/>
                <a:cs typeface="Segoe UI Semibold"/>
                <a:hlinkClick r:id="rId4"/>
              </a:rPr>
              <a:t>Microsoft Azure Fundamentals</a:t>
            </a:r>
            <a:endParaRPr lang="en-US" sz="1200">
              <a:solidFill>
                <a:srgbClr val="353535"/>
              </a:solidFill>
              <a:latin typeface="Segoe UI "/>
              <a:cs typeface="Segoe UI Semibold"/>
            </a:endParaRPr>
          </a:p>
          <a:p>
            <a:pPr marL="404813" lvl="1" indent="-171450" defTabSz="914367">
              <a:buFont typeface="Wingdings" panose="05000000000000000000" pitchFamily="2" charset="2"/>
              <a:buChar char="Ø"/>
              <a:defRPr/>
            </a:pPr>
            <a:r>
              <a:rPr lang="en-US" sz="1200">
                <a:solidFill>
                  <a:srgbClr val="353535"/>
                </a:solidFill>
                <a:latin typeface="Segoe UI "/>
                <a:cs typeface="Segoe UI Semibold"/>
              </a:rPr>
              <a:t>Cert Guide: </a:t>
            </a:r>
            <a:r>
              <a:rPr lang="en-US" sz="1200">
                <a:hlinkClick r:id="rId5"/>
              </a:rPr>
              <a:t>AZ-900</a:t>
            </a:r>
            <a:endParaRPr lang="en-US" sz="1200">
              <a:solidFill>
                <a:srgbClr val="353535"/>
              </a:solidFill>
              <a:latin typeface="Segoe UI "/>
              <a:cs typeface="Segoe UI Semibold"/>
            </a:endParaRPr>
          </a:p>
          <a:p>
            <a:pPr defTabSz="914367">
              <a:defRPr/>
            </a:pPr>
            <a:endParaRPr lang="en-US" sz="1200">
              <a:solidFill>
                <a:srgbClr val="353535"/>
              </a:solidFill>
              <a:latin typeface="Segoe UI "/>
              <a:cs typeface="Segoe UI Semibold"/>
            </a:endParaRPr>
          </a:p>
        </p:txBody>
      </p:sp>
      <p:cxnSp>
        <p:nvCxnSpPr>
          <p:cNvPr id="42" name="Straight Connector 41">
            <a:extLst>
              <a:ext uri="{FF2B5EF4-FFF2-40B4-BE49-F238E27FC236}">
                <a16:creationId xmlns:a16="http://schemas.microsoft.com/office/drawing/2014/main" id="{E6655DE2-73A1-4BD9-B5D8-87E438A70BC3}"/>
              </a:ext>
            </a:extLst>
          </p:cNvPr>
          <p:cNvCxnSpPr>
            <a:cxnSpLocks/>
          </p:cNvCxnSpPr>
          <p:nvPr/>
        </p:nvCxnSpPr>
        <p:spPr>
          <a:xfrm>
            <a:off x="3537064" y="2773951"/>
            <a:ext cx="31031" cy="274320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1FBD9B0-7070-4EC3-91A1-C2C89C096D9E}"/>
              </a:ext>
            </a:extLst>
          </p:cNvPr>
          <p:cNvCxnSpPr>
            <a:cxnSpLocks/>
          </p:cNvCxnSpPr>
          <p:nvPr/>
        </p:nvCxnSpPr>
        <p:spPr>
          <a:xfrm>
            <a:off x="6546990" y="2773951"/>
            <a:ext cx="39845" cy="274320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743F1B0-E07D-42A6-8924-2B0DD5E93E64}"/>
              </a:ext>
            </a:extLst>
          </p:cNvPr>
          <p:cNvGrpSpPr/>
          <p:nvPr/>
        </p:nvGrpSpPr>
        <p:grpSpPr>
          <a:xfrm>
            <a:off x="529416" y="2385285"/>
            <a:ext cx="9144000" cy="333708"/>
            <a:chOff x="455042" y="1165893"/>
            <a:chExt cx="8367370" cy="412355"/>
          </a:xfrm>
        </p:grpSpPr>
        <p:sp>
          <p:nvSpPr>
            <p:cNvPr id="34" name="Arrow: Pentagon 33">
              <a:extLst>
                <a:ext uri="{FF2B5EF4-FFF2-40B4-BE49-F238E27FC236}">
                  <a16:creationId xmlns:a16="http://schemas.microsoft.com/office/drawing/2014/main" id="{B334A34C-7F95-4EAD-B3FA-BE4C8189B2A7}"/>
                </a:ext>
              </a:extLst>
            </p:cNvPr>
            <p:cNvSpPr/>
            <p:nvPr/>
          </p:nvSpPr>
          <p:spPr bwMode="auto">
            <a:xfrm>
              <a:off x="455042" y="1165893"/>
              <a:ext cx="2834640" cy="412355"/>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No expertise with Azure</a:t>
              </a:r>
            </a:p>
          </p:txBody>
        </p:sp>
        <p:sp>
          <p:nvSpPr>
            <p:cNvPr id="35" name="Arrow: Chevron 34">
              <a:extLst>
                <a:ext uri="{FF2B5EF4-FFF2-40B4-BE49-F238E27FC236}">
                  <a16:creationId xmlns:a16="http://schemas.microsoft.com/office/drawing/2014/main" id="{F957358F-5403-4D76-8E9F-9D5045181A0C}"/>
                </a:ext>
              </a:extLst>
            </p:cNvPr>
            <p:cNvSpPr/>
            <p:nvPr/>
          </p:nvSpPr>
          <p:spPr bwMode="auto">
            <a:xfrm>
              <a:off x="3221407" y="1165893"/>
              <a:ext cx="2834640" cy="412355"/>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No expertise with Azure Data Platform</a:t>
              </a:r>
            </a:p>
          </p:txBody>
        </p:sp>
        <p:sp>
          <p:nvSpPr>
            <p:cNvPr id="36" name="Arrow: Chevron 35">
              <a:extLst>
                <a:ext uri="{FF2B5EF4-FFF2-40B4-BE49-F238E27FC236}">
                  <a16:creationId xmlns:a16="http://schemas.microsoft.com/office/drawing/2014/main" id="{2FD6A7F6-CF9A-41FB-9427-274062DE9B8D}"/>
                </a:ext>
              </a:extLst>
            </p:cNvPr>
            <p:cNvSpPr/>
            <p:nvPr/>
          </p:nvSpPr>
          <p:spPr bwMode="auto">
            <a:xfrm>
              <a:off x="5987772" y="1165893"/>
              <a:ext cx="2834640" cy="412355"/>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Before Any Learning Path</a:t>
              </a:r>
            </a:p>
          </p:txBody>
        </p:sp>
      </p:grpSp>
      <p:sp>
        <p:nvSpPr>
          <p:cNvPr id="4" name="Rectangle 3">
            <a:extLst>
              <a:ext uri="{FF2B5EF4-FFF2-40B4-BE49-F238E27FC236}">
                <a16:creationId xmlns:a16="http://schemas.microsoft.com/office/drawing/2014/main" id="{A60397F6-5E92-4CDA-AA2D-6175F202C9CB}"/>
              </a:ext>
            </a:extLst>
          </p:cNvPr>
          <p:cNvSpPr/>
          <p:nvPr/>
        </p:nvSpPr>
        <p:spPr>
          <a:xfrm>
            <a:off x="3734310" y="2883716"/>
            <a:ext cx="2743200" cy="2585323"/>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b="1">
                <a:solidFill>
                  <a:srgbClr val="353535"/>
                </a:solidFill>
                <a:latin typeface="Segoe UI "/>
                <a:cs typeface="Segoe UI Semibold"/>
              </a:rPr>
              <a:t>Activities Self Learn</a:t>
            </a:r>
            <a:r>
              <a:rPr kumimoji="0" lang="en-US" sz="1200" b="1" i="0" u="none" strike="noStrike" kern="1200" cap="none" spc="0" normalizeH="0" baseline="0" noProof="0">
                <a:ln>
                  <a:noFill/>
                </a:ln>
                <a:solidFill>
                  <a:srgbClr val="353535"/>
                </a:solidFill>
                <a:effectLst/>
                <a:uLnTx/>
                <a:uFillTx/>
                <a:latin typeface="Segoe UI "/>
                <a:ea typeface="+mn-ea"/>
                <a:cs typeface="Segoe UI Semibold"/>
              </a:rPr>
              <a:t>:</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353535"/>
              </a:solidFill>
              <a:effectLst/>
              <a:uLnTx/>
              <a:uFillTx/>
              <a:latin typeface="Segoe UI "/>
              <a:ea typeface="+mn-ea"/>
              <a:cs typeface="Segoe UI Semibold"/>
            </a:endParaRPr>
          </a:p>
          <a:p>
            <a:pPr marL="171450" indent="-171450" defTabSz="914367">
              <a:buFont typeface="Wingdings" panose="05000000000000000000" pitchFamily="2" charset="2"/>
              <a:buChar char="q"/>
              <a:defRPr/>
            </a:pPr>
            <a:r>
              <a:rPr lang="en-US" sz="1200" b="1">
                <a:solidFill>
                  <a:srgbClr val="353535"/>
                </a:solidFill>
                <a:latin typeface="Segoe UI "/>
                <a:cs typeface="Segoe UI Semibold"/>
              </a:rPr>
              <a:t>Learn Data Fundamentals</a:t>
            </a:r>
          </a:p>
          <a:p>
            <a:pPr marL="354330" lvl="1" indent="-171450" defTabSz="914367">
              <a:buFont typeface="Arial" panose="020B0604020202020204" pitchFamily="34" charset="0"/>
              <a:buChar char="•"/>
              <a:defRPr/>
            </a:pPr>
            <a:r>
              <a:rPr lang="en-US" sz="1200">
                <a:solidFill>
                  <a:srgbClr val="353535"/>
                </a:solidFill>
                <a:latin typeface="Segoe UI "/>
                <a:cs typeface="Segoe UI Semibold"/>
                <a:hlinkClick r:id="rId6"/>
              </a:rPr>
              <a:t>Azure Data Fundamentals </a:t>
            </a:r>
            <a:r>
              <a:rPr lang="en-US" sz="1200">
                <a:solidFill>
                  <a:srgbClr val="353535"/>
                </a:solidFill>
                <a:latin typeface="Segoe UI "/>
                <a:cs typeface="Segoe UI Semibold"/>
              </a:rPr>
              <a:t>(8h)</a:t>
            </a:r>
          </a:p>
          <a:p>
            <a:pPr marL="182880" lvl="1" defTabSz="914367">
              <a:defRPr/>
            </a:pPr>
            <a:endParaRPr lang="en-US" sz="1200">
              <a:solidFill>
                <a:srgbClr val="353535"/>
              </a:solidFill>
              <a:latin typeface="Segoe UI "/>
              <a:cs typeface="Segoe UI Semibold"/>
            </a:endParaRPr>
          </a:p>
          <a:p>
            <a:pPr marL="182880" lvl="1" defTabSz="914367">
              <a:defRPr/>
            </a:pPr>
            <a:endParaRPr lang="en-US" sz="1200">
              <a:solidFill>
                <a:srgbClr val="353535"/>
              </a:solidFill>
              <a:latin typeface="Segoe UI "/>
              <a:cs typeface="Segoe UI Semibold"/>
            </a:endParaRPr>
          </a:p>
          <a:p>
            <a:pPr marL="182880" lvl="1" defTabSz="914367">
              <a:defRPr/>
            </a:pPr>
            <a:endParaRPr lang="en-US" sz="1200">
              <a:solidFill>
                <a:srgbClr val="353535"/>
              </a:solidFill>
              <a:latin typeface="Segoe UI "/>
              <a:cs typeface="Segoe UI Semibold"/>
            </a:endParaRPr>
          </a:p>
          <a:p>
            <a:pPr marL="182880" lvl="1" defTabSz="914367">
              <a:defRPr/>
            </a:pPr>
            <a:endParaRPr lang="en-US" sz="1200">
              <a:solidFill>
                <a:srgbClr val="353535"/>
              </a:solidFill>
              <a:latin typeface="Segoe UI "/>
              <a:cs typeface="Segoe UI Semibold"/>
            </a:endParaRPr>
          </a:p>
          <a:p>
            <a:pPr marL="182880" lvl="1" defTabSz="914367">
              <a:defRPr/>
            </a:pPr>
            <a:endParaRPr lang="en-US" sz="1200">
              <a:solidFill>
                <a:srgbClr val="353535"/>
              </a:solidFill>
              <a:latin typeface="Segoe UI "/>
              <a:cs typeface="Segoe UI Semibold"/>
            </a:endParaRPr>
          </a:p>
          <a:p>
            <a:pPr marL="182880" lvl="1" defTabSz="914367">
              <a:defRPr/>
            </a:pPr>
            <a:endParaRPr lang="en-US" sz="1200">
              <a:solidFill>
                <a:srgbClr val="353535"/>
              </a:solidFill>
              <a:latin typeface="Segoe UI "/>
              <a:cs typeface="Segoe UI Semibold"/>
            </a:endParaRPr>
          </a:p>
          <a:p>
            <a:pPr lvl="0" defTabSz="914367">
              <a:defRPr/>
            </a:pPr>
            <a:r>
              <a:rPr lang="en-US" sz="12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200">
                <a:solidFill>
                  <a:srgbClr val="353535"/>
                </a:solidFill>
                <a:latin typeface="Segoe UI "/>
                <a:cs typeface="Segoe UI Semibold"/>
                <a:hlinkClick r:id="rId7"/>
              </a:rPr>
              <a:t>Microsoft Azure Data Fundamentals</a:t>
            </a:r>
            <a:endParaRPr lang="en-US" sz="1200">
              <a:solidFill>
                <a:srgbClr val="353535"/>
              </a:solidFill>
              <a:latin typeface="Segoe UI "/>
              <a:cs typeface="Segoe UI Semibold"/>
            </a:endParaRPr>
          </a:p>
          <a:p>
            <a:pPr marL="404813" marR="0" lvl="1"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srgbClr val="353535"/>
                </a:solidFill>
                <a:effectLst/>
                <a:uLnTx/>
                <a:uFillTx/>
                <a:latin typeface="Segoe UI "/>
                <a:ea typeface="+mn-ea"/>
                <a:cs typeface="Segoe UI Semibold"/>
              </a:rPr>
              <a:t>Cert Guide: </a:t>
            </a:r>
            <a:r>
              <a:rPr kumimoji="0" lang="en-US" sz="1200" b="0" i="0" u="none" strike="noStrike" kern="1200" cap="none" spc="0" normalizeH="0" baseline="0" noProof="0">
                <a:ln>
                  <a:noFill/>
                </a:ln>
                <a:solidFill>
                  <a:srgbClr val="000000"/>
                </a:solidFill>
                <a:effectLst/>
                <a:uLnTx/>
                <a:uFillTx/>
                <a:latin typeface="Segoe UI"/>
                <a:ea typeface="+mn-ea"/>
                <a:cs typeface="+mn-cs"/>
                <a:hlinkClick r:id="rId8"/>
              </a:rPr>
              <a:t>DP-900</a:t>
            </a:r>
            <a:endParaRPr kumimoji="0" lang="en-US" sz="1200" b="0" i="0" u="none" strike="noStrike" kern="1200" cap="none" spc="0" normalizeH="0" baseline="0" noProof="0">
              <a:ln>
                <a:noFill/>
              </a:ln>
              <a:solidFill>
                <a:srgbClr val="353535"/>
              </a:solidFill>
              <a:effectLst/>
              <a:uLnTx/>
              <a:uFillTx/>
              <a:latin typeface="Segoe UI "/>
              <a:ea typeface="+mn-ea"/>
              <a:cs typeface="Segoe UI Semibold"/>
            </a:endParaRPr>
          </a:p>
          <a:p>
            <a:pPr marL="233363" marR="0" lvl="1" algn="l" defTabSz="914367"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a:ln>
                <a:noFill/>
              </a:ln>
              <a:solidFill>
                <a:srgbClr val="353535"/>
              </a:solidFill>
              <a:effectLst/>
              <a:uLnTx/>
              <a:uFillTx/>
              <a:latin typeface="Segoe UI "/>
              <a:ea typeface="+mn-ea"/>
              <a:cs typeface="Segoe UI Semibold"/>
            </a:endParaRPr>
          </a:p>
        </p:txBody>
      </p:sp>
      <p:sp>
        <p:nvSpPr>
          <p:cNvPr id="5" name="Rectangle 4">
            <a:extLst>
              <a:ext uri="{FF2B5EF4-FFF2-40B4-BE49-F238E27FC236}">
                <a16:creationId xmlns:a16="http://schemas.microsoft.com/office/drawing/2014/main" id="{1A753180-7E0E-48C8-A08C-B52CF6D3DD74}"/>
              </a:ext>
            </a:extLst>
          </p:cNvPr>
          <p:cNvSpPr/>
          <p:nvPr/>
        </p:nvSpPr>
        <p:spPr>
          <a:xfrm>
            <a:off x="6699720" y="2883716"/>
            <a:ext cx="2743200" cy="2031325"/>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b="1">
                <a:solidFill>
                  <a:srgbClr val="353535"/>
                </a:solidFill>
                <a:latin typeface="Segoe UI "/>
                <a:cs typeface="Segoe UI Semibold"/>
              </a:rPr>
              <a:t>Activities Self Learn</a:t>
            </a:r>
            <a:r>
              <a:rPr kumimoji="0" lang="en-US" sz="1200" b="1" i="0" u="none" strike="noStrike" kern="1200" cap="none" spc="0" normalizeH="0" baseline="0" noProof="0">
                <a:ln>
                  <a:noFill/>
                </a:ln>
                <a:solidFill>
                  <a:srgbClr val="353535"/>
                </a:solidFill>
                <a:effectLst/>
                <a:uLnTx/>
                <a:uFillTx/>
                <a:latin typeface="Segoe UI "/>
                <a:ea typeface="+mn-ea"/>
                <a:cs typeface="Segoe UI Semibold"/>
              </a:rPr>
              <a:t>:</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353535"/>
              </a:solidFill>
              <a:effectLst/>
              <a:uLnTx/>
              <a:uFillTx/>
              <a:latin typeface="Segoe UI "/>
              <a:ea typeface="+mn-ea"/>
              <a:cs typeface="Segoe UI Semibold"/>
            </a:endParaRPr>
          </a:p>
          <a:p>
            <a:pPr marL="171450" indent="-171450" defTabSz="914367">
              <a:buFont typeface="Wingdings" panose="05000000000000000000" pitchFamily="2" charset="2"/>
              <a:buChar char="q"/>
              <a:defRPr/>
            </a:pPr>
            <a:r>
              <a:rPr lang="en-US" sz="1200" b="1">
                <a:solidFill>
                  <a:srgbClr val="353535"/>
                </a:solidFill>
                <a:latin typeface="Segoe UI "/>
                <a:cs typeface="Segoe UI Semibold"/>
              </a:rPr>
              <a:t>Learn Best Practices</a:t>
            </a:r>
          </a:p>
          <a:p>
            <a:pPr marL="354330" lvl="1" indent="-171450" defTabSz="914367">
              <a:buFont typeface="Arial" panose="020B0604020202020204" pitchFamily="34" charset="0"/>
              <a:buChar char="•"/>
              <a:defRPr/>
            </a:pPr>
            <a:r>
              <a:rPr lang="en-US" sz="1200">
                <a:solidFill>
                  <a:srgbClr val="353535"/>
                </a:solidFill>
                <a:latin typeface="Segoe UI "/>
                <a:cs typeface="Segoe UI Semibold"/>
                <a:hlinkClick r:id="rId9"/>
              </a:rPr>
              <a:t>Introduction to the Cloud Adoption Framework for Azure </a:t>
            </a:r>
            <a:r>
              <a:rPr lang="en-US" sz="1200">
                <a:solidFill>
                  <a:srgbClr val="353535"/>
                </a:solidFill>
                <a:latin typeface="Segoe UI "/>
                <a:cs typeface="Segoe UI Semibold"/>
              </a:rPr>
              <a:t>(6h)</a:t>
            </a:r>
            <a:endParaRPr lang="en-US" sz="1200">
              <a:solidFill>
                <a:srgbClr val="353535"/>
              </a:solidFill>
              <a:latin typeface="Segoe UI "/>
              <a:cs typeface="Segoe UI Semibold"/>
              <a:hlinkClick r:id="rId10"/>
            </a:endParaRPr>
          </a:p>
          <a:p>
            <a:pPr marL="354330" lvl="1" indent="-171450" defTabSz="914367">
              <a:buFont typeface="Arial" panose="020B0604020202020204" pitchFamily="34" charset="0"/>
              <a:buChar char="•"/>
              <a:defRPr/>
            </a:pPr>
            <a:r>
              <a:rPr lang="en-US" sz="1200">
                <a:solidFill>
                  <a:srgbClr val="353535"/>
                </a:solidFill>
                <a:latin typeface="Segoe UI "/>
                <a:cs typeface="Segoe UI Semibold"/>
                <a:hlinkClick r:id="rId11"/>
              </a:rPr>
              <a:t>Introduction to the Azure Well-Architected Video Series</a:t>
            </a:r>
            <a:r>
              <a:rPr lang="en-US" sz="1200">
                <a:solidFill>
                  <a:srgbClr val="353535"/>
                </a:solidFill>
                <a:latin typeface="Segoe UI "/>
                <a:cs typeface="Segoe UI Semibold"/>
              </a:rPr>
              <a:t> (4h)</a:t>
            </a:r>
          </a:p>
          <a:p>
            <a:pPr marL="354330" marR="0" lvl="1"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kern="1200" cap="none" spc="0" normalizeH="0" baseline="0" noProof="0">
                <a:ln>
                  <a:noFill/>
                </a:ln>
                <a:solidFill>
                  <a:srgbClr val="353535"/>
                </a:solidFill>
                <a:effectLst/>
                <a:uLnTx/>
                <a:uFillTx/>
                <a:latin typeface="Segoe UI "/>
                <a:ea typeface="+mn-ea"/>
                <a:cs typeface="Segoe UI Semibold"/>
              </a:rPr>
              <a:t>Well Architected Practitioner  </a:t>
            </a:r>
            <a:r>
              <a:rPr kumimoji="0" lang="en-US" sz="1200" b="0" i="0" kern="1200" cap="none" spc="0" normalizeH="0" baseline="0" noProof="0">
                <a:ln>
                  <a:noFill/>
                </a:ln>
                <a:solidFill>
                  <a:srgbClr val="353535"/>
                </a:solidFill>
                <a:effectLst/>
                <a:uLnTx/>
                <a:uFillTx/>
                <a:latin typeface="Segoe UI "/>
                <a:ea typeface="+mn-ea"/>
                <a:cs typeface="Segoe UI Semibold"/>
                <a:hlinkClick r:id="rId12"/>
              </a:rPr>
              <a:t>Portuguese</a:t>
            </a:r>
            <a:r>
              <a:rPr kumimoji="0" lang="en-US" sz="1200" b="0" i="0" kern="1200" cap="none" spc="0" normalizeH="0" baseline="0" noProof="0">
                <a:ln>
                  <a:noFill/>
                </a:ln>
                <a:solidFill>
                  <a:srgbClr val="353535"/>
                </a:solidFill>
                <a:effectLst/>
                <a:uLnTx/>
                <a:uFillTx/>
                <a:latin typeface="Segoe UI "/>
                <a:ea typeface="+mn-ea"/>
                <a:cs typeface="Segoe UI Semibold"/>
              </a:rPr>
              <a:t> | </a:t>
            </a:r>
            <a:r>
              <a:rPr kumimoji="0" lang="en-US" sz="1200" b="0" i="0" kern="1200" cap="none" spc="0" normalizeH="0" baseline="0" noProof="0">
                <a:ln>
                  <a:noFill/>
                </a:ln>
                <a:solidFill>
                  <a:srgbClr val="353535"/>
                </a:solidFill>
                <a:effectLst/>
                <a:uLnTx/>
                <a:uFillTx/>
                <a:latin typeface="Segoe UI "/>
                <a:ea typeface="+mn-ea"/>
                <a:cs typeface="Segoe UI Semibold"/>
                <a:hlinkClick r:id="rId12"/>
              </a:rPr>
              <a:t>Spanish</a:t>
            </a:r>
            <a:r>
              <a:rPr kumimoji="0" lang="en-US" sz="1200" b="0" i="0" kern="1200" cap="none" spc="0" normalizeH="0" baseline="0" noProof="0">
                <a:ln>
                  <a:noFill/>
                </a:ln>
                <a:solidFill>
                  <a:srgbClr val="353535"/>
                </a:solidFill>
                <a:effectLst/>
                <a:uLnTx/>
                <a:uFillTx/>
                <a:latin typeface="Segoe UI "/>
                <a:ea typeface="+mn-ea"/>
                <a:cs typeface="Segoe UI Semibold"/>
              </a:rPr>
              <a:t> (6h)</a:t>
            </a:r>
            <a:r>
              <a:rPr kumimoji="0" lang="en-US" sz="1200" b="0" i="0" kern="1200" cap="none" spc="0" normalizeH="0" baseline="0" noProof="0">
                <a:ln>
                  <a:noFill/>
                </a:ln>
                <a:solidFill>
                  <a:srgbClr val="353535"/>
                </a:solidFill>
                <a:effectLst/>
                <a:highlight>
                  <a:srgbClr val="FFFF00"/>
                </a:highlight>
                <a:uLnTx/>
                <a:uFillTx/>
                <a:latin typeface="Segoe UI "/>
                <a:ea typeface="+mn-ea"/>
                <a:cs typeface="Segoe UI Semibold"/>
              </a:rPr>
              <a:t> </a:t>
            </a:r>
          </a:p>
          <a:p>
            <a:pPr marL="354330" lvl="1" indent="-171450" defTabSz="914367">
              <a:buFont typeface="Arial" panose="020B0604020202020204" pitchFamily="34" charset="0"/>
              <a:buChar char="•"/>
              <a:defRPr/>
            </a:pPr>
            <a:r>
              <a:rPr lang="en-US" sz="1200">
                <a:solidFill>
                  <a:srgbClr val="353535"/>
                </a:solidFill>
                <a:latin typeface="Segoe UI "/>
                <a:cs typeface="Segoe UI Semibold"/>
                <a:hlinkClick r:id="rId13"/>
              </a:rPr>
              <a:t>Well Architected Deep-dive</a:t>
            </a:r>
            <a:r>
              <a:rPr lang="en-US" sz="1200">
                <a:solidFill>
                  <a:srgbClr val="353535"/>
                </a:solidFill>
                <a:latin typeface="Segoe UI "/>
                <a:cs typeface="Segoe UI Semibold"/>
              </a:rPr>
              <a:t> </a:t>
            </a:r>
            <a:r>
              <a:rPr kumimoji="0" lang="en-US" sz="1200" b="0" i="0" u="sng" strike="noStrike" kern="1200" cap="none" spc="0" normalizeH="0" baseline="0" noProof="0">
                <a:ln>
                  <a:noFill/>
                </a:ln>
                <a:solidFill>
                  <a:srgbClr val="353535"/>
                </a:solidFill>
                <a:effectLst/>
                <a:uLnTx/>
                <a:uFillTx/>
                <a:latin typeface="Segoe UI "/>
                <a:ea typeface="+mn-ea"/>
                <a:cs typeface="Segoe UI Semibold"/>
              </a:rPr>
              <a:t>(6h)</a:t>
            </a:r>
            <a:r>
              <a:rPr kumimoji="0" lang="en-US" sz="1200" b="0" i="0" u="sng" strike="noStrike" kern="1200" cap="none" spc="0" normalizeH="0" baseline="0" noProof="0">
                <a:ln>
                  <a:noFill/>
                </a:ln>
                <a:solidFill>
                  <a:srgbClr val="353535"/>
                </a:solidFill>
                <a:effectLst/>
                <a:highlight>
                  <a:srgbClr val="FFFF00"/>
                </a:highlight>
                <a:uLnTx/>
                <a:uFillTx/>
                <a:latin typeface="Segoe UI "/>
                <a:ea typeface="+mn-ea"/>
                <a:cs typeface="Segoe UI Semibold"/>
              </a:rPr>
              <a:t> </a:t>
            </a:r>
          </a:p>
          <a:p>
            <a:pPr marL="182880" lvl="1" defTabSz="914367">
              <a:defRPr/>
            </a:pPr>
            <a:endParaRPr lang="en-US" sz="1200" u="sng">
              <a:solidFill>
                <a:srgbClr val="353535"/>
              </a:solidFill>
              <a:highlight>
                <a:srgbClr val="FFFF00"/>
              </a:highlight>
              <a:latin typeface="Segoe UI "/>
              <a:cs typeface="Segoe UI Semibold"/>
            </a:endParaRPr>
          </a:p>
        </p:txBody>
      </p:sp>
      <p:sp>
        <p:nvSpPr>
          <p:cNvPr id="16" name="Title 5">
            <a:extLst>
              <a:ext uri="{FF2B5EF4-FFF2-40B4-BE49-F238E27FC236}">
                <a16:creationId xmlns:a16="http://schemas.microsoft.com/office/drawing/2014/main" id="{1E69A859-AE0E-48C0-85D2-086AC9A49502}"/>
              </a:ext>
            </a:extLst>
          </p:cNvPr>
          <p:cNvSpPr txBox="1">
            <a:spLocks/>
          </p:cNvSpPr>
          <p:nvPr/>
        </p:nvSpPr>
        <p:spPr>
          <a:xfrm>
            <a:off x="426424" y="256013"/>
            <a:ext cx="11336039" cy="73934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800" b="1">
                <a:latin typeface="Segoe UI"/>
                <a:cs typeface="Segoe UI"/>
              </a:rPr>
              <a:t>Data &amp; AI Learning Common Learning Paths </a:t>
            </a:r>
            <a:endParaRPr lang="en-US"/>
          </a:p>
        </p:txBody>
      </p:sp>
      <p:sp>
        <p:nvSpPr>
          <p:cNvPr id="9" name="Rectangle 8">
            <a:extLst>
              <a:ext uri="{FF2B5EF4-FFF2-40B4-BE49-F238E27FC236}">
                <a16:creationId xmlns:a16="http://schemas.microsoft.com/office/drawing/2014/main" id="{1F0A63F0-7FB3-4471-874D-7CFF3206F47C}"/>
              </a:ext>
            </a:extLst>
          </p:cNvPr>
          <p:cNvSpPr/>
          <p:nvPr/>
        </p:nvSpPr>
        <p:spPr bwMode="auto">
          <a:xfrm>
            <a:off x="9422674" y="256013"/>
            <a:ext cx="2331720" cy="658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pt-BR" sz="2400">
                <a:gradFill>
                  <a:gsLst>
                    <a:gs pos="0">
                      <a:srgbClr val="FFFFFF"/>
                    </a:gs>
                    <a:gs pos="100000">
                      <a:srgbClr val="FFFFFF"/>
                    </a:gs>
                  </a:gsLst>
                  <a:lin ang="5400000" scaled="0"/>
                </a:gradFill>
                <a:latin typeface="+mj-lt"/>
                <a:ea typeface="Segoe UI" pitchFamily="34" charset="0"/>
                <a:cs typeface="Segoe UI" pitchFamily="34" charset="0"/>
              </a:rPr>
              <a:t>All</a:t>
            </a:r>
            <a:endParaRPr lang="en-US" sz="2400">
              <a:gradFill>
                <a:gsLst>
                  <a:gs pos="0">
                    <a:srgbClr val="FFFFFF"/>
                  </a:gs>
                  <a:gs pos="100000">
                    <a:srgbClr val="FFFFFF"/>
                  </a:gs>
                </a:gsLst>
                <a:lin ang="5400000" scaled="0"/>
              </a:gradFill>
              <a:latin typeface="+mj-lt"/>
              <a:ea typeface="Segoe UI" pitchFamily="34" charset="0"/>
              <a:cs typeface="Segoe UI" pitchFamily="34" charset="0"/>
            </a:endParaRPr>
          </a:p>
        </p:txBody>
      </p:sp>
      <p:graphicFrame>
        <p:nvGraphicFramePr>
          <p:cNvPr id="3" name="Table 7">
            <a:extLst>
              <a:ext uri="{FF2B5EF4-FFF2-40B4-BE49-F238E27FC236}">
                <a16:creationId xmlns:a16="http://schemas.microsoft.com/office/drawing/2014/main" id="{79A49F87-CAAA-4AB9-8384-56E24249DEF8}"/>
              </a:ext>
            </a:extLst>
          </p:cNvPr>
          <p:cNvGraphicFramePr>
            <a:graphicFrameLocks noGrp="1"/>
          </p:cNvGraphicFramePr>
          <p:nvPr>
            <p:extLst>
              <p:ext uri="{D42A27DB-BD31-4B8C-83A1-F6EECF244321}">
                <p14:modId xmlns:p14="http://schemas.microsoft.com/office/powerpoint/2010/main" val="1268968054"/>
              </p:ext>
            </p:extLst>
          </p:nvPr>
        </p:nvGraphicFramePr>
        <p:xfrm>
          <a:off x="529415" y="1205802"/>
          <a:ext cx="9144000" cy="822960"/>
        </p:xfrm>
        <a:graphic>
          <a:graphicData uri="http://schemas.openxmlformats.org/drawingml/2006/table">
            <a:tbl>
              <a:tblPr firstCol="1" bandRow="1">
                <a:tableStyleId>{5C22544A-7EE6-4342-B048-85BDC9FD1C3A}</a:tableStyleId>
              </a:tblPr>
              <a:tblGrid>
                <a:gridCol w="1828800">
                  <a:extLst>
                    <a:ext uri="{9D8B030D-6E8A-4147-A177-3AD203B41FA5}">
                      <a16:colId xmlns:a16="http://schemas.microsoft.com/office/drawing/2014/main" val="2875500370"/>
                    </a:ext>
                  </a:extLst>
                </a:gridCol>
                <a:gridCol w="7315200">
                  <a:extLst>
                    <a:ext uri="{9D8B030D-6E8A-4147-A177-3AD203B41FA5}">
                      <a16:colId xmlns:a16="http://schemas.microsoft.com/office/drawing/2014/main" val="81827492"/>
                    </a:ext>
                  </a:extLst>
                </a:gridCol>
              </a:tblGrid>
              <a:tr h="822960">
                <a:tc>
                  <a:txBody>
                    <a:bodyPr/>
                    <a:lstStyle/>
                    <a:p>
                      <a:r>
                        <a:rPr lang="en-US"/>
                        <a:t>Criteria</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Profile</a:t>
                      </a:r>
                      <a:r>
                        <a:rPr lang="en-US" sz="1200"/>
                        <a:t>: Managed Partner of Any Size</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Objective</a:t>
                      </a:r>
                      <a:r>
                        <a:rPr lang="en-US" sz="1200"/>
                        <a:t>: Set the basic learnings for Azure and Data Platform for FY23</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Tracking</a:t>
                      </a:r>
                      <a:r>
                        <a:rPr lang="en-US" sz="1200"/>
                        <a:t>: At the specific Data &amp; AI Learning Path selected</a:t>
                      </a:r>
                    </a:p>
                  </a:txBody>
                  <a:tcPr anchor="ctr"/>
                </a:tc>
                <a:extLst>
                  <a:ext uri="{0D108BD9-81ED-4DB2-BD59-A6C34878D82A}">
                    <a16:rowId xmlns:a16="http://schemas.microsoft.com/office/drawing/2014/main" val="962756772"/>
                  </a:ext>
                </a:extLst>
              </a:tr>
            </a:tbl>
          </a:graphicData>
        </a:graphic>
      </p:graphicFrame>
      <p:pic>
        <p:nvPicPr>
          <p:cNvPr id="8" name="Graphic 7" descr="Target outline">
            <a:extLst>
              <a:ext uri="{FF2B5EF4-FFF2-40B4-BE49-F238E27FC236}">
                <a16:creationId xmlns:a16="http://schemas.microsoft.com/office/drawing/2014/main" id="{A56C1737-CA14-469B-A6AE-8D5CF575602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08880" y="1350835"/>
            <a:ext cx="520247" cy="520247"/>
          </a:xfrm>
          <a:prstGeom prst="rect">
            <a:avLst/>
          </a:prstGeom>
        </p:spPr>
      </p:pic>
      <p:sp>
        <p:nvSpPr>
          <p:cNvPr id="11" name="Action Button: Go Home 10">
            <a:hlinkClick r:id="" action="ppaction://hlinkshowjump?jump=firstslide" highlightClick="1"/>
            <a:extLst>
              <a:ext uri="{FF2B5EF4-FFF2-40B4-BE49-F238E27FC236}">
                <a16:creationId xmlns:a16="http://schemas.microsoft.com/office/drawing/2014/main" id="{3963D021-0309-F339-C4A8-705D478F8BF2}"/>
              </a:ext>
            </a:extLst>
          </p:cNvPr>
          <p:cNvSpPr/>
          <p:nvPr/>
        </p:nvSpPr>
        <p:spPr bwMode="auto">
          <a:xfrm>
            <a:off x="10055337" y="1301825"/>
            <a:ext cx="1055565" cy="618265"/>
          </a:xfrm>
          <a:prstGeom prst="actionButtonHom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pt-BR" sz="200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AF66A305-7371-68FB-89E0-1BCFBB5667BC}"/>
              </a:ext>
            </a:extLst>
          </p:cNvPr>
          <p:cNvSpPr/>
          <p:nvPr/>
        </p:nvSpPr>
        <p:spPr>
          <a:xfrm>
            <a:off x="9854721" y="2385285"/>
            <a:ext cx="2142794" cy="3416320"/>
          </a:xfrm>
          <a:prstGeom prst="rect">
            <a:avLst/>
          </a:prstGeom>
          <a:solidFill>
            <a:schemeClr val="accent2">
              <a:lumMod val="20000"/>
              <a:lumOff val="80000"/>
            </a:schemeClr>
          </a:solidFill>
        </p:spPr>
        <p:txBody>
          <a:bodyPr wrap="square" lIns="91440" tIns="91440" rIns="9144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rgbClr val="353535"/>
                </a:solidFill>
                <a:effectLst/>
                <a:uLnTx/>
                <a:uFillTx/>
                <a:latin typeface="Segoe UI "/>
                <a:ea typeface="+mn-ea"/>
                <a:cs typeface="Segoe UI Semibold"/>
              </a:rPr>
              <a:t>Data &amp; AI Curated Content</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1" i="0" strike="noStrike" kern="1200" cap="none" spc="0" normalizeH="0" baseline="0" noProof="0">
              <a:ln>
                <a:noFill/>
              </a:ln>
              <a:solidFill>
                <a:srgbClr val="353535"/>
              </a:solidFill>
              <a:effectLst/>
              <a:uLnTx/>
              <a:uFillTx/>
              <a:latin typeface="Segoe UI "/>
              <a:ea typeface="+mn-ea"/>
              <a:cs typeface="Segoe UI Semibold"/>
            </a:endParaRPr>
          </a:p>
          <a:p>
            <a:pPr marL="171450" indent="-171450" defTabSz="914367">
              <a:buFont typeface="Wingdings" panose="05000000000000000000" pitchFamily="2" charset="2"/>
              <a:buChar char="q"/>
              <a:defRPr/>
            </a:pPr>
            <a:r>
              <a:rPr lang="en-US" sz="1200" b="1">
                <a:solidFill>
                  <a:srgbClr val="353535"/>
                </a:solidFill>
                <a:latin typeface="Segoe UI "/>
                <a:cs typeface="Segoe UI Semibold"/>
              </a:rPr>
              <a:t>Extra and advances content to support on deals and developments</a:t>
            </a:r>
          </a:p>
          <a:p>
            <a:pPr marL="171450" indent="-171450" defTabSz="914367">
              <a:buFont typeface="Wingdings" panose="05000000000000000000" pitchFamily="2" charset="2"/>
              <a:buChar char="q"/>
              <a:defRPr/>
            </a:pPr>
            <a:endParaRPr lang="en-US" sz="1200">
              <a:solidFill>
                <a:srgbClr val="353535"/>
              </a:solidFill>
              <a:latin typeface="Segoe UI "/>
              <a:cs typeface="Segoe UI Semibold"/>
            </a:endParaRPr>
          </a:p>
          <a:p>
            <a:pPr marL="354330" lvl="1" indent="-171450" defTabSz="914367">
              <a:buFont typeface="Arial" panose="020B0604020202020204" pitchFamily="34" charset="0"/>
              <a:buChar char="•"/>
              <a:defRPr/>
            </a:pPr>
            <a:r>
              <a:rPr lang="en-US" sz="1200">
                <a:solidFill>
                  <a:srgbClr val="353535"/>
                </a:solidFill>
                <a:latin typeface="Segoe UI "/>
                <a:cs typeface="Segoe UI Semibold"/>
              </a:rPr>
              <a:t>Advanced Docs</a:t>
            </a:r>
          </a:p>
          <a:p>
            <a:pPr marL="354330" lvl="1" indent="-171450" defTabSz="914367">
              <a:buFont typeface="Arial" panose="020B0604020202020204" pitchFamily="34" charset="0"/>
              <a:buChar char="•"/>
              <a:defRPr/>
            </a:pPr>
            <a:r>
              <a:rPr lang="en-US" sz="1200">
                <a:solidFill>
                  <a:srgbClr val="353535"/>
                </a:solidFill>
                <a:latin typeface="Segoe UI "/>
                <a:cs typeface="Segoe UI Semibold"/>
              </a:rPr>
              <a:t>Calculators</a:t>
            </a:r>
          </a:p>
          <a:p>
            <a:pPr marL="354330" lvl="1" indent="-171450" defTabSz="914367">
              <a:buFont typeface="Arial" panose="020B0604020202020204" pitchFamily="34" charset="0"/>
              <a:buChar char="•"/>
              <a:defRPr/>
            </a:pPr>
            <a:r>
              <a:rPr lang="en-US" sz="1200">
                <a:solidFill>
                  <a:srgbClr val="353535"/>
                </a:solidFill>
                <a:latin typeface="Segoe UI "/>
                <a:cs typeface="Segoe UI Semibold"/>
              </a:rPr>
              <a:t>Certifications</a:t>
            </a:r>
          </a:p>
          <a:p>
            <a:pPr marL="354330" lvl="1" indent="-171450" defTabSz="914367">
              <a:buFont typeface="Arial" panose="020B0604020202020204" pitchFamily="34" charset="0"/>
              <a:buChar char="•"/>
              <a:defRPr/>
            </a:pPr>
            <a:r>
              <a:rPr lang="en-US" sz="1200">
                <a:solidFill>
                  <a:srgbClr val="353535"/>
                </a:solidFill>
                <a:latin typeface="Segoe UI "/>
                <a:cs typeface="Segoe UI Semibold"/>
              </a:rPr>
              <a:t>Demos</a:t>
            </a:r>
          </a:p>
          <a:p>
            <a:pPr marL="354330" lvl="1" indent="-171450" defTabSz="914367">
              <a:buFont typeface="Arial" panose="020B0604020202020204" pitchFamily="34" charset="0"/>
              <a:buChar char="•"/>
              <a:defRPr/>
            </a:pPr>
            <a:r>
              <a:rPr lang="en-US" sz="1200">
                <a:solidFill>
                  <a:srgbClr val="353535"/>
                </a:solidFill>
                <a:latin typeface="Segoe UI "/>
                <a:cs typeface="Segoe UI Semibold"/>
              </a:rPr>
              <a:t>MS Learn</a:t>
            </a:r>
          </a:p>
          <a:p>
            <a:pPr marL="354330" lvl="1" indent="-171450" defTabSz="914367">
              <a:buFont typeface="Arial" panose="020B0604020202020204" pitchFamily="34" charset="0"/>
              <a:buChar char="•"/>
              <a:defRPr/>
            </a:pPr>
            <a:r>
              <a:rPr lang="en-US" sz="1200">
                <a:solidFill>
                  <a:srgbClr val="353535"/>
                </a:solidFill>
                <a:latin typeface="Segoe UI "/>
                <a:cs typeface="Segoe UI Semibold"/>
              </a:rPr>
              <a:t>Solution Accelerator</a:t>
            </a:r>
          </a:p>
          <a:p>
            <a:pPr marL="354330" lvl="1" indent="-171450" defTabSz="914367">
              <a:buFont typeface="Arial" panose="020B0604020202020204" pitchFamily="34" charset="0"/>
              <a:buChar char="•"/>
              <a:defRPr/>
            </a:pPr>
            <a:endParaRPr lang="en-US" sz="1200">
              <a:solidFill>
                <a:srgbClr val="353535"/>
              </a:solidFill>
              <a:latin typeface="Segoe UI "/>
              <a:cs typeface="Segoe UI Semibold"/>
            </a:endParaRPr>
          </a:p>
          <a:p>
            <a:pPr marL="354330" lvl="1" indent="-171450" defTabSz="914367">
              <a:buFont typeface="Arial" panose="020B0604020202020204" pitchFamily="34" charset="0"/>
              <a:buChar char="•"/>
              <a:defRPr/>
            </a:pPr>
            <a:endParaRPr lang="en-US" sz="1200">
              <a:solidFill>
                <a:srgbClr val="353535"/>
              </a:solidFill>
              <a:latin typeface="Segoe UI "/>
              <a:cs typeface="Segoe UI Semibold"/>
            </a:endParaRPr>
          </a:p>
          <a:p>
            <a:pPr marL="354330" lvl="1" indent="-171450" defTabSz="914367">
              <a:buFont typeface="Arial" panose="020B0604020202020204" pitchFamily="34" charset="0"/>
              <a:buChar char="•"/>
              <a:defRPr/>
            </a:pPr>
            <a:endParaRPr lang="en-US" sz="1200">
              <a:solidFill>
                <a:srgbClr val="353535"/>
              </a:solidFill>
              <a:latin typeface="Segoe UI "/>
              <a:cs typeface="Segoe UI Semibold"/>
            </a:endParaRPr>
          </a:p>
          <a:p>
            <a:pPr marL="354330" lvl="1" indent="-171450" defTabSz="914367">
              <a:buFont typeface="Arial" panose="020B0604020202020204" pitchFamily="34" charset="0"/>
              <a:buChar char="•"/>
              <a:defRPr/>
            </a:pPr>
            <a:endParaRPr lang="en-US" sz="1200">
              <a:solidFill>
                <a:srgbClr val="353535"/>
              </a:solidFill>
              <a:latin typeface="Segoe UI "/>
              <a:cs typeface="Segoe UI Semibold"/>
            </a:endParaRPr>
          </a:p>
          <a:p>
            <a:pPr marL="354330" lvl="1" indent="-171450" defTabSz="914367">
              <a:buFont typeface="Arial" panose="020B0604020202020204" pitchFamily="34" charset="0"/>
              <a:buChar char="•"/>
              <a:defRPr/>
            </a:pPr>
            <a:endParaRPr lang="en-US" sz="1200">
              <a:solidFill>
                <a:srgbClr val="353535"/>
              </a:solidFill>
              <a:latin typeface="Segoe UI "/>
              <a:cs typeface="Segoe UI Semibold"/>
            </a:endParaRPr>
          </a:p>
          <a:p>
            <a:pPr marL="354330" lvl="1" indent="-171450" defTabSz="914367">
              <a:buFont typeface="Arial" panose="020B0604020202020204" pitchFamily="34" charset="0"/>
              <a:buChar char="•"/>
              <a:defRPr/>
            </a:pPr>
            <a:endParaRPr lang="en-US" sz="1200">
              <a:solidFill>
                <a:srgbClr val="353535"/>
              </a:solidFill>
              <a:latin typeface="Segoe UI "/>
              <a:cs typeface="Segoe UI Semibold"/>
            </a:endParaRPr>
          </a:p>
        </p:txBody>
      </p:sp>
      <p:graphicFrame>
        <p:nvGraphicFramePr>
          <p:cNvPr id="12" name="Object 11">
            <a:extLst>
              <a:ext uri="{FF2B5EF4-FFF2-40B4-BE49-F238E27FC236}">
                <a16:creationId xmlns:a16="http://schemas.microsoft.com/office/drawing/2014/main" id="{16E815FA-70F2-DAF3-0B7C-5E20A7E45997}"/>
              </a:ext>
            </a:extLst>
          </p:cNvPr>
          <p:cNvGraphicFramePr>
            <a:graphicFrameLocks noChangeAspect="1"/>
          </p:cNvGraphicFramePr>
          <p:nvPr>
            <p:extLst>
              <p:ext uri="{D42A27DB-BD31-4B8C-83A1-F6EECF244321}">
                <p14:modId xmlns:p14="http://schemas.microsoft.com/office/powerpoint/2010/main" val="2553776419"/>
              </p:ext>
            </p:extLst>
          </p:nvPr>
        </p:nvGraphicFramePr>
        <p:xfrm>
          <a:off x="10468918" y="4915041"/>
          <a:ext cx="914400" cy="771525"/>
        </p:xfrm>
        <a:graphic>
          <a:graphicData uri="http://schemas.openxmlformats.org/presentationml/2006/ole">
            <mc:AlternateContent xmlns:mc="http://schemas.openxmlformats.org/markup-compatibility/2006">
              <mc:Choice xmlns:v="urn:schemas-microsoft-com:vml" Requires="v">
                <p:oleObj name="Worksheet" showAsIcon="1" r:id="rId16" imgW="914400" imgH="771697" progId="Excel.Sheet.12">
                  <p:embed/>
                </p:oleObj>
              </mc:Choice>
              <mc:Fallback>
                <p:oleObj name="Worksheet" showAsIcon="1" r:id="rId16" imgW="914400" imgH="771697" progId="Excel.Sheet.12">
                  <p:embed/>
                  <p:pic>
                    <p:nvPicPr>
                      <p:cNvPr id="12" name="Object 11">
                        <a:extLst>
                          <a:ext uri="{FF2B5EF4-FFF2-40B4-BE49-F238E27FC236}">
                            <a16:creationId xmlns:a16="http://schemas.microsoft.com/office/drawing/2014/main" id="{16E815FA-70F2-DAF3-0B7C-5E20A7E45997}"/>
                          </a:ext>
                        </a:extLst>
                      </p:cNvPr>
                      <p:cNvPicPr/>
                      <p:nvPr/>
                    </p:nvPicPr>
                    <p:blipFill>
                      <a:blip r:embed="rId17"/>
                      <a:stretch>
                        <a:fillRect/>
                      </a:stretch>
                    </p:blipFill>
                    <p:spPr>
                      <a:xfrm>
                        <a:off x="10468918" y="491504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751956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C86E6B1-7710-4AB5-929C-B5C3D2CCF1CD}"/>
              </a:ext>
            </a:extLst>
          </p:cNvPr>
          <p:cNvSpPr/>
          <p:nvPr/>
        </p:nvSpPr>
        <p:spPr>
          <a:xfrm>
            <a:off x="620855" y="2853565"/>
            <a:ext cx="2651760" cy="3693319"/>
          </a:xfrm>
          <a:prstGeom prst="rect">
            <a:avLst/>
          </a:prstGeom>
        </p:spPr>
        <p:txBody>
          <a:bodyPr wrap="square" lIns="0" tIns="0" rIns="0" bIns="0" anchor="t">
            <a:spAutoFit/>
          </a:bodyPr>
          <a:lstStyle/>
          <a:p>
            <a:pPr defTabSz="914367">
              <a:defRPr/>
            </a:pPr>
            <a:r>
              <a:rPr lang="en-US" sz="1000">
                <a:solidFill>
                  <a:srgbClr val="353535"/>
                </a:solidFill>
                <a:cs typeface="Segoe UI Semibold"/>
              </a:rPr>
              <a:t>Partners with no proved expertise on Azure Database services but with database skills that want to upskill their team.</a:t>
            </a:r>
          </a:p>
          <a:p>
            <a:pPr lvl="0" defTabSz="914367">
              <a:defRPr/>
            </a:pPr>
            <a:endParaRPr lang="en-US" sz="1000">
              <a:solidFill>
                <a:srgbClr val="353535"/>
              </a:solidFill>
              <a:cs typeface="Segoe UI Semibold"/>
            </a:endParaRPr>
          </a:p>
          <a:p>
            <a:pPr lvl="0" defTabSz="914367">
              <a:defRPr/>
            </a:pPr>
            <a:r>
              <a:rPr lang="en-US" sz="1000" b="1">
                <a:solidFill>
                  <a:srgbClr val="353535"/>
                </a:solidFill>
                <a:cs typeface="Segoe UI Semibold"/>
              </a:rPr>
              <a:t>Goal: </a:t>
            </a:r>
            <a:r>
              <a:rPr lang="en-US" sz="1000">
                <a:solidFill>
                  <a:srgbClr val="353535"/>
                </a:solidFill>
                <a:cs typeface="Segoe UI Semibold"/>
              </a:rPr>
              <a:t>Identity partners with capacity and willing to work on Azure Database opportunities.</a:t>
            </a:r>
          </a:p>
          <a:p>
            <a:pPr lvl="0" defTabSz="914367">
              <a:defRPr/>
            </a:pPr>
            <a:endParaRPr lang="en-US" sz="1000">
              <a:solidFill>
                <a:srgbClr val="353535"/>
              </a:solidFill>
              <a:cs typeface="Segoe UI Semibold"/>
            </a:endParaRPr>
          </a:p>
          <a:p>
            <a:pPr lvl="0" defTabSz="914367">
              <a:defRPr/>
            </a:pPr>
            <a:r>
              <a:rPr lang="en-US" sz="1000" b="1">
                <a:solidFill>
                  <a:srgbClr val="353535"/>
                </a:solidFill>
                <a:cs typeface="Segoe UI Semibold"/>
              </a:rPr>
              <a:t>Commitment: </a:t>
            </a:r>
            <a:r>
              <a:rPr lang="en-US" sz="1000">
                <a:solidFill>
                  <a:srgbClr val="353535"/>
                </a:solidFill>
                <a:cs typeface="Segoe UI Semibold"/>
              </a:rPr>
              <a:t>Develop Azure Database skills and practice.</a:t>
            </a:r>
          </a:p>
          <a:p>
            <a:pPr lvl="0" defTabSz="914367">
              <a:defRPr/>
            </a:pPr>
            <a:endParaRPr lang="en-US" sz="1000">
              <a:solidFill>
                <a:srgbClr val="353535"/>
              </a:solidFill>
              <a:cs typeface="Segoe UI Semibold"/>
            </a:endParaRPr>
          </a:p>
          <a:p>
            <a:pPr marL="0" marR="0" lvl="0" indent="0" algn="l" defTabSz="914367" rtl="0" eaLnBrk="1" fontAlgn="auto" latinLnBrk="0" hangingPunct="1">
              <a:spcBef>
                <a:spcPts val="0"/>
              </a:spcBef>
              <a:spcAft>
                <a:spcPts val="0"/>
              </a:spcAft>
              <a:buClrTx/>
              <a:buSzTx/>
              <a:buFontTx/>
              <a:buNone/>
              <a:tabLst/>
              <a:defRPr/>
            </a:pPr>
            <a:endParaRPr lang="en-US" sz="1000" b="1">
              <a:solidFill>
                <a:srgbClr val="353535"/>
              </a:solidFill>
              <a:cs typeface="Segoe UI Semibold"/>
            </a:endParaRPr>
          </a:p>
          <a:p>
            <a:pPr marL="0" marR="0" lvl="0" indent="0" algn="l" defTabSz="914367" rtl="0" eaLnBrk="1" fontAlgn="auto" latinLnBrk="0" hangingPunct="1">
              <a:spcBef>
                <a:spcPts val="0"/>
              </a:spcBef>
              <a:spcAft>
                <a:spcPts val="0"/>
              </a:spcAft>
              <a:buClrTx/>
              <a:buSzTx/>
              <a:buFontTx/>
              <a:buNone/>
              <a:tabLst/>
              <a:defRPr/>
            </a:pPr>
            <a:endParaRPr lang="en-US" sz="1000">
              <a:solidFill>
                <a:srgbClr val="353535"/>
              </a:solidFill>
              <a:cs typeface="Segoe UI Semibold"/>
            </a:endParaRPr>
          </a:p>
          <a:p>
            <a:pPr lvl="0" defTabSz="914367">
              <a:defRPr/>
            </a:pPr>
            <a:r>
              <a:rPr lang="en-US" sz="1000" b="1">
                <a:solidFill>
                  <a:srgbClr val="353535"/>
                </a:solidFill>
                <a:cs typeface="Segoe UI Semibold"/>
              </a:rPr>
              <a:t>Targets:</a:t>
            </a:r>
          </a:p>
          <a:p>
            <a:pPr marL="171450" indent="-171450" defTabSz="914367">
              <a:buFont typeface="Wingdings" panose="05000000000000000000" pitchFamily="2" charset="2"/>
              <a:buChar char="q"/>
              <a:defRPr/>
            </a:pPr>
            <a:r>
              <a:rPr lang="en-US" sz="1000">
                <a:solidFill>
                  <a:srgbClr val="353535"/>
                </a:solidFill>
                <a:cs typeface="Segoe UI Semibold"/>
                <a:hlinkClick r:id="rId3"/>
              </a:rPr>
              <a:t>Microsoft Azure Fundamentals</a:t>
            </a:r>
            <a:endParaRPr lang="en-US" sz="1000">
              <a:solidFill>
                <a:srgbClr val="353535"/>
              </a:solidFill>
              <a:cs typeface="Segoe UI Semibold"/>
            </a:endParaRPr>
          </a:p>
          <a:p>
            <a:pPr marL="404813" lvl="1" indent="-171450" defTabSz="914367">
              <a:buFont typeface="Wingdings" panose="05000000000000000000" pitchFamily="2" charset="2"/>
              <a:buChar char="Ø"/>
              <a:defRPr/>
            </a:pPr>
            <a:r>
              <a:rPr lang="en-US" sz="1000">
                <a:solidFill>
                  <a:srgbClr val="353535"/>
                </a:solidFill>
                <a:cs typeface="Segoe UI Semibold"/>
              </a:rPr>
              <a:t>Video: </a:t>
            </a:r>
            <a:r>
              <a:rPr lang="en-US" sz="1000">
                <a:hlinkClick r:id="rId4"/>
              </a:rPr>
              <a:t>AZ-900</a:t>
            </a:r>
            <a:endParaRPr lang="en-US" sz="1000">
              <a:solidFill>
                <a:srgbClr val="353535"/>
              </a:solidFill>
              <a:cs typeface="Segoe UI Semibold"/>
            </a:endParaRPr>
          </a:p>
          <a:p>
            <a:pPr marL="171450" indent="-171450" defTabSz="914367">
              <a:buFont typeface="Wingdings" panose="05000000000000000000" pitchFamily="2" charset="2"/>
              <a:buChar char="q"/>
              <a:defRPr/>
            </a:pPr>
            <a:r>
              <a:rPr lang="en-US" sz="1000">
                <a:solidFill>
                  <a:srgbClr val="353535"/>
                </a:solidFill>
                <a:cs typeface="Segoe UI Semibold"/>
                <a:hlinkClick r:id="rId5"/>
              </a:rPr>
              <a:t>Microsoft Azure Data Fundamentals</a:t>
            </a:r>
            <a:endParaRPr lang="en-US" sz="1000">
              <a:solidFill>
                <a:srgbClr val="353535"/>
              </a:solidFill>
              <a:cs typeface="Segoe UI Semibold"/>
            </a:endParaRPr>
          </a:p>
          <a:p>
            <a:pPr lvl="0" defTabSz="914367">
              <a:defRPr/>
            </a:pPr>
            <a:endParaRPr lang="en-US" sz="1000" b="1">
              <a:solidFill>
                <a:srgbClr val="353535"/>
              </a:solidFill>
              <a:cs typeface="Segoe UI Semibold"/>
            </a:endParaRPr>
          </a:p>
          <a:p>
            <a:pPr lvl="0" defTabSz="914367">
              <a:defRPr/>
            </a:pPr>
            <a:endParaRPr lang="en-US" sz="1000" b="1">
              <a:solidFill>
                <a:srgbClr val="353535"/>
              </a:solidFill>
              <a:cs typeface="Segoe UI Semibold"/>
            </a:endParaRPr>
          </a:p>
          <a:p>
            <a:pPr lvl="0" defTabSz="914367">
              <a:defRPr/>
            </a:pPr>
            <a:endParaRPr lang="en-US" sz="1000" b="1">
              <a:solidFill>
                <a:srgbClr val="353535"/>
              </a:solidFill>
              <a:cs typeface="Segoe UI Semibold"/>
            </a:endParaRPr>
          </a:p>
          <a:p>
            <a:pPr lvl="0" defTabSz="914367">
              <a:defRPr/>
            </a:pPr>
            <a:endParaRPr lang="en-US" sz="1000" b="1">
              <a:solidFill>
                <a:srgbClr val="353535"/>
              </a:solidFill>
              <a:cs typeface="Segoe UI Semibold"/>
            </a:endParaRPr>
          </a:p>
          <a:p>
            <a:pPr lvl="0" defTabSz="914367">
              <a:defRPr/>
            </a:pPr>
            <a:endParaRPr lang="en-US" sz="1000" b="1">
              <a:solidFill>
                <a:srgbClr val="353535"/>
              </a:solidFill>
              <a:cs typeface="Segoe UI Semibold"/>
            </a:endParaRPr>
          </a:p>
          <a:p>
            <a:pPr lvl="0" defTabSz="914367">
              <a:defRPr/>
            </a:pPr>
            <a:endParaRPr lang="en-US" sz="1000" b="1">
              <a:solidFill>
                <a:srgbClr val="353535"/>
              </a:solidFill>
              <a:cs typeface="Segoe UI Semibold"/>
            </a:endParaRPr>
          </a:p>
          <a:p>
            <a:pPr lvl="0" defTabSz="914367">
              <a:defRPr/>
            </a:pPr>
            <a:r>
              <a:rPr lang="en-US" sz="1000" b="1">
                <a:solidFill>
                  <a:srgbClr val="353535"/>
                </a:solidFill>
                <a:cs typeface="Segoe UI Semibold"/>
              </a:rPr>
              <a:t>Partnership level: </a:t>
            </a:r>
            <a:r>
              <a:rPr lang="en-US" sz="1000">
                <a:solidFill>
                  <a:srgbClr val="353535"/>
                </a:solidFill>
                <a:cs typeface="Segoe UI Semibold"/>
              </a:rPr>
              <a:t>No expertise</a:t>
            </a:r>
          </a:p>
        </p:txBody>
      </p:sp>
      <p:grpSp>
        <p:nvGrpSpPr>
          <p:cNvPr id="21" name="Group 20">
            <a:extLst>
              <a:ext uri="{FF2B5EF4-FFF2-40B4-BE49-F238E27FC236}">
                <a16:creationId xmlns:a16="http://schemas.microsoft.com/office/drawing/2014/main" id="{1F7843D4-22AA-B8A2-DF52-4DD19481974E}"/>
              </a:ext>
            </a:extLst>
          </p:cNvPr>
          <p:cNvGrpSpPr/>
          <p:nvPr/>
        </p:nvGrpSpPr>
        <p:grpSpPr>
          <a:xfrm>
            <a:off x="3268806" y="2773951"/>
            <a:ext cx="5559705" cy="3840480"/>
            <a:chOff x="3268806" y="2773951"/>
            <a:chExt cx="5559705" cy="3840480"/>
          </a:xfrm>
        </p:grpSpPr>
        <p:cxnSp>
          <p:nvCxnSpPr>
            <p:cNvPr id="42" name="Straight Connector 41">
              <a:extLst>
                <a:ext uri="{FF2B5EF4-FFF2-40B4-BE49-F238E27FC236}">
                  <a16:creationId xmlns:a16="http://schemas.microsoft.com/office/drawing/2014/main" id="{E6655DE2-73A1-4BD9-B5D8-87E438A70BC3}"/>
                </a:ext>
              </a:extLst>
            </p:cNvPr>
            <p:cNvCxnSpPr>
              <a:cxnSpLocks/>
            </p:cNvCxnSpPr>
            <p:nvPr/>
          </p:nvCxnSpPr>
          <p:spPr>
            <a:xfrm>
              <a:off x="3268806"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1FBD9B0-7070-4EC3-91A1-C2C89C096D9E}"/>
                </a:ext>
              </a:extLst>
            </p:cNvPr>
            <p:cNvCxnSpPr>
              <a:cxnSpLocks/>
            </p:cNvCxnSpPr>
            <p:nvPr/>
          </p:nvCxnSpPr>
          <p:spPr>
            <a:xfrm flipH="1">
              <a:off x="6030302" y="2773951"/>
              <a:ext cx="2338"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A22CF7-C015-4399-98AF-2B4B549EB36B}"/>
                </a:ext>
              </a:extLst>
            </p:cNvPr>
            <p:cNvCxnSpPr>
              <a:cxnSpLocks/>
            </p:cNvCxnSpPr>
            <p:nvPr/>
          </p:nvCxnSpPr>
          <p:spPr>
            <a:xfrm>
              <a:off x="8828511"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B302AFA-57A5-C96D-7124-6A410940F80D}"/>
              </a:ext>
            </a:extLst>
          </p:cNvPr>
          <p:cNvGrpSpPr/>
          <p:nvPr/>
        </p:nvGrpSpPr>
        <p:grpSpPr>
          <a:xfrm>
            <a:off x="529415" y="2385285"/>
            <a:ext cx="11133736" cy="333708"/>
            <a:chOff x="529415" y="2385285"/>
            <a:chExt cx="11133736" cy="333708"/>
          </a:xfrm>
        </p:grpSpPr>
        <p:sp>
          <p:nvSpPr>
            <p:cNvPr id="34" name="Arrow: Pentagon 33">
              <a:extLst>
                <a:ext uri="{FF2B5EF4-FFF2-40B4-BE49-F238E27FC236}">
                  <a16:creationId xmlns:a16="http://schemas.microsoft.com/office/drawing/2014/main" id="{B334A34C-7F95-4EAD-B3FA-BE4C8189B2A7}"/>
                </a:ext>
              </a:extLst>
            </p:cNvPr>
            <p:cNvSpPr/>
            <p:nvPr/>
          </p:nvSpPr>
          <p:spPr bwMode="auto">
            <a:xfrm>
              <a:off x="529415" y="2385285"/>
              <a:ext cx="2834640" cy="333708"/>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No expertise</a:t>
              </a:r>
            </a:p>
          </p:txBody>
        </p:sp>
        <p:sp>
          <p:nvSpPr>
            <p:cNvPr id="35" name="Arrow: Chevron 34">
              <a:extLst>
                <a:ext uri="{FF2B5EF4-FFF2-40B4-BE49-F238E27FC236}">
                  <a16:creationId xmlns:a16="http://schemas.microsoft.com/office/drawing/2014/main" id="{F957358F-5403-4D76-8E9F-9D5045181A0C}"/>
                </a:ext>
              </a:extLst>
            </p:cNvPr>
            <p:cNvSpPr/>
            <p:nvPr/>
          </p:nvSpPr>
          <p:spPr bwMode="auto">
            <a:xfrm>
              <a:off x="3295781" y="2385285"/>
              <a:ext cx="2834640" cy="333708"/>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Development</a:t>
              </a:r>
            </a:p>
          </p:txBody>
        </p:sp>
        <p:sp>
          <p:nvSpPr>
            <p:cNvPr id="36" name="Arrow: Chevron 35">
              <a:extLst>
                <a:ext uri="{FF2B5EF4-FFF2-40B4-BE49-F238E27FC236}">
                  <a16:creationId xmlns:a16="http://schemas.microsoft.com/office/drawing/2014/main" id="{2FD6A7F6-CF9A-41FB-9427-274062DE9B8D}"/>
                </a:ext>
              </a:extLst>
            </p:cNvPr>
            <p:cNvSpPr/>
            <p:nvPr/>
          </p:nvSpPr>
          <p:spPr bwMode="auto">
            <a:xfrm>
              <a:off x="6062146" y="2385285"/>
              <a:ext cx="2834640" cy="333708"/>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Launch</a:t>
              </a:r>
            </a:p>
          </p:txBody>
        </p:sp>
        <p:sp>
          <p:nvSpPr>
            <p:cNvPr id="33" name="Arrow: Chevron 32">
              <a:extLst>
                <a:ext uri="{FF2B5EF4-FFF2-40B4-BE49-F238E27FC236}">
                  <a16:creationId xmlns:a16="http://schemas.microsoft.com/office/drawing/2014/main" id="{026AC370-B044-4B39-B155-1072FC0086B0}"/>
                </a:ext>
              </a:extLst>
            </p:cNvPr>
            <p:cNvSpPr/>
            <p:nvPr/>
          </p:nvSpPr>
          <p:spPr bwMode="auto">
            <a:xfrm>
              <a:off x="8828511" y="2385285"/>
              <a:ext cx="2834640" cy="333708"/>
            </a:xfrm>
            <a:prstGeom prst="chevron">
              <a:avLst>
                <a:gd name="adj" fmla="val 34093"/>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Growth</a:t>
              </a:r>
            </a:p>
          </p:txBody>
        </p:sp>
      </p:grpSp>
      <p:sp>
        <p:nvSpPr>
          <p:cNvPr id="4" name="Rectangle 3">
            <a:extLst>
              <a:ext uri="{FF2B5EF4-FFF2-40B4-BE49-F238E27FC236}">
                <a16:creationId xmlns:a16="http://schemas.microsoft.com/office/drawing/2014/main" id="{A60397F6-5E92-4CDA-AA2D-6175F202C9CB}"/>
              </a:ext>
            </a:extLst>
          </p:cNvPr>
          <p:cNvSpPr/>
          <p:nvPr/>
        </p:nvSpPr>
        <p:spPr>
          <a:xfrm>
            <a:off x="3387221" y="2853565"/>
            <a:ext cx="2651760" cy="3693319"/>
          </a:xfrm>
          <a:prstGeom prst="rect">
            <a:avLst/>
          </a:prstGeom>
        </p:spPr>
        <p:txBody>
          <a:bodyPr wrap="square" lIns="0" tIns="0" rIns="0" bIns="0" anchor="t">
            <a:spAutoFit/>
          </a:bodyPr>
          <a:lstStyle/>
          <a:p>
            <a:pPr marL="0" marR="0" lvl="0" indent="0" algn="l" defTabSz="914367" rtl="0" eaLnBrk="1" fontAlgn="auto" latinLnBrk="0" hangingPunct="1">
              <a:spcBef>
                <a:spcPts val="0"/>
              </a:spcBef>
              <a:spcAft>
                <a:spcPts val="0"/>
              </a:spcAft>
              <a:buClrTx/>
              <a:buSzTx/>
              <a:buFontTx/>
              <a:buNone/>
              <a:tabLst/>
              <a:defRPr/>
            </a:pPr>
            <a:r>
              <a:rPr kumimoji="0" lang="en-US" sz="1000" b="0" i="0" u="none" strike="noStrike" kern="1200" cap="none" spc="0" normalizeH="0" baseline="0" noProof="0">
                <a:ln>
                  <a:noFill/>
                </a:ln>
                <a:solidFill>
                  <a:srgbClr val="353535"/>
                </a:solidFill>
                <a:effectLst/>
                <a:uLnTx/>
                <a:uFillTx/>
                <a:ea typeface="+mn-ea"/>
                <a:cs typeface="Segoe UI Semibold"/>
              </a:rPr>
              <a:t>Partners willing to improve their pre-sales/sales pitch around Azure Database while create technical capacity and develop offers.</a:t>
            </a:r>
          </a:p>
          <a:p>
            <a:pPr marL="0" marR="0" lvl="0" indent="0" algn="l" defTabSz="914367"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ea typeface="+mn-ea"/>
                <a:cs typeface="Segoe UI Semibold"/>
              </a:rPr>
              <a:t>Goal:</a:t>
            </a:r>
            <a:r>
              <a:rPr kumimoji="0" lang="en-US" sz="1000" b="0" i="0" u="none" strike="noStrike" kern="1200" cap="none" spc="0" normalizeH="0" baseline="0" noProof="0">
                <a:ln>
                  <a:noFill/>
                </a:ln>
                <a:solidFill>
                  <a:srgbClr val="353535"/>
                </a:solidFill>
                <a:effectLst/>
                <a:uLnTx/>
                <a:uFillTx/>
                <a:ea typeface="+mn-ea"/>
                <a:cs typeface="Segoe UI Semibold"/>
              </a:rPr>
              <a:t> Azure Data pre-sales skills, competitive landscape and Azure differentiators.</a:t>
            </a:r>
          </a:p>
          <a:p>
            <a:pPr marL="0" marR="0" lvl="0" indent="0" algn="l" defTabSz="914367"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ea typeface="+mn-ea"/>
                <a:cs typeface="Segoe UI Semibold"/>
              </a:rPr>
              <a:t>Commitment:</a:t>
            </a:r>
            <a:r>
              <a:rPr kumimoji="0" lang="en-US" sz="1000" b="0" i="0" u="none" strike="noStrike" kern="1200" cap="none" spc="0" normalizeH="0" baseline="0" noProof="0">
                <a:ln>
                  <a:noFill/>
                </a:ln>
                <a:solidFill>
                  <a:srgbClr val="353535"/>
                </a:solidFill>
                <a:effectLst/>
                <a:uLnTx/>
                <a:uFillTx/>
                <a:ea typeface="+mn-ea"/>
                <a:cs typeface="Segoe UI Semibold"/>
              </a:rPr>
              <a:t> Develop at least one offer around Azure Data Services.</a:t>
            </a:r>
          </a:p>
          <a:p>
            <a:pPr defTabSz="914367">
              <a:defRPr/>
            </a:pPr>
            <a:endParaRPr lang="en-US" sz="1000" b="1">
              <a:solidFill>
                <a:srgbClr val="353535"/>
              </a:solidFill>
              <a:cs typeface="Segoe UI Semibold"/>
            </a:endParaRPr>
          </a:p>
          <a:p>
            <a:pPr defTabSz="914367">
              <a:defRPr/>
            </a:pPr>
            <a:endParaRPr lang="en-US" sz="1000" b="1">
              <a:solidFill>
                <a:srgbClr val="353535"/>
              </a:solidFill>
              <a:cs typeface="Segoe UI Semibold"/>
            </a:endParaRPr>
          </a:p>
          <a:p>
            <a:pPr defTabSz="914367">
              <a:defRPr/>
            </a:pPr>
            <a:endParaRPr lang="en-US" sz="1000">
              <a:solidFill>
                <a:srgbClr val="353535"/>
              </a:solidFill>
              <a:cs typeface="Segoe UI Semibold"/>
            </a:endParaRPr>
          </a:p>
          <a:p>
            <a:pPr marL="182880" marR="0" lvl="1" indent="0" algn="l" defTabSz="914367"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ea typeface="+mn-ea"/>
                <a:cs typeface="Segoe UI Semibold"/>
              </a:rPr>
              <a:t>Targets:</a:t>
            </a:r>
          </a:p>
          <a:p>
            <a:pPr marL="171450" marR="0" lvl="0" indent="-171450" algn="l" defTabSz="914367" rtl="0" eaLnBrk="1" fontAlgn="auto" latinLnBrk="0" hangingPunct="1">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a:ln>
                  <a:noFill/>
                </a:ln>
                <a:solidFill>
                  <a:srgbClr val="353535"/>
                </a:solidFill>
                <a:effectLst/>
                <a:uLnTx/>
                <a:uFillTx/>
                <a:ea typeface="+mn-ea"/>
                <a:cs typeface="Segoe UI Semibold"/>
                <a:hlinkClick r:id="rId6"/>
              </a:rPr>
              <a:t>Microsoft Certified: Azure Database Administrator</a:t>
            </a:r>
            <a:endParaRPr kumimoji="0" lang="en-US" sz="1000" b="0" i="0" u="none" strike="noStrike" kern="1200" cap="none" spc="0" normalizeH="0" baseline="0" noProof="0">
              <a:ln>
                <a:noFill/>
              </a:ln>
              <a:solidFill>
                <a:srgbClr val="353535"/>
              </a:solidFill>
              <a:effectLst/>
              <a:uLnTx/>
              <a:uFillTx/>
              <a:ea typeface="+mn-ea"/>
              <a:cs typeface="Segoe UI Semibold"/>
            </a:endParaRPr>
          </a:p>
          <a:p>
            <a:pPr marL="402336" marR="0" lvl="1" indent="-173736" algn="l" defTabSz="914367" rtl="0" eaLnBrk="1" fontAlgn="auto" latinLnBrk="0" hangingPunct="1">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a:ln>
                  <a:noFill/>
                </a:ln>
                <a:solidFill>
                  <a:srgbClr val="353535"/>
                </a:solidFill>
                <a:effectLst/>
                <a:uLnTx/>
                <a:uFillTx/>
                <a:ea typeface="+mn-ea"/>
                <a:cs typeface="Segoe UI Semibold"/>
              </a:rPr>
              <a:t>Video: </a:t>
            </a:r>
            <a:r>
              <a:rPr kumimoji="0" lang="en-US" sz="1000" b="0" i="0" u="none" strike="noStrike" kern="1200" cap="none" spc="0" normalizeH="0" baseline="0" noProof="0">
                <a:ln>
                  <a:noFill/>
                </a:ln>
                <a:solidFill>
                  <a:srgbClr val="353535"/>
                </a:solidFill>
                <a:effectLst/>
                <a:uLnTx/>
                <a:uFillTx/>
                <a:ea typeface="+mn-ea"/>
                <a:cs typeface="Segoe UI Semibold"/>
                <a:hlinkClick r:id="rId7"/>
              </a:rPr>
              <a:t>DP-300</a:t>
            </a:r>
            <a:endParaRPr kumimoji="0" lang="en-US" sz="1000" b="0" i="0" u="none" strike="noStrike" kern="1200" cap="none" spc="0" normalizeH="0" baseline="0" noProof="0">
              <a:ln>
                <a:noFill/>
              </a:ln>
              <a:solidFill>
                <a:srgbClr val="353535"/>
              </a:solidFill>
              <a:effectLst/>
              <a:uLnTx/>
              <a:uFillTx/>
              <a:ea typeface="+mn-ea"/>
              <a:cs typeface="Segoe UI Semibold"/>
            </a:endParaRPr>
          </a:p>
          <a:p>
            <a:pPr marL="457200" marR="0" lvl="1" indent="-280988" algn="l" defTabSz="914367" rtl="0" eaLnBrk="1" fontAlgn="auto" latinLnBrk="0" hangingPunct="1">
              <a:spcBef>
                <a:spcPts val="0"/>
              </a:spcBef>
              <a:spcAft>
                <a:spcPts val="0"/>
              </a:spcAft>
              <a:buClrTx/>
              <a:buSzTx/>
              <a:buFont typeface="Wingdings" panose="05000000000000000000" pitchFamily="2" charset="2"/>
              <a:buChar char="Ø"/>
              <a:tabLst/>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endParaRPr lang="en-US" sz="1000" b="1">
              <a:solidFill>
                <a:srgbClr val="353535"/>
              </a:solidFill>
              <a:cs typeface="Segoe UI Semibold"/>
            </a:endParaRPr>
          </a:p>
          <a:p>
            <a:pPr marL="0" marR="0" lvl="0" indent="0" algn="l" defTabSz="914367" rtl="0" eaLnBrk="1" fontAlgn="auto" latinLnBrk="0" hangingPunct="1">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ea typeface="+mn-ea"/>
                <a:cs typeface="Segoe UI Semibold"/>
              </a:rPr>
              <a:t>Partnership level: </a:t>
            </a:r>
            <a:r>
              <a:rPr kumimoji="0" lang="en-US" sz="1000" b="0" i="0" u="none" strike="noStrike" kern="1200" cap="none" spc="0" normalizeH="0" baseline="0" noProof="0">
                <a:ln>
                  <a:noFill/>
                </a:ln>
                <a:solidFill>
                  <a:srgbClr val="353535"/>
                </a:solidFill>
                <a:effectLst/>
                <a:uLnTx/>
                <a:uFillTx/>
                <a:ea typeface="+mn-ea"/>
                <a:cs typeface="Segoe UI Semibold"/>
              </a:rPr>
              <a:t>Data Platform Beginner</a:t>
            </a:r>
          </a:p>
        </p:txBody>
      </p:sp>
      <p:sp>
        <p:nvSpPr>
          <p:cNvPr id="5" name="Rectangle 4">
            <a:extLst>
              <a:ext uri="{FF2B5EF4-FFF2-40B4-BE49-F238E27FC236}">
                <a16:creationId xmlns:a16="http://schemas.microsoft.com/office/drawing/2014/main" id="{1A753180-7E0E-48C8-A08C-B52CF6D3DD74}"/>
              </a:ext>
            </a:extLst>
          </p:cNvPr>
          <p:cNvSpPr/>
          <p:nvPr/>
        </p:nvSpPr>
        <p:spPr>
          <a:xfrm>
            <a:off x="6182161" y="2853565"/>
            <a:ext cx="2651760" cy="3693319"/>
          </a:xfrm>
          <a:prstGeom prst="rect">
            <a:avLst/>
          </a:prstGeom>
        </p:spPr>
        <p:txBody>
          <a:bodyPr wrap="square" lIns="0" tIns="0" rIns="0" bIns="0" anchor="t">
            <a:spAutoFit/>
          </a:bodyPr>
          <a:lstStyle/>
          <a:p>
            <a:pPr marL="0" marR="0" lvl="0" indent="0" algn="l" defTabSz="914367" rtl="0" eaLnBrk="1" fontAlgn="auto" latinLnBrk="0" hangingPunct="1">
              <a:spcBef>
                <a:spcPts val="0"/>
              </a:spcBef>
              <a:spcAft>
                <a:spcPts val="0"/>
              </a:spcAft>
              <a:buClrTx/>
              <a:buSzTx/>
              <a:buFontTx/>
              <a:buNone/>
              <a:tabLst/>
              <a:defRPr/>
            </a:pPr>
            <a:r>
              <a:rPr kumimoji="0" lang="en-US" sz="1000" b="0" i="0" u="none" strike="noStrike" kern="1200" cap="none" spc="0" normalizeH="0" baseline="0" noProof="0">
                <a:ln>
                  <a:noFill/>
                </a:ln>
                <a:solidFill>
                  <a:srgbClr val="353535"/>
                </a:solidFill>
                <a:effectLst/>
                <a:uLnTx/>
                <a:uFillTx/>
                <a:ea typeface="+mn-ea"/>
                <a:cs typeface="Segoe UI Semibold"/>
              </a:rPr>
              <a:t>Partners with proved Azure Data experience willing to improve their technical skill around that, while launch Data offers to Market.</a:t>
            </a:r>
          </a:p>
          <a:p>
            <a:pPr marL="0" marR="0" lvl="0" indent="0" algn="l" defTabSz="914367" rtl="0" eaLnBrk="1" fontAlgn="auto" latinLnBrk="0" hangingPunct="1">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ea typeface="+mn-ea"/>
                <a:cs typeface="Segoe UI Semibold"/>
              </a:rPr>
              <a:t>Goal: </a:t>
            </a:r>
            <a:r>
              <a:rPr kumimoji="0" lang="en-US" sz="1000" b="0" i="0" u="none" strike="noStrike" kern="1200" cap="none" spc="0" normalizeH="0" baseline="0" noProof="0">
                <a:ln>
                  <a:noFill/>
                </a:ln>
                <a:solidFill>
                  <a:srgbClr val="353535"/>
                </a:solidFill>
                <a:effectLst/>
                <a:uLnTx/>
                <a:uFillTx/>
                <a:ea typeface="+mn-ea"/>
                <a:cs typeface="Segoe UI Semibold"/>
              </a:rPr>
              <a:t>increase Data &amp; AI technical skills and sell-with partner. </a:t>
            </a:r>
          </a:p>
          <a:p>
            <a:pPr defTabSz="914367">
              <a:defRPr/>
            </a:pPr>
            <a:endParaRPr lang="en-US" sz="1000" b="1">
              <a:solidFill>
                <a:srgbClr val="353535"/>
              </a:solidFill>
              <a:cs typeface="Segoe UI Semibold"/>
            </a:endParaRPr>
          </a:p>
          <a:p>
            <a:pPr defTabSz="914367">
              <a:defRPr/>
            </a:pPr>
            <a:endParaRPr lang="en-US" sz="1000" b="1">
              <a:solidFill>
                <a:srgbClr val="353535"/>
              </a:solidFill>
              <a:cs typeface="Segoe UI Semibold"/>
            </a:endParaRPr>
          </a:p>
          <a:p>
            <a:pPr defTabSz="914367">
              <a:defRPr/>
            </a:pPr>
            <a:endParaRPr lang="en-US" sz="1000" b="1">
              <a:solidFill>
                <a:srgbClr val="353535"/>
              </a:solidFill>
              <a:cs typeface="Segoe UI Semibold"/>
            </a:endParaRPr>
          </a:p>
          <a:p>
            <a:pPr defTabSz="914367">
              <a:defRPr/>
            </a:pPr>
            <a:endParaRPr lang="en-US" sz="1000" b="1">
              <a:solidFill>
                <a:srgbClr val="353535"/>
              </a:solidFill>
              <a:cs typeface="Segoe UI Semibold"/>
            </a:endParaRPr>
          </a:p>
          <a:p>
            <a:pPr defTabSz="914367">
              <a:defRPr/>
            </a:pPr>
            <a:endParaRPr lang="en-US" sz="1000" b="1">
              <a:solidFill>
                <a:srgbClr val="353535"/>
              </a:solidFill>
              <a:cs typeface="Segoe UI Semibold"/>
            </a:endParaRPr>
          </a:p>
          <a:p>
            <a:pPr defTabSz="914367">
              <a:defRPr/>
            </a:pPr>
            <a:endParaRPr lang="en-US" sz="1000" b="1">
              <a:solidFill>
                <a:srgbClr val="353535"/>
              </a:solidFill>
              <a:cs typeface="Segoe UI Semibold"/>
            </a:endParaRPr>
          </a:p>
          <a:p>
            <a:pPr defTabSz="914367">
              <a:defRPr/>
            </a:pPr>
            <a:endParaRPr lang="en-US" sz="1000">
              <a:solidFill>
                <a:srgbClr val="353535"/>
              </a:solidFill>
              <a:cs typeface="Segoe UI Semibold"/>
            </a:endParaRPr>
          </a:p>
          <a:p>
            <a:pPr marL="0" marR="0" lvl="0" indent="0" algn="l" defTabSz="914367" rtl="0" eaLnBrk="1" fontAlgn="auto" latinLnBrk="0" hangingPunct="1">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ea typeface="+mn-ea"/>
                <a:cs typeface="Segoe UI Semibold"/>
              </a:rPr>
              <a:t>Targets:</a:t>
            </a:r>
          </a:p>
          <a:p>
            <a:pPr marL="173736" marR="0" lvl="0" indent="-173736" defTabSz="914367" rtl="0" eaLnBrk="1" fontAlgn="auto" latinLnBrk="0" hangingPunct="1">
              <a:spcBef>
                <a:spcPts val="0"/>
              </a:spcBef>
              <a:spcAft>
                <a:spcPts val="0"/>
              </a:spcAft>
              <a:buClrTx/>
              <a:buSzTx/>
              <a:buFont typeface="Wingdings" panose="05000000000000000000" pitchFamily="2" charset="2"/>
              <a:buChar char="q"/>
              <a:tabLst/>
              <a:defRPr/>
            </a:pPr>
            <a:r>
              <a:rPr kumimoji="0" lang="en-US" sz="1000" b="1" i="0" u="none" strike="noStrike" kern="1200" cap="none" spc="0" normalizeH="0" baseline="0" noProof="0">
                <a:ln>
                  <a:noFill/>
                </a:ln>
                <a:solidFill>
                  <a:srgbClr val="353535"/>
                </a:solidFill>
                <a:effectLst/>
                <a:uLnTx/>
                <a:uFillTx/>
                <a:ea typeface="+mn-ea"/>
                <a:cs typeface="Segoe UI Semibold"/>
              </a:rPr>
              <a:t>Advanced Specialization:</a:t>
            </a:r>
          </a:p>
          <a:p>
            <a:pPr marL="402336" marR="0" lvl="1" indent="-173736" defTabSz="914367" rtl="0" eaLnBrk="1" fontAlgn="auto" latinLnBrk="0" hangingPunct="1">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53535"/>
                </a:solidFill>
                <a:effectLst/>
                <a:uLnTx/>
                <a:uFillTx/>
                <a:ea typeface="+mn-ea"/>
                <a:cs typeface="Segoe UI Semibold"/>
                <a:hlinkClick r:id="rId8"/>
              </a:rPr>
              <a:t>Windows and SQL Server Migration</a:t>
            </a:r>
            <a:endParaRPr kumimoji="0" lang="en-US" sz="1000" b="0" i="0" u="none" strike="noStrike" kern="1200" cap="none" spc="0" normalizeH="0" baseline="0" noProof="0">
              <a:ln>
                <a:noFill/>
              </a:ln>
              <a:solidFill>
                <a:srgbClr val="353535"/>
              </a:solidFill>
              <a:effectLst/>
              <a:uLnTx/>
              <a:uFillTx/>
              <a:ea typeface="+mn-ea"/>
              <a:cs typeface="Segoe UI Semibold"/>
            </a:endParaRPr>
          </a:p>
          <a:p>
            <a:pPr marL="402336" marR="0" lvl="1" indent="-173736" defTabSz="914367" rtl="0" eaLnBrk="1" fontAlgn="auto" latinLnBrk="0" hangingPunct="1">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53535"/>
                </a:solidFill>
                <a:effectLst/>
                <a:uLnTx/>
                <a:uFillTx/>
                <a:ea typeface="+mn-ea"/>
                <a:cs typeface="Segoe UI Semibold"/>
                <a:hlinkClick r:id="rId9"/>
              </a:rPr>
              <a:t>Linux and OSS DB Migration</a:t>
            </a:r>
            <a:r>
              <a:rPr kumimoji="0" lang="en-US" sz="1000" b="0" i="0" u="none" strike="noStrike" kern="1200" cap="none" spc="0" normalizeH="0" baseline="0" noProof="0">
                <a:ln>
                  <a:noFill/>
                </a:ln>
                <a:solidFill>
                  <a:srgbClr val="353535"/>
                </a:solidFill>
                <a:effectLst/>
                <a:uLnTx/>
                <a:uFillTx/>
                <a:ea typeface="+mn-ea"/>
                <a:cs typeface="Segoe UI Semibold"/>
              </a:rPr>
              <a:t> or </a:t>
            </a:r>
            <a:r>
              <a:rPr lang="en-US" sz="1000">
                <a:hlinkClick r:id="rId10"/>
              </a:rPr>
              <a:t>Azure Arc Advanced Specialization</a:t>
            </a:r>
            <a:endParaRPr kumimoji="0" lang="en-US" sz="1000" b="0" i="0" u="none" strike="noStrike" kern="1200" cap="none" spc="0" normalizeH="0" baseline="0" noProof="0">
              <a:ln>
                <a:noFill/>
              </a:ln>
              <a:solidFill>
                <a:srgbClr val="353535"/>
              </a:solidFill>
              <a:effectLst/>
              <a:uLnTx/>
              <a:uFillTx/>
              <a:ea typeface="+mn-ea"/>
              <a:cs typeface="Segoe UI Semibold"/>
            </a:endParaRPr>
          </a:p>
          <a:p>
            <a:pPr marL="173736" marR="0" lvl="0" indent="-173736" defTabSz="914367" rtl="0" eaLnBrk="1" fontAlgn="auto" latinLnBrk="0" hangingPunct="1">
              <a:spcBef>
                <a:spcPts val="0"/>
              </a:spcBef>
              <a:spcAft>
                <a:spcPts val="0"/>
              </a:spcAft>
              <a:buClrTx/>
              <a:buSzTx/>
              <a:buFont typeface="Wingdings" panose="05000000000000000000" pitchFamily="2" charset="2"/>
              <a:buChar char="q"/>
              <a:tabLst/>
              <a:defRPr/>
            </a:pPr>
            <a:r>
              <a:rPr kumimoji="0" lang="en-US" sz="1000" i="0" u="none" strike="noStrike" kern="1200" cap="none" spc="0" normalizeH="0" baseline="0" noProof="0">
                <a:ln>
                  <a:noFill/>
                </a:ln>
                <a:solidFill>
                  <a:srgbClr val="353535"/>
                </a:solidFill>
                <a:effectLst/>
                <a:uLnTx/>
                <a:uFillTx/>
                <a:ea typeface="+mn-ea"/>
                <a:cs typeface="Segoe UI Semibold"/>
              </a:rPr>
              <a:t>At least one solution in the GPS </a:t>
            </a:r>
            <a:r>
              <a:rPr lang="en-US" sz="1000">
                <a:solidFill>
                  <a:srgbClr val="353535"/>
                </a:solidFill>
                <a:cs typeface="Segoe UI Semibold"/>
              </a:rPr>
              <a:t>catalog</a:t>
            </a:r>
          </a:p>
          <a:p>
            <a:pPr defTabSz="914367">
              <a:defRPr/>
            </a:pPr>
            <a:endParaRPr lang="en-US" sz="1000">
              <a:solidFill>
                <a:srgbClr val="353535"/>
              </a:solidFill>
              <a:cs typeface="Segoe UI Semibold"/>
            </a:endParaRPr>
          </a:p>
          <a:p>
            <a:pPr defTabSz="914367">
              <a:defRPr/>
            </a:pPr>
            <a:endParaRPr lang="en-US" sz="1000">
              <a:solidFill>
                <a:srgbClr val="353535"/>
              </a:solidFill>
              <a:cs typeface="Segoe UI Semibold"/>
            </a:endParaRPr>
          </a:p>
          <a:p>
            <a:pPr marL="0" marR="0" lvl="0" indent="0" algn="l" defTabSz="914367" rtl="0" eaLnBrk="1" fontAlgn="auto" latinLnBrk="0" hangingPunct="1">
              <a:spcBef>
                <a:spcPts val="60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60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ea typeface="+mn-ea"/>
                <a:cs typeface="Segoe UI Semibold"/>
              </a:rPr>
              <a:t>Partnership level: </a:t>
            </a:r>
            <a:r>
              <a:rPr kumimoji="0" lang="en-US" sz="1000" b="0" i="0" u="none" strike="noStrike" kern="1200" cap="none" spc="0" normalizeH="0" baseline="0" noProof="0">
                <a:ln>
                  <a:noFill/>
                </a:ln>
                <a:solidFill>
                  <a:srgbClr val="353535"/>
                </a:solidFill>
                <a:effectLst/>
                <a:uLnTx/>
                <a:uFillTx/>
                <a:ea typeface="+mn-ea"/>
                <a:cs typeface="Segoe UI Semibold"/>
              </a:rPr>
              <a:t>Data Platform Advanced</a:t>
            </a:r>
            <a:endParaRPr kumimoji="0" lang="en-US" sz="1000" b="0" i="0" u="none" strike="noStrike" kern="1200" cap="none" spc="0" normalizeH="0" baseline="0" noProof="0">
              <a:ln>
                <a:noFill/>
              </a:ln>
              <a:solidFill>
                <a:srgbClr val="353535"/>
              </a:solidFill>
              <a:effectLst/>
              <a:uLnTx/>
              <a:uFillTx/>
              <a:ea typeface="+mn-ea"/>
              <a:cs typeface="Segoe UI Semibold" panose="020B0702040204020203" pitchFamily="34" charset="0"/>
            </a:endParaRPr>
          </a:p>
        </p:txBody>
      </p:sp>
      <p:sp>
        <p:nvSpPr>
          <p:cNvPr id="2" name="Rectangle 1">
            <a:extLst>
              <a:ext uri="{FF2B5EF4-FFF2-40B4-BE49-F238E27FC236}">
                <a16:creationId xmlns:a16="http://schemas.microsoft.com/office/drawing/2014/main" id="{2DC9404F-2452-4FF8-A508-F78749CD87D0}"/>
              </a:ext>
            </a:extLst>
          </p:cNvPr>
          <p:cNvSpPr/>
          <p:nvPr/>
        </p:nvSpPr>
        <p:spPr>
          <a:xfrm>
            <a:off x="8967576" y="2853565"/>
            <a:ext cx="2651760" cy="3693319"/>
          </a:xfrm>
          <a:prstGeom prst="rect">
            <a:avLst/>
          </a:prstGeom>
        </p:spPr>
        <p:txBody>
          <a:bodyPr wrap="square" lIns="0" tIns="0" rIns="0" bIns="0" anchor="t">
            <a:spAutoFit/>
          </a:bodyPr>
          <a:lstStyle/>
          <a:p>
            <a:pPr marL="0" marR="0" lvl="0" indent="0" algn="l" defTabSz="914367" rtl="0" eaLnBrk="1" fontAlgn="auto" latinLnBrk="0" hangingPunct="1">
              <a:spcBef>
                <a:spcPts val="0"/>
              </a:spcBef>
              <a:spcAft>
                <a:spcPts val="0"/>
              </a:spcAft>
              <a:buClrTx/>
              <a:buSzTx/>
              <a:buFontTx/>
              <a:buNone/>
              <a:tabLst/>
              <a:defRPr/>
            </a:pPr>
            <a:r>
              <a:rPr kumimoji="0" lang="en-US" sz="1000" b="0" i="0" u="none" strike="noStrike" kern="1200" cap="none" spc="0" normalizeH="0" baseline="0" noProof="0">
                <a:ln>
                  <a:noFill/>
                </a:ln>
                <a:solidFill>
                  <a:srgbClr val="353535"/>
                </a:solidFill>
                <a:effectLst/>
                <a:uLnTx/>
                <a:uFillTx/>
                <a:ea typeface="+mn-ea"/>
                <a:cs typeface="Segoe UI Semibold"/>
              </a:rPr>
              <a:t>Keep evolving Data partners and increasing their capacity to deliver high quality projects while expanding business.</a:t>
            </a:r>
          </a:p>
          <a:p>
            <a:pPr marL="0" marR="0" lvl="0" indent="0" algn="l" defTabSz="914367" rtl="0" eaLnBrk="1" fontAlgn="auto" latinLnBrk="0" hangingPunct="1">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ea typeface="+mn-ea"/>
                <a:cs typeface="Segoe UI Semibold"/>
              </a:rPr>
              <a:t>Goal:</a:t>
            </a:r>
            <a:r>
              <a:rPr kumimoji="0" lang="en-US" sz="1000" b="0" i="0" u="none" strike="noStrike" kern="1200" cap="none" spc="0" normalizeH="0" baseline="0" noProof="0">
                <a:ln>
                  <a:noFill/>
                </a:ln>
                <a:solidFill>
                  <a:srgbClr val="353535"/>
                </a:solidFill>
                <a:effectLst/>
                <a:uLnTx/>
                <a:uFillTx/>
                <a:ea typeface="+mn-ea"/>
                <a:cs typeface="Segoe UI Semibold"/>
              </a:rPr>
              <a:t> Keep increasing ADS ACR and publish customer success cases. </a:t>
            </a:r>
          </a:p>
          <a:p>
            <a:pPr marL="0" marR="0" lvl="0" indent="0" algn="l" defTabSz="914367"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endParaRPr lang="en-US" sz="1000" b="1">
              <a:solidFill>
                <a:srgbClr val="353535"/>
              </a:solidFill>
              <a:cs typeface="Segoe UI Semibold"/>
            </a:endParaRPr>
          </a:p>
          <a:p>
            <a:pPr marL="0" marR="0" lvl="0" indent="0" algn="l" defTabSz="914367" rtl="0" eaLnBrk="1" fontAlgn="auto" latinLnBrk="0" hangingPunct="1">
              <a:spcBef>
                <a:spcPts val="0"/>
              </a:spcBef>
              <a:spcAft>
                <a:spcPts val="0"/>
              </a:spcAft>
              <a:buClrTx/>
              <a:buSzTx/>
              <a:buFontTx/>
              <a:buNone/>
              <a:tabLst/>
              <a:defRPr/>
            </a:pPr>
            <a:endParaRPr lang="en-US" sz="1000" b="1">
              <a:solidFill>
                <a:srgbClr val="353535"/>
              </a:solidFill>
              <a:cs typeface="Segoe UI Semibold"/>
            </a:endParaRPr>
          </a:p>
          <a:p>
            <a:pPr marL="0" marR="0" lvl="0" indent="0" algn="l" defTabSz="914367" rtl="0" eaLnBrk="1" fontAlgn="auto" latinLnBrk="0" hangingPunct="1">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ea typeface="+mn-ea"/>
                <a:cs typeface="Segoe UI Semibold"/>
              </a:rPr>
              <a:t>Targets: </a:t>
            </a:r>
          </a:p>
          <a:p>
            <a:pPr marL="171450" marR="0" lvl="0" indent="-171450" algn="l" defTabSz="914367" rtl="0" eaLnBrk="1" fontAlgn="auto" latinLnBrk="0" hangingPunct="1">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a:ln>
                  <a:noFill/>
                </a:ln>
                <a:solidFill>
                  <a:srgbClr val="353535"/>
                </a:solidFill>
                <a:effectLst/>
                <a:uLnTx/>
                <a:uFillTx/>
                <a:ea typeface="+mn-ea"/>
                <a:cs typeface="Segoe UI Semibold"/>
              </a:rPr>
              <a:t>Have the Solution become Co-sell prioritized.</a:t>
            </a:r>
          </a:p>
          <a:p>
            <a:pPr marL="0" marR="0" lvl="0" indent="0" algn="l" defTabSz="914367" rtl="0" eaLnBrk="1" fontAlgn="auto" latinLnBrk="0" hangingPunct="1">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endParaRPr lang="en-US" sz="1000" b="1" noProof="0">
              <a:solidFill>
                <a:srgbClr val="353535"/>
              </a:solidFill>
              <a:cs typeface="Segoe UI Semibold"/>
            </a:endParaRPr>
          </a:p>
          <a:p>
            <a:pPr marL="0" marR="0" lvl="0" indent="0" algn="l" defTabSz="914367" rtl="0" eaLnBrk="1" fontAlgn="auto" latinLnBrk="0" hangingPunct="1">
              <a:spcBef>
                <a:spcPts val="0"/>
              </a:spcBef>
              <a:spcAft>
                <a:spcPts val="0"/>
              </a:spcAft>
              <a:buClrTx/>
              <a:buSzTx/>
              <a:buFontTx/>
              <a:buNone/>
              <a:tabLst/>
              <a:defRPr/>
            </a:pPr>
            <a:endParaRPr lang="en-US" sz="1000" b="1">
              <a:solidFill>
                <a:srgbClr val="353535"/>
              </a:solidFill>
              <a:cs typeface="Segoe UI Semibold"/>
            </a:endParaRPr>
          </a:p>
          <a:p>
            <a:pPr marL="0" marR="0" lvl="0" indent="0" algn="l" defTabSz="914367" rtl="0" eaLnBrk="1" fontAlgn="auto" latinLnBrk="0" hangingPunct="1">
              <a:spcBef>
                <a:spcPts val="0"/>
              </a:spcBef>
              <a:spcAft>
                <a:spcPts val="0"/>
              </a:spcAft>
              <a:buClrTx/>
              <a:buSzTx/>
              <a:buFontTx/>
              <a:buNone/>
              <a:tabLst/>
              <a:defRPr/>
            </a:pPr>
            <a:endParaRPr lang="en-US" sz="1000" b="1" noProof="0">
              <a:solidFill>
                <a:srgbClr val="353535"/>
              </a:solidFill>
              <a:cs typeface="Segoe UI Semibold"/>
            </a:endParaRPr>
          </a:p>
          <a:p>
            <a:pPr marL="0" marR="0" lvl="0" indent="0" algn="l" defTabSz="914367" rtl="0" eaLnBrk="1" fontAlgn="auto" latinLnBrk="0" hangingPunct="1">
              <a:spcBef>
                <a:spcPts val="0"/>
              </a:spcBef>
              <a:spcAft>
                <a:spcPts val="0"/>
              </a:spcAft>
              <a:buClrTx/>
              <a:buSzTx/>
              <a:buFontTx/>
              <a:buNone/>
              <a:tabLst/>
              <a:defRPr/>
            </a:pPr>
            <a:endParaRPr lang="en-US" sz="1000" b="1">
              <a:solidFill>
                <a:srgbClr val="353535"/>
              </a:solidFill>
              <a:cs typeface="Segoe UI Semibold"/>
            </a:endParaRPr>
          </a:p>
          <a:p>
            <a:pPr marL="0" marR="0" lvl="0" indent="0" algn="l" defTabSz="914367" rtl="0" eaLnBrk="1" fontAlgn="auto" latinLnBrk="0" hangingPunct="1">
              <a:spcBef>
                <a:spcPts val="0"/>
              </a:spcBef>
              <a:spcAft>
                <a:spcPts val="0"/>
              </a:spcAft>
              <a:buClrTx/>
              <a:buSzTx/>
              <a:buFontTx/>
              <a:buNone/>
              <a:tabLst/>
              <a:defRPr/>
            </a:pPr>
            <a:endParaRPr lang="en-US" sz="1000" b="1" noProof="0">
              <a:solidFill>
                <a:srgbClr val="353535"/>
              </a:solidFill>
              <a:cs typeface="Segoe UI Semibold"/>
            </a:endParaRPr>
          </a:p>
          <a:p>
            <a:pPr marL="0" marR="0" lvl="0" indent="0" algn="l" defTabSz="914367" rtl="0" eaLnBrk="1" fontAlgn="auto" latinLnBrk="0" hangingPunct="1">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ea typeface="+mn-ea"/>
                <a:cs typeface="Segoe UI Semibold"/>
              </a:rPr>
              <a:t>Partnership level: </a:t>
            </a:r>
            <a:r>
              <a:rPr kumimoji="0" lang="en-US" sz="1000" b="0" i="0" u="none" strike="noStrike" kern="1200" cap="none" spc="0" normalizeH="0" baseline="0" noProof="0">
                <a:ln>
                  <a:noFill/>
                </a:ln>
                <a:solidFill>
                  <a:srgbClr val="353535"/>
                </a:solidFill>
                <a:effectLst/>
                <a:uLnTx/>
                <a:uFillTx/>
                <a:ea typeface="+mn-ea"/>
                <a:cs typeface="Segoe UI Semibold"/>
              </a:rPr>
              <a:t>Data Platform Advanced</a:t>
            </a:r>
            <a:endParaRPr kumimoji="0" lang="en-US" sz="1000" b="0" i="0" u="none" strike="noStrike" kern="1200" cap="none" spc="0" normalizeH="0" baseline="0" noProof="0">
              <a:ln>
                <a:noFill/>
              </a:ln>
              <a:solidFill>
                <a:srgbClr val="353535"/>
              </a:solidFill>
              <a:effectLst/>
              <a:uLnTx/>
              <a:uFillTx/>
              <a:ea typeface="+mn-ea"/>
              <a:cs typeface="Segoe UI Semibold" panose="020B0702040204020203" pitchFamily="34" charset="0"/>
            </a:endParaRPr>
          </a:p>
          <a:p>
            <a:pPr marL="0" marR="0" lvl="0" indent="0" algn="l" defTabSz="914367" rtl="0" eaLnBrk="1" fontAlgn="auto" latinLnBrk="0" hangingPunct="1">
              <a:spcBef>
                <a:spcPts val="0"/>
              </a:spcBef>
              <a:spcAft>
                <a:spcPts val="0"/>
              </a:spcAft>
              <a:buClrTx/>
              <a:buSzTx/>
              <a:buFontTx/>
              <a:buNone/>
              <a:tabLst/>
              <a:defRPr/>
            </a:pPr>
            <a:endParaRPr lang="en-US" sz="1000">
              <a:solidFill>
                <a:srgbClr val="353535"/>
              </a:solidFill>
              <a:cs typeface="Segoe UI Semibold" panose="020B0702040204020203" pitchFamily="34" charset="0"/>
            </a:endParaRPr>
          </a:p>
        </p:txBody>
      </p:sp>
      <p:sp>
        <p:nvSpPr>
          <p:cNvPr id="16" name="Title 5">
            <a:extLst>
              <a:ext uri="{FF2B5EF4-FFF2-40B4-BE49-F238E27FC236}">
                <a16:creationId xmlns:a16="http://schemas.microsoft.com/office/drawing/2014/main" id="{1E69A859-AE0E-48C0-85D2-086AC9A49502}"/>
              </a:ext>
            </a:extLst>
          </p:cNvPr>
          <p:cNvSpPr txBox="1">
            <a:spLocks/>
          </p:cNvSpPr>
          <p:nvPr/>
        </p:nvSpPr>
        <p:spPr>
          <a:xfrm>
            <a:off x="426424" y="256013"/>
            <a:ext cx="11336039" cy="73934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800" b="1">
                <a:latin typeface="Segoe UI"/>
                <a:cs typeface="Segoe UI"/>
              </a:rPr>
              <a:t>Data &amp; AI Learning Paths (1/2)</a:t>
            </a:r>
            <a:endParaRPr lang="en-US"/>
          </a:p>
        </p:txBody>
      </p:sp>
      <p:sp>
        <p:nvSpPr>
          <p:cNvPr id="9" name="Rectangle 8">
            <a:extLst>
              <a:ext uri="{FF2B5EF4-FFF2-40B4-BE49-F238E27FC236}">
                <a16:creationId xmlns:a16="http://schemas.microsoft.com/office/drawing/2014/main" id="{1F0A63F0-7FB3-4471-874D-7CFF3206F47C}"/>
              </a:ext>
            </a:extLst>
          </p:cNvPr>
          <p:cNvSpPr/>
          <p:nvPr/>
        </p:nvSpPr>
        <p:spPr bwMode="auto">
          <a:xfrm>
            <a:off x="9422674" y="256013"/>
            <a:ext cx="2331720" cy="658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pt-BR" sz="2400">
                <a:gradFill>
                  <a:gsLst>
                    <a:gs pos="0">
                      <a:srgbClr val="FFFFFF"/>
                    </a:gs>
                    <a:gs pos="100000">
                      <a:srgbClr val="FFFFFF"/>
                    </a:gs>
                  </a:gsLst>
                  <a:lin ang="5400000" scaled="0"/>
                </a:gradFill>
                <a:latin typeface="+mj-lt"/>
                <a:ea typeface="Segoe UI" pitchFamily="34" charset="0"/>
                <a:cs typeface="Segoe UI" pitchFamily="34" charset="0"/>
              </a:rPr>
              <a:t>Databases</a:t>
            </a:r>
            <a:endParaRPr lang="en-US" sz="2400">
              <a:gradFill>
                <a:gsLst>
                  <a:gs pos="0">
                    <a:srgbClr val="FFFFFF"/>
                  </a:gs>
                  <a:gs pos="100000">
                    <a:srgbClr val="FFFFFF"/>
                  </a:gs>
                </a:gsLst>
                <a:lin ang="5400000" scaled="0"/>
              </a:gradFill>
              <a:latin typeface="+mj-lt"/>
              <a:ea typeface="Segoe UI" pitchFamily="34" charset="0"/>
              <a:cs typeface="Segoe UI" pitchFamily="34" charset="0"/>
            </a:endParaRPr>
          </a:p>
        </p:txBody>
      </p:sp>
      <p:graphicFrame>
        <p:nvGraphicFramePr>
          <p:cNvPr id="3" name="Table 7">
            <a:extLst>
              <a:ext uri="{FF2B5EF4-FFF2-40B4-BE49-F238E27FC236}">
                <a16:creationId xmlns:a16="http://schemas.microsoft.com/office/drawing/2014/main" id="{79A49F87-CAAA-4AB9-8384-56E24249DEF8}"/>
              </a:ext>
            </a:extLst>
          </p:cNvPr>
          <p:cNvGraphicFramePr>
            <a:graphicFrameLocks noGrp="1"/>
          </p:cNvGraphicFramePr>
          <p:nvPr>
            <p:extLst>
              <p:ext uri="{D42A27DB-BD31-4B8C-83A1-F6EECF244321}">
                <p14:modId xmlns:p14="http://schemas.microsoft.com/office/powerpoint/2010/main" val="2496724872"/>
              </p:ext>
            </p:extLst>
          </p:nvPr>
        </p:nvGraphicFramePr>
        <p:xfrm>
          <a:off x="529414" y="1205802"/>
          <a:ext cx="10241280" cy="822960"/>
        </p:xfrm>
        <a:graphic>
          <a:graphicData uri="http://schemas.openxmlformats.org/drawingml/2006/table">
            <a:tbl>
              <a:tblPr firstCol="1" bandRow="1">
                <a:tableStyleId>{5C22544A-7EE6-4342-B048-85BDC9FD1C3A}</a:tableStyleId>
              </a:tblPr>
              <a:tblGrid>
                <a:gridCol w="1828800">
                  <a:extLst>
                    <a:ext uri="{9D8B030D-6E8A-4147-A177-3AD203B41FA5}">
                      <a16:colId xmlns:a16="http://schemas.microsoft.com/office/drawing/2014/main" val="2875500370"/>
                    </a:ext>
                  </a:extLst>
                </a:gridCol>
                <a:gridCol w="8412480">
                  <a:extLst>
                    <a:ext uri="{9D8B030D-6E8A-4147-A177-3AD203B41FA5}">
                      <a16:colId xmlns:a16="http://schemas.microsoft.com/office/drawing/2014/main" val="81827492"/>
                    </a:ext>
                  </a:extLst>
                </a:gridCol>
              </a:tblGrid>
              <a:tr h="809625">
                <a:tc>
                  <a:txBody>
                    <a:bodyPr/>
                    <a:lstStyle/>
                    <a:p>
                      <a:r>
                        <a:rPr lang="en-US"/>
                        <a:t>Criteria</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Profile</a:t>
                      </a:r>
                      <a:r>
                        <a:rPr lang="en-US" sz="1200"/>
                        <a:t>: Managed Partner of Any Size, with ACR &gt; 1000 on Databases workloads including SQL Server or OSS Databases.</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Objective</a:t>
                      </a:r>
                      <a:r>
                        <a:rPr lang="en-US" sz="1200"/>
                        <a:t>: Preferably with one of the Advanced Specializations as target for FY22</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Time Frame</a:t>
                      </a:r>
                      <a:r>
                        <a:rPr lang="en-US" sz="1200"/>
                        <a:t>: At least one wave of Databases workshops per Half (ideally one per Quarter)</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Tracking</a:t>
                      </a:r>
                      <a:r>
                        <a:rPr lang="en-US" sz="1200"/>
                        <a:t>: Register Opportunities on Partner Center</a:t>
                      </a:r>
                    </a:p>
                  </a:txBody>
                  <a:tcPr/>
                </a:tc>
                <a:extLst>
                  <a:ext uri="{0D108BD9-81ED-4DB2-BD59-A6C34878D82A}">
                    <a16:rowId xmlns:a16="http://schemas.microsoft.com/office/drawing/2014/main" val="962756772"/>
                  </a:ext>
                </a:extLst>
              </a:tr>
            </a:tbl>
          </a:graphicData>
        </a:graphic>
      </p:graphicFrame>
      <p:pic>
        <p:nvPicPr>
          <p:cNvPr id="8" name="Graphic 7" descr="Target outline">
            <a:extLst>
              <a:ext uri="{FF2B5EF4-FFF2-40B4-BE49-F238E27FC236}">
                <a16:creationId xmlns:a16="http://schemas.microsoft.com/office/drawing/2014/main" id="{A56C1737-CA14-469B-A6AE-8D5CF575602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08880" y="1357158"/>
            <a:ext cx="520247" cy="520247"/>
          </a:xfrm>
          <a:prstGeom prst="rect">
            <a:avLst/>
          </a:prstGeom>
        </p:spPr>
      </p:pic>
    </p:spTree>
    <p:extLst>
      <p:ext uri="{BB962C8B-B14F-4D97-AF65-F5344CB8AC3E}">
        <p14:creationId xmlns:p14="http://schemas.microsoft.com/office/powerpoint/2010/main" val="983429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0397F6-5E92-4CDA-AA2D-6175F202C9CB}"/>
              </a:ext>
            </a:extLst>
          </p:cNvPr>
          <p:cNvSpPr/>
          <p:nvPr/>
        </p:nvSpPr>
        <p:spPr>
          <a:xfrm>
            <a:off x="3038476" y="1464354"/>
            <a:ext cx="2834640" cy="5232202"/>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latin typeface="Segoe UI "/>
                <a:ea typeface="+mn-ea"/>
                <a:cs typeface="Segoe UI Semibold"/>
              </a:rPr>
              <a:t>Activities:</a:t>
            </a:r>
          </a:p>
          <a:p>
            <a:pPr marL="171450" marR="0" lvl="0"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1" i="0" u="none" strike="noStrike" kern="1200" cap="none" spc="0" normalizeH="0" baseline="0" noProof="0">
                <a:ln>
                  <a:noFill/>
                </a:ln>
                <a:solidFill>
                  <a:srgbClr val="353535"/>
                </a:solidFill>
                <a:effectLst/>
                <a:uLnTx/>
                <a:uFillTx/>
                <a:latin typeface="Segoe UI "/>
                <a:ea typeface="+mn-ea"/>
                <a:cs typeface="Segoe UI Semibold"/>
              </a:rPr>
              <a:t>Learn DB Administrator</a:t>
            </a:r>
          </a:p>
          <a:p>
            <a:pPr marL="341313" marR="0" lvl="1"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hlinkClick r:id="rId3"/>
              </a:rPr>
              <a:t>Database Administrator</a:t>
            </a:r>
            <a:r>
              <a:rPr kumimoji="0" lang="en-US" sz="1000" b="0" i="0" u="none" strike="noStrike" kern="1200" cap="none" spc="0" normalizeH="0" baseline="0" noProof="0">
                <a:ln>
                  <a:noFill/>
                </a:ln>
                <a:solidFill>
                  <a:srgbClr val="353535"/>
                </a:solidFill>
                <a:effectLst/>
                <a:uLnTx/>
                <a:uFillTx/>
                <a:latin typeface="Segoe UI "/>
                <a:ea typeface="+mn-ea"/>
                <a:cs typeface="Segoe UI Semibold"/>
              </a:rPr>
              <a:t> (21h)</a:t>
            </a:r>
          </a:p>
          <a:p>
            <a:pPr marL="171450" marR="0" lvl="0"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1" i="0" u="none" strike="noStrike" kern="1200" cap="none" spc="0" normalizeH="0" baseline="0" noProof="0">
                <a:ln>
                  <a:noFill/>
                </a:ln>
                <a:solidFill>
                  <a:srgbClr val="353535"/>
                </a:solidFill>
                <a:effectLst/>
                <a:uLnTx/>
                <a:uFillTx/>
                <a:latin typeface="Segoe UI "/>
                <a:ea typeface="+mn-ea"/>
                <a:cs typeface="Segoe UI Semibold"/>
              </a:rPr>
              <a:t>Open-Source Databases</a:t>
            </a:r>
          </a:p>
          <a:p>
            <a:pPr marL="341313" marR="0" lvl="1"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hlinkClick r:id="rId4"/>
              </a:rPr>
              <a:t>OSS Databases</a:t>
            </a:r>
            <a:r>
              <a:rPr kumimoji="0" lang="en-US" sz="1000" b="0" i="0" u="none" strike="noStrike" kern="1200" cap="none" spc="0" normalizeH="0" baseline="0" noProof="0">
                <a:ln>
                  <a:noFill/>
                </a:ln>
                <a:solidFill>
                  <a:srgbClr val="353535"/>
                </a:solidFill>
                <a:effectLst/>
                <a:uLnTx/>
                <a:uFillTx/>
                <a:latin typeface="Segoe UI "/>
                <a:ea typeface="+mn-ea"/>
                <a:cs typeface="Segoe UI Semibold"/>
              </a:rPr>
              <a:t> (6h)</a:t>
            </a:r>
          </a:p>
          <a:p>
            <a:pPr marL="341313" lvl="1" indent="-171450" defTabSz="914367">
              <a:buFont typeface="Arial" panose="020B0604020202020204" pitchFamily="34" charset="0"/>
              <a:buChar char="•"/>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OSS DBs Migration (1h)</a:t>
            </a:r>
          </a:p>
          <a:p>
            <a:pPr marL="798513" lvl="2" indent="-171450" defTabSz="914367">
              <a:buFont typeface="Wingdings" panose="05000000000000000000" pitchFamily="2" charset="2"/>
              <a:buChar char="Ø"/>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Video: </a:t>
            </a:r>
            <a:r>
              <a:rPr kumimoji="0" lang="en-US" sz="1000" b="0" i="0" u="none" strike="noStrike" kern="1200" cap="none" spc="0" normalizeH="0" baseline="0" noProof="0">
                <a:ln>
                  <a:noFill/>
                </a:ln>
                <a:solidFill>
                  <a:srgbClr val="353535"/>
                </a:solidFill>
                <a:effectLst/>
                <a:uLnTx/>
                <a:uFillTx/>
                <a:latin typeface="Segoe UI "/>
                <a:ea typeface="+mn-ea"/>
                <a:cs typeface="Segoe UI Semibold"/>
                <a:hlinkClick r:id="rId5"/>
              </a:rPr>
              <a:t>Portuguese</a:t>
            </a:r>
            <a:r>
              <a:rPr kumimoji="0" lang="en-US" sz="1000" b="0" i="0" u="none" strike="noStrike" kern="1200" cap="none" spc="0" normalizeH="0" baseline="0" noProof="0">
                <a:ln>
                  <a:noFill/>
                </a:ln>
                <a:solidFill>
                  <a:srgbClr val="353535"/>
                </a:solidFill>
                <a:effectLst/>
                <a:uLnTx/>
                <a:uFillTx/>
                <a:latin typeface="Segoe UI "/>
                <a:ea typeface="+mn-ea"/>
                <a:cs typeface="Segoe UI Semibold"/>
              </a:rPr>
              <a:t> | </a:t>
            </a:r>
            <a:r>
              <a:rPr kumimoji="0" lang="en-US" sz="1000" b="0" i="0" u="none" strike="noStrike" kern="1200" cap="none" spc="0" normalizeH="0" baseline="0" noProof="0">
                <a:ln>
                  <a:noFill/>
                </a:ln>
                <a:solidFill>
                  <a:srgbClr val="353535"/>
                </a:solidFill>
                <a:effectLst/>
                <a:uLnTx/>
                <a:uFillTx/>
                <a:latin typeface="Segoe UI "/>
                <a:ea typeface="+mn-ea"/>
                <a:cs typeface="Segoe UI Semibold"/>
                <a:hlinkClick r:id="rId6"/>
              </a:rPr>
              <a:t>Spanish</a:t>
            </a: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341313" lvl="1" indent="-171450" defTabSz="914367">
              <a:buFont typeface="Arial" panose="020B0604020202020204" pitchFamily="34" charset="0"/>
              <a:buChar char="•"/>
              <a:defRPr/>
            </a:pPr>
            <a:r>
              <a:rPr kumimoji="0" lang="en-US" sz="1000" b="0" i="0" strike="noStrike" kern="1200" cap="none" spc="0" normalizeH="0" baseline="0" noProof="0">
                <a:ln>
                  <a:noFill/>
                </a:ln>
                <a:solidFill>
                  <a:srgbClr val="353535"/>
                </a:solidFill>
                <a:effectLst/>
                <a:uLnTx/>
                <a:uFillTx/>
                <a:latin typeface="Segoe UI "/>
                <a:ea typeface="+mn-ea"/>
                <a:cs typeface="Segoe UI Semibold"/>
                <a:hlinkClick r:id="rId7"/>
              </a:rPr>
              <a:t>Cosmos DB </a:t>
            </a:r>
            <a:endParaRPr kumimoji="0" lang="en-US" sz="1000" b="0" i="0" strike="noStrike" kern="1200" cap="none" spc="0" normalizeH="0" baseline="0" noProof="0">
              <a:ln>
                <a:noFill/>
              </a:ln>
              <a:solidFill>
                <a:srgbClr val="353535"/>
              </a:solidFill>
              <a:effectLst/>
              <a:uLnTx/>
              <a:uFillTx/>
              <a:latin typeface="Segoe UI "/>
              <a:ea typeface="+mn-ea"/>
              <a:cs typeface="Segoe UI Semibold"/>
            </a:endParaRPr>
          </a:p>
          <a:p>
            <a:pPr marL="341313" lvl="1" indent="-171450" defTabSz="914367">
              <a:buFont typeface="Arial" panose="020B0604020202020204" pitchFamily="34" charset="0"/>
              <a:buChar char="•"/>
              <a:defRPr/>
            </a:pPr>
            <a:r>
              <a:rPr lang="en-US" sz="1000">
                <a:solidFill>
                  <a:srgbClr val="353535"/>
                </a:solidFill>
                <a:latin typeface="Segoe UI "/>
                <a:cs typeface="Segoe UI Semibold"/>
              </a:rPr>
              <a:t>MySQL </a:t>
            </a:r>
          </a:p>
          <a:p>
            <a:pPr marL="798513" lvl="2" indent="-171450" defTabSz="914367">
              <a:buFont typeface="Arial" panose="020B0604020202020204" pitchFamily="34" charset="0"/>
              <a:buChar char="•"/>
              <a:defRPr/>
            </a:pPr>
            <a:r>
              <a:rPr lang="en-US" sz="1000">
                <a:solidFill>
                  <a:srgbClr val="353535"/>
                </a:solidFill>
                <a:latin typeface="Segoe UI "/>
                <a:cs typeface="Segoe UI Semibold"/>
                <a:hlinkClick r:id="rId8"/>
              </a:rPr>
              <a:t>MySQL Developer Essentials Series</a:t>
            </a:r>
            <a:endParaRPr lang="en-US" sz="1000">
              <a:solidFill>
                <a:srgbClr val="353535"/>
              </a:solidFill>
              <a:latin typeface="Segoe UI "/>
              <a:cs typeface="Segoe UI Semibold"/>
            </a:endParaRPr>
          </a:p>
          <a:p>
            <a:pPr marL="169863" lvl="1" defTabSz="914367">
              <a:defRPr/>
            </a:pPr>
            <a:endParaRPr kumimoji="0" lang="en-US" sz="1000" b="0" i="0" u="none" strike="noStrike" kern="1200" cap="none" spc="0" normalizeH="0" baseline="0" noProof="0">
              <a:ln>
                <a:noFill/>
              </a:ln>
              <a:solidFill>
                <a:srgbClr val="353535"/>
              </a:solidFill>
              <a:effectLst/>
              <a:highlight>
                <a:srgbClr val="00FF00"/>
              </a:highlight>
              <a:uLnTx/>
              <a:uFillTx/>
              <a:latin typeface="Segoe UI "/>
              <a:ea typeface="+mn-ea"/>
              <a:cs typeface="Segoe UI Semibold"/>
            </a:endParaRPr>
          </a:p>
          <a:p>
            <a:pPr marL="171450" marR="0" lvl="0"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1" i="0" u="none" strike="noStrike" kern="1200" cap="none" spc="0" normalizeH="0" baseline="0" noProof="0">
                <a:ln>
                  <a:noFill/>
                </a:ln>
                <a:solidFill>
                  <a:srgbClr val="353535"/>
                </a:solidFill>
                <a:effectLst/>
                <a:uLnTx/>
                <a:uFillTx/>
                <a:latin typeface="Segoe UI "/>
                <a:ea typeface="+mn-ea"/>
                <a:cs typeface="Segoe UI Semibold"/>
              </a:rPr>
              <a:t>SQL Databases</a:t>
            </a:r>
            <a:endParaRPr kumimoji="0" lang="en-US" sz="1000" b="0" i="0" strike="noStrike" kern="1200" cap="none" spc="0" normalizeH="0" baseline="0" noProof="0">
              <a:ln>
                <a:noFill/>
              </a:ln>
              <a:solidFill>
                <a:srgbClr val="353535"/>
              </a:solidFill>
              <a:effectLst/>
              <a:uLnTx/>
              <a:uFillTx/>
              <a:latin typeface="Segoe UI "/>
              <a:ea typeface="+mn-ea"/>
              <a:cs typeface="Segoe UI Semibold"/>
            </a:endParaRPr>
          </a:p>
          <a:p>
            <a:pPr marL="341313" lvl="1" indent="-165100" defTabSz="914367">
              <a:buFont typeface="Arial" panose="020B0604020202020204" pitchFamily="34" charset="0"/>
              <a:buChar char="•"/>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hlinkClick r:id="rId9"/>
              </a:rPr>
              <a:t>Windows Server &amp; SQL Server</a:t>
            </a:r>
            <a:r>
              <a:rPr kumimoji="0" lang="en-US" sz="1000" b="0" i="0" u="none" strike="noStrike" kern="1200" cap="none" spc="0" normalizeH="0" baseline="0" noProof="0">
                <a:ln>
                  <a:noFill/>
                </a:ln>
                <a:solidFill>
                  <a:srgbClr val="353535"/>
                </a:solidFill>
                <a:effectLst/>
                <a:uLnTx/>
                <a:uFillTx/>
                <a:latin typeface="Segoe UI "/>
                <a:ea typeface="+mn-ea"/>
                <a:cs typeface="Segoe UI Semibold"/>
              </a:rPr>
              <a:t> (40h)</a:t>
            </a:r>
          </a:p>
          <a:p>
            <a:pPr marL="341313" marR="0" lvl="1" indent="-1651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hlinkClick r:id="rId10"/>
              </a:rPr>
              <a:t>Data Modernization in a Day</a:t>
            </a:r>
            <a:r>
              <a:rPr kumimoji="0" lang="en-US" sz="1000" b="0" i="0" u="none" strike="noStrike" kern="1200" cap="none" spc="0" normalizeH="0" baseline="0" noProof="0">
                <a:ln>
                  <a:noFill/>
                </a:ln>
                <a:solidFill>
                  <a:srgbClr val="353535"/>
                </a:solidFill>
                <a:effectLst/>
                <a:uLnTx/>
                <a:uFillTx/>
                <a:latin typeface="Segoe UI "/>
                <a:ea typeface="+mn-ea"/>
                <a:cs typeface="Segoe UI Semibold"/>
              </a:rPr>
              <a:t> (8h)</a:t>
            </a:r>
          </a:p>
          <a:p>
            <a:pPr marL="517525" marR="0" lvl="2"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Lab: </a:t>
            </a:r>
            <a:r>
              <a:rPr lang="en-US" sz="1000">
                <a:solidFill>
                  <a:srgbClr val="000000"/>
                </a:solidFill>
                <a:latin typeface="Segoe UI"/>
                <a:hlinkClick r:id="rId11"/>
              </a:rPr>
              <a:t>MCW-Migrating-SQL-databases</a:t>
            </a:r>
            <a:br>
              <a:rPr lang="en-US" sz="1000">
                <a:solidFill>
                  <a:srgbClr val="000000"/>
                </a:solidFill>
                <a:latin typeface="Segoe UI"/>
              </a:rPr>
            </a:br>
            <a:endParaRPr lang="en-US" sz="1000">
              <a:solidFill>
                <a:srgbClr val="000000"/>
              </a:solidFill>
              <a:latin typeface="Segoe UI"/>
            </a:endParaRPr>
          </a:p>
          <a:p>
            <a:pPr marL="342900" lvl="2" indent="-171450" defTabSz="914367">
              <a:buFont typeface="Arial" panose="020B0604020202020204" pitchFamily="34" charset="0"/>
              <a:buChar char="•"/>
              <a:tabLst>
                <a:tab pos="342900" algn="l"/>
              </a:tabLst>
              <a:defRPr/>
            </a:pPr>
            <a:r>
              <a:rPr lang="en-US" sz="1000">
                <a:hlinkClick r:id="rId12"/>
              </a:rPr>
              <a:t>SQL Insider Series</a:t>
            </a:r>
            <a:endParaRPr lang="en-US" sz="1000">
              <a:solidFill>
                <a:srgbClr val="000000"/>
              </a:solidFill>
              <a:latin typeface="Segoe UI"/>
            </a:endParaRPr>
          </a:p>
          <a:p>
            <a:pPr marL="346075" marR="0" lvl="2" algn="l" defTabSz="914367" rtl="0" eaLnBrk="1" fontAlgn="auto" latinLnBrk="0" hangingPunct="1">
              <a:lnSpc>
                <a:spcPct val="100000"/>
              </a:lnSpc>
              <a:spcBef>
                <a:spcPts val="0"/>
              </a:spcBef>
              <a:spcAft>
                <a:spcPts val="0"/>
              </a:spcAft>
              <a:buClrTx/>
              <a:buSzTx/>
              <a:tabLst/>
              <a:defRPr/>
            </a:pPr>
            <a:endParaRPr lang="en-US" sz="1000">
              <a:solidFill>
                <a:srgbClr val="000000"/>
              </a:solidFill>
              <a:latin typeface="Segoe UI"/>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latin typeface="Segoe UI "/>
              <a:ea typeface="+mn-ea"/>
              <a:cs typeface="Segoe UI Semibold"/>
            </a:endParaRPr>
          </a:p>
          <a:p>
            <a:pPr marL="171450" marR="0" lvl="0"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1" i="0" u="none" strike="noStrike" kern="1200" cap="none" spc="0" normalizeH="0" baseline="0" noProof="0">
                <a:ln>
                  <a:noFill/>
                </a:ln>
                <a:solidFill>
                  <a:srgbClr val="353535"/>
                </a:solidFill>
                <a:effectLst/>
                <a:uLnTx/>
                <a:uFillTx/>
                <a:latin typeface="Segoe UI "/>
                <a:ea typeface="+mn-ea"/>
                <a:cs typeface="Segoe UI Semibold"/>
              </a:rPr>
              <a:t>CAF for Data Migration</a:t>
            </a:r>
          </a:p>
          <a:p>
            <a:pPr marL="347662" marR="0" lvl="1"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Video: </a:t>
            </a:r>
            <a:r>
              <a:rPr kumimoji="0" lang="en-US" sz="1000" b="0" i="0" u="none" strike="noStrike" kern="1200" cap="none" spc="0" normalizeH="0" baseline="0" noProof="0">
                <a:ln>
                  <a:noFill/>
                </a:ln>
                <a:solidFill>
                  <a:srgbClr val="353535"/>
                </a:solidFill>
                <a:effectLst/>
                <a:uLnTx/>
                <a:uFillTx/>
                <a:latin typeface="Segoe UI "/>
                <a:ea typeface="+mn-ea"/>
                <a:cs typeface="Segoe UI Semibold"/>
                <a:hlinkClick r:id="rId13"/>
              </a:rPr>
              <a:t>Introduction to the CAF</a:t>
            </a:r>
            <a:r>
              <a:rPr kumimoji="0" lang="en-US" sz="1000" b="0" i="0" u="none" strike="noStrike" kern="1200" cap="none" spc="0" normalizeH="0" baseline="0" noProof="0">
                <a:ln>
                  <a:noFill/>
                </a:ln>
                <a:solidFill>
                  <a:srgbClr val="353535"/>
                </a:solidFill>
                <a:effectLst/>
                <a:uLnTx/>
                <a:uFillTx/>
                <a:latin typeface="Segoe UI "/>
                <a:ea typeface="+mn-ea"/>
                <a:cs typeface="Segoe UI Semibold"/>
              </a:rPr>
              <a:t> (1h) </a:t>
            </a:r>
            <a:endParaRPr lang="en-US" sz="1000">
              <a:solidFill>
                <a:srgbClr val="353535"/>
              </a:solidFill>
              <a:highlight>
                <a:srgbClr val="FFFF00"/>
              </a:highlight>
              <a:latin typeface="Segoe UI "/>
              <a:cs typeface="Segoe UI Semibold"/>
            </a:endParaRPr>
          </a:p>
          <a:p>
            <a:pPr marL="176212" marR="0" lvl="1" algn="l" defTabSz="914367"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176212" marR="0" lvl="1" algn="l" defTabSz="914367" rtl="0" eaLnBrk="1" fontAlgn="auto" latinLnBrk="0" hangingPunct="1">
              <a:lnSpc>
                <a:spcPct val="100000"/>
              </a:lnSpc>
              <a:spcBef>
                <a:spcPts val="0"/>
              </a:spcBef>
              <a:spcAft>
                <a:spcPts val="0"/>
              </a:spcAft>
              <a:buClrTx/>
              <a:buSzTx/>
              <a:tabLst/>
              <a:defRPr/>
            </a:pPr>
            <a:endParaRPr lang="en-US" sz="1000">
              <a:solidFill>
                <a:srgbClr val="353535"/>
              </a:solidFill>
              <a:latin typeface="Segoe UI "/>
              <a:cs typeface="Segoe UI Semibold"/>
            </a:endParaRPr>
          </a:p>
          <a:p>
            <a:pPr marL="176212" marR="0" lvl="1" algn="l" defTabSz="914367" rtl="0" eaLnBrk="1" fontAlgn="auto" latinLnBrk="0" hangingPunct="1">
              <a:lnSpc>
                <a:spcPct val="100000"/>
              </a:lnSpc>
              <a:spcBef>
                <a:spcPts val="0"/>
              </a:spcBef>
              <a:spcAft>
                <a:spcPts val="0"/>
              </a:spcAft>
              <a:buClrTx/>
              <a:buSzTx/>
              <a:tabLst/>
              <a:defRPr/>
            </a:pPr>
            <a:endParaRPr lang="en-US" sz="1000">
              <a:solidFill>
                <a:srgbClr val="353535"/>
              </a:solidFill>
              <a:latin typeface="Segoe UI "/>
              <a:cs typeface="Segoe UI Semibold"/>
            </a:endParaRPr>
          </a:p>
          <a:p>
            <a:pPr marL="176212" marR="0" lvl="1" algn="l" defTabSz="914367"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latin typeface="Segoe UI "/>
                <a:ea typeface="+mn-ea"/>
                <a:cs typeface="Segoe UI Semibold"/>
              </a:rPr>
              <a:t>Targets:</a:t>
            </a:r>
          </a:p>
          <a:p>
            <a:pPr marL="171450" marR="0" lvl="0"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hlinkClick r:id="rId14"/>
              </a:rPr>
              <a:t>Microsoft Certified: Azure Database Administrator</a:t>
            </a: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402336" lvl="1" indent="-173736" defTabSz="914367">
              <a:buFont typeface="Wingdings" panose="05000000000000000000" pitchFamily="2" charset="2"/>
              <a:buChar char="Ø"/>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Video: </a:t>
            </a:r>
            <a:r>
              <a:rPr kumimoji="0" lang="en-US" sz="1000" b="0" i="0" u="none" strike="noStrike" kern="1200" cap="none" spc="0" normalizeH="0" baseline="0" noProof="0">
                <a:ln>
                  <a:noFill/>
                </a:ln>
                <a:solidFill>
                  <a:srgbClr val="353535"/>
                </a:solidFill>
                <a:effectLst/>
                <a:uLnTx/>
                <a:uFillTx/>
                <a:ea typeface="+mn-ea"/>
                <a:cs typeface="Segoe UI Semibold"/>
                <a:hlinkClick r:id="rId15"/>
              </a:rPr>
              <a:t>DP-300</a:t>
            </a:r>
            <a:endParaRPr kumimoji="0" lang="en-US" sz="1000" b="0" i="0" u="none" strike="noStrike" kern="1200" cap="none" spc="0" normalizeH="0" baseline="0" noProof="0">
              <a:ln>
                <a:noFill/>
              </a:ln>
              <a:solidFill>
                <a:srgbClr val="353535"/>
              </a:solidFill>
              <a:effectLst/>
              <a:uLnTx/>
              <a:uFillTx/>
              <a:ea typeface="+mn-ea"/>
              <a:cs typeface="Segoe UI Semibold"/>
            </a:endParaRPr>
          </a:p>
          <a:p>
            <a:pPr marL="228600" marR="0" lvl="1" algn="l" defTabSz="914367"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171450" marR="0" lvl="0"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hlinkClick r:id="rId16"/>
              </a:rPr>
              <a:t>Microsoft Certified: Azure Cosmos DB Developer Specialty</a:t>
            </a: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402336" lvl="1" indent="-173736" defTabSz="914367">
              <a:buFont typeface="Wingdings" panose="05000000000000000000" pitchFamily="2" charset="2"/>
              <a:buChar char="Ø"/>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MS Learn: </a:t>
            </a:r>
            <a:r>
              <a:rPr kumimoji="0" lang="en-US" sz="1000" b="0" i="0" u="none" strike="noStrike" kern="1200" cap="none" spc="0" normalizeH="0" baseline="0" noProof="0">
                <a:ln>
                  <a:noFill/>
                </a:ln>
                <a:solidFill>
                  <a:srgbClr val="353535"/>
                </a:solidFill>
                <a:effectLst/>
                <a:uLnTx/>
                <a:uFillTx/>
                <a:ea typeface="+mn-ea"/>
                <a:cs typeface="Segoe UI Semibold"/>
                <a:hlinkClick r:id="rId17"/>
              </a:rPr>
              <a:t>DP-402</a:t>
            </a:r>
            <a:endParaRPr kumimoji="0" lang="en-US" sz="1000" b="0" i="0" u="none" strike="noStrike" kern="1200" cap="none" spc="0" normalizeH="0" baseline="0" noProof="0">
              <a:ln>
                <a:noFill/>
              </a:ln>
              <a:solidFill>
                <a:srgbClr val="353535"/>
              </a:solidFill>
              <a:effectLst/>
              <a:uLnTx/>
              <a:uFillTx/>
              <a:ea typeface="+mn-ea"/>
              <a:cs typeface="Segoe UI Semibold"/>
            </a:endParaRPr>
          </a:p>
          <a:p>
            <a:pPr marL="228600" marR="0" lvl="1" algn="l" defTabSz="914367"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p:txBody>
      </p:sp>
      <p:sp>
        <p:nvSpPr>
          <p:cNvPr id="5" name="Rectangle 4">
            <a:extLst>
              <a:ext uri="{FF2B5EF4-FFF2-40B4-BE49-F238E27FC236}">
                <a16:creationId xmlns:a16="http://schemas.microsoft.com/office/drawing/2014/main" id="{1A753180-7E0E-48C8-A08C-B52CF6D3DD74}"/>
              </a:ext>
            </a:extLst>
          </p:cNvPr>
          <p:cNvSpPr/>
          <p:nvPr/>
        </p:nvSpPr>
        <p:spPr>
          <a:xfrm>
            <a:off x="5968568" y="1464354"/>
            <a:ext cx="2834640" cy="4924425"/>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ea typeface="+mn-ea"/>
                <a:cs typeface="Segoe UI Semibold"/>
              </a:rPr>
              <a:t>Activities:</a:t>
            </a:r>
          </a:p>
          <a:p>
            <a:pPr marL="171450" marR="0" lvl="0"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1" i="0" u="none" strike="noStrike" kern="1200" cap="none" spc="0" normalizeH="0" baseline="0" noProof="0">
                <a:ln>
                  <a:noFill/>
                </a:ln>
                <a:solidFill>
                  <a:srgbClr val="353535"/>
                </a:solidFill>
                <a:effectLst/>
                <a:uLnTx/>
                <a:uFillTx/>
                <a:ea typeface="+mn-ea"/>
                <a:cs typeface="Segoe UI Semibold"/>
              </a:rPr>
              <a:t>ARC for Data Services</a:t>
            </a:r>
          </a:p>
          <a:p>
            <a:pPr marL="341313" lvl="1" indent="-171450" defTabSz="914367">
              <a:buFont typeface="Arial" panose="020B0604020202020204" pitchFamily="34" charset="0"/>
              <a:buChar char="•"/>
              <a:defRPr/>
            </a:pPr>
            <a:r>
              <a:rPr lang="en-US" sz="1000">
                <a:hlinkClick r:id="rId18"/>
              </a:rPr>
              <a:t>Introduction to Azure Arc-enabled data services</a:t>
            </a:r>
            <a:r>
              <a:rPr lang="en-US" sz="1000"/>
              <a:t> </a:t>
            </a:r>
            <a:r>
              <a:rPr kumimoji="0" lang="en-US" sz="1000" b="0" i="0" u="none" strike="noStrike" kern="1200" cap="none" spc="0" normalizeH="0" baseline="0" noProof="0">
                <a:ln>
                  <a:noFill/>
                </a:ln>
                <a:solidFill>
                  <a:srgbClr val="353535"/>
                </a:solidFill>
                <a:effectLst/>
                <a:uLnTx/>
                <a:uFillTx/>
                <a:ea typeface="+mn-ea"/>
                <a:cs typeface="Segoe UI Semibold"/>
              </a:rPr>
              <a:t>(1h)</a:t>
            </a:r>
          </a:p>
          <a:p>
            <a:pPr marL="341313" lvl="1" indent="-171450" defTabSz="914367">
              <a:buFont typeface="Arial" panose="020B0604020202020204" pitchFamily="34" charset="0"/>
              <a:buChar char="•"/>
              <a:defRPr/>
            </a:pPr>
            <a:r>
              <a:rPr kumimoji="0" lang="en-US" sz="1000" b="0" i="0" u="none" strike="noStrike" kern="1200" cap="none" spc="0" normalizeH="0" baseline="0" noProof="0">
                <a:ln>
                  <a:noFill/>
                </a:ln>
                <a:solidFill>
                  <a:srgbClr val="353535"/>
                </a:solidFill>
                <a:effectLst/>
                <a:uLnTx/>
                <a:uFillTx/>
                <a:ea typeface="+mn-ea"/>
                <a:cs typeface="Segoe UI Semibold"/>
                <a:hlinkClick r:id="rId19"/>
              </a:rPr>
              <a:t>ARC Jumpstart</a:t>
            </a:r>
            <a:r>
              <a:rPr kumimoji="0" lang="en-US" sz="1000" b="0" i="0" u="none" strike="noStrike" kern="1200" cap="none" spc="0" normalizeH="0" baseline="0" noProof="0">
                <a:ln>
                  <a:noFill/>
                </a:ln>
                <a:solidFill>
                  <a:srgbClr val="353535"/>
                </a:solidFill>
                <a:effectLst/>
                <a:uLnTx/>
                <a:uFillTx/>
                <a:ea typeface="+mn-ea"/>
                <a:cs typeface="Segoe UI Semibold"/>
              </a:rPr>
              <a:t> (21h)</a:t>
            </a:r>
          </a:p>
          <a:p>
            <a:pPr marL="341313" lvl="1" indent="-171450" defTabSz="914367">
              <a:buFont typeface="Arial" panose="020B0604020202020204" pitchFamily="34" charset="0"/>
              <a:buChar char="•"/>
              <a:defRPr/>
            </a:pPr>
            <a:endParaRPr kumimoji="0" lang="en-US" sz="1000" b="0" i="0" u="none" strike="noStrike" kern="1200" cap="none" spc="0" normalizeH="0" baseline="0" noProof="0">
              <a:ln>
                <a:noFill/>
              </a:ln>
              <a:solidFill>
                <a:srgbClr val="353535"/>
              </a:solidFill>
              <a:effectLst/>
              <a:uLnTx/>
              <a:uFillTx/>
              <a:ea typeface="+mn-ea"/>
              <a:cs typeface="Segoe UI Semibold"/>
            </a:endParaRPr>
          </a:p>
          <a:p>
            <a:pPr marL="341313" marR="0" lvl="1"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srgbClr val="353535"/>
              </a:solidFill>
              <a:effectLst/>
              <a:highlight>
                <a:srgbClr val="FFFF00"/>
              </a:highlight>
              <a:uLnTx/>
              <a:uFillTx/>
              <a:ea typeface="+mn-ea"/>
              <a:cs typeface="Segoe UI Semibold"/>
            </a:endParaRPr>
          </a:p>
          <a:p>
            <a:pPr marL="171450" marR="0" lvl="0"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1" i="0" u="none" strike="noStrike" kern="1200" cap="none" spc="0" normalizeH="0" baseline="0" noProof="0">
                <a:ln>
                  <a:noFill/>
                </a:ln>
                <a:solidFill>
                  <a:srgbClr val="353535"/>
                </a:solidFill>
                <a:effectLst/>
                <a:uLnTx/>
                <a:uFillTx/>
                <a:ea typeface="+mn-ea"/>
                <a:cs typeface="Segoe UI Semibold"/>
              </a:rPr>
              <a:t>Azure SQL Workshop L300</a:t>
            </a:r>
            <a:endParaRPr kumimoji="0" lang="en-US" sz="1000" b="1" i="0" u="none" strike="noStrike" kern="1200" cap="none" spc="0" normalizeH="0" baseline="0" noProof="0">
              <a:ln>
                <a:noFill/>
              </a:ln>
              <a:solidFill>
                <a:srgbClr val="000000"/>
              </a:solidFill>
              <a:effectLst/>
              <a:uLnTx/>
              <a:uFillTx/>
              <a:ea typeface="+mn-ea"/>
              <a:cs typeface="+mn-cs"/>
              <a:hlinkClick r:id="rId20"/>
            </a:endParaRPr>
          </a:p>
          <a:p>
            <a:pPr marL="341313" marR="0" lvl="1" indent="-1651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ea typeface="+mn-ea"/>
                <a:cs typeface="+mn-cs"/>
                <a:hlinkClick r:id="rId21"/>
              </a:rPr>
              <a:t>The Azure SQL Workshop</a:t>
            </a:r>
            <a:r>
              <a:rPr kumimoji="0" lang="en-US" sz="1000" b="0" i="0" u="none" strike="noStrike" kern="1200" cap="none" spc="0" normalizeH="0" baseline="0" noProof="0">
                <a:ln>
                  <a:noFill/>
                </a:ln>
                <a:solidFill>
                  <a:srgbClr val="000000"/>
                </a:solidFill>
                <a:effectLst/>
                <a:uLnTx/>
                <a:uFillTx/>
                <a:ea typeface="+mn-ea"/>
                <a:cs typeface="+mn-cs"/>
              </a:rPr>
              <a:t> </a:t>
            </a:r>
            <a:r>
              <a:rPr kumimoji="0" lang="en-US" sz="1000" b="0" i="0" u="none" strike="noStrike" kern="1200" cap="none" spc="0" normalizeH="0" baseline="0" noProof="0">
                <a:ln>
                  <a:noFill/>
                </a:ln>
                <a:solidFill>
                  <a:srgbClr val="353535"/>
                </a:solidFill>
                <a:effectLst/>
                <a:uLnTx/>
                <a:uFillTx/>
                <a:ea typeface="+mn-ea"/>
                <a:cs typeface="Segoe UI Semibold"/>
              </a:rPr>
              <a:t>(8h)</a:t>
            </a:r>
            <a:endParaRPr kumimoji="0" lang="en-US" sz="1000" b="0" i="0" u="none" strike="noStrike" kern="1200" cap="none" spc="0" normalizeH="0" baseline="0" noProof="0">
              <a:ln>
                <a:noFill/>
              </a:ln>
              <a:solidFill>
                <a:srgbClr val="000000"/>
              </a:solidFill>
              <a:effectLst/>
              <a:uLnTx/>
              <a:uFillTx/>
              <a:ea typeface="+mn-ea"/>
              <a:cs typeface="+mn-cs"/>
              <a:hlinkClick r:id="rId20"/>
            </a:endParaRPr>
          </a:p>
          <a:p>
            <a:pPr marL="341313" marR="0" lvl="1" indent="-1651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ea typeface="+mn-ea"/>
                <a:cs typeface="+mn-cs"/>
                <a:hlinkClick r:id="rId20"/>
              </a:rPr>
              <a:t>MCW Line of Business Application Migration</a:t>
            </a:r>
            <a:r>
              <a:rPr kumimoji="0" lang="en-US" sz="1000" b="0" i="0" u="none" strike="noStrike" kern="1200" cap="none" spc="0" normalizeH="0" baseline="0" noProof="0">
                <a:ln>
                  <a:noFill/>
                </a:ln>
                <a:solidFill>
                  <a:srgbClr val="000000"/>
                </a:solidFill>
                <a:effectLst/>
                <a:uLnTx/>
                <a:uFillTx/>
                <a:ea typeface="+mn-ea"/>
                <a:cs typeface="+mn-cs"/>
              </a:rPr>
              <a:t> </a:t>
            </a:r>
            <a:r>
              <a:rPr kumimoji="0" lang="en-US" sz="1000" b="0" i="0" u="none" strike="noStrike" kern="1200" cap="none" spc="0" normalizeH="0" baseline="0" noProof="0">
                <a:ln>
                  <a:noFill/>
                </a:ln>
                <a:solidFill>
                  <a:srgbClr val="353535"/>
                </a:solidFill>
                <a:effectLst/>
                <a:uLnTx/>
                <a:uFillTx/>
                <a:ea typeface="+mn-ea"/>
                <a:cs typeface="Segoe UI Semibold"/>
              </a:rPr>
              <a:t>(8h)</a:t>
            </a:r>
            <a:endParaRPr kumimoji="0" lang="en-US" sz="1000" b="0" i="0" u="none" strike="noStrike" kern="1200" cap="none" spc="0" normalizeH="0" baseline="0" noProof="0">
              <a:ln>
                <a:noFill/>
              </a:ln>
              <a:solidFill>
                <a:srgbClr val="000000"/>
              </a:solidFill>
              <a:effectLst/>
              <a:uLnTx/>
              <a:uFillTx/>
              <a:ea typeface="+mn-ea"/>
              <a:cs typeface="+mn-cs"/>
            </a:endParaRPr>
          </a:p>
          <a:p>
            <a:pPr marL="341313" marR="0" lvl="1" indent="-1651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sng" strike="noStrike" kern="1200" cap="none" spc="0" normalizeH="0" baseline="0" noProof="0">
                <a:ln>
                  <a:noFill/>
                </a:ln>
                <a:solidFill>
                  <a:srgbClr val="000000"/>
                </a:solidFill>
                <a:effectLst/>
                <a:uLnTx/>
                <a:uFillTx/>
                <a:ea typeface="+mn-ea"/>
                <a:cs typeface="+mn-cs"/>
                <a:hlinkClick r:id="rId22"/>
              </a:rPr>
              <a:t>MCW Migrating SQL Databases to Azure</a:t>
            </a:r>
            <a:r>
              <a:rPr kumimoji="0" lang="en-US" sz="1000" b="0" i="0" u="sng" strike="noStrike" kern="1200" cap="none" spc="0" normalizeH="0" baseline="0" noProof="0">
                <a:ln>
                  <a:noFill/>
                </a:ln>
                <a:solidFill>
                  <a:srgbClr val="000000"/>
                </a:solidFill>
                <a:effectLst/>
                <a:uLnTx/>
                <a:uFillTx/>
                <a:ea typeface="+mn-ea"/>
                <a:cs typeface="+mn-cs"/>
              </a:rPr>
              <a:t> </a:t>
            </a:r>
            <a:r>
              <a:rPr kumimoji="0" lang="en-US" sz="1000" b="0" i="0" u="none" strike="noStrike" kern="1200" cap="none" spc="0" normalizeH="0" baseline="0" noProof="0">
                <a:ln>
                  <a:noFill/>
                </a:ln>
                <a:solidFill>
                  <a:srgbClr val="353535"/>
                </a:solidFill>
                <a:effectLst/>
                <a:uLnTx/>
                <a:uFillTx/>
                <a:ea typeface="+mn-ea"/>
                <a:cs typeface="Segoe UI Semibold"/>
              </a:rPr>
              <a:t>(8h)</a:t>
            </a:r>
            <a:endParaRPr kumimoji="0" lang="en-US" sz="1000" b="0" i="0" u="sng" strike="noStrike" kern="1200" cap="none" spc="0" normalizeH="0" baseline="0" noProof="0">
              <a:ln>
                <a:noFill/>
              </a:ln>
              <a:solidFill>
                <a:srgbClr val="000000"/>
              </a:solidFill>
              <a:effectLst/>
              <a:uLnTx/>
              <a:uFillTx/>
              <a:ea typeface="+mn-ea"/>
              <a:cs typeface="+mn-cs"/>
            </a:endParaRPr>
          </a:p>
          <a:p>
            <a:pPr marL="341313" marR="0" lvl="1" indent="-1651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a:ln>
                <a:noFill/>
              </a:ln>
              <a:solidFill>
                <a:srgbClr val="353535"/>
              </a:solidFill>
              <a:effectLst/>
              <a:uLnTx/>
              <a:uFillTx/>
              <a:ea typeface="+mn-ea"/>
              <a:cs typeface="Segoe UI Semibold"/>
            </a:endParaRPr>
          </a:p>
          <a:p>
            <a:pPr marL="171450" marR="0" lvl="0"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1" i="0" u="none" strike="noStrike" kern="1200" cap="none" spc="0" normalizeH="0" baseline="0" noProof="0">
                <a:ln>
                  <a:noFill/>
                </a:ln>
                <a:solidFill>
                  <a:srgbClr val="353535"/>
                </a:solidFill>
                <a:effectLst/>
                <a:uLnTx/>
                <a:uFillTx/>
                <a:ea typeface="+mn-ea"/>
                <a:cs typeface="Segoe UI Semibold"/>
              </a:rPr>
              <a:t>Reference Architecture Guide</a:t>
            </a:r>
            <a:endParaRPr kumimoji="0" lang="en-US" sz="1000" b="0" i="0" u="none" strike="noStrike" kern="1200" cap="none" spc="0" normalizeH="0" baseline="0" noProof="0">
              <a:ln>
                <a:noFill/>
              </a:ln>
              <a:solidFill>
                <a:srgbClr val="353535"/>
              </a:solidFill>
              <a:effectLst/>
              <a:uLnTx/>
              <a:uFillTx/>
              <a:ea typeface="+mn-ea"/>
              <a:cs typeface="Segoe UI Semibold"/>
            </a:endParaRPr>
          </a:p>
          <a:p>
            <a:pPr marL="341313" marR="0" lvl="1" indent="-1651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ea typeface="+mn-ea"/>
                <a:cs typeface="+mn-cs"/>
                <a:hlinkClick r:id="rId23"/>
              </a:rPr>
              <a:t>Windows N-tier application on Azure</a:t>
            </a:r>
            <a:r>
              <a:rPr kumimoji="0" lang="en-US" sz="1000" b="0" i="0" u="none" strike="noStrike" kern="1200" cap="none" spc="0" normalizeH="0" baseline="0" noProof="0">
                <a:ln>
                  <a:noFill/>
                </a:ln>
                <a:solidFill>
                  <a:srgbClr val="000000"/>
                </a:solidFill>
                <a:effectLst/>
                <a:uLnTx/>
                <a:uFillTx/>
                <a:ea typeface="+mn-ea"/>
                <a:cs typeface="+mn-cs"/>
              </a:rPr>
              <a:t>(2h)</a:t>
            </a:r>
          </a:p>
          <a:p>
            <a:pPr marL="341313" marR="0" lvl="1" indent="-1651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ea typeface="+mn-ea"/>
                <a:cs typeface="+mn-cs"/>
                <a:hlinkClick r:id="rId24"/>
              </a:rPr>
              <a:t>Online transaction processing (OLTP) - Azure Architecture Center</a:t>
            </a:r>
            <a:r>
              <a:rPr kumimoji="0" lang="en-US" sz="1000" b="0" i="0" u="none" strike="noStrike" kern="1200" cap="none" spc="0" normalizeH="0" baseline="0" noProof="0">
                <a:ln>
                  <a:noFill/>
                </a:ln>
                <a:solidFill>
                  <a:srgbClr val="000000"/>
                </a:solidFill>
                <a:effectLst/>
                <a:uLnTx/>
                <a:uFillTx/>
                <a:ea typeface="+mn-ea"/>
                <a:cs typeface="+mn-cs"/>
              </a:rPr>
              <a:t> (2h)</a:t>
            </a:r>
          </a:p>
          <a:p>
            <a:pPr marL="341313" marR="0" lvl="1" indent="-1651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ea typeface="+mn-ea"/>
                <a:cs typeface="+mn-cs"/>
                <a:hlinkClick r:id="rId25"/>
              </a:rPr>
              <a:t>Data store decision tree - Azure Application Architecture</a:t>
            </a:r>
            <a:r>
              <a:rPr kumimoji="0" lang="en-US" sz="1000" b="0" i="0" u="none" strike="noStrike" kern="1200" cap="none" spc="0" normalizeH="0" baseline="0" noProof="0">
                <a:ln>
                  <a:noFill/>
                </a:ln>
                <a:solidFill>
                  <a:srgbClr val="000000"/>
                </a:solidFill>
                <a:effectLst/>
                <a:uLnTx/>
                <a:uFillTx/>
                <a:ea typeface="+mn-ea"/>
                <a:cs typeface="+mn-cs"/>
              </a:rPr>
              <a:t> (2h)</a:t>
            </a:r>
          </a:p>
          <a:p>
            <a:pPr marL="341313" marR="0" lvl="1" indent="-1651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53535"/>
                </a:solidFill>
                <a:effectLst/>
                <a:uLnTx/>
                <a:uFillTx/>
                <a:ea typeface="+mn-ea"/>
                <a:cs typeface="Segoe UI Semibold"/>
                <a:hlinkClick r:id="rId26"/>
              </a:rPr>
              <a:t>Understand Data Store models</a:t>
            </a:r>
            <a:r>
              <a:rPr kumimoji="0" lang="en-US" sz="1000" b="0" i="0" u="none" strike="noStrike" kern="1200" cap="none" spc="0" normalizeH="0" baseline="0" noProof="0">
                <a:ln>
                  <a:noFill/>
                </a:ln>
                <a:solidFill>
                  <a:srgbClr val="353535"/>
                </a:solidFill>
                <a:effectLst/>
                <a:uLnTx/>
                <a:uFillTx/>
                <a:ea typeface="+mn-ea"/>
                <a:cs typeface="Segoe UI Semibold"/>
              </a:rPr>
              <a:t> (2h)</a:t>
            </a:r>
          </a:p>
          <a:p>
            <a:pPr marL="341313" marR="0" lvl="1" indent="-1651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53535"/>
                </a:solidFill>
                <a:effectLst/>
                <a:uLnTx/>
                <a:uFillTx/>
                <a:ea typeface="+mn-ea"/>
                <a:cs typeface="Segoe UI Semibold"/>
                <a:hlinkClick r:id="rId27"/>
              </a:rPr>
              <a:t>Database Technologies on Azure and AWS </a:t>
            </a:r>
            <a:r>
              <a:rPr kumimoji="0" lang="en-US" sz="1000" b="0" i="0" u="none" strike="noStrike" kern="1200" cap="none" spc="0" normalizeH="0" baseline="0" noProof="0">
                <a:ln>
                  <a:noFill/>
                </a:ln>
                <a:solidFill>
                  <a:srgbClr val="353535"/>
                </a:solidFill>
                <a:effectLst/>
                <a:uLnTx/>
                <a:uFillTx/>
                <a:ea typeface="+mn-ea"/>
                <a:cs typeface="Segoe UI Semibold"/>
              </a:rPr>
              <a:t>(2h)</a:t>
            </a:r>
            <a:br>
              <a:rPr kumimoji="0" lang="en-US" sz="1000" b="0" i="0" u="none" strike="noStrike" kern="1200" cap="none" spc="0" normalizeH="0" baseline="0" noProof="0">
                <a:ln>
                  <a:noFill/>
                </a:ln>
                <a:solidFill>
                  <a:srgbClr val="353535"/>
                </a:solidFill>
                <a:effectLst/>
                <a:uLnTx/>
                <a:uFillTx/>
                <a:ea typeface="+mn-ea"/>
                <a:cs typeface="Segoe UI Semibold"/>
              </a:rPr>
            </a:br>
            <a:endParaRPr kumimoji="0" lang="en-US" sz="1000" b="0" i="0" u="none" strike="noStrike" kern="1200" cap="none" spc="0" normalizeH="0" baseline="0" noProof="0">
              <a:ln>
                <a:noFill/>
              </a:ln>
              <a:solidFill>
                <a:srgbClr val="353535"/>
              </a:solidFill>
              <a:effectLst/>
              <a:uLnTx/>
              <a:uFillTx/>
              <a:ea typeface="+mn-ea"/>
              <a:cs typeface="Segoe UI Semibold"/>
            </a:endParaRPr>
          </a:p>
          <a:p>
            <a:pPr marL="176213" marR="0" lvl="1" algn="l" defTabSz="914367" rtl="0" eaLnBrk="1" fontAlgn="auto" latinLnBrk="0" hangingPunct="1">
              <a:lnSpc>
                <a:spcPct val="100000"/>
              </a:lnSpc>
              <a:spcBef>
                <a:spcPts val="0"/>
              </a:spcBef>
              <a:spcAft>
                <a:spcPts val="0"/>
              </a:spcAft>
              <a:buClrTx/>
              <a:buSzTx/>
              <a:tabLst/>
              <a:defRPr/>
            </a:pPr>
            <a:endParaRPr lang="en-US" sz="1000">
              <a:solidFill>
                <a:srgbClr val="353535"/>
              </a:solidFill>
              <a:cs typeface="Segoe UI Semibold"/>
            </a:endParaRPr>
          </a:p>
          <a:p>
            <a:pPr marL="176213" marR="0" lvl="1" algn="l" defTabSz="914367" rtl="0" eaLnBrk="1" fontAlgn="auto" latinLnBrk="0" hangingPunct="1">
              <a:lnSpc>
                <a:spcPct val="100000"/>
              </a:lnSpc>
              <a:spcBef>
                <a:spcPts val="0"/>
              </a:spcBef>
              <a:spcAft>
                <a:spcPts val="0"/>
              </a:spcAft>
              <a:buClrTx/>
              <a:buSzTx/>
              <a:tabLst/>
              <a:defRPr/>
            </a:pPr>
            <a:endParaRPr lang="en-US" sz="1000">
              <a:solidFill>
                <a:srgbClr val="353535"/>
              </a:solidFill>
              <a:cs typeface="Segoe UI Semibold"/>
            </a:endParaRPr>
          </a:p>
          <a:p>
            <a:pPr marL="176213" marR="0" lvl="1" algn="l" defTabSz="914367"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a:ln>
                <a:noFill/>
              </a:ln>
              <a:solidFill>
                <a:srgbClr val="353535"/>
              </a:solidFill>
              <a:effectLst/>
              <a:uLnTx/>
              <a:uFillTx/>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ea typeface="+mn-ea"/>
                <a:cs typeface="Segoe UI Semibold"/>
              </a:rPr>
              <a:t>Targets:</a:t>
            </a:r>
          </a:p>
          <a:p>
            <a:pPr marL="173736" marR="0" lvl="0" indent="-173736"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1" i="0" u="none" strike="noStrike" kern="1200" cap="none" spc="0" normalizeH="0" baseline="0" noProof="0">
                <a:ln>
                  <a:noFill/>
                </a:ln>
                <a:solidFill>
                  <a:srgbClr val="353535"/>
                </a:solidFill>
                <a:effectLst/>
                <a:uLnTx/>
                <a:uFillTx/>
                <a:ea typeface="+mn-ea"/>
                <a:cs typeface="Segoe UI Semibold"/>
              </a:rPr>
              <a:t>Advanced Specialization:</a:t>
            </a:r>
          </a:p>
          <a:p>
            <a:pPr marL="402336" marR="0" lvl="1" indent="-173736"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53535"/>
                </a:solidFill>
                <a:effectLst/>
                <a:uLnTx/>
                <a:uFillTx/>
                <a:ea typeface="+mn-ea"/>
                <a:cs typeface="Segoe UI Semibold"/>
                <a:hlinkClick r:id="rId28"/>
              </a:rPr>
              <a:t>Windows and SQL Server Migration</a:t>
            </a:r>
            <a:endParaRPr kumimoji="0" lang="en-US" sz="1000" b="0" i="0" u="none" strike="noStrike" kern="1200" cap="none" spc="0" normalizeH="0" baseline="0" noProof="0">
              <a:ln>
                <a:noFill/>
              </a:ln>
              <a:solidFill>
                <a:srgbClr val="353535"/>
              </a:solidFill>
              <a:effectLst/>
              <a:uLnTx/>
              <a:uFillTx/>
              <a:ea typeface="+mn-ea"/>
              <a:cs typeface="Segoe UI Semibold"/>
            </a:endParaRPr>
          </a:p>
          <a:p>
            <a:pPr marL="402336" marR="0" lvl="1" indent="-173736"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353535"/>
                </a:solidFill>
                <a:effectLst/>
                <a:uLnTx/>
                <a:uFillTx/>
                <a:ea typeface="+mn-ea"/>
                <a:cs typeface="Segoe UI Semibold"/>
                <a:hlinkClick r:id="rId29"/>
              </a:rPr>
              <a:t>Linux and OSS DB Migration</a:t>
            </a:r>
            <a:endParaRPr kumimoji="0" lang="en-US" sz="1000" b="0" i="0" u="none" strike="noStrike" kern="1200" cap="none" spc="0" normalizeH="0" baseline="0" noProof="0">
              <a:ln>
                <a:noFill/>
              </a:ln>
              <a:solidFill>
                <a:srgbClr val="353535"/>
              </a:solidFill>
              <a:effectLst/>
              <a:uLnTx/>
              <a:uFillTx/>
              <a:ea typeface="+mn-ea"/>
              <a:cs typeface="Segoe UI Semibold"/>
            </a:endParaRPr>
          </a:p>
          <a:p>
            <a:pPr marL="173736" marR="0" lvl="0" indent="-173736"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i="0" u="none" strike="noStrike" kern="1200" cap="none" spc="0" normalizeH="0" baseline="0" noProof="0">
                <a:ln>
                  <a:noFill/>
                </a:ln>
                <a:solidFill>
                  <a:srgbClr val="353535"/>
                </a:solidFill>
                <a:effectLst/>
                <a:uLnTx/>
                <a:uFillTx/>
                <a:ea typeface="+mn-ea"/>
                <a:cs typeface="Segoe UI Semibold"/>
              </a:rPr>
              <a:t>At least one solution in the GPS </a:t>
            </a:r>
            <a:r>
              <a:rPr lang="en-US" sz="1000">
                <a:solidFill>
                  <a:srgbClr val="353535"/>
                </a:solidFill>
                <a:cs typeface="Segoe UI Semibold"/>
              </a:rPr>
              <a:t>catalog</a:t>
            </a:r>
          </a:p>
        </p:txBody>
      </p:sp>
      <p:sp>
        <p:nvSpPr>
          <p:cNvPr id="14" name="Rectangle 13">
            <a:extLst>
              <a:ext uri="{FF2B5EF4-FFF2-40B4-BE49-F238E27FC236}">
                <a16:creationId xmlns:a16="http://schemas.microsoft.com/office/drawing/2014/main" id="{7BA4A037-CB9B-4A61-BB08-9B130F4653A1}"/>
              </a:ext>
            </a:extLst>
          </p:cNvPr>
          <p:cNvSpPr/>
          <p:nvPr/>
        </p:nvSpPr>
        <p:spPr bwMode="auto">
          <a:xfrm>
            <a:off x="9422674" y="77582"/>
            <a:ext cx="2331720" cy="658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pt-BR" sz="28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rPr>
              <a:t>Databases</a:t>
            </a:r>
            <a:endParaRPr kumimoji="0" lang="en-US" sz="28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bold"/>
              <a:ea typeface="Segoe UI" pitchFamily="34" charset="0"/>
              <a:cs typeface="Segoe UI" pitchFamily="34" charset="0"/>
            </a:endParaRPr>
          </a:p>
        </p:txBody>
      </p:sp>
      <p:sp>
        <p:nvSpPr>
          <p:cNvPr id="25" name="Rectangle 24">
            <a:extLst>
              <a:ext uri="{FF2B5EF4-FFF2-40B4-BE49-F238E27FC236}">
                <a16:creationId xmlns:a16="http://schemas.microsoft.com/office/drawing/2014/main" id="{CC1AB5A2-A376-4E6B-8A08-8F84F0787188}"/>
              </a:ext>
            </a:extLst>
          </p:cNvPr>
          <p:cNvSpPr/>
          <p:nvPr/>
        </p:nvSpPr>
        <p:spPr>
          <a:xfrm>
            <a:off x="8873540" y="1464354"/>
            <a:ext cx="2834640" cy="4308872"/>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Keep evolving Data partners and increasing their capacity to deliver high quality projects while expanding business.</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latin typeface="Segoe UI "/>
                <a:ea typeface="+mn-ea"/>
                <a:cs typeface="Segoe UI Semibold"/>
              </a:rPr>
              <a:t>Goal:</a:t>
            </a:r>
            <a:r>
              <a:rPr kumimoji="0" lang="en-US" sz="1000" b="0" i="0" u="none" strike="noStrike" kern="1200" cap="none" spc="0" normalizeH="0" baseline="0" noProof="0">
                <a:ln>
                  <a:noFill/>
                </a:ln>
                <a:solidFill>
                  <a:srgbClr val="353535"/>
                </a:solidFill>
                <a:effectLst/>
                <a:uLnTx/>
                <a:uFillTx/>
                <a:latin typeface="Segoe UI "/>
                <a:ea typeface="+mn-ea"/>
                <a:cs typeface="Segoe UI Semibold"/>
              </a:rPr>
              <a:t> Keep increasing ADS ACR and publish customer success cases. </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53535"/>
                </a:solidFill>
                <a:effectLst/>
                <a:uLnTx/>
                <a:uFillTx/>
                <a:latin typeface="Segoe UI "/>
                <a:ea typeface="+mn-ea"/>
                <a:cs typeface="Segoe UI Semibold"/>
              </a:rPr>
              <a:t>Targets: </a:t>
            </a:r>
          </a:p>
          <a:p>
            <a:pPr marL="171450" marR="0" lvl="0"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Have the Solution become Co-sell prioritized.</a:t>
            </a:r>
          </a:p>
        </p:txBody>
      </p:sp>
      <p:sp>
        <p:nvSpPr>
          <p:cNvPr id="2" name="Title 5">
            <a:extLst>
              <a:ext uri="{FF2B5EF4-FFF2-40B4-BE49-F238E27FC236}">
                <a16:creationId xmlns:a16="http://schemas.microsoft.com/office/drawing/2014/main" id="{DF25F271-CD28-4BAD-A351-E5B0E42D2C42}"/>
              </a:ext>
            </a:extLst>
          </p:cNvPr>
          <p:cNvSpPr txBox="1">
            <a:spLocks/>
          </p:cNvSpPr>
          <p:nvPr/>
        </p:nvSpPr>
        <p:spPr>
          <a:xfrm>
            <a:off x="426424" y="256013"/>
            <a:ext cx="11336039" cy="73934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800" b="1">
                <a:latin typeface="Segoe UI"/>
                <a:cs typeface="Segoe UI"/>
              </a:rPr>
              <a:t>Data &amp; AI Learning Paths (2/2)</a:t>
            </a:r>
            <a:endParaRPr lang="en-US"/>
          </a:p>
        </p:txBody>
      </p:sp>
      <p:sp>
        <p:nvSpPr>
          <p:cNvPr id="16" name="Rectangle 15">
            <a:extLst>
              <a:ext uri="{FF2B5EF4-FFF2-40B4-BE49-F238E27FC236}">
                <a16:creationId xmlns:a16="http://schemas.microsoft.com/office/drawing/2014/main" id="{8B011ED3-FC53-D373-E685-943D12D03B1B}"/>
              </a:ext>
            </a:extLst>
          </p:cNvPr>
          <p:cNvSpPr/>
          <p:nvPr/>
        </p:nvSpPr>
        <p:spPr>
          <a:xfrm>
            <a:off x="426424" y="1435413"/>
            <a:ext cx="2554295" cy="2462213"/>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algn="ctr" defTabSz="914367">
              <a:defRPr/>
            </a:pPr>
            <a:r>
              <a:rPr lang="en-US" sz="1000" b="1">
                <a:solidFill>
                  <a:srgbClr val="353535"/>
                </a:solidFill>
                <a:latin typeface="Segoe UI "/>
                <a:cs typeface="Segoe UI Semibold"/>
              </a:rPr>
              <a:t>+</a:t>
            </a: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Activities Self Learn</a:t>
            </a:r>
            <a:r>
              <a:rPr kumimoji="0" lang="en-US" sz="1000" b="1" i="0" u="none" strike="noStrike" kern="1200" cap="none" spc="0" normalizeH="0" baseline="0" noProof="0">
                <a:ln>
                  <a:noFill/>
                </a:ln>
                <a:solidFill>
                  <a:srgbClr val="353535"/>
                </a:solidFill>
                <a:effectLst/>
                <a:uLnTx/>
                <a:uFillTx/>
                <a:latin typeface="Segoe UI "/>
                <a:ea typeface="+mn-ea"/>
                <a:cs typeface="Segoe UI Semibold"/>
              </a:rPr>
              <a:t>:</a:t>
            </a:r>
          </a:p>
          <a:p>
            <a:pPr marL="182880" lvl="1" defTabSz="914367">
              <a:defRPr/>
            </a:pP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Learn Best Practices</a:t>
            </a:r>
          </a:p>
          <a:p>
            <a:pPr marL="354330" lvl="1" indent="-171450" defTabSz="914367">
              <a:buFont typeface="Arial" panose="020B0604020202020204" pitchFamily="34" charset="0"/>
              <a:buChar char="•"/>
              <a:defRPr/>
            </a:pPr>
            <a:r>
              <a:rPr lang="en-US" sz="1000">
                <a:solidFill>
                  <a:srgbClr val="353535"/>
                </a:solidFill>
                <a:latin typeface="Segoe UI "/>
                <a:cs typeface="Segoe UI Semibold"/>
              </a:rPr>
              <a:t>CAF for Data Migration</a:t>
            </a:r>
          </a:p>
          <a:p>
            <a:pPr marL="517525" lvl="2" indent="-171450" defTabSz="914367">
              <a:buFont typeface="Wingdings" panose="05000000000000000000" pitchFamily="2" charset="2"/>
              <a:buChar char="Ø"/>
              <a:defRPr/>
            </a:pPr>
            <a:r>
              <a:rPr lang="en-US" sz="1000">
                <a:solidFill>
                  <a:srgbClr val="353535"/>
                </a:solidFill>
                <a:latin typeface="Segoe UI "/>
                <a:cs typeface="Segoe UI Semibold"/>
                <a:hlinkClick r:id="rId30"/>
              </a:rPr>
              <a:t>CAF Migration Process</a:t>
            </a:r>
            <a:endParaRPr lang="en-US" sz="1000">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highlight>
                <a:srgbClr val="FFFF00"/>
              </a:highlight>
              <a:latin typeface="Segoe UI "/>
              <a:cs typeface="Segoe UI Semibold"/>
            </a:endParaRPr>
          </a:p>
        </p:txBody>
      </p:sp>
      <p:grpSp>
        <p:nvGrpSpPr>
          <p:cNvPr id="3" name="Group 2">
            <a:extLst>
              <a:ext uri="{FF2B5EF4-FFF2-40B4-BE49-F238E27FC236}">
                <a16:creationId xmlns:a16="http://schemas.microsoft.com/office/drawing/2014/main" id="{C19E50BD-4033-2B76-FA92-3C2B25A04CB1}"/>
              </a:ext>
            </a:extLst>
          </p:cNvPr>
          <p:cNvGrpSpPr/>
          <p:nvPr/>
        </p:nvGrpSpPr>
        <p:grpSpPr>
          <a:xfrm>
            <a:off x="529440" y="1747145"/>
            <a:ext cx="2366643" cy="618265"/>
            <a:chOff x="548490" y="1747145"/>
            <a:chExt cx="2366643" cy="618265"/>
          </a:xfrm>
        </p:grpSpPr>
        <p:sp>
          <p:nvSpPr>
            <p:cNvPr id="28" name="Rectangle 27">
              <a:extLst>
                <a:ext uri="{FF2B5EF4-FFF2-40B4-BE49-F238E27FC236}">
                  <a16:creationId xmlns:a16="http://schemas.microsoft.com/office/drawing/2014/main" id="{3BB204C1-1342-25C4-97EC-BED41D75F667}"/>
                </a:ext>
              </a:extLst>
            </p:cNvPr>
            <p:cNvSpPr/>
            <p:nvPr/>
          </p:nvSpPr>
          <p:spPr bwMode="auto">
            <a:xfrm>
              <a:off x="1604055" y="1747145"/>
              <a:ext cx="1311078" cy="618265"/>
            </a:xfrm>
            <a:prstGeom prst="rect">
              <a:avLst/>
            </a:prstGeom>
            <a:solidFill>
              <a:schemeClr val="accent1"/>
            </a:solidFill>
            <a:ln>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Segoe UI "/>
                  <a:cs typeface="Segoe UI Semibold"/>
                  <a:hlinkClick r:id="rId31" action="ppaction://hlinksldjump">
                    <a:extLst>
                      <a:ext uri="{A12FA001-AC4F-418D-AE19-62706E023703}">
                        <ahyp:hlinkClr xmlns:ahyp="http://schemas.microsoft.com/office/drawing/2018/hyperlinkcolor" val="tx"/>
                      </a:ext>
                    </a:extLst>
                  </a:hlinkClick>
                </a:rPr>
                <a:t>START</a:t>
              </a:r>
              <a:r>
                <a:rPr lang="en-US" sz="1200" b="1">
                  <a:solidFill>
                    <a:srgbClr val="0078D4"/>
                  </a:solidFill>
                  <a:latin typeface="Segoe UI "/>
                  <a:cs typeface="Segoe UI Semibold"/>
                  <a:hlinkClick r:id="rId31" action="ppaction://hlinksldjump">
                    <a:extLst>
                      <a:ext uri="{A12FA001-AC4F-418D-AE19-62706E023703}">
                        <ahyp:hlinkClr xmlns:ahyp="http://schemas.microsoft.com/office/drawing/2018/hyperlinkcolor" val="tx"/>
                      </a:ext>
                    </a:extLst>
                  </a:hlinkClick>
                </a:rPr>
                <a:t> </a:t>
              </a:r>
              <a:r>
                <a:rPr kumimoji="0" lang="en-US" sz="1200" b="1" i="0" u="none" strike="noStrike" kern="1200" cap="none" spc="0" normalizeH="0" baseline="0" noProof="0">
                  <a:ln>
                    <a:noFill/>
                  </a:ln>
                  <a:solidFill>
                    <a:schemeClr val="bg1"/>
                  </a:solidFill>
                  <a:effectLst/>
                  <a:uLnTx/>
                  <a:uFillTx/>
                  <a:latin typeface="Segoe UI "/>
                  <a:cs typeface="Segoe UI Semibold"/>
                  <a:hlinkClick r:id="rId31" action="ppaction://hlinksldjump">
                    <a:extLst>
                      <a:ext uri="{A12FA001-AC4F-418D-AE19-62706E023703}">
                        <ahyp:hlinkClr xmlns:ahyp="http://schemas.microsoft.com/office/drawing/2018/hyperlinkcolor" val="tx"/>
                      </a:ext>
                    </a:extLst>
                  </a:hlinkClick>
                </a:rPr>
                <a:t>HERE</a:t>
              </a:r>
              <a:endParaRPr kumimoji="0" lang="en-US" sz="1200" b="1" i="0" u="none" strike="noStrike" kern="1200" cap="none" spc="0" normalizeH="0" baseline="0" noProof="0">
                <a:ln>
                  <a:noFill/>
                </a:ln>
                <a:solidFill>
                  <a:schemeClr val="bg1"/>
                </a:solidFill>
                <a:effectLst/>
                <a:uLnTx/>
                <a:uFillTx/>
                <a:latin typeface="Segoe UI "/>
                <a:ea typeface="+mn-ea"/>
                <a:cs typeface="Segoe UI Semibold"/>
              </a:endParaRPr>
            </a:p>
          </p:txBody>
        </p:sp>
        <p:sp>
          <p:nvSpPr>
            <p:cNvPr id="29" name="Action Button: Go Home 28">
              <a:hlinkClick r:id="" action="ppaction://hlinkshowjump?jump=firstslide" highlightClick="1"/>
              <a:extLst>
                <a:ext uri="{FF2B5EF4-FFF2-40B4-BE49-F238E27FC236}">
                  <a16:creationId xmlns:a16="http://schemas.microsoft.com/office/drawing/2014/main" id="{0C84A470-EAEA-C11F-AE80-BBDC196056B1}"/>
                </a:ext>
              </a:extLst>
            </p:cNvPr>
            <p:cNvSpPr/>
            <p:nvPr/>
          </p:nvSpPr>
          <p:spPr bwMode="auto">
            <a:xfrm>
              <a:off x="548490" y="1747145"/>
              <a:ext cx="1055565" cy="618265"/>
            </a:xfrm>
            <a:prstGeom prst="actionButtonHom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pt-BR" sz="20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0" name="Group 29">
            <a:extLst>
              <a:ext uri="{FF2B5EF4-FFF2-40B4-BE49-F238E27FC236}">
                <a16:creationId xmlns:a16="http://schemas.microsoft.com/office/drawing/2014/main" id="{B224ECBE-E03E-CB2B-3C9E-C298F3E8951A}"/>
              </a:ext>
            </a:extLst>
          </p:cNvPr>
          <p:cNvGrpSpPr/>
          <p:nvPr/>
        </p:nvGrpSpPr>
        <p:grpSpPr>
          <a:xfrm>
            <a:off x="429285" y="988395"/>
            <a:ext cx="11437888" cy="5597461"/>
            <a:chOff x="429285" y="988395"/>
            <a:chExt cx="11437888" cy="5597461"/>
          </a:xfrm>
        </p:grpSpPr>
        <p:sp>
          <p:nvSpPr>
            <p:cNvPr id="21" name="Arrow: Pentagon 20">
              <a:extLst>
                <a:ext uri="{FF2B5EF4-FFF2-40B4-BE49-F238E27FC236}">
                  <a16:creationId xmlns:a16="http://schemas.microsoft.com/office/drawing/2014/main" id="{02C1C503-EC16-4209-98DC-4C81EAA666B0}"/>
                </a:ext>
              </a:extLst>
            </p:cNvPr>
            <p:cNvSpPr/>
            <p:nvPr/>
          </p:nvSpPr>
          <p:spPr bwMode="auto">
            <a:xfrm>
              <a:off x="429285" y="988395"/>
              <a:ext cx="2651760" cy="440057"/>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No expertise</a:t>
              </a:r>
            </a:p>
          </p:txBody>
        </p:sp>
        <p:sp>
          <p:nvSpPr>
            <p:cNvPr id="22" name="Arrow: Chevron 21">
              <a:extLst>
                <a:ext uri="{FF2B5EF4-FFF2-40B4-BE49-F238E27FC236}">
                  <a16:creationId xmlns:a16="http://schemas.microsoft.com/office/drawing/2014/main" id="{09747334-F219-4835-B1D0-9A20613454FF}"/>
                </a:ext>
              </a:extLst>
            </p:cNvPr>
            <p:cNvSpPr/>
            <p:nvPr/>
          </p:nvSpPr>
          <p:spPr bwMode="auto">
            <a:xfrm>
              <a:off x="2992234" y="988395"/>
              <a:ext cx="3017520" cy="440057"/>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Development</a:t>
              </a:r>
            </a:p>
          </p:txBody>
        </p:sp>
        <p:sp>
          <p:nvSpPr>
            <p:cNvPr id="23" name="Arrow: Chevron 22">
              <a:extLst>
                <a:ext uri="{FF2B5EF4-FFF2-40B4-BE49-F238E27FC236}">
                  <a16:creationId xmlns:a16="http://schemas.microsoft.com/office/drawing/2014/main" id="{568CC60B-553C-4523-BC4E-0A33F57873C6}"/>
                </a:ext>
              </a:extLst>
            </p:cNvPr>
            <p:cNvSpPr/>
            <p:nvPr/>
          </p:nvSpPr>
          <p:spPr bwMode="auto">
            <a:xfrm>
              <a:off x="5920943" y="988395"/>
              <a:ext cx="3017520" cy="440057"/>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Launch</a:t>
              </a:r>
            </a:p>
          </p:txBody>
        </p:sp>
        <p:sp>
          <p:nvSpPr>
            <p:cNvPr id="24" name="Arrow: Chevron 23">
              <a:extLst>
                <a:ext uri="{FF2B5EF4-FFF2-40B4-BE49-F238E27FC236}">
                  <a16:creationId xmlns:a16="http://schemas.microsoft.com/office/drawing/2014/main" id="{89A68D51-D23C-42CF-837F-9B09A383746F}"/>
                </a:ext>
              </a:extLst>
            </p:cNvPr>
            <p:cNvSpPr/>
            <p:nvPr/>
          </p:nvSpPr>
          <p:spPr bwMode="auto">
            <a:xfrm>
              <a:off x="8849653" y="988395"/>
              <a:ext cx="3017520" cy="440057"/>
            </a:xfrm>
            <a:prstGeom prst="chevron">
              <a:avLst>
                <a:gd name="adj" fmla="val 34093"/>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Growth</a:t>
              </a:r>
            </a:p>
          </p:txBody>
        </p:sp>
        <p:grpSp>
          <p:nvGrpSpPr>
            <p:cNvPr id="6" name="Group 5">
              <a:extLst>
                <a:ext uri="{FF2B5EF4-FFF2-40B4-BE49-F238E27FC236}">
                  <a16:creationId xmlns:a16="http://schemas.microsoft.com/office/drawing/2014/main" id="{4B15F17F-AFF1-1E44-986E-4545DDE1EC53}"/>
                </a:ext>
              </a:extLst>
            </p:cNvPr>
            <p:cNvGrpSpPr/>
            <p:nvPr/>
          </p:nvGrpSpPr>
          <p:grpSpPr>
            <a:xfrm>
              <a:off x="2983056" y="1406838"/>
              <a:ext cx="5845455" cy="5179018"/>
              <a:chOff x="2983056" y="2773951"/>
              <a:chExt cx="5845455" cy="3840480"/>
            </a:xfrm>
          </p:grpSpPr>
          <p:cxnSp>
            <p:nvCxnSpPr>
              <p:cNvPr id="7" name="Straight Connector 6">
                <a:extLst>
                  <a:ext uri="{FF2B5EF4-FFF2-40B4-BE49-F238E27FC236}">
                    <a16:creationId xmlns:a16="http://schemas.microsoft.com/office/drawing/2014/main" id="{DD6E05B4-6889-A974-2625-8AEBD2C3B4D8}"/>
                  </a:ext>
                </a:extLst>
              </p:cNvPr>
              <p:cNvCxnSpPr>
                <a:cxnSpLocks/>
              </p:cNvCxnSpPr>
              <p:nvPr/>
            </p:nvCxnSpPr>
            <p:spPr>
              <a:xfrm>
                <a:off x="2983056"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D5B8017-DFE2-27E1-9C83-644CBF7EE0BE}"/>
                  </a:ext>
                </a:extLst>
              </p:cNvPr>
              <p:cNvCxnSpPr>
                <a:cxnSpLocks/>
              </p:cNvCxnSpPr>
              <p:nvPr/>
            </p:nvCxnSpPr>
            <p:spPr>
              <a:xfrm flipH="1">
                <a:off x="5916002" y="2773951"/>
                <a:ext cx="2338"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5F610A-EA28-9641-ED70-A9229CCA518B}"/>
                  </a:ext>
                </a:extLst>
              </p:cNvPr>
              <p:cNvCxnSpPr>
                <a:cxnSpLocks/>
              </p:cNvCxnSpPr>
              <p:nvPr/>
            </p:nvCxnSpPr>
            <p:spPr>
              <a:xfrm>
                <a:off x="8828511"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274082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743F1B0-E07D-42A6-8924-2B0DD5E93E64}"/>
              </a:ext>
            </a:extLst>
          </p:cNvPr>
          <p:cNvGrpSpPr/>
          <p:nvPr/>
        </p:nvGrpSpPr>
        <p:grpSpPr>
          <a:xfrm>
            <a:off x="529416" y="2385285"/>
            <a:ext cx="11133735" cy="333708"/>
            <a:chOff x="455042" y="1165893"/>
            <a:chExt cx="11133735" cy="412355"/>
          </a:xfrm>
        </p:grpSpPr>
        <p:sp>
          <p:nvSpPr>
            <p:cNvPr id="34" name="Arrow: Pentagon 33">
              <a:extLst>
                <a:ext uri="{FF2B5EF4-FFF2-40B4-BE49-F238E27FC236}">
                  <a16:creationId xmlns:a16="http://schemas.microsoft.com/office/drawing/2014/main" id="{B334A34C-7F95-4EAD-B3FA-BE4C8189B2A7}"/>
                </a:ext>
              </a:extLst>
            </p:cNvPr>
            <p:cNvSpPr/>
            <p:nvPr/>
          </p:nvSpPr>
          <p:spPr bwMode="auto">
            <a:xfrm>
              <a:off x="455042" y="1165893"/>
              <a:ext cx="2834640" cy="412355"/>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No expertise</a:t>
              </a:r>
            </a:p>
          </p:txBody>
        </p:sp>
        <p:sp>
          <p:nvSpPr>
            <p:cNvPr id="35" name="Arrow: Chevron 34">
              <a:extLst>
                <a:ext uri="{FF2B5EF4-FFF2-40B4-BE49-F238E27FC236}">
                  <a16:creationId xmlns:a16="http://schemas.microsoft.com/office/drawing/2014/main" id="{F957358F-5403-4D76-8E9F-9D5045181A0C}"/>
                </a:ext>
              </a:extLst>
            </p:cNvPr>
            <p:cNvSpPr/>
            <p:nvPr/>
          </p:nvSpPr>
          <p:spPr bwMode="auto">
            <a:xfrm>
              <a:off x="3221407" y="1165893"/>
              <a:ext cx="2834640" cy="412355"/>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Development</a:t>
              </a:r>
            </a:p>
          </p:txBody>
        </p:sp>
        <p:sp>
          <p:nvSpPr>
            <p:cNvPr id="36" name="Arrow: Chevron 35">
              <a:extLst>
                <a:ext uri="{FF2B5EF4-FFF2-40B4-BE49-F238E27FC236}">
                  <a16:creationId xmlns:a16="http://schemas.microsoft.com/office/drawing/2014/main" id="{2FD6A7F6-CF9A-41FB-9427-274062DE9B8D}"/>
                </a:ext>
              </a:extLst>
            </p:cNvPr>
            <p:cNvSpPr/>
            <p:nvPr/>
          </p:nvSpPr>
          <p:spPr bwMode="auto">
            <a:xfrm>
              <a:off x="5987772" y="1165893"/>
              <a:ext cx="2834640" cy="412355"/>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Launch</a:t>
              </a:r>
            </a:p>
          </p:txBody>
        </p:sp>
        <p:sp>
          <p:nvSpPr>
            <p:cNvPr id="33" name="Arrow: Chevron 32">
              <a:extLst>
                <a:ext uri="{FF2B5EF4-FFF2-40B4-BE49-F238E27FC236}">
                  <a16:creationId xmlns:a16="http://schemas.microsoft.com/office/drawing/2014/main" id="{026AC370-B044-4B39-B155-1072FC0086B0}"/>
                </a:ext>
              </a:extLst>
            </p:cNvPr>
            <p:cNvSpPr/>
            <p:nvPr/>
          </p:nvSpPr>
          <p:spPr bwMode="auto">
            <a:xfrm>
              <a:off x="8754137" y="1165893"/>
              <a:ext cx="2834640" cy="412355"/>
            </a:xfrm>
            <a:prstGeom prst="chevron">
              <a:avLst>
                <a:gd name="adj" fmla="val 34093"/>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Growth</a:t>
              </a:r>
            </a:p>
          </p:txBody>
        </p:sp>
      </p:grpSp>
      <p:sp>
        <p:nvSpPr>
          <p:cNvPr id="4" name="Rectangle 3">
            <a:extLst>
              <a:ext uri="{FF2B5EF4-FFF2-40B4-BE49-F238E27FC236}">
                <a16:creationId xmlns:a16="http://schemas.microsoft.com/office/drawing/2014/main" id="{A60397F6-5E92-4CDA-AA2D-6175F202C9CB}"/>
              </a:ext>
            </a:extLst>
          </p:cNvPr>
          <p:cNvSpPr/>
          <p:nvPr/>
        </p:nvSpPr>
        <p:spPr>
          <a:xfrm>
            <a:off x="3391431" y="2853565"/>
            <a:ext cx="2651760" cy="3847207"/>
          </a:xfrm>
          <a:prstGeom prst="rect">
            <a:avLst/>
          </a:prstGeom>
        </p:spPr>
        <p:txBody>
          <a:bodyPr wrap="square" lIns="0" tIns="0" rIns="0" bIns="0" anchor="t">
            <a:spAutoFit/>
          </a:bodyPr>
          <a:lstStyle/>
          <a:p>
            <a:pPr defTabSz="914367">
              <a:defRPr/>
            </a:pPr>
            <a:r>
              <a:rPr lang="en-US" sz="1000">
                <a:solidFill>
                  <a:srgbClr val="353535"/>
                </a:solidFill>
                <a:latin typeface="Segoe UI "/>
                <a:cs typeface="Segoe UI Semibold"/>
              </a:rPr>
              <a:t>Partners willing to improve their pre-sales/sales pitch around Azure Analytics while create technical capacity and develop offers.</a:t>
            </a: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Goal:</a:t>
            </a:r>
            <a:r>
              <a:rPr lang="en-US" sz="1000">
                <a:solidFill>
                  <a:srgbClr val="353535"/>
                </a:solidFill>
                <a:latin typeface="Segoe UI "/>
                <a:cs typeface="Segoe UI Semibold"/>
              </a:rPr>
              <a:t> Azure Analytics pre-sales skills, competitive landscape and Azure differentiators. </a:t>
            </a: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Commitment:</a:t>
            </a:r>
            <a:r>
              <a:rPr lang="en-US" sz="1000">
                <a:solidFill>
                  <a:srgbClr val="353535"/>
                </a:solidFill>
                <a:latin typeface="Segoe UI "/>
                <a:cs typeface="Segoe UI Semibold"/>
              </a:rPr>
              <a:t> Develop at least one offer around Azure Analytics.</a:t>
            </a: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a:solidFill>
                <a:srgbClr val="353535"/>
              </a:solidFill>
              <a:latin typeface="Segoe UI "/>
              <a:cs typeface="Segoe UI Semibold"/>
            </a:endParaRPr>
          </a:p>
          <a:p>
            <a:pPr defTabSz="914367">
              <a:defRPr/>
            </a:pPr>
            <a:r>
              <a:rPr lang="en-US" sz="10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000">
                <a:solidFill>
                  <a:srgbClr val="353535"/>
                </a:solidFill>
                <a:latin typeface="Segoe UI "/>
                <a:cs typeface="Segoe UI Semibold"/>
                <a:hlinkClick r:id="rId3"/>
              </a:rPr>
              <a:t>Microsoft Certified: Azure Data Engineer</a:t>
            </a:r>
            <a:endParaRPr lang="en-US" sz="1000">
              <a:solidFill>
                <a:srgbClr val="353535"/>
              </a:solidFill>
              <a:latin typeface="Segoe UI "/>
              <a:cs typeface="Segoe UI Semibold"/>
            </a:endParaRPr>
          </a:p>
          <a:p>
            <a:pPr marL="288925" lvl="1" indent="111125" defTabSz="914367">
              <a:buFont typeface="Wingdings" panose="05000000000000000000" pitchFamily="2" charset="2"/>
              <a:buChar char="Ø"/>
              <a:defRPr/>
            </a:pPr>
            <a:r>
              <a:rPr lang="en-US" sz="1000">
                <a:solidFill>
                  <a:srgbClr val="353535"/>
                </a:solidFill>
                <a:latin typeface="Segoe UI "/>
                <a:cs typeface="Segoe UI Semibold"/>
              </a:rPr>
              <a:t>Video</a:t>
            </a:r>
            <a:r>
              <a:rPr lang="pt-BR" sz="1000">
                <a:solidFill>
                  <a:srgbClr val="353535"/>
                </a:solidFill>
                <a:latin typeface="Segoe UI "/>
                <a:cs typeface="Segoe UI Semibold"/>
              </a:rPr>
              <a:t>: </a:t>
            </a:r>
            <a:r>
              <a:rPr lang="pt-BR" sz="1000">
                <a:solidFill>
                  <a:srgbClr val="353535"/>
                </a:solidFill>
                <a:latin typeface="Segoe UI "/>
                <a:cs typeface="Segoe UI Semibold"/>
                <a:hlinkClick r:id="rId4"/>
              </a:rPr>
              <a:t>DP-203</a:t>
            </a:r>
            <a:r>
              <a:rPr lang="pt-BR" sz="1000">
                <a:solidFill>
                  <a:srgbClr val="353535"/>
                </a:solidFill>
                <a:latin typeface="Segoe UI "/>
                <a:cs typeface="Segoe UI Semibold"/>
              </a:rPr>
              <a:t> </a:t>
            </a:r>
          </a:p>
          <a:p>
            <a:pPr marL="171450" marR="0" lvl="0"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hlinkClick r:id="rId5"/>
              </a:rPr>
              <a:t>Microsoft Certified: Azure Solutions Architect Expert</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a:solidFill>
                  <a:schemeClr val="tx1">
                    <a:lumMod val="95000"/>
                    <a:lumOff val="5000"/>
                  </a:schemeClr>
                </a:solidFill>
                <a:latin typeface="Segoe UI "/>
                <a:cs typeface="Segoe UI Semibold"/>
                <a:hlinkClick r:id="rId6"/>
              </a:rPr>
              <a:t>Microsoft Certified: Data Analyst</a:t>
            </a:r>
            <a:r>
              <a:rPr lang="en-US" sz="1000">
                <a:solidFill>
                  <a:schemeClr val="tx1">
                    <a:lumMod val="95000"/>
                    <a:lumOff val="5000"/>
                  </a:schemeClr>
                </a:solidFill>
                <a:latin typeface="Segoe UI "/>
                <a:cs typeface="Segoe UI Semibold"/>
              </a:rPr>
              <a:t> (optional)</a:t>
            </a:r>
          </a:p>
          <a:p>
            <a:pPr marL="346075" lvl="1" indent="-57150" defTabSz="914367">
              <a:buFont typeface="Wingdings" panose="05000000000000000000" pitchFamily="2" charset="2"/>
              <a:buChar char="Ø"/>
              <a:defRPr/>
            </a:pPr>
            <a:r>
              <a:rPr lang="en-US" sz="1000">
                <a:solidFill>
                  <a:schemeClr val="tx1">
                    <a:lumMod val="95000"/>
                    <a:lumOff val="5000"/>
                  </a:schemeClr>
                </a:solidFill>
                <a:latin typeface="Segoe UI "/>
                <a:cs typeface="Segoe UI Semibold"/>
              </a:rPr>
              <a:t>Video: </a:t>
            </a:r>
            <a:r>
              <a:rPr lang="en-US" sz="1000">
                <a:solidFill>
                  <a:schemeClr val="tx1">
                    <a:lumMod val="95000"/>
                    <a:lumOff val="5000"/>
                  </a:schemeClr>
                </a:solidFill>
                <a:latin typeface="Segoe UI "/>
                <a:cs typeface="Segoe UI Semibold"/>
                <a:hlinkClick r:id="rId7"/>
              </a:rPr>
              <a:t>DA-100</a:t>
            </a:r>
            <a:endParaRPr lang="en-US" sz="1000">
              <a:solidFill>
                <a:schemeClr val="tx1">
                  <a:lumMod val="95000"/>
                  <a:lumOff val="5000"/>
                </a:schemeClr>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br>
              <a:rPr lang="en-US" sz="1000" b="1">
                <a:solidFill>
                  <a:srgbClr val="353535"/>
                </a:solidFill>
                <a:latin typeface="Segoe UI "/>
                <a:cs typeface="Segoe UI Semibold"/>
              </a:rPr>
            </a:br>
            <a:r>
              <a:rPr lang="en-US" sz="1000">
                <a:solidFill>
                  <a:srgbClr val="353535"/>
                </a:solidFill>
                <a:latin typeface="Segoe UI "/>
                <a:cs typeface="Segoe UI Semibold"/>
              </a:rPr>
              <a:t>Analytics Beginner</a:t>
            </a:r>
          </a:p>
        </p:txBody>
      </p:sp>
      <p:sp>
        <p:nvSpPr>
          <p:cNvPr id="5" name="Rectangle 4">
            <a:extLst>
              <a:ext uri="{FF2B5EF4-FFF2-40B4-BE49-F238E27FC236}">
                <a16:creationId xmlns:a16="http://schemas.microsoft.com/office/drawing/2014/main" id="{1A753180-7E0E-48C8-A08C-B52CF6D3DD74}"/>
              </a:ext>
            </a:extLst>
          </p:cNvPr>
          <p:cNvSpPr/>
          <p:nvPr/>
        </p:nvSpPr>
        <p:spPr>
          <a:xfrm>
            <a:off x="6175953" y="2853565"/>
            <a:ext cx="2651760" cy="3847207"/>
          </a:xfrm>
          <a:prstGeom prst="rect">
            <a:avLst/>
          </a:prstGeom>
        </p:spPr>
        <p:txBody>
          <a:bodyPr wrap="square" lIns="0" tIns="0" rIns="0" bIns="0" anchor="t">
            <a:spAutoFit/>
          </a:bodyPr>
          <a:lstStyle/>
          <a:p>
            <a:pPr defTabSz="914367">
              <a:defRPr/>
            </a:pPr>
            <a:r>
              <a:rPr lang="en-US" sz="1000">
                <a:solidFill>
                  <a:srgbClr val="353535"/>
                </a:solidFill>
                <a:latin typeface="Segoe UI "/>
                <a:cs typeface="Segoe UI Semibold"/>
              </a:rPr>
              <a:t>Partners with proved Azure Analytics experience willing to improve their technical skill around this, while launching Analytics offers to Market.</a:t>
            </a: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Goal: </a:t>
            </a:r>
            <a:r>
              <a:rPr lang="en-US" sz="1000">
                <a:solidFill>
                  <a:srgbClr val="353535"/>
                </a:solidFill>
                <a:latin typeface="Segoe UI "/>
                <a:cs typeface="Segoe UI Semibold"/>
              </a:rPr>
              <a:t>increase Analytics technical skills and sell-with experience. </a:t>
            </a: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Commitment:</a:t>
            </a:r>
            <a:r>
              <a:rPr lang="en-US" sz="1000">
                <a:solidFill>
                  <a:srgbClr val="353535"/>
                </a:solidFill>
                <a:latin typeface="Segoe UI "/>
                <a:cs typeface="Segoe UI Semibold"/>
              </a:rPr>
              <a:t> Publish on at least one offer around Azure Analytics on AppSource.</a:t>
            </a: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Advanced Specialization:</a:t>
            </a:r>
          </a:p>
          <a:p>
            <a:pPr marL="354330" lvl="1" indent="-171450" defTabSz="914367">
              <a:buFont typeface="Arial" panose="020B0604020202020204" pitchFamily="34" charset="0"/>
              <a:buChar char="•"/>
              <a:defRPr/>
            </a:pPr>
            <a:r>
              <a:rPr lang="en-US" sz="1000">
                <a:solidFill>
                  <a:srgbClr val="353535"/>
                </a:solidFill>
                <a:latin typeface="Segoe UI "/>
                <a:cs typeface="Segoe UI Semibold"/>
                <a:hlinkClick r:id="rId8"/>
              </a:rPr>
              <a:t>Analytics</a:t>
            </a:r>
            <a:endParaRPr lang="en-US" sz="900" baseline="30000">
              <a:solidFill>
                <a:schemeClr val="accent1"/>
              </a:solidFill>
              <a:latin typeface="Segoe UI "/>
              <a:cs typeface="Segoe UI Semibold"/>
            </a:endParaRPr>
          </a:p>
          <a:p>
            <a:pPr marL="173736" indent="-173736" defTabSz="914367">
              <a:buFont typeface="Wingdings" panose="05000000000000000000" pitchFamily="2" charset="2"/>
              <a:buChar char="q"/>
              <a:defRPr/>
            </a:pPr>
            <a:r>
              <a:rPr lang="en-US" sz="1000">
                <a:solidFill>
                  <a:srgbClr val="353535"/>
                </a:solidFill>
                <a:latin typeface="Segoe UI "/>
                <a:cs typeface="Segoe UI Semibold"/>
              </a:rPr>
              <a:t>At least one solution published on AppSource Co-sell</a:t>
            </a:r>
          </a:p>
          <a:p>
            <a:pPr defTabSz="914367">
              <a:defRPr/>
            </a:pPr>
            <a:endParaRPr lang="en-US" sz="1000">
              <a:solidFill>
                <a:srgbClr val="353535"/>
              </a:solidFill>
              <a:latin typeface="Segoe UI "/>
              <a:cs typeface="Segoe UI Semibold"/>
            </a:endParaRPr>
          </a:p>
          <a:p>
            <a:pPr defTabSz="914367">
              <a:defRPr/>
            </a:pPr>
            <a:endParaRPr lang="en-US" sz="1000">
              <a:solidFill>
                <a:srgbClr val="353535"/>
              </a:solidFill>
              <a:latin typeface="Segoe UI "/>
              <a:cs typeface="Segoe UI Semibold"/>
            </a:endParaRPr>
          </a:p>
          <a:p>
            <a:pPr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br>
              <a:rPr lang="en-US" sz="1000" b="1">
                <a:latin typeface="Segoe UI "/>
                <a:cs typeface="Segoe UI Semibold"/>
              </a:rPr>
            </a:br>
            <a:r>
              <a:rPr lang="en-US" sz="1000">
                <a:solidFill>
                  <a:srgbClr val="353535"/>
                </a:solidFill>
                <a:latin typeface="Segoe UI "/>
                <a:cs typeface="Segoe UI Semibold"/>
              </a:rPr>
              <a:t>Analytics Advanced</a:t>
            </a:r>
            <a:endParaRPr lang="en-US" sz="1000">
              <a:solidFill>
                <a:srgbClr val="353535"/>
              </a:solidFill>
              <a:latin typeface="Segoe UI "/>
              <a:cs typeface="Segoe UI Semibold" panose="020B0702040204020203" pitchFamily="34" charset="0"/>
            </a:endParaRPr>
          </a:p>
        </p:txBody>
      </p:sp>
      <p:sp>
        <p:nvSpPr>
          <p:cNvPr id="2" name="Rectangle 1">
            <a:extLst>
              <a:ext uri="{FF2B5EF4-FFF2-40B4-BE49-F238E27FC236}">
                <a16:creationId xmlns:a16="http://schemas.microsoft.com/office/drawing/2014/main" id="{2DC9404F-2452-4FF8-A508-F78749CD87D0}"/>
              </a:ext>
            </a:extLst>
          </p:cNvPr>
          <p:cNvSpPr/>
          <p:nvPr/>
        </p:nvSpPr>
        <p:spPr>
          <a:xfrm>
            <a:off x="8960475" y="2853565"/>
            <a:ext cx="2651760" cy="3847207"/>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Keep evolving </a:t>
            </a:r>
            <a:r>
              <a:rPr lang="en-US" sz="1000">
                <a:solidFill>
                  <a:srgbClr val="353535"/>
                </a:solidFill>
                <a:latin typeface="Segoe UI "/>
                <a:cs typeface="Segoe UI Semibold"/>
              </a:rPr>
              <a:t>Data </a:t>
            </a:r>
            <a:r>
              <a:rPr kumimoji="0" lang="en-US" sz="1000" b="0" i="0" u="none" strike="noStrike" kern="1200" cap="none" spc="0" normalizeH="0" baseline="0" noProof="0">
                <a:ln>
                  <a:noFill/>
                </a:ln>
                <a:solidFill>
                  <a:srgbClr val="353535"/>
                </a:solidFill>
                <a:effectLst/>
                <a:uLnTx/>
                <a:uFillTx/>
                <a:latin typeface="Segoe UI "/>
                <a:ea typeface="+mn-ea"/>
                <a:cs typeface="Segoe UI Semibold"/>
              </a:rPr>
              <a:t>partners and increasing their capacity to deliver high quality projects while expanding business.</a:t>
            </a:r>
            <a:endParaRPr lang="en-US" sz="1000">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Goal:</a:t>
            </a:r>
            <a:r>
              <a:rPr lang="en-US" sz="1000">
                <a:solidFill>
                  <a:srgbClr val="353535"/>
                </a:solidFill>
                <a:latin typeface="Segoe UI "/>
                <a:cs typeface="Segoe UI Semibold"/>
              </a:rPr>
              <a:t> Keep increasing ADS ACR and publish customer success cases. </a:t>
            </a: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defTabSz="914367">
              <a:defRPr/>
            </a:pPr>
            <a:r>
              <a:rPr lang="en-US" sz="1000" b="1">
                <a:solidFill>
                  <a:srgbClr val="353535"/>
                </a:solidFill>
                <a:latin typeface="Segoe UI "/>
                <a:cs typeface="Segoe UI Semibold"/>
              </a:rPr>
              <a:t>Commitment:</a:t>
            </a:r>
            <a:r>
              <a:rPr lang="en-US" sz="1000">
                <a:solidFill>
                  <a:srgbClr val="353535"/>
                </a:solidFill>
                <a:latin typeface="Segoe UI "/>
                <a:cs typeface="Segoe UI Semibold"/>
              </a:rPr>
              <a:t> Give visibility on opportunities related to published offer.</a:t>
            </a: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Targets: </a:t>
            </a:r>
          </a:p>
          <a:p>
            <a:pPr marL="171450" lvl="0" indent="-171450" defTabSz="914367">
              <a:buFont typeface="Wingdings" panose="05000000000000000000" pitchFamily="2" charset="2"/>
              <a:buChar char="q"/>
              <a:defRPr/>
            </a:pPr>
            <a:r>
              <a:rPr lang="en-US" sz="1000">
                <a:solidFill>
                  <a:srgbClr val="353535"/>
                </a:solidFill>
                <a:latin typeface="Segoe UI "/>
                <a:cs typeface="Segoe UI Semibold"/>
              </a:rPr>
              <a:t>Have the Solution become Co-sell ready.</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Partnership level:</a:t>
            </a:r>
            <a:br>
              <a:rPr lang="en-US" sz="1000" b="1">
                <a:solidFill>
                  <a:srgbClr val="353535"/>
                </a:solidFill>
                <a:latin typeface="Segoe UI "/>
                <a:cs typeface="Segoe UI Semibold"/>
              </a:rPr>
            </a:br>
            <a:r>
              <a:rPr lang="en-US" sz="1000">
                <a:solidFill>
                  <a:srgbClr val="353535"/>
                </a:solidFill>
                <a:latin typeface="Segoe UI "/>
                <a:cs typeface="Segoe UI Semibold"/>
              </a:rPr>
              <a:t>Analytics Advanced</a:t>
            </a:r>
            <a:endParaRPr lang="en-US" sz="1000">
              <a:solidFill>
                <a:srgbClr val="353535"/>
              </a:solidFill>
              <a:latin typeface="Segoe UI "/>
              <a:cs typeface="Segoe UI Semibold" panose="020B0702040204020203" pitchFamily="34" charset="0"/>
            </a:endParaRPr>
          </a:p>
        </p:txBody>
      </p:sp>
      <p:sp>
        <p:nvSpPr>
          <p:cNvPr id="16" name="Title 5">
            <a:extLst>
              <a:ext uri="{FF2B5EF4-FFF2-40B4-BE49-F238E27FC236}">
                <a16:creationId xmlns:a16="http://schemas.microsoft.com/office/drawing/2014/main" id="{1E69A859-AE0E-48C0-85D2-086AC9A49502}"/>
              </a:ext>
            </a:extLst>
          </p:cNvPr>
          <p:cNvSpPr txBox="1">
            <a:spLocks/>
          </p:cNvSpPr>
          <p:nvPr/>
        </p:nvSpPr>
        <p:spPr>
          <a:xfrm>
            <a:off x="426424" y="256013"/>
            <a:ext cx="11336039" cy="73934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800" b="1">
                <a:latin typeface="Segoe UI"/>
                <a:cs typeface="Segoe UI"/>
              </a:rPr>
              <a:t>Data &amp; AI Learning Paths (1/2)</a:t>
            </a:r>
            <a:endParaRPr lang="en-US"/>
          </a:p>
        </p:txBody>
      </p:sp>
      <p:sp>
        <p:nvSpPr>
          <p:cNvPr id="9" name="Rectangle 8">
            <a:extLst>
              <a:ext uri="{FF2B5EF4-FFF2-40B4-BE49-F238E27FC236}">
                <a16:creationId xmlns:a16="http://schemas.microsoft.com/office/drawing/2014/main" id="{1F0A63F0-7FB3-4471-874D-7CFF3206F47C}"/>
              </a:ext>
            </a:extLst>
          </p:cNvPr>
          <p:cNvSpPr/>
          <p:nvPr/>
        </p:nvSpPr>
        <p:spPr bwMode="auto">
          <a:xfrm>
            <a:off x="9422674" y="256013"/>
            <a:ext cx="2331720" cy="658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pt-BR" sz="2400">
                <a:gradFill>
                  <a:gsLst>
                    <a:gs pos="0">
                      <a:srgbClr val="FFFFFF"/>
                    </a:gs>
                    <a:gs pos="100000">
                      <a:srgbClr val="FFFFFF"/>
                    </a:gs>
                  </a:gsLst>
                  <a:lin ang="5400000" scaled="0"/>
                </a:gradFill>
                <a:latin typeface="+mj-lt"/>
                <a:ea typeface="Segoe UI" pitchFamily="34" charset="0"/>
                <a:cs typeface="Segoe UI" pitchFamily="34" charset="0"/>
              </a:rPr>
              <a:t>Analytics</a:t>
            </a:r>
            <a:endParaRPr lang="en-US" sz="2400" err="1">
              <a:gradFill>
                <a:gsLst>
                  <a:gs pos="0">
                    <a:srgbClr val="FFFFFF"/>
                  </a:gs>
                  <a:gs pos="100000">
                    <a:srgbClr val="FFFFFF"/>
                  </a:gs>
                </a:gsLst>
                <a:lin ang="5400000" scaled="0"/>
              </a:gradFill>
              <a:latin typeface="+mj-lt"/>
              <a:ea typeface="Segoe UI" pitchFamily="34" charset="0"/>
              <a:cs typeface="Segoe UI" pitchFamily="34" charset="0"/>
            </a:endParaRPr>
          </a:p>
        </p:txBody>
      </p:sp>
      <p:graphicFrame>
        <p:nvGraphicFramePr>
          <p:cNvPr id="3" name="Table 7">
            <a:extLst>
              <a:ext uri="{FF2B5EF4-FFF2-40B4-BE49-F238E27FC236}">
                <a16:creationId xmlns:a16="http://schemas.microsoft.com/office/drawing/2014/main" id="{79A49F87-CAAA-4AB9-8384-56E24249DEF8}"/>
              </a:ext>
            </a:extLst>
          </p:cNvPr>
          <p:cNvGraphicFramePr>
            <a:graphicFrameLocks noGrp="1"/>
          </p:cNvGraphicFramePr>
          <p:nvPr>
            <p:extLst>
              <p:ext uri="{D42A27DB-BD31-4B8C-83A1-F6EECF244321}">
                <p14:modId xmlns:p14="http://schemas.microsoft.com/office/powerpoint/2010/main" val="2540670487"/>
              </p:ext>
            </p:extLst>
          </p:nvPr>
        </p:nvGraphicFramePr>
        <p:xfrm>
          <a:off x="529415" y="1205802"/>
          <a:ext cx="9144000" cy="822960"/>
        </p:xfrm>
        <a:graphic>
          <a:graphicData uri="http://schemas.openxmlformats.org/drawingml/2006/table">
            <a:tbl>
              <a:tblPr firstCol="1" bandRow="1">
                <a:tableStyleId>{5C22544A-7EE6-4342-B048-85BDC9FD1C3A}</a:tableStyleId>
              </a:tblPr>
              <a:tblGrid>
                <a:gridCol w="1828800">
                  <a:extLst>
                    <a:ext uri="{9D8B030D-6E8A-4147-A177-3AD203B41FA5}">
                      <a16:colId xmlns:a16="http://schemas.microsoft.com/office/drawing/2014/main" val="2875500370"/>
                    </a:ext>
                  </a:extLst>
                </a:gridCol>
                <a:gridCol w="7315200">
                  <a:extLst>
                    <a:ext uri="{9D8B030D-6E8A-4147-A177-3AD203B41FA5}">
                      <a16:colId xmlns:a16="http://schemas.microsoft.com/office/drawing/2014/main" val="81827492"/>
                    </a:ext>
                  </a:extLst>
                </a:gridCol>
              </a:tblGrid>
              <a:tr h="368355">
                <a:tc>
                  <a:txBody>
                    <a:bodyPr/>
                    <a:lstStyle/>
                    <a:p>
                      <a:r>
                        <a:rPr lang="en-US"/>
                        <a:t>Criteria</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Profile</a:t>
                      </a:r>
                      <a:r>
                        <a:rPr lang="en-US" sz="1200"/>
                        <a:t>: Managed Partner of Any Size, with ACR &gt; 500 on Analytics workload</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Objective</a:t>
                      </a:r>
                      <a:r>
                        <a:rPr lang="en-US" sz="1200"/>
                        <a:t>: Preferably with the Analytics Advance Specialization as target for FY23</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Time Frame</a:t>
                      </a:r>
                      <a:r>
                        <a:rPr lang="en-US" sz="1200"/>
                        <a:t>: At least one wave of Advance Training workshops per Half, ideally one every 3 months</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Tracking</a:t>
                      </a:r>
                      <a:r>
                        <a:rPr lang="en-US" sz="1200"/>
                        <a:t>: Register Opportunities on Partner Center</a:t>
                      </a:r>
                    </a:p>
                  </a:txBody>
                  <a:tcPr/>
                </a:tc>
                <a:extLst>
                  <a:ext uri="{0D108BD9-81ED-4DB2-BD59-A6C34878D82A}">
                    <a16:rowId xmlns:a16="http://schemas.microsoft.com/office/drawing/2014/main" val="962756772"/>
                  </a:ext>
                </a:extLst>
              </a:tr>
            </a:tbl>
          </a:graphicData>
        </a:graphic>
      </p:graphicFrame>
      <p:pic>
        <p:nvPicPr>
          <p:cNvPr id="8" name="Graphic 7" descr="Target outline">
            <a:extLst>
              <a:ext uri="{FF2B5EF4-FFF2-40B4-BE49-F238E27FC236}">
                <a16:creationId xmlns:a16="http://schemas.microsoft.com/office/drawing/2014/main" id="{A56C1737-CA14-469B-A6AE-8D5CF57560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08880" y="1357158"/>
            <a:ext cx="520247" cy="520247"/>
          </a:xfrm>
          <a:prstGeom prst="rect">
            <a:avLst/>
          </a:prstGeom>
        </p:spPr>
      </p:pic>
      <p:sp>
        <p:nvSpPr>
          <p:cNvPr id="10" name="Rectangle 9">
            <a:extLst>
              <a:ext uri="{FF2B5EF4-FFF2-40B4-BE49-F238E27FC236}">
                <a16:creationId xmlns:a16="http://schemas.microsoft.com/office/drawing/2014/main" id="{F7F2DF5B-450D-1740-DC6D-7A23B3BA1EA7}"/>
              </a:ext>
            </a:extLst>
          </p:cNvPr>
          <p:cNvSpPr/>
          <p:nvPr/>
        </p:nvSpPr>
        <p:spPr>
          <a:xfrm>
            <a:off x="606909" y="2853565"/>
            <a:ext cx="2651760" cy="3847207"/>
          </a:xfrm>
          <a:prstGeom prst="rect">
            <a:avLst/>
          </a:prstGeom>
        </p:spPr>
        <p:txBody>
          <a:bodyPr wrap="square" lIns="0" tIns="0" rIns="0" bIns="0" anchor="t">
            <a:spAutoFit/>
          </a:bodyPr>
          <a:lstStyle/>
          <a:p>
            <a:pPr defTabSz="914367">
              <a:defRPr/>
            </a:pPr>
            <a:r>
              <a:rPr lang="en-US" sz="1000">
                <a:solidFill>
                  <a:srgbClr val="353535"/>
                </a:solidFill>
                <a:latin typeface="Segoe UI "/>
                <a:cs typeface="Segoe UI Semibold"/>
              </a:rPr>
              <a:t>Partners with no proved expertise on Azure Analytics services but with database skills that want to upskill their team and work on Azure Analytics opportunities.</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Goal:</a:t>
            </a:r>
            <a:r>
              <a:rPr lang="en-US" sz="1000">
                <a:solidFill>
                  <a:srgbClr val="353535"/>
                </a:solidFill>
                <a:latin typeface="Segoe UI "/>
                <a:cs typeface="Segoe UI Semibold"/>
              </a:rPr>
              <a:t> Identity partners with capacity and willing to work on Azure Analytics opportunities.</a:t>
            </a: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Commitment: </a:t>
            </a:r>
            <a:r>
              <a:rPr lang="en-US" sz="1000">
                <a:solidFill>
                  <a:srgbClr val="353535"/>
                </a:solidFill>
                <a:latin typeface="Segoe UI "/>
                <a:cs typeface="Segoe UI Semibold"/>
              </a:rPr>
              <a:t>Develop Azure Analytics skills and practice.</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000">
                <a:solidFill>
                  <a:srgbClr val="353535"/>
                </a:solidFill>
                <a:latin typeface="Segoe UI "/>
                <a:cs typeface="Segoe UI Semibold"/>
                <a:hlinkClick r:id="rId11"/>
              </a:rPr>
              <a:t>Microsoft Azure Fundamentals</a:t>
            </a:r>
            <a:endParaRPr lang="en-US" sz="1000">
              <a:solidFill>
                <a:srgbClr val="353535"/>
              </a:solidFill>
              <a:latin typeface="Segoe UI "/>
              <a:cs typeface="Segoe UI Semibold"/>
            </a:endParaRPr>
          </a:p>
          <a:p>
            <a:pPr marL="404813" lvl="1" indent="-171450" defTabSz="914367">
              <a:buFont typeface="Wingdings" panose="05000000000000000000" pitchFamily="2" charset="2"/>
              <a:buChar char="Ø"/>
              <a:defRPr/>
            </a:pPr>
            <a:r>
              <a:rPr lang="en-US" sz="1000">
                <a:solidFill>
                  <a:srgbClr val="353535"/>
                </a:solidFill>
                <a:latin typeface="Segoe UI "/>
                <a:cs typeface="Segoe UI Semibold"/>
              </a:rPr>
              <a:t>Video: </a:t>
            </a:r>
            <a:r>
              <a:rPr lang="en-US" sz="1000">
                <a:hlinkClick r:id="rId12"/>
              </a:rPr>
              <a:t>AZ-900</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a:solidFill>
                  <a:srgbClr val="353535"/>
                </a:solidFill>
                <a:latin typeface="Segoe UI "/>
                <a:cs typeface="Segoe UI Semibold"/>
                <a:hlinkClick r:id="rId13"/>
              </a:rPr>
              <a:t>Microsoft Azure Data Fundamentals</a:t>
            </a:r>
            <a:endParaRPr lang="en-US" sz="1000">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rgbClr val="353535"/>
                </a:solidFill>
                <a:latin typeface="Segoe UI "/>
                <a:cs typeface="Segoe UI Semibold"/>
              </a:rPr>
              <a:t>No expertise</a:t>
            </a:r>
          </a:p>
        </p:txBody>
      </p:sp>
      <p:grpSp>
        <p:nvGrpSpPr>
          <p:cNvPr id="11" name="Group 10">
            <a:extLst>
              <a:ext uri="{FF2B5EF4-FFF2-40B4-BE49-F238E27FC236}">
                <a16:creationId xmlns:a16="http://schemas.microsoft.com/office/drawing/2014/main" id="{6A313FFA-A2E3-A868-46F7-1A1FD270BAD6}"/>
              </a:ext>
            </a:extLst>
          </p:cNvPr>
          <p:cNvGrpSpPr/>
          <p:nvPr/>
        </p:nvGrpSpPr>
        <p:grpSpPr>
          <a:xfrm>
            <a:off x="3268806" y="2773951"/>
            <a:ext cx="5559705" cy="3840480"/>
            <a:chOff x="3268806" y="2773951"/>
            <a:chExt cx="5559705" cy="3840480"/>
          </a:xfrm>
        </p:grpSpPr>
        <p:cxnSp>
          <p:nvCxnSpPr>
            <p:cNvPr id="12" name="Straight Connector 11">
              <a:extLst>
                <a:ext uri="{FF2B5EF4-FFF2-40B4-BE49-F238E27FC236}">
                  <a16:creationId xmlns:a16="http://schemas.microsoft.com/office/drawing/2014/main" id="{3EBD11BF-88EF-F757-211E-A00B773B70CE}"/>
                </a:ext>
              </a:extLst>
            </p:cNvPr>
            <p:cNvCxnSpPr>
              <a:cxnSpLocks/>
            </p:cNvCxnSpPr>
            <p:nvPr/>
          </p:nvCxnSpPr>
          <p:spPr>
            <a:xfrm>
              <a:off x="3268806"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5E1F19-7293-6666-7E79-4F90A6745623}"/>
                </a:ext>
              </a:extLst>
            </p:cNvPr>
            <p:cNvCxnSpPr>
              <a:cxnSpLocks/>
            </p:cNvCxnSpPr>
            <p:nvPr/>
          </p:nvCxnSpPr>
          <p:spPr>
            <a:xfrm flipH="1">
              <a:off x="6030302" y="2773951"/>
              <a:ext cx="2338"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B826A2-74F6-54A7-9A1B-CBC6803FE642}"/>
                </a:ext>
              </a:extLst>
            </p:cNvPr>
            <p:cNvCxnSpPr>
              <a:cxnSpLocks/>
            </p:cNvCxnSpPr>
            <p:nvPr/>
          </p:nvCxnSpPr>
          <p:spPr>
            <a:xfrm>
              <a:off x="8828511"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94135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0397F6-5E92-4CDA-AA2D-6175F202C9CB}"/>
              </a:ext>
            </a:extLst>
          </p:cNvPr>
          <p:cNvSpPr/>
          <p:nvPr/>
        </p:nvSpPr>
        <p:spPr>
          <a:xfrm>
            <a:off x="3033286" y="1480001"/>
            <a:ext cx="2832488" cy="4770537"/>
          </a:xfrm>
          <a:prstGeom prst="rect">
            <a:avLst/>
          </a:prstGeom>
        </p:spPr>
        <p:txBody>
          <a:bodyPr wrap="square" lIns="0" tIns="0" rIns="0" bIns="0" anchor="t">
            <a:spAutoFit/>
          </a:bodyPr>
          <a:lstStyle/>
          <a:p>
            <a:pPr defTabSz="914367">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Activities Self Learn:</a:t>
            </a: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Analytics Trainings</a:t>
            </a:r>
            <a:endParaRPr lang="en-US" sz="1000">
              <a:solidFill>
                <a:srgbClr val="353535"/>
              </a:solidFill>
              <a:highlight>
                <a:srgbClr val="FFFF00"/>
              </a:highlight>
              <a:latin typeface="Segoe UI "/>
              <a:cs typeface="Segoe UI Semibold"/>
            </a:endParaRPr>
          </a:p>
          <a:p>
            <a:pPr marL="354330" lvl="1" indent="-171450" defTabSz="914367">
              <a:buFont typeface="Arial" panose="020B0604020202020204" pitchFamily="34" charset="0"/>
              <a:buChar char="•"/>
              <a:defRPr/>
            </a:pPr>
            <a:r>
              <a:rPr lang="en-US" sz="1000">
                <a:hlinkClick r:id="rId3"/>
              </a:rPr>
              <a:t>Azure Synapse Partner Day Pre-Sales Training Videos</a:t>
            </a:r>
            <a:r>
              <a:rPr lang="en-US" sz="1000">
                <a:solidFill>
                  <a:srgbClr val="353535"/>
                </a:solidFill>
                <a:latin typeface="Segoe UI "/>
                <a:cs typeface="Segoe UI Semibold"/>
              </a:rPr>
              <a:t> (3h)</a:t>
            </a:r>
            <a:endParaRPr lang="en-US" sz="1000">
              <a:hlinkClick r:id="rId4"/>
            </a:endParaRPr>
          </a:p>
          <a:p>
            <a:pPr marL="354330" lvl="1" indent="-171450" defTabSz="914367">
              <a:buFont typeface="Arial" panose="020B0604020202020204" pitchFamily="34" charset="0"/>
              <a:buChar char="•"/>
              <a:defRPr/>
            </a:pPr>
            <a:r>
              <a:rPr lang="en-US" sz="1000">
                <a:hlinkClick r:id="rId5"/>
              </a:rPr>
              <a:t>Introduction to Azure Synapse Analytics </a:t>
            </a:r>
            <a:r>
              <a:rPr lang="en-US" sz="1000"/>
              <a:t>(15h)</a:t>
            </a:r>
            <a:endParaRPr lang="en-US" sz="1000">
              <a:solidFill>
                <a:schemeClr val="tx1">
                  <a:lumMod val="95000"/>
                  <a:lumOff val="5000"/>
                </a:schemeClr>
              </a:solidFill>
              <a:latin typeface="Segoe UI "/>
              <a:cs typeface="Segoe UI Semibold"/>
            </a:endParaRPr>
          </a:p>
          <a:p>
            <a:pPr marL="354330" lvl="1" indent="-171450" defTabSz="914367">
              <a:buFont typeface="Arial" panose="020B0604020202020204" pitchFamily="34" charset="0"/>
              <a:buChar char="•"/>
              <a:defRPr/>
            </a:pPr>
            <a:r>
              <a:rPr lang="en-US" sz="1000">
                <a:solidFill>
                  <a:schemeClr val="tx1">
                    <a:lumMod val="95000"/>
                    <a:lumOff val="5000"/>
                  </a:schemeClr>
                </a:solidFill>
                <a:latin typeface="Segoe UI "/>
                <a:cs typeface="Segoe UI Semibold"/>
              </a:rPr>
              <a:t>Analytics in a Day </a:t>
            </a:r>
            <a:r>
              <a:rPr lang="en-US" sz="1000">
                <a:solidFill>
                  <a:srgbClr val="353535"/>
                </a:solidFill>
                <a:latin typeface="Segoe UI "/>
                <a:cs typeface="Segoe UI Semibold"/>
              </a:rPr>
              <a:t>Videos: </a:t>
            </a:r>
            <a:r>
              <a:rPr lang="en-US" sz="1000">
                <a:solidFill>
                  <a:srgbClr val="353535"/>
                </a:solidFill>
                <a:latin typeface="Segoe UI "/>
                <a:cs typeface="Segoe UI Semibold"/>
                <a:hlinkClick r:id="rId6"/>
              </a:rPr>
              <a:t>Portuguese</a:t>
            </a:r>
            <a:r>
              <a:rPr lang="en-US" sz="1000">
                <a:solidFill>
                  <a:srgbClr val="353535"/>
                </a:solidFill>
                <a:latin typeface="Segoe UI "/>
                <a:cs typeface="Segoe UI Semibold"/>
              </a:rPr>
              <a:t> / </a:t>
            </a:r>
            <a:r>
              <a:rPr lang="en-US" sz="1000">
                <a:solidFill>
                  <a:srgbClr val="353535"/>
                </a:solidFill>
                <a:latin typeface="Segoe UI "/>
                <a:cs typeface="Segoe UI Semibold"/>
                <a:hlinkClick r:id="rId7"/>
              </a:rPr>
              <a:t>Spanish</a:t>
            </a:r>
            <a:r>
              <a:rPr lang="en-US" sz="1000">
                <a:solidFill>
                  <a:srgbClr val="353535"/>
                </a:solidFill>
                <a:latin typeface="Segoe UI "/>
                <a:cs typeface="Segoe UI Semibold"/>
              </a:rPr>
              <a:t> (2h)</a:t>
            </a:r>
            <a:endParaRPr lang="en-US" sz="1000" strike="sngStrike">
              <a:solidFill>
                <a:srgbClr val="353535"/>
              </a:solidFill>
              <a:latin typeface="Segoe UI "/>
              <a:cs typeface="Segoe UI Semibold"/>
            </a:endParaRPr>
          </a:p>
          <a:p>
            <a:pPr marL="354330" lvl="1" indent="-171450" defTabSz="914367">
              <a:buFont typeface="Arial" panose="020B0604020202020204" pitchFamily="34" charset="0"/>
              <a:buChar char="•"/>
              <a:defRPr/>
            </a:pPr>
            <a:r>
              <a:rPr lang="nn-NO" sz="1000">
                <a:solidFill>
                  <a:srgbClr val="353535"/>
                </a:solidFill>
                <a:latin typeface="Segoe UI "/>
                <a:cs typeface="Segoe UI Semibold"/>
              </a:rPr>
              <a:t>Azure Synapse: Advanced topcis: </a:t>
            </a:r>
            <a:r>
              <a:rPr lang="nn-NO" sz="1000">
                <a:solidFill>
                  <a:srgbClr val="353535"/>
                </a:solidFill>
                <a:latin typeface="Segoe UI "/>
                <a:cs typeface="Segoe UI Semibold"/>
                <a:hlinkClick r:id="rId8"/>
              </a:rPr>
              <a:t>Portuguese</a:t>
            </a:r>
            <a:r>
              <a:rPr lang="nn-NO" sz="1000">
                <a:solidFill>
                  <a:srgbClr val="353535"/>
                </a:solidFill>
                <a:latin typeface="Segoe UI "/>
                <a:cs typeface="Segoe UI Semibold"/>
              </a:rPr>
              <a:t> (1h) / </a:t>
            </a:r>
            <a:r>
              <a:rPr lang="nn-NO" sz="1000">
                <a:solidFill>
                  <a:srgbClr val="353535"/>
                </a:solidFill>
                <a:latin typeface="Segoe UI "/>
                <a:cs typeface="Segoe UI Semibold"/>
                <a:hlinkClick r:id="rId9"/>
              </a:rPr>
              <a:t>Spanish</a:t>
            </a:r>
            <a:r>
              <a:rPr lang="nn-NO" sz="1000">
                <a:solidFill>
                  <a:srgbClr val="353535"/>
                </a:solidFill>
                <a:latin typeface="Segoe UI "/>
                <a:cs typeface="Segoe UI Semibold"/>
              </a:rPr>
              <a:t> (30m)</a:t>
            </a:r>
            <a:endParaRPr lang="en-US" sz="1000">
              <a:solidFill>
                <a:srgbClr val="353535"/>
              </a:solidFill>
              <a:latin typeface="Segoe UI "/>
              <a:cs typeface="Segoe UI Semibold"/>
            </a:endParaRPr>
          </a:p>
          <a:p>
            <a:pPr marL="354330" lvl="1" indent="-171450" defTabSz="914367">
              <a:buFont typeface="Arial" panose="020B0604020202020204" pitchFamily="34" charset="0"/>
              <a:buChar char="•"/>
              <a:defRPr/>
            </a:pPr>
            <a:r>
              <a:rPr lang="en-US" sz="1000">
                <a:solidFill>
                  <a:schemeClr val="tx1">
                    <a:lumMod val="95000"/>
                    <a:lumOff val="5000"/>
                  </a:schemeClr>
                </a:solidFill>
                <a:latin typeface="Segoe UI "/>
                <a:cs typeface="Segoe UI Semibold"/>
                <a:hlinkClick r:id="rId10"/>
              </a:rPr>
              <a:t>Dashboard in a Day</a:t>
            </a:r>
            <a:r>
              <a:rPr lang="en-US" sz="1000">
                <a:solidFill>
                  <a:schemeClr val="tx1">
                    <a:lumMod val="95000"/>
                    <a:lumOff val="5000"/>
                  </a:schemeClr>
                </a:solidFill>
                <a:latin typeface="Segoe UI "/>
                <a:cs typeface="Segoe UI Semibold"/>
              </a:rPr>
              <a:t> (8h)</a:t>
            </a:r>
          </a:p>
          <a:p>
            <a:pPr marL="171450" lvl="1" indent="-171450" defTabSz="914367">
              <a:buFont typeface="Wingdings" panose="05000000000000000000" pitchFamily="2" charset="2"/>
              <a:buChar char="q"/>
              <a:defRPr/>
            </a:pPr>
            <a:endParaRPr lang="en-US" sz="1000" b="1">
              <a:solidFill>
                <a:srgbClr val="353535"/>
              </a:solidFill>
              <a:latin typeface="Segoe UI "/>
              <a:cs typeface="Segoe UI Semibold"/>
            </a:endParaRPr>
          </a:p>
          <a:p>
            <a:pPr marL="171450" lvl="1" indent="-171450" defTabSz="914367">
              <a:buFont typeface="Wingdings" panose="05000000000000000000" pitchFamily="2" charset="2"/>
              <a:buChar char="q"/>
              <a:defRPr/>
            </a:pPr>
            <a:r>
              <a:rPr lang="en-US" sz="1000" b="1">
                <a:solidFill>
                  <a:srgbClr val="353535"/>
                </a:solidFill>
                <a:latin typeface="Segoe UI "/>
                <a:cs typeface="Segoe UI Semibold"/>
              </a:rPr>
              <a:t>Purview Training</a:t>
            </a:r>
          </a:p>
          <a:p>
            <a:pPr marL="354330" lvl="1" indent="-171450" defTabSz="914367">
              <a:buFont typeface="Arial" panose="020B0604020202020204" pitchFamily="34" charset="0"/>
              <a:buChar char="•"/>
              <a:defRPr/>
            </a:pPr>
            <a:r>
              <a:rPr lang="en-US" sz="1000">
                <a:solidFill>
                  <a:srgbClr val="353535"/>
                </a:solidFill>
                <a:latin typeface="Segoe UI "/>
                <a:cs typeface="Segoe UI Semibold"/>
              </a:rPr>
              <a:t>Overview Video: </a:t>
            </a:r>
            <a:r>
              <a:rPr lang="en-US" sz="1000">
                <a:solidFill>
                  <a:srgbClr val="353535"/>
                </a:solidFill>
                <a:latin typeface="Segoe UI "/>
                <a:cs typeface="Segoe UI Semibold"/>
                <a:hlinkClick r:id="rId11"/>
              </a:rPr>
              <a:t>Portuguese</a:t>
            </a:r>
            <a:r>
              <a:rPr lang="en-US" sz="1000">
                <a:solidFill>
                  <a:srgbClr val="353535"/>
                </a:solidFill>
                <a:latin typeface="Segoe UI "/>
                <a:cs typeface="Segoe UI Semibold"/>
              </a:rPr>
              <a:t> / </a:t>
            </a:r>
            <a:r>
              <a:rPr lang="en-US" sz="1000">
                <a:solidFill>
                  <a:srgbClr val="353535"/>
                </a:solidFill>
                <a:latin typeface="Segoe UI "/>
                <a:cs typeface="Segoe UI Semibold"/>
                <a:hlinkClick r:id="rId12"/>
              </a:rPr>
              <a:t>Spanish</a:t>
            </a:r>
            <a:r>
              <a:rPr lang="en-US" sz="1000">
                <a:solidFill>
                  <a:srgbClr val="353535"/>
                </a:solidFill>
                <a:latin typeface="Segoe UI "/>
                <a:cs typeface="Segoe UI Semibold"/>
              </a:rPr>
              <a:t> (1 h) </a:t>
            </a:r>
            <a:r>
              <a:rPr lang="en-US" sz="1000" kern="1200">
                <a:solidFill>
                  <a:srgbClr val="FF0000"/>
                </a:solidFill>
                <a:effectLst/>
                <a:latin typeface="Segoe UI "/>
                <a:ea typeface="+mn-ea"/>
                <a:cs typeface="Segoe UI Semibold"/>
              </a:rPr>
              <a:t> </a:t>
            </a:r>
            <a:endParaRPr lang="en-US" sz="1000">
              <a:solidFill>
                <a:srgbClr val="353535"/>
              </a:solidFill>
              <a:latin typeface="Segoe UI "/>
              <a:cs typeface="Segoe UI Semibold"/>
            </a:endParaRPr>
          </a:p>
          <a:p>
            <a:pPr marL="354330" lvl="1" indent="-171450" defTabSz="914367">
              <a:buFont typeface="Arial" panose="020B0604020202020204" pitchFamily="34" charset="0"/>
              <a:buChar char="•"/>
              <a:defRPr/>
            </a:pPr>
            <a:r>
              <a:rPr lang="en-US" sz="1000">
                <a:solidFill>
                  <a:srgbClr val="353535"/>
                </a:solidFill>
                <a:latin typeface="Segoe UI "/>
                <a:cs typeface="Segoe UI Semibold"/>
                <a:hlinkClick r:id="rId13"/>
              </a:rPr>
              <a:t>Workshop</a:t>
            </a:r>
            <a:endParaRPr lang="en-US" sz="1000" b="1">
              <a:solidFill>
                <a:srgbClr val="353535"/>
              </a:solidFill>
              <a:latin typeface="Segoe UI "/>
              <a:cs typeface="Segoe UI Semibold"/>
              <a:hlinkClick r:id="rId13"/>
            </a:endParaRPr>
          </a:p>
          <a:p>
            <a:pPr marL="171450" indent="-171450" defTabSz="914367">
              <a:buFont typeface="Wingdings" panose="05000000000000000000" pitchFamily="2" charset="2"/>
              <a:buChar char="q"/>
              <a:defRPr/>
            </a:pPr>
            <a:endParaRPr lang="en-US" sz="1000" b="1">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Databricks</a:t>
            </a:r>
          </a:p>
          <a:p>
            <a:pPr marL="339725" lvl="2" indent="-171450" defTabSz="914367">
              <a:buFont typeface="Wingdings" panose="05000000000000000000" pitchFamily="2" charset="2"/>
              <a:buChar char="Ø"/>
              <a:defRPr/>
            </a:pPr>
            <a:r>
              <a:rPr lang="en-US" sz="1000">
                <a:solidFill>
                  <a:srgbClr val="353535"/>
                </a:solidFill>
                <a:latin typeface="Segoe UI "/>
                <a:cs typeface="Segoe UI Semibold"/>
              </a:rPr>
              <a:t>Data Engineering</a:t>
            </a:r>
          </a:p>
          <a:p>
            <a:pPr marL="574675" lvl="4" indent="-171450" defTabSz="914367">
              <a:buFont typeface="Arial" panose="020B0604020202020204" pitchFamily="34" charset="0"/>
              <a:buChar char="•"/>
              <a:defRPr/>
            </a:pPr>
            <a:r>
              <a:rPr lang="en-US" sz="1000">
                <a:hlinkClick r:id="rId14"/>
              </a:rPr>
              <a:t>Data engineering with Azure Databricks - Learn</a:t>
            </a:r>
            <a:endParaRPr lang="en-US" sz="1000">
              <a:solidFill>
                <a:srgbClr val="353535"/>
              </a:solidFill>
              <a:latin typeface="Segoe UI "/>
              <a:cs typeface="Segoe UI Semibold"/>
            </a:endParaRPr>
          </a:p>
          <a:p>
            <a:pPr marL="574675" lvl="4" indent="-171450" defTabSz="914367">
              <a:buFont typeface="Arial" panose="020B0604020202020204" pitchFamily="34" charset="0"/>
              <a:buChar char="•"/>
              <a:defRPr/>
            </a:pPr>
            <a:r>
              <a:rPr lang="en-US" sz="1000">
                <a:solidFill>
                  <a:srgbClr val="353535"/>
                </a:solidFill>
                <a:latin typeface="Segoe UI "/>
                <a:cs typeface="Segoe UI Semibold"/>
                <a:hlinkClick r:id="rId15"/>
              </a:rPr>
              <a:t>Databricks Partner </a:t>
            </a:r>
            <a:r>
              <a:rPr kumimoji="0" lang="en-US" sz="1000" i="0" u="none" strike="noStrike" kern="1200" cap="none" spc="0" normalizeH="0" baseline="0" noProof="0">
                <a:ln>
                  <a:noFill/>
                </a:ln>
                <a:solidFill>
                  <a:srgbClr val="000000"/>
                </a:solidFill>
                <a:effectLst/>
                <a:uLnTx/>
                <a:uFillTx/>
                <a:latin typeface="Segoe UI "/>
                <a:cs typeface="Segoe UI Semibold"/>
                <a:hlinkClick r:id="rId15"/>
              </a:rPr>
              <a:t>Site</a:t>
            </a:r>
            <a:endParaRPr kumimoji="0" lang="en-US" sz="1000" i="0" u="none" strike="noStrike" kern="1200" cap="none" spc="0" normalizeH="0" baseline="0" noProof="0">
              <a:ln>
                <a:noFill/>
              </a:ln>
              <a:solidFill>
                <a:srgbClr val="000000"/>
              </a:solidFill>
              <a:effectLst/>
              <a:uLnTx/>
              <a:uFillTx/>
              <a:latin typeface="Segoe UI "/>
              <a:ea typeface="+mn-ea"/>
              <a:cs typeface="Segoe UI Semibold"/>
            </a:endParaRPr>
          </a:p>
          <a:p>
            <a:pPr marL="171450" indent="-171450" defTabSz="914367">
              <a:buFont typeface="Wingdings" panose="05000000000000000000" pitchFamily="2" charset="2"/>
              <a:buChar char="q"/>
              <a:defRPr/>
            </a:pPr>
            <a:endParaRPr lang="en-US" sz="1000" b="1">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Learn Best Practices</a:t>
            </a:r>
            <a:endParaRPr lang="en-US" sz="1000">
              <a:solidFill>
                <a:srgbClr val="353535"/>
              </a:solidFill>
              <a:latin typeface="Segoe UI "/>
              <a:cs typeface="Segoe UI Semibold"/>
            </a:endParaRPr>
          </a:p>
          <a:p>
            <a:pPr marL="354330" lvl="1" indent="-171450" defTabSz="914367">
              <a:buFont typeface="Arial" panose="020B0604020202020204" pitchFamily="34" charset="0"/>
              <a:buChar char="•"/>
              <a:defRPr/>
            </a:pPr>
            <a:r>
              <a:rPr lang="en-US" sz="1000">
                <a:solidFill>
                  <a:srgbClr val="353535"/>
                </a:solidFill>
                <a:latin typeface="Segoe UI "/>
                <a:cs typeface="Segoe UI Semibold"/>
              </a:rPr>
              <a:t>CAF for Analytics Video: </a:t>
            </a:r>
            <a:r>
              <a:rPr lang="en-US" sz="1000">
                <a:solidFill>
                  <a:srgbClr val="353535"/>
                </a:solidFill>
                <a:latin typeface="Segoe UI "/>
                <a:cs typeface="Segoe UI Semibold"/>
                <a:hlinkClick r:id="rId16"/>
              </a:rPr>
              <a:t>Portuguese</a:t>
            </a:r>
            <a:r>
              <a:rPr lang="en-US" sz="1000">
                <a:solidFill>
                  <a:srgbClr val="353535"/>
                </a:solidFill>
                <a:latin typeface="Segoe UI "/>
                <a:cs typeface="Segoe UI Semibold"/>
              </a:rPr>
              <a:t> / </a:t>
            </a:r>
            <a:r>
              <a:rPr lang="en-US" sz="1000">
                <a:solidFill>
                  <a:srgbClr val="353535"/>
                </a:solidFill>
                <a:latin typeface="Segoe UI "/>
                <a:cs typeface="Segoe UI Semibold"/>
                <a:hlinkClick r:id="rId17"/>
              </a:rPr>
              <a:t>Spanish</a:t>
            </a:r>
            <a:r>
              <a:rPr lang="en-US" sz="1000">
                <a:solidFill>
                  <a:srgbClr val="353535"/>
                </a:solidFill>
                <a:latin typeface="Segoe UI "/>
                <a:cs typeface="Segoe UI Semibold"/>
              </a:rPr>
              <a:t> - (1.5h)</a:t>
            </a:r>
          </a:p>
          <a:p>
            <a:pPr marL="354330" lvl="1" indent="-171450" defTabSz="914367">
              <a:buFont typeface="Arial" panose="020B0604020202020204" pitchFamily="34" charset="0"/>
              <a:buChar char="•"/>
              <a:defRPr/>
            </a:pPr>
            <a:endParaRPr lang="en-US" sz="1000">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br>
              <a:rPr lang="en-US" sz="1000" b="1">
                <a:latin typeface="Segoe UI "/>
                <a:cs typeface="Segoe UI Semibold"/>
              </a:rPr>
            </a:br>
            <a:r>
              <a:rPr lang="en-US" sz="1000">
                <a:solidFill>
                  <a:srgbClr val="353535"/>
                </a:solidFill>
                <a:latin typeface="Segoe UI "/>
                <a:cs typeface="Segoe UI Semibold"/>
              </a:rPr>
              <a:t>Analytics Beginner</a:t>
            </a:r>
          </a:p>
        </p:txBody>
      </p:sp>
      <p:sp>
        <p:nvSpPr>
          <p:cNvPr id="5" name="Rectangle 4">
            <a:extLst>
              <a:ext uri="{FF2B5EF4-FFF2-40B4-BE49-F238E27FC236}">
                <a16:creationId xmlns:a16="http://schemas.microsoft.com/office/drawing/2014/main" id="{1A753180-7E0E-48C8-A08C-B52CF6D3DD74}"/>
              </a:ext>
            </a:extLst>
          </p:cNvPr>
          <p:cNvSpPr/>
          <p:nvPr/>
        </p:nvSpPr>
        <p:spPr>
          <a:xfrm>
            <a:off x="5961226" y="1480001"/>
            <a:ext cx="2828316" cy="4770537"/>
          </a:xfrm>
          <a:prstGeom prst="rect">
            <a:avLst/>
          </a:prstGeom>
        </p:spPr>
        <p:txBody>
          <a:bodyPr wrap="square" lIns="0" tIns="0" rIns="0" bIns="0" anchor="t">
            <a:spAutoFit/>
          </a:bodyPr>
          <a:lstStyle/>
          <a:p>
            <a:pPr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Activities Self Learn:</a:t>
            </a: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Analytics Trainings L300</a:t>
            </a:r>
            <a:endParaRPr lang="en-US" sz="1000">
              <a:solidFill>
                <a:srgbClr val="353535"/>
              </a:solidFill>
              <a:latin typeface="Segoe UI "/>
              <a:cs typeface="Segoe UI Semibold"/>
            </a:endParaRPr>
          </a:p>
          <a:p>
            <a:pPr marL="354330" lvl="1" indent="-171450" defTabSz="914367">
              <a:buFont typeface="Arial" panose="020B0604020202020204" pitchFamily="34" charset="0"/>
              <a:buChar char="•"/>
              <a:defRPr/>
            </a:pPr>
            <a:r>
              <a:rPr lang="en-US" sz="1000">
                <a:solidFill>
                  <a:srgbClr val="353535"/>
                </a:solidFill>
                <a:latin typeface="Segoe UI "/>
                <a:cs typeface="Segoe UI Semibold"/>
                <a:hlinkClick r:id="rId18"/>
              </a:rPr>
              <a:t>Deep Dive on Data Analytics</a:t>
            </a:r>
            <a:r>
              <a:rPr lang="en-US" sz="1000">
                <a:solidFill>
                  <a:srgbClr val="353535"/>
                </a:solidFill>
                <a:latin typeface="Segoe UI "/>
                <a:cs typeface="Segoe UI Semibold"/>
              </a:rPr>
              <a:t> (20h)</a:t>
            </a:r>
          </a:p>
          <a:p>
            <a:pPr marL="344170" lvl="2" indent="-171450" defTabSz="914367">
              <a:buFont typeface="Arial" panose="020B0604020202020204" pitchFamily="34" charset="0"/>
              <a:buChar char="•"/>
              <a:defRPr/>
            </a:pPr>
            <a:r>
              <a:rPr lang="en-US" sz="1000">
                <a:solidFill>
                  <a:srgbClr val="353535"/>
                </a:solidFill>
                <a:latin typeface="Segoe UI "/>
                <a:cs typeface="Segoe UI Semibold"/>
              </a:rPr>
              <a:t>Modern Data Warehouse (8h)</a:t>
            </a:r>
          </a:p>
          <a:p>
            <a:pPr marL="517525" lvl="2" indent="-171450" defTabSz="914367">
              <a:buFont typeface="Wingdings" panose="05000000000000000000" pitchFamily="2" charset="2"/>
              <a:buChar char="Ø"/>
              <a:defRPr/>
            </a:pPr>
            <a:r>
              <a:rPr lang="en-US" sz="1000">
                <a:solidFill>
                  <a:srgbClr val="353535"/>
                </a:solidFill>
                <a:latin typeface="Segoe UI "/>
                <a:cs typeface="Segoe UI Semibold"/>
              </a:rPr>
              <a:t>Video: </a:t>
            </a:r>
            <a:r>
              <a:rPr lang="en-US" sz="1000">
                <a:solidFill>
                  <a:srgbClr val="353535"/>
                </a:solidFill>
                <a:latin typeface="Segoe UI "/>
                <a:cs typeface="Segoe UI Semibold"/>
                <a:hlinkClick r:id="rId19"/>
              </a:rPr>
              <a:t>Portuguese</a:t>
            </a:r>
            <a:r>
              <a:rPr lang="en-US" sz="1000">
                <a:solidFill>
                  <a:srgbClr val="353535"/>
                </a:solidFill>
                <a:latin typeface="Segoe UI "/>
                <a:cs typeface="Segoe UI Semibold"/>
              </a:rPr>
              <a:t> | </a:t>
            </a:r>
            <a:r>
              <a:rPr lang="en-US" sz="1000">
                <a:solidFill>
                  <a:srgbClr val="353535"/>
                </a:solidFill>
                <a:latin typeface="Segoe UI "/>
                <a:cs typeface="Segoe UI Semibold"/>
                <a:hlinkClick r:id="rId20"/>
              </a:rPr>
              <a:t>Spanish</a:t>
            </a:r>
            <a:endParaRPr lang="en-US" sz="1000">
              <a:solidFill>
                <a:srgbClr val="353535"/>
              </a:solidFill>
              <a:latin typeface="Segoe UI "/>
              <a:cs typeface="Segoe UI Semibold"/>
            </a:endParaRPr>
          </a:p>
          <a:p>
            <a:pPr marL="517525" lvl="2" indent="-171450" defTabSz="914367">
              <a:buFont typeface="Wingdings" panose="05000000000000000000" pitchFamily="2" charset="2"/>
              <a:buChar char="Ø"/>
              <a:defRPr/>
            </a:pPr>
            <a:r>
              <a:rPr lang="en-US" sz="1000">
                <a:solidFill>
                  <a:srgbClr val="353535"/>
                </a:solidFill>
                <a:latin typeface="Segoe UI "/>
                <a:cs typeface="Segoe UI Semibold"/>
              </a:rPr>
              <a:t>Lab: </a:t>
            </a:r>
            <a:r>
              <a:rPr lang="en-US" sz="1000" err="1">
                <a:solidFill>
                  <a:srgbClr val="353535"/>
                </a:solidFill>
                <a:latin typeface="Segoe UI "/>
                <a:cs typeface="Segoe UI Semibold"/>
                <a:hlinkClick r:id="rId21"/>
              </a:rPr>
              <a:t>DevSquad</a:t>
            </a:r>
            <a:r>
              <a:rPr lang="en-US" sz="1000">
                <a:solidFill>
                  <a:srgbClr val="353535"/>
                </a:solidFill>
                <a:latin typeface="Segoe UI "/>
                <a:cs typeface="Segoe UI Semibold"/>
                <a:hlinkClick r:id="rId21"/>
              </a:rPr>
              <a:t> In a Day</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endParaRPr lang="en-US" sz="1000" b="1">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Synapse Workshop L400</a:t>
            </a:r>
            <a:endParaRPr lang="en-US" sz="1000">
              <a:solidFill>
                <a:srgbClr val="353535"/>
              </a:solidFill>
              <a:latin typeface="Segoe UI "/>
              <a:cs typeface="Segoe UI Semibold"/>
            </a:endParaRPr>
          </a:p>
          <a:p>
            <a:pPr marL="354330" lvl="1" indent="-171450" defTabSz="914367">
              <a:buFont typeface="Arial" panose="020B0604020202020204" pitchFamily="34" charset="0"/>
              <a:buChar char="•"/>
              <a:defRPr/>
            </a:pPr>
            <a:r>
              <a:rPr lang="en-US" sz="1000" i="0" u="sng">
                <a:effectLst/>
                <a:hlinkClick r:id="rId22"/>
              </a:rPr>
              <a:t>Azure Synapse Analytics Workshop</a:t>
            </a:r>
            <a:r>
              <a:rPr lang="en-US" sz="1000" i="0">
                <a:effectLst/>
              </a:rPr>
              <a:t> (16h)</a:t>
            </a:r>
          </a:p>
          <a:p>
            <a:pPr marL="174625">
              <a:buSzPts val="1000"/>
            </a:pPr>
            <a:endParaRPr lang="en-US" sz="1000" b="1">
              <a:solidFill>
                <a:srgbClr val="353535"/>
              </a:solidFill>
              <a:latin typeface="Segoe UI "/>
              <a:cs typeface="Segoe UI Semibold"/>
            </a:endParaRPr>
          </a:p>
          <a:p>
            <a:pPr marL="174625">
              <a:buSzPts val="1000"/>
            </a:pPr>
            <a:endParaRPr lang="en-US" sz="1000" b="1">
              <a:solidFill>
                <a:srgbClr val="353535"/>
              </a:solidFill>
              <a:latin typeface="Segoe UI "/>
              <a:cs typeface="Segoe UI Semibold"/>
            </a:endParaRPr>
          </a:p>
          <a:p>
            <a:pPr marL="174625">
              <a:buSzPts val="1000"/>
            </a:pPr>
            <a:endParaRPr lang="en-US" sz="1000" b="1">
              <a:solidFill>
                <a:srgbClr val="353535"/>
              </a:solidFill>
              <a:latin typeface="Segoe UI "/>
              <a:cs typeface="Segoe UI Semibold"/>
            </a:endParaRPr>
          </a:p>
          <a:p>
            <a:pPr marL="174625">
              <a:buSzPts val="1000"/>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br>
              <a:rPr lang="en-US" sz="1000" b="1">
                <a:latin typeface="Segoe UI "/>
                <a:cs typeface="Segoe UI Semibold"/>
              </a:rPr>
            </a:br>
            <a:r>
              <a:rPr lang="en-US" sz="1000">
                <a:solidFill>
                  <a:srgbClr val="353535"/>
                </a:solidFill>
                <a:latin typeface="Segoe UI "/>
                <a:cs typeface="Segoe UI Semibold"/>
              </a:rPr>
              <a:t>Analytics Advanced</a:t>
            </a:r>
            <a:endParaRPr lang="en-US" sz="1000">
              <a:solidFill>
                <a:srgbClr val="353535"/>
              </a:solidFill>
              <a:latin typeface="Segoe UI "/>
              <a:cs typeface="Segoe UI Semibold" panose="020B0702040204020203" pitchFamily="34" charset="0"/>
            </a:endParaRPr>
          </a:p>
        </p:txBody>
      </p:sp>
      <p:sp>
        <p:nvSpPr>
          <p:cNvPr id="2" name="Rectangle 1">
            <a:extLst>
              <a:ext uri="{FF2B5EF4-FFF2-40B4-BE49-F238E27FC236}">
                <a16:creationId xmlns:a16="http://schemas.microsoft.com/office/drawing/2014/main" id="{2DC9404F-2452-4FF8-A508-F78749CD87D0}"/>
              </a:ext>
            </a:extLst>
          </p:cNvPr>
          <p:cNvSpPr/>
          <p:nvPr/>
        </p:nvSpPr>
        <p:spPr>
          <a:xfrm>
            <a:off x="8867481" y="1480001"/>
            <a:ext cx="2829629" cy="4770537"/>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defTabSz="914367">
              <a:defRPr/>
            </a:pPr>
            <a:r>
              <a:rPr lang="en-US" sz="1000" b="1">
                <a:solidFill>
                  <a:srgbClr val="353535"/>
                </a:solidFill>
                <a:latin typeface="Segoe UI "/>
                <a:cs typeface="Segoe UI Semibold"/>
              </a:rPr>
              <a:t>Activities Self Learn:</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Azure </a:t>
            </a:r>
            <a:r>
              <a:rPr lang="en-US" sz="1000" b="1" err="1">
                <a:solidFill>
                  <a:srgbClr val="353535"/>
                </a:solidFill>
                <a:latin typeface="Segoe UI "/>
                <a:cs typeface="Segoe UI Semibold"/>
              </a:rPr>
              <a:t>PurView</a:t>
            </a:r>
            <a:endParaRPr lang="en-US" sz="1000">
              <a:solidFill>
                <a:srgbClr val="353535"/>
              </a:solidFill>
              <a:latin typeface="Segoe UI "/>
              <a:cs typeface="Segoe UI Semibold"/>
            </a:endParaRPr>
          </a:p>
          <a:p>
            <a:pPr marL="354330" lvl="1" indent="-171450" defTabSz="914367">
              <a:buFont typeface="Arial" panose="020B0604020202020204" pitchFamily="34" charset="0"/>
              <a:buChar char="•"/>
              <a:defRPr/>
            </a:pPr>
            <a:r>
              <a:rPr lang="en-US" sz="1000">
                <a:solidFill>
                  <a:srgbClr val="353535"/>
                </a:solidFill>
                <a:latin typeface="Segoe UI "/>
                <a:cs typeface="Segoe UI Semibold"/>
              </a:rPr>
              <a:t>Go to </a:t>
            </a:r>
            <a:r>
              <a:rPr lang="en-US" sz="1000">
                <a:solidFill>
                  <a:srgbClr val="353535"/>
                </a:solidFill>
                <a:latin typeface="Segoe UI "/>
                <a:cs typeface="Segoe UI Semibold"/>
                <a:hlinkClick r:id="rId23" action="ppaction://hlinksldjump"/>
              </a:rPr>
              <a:t>Data Governance Learning Path</a:t>
            </a:r>
            <a:r>
              <a:rPr lang="en-US" sz="1000">
                <a:solidFill>
                  <a:srgbClr val="FF0000"/>
                </a:solidFill>
                <a:latin typeface="Segoe UI "/>
                <a:cs typeface="Segoe UI Semibold"/>
                <a:hlinkClick r:id="rId23" action="ppaction://hlinksldjump"/>
              </a:rPr>
              <a:t> </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endParaRPr lang="en-US" sz="1000" b="1">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Industry Specialization</a:t>
            </a:r>
            <a:endParaRPr lang="en-US" sz="1000">
              <a:solidFill>
                <a:srgbClr val="353535"/>
              </a:solidFill>
              <a:latin typeface="Segoe UI "/>
              <a:cs typeface="Segoe UI Semibold"/>
            </a:endParaRPr>
          </a:p>
          <a:p>
            <a:pPr marL="354330" lvl="1" indent="-171450" defTabSz="914367">
              <a:buFont typeface="Arial" panose="020B0604020202020204" pitchFamily="34" charset="0"/>
              <a:buChar char="•"/>
              <a:defRPr/>
            </a:pPr>
            <a:r>
              <a:rPr lang="en-US" sz="1000">
                <a:hlinkClick r:id="rId24"/>
              </a:rPr>
              <a:t>Azure Synapse Database Templates</a:t>
            </a:r>
            <a:r>
              <a:rPr lang="en-US" sz="1000"/>
              <a:t> – aka </a:t>
            </a:r>
            <a:r>
              <a:rPr lang="en-US" sz="1000">
                <a:solidFill>
                  <a:srgbClr val="353535"/>
                </a:solidFill>
                <a:latin typeface="Segoe UI "/>
                <a:cs typeface="Segoe UI Semibold"/>
                <a:hlinkClick r:id="rId25"/>
              </a:rPr>
              <a:t>Industry Data Workbench</a:t>
            </a:r>
            <a:r>
              <a:rPr lang="en-US" sz="1000">
                <a:solidFill>
                  <a:srgbClr val="353535"/>
                </a:solidFill>
                <a:latin typeface="Segoe UI "/>
                <a:cs typeface="Segoe UI Semibold"/>
              </a:rPr>
              <a:t> (IDW)</a:t>
            </a: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Partnership level:</a:t>
            </a:r>
            <a:br>
              <a:rPr lang="en-US" sz="1000" b="1">
                <a:solidFill>
                  <a:srgbClr val="353535"/>
                </a:solidFill>
                <a:latin typeface="Segoe UI "/>
                <a:cs typeface="Segoe UI Semibold"/>
              </a:rPr>
            </a:br>
            <a:r>
              <a:rPr lang="en-US" sz="1000">
                <a:solidFill>
                  <a:srgbClr val="353535"/>
                </a:solidFill>
                <a:latin typeface="Segoe UI "/>
                <a:cs typeface="Segoe UI Semibold"/>
              </a:rPr>
              <a:t>Analytics Advanced</a:t>
            </a:r>
            <a:endParaRPr lang="en-US" sz="1000">
              <a:solidFill>
                <a:srgbClr val="353535"/>
              </a:solidFill>
              <a:latin typeface="Segoe UI "/>
              <a:cs typeface="Segoe UI Semibold" panose="020B0702040204020203" pitchFamily="34" charset="0"/>
            </a:endParaRPr>
          </a:p>
        </p:txBody>
      </p:sp>
      <p:sp>
        <p:nvSpPr>
          <p:cNvPr id="16" name="Title 5">
            <a:extLst>
              <a:ext uri="{FF2B5EF4-FFF2-40B4-BE49-F238E27FC236}">
                <a16:creationId xmlns:a16="http://schemas.microsoft.com/office/drawing/2014/main" id="{1E69A859-AE0E-48C0-85D2-086AC9A49502}"/>
              </a:ext>
            </a:extLst>
          </p:cNvPr>
          <p:cNvSpPr txBox="1">
            <a:spLocks/>
          </p:cNvSpPr>
          <p:nvPr/>
        </p:nvSpPr>
        <p:spPr>
          <a:xfrm>
            <a:off x="426424" y="256013"/>
            <a:ext cx="11336039" cy="73934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800" b="1">
                <a:latin typeface="Segoe UI"/>
                <a:cs typeface="Segoe UI"/>
              </a:rPr>
              <a:t>Data &amp; AI Learning Paths (2/2)</a:t>
            </a:r>
            <a:endParaRPr lang="en-US">
              <a:latin typeface="Segoe UI"/>
              <a:cs typeface="Segoe UI"/>
            </a:endParaRPr>
          </a:p>
        </p:txBody>
      </p:sp>
      <p:sp>
        <p:nvSpPr>
          <p:cNvPr id="9" name="Rectangle 8">
            <a:extLst>
              <a:ext uri="{FF2B5EF4-FFF2-40B4-BE49-F238E27FC236}">
                <a16:creationId xmlns:a16="http://schemas.microsoft.com/office/drawing/2014/main" id="{1F0A63F0-7FB3-4471-874D-7CFF3206F47C}"/>
              </a:ext>
            </a:extLst>
          </p:cNvPr>
          <p:cNvSpPr/>
          <p:nvPr/>
        </p:nvSpPr>
        <p:spPr bwMode="auto">
          <a:xfrm>
            <a:off x="9422674" y="256013"/>
            <a:ext cx="2331720" cy="658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pt-BR" sz="2400">
                <a:gradFill>
                  <a:gsLst>
                    <a:gs pos="0">
                      <a:srgbClr val="FFFFFF"/>
                    </a:gs>
                    <a:gs pos="100000">
                      <a:srgbClr val="FFFFFF"/>
                    </a:gs>
                  </a:gsLst>
                  <a:lin ang="5400000" scaled="0"/>
                </a:gradFill>
                <a:latin typeface="+mj-lt"/>
                <a:ea typeface="Segoe UI" pitchFamily="34" charset="0"/>
                <a:cs typeface="Segoe UI" pitchFamily="34" charset="0"/>
              </a:rPr>
              <a:t>Analytics</a:t>
            </a:r>
            <a:endParaRPr lang="en-US" sz="240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 name="Rectangle 2">
            <a:extLst>
              <a:ext uri="{FF2B5EF4-FFF2-40B4-BE49-F238E27FC236}">
                <a16:creationId xmlns:a16="http://schemas.microsoft.com/office/drawing/2014/main" id="{9F5AA306-7F4F-D432-7F6B-66E8BA2AFFBC}"/>
              </a:ext>
            </a:extLst>
          </p:cNvPr>
          <p:cNvSpPr/>
          <p:nvPr/>
        </p:nvSpPr>
        <p:spPr>
          <a:xfrm>
            <a:off x="426425" y="1480001"/>
            <a:ext cx="2554900" cy="4862870"/>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353535"/>
                </a:solidFill>
                <a:effectLst/>
                <a:uLnTx/>
                <a:uFillTx/>
                <a:latin typeface="Segoe UI "/>
                <a:ea typeface="+mn-ea"/>
                <a:cs typeface="Segoe UI Semibold"/>
              </a:rPr>
              <a:t>+</a:t>
            </a:r>
            <a:endParaRPr kumimoji="0" lang="en-US" sz="1400" b="1" i="0" u="none" strike="noStrike" kern="1200" cap="none" spc="0" normalizeH="0" baseline="0" noProof="0">
              <a:ln>
                <a:noFill/>
              </a:ln>
              <a:solidFill>
                <a:srgbClr val="353535"/>
              </a:solidFill>
              <a:effectLst/>
              <a:uLnTx/>
              <a:uFillTx/>
              <a:latin typeface="Segoe UI "/>
              <a:ea typeface="+mn-ea"/>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1000" b="1">
                <a:solidFill>
                  <a:srgbClr val="353535"/>
                </a:solidFill>
                <a:latin typeface="Segoe UI "/>
                <a:cs typeface="Segoe UI Semibold"/>
              </a:rPr>
              <a:t>Activities Self Learn</a:t>
            </a:r>
            <a:r>
              <a:rPr kumimoji="0" lang="en-US" sz="1000" b="1" i="0" u="none" strike="noStrike" kern="1200" cap="none" spc="0" normalizeH="0" baseline="0" noProof="0">
                <a:ln>
                  <a:noFill/>
                </a:ln>
                <a:solidFill>
                  <a:srgbClr val="353535"/>
                </a:solidFill>
                <a:effectLst/>
                <a:uLnTx/>
                <a:uFillTx/>
                <a:latin typeface="Segoe UI "/>
                <a:ea typeface="+mn-ea"/>
                <a:cs typeface="Segoe UI Semibold"/>
              </a:rPr>
              <a:t>:</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b="1">
                <a:solidFill>
                  <a:srgbClr val="353535"/>
                </a:solidFill>
                <a:cs typeface="Segoe UI Semibold"/>
              </a:rPr>
              <a:t>Reference Architecture Guides</a:t>
            </a:r>
            <a:endParaRPr lang="en-US" sz="1000">
              <a:solidFill>
                <a:srgbClr val="353535"/>
              </a:solidFill>
              <a:latin typeface="Segoe UI "/>
              <a:cs typeface="Segoe UI Semibold"/>
            </a:endParaRPr>
          </a:p>
          <a:p>
            <a:pPr marL="340995" lvl="1" indent="-165100" defTabSz="914367">
              <a:buFont typeface="Arial" panose="020B0604020202020204" pitchFamily="34" charset="0"/>
              <a:buChar char="•"/>
              <a:defRPr/>
            </a:pPr>
            <a:r>
              <a:rPr lang="en-US" sz="1000">
                <a:hlinkClick r:id="rId26"/>
              </a:rPr>
              <a:t>Enterprise business intelligence</a:t>
            </a:r>
            <a:endParaRPr lang="en-US" sz="1000">
              <a:cs typeface="Segoe UI"/>
            </a:endParaRPr>
          </a:p>
          <a:p>
            <a:pPr marL="340995" lvl="1" indent="-165100" defTabSz="914367">
              <a:buFont typeface="Arial" panose="020B0604020202020204" pitchFamily="34" charset="0"/>
              <a:buChar char="•"/>
              <a:defRPr/>
            </a:pPr>
            <a:r>
              <a:rPr lang="en-US" sz="1000">
                <a:hlinkClick r:id="rId27"/>
              </a:rPr>
              <a:t>Analytics end-to-end with Azure Synapse</a:t>
            </a:r>
            <a:endParaRPr lang="en-US" sz="1000">
              <a:cs typeface="Segoe UI"/>
            </a:endParaRPr>
          </a:p>
          <a:p>
            <a:pPr marL="340995" lvl="1" indent="-165100" defTabSz="914367">
              <a:buFont typeface="Arial" panose="020B0604020202020204" pitchFamily="34" charset="0"/>
              <a:buChar char="•"/>
              <a:defRPr/>
            </a:pPr>
            <a:r>
              <a:rPr lang="en-US" sz="1000">
                <a:ea typeface="+mn-lt"/>
                <a:cs typeface="+mn-lt"/>
                <a:hlinkClick r:id="rId28"/>
              </a:rPr>
              <a:t>Automated enterprise BI </a:t>
            </a:r>
            <a:endParaRPr lang="en-US" sz="1000">
              <a:ea typeface="+mn-lt"/>
              <a:cs typeface="+mn-lt"/>
            </a:endParaRPr>
          </a:p>
          <a:p>
            <a:pPr marL="340995" lvl="1" indent="-165100" defTabSz="914367">
              <a:buFont typeface="Arial" panose="020B0604020202020204" pitchFamily="34" charset="0"/>
              <a:buChar char="•"/>
              <a:defRPr/>
            </a:pPr>
            <a:r>
              <a:rPr lang="en-US" sz="1000" err="1">
                <a:solidFill>
                  <a:srgbClr val="000000"/>
                </a:solidFill>
                <a:latin typeface="Segoe UI"/>
                <a:cs typeface="Segoe UI"/>
                <a:hlinkClick r:id="rId29"/>
              </a:rPr>
              <a:t>DataOps</a:t>
            </a:r>
            <a:r>
              <a:rPr lang="en-US" sz="1000">
                <a:solidFill>
                  <a:srgbClr val="000000"/>
                </a:solidFill>
                <a:latin typeface="Segoe UI"/>
                <a:cs typeface="Segoe UI"/>
                <a:hlinkClick r:id="rId29"/>
              </a:rPr>
              <a:t> for the modern data warehouse</a:t>
            </a:r>
            <a:r>
              <a:rPr lang="en-US" sz="1000">
                <a:solidFill>
                  <a:srgbClr val="000000"/>
                </a:solidFill>
                <a:latin typeface="Segoe UI"/>
                <a:cs typeface="Segoe UI"/>
              </a:rPr>
              <a:t> - </a:t>
            </a:r>
            <a:r>
              <a:rPr lang="en-US" sz="1000">
                <a:solidFill>
                  <a:srgbClr val="353535"/>
                </a:solidFill>
                <a:latin typeface="Segoe UI "/>
                <a:cs typeface="Segoe UI Semibold"/>
                <a:hlinkClick r:id="rId30"/>
              </a:rPr>
              <a:t>https://aka.ms/DataOps-MCW</a:t>
            </a:r>
            <a:endParaRPr lang="en-US" sz="1000">
              <a:solidFill>
                <a:srgbClr val="000000"/>
              </a:solidFill>
              <a:latin typeface="Segoe UI"/>
              <a:cs typeface="Segoe UI"/>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rgbClr val="353535"/>
                </a:solidFill>
                <a:latin typeface="Segoe UI "/>
                <a:cs typeface="Segoe UI Semibold"/>
              </a:rPr>
              <a:t>No expertise</a:t>
            </a:r>
          </a:p>
        </p:txBody>
      </p:sp>
      <p:grpSp>
        <p:nvGrpSpPr>
          <p:cNvPr id="12" name="Group 11">
            <a:extLst>
              <a:ext uri="{FF2B5EF4-FFF2-40B4-BE49-F238E27FC236}">
                <a16:creationId xmlns:a16="http://schemas.microsoft.com/office/drawing/2014/main" id="{A94BF64A-B728-3878-47A7-66DADF447D4A}"/>
              </a:ext>
            </a:extLst>
          </p:cNvPr>
          <p:cNvGrpSpPr/>
          <p:nvPr/>
        </p:nvGrpSpPr>
        <p:grpSpPr>
          <a:xfrm>
            <a:off x="548490" y="1747145"/>
            <a:ext cx="2366643" cy="618265"/>
            <a:chOff x="548490" y="1747145"/>
            <a:chExt cx="2366643" cy="618265"/>
          </a:xfrm>
        </p:grpSpPr>
        <p:sp>
          <p:nvSpPr>
            <p:cNvPr id="13" name="Rectangle 12">
              <a:extLst>
                <a:ext uri="{FF2B5EF4-FFF2-40B4-BE49-F238E27FC236}">
                  <a16:creationId xmlns:a16="http://schemas.microsoft.com/office/drawing/2014/main" id="{D76E2B71-B78F-6D0F-8D1A-7046A497B98A}"/>
                </a:ext>
              </a:extLst>
            </p:cNvPr>
            <p:cNvSpPr/>
            <p:nvPr/>
          </p:nvSpPr>
          <p:spPr bwMode="auto">
            <a:xfrm>
              <a:off x="1604055" y="1747145"/>
              <a:ext cx="1311078" cy="618265"/>
            </a:xfrm>
            <a:prstGeom prst="rect">
              <a:avLst/>
            </a:prstGeom>
            <a:solidFill>
              <a:schemeClr val="accent1"/>
            </a:solidFill>
            <a:ln>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Segoe UI "/>
                  <a:cs typeface="Segoe UI Semibold"/>
                  <a:hlinkClick r:id="rId31" action="ppaction://hlinksldjump">
                    <a:extLst>
                      <a:ext uri="{A12FA001-AC4F-418D-AE19-62706E023703}">
                        <ahyp:hlinkClr xmlns:ahyp="http://schemas.microsoft.com/office/drawing/2018/hyperlinkcolor" val="tx"/>
                      </a:ext>
                    </a:extLst>
                  </a:hlinkClick>
                </a:rPr>
                <a:t>START</a:t>
              </a:r>
              <a:r>
                <a:rPr lang="en-US" sz="1200" b="1">
                  <a:solidFill>
                    <a:srgbClr val="0078D4"/>
                  </a:solidFill>
                  <a:latin typeface="Segoe UI "/>
                  <a:cs typeface="Segoe UI Semibold"/>
                  <a:hlinkClick r:id="rId31" action="ppaction://hlinksldjump">
                    <a:extLst>
                      <a:ext uri="{A12FA001-AC4F-418D-AE19-62706E023703}">
                        <ahyp:hlinkClr xmlns:ahyp="http://schemas.microsoft.com/office/drawing/2018/hyperlinkcolor" val="tx"/>
                      </a:ext>
                    </a:extLst>
                  </a:hlinkClick>
                </a:rPr>
                <a:t> </a:t>
              </a:r>
              <a:r>
                <a:rPr kumimoji="0" lang="en-US" sz="1200" b="1" i="0" u="none" strike="noStrike" kern="1200" cap="none" spc="0" normalizeH="0" baseline="0" noProof="0">
                  <a:ln>
                    <a:noFill/>
                  </a:ln>
                  <a:solidFill>
                    <a:schemeClr val="bg1"/>
                  </a:solidFill>
                  <a:effectLst/>
                  <a:uLnTx/>
                  <a:uFillTx/>
                  <a:latin typeface="Segoe UI "/>
                  <a:cs typeface="Segoe UI Semibold"/>
                  <a:hlinkClick r:id="rId31" action="ppaction://hlinksldjump">
                    <a:extLst>
                      <a:ext uri="{A12FA001-AC4F-418D-AE19-62706E023703}">
                        <ahyp:hlinkClr xmlns:ahyp="http://schemas.microsoft.com/office/drawing/2018/hyperlinkcolor" val="tx"/>
                      </a:ext>
                    </a:extLst>
                  </a:hlinkClick>
                </a:rPr>
                <a:t>HERE</a:t>
              </a:r>
              <a:endParaRPr kumimoji="0" lang="en-US" sz="1200" b="1" i="0" u="none" strike="noStrike" kern="1200" cap="none" spc="0" normalizeH="0" baseline="0" noProof="0">
                <a:ln>
                  <a:noFill/>
                </a:ln>
                <a:solidFill>
                  <a:schemeClr val="bg1"/>
                </a:solidFill>
                <a:effectLst/>
                <a:uLnTx/>
                <a:uFillTx/>
                <a:latin typeface="Segoe UI "/>
                <a:ea typeface="+mn-ea"/>
                <a:cs typeface="Segoe UI Semibold"/>
              </a:endParaRPr>
            </a:p>
          </p:txBody>
        </p:sp>
        <p:sp>
          <p:nvSpPr>
            <p:cNvPr id="14" name="Action Button: Go Home 13">
              <a:hlinkClick r:id="" action="ppaction://hlinkshowjump?jump=firstslide" highlightClick="1"/>
              <a:extLst>
                <a:ext uri="{FF2B5EF4-FFF2-40B4-BE49-F238E27FC236}">
                  <a16:creationId xmlns:a16="http://schemas.microsoft.com/office/drawing/2014/main" id="{604EE50F-F532-0B45-D37C-16212310A948}"/>
                </a:ext>
              </a:extLst>
            </p:cNvPr>
            <p:cNvSpPr/>
            <p:nvPr/>
          </p:nvSpPr>
          <p:spPr bwMode="auto">
            <a:xfrm>
              <a:off x="548490" y="1747145"/>
              <a:ext cx="1055565" cy="618265"/>
            </a:xfrm>
            <a:prstGeom prst="actionButtonHom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pt-BR" sz="20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4" name="Group 23">
            <a:extLst>
              <a:ext uri="{FF2B5EF4-FFF2-40B4-BE49-F238E27FC236}">
                <a16:creationId xmlns:a16="http://schemas.microsoft.com/office/drawing/2014/main" id="{2B5EEC59-E34C-923E-22AC-D423C3007CC5}"/>
              </a:ext>
            </a:extLst>
          </p:cNvPr>
          <p:cNvGrpSpPr/>
          <p:nvPr/>
        </p:nvGrpSpPr>
        <p:grpSpPr>
          <a:xfrm>
            <a:off x="429285" y="988395"/>
            <a:ext cx="11437888" cy="5597461"/>
            <a:chOff x="429285" y="988395"/>
            <a:chExt cx="11437888" cy="5597461"/>
          </a:xfrm>
        </p:grpSpPr>
        <p:sp>
          <p:nvSpPr>
            <p:cNvPr id="25" name="Arrow: Pentagon 24">
              <a:extLst>
                <a:ext uri="{FF2B5EF4-FFF2-40B4-BE49-F238E27FC236}">
                  <a16:creationId xmlns:a16="http://schemas.microsoft.com/office/drawing/2014/main" id="{B1BD2212-471D-5EE7-E272-E1C93DA117EE}"/>
                </a:ext>
              </a:extLst>
            </p:cNvPr>
            <p:cNvSpPr/>
            <p:nvPr/>
          </p:nvSpPr>
          <p:spPr bwMode="auto">
            <a:xfrm>
              <a:off x="429285" y="988395"/>
              <a:ext cx="2651760" cy="440057"/>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No expertise</a:t>
              </a:r>
            </a:p>
          </p:txBody>
        </p:sp>
        <p:sp>
          <p:nvSpPr>
            <p:cNvPr id="26" name="Arrow: Chevron 25">
              <a:extLst>
                <a:ext uri="{FF2B5EF4-FFF2-40B4-BE49-F238E27FC236}">
                  <a16:creationId xmlns:a16="http://schemas.microsoft.com/office/drawing/2014/main" id="{3E0C138F-2567-6A8A-E294-414ED773980D}"/>
                </a:ext>
              </a:extLst>
            </p:cNvPr>
            <p:cNvSpPr/>
            <p:nvPr/>
          </p:nvSpPr>
          <p:spPr bwMode="auto">
            <a:xfrm>
              <a:off x="2992234" y="988395"/>
              <a:ext cx="3017520" cy="440057"/>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Development</a:t>
              </a:r>
            </a:p>
          </p:txBody>
        </p:sp>
        <p:sp>
          <p:nvSpPr>
            <p:cNvPr id="27" name="Arrow: Chevron 26">
              <a:extLst>
                <a:ext uri="{FF2B5EF4-FFF2-40B4-BE49-F238E27FC236}">
                  <a16:creationId xmlns:a16="http://schemas.microsoft.com/office/drawing/2014/main" id="{7DCB4992-FA7D-FD8D-9E06-E7F1538AE63E}"/>
                </a:ext>
              </a:extLst>
            </p:cNvPr>
            <p:cNvSpPr/>
            <p:nvPr/>
          </p:nvSpPr>
          <p:spPr bwMode="auto">
            <a:xfrm>
              <a:off x="5920943" y="988395"/>
              <a:ext cx="3017520" cy="440057"/>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Launch</a:t>
              </a:r>
            </a:p>
          </p:txBody>
        </p:sp>
        <p:sp>
          <p:nvSpPr>
            <p:cNvPr id="28" name="Arrow: Chevron 27">
              <a:extLst>
                <a:ext uri="{FF2B5EF4-FFF2-40B4-BE49-F238E27FC236}">
                  <a16:creationId xmlns:a16="http://schemas.microsoft.com/office/drawing/2014/main" id="{FEBFADF2-F341-1DB0-FEB5-61909D01BBB9}"/>
                </a:ext>
              </a:extLst>
            </p:cNvPr>
            <p:cNvSpPr/>
            <p:nvPr/>
          </p:nvSpPr>
          <p:spPr bwMode="auto">
            <a:xfrm>
              <a:off x="8849653" y="988395"/>
              <a:ext cx="3017520" cy="440057"/>
            </a:xfrm>
            <a:prstGeom prst="chevron">
              <a:avLst>
                <a:gd name="adj" fmla="val 34093"/>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Segoe UI Semibold"/>
                  <a:ea typeface="Segoe UI" pitchFamily="34" charset="0"/>
                  <a:cs typeface="Segoe UI Semibold" panose="020B0702040204020203" pitchFamily="34" charset="0"/>
                </a:rPr>
                <a:t>Growth</a:t>
              </a:r>
            </a:p>
          </p:txBody>
        </p:sp>
        <p:grpSp>
          <p:nvGrpSpPr>
            <p:cNvPr id="29" name="Group 28">
              <a:extLst>
                <a:ext uri="{FF2B5EF4-FFF2-40B4-BE49-F238E27FC236}">
                  <a16:creationId xmlns:a16="http://schemas.microsoft.com/office/drawing/2014/main" id="{6252D058-CEB6-B826-1F34-AB23B0402967}"/>
                </a:ext>
              </a:extLst>
            </p:cNvPr>
            <p:cNvGrpSpPr/>
            <p:nvPr/>
          </p:nvGrpSpPr>
          <p:grpSpPr>
            <a:xfrm>
              <a:off x="2983056" y="1406838"/>
              <a:ext cx="5845455" cy="5179018"/>
              <a:chOff x="2983056" y="2773951"/>
              <a:chExt cx="5845455" cy="3840480"/>
            </a:xfrm>
          </p:grpSpPr>
          <p:cxnSp>
            <p:nvCxnSpPr>
              <p:cNvPr id="30" name="Straight Connector 29">
                <a:extLst>
                  <a:ext uri="{FF2B5EF4-FFF2-40B4-BE49-F238E27FC236}">
                    <a16:creationId xmlns:a16="http://schemas.microsoft.com/office/drawing/2014/main" id="{23DCA0B7-D310-676F-BFA5-742E2226CE3D}"/>
                  </a:ext>
                </a:extLst>
              </p:cNvPr>
              <p:cNvCxnSpPr>
                <a:cxnSpLocks/>
              </p:cNvCxnSpPr>
              <p:nvPr/>
            </p:nvCxnSpPr>
            <p:spPr>
              <a:xfrm>
                <a:off x="2983056"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3BC7CF-7B9B-1F37-AC03-ACF61846B2CB}"/>
                  </a:ext>
                </a:extLst>
              </p:cNvPr>
              <p:cNvCxnSpPr>
                <a:cxnSpLocks/>
              </p:cNvCxnSpPr>
              <p:nvPr/>
            </p:nvCxnSpPr>
            <p:spPr>
              <a:xfrm flipH="1">
                <a:off x="5916002" y="2773951"/>
                <a:ext cx="2338"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ED19E67-7156-4FD7-4C11-9BA5511F649D}"/>
                  </a:ext>
                </a:extLst>
              </p:cNvPr>
              <p:cNvCxnSpPr>
                <a:cxnSpLocks/>
              </p:cNvCxnSpPr>
              <p:nvPr/>
            </p:nvCxnSpPr>
            <p:spPr>
              <a:xfrm>
                <a:off x="8828511"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3497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C86E6B1-7710-4AB5-929C-B5C3D2CCF1CD}"/>
              </a:ext>
            </a:extLst>
          </p:cNvPr>
          <p:cNvSpPr/>
          <p:nvPr/>
        </p:nvSpPr>
        <p:spPr>
          <a:xfrm>
            <a:off x="606909" y="2853565"/>
            <a:ext cx="2651760" cy="3847207"/>
          </a:xfrm>
          <a:prstGeom prst="rect">
            <a:avLst/>
          </a:prstGeom>
        </p:spPr>
        <p:txBody>
          <a:bodyPr wrap="square" lIns="0" tIns="0" rIns="0" bIns="0" anchor="t">
            <a:spAutoFit/>
          </a:bodyPr>
          <a:lstStyle/>
          <a:p>
            <a:pPr defTabSz="914367">
              <a:defRPr/>
            </a:pPr>
            <a:r>
              <a:rPr lang="en-US" sz="1000">
                <a:solidFill>
                  <a:srgbClr val="353535"/>
                </a:solidFill>
                <a:latin typeface="Segoe UI "/>
                <a:cs typeface="Segoe UI Semibold"/>
              </a:rPr>
              <a:t>Partners with no proved expertise on Azure Database services but with </a:t>
            </a:r>
            <a:r>
              <a:rPr lang="en-US" sz="1000"/>
              <a:t>Data Warehouse </a:t>
            </a:r>
            <a:r>
              <a:rPr lang="en-US" sz="1000">
                <a:solidFill>
                  <a:srgbClr val="353535"/>
                </a:solidFill>
                <a:latin typeface="Segoe UI "/>
                <a:cs typeface="Segoe UI Semibold"/>
              </a:rPr>
              <a:t> skills on other Platforms like Teradata, Netezza, Exadata and or SQL Server that want to upskill their team and work on Azure opportunities.</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Goal:</a:t>
            </a:r>
            <a:r>
              <a:rPr lang="en-US" sz="1000">
                <a:solidFill>
                  <a:srgbClr val="353535"/>
                </a:solidFill>
                <a:latin typeface="Segoe UI "/>
                <a:cs typeface="Segoe UI Semibold"/>
              </a:rPr>
              <a:t> Identity partners with capacity and willing to work on </a:t>
            </a:r>
            <a:r>
              <a:rPr lang="en-US" sz="1000"/>
              <a:t>Data Warehouse Migration to Microsoft Azure </a:t>
            </a:r>
            <a:r>
              <a:rPr lang="en-US" sz="1000">
                <a:solidFill>
                  <a:srgbClr val="353535"/>
                </a:solidFill>
                <a:latin typeface="Segoe UI "/>
                <a:cs typeface="Segoe UI Semibold"/>
              </a:rPr>
              <a:t>opportunities.</a:t>
            </a: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Commitment: </a:t>
            </a:r>
            <a:r>
              <a:rPr lang="en-US" sz="1000">
                <a:solidFill>
                  <a:srgbClr val="353535"/>
                </a:solidFill>
                <a:latin typeface="Segoe UI "/>
                <a:cs typeface="Segoe UI Semibold"/>
              </a:rPr>
              <a:t>Develop </a:t>
            </a:r>
            <a:r>
              <a:rPr lang="en-US" sz="1000"/>
              <a:t>Data Warehouse Migration to Azure </a:t>
            </a:r>
            <a:r>
              <a:rPr lang="en-US" sz="1000">
                <a:solidFill>
                  <a:srgbClr val="353535"/>
                </a:solidFill>
                <a:latin typeface="Segoe UI "/>
                <a:cs typeface="Segoe UI Semibold"/>
              </a:rPr>
              <a:t>skills and practice.</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000">
                <a:solidFill>
                  <a:srgbClr val="353535"/>
                </a:solidFill>
                <a:latin typeface="Segoe UI "/>
                <a:cs typeface="Segoe UI Semibold"/>
                <a:hlinkClick r:id="rId3"/>
              </a:rPr>
              <a:t>Microsoft Azure Fundamentals</a:t>
            </a:r>
            <a:endParaRPr lang="en-US" sz="1000">
              <a:solidFill>
                <a:srgbClr val="353535"/>
              </a:solidFill>
              <a:latin typeface="Segoe UI "/>
              <a:cs typeface="Segoe UI Semibold"/>
            </a:endParaRPr>
          </a:p>
          <a:p>
            <a:pPr marL="404813" lvl="1" indent="-171450" defTabSz="914367">
              <a:buFont typeface="Wingdings" panose="05000000000000000000" pitchFamily="2" charset="2"/>
              <a:buChar char="Ø"/>
              <a:defRPr/>
            </a:pPr>
            <a:r>
              <a:rPr lang="en-US" sz="1000">
                <a:solidFill>
                  <a:srgbClr val="353535"/>
                </a:solidFill>
                <a:latin typeface="Segoe UI "/>
                <a:cs typeface="Segoe UI Semibold"/>
              </a:rPr>
              <a:t>Cert Guide: </a:t>
            </a:r>
            <a:r>
              <a:rPr lang="en-US" sz="1000">
                <a:hlinkClick r:id="rId4"/>
              </a:rPr>
              <a:t>AZ-900</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a:solidFill>
                  <a:srgbClr val="353535"/>
                </a:solidFill>
                <a:latin typeface="Segoe UI "/>
                <a:cs typeface="Segoe UI Semibold"/>
                <a:hlinkClick r:id="rId5"/>
              </a:rPr>
              <a:t>Microsoft Azure Data Fundamentals</a:t>
            </a:r>
            <a:endParaRPr lang="en-US" sz="1000">
              <a:solidFill>
                <a:srgbClr val="353535"/>
              </a:solidFill>
              <a:latin typeface="Segoe UI "/>
              <a:cs typeface="Segoe UI Semibold"/>
            </a:endParaRPr>
          </a:p>
          <a:p>
            <a:pPr marL="404813" marR="0" lvl="1" indent="-171450" algn="l" defTabSz="91436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Cert Guide: </a:t>
            </a:r>
            <a:r>
              <a:rPr kumimoji="0" lang="en-US" sz="1000" b="0" i="0" u="none" strike="noStrike" kern="1200" cap="none" spc="0" normalizeH="0" baseline="0" noProof="0">
                <a:ln>
                  <a:noFill/>
                </a:ln>
                <a:solidFill>
                  <a:srgbClr val="000000"/>
                </a:solidFill>
                <a:effectLst/>
                <a:uLnTx/>
                <a:uFillTx/>
                <a:latin typeface="Segoe UI"/>
                <a:ea typeface="+mn-ea"/>
                <a:cs typeface="+mn-cs"/>
                <a:hlinkClick r:id="rId6"/>
              </a:rPr>
              <a:t>DP-900</a:t>
            </a:r>
            <a:endParaRPr kumimoji="0" lang="en-US" sz="1000" b="0" i="0" u="none" strike="noStrike" kern="1200" cap="none" spc="0" normalizeH="0" baseline="0" noProof="0">
              <a:ln>
                <a:noFill/>
              </a:ln>
              <a:solidFill>
                <a:srgbClr val="353535"/>
              </a:solidFill>
              <a:effectLst/>
              <a:uLnTx/>
              <a:uFillTx/>
              <a:latin typeface="Segoe UI "/>
              <a:ea typeface="+mn-ea"/>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rgbClr val="353535"/>
                </a:solidFill>
                <a:latin typeface="Segoe UI "/>
                <a:cs typeface="Segoe UI Semibold"/>
              </a:rPr>
              <a:t>No expertise</a:t>
            </a:r>
          </a:p>
        </p:txBody>
      </p:sp>
      <p:grpSp>
        <p:nvGrpSpPr>
          <p:cNvPr id="6" name="Group 5">
            <a:extLst>
              <a:ext uri="{FF2B5EF4-FFF2-40B4-BE49-F238E27FC236}">
                <a16:creationId xmlns:a16="http://schemas.microsoft.com/office/drawing/2014/main" id="{F743F1B0-E07D-42A6-8924-2B0DD5E93E64}"/>
              </a:ext>
            </a:extLst>
          </p:cNvPr>
          <p:cNvGrpSpPr/>
          <p:nvPr/>
        </p:nvGrpSpPr>
        <p:grpSpPr>
          <a:xfrm>
            <a:off x="529416" y="2385285"/>
            <a:ext cx="11133735" cy="333708"/>
            <a:chOff x="455042" y="1165893"/>
            <a:chExt cx="11133735" cy="412355"/>
          </a:xfrm>
        </p:grpSpPr>
        <p:sp>
          <p:nvSpPr>
            <p:cNvPr id="34" name="Arrow: Pentagon 33">
              <a:extLst>
                <a:ext uri="{FF2B5EF4-FFF2-40B4-BE49-F238E27FC236}">
                  <a16:creationId xmlns:a16="http://schemas.microsoft.com/office/drawing/2014/main" id="{B334A34C-7F95-4EAD-B3FA-BE4C8189B2A7}"/>
                </a:ext>
              </a:extLst>
            </p:cNvPr>
            <p:cNvSpPr/>
            <p:nvPr/>
          </p:nvSpPr>
          <p:spPr bwMode="auto">
            <a:xfrm>
              <a:off x="455042" y="1165893"/>
              <a:ext cx="2834640" cy="412355"/>
            </a:xfrm>
            <a:prstGeom prst="homePlate">
              <a:avLst>
                <a:gd name="adj" fmla="val 34093"/>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No expertise</a:t>
              </a:r>
            </a:p>
          </p:txBody>
        </p:sp>
        <p:sp>
          <p:nvSpPr>
            <p:cNvPr id="35" name="Arrow: Chevron 34">
              <a:extLst>
                <a:ext uri="{FF2B5EF4-FFF2-40B4-BE49-F238E27FC236}">
                  <a16:creationId xmlns:a16="http://schemas.microsoft.com/office/drawing/2014/main" id="{F957358F-5403-4D76-8E9F-9D5045181A0C}"/>
                </a:ext>
              </a:extLst>
            </p:cNvPr>
            <p:cNvSpPr/>
            <p:nvPr/>
          </p:nvSpPr>
          <p:spPr bwMode="auto">
            <a:xfrm>
              <a:off x="3221407" y="1165893"/>
              <a:ext cx="2834640" cy="412355"/>
            </a:xfrm>
            <a:prstGeom prst="chevron">
              <a:avLst>
                <a:gd name="adj" fmla="val 34093"/>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Development</a:t>
              </a:r>
            </a:p>
          </p:txBody>
        </p:sp>
        <p:sp>
          <p:nvSpPr>
            <p:cNvPr id="36" name="Arrow: Chevron 35">
              <a:extLst>
                <a:ext uri="{FF2B5EF4-FFF2-40B4-BE49-F238E27FC236}">
                  <a16:creationId xmlns:a16="http://schemas.microsoft.com/office/drawing/2014/main" id="{2FD6A7F6-CF9A-41FB-9427-274062DE9B8D}"/>
                </a:ext>
              </a:extLst>
            </p:cNvPr>
            <p:cNvSpPr/>
            <p:nvPr/>
          </p:nvSpPr>
          <p:spPr bwMode="auto">
            <a:xfrm>
              <a:off x="5987772" y="1165893"/>
              <a:ext cx="2834640" cy="412355"/>
            </a:xfrm>
            <a:prstGeom prst="chevron">
              <a:avLst>
                <a:gd name="adj" fmla="val 36744"/>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Launch</a:t>
              </a:r>
            </a:p>
          </p:txBody>
        </p:sp>
        <p:sp>
          <p:nvSpPr>
            <p:cNvPr id="33" name="Arrow: Chevron 32">
              <a:extLst>
                <a:ext uri="{FF2B5EF4-FFF2-40B4-BE49-F238E27FC236}">
                  <a16:creationId xmlns:a16="http://schemas.microsoft.com/office/drawing/2014/main" id="{026AC370-B044-4B39-B155-1072FC0086B0}"/>
                </a:ext>
              </a:extLst>
            </p:cNvPr>
            <p:cNvSpPr/>
            <p:nvPr/>
          </p:nvSpPr>
          <p:spPr bwMode="auto">
            <a:xfrm>
              <a:off x="8754137" y="1165893"/>
              <a:ext cx="2834640" cy="412355"/>
            </a:xfrm>
            <a:prstGeom prst="chevron">
              <a:avLst>
                <a:gd name="adj" fmla="val 34093"/>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Segoe UI" pitchFamily="34" charset="0"/>
                  <a:cs typeface="Segoe UI Semibold" panose="020B0702040204020203" pitchFamily="34" charset="0"/>
                </a:rPr>
                <a:t>Growth</a:t>
              </a:r>
            </a:p>
          </p:txBody>
        </p:sp>
      </p:grpSp>
      <p:sp>
        <p:nvSpPr>
          <p:cNvPr id="4" name="Rectangle 3">
            <a:extLst>
              <a:ext uri="{FF2B5EF4-FFF2-40B4-BE49-F238E27FC236}">
                <a16:creationId xmlns:a16="http://schemas.microsoft.com/office/drawing/2014/main" id="{A60397F6-5E92-4CDA-AA2D-6175F202C9CB}"/>
              </a:ext>
            </a:extLst>
          </p:cNvPr>
          <p:cNvSpPr/>
          <p:nvPr/>
        </p:nvSpPr>
        <p:spPr>
          <a:xfrm>
            <a:off x="3391522" y="2853565"/>
            <a:ext cx="2651760" cy="4154984"/>
          </a:xfrm>
          <a:prstGeom prst="rect">
            <a:avLst/>
          </a:prstGeom>
        </p:spPr>
        <p:txBody>
          <a:bodyPr wrap="square" lIns="0" tIns="0" rIns="0" bIns="0" anchor="t">
            <a:spAutoFit/>
          </a:bodyPr>
          <a:lstStyle/>
          <a:p>
            <a:pPr defTabSz="914367">
              <a:defRPr/>
            </a:pPr>
            <a:r>
              <a:rPr lang="en-US" sz="1000">
                <a:solidFill>
                  <a:srgbClr val="353535"/>
                </a:solidFill>
                <a:latin typeface="Segoe UI "/>
                <a:cs typeface="Segoe UI Semibold"/>
              </a:rPr>
              <a:t>Partners willing to improve their pre-sales/sales pitch around </a:t>
            </a:r>
            <a:r>
              <a:rPr lang="en-US" sz="1000"/>
              <a:t>Data Warehouse Migration to Microsoft Azure </a:t>
            </a:r>
            <a:r>
              <a:rPr lang="en-US" sz="1000">
                <a:solidFill>
                  <a:srgbClr val="353535"/>
                </a:solidFill>
                <a:latin typeface="Segoe UI "/>
                <a:cs typeface="Segoe UI Semibold"/>
              </a:rPr>
              <a:t>while create technical capacity and develop offers.</a:t>
            </a: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Goal:</a:t>
            </a:r>
            <a:r>
              <a:rPr lang="en-US" sz="1000">
                <a:solidFill>
                  <a:srgbClr val="353535"/>
                </a:solidFill>
                <a:latin typeface="Segoe UI "/>
                <a:cs typeface="Segoe UI Semibold"/>
              </a:rPr>
              <a:t> </a:t>
            </a:r>
            <a:r>
              <a:rPr lang="en-US" sz="1000"/>
              <a:t>Data Warehouse Migration to Microsoft Azure </a:t>
            </a:r>
            <a:r>
              <a:rPr lang="en-US" sz="1000">
                <a:solidFill>
                  <a:srgbClr val="353535"/>
                </a:solidFill>
                <a:latin typeface="Segoe UI "/>
                <a:cs typeface="Segoe UI Semibold"/>
              </a:rPr>
              <a:t>pre-sales skills, competitive landscape and Azure differentiators. </a:t>
            </a: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Commitment:</a:t>
            </a:r>
            <a:r>
              <a:rPr lang="en-US" sz="1000">
                <a:solidFill>
                  <a:srgbClr val="353535"/>
                </a:solidFill>
                <a:latin typeface="Segoe UI "/>
                <a:cs typeface="Segoe UI Semibold"/>
              </a:rPr>
              <a:t> Develop at least one offer around </a:t>
            </a:r>
            <a:r>
              <a:rPr lang="en-US" sz="1000"/>
              <a:t>Data Warehouse Migration to Azure</a:t>
            </a:r>
            <a:r>
              <a:rPr lang="en-US" sz="1000">
                <a:solidFill>
                  <a:srgbClr val="353535"/>
                </a:solidFill>
                <a:latin typeface="Segoe UI "/>
                <a:cs typeface="Segoe UI Semibold"/>
              </a:rPr>
              <a:t>.</a:t>
            </a:r>
          </a:p>
          <a:p>
            <a:pPr defTabSz="914367">
              <a:defRPr/>
            </a:pPr>
            <a:endParaRPr lang="en-US" sz="1000" b="1">
              <a:solidFill>
                <a:srgbClr val="353535"/>
              </a:solidFill>
              <a:latin typeface="Segoe UI "/>
              <a:cs typeface="Segoe UI Semibold"/>
            </a:endParaRPr>
          </a:p>
          <a:p>
            <a:pPr defTabSz="914367">
              <a:defRPr/>
            </a:pPr>
            <a:endParaRPr lang="en-US" sz="1000">
              <a:solidFill>
                <a:srgbClr val="353535"/>
              </a:solidFill>
              <a:latin typeface="Segoe UI "/>
              <a:cs typeface="Segoe UI Semibold"/>
            </a:endParaRPr>
          </a:p>
          <a:p>
            <a:pPr defTabSz="914367">
              <a:defRPr/>
            </a:pPr>
            <a:r>
              <a:rPr lang="en-US" sz="10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000">
                <a:solidFill>
                  <a:srgbClr val="353535"/>
                </a:solidFill>
                <a:latin typeface="Segoe UI "/>
                <a:cs typeface="Segoe UI Semibold"/>
                <a:hlinkClick r:id="rId7"/>
              </a:rPr>
              <a:t>Microsoft Certified: Azure Data Engineer</a:t>
            </a:r>
            <a:endParaRPr lang="en-US" sz="1000">
              <a:solidFill>
                <a:srgbClr val="353535"/>
              </a:solidFill>
              <a:latin typeface="Segoe UI "/>
              <a:cs typeface="Segoe UI Semibold"/>
            </a:endParaRPr>
          </a:p>
          <a:p>
            <a:pPr marL="288925" lvl="1" indent="111125" defTabSz="914367">
              <a:buFont typeface="Wingdings" panose="05000000000000000000" pitchFamily="2" charset="2"/>
              <a:buChar char="Ø"/>
              <a:defRPr/>
            </a:pPr>
            <a:r>
              <a:rPr lang="en-US" sz="1000">
                <a:solidFill>
                  <a:srgbClr val="353535"/>
                </a:solidFill>
                <a:latin typeface="Segoe UI "/>
                <a:cs typeface="Segoe UI Semibold"/>
              </a:rPr>
              <a:t>Cert Guide</a:t>
            </a:r>
            <a:r>
              <a:rPr lang="pt-BR" sz="1000">
                <a:solidFill>
                  <a:srgbClr val="353535"/>
                </a:solidFill>
                <a:latin typeface="Segoe UI "/>
                <a:cs typeface="Segoe UI Semibold"/>
              </a:rPr>
              <a:t>: </a:t>
            </a:r>
            <a:r>
              <a:rPr lang="pt-BR" sz="1000">
                <a:solidFill>
                  <a:srgbClr val="353535"/>
                </a:solidFill>
                <a:latin typeface="Segoe UI "/>
                <a:cs typeface="Segoe UI Semibold"/>
                <a:hlinkClick r:id="rId8"/>
              </a:rPr>
              <a:t>DP-203</a:t>
            </a:r>
            <a:endParaRPr lang="pt-BR"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a:solidFill>
                  <a:srgbClr val="353535"/>
                </a:solidFill>
                <a:latin typeface="Segoe UI "/>
                <a:cs typeface="Segoe UI Semibold"/>
                <a:hlinkClick r:id="rId9"/>
              </a:rPr>
              <a:t>Microsoft Certified: Azure Solutions Architect Expert</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a:solidFill>
                  <a:schemeClr val="tx1">
                    <a:lumMod val="95000"/>
                    <a:lumOff val="5000"/>
                  </a:schemeClr>
                </a:solidFill>
                <a:latin typeface="Segoe UI "/>
                <a:cs typeface="Segoe UI Semibold"/>
                <a:hlinkClick r:id="rId10"/>
              </a:rPr>
              <a:t>Microsoft Certified: Data Analyst</a:t>
            </a:r>
            <a:r>
              <a:rPr lang="en-US" sz="1000">
                <a:solidFill>
                  <a:schemeClr val="tx1">
                    <a:lumMod val="95000"/>
                    <a:lumOff val="5000"/>
                  </a:schemeClr>
                </a:solidFill>
                <a:latin typeface="Segoe UI "/>
                <a:cs typeface="Segoe UI Semibold"/>
              </a:rPr>
              <a:t> (optional)</a:t>
            </a:r>
          </a:p>
          <a:p>
            <a:pPr marL="346075" lvl="1" indent="-57150" defTabSz="914367">
              <a:buFont typeface="Wingdings" panose="05000000000000000000" pitchFamily="2" charset="2"/>
              <a:buChar char="Ø"/>
              <a:defRPr/>
            </a:pPr>
            <a:r>
              <a:rPr lang="en-US" sz="1000">
                <a:solidFill>
                  <a:srgbClr val="353535"/>
                </a:solidFill>
                <a:latin typeface="Segoe UI "/>
                <a:cs typeface="Segoe UI Semibold"/>
              </a:rPr>
              <a:t>Cert Guide</a:t>
            </a:r>
            <a:r>
              <a:rPr lang="pt-BR" sz="1000">
                <a:solidFill>
                  <a:srgbClr val="353535"/>
                </a:solidFill>
                <a:latin typeface="Segoe UI "/>
                <a:cs typeface="Segoe UI Semibold"/>
              </a:rPr>
              <a:t>: </a:t>
            </a:r>
            <a:r>
              <a:rPr lang="en-US" sz="1000">
                <a:solidFill>
                  <a:schemeClr val="tx1">
                    <a:lumMod val="95000"/>
                    <a:lumOff val="5000"/>
                  </a:schemeClr>
                </a:solidFill>
                <a:latin typeface="Segoe UI "/>
                <a:cs typeface="Segoe UI Semibold"/>
              </a:rPr>
              <a:t>: </a:t>
            </a:r>
            <a:r>
              <a:rPr lang="en-US" sz="1000">
                <a:solidFill>
                  <a:schemeClr val="tx1">
                    <a:lumMod val="95000"/>
                    <a:lumOff val="5000"/>
                  </a:schemeClr>
                </a:solidFill>
                <a:latin typeface="Segoe UI "/>
                <a:cs typeface="Segoe UI Semibold"/>
                <a:hlinkClick r:id="rId11"/>
              </a:rPr>
              <a:t>DA-100</a:t>
            </a:r>
            <a:endParaRPr lang="en-US" sz="1000">
              <a:solidFill>
                <a:schemeClr val="tx1">
                  <a:lumMod val="95000"/>
                  <a:lumOff val="5000"/>
                </a:schemeClr>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br>
              <a:rPr lang="en-US" sz="1000" b="1">
                <a:solidFill>
                  <a:srgbClr val="353535"/>
                </a:solidFill>
                <a:latin typeface="Segoe UI "/>
                <a:cs typeface="Segoe UI Semibold"/>
              </a:rPr>
            </a:br>
            <a:r>
              <a:rPr lang="en-US" sz="1000"/>
              <a:t>Data Warehouse Migration to Azure </a:t>
            </a:r>
            <a:r>
              <a:rPr lang="en-US" sz="1000">
                <a:solidFill>
                  <a:srgbClr val="353535"/>
                </a:solidFill>
                <a:latin typeface="Segoe UI "/>
                <a:cs typeface="Segoe UI Semibold"/>
              </a:rPr>
              <a:t> Beginner</a:t>
            </a:r>
          </a:p>
          <a:p>
            <a:pPr lvl="0" defTabSz="914367">
              <a:defRPr/>
            </a:pPr>
            <a:endParaRPr lang="en-US" sz="1000">
              <a:solidFill>
                <a:srgbClr val="353535"/>
              </a:solidFill>
              <a:latin typeface="Segoe UI "/>
              <a:cs typeface="Segoe UI Semibold"/>
            </a:endParaRPr>
          </a:p>
        </p:txBody>
      </p:sp>
      <p:sp>
        <p:nvSpPr>
          <p:cNvPr id="5" name="Rectangle 4">
            <a:extLst>
              <a:ext uri="{FF2B5EF4-FFF2-40B4-BE49-F238E27FC236}">
                <a16:creationId xmlns:a16="http://schemas.microsoft.com/office/drawing/2014/main" id="{1A753180-7E0E-48C8-A08C-B52CF6D3DD74}"/>
              </a:ext>
            </a:extLst>
          </p:cNvPr>
          <p:cNvSpPr/>
          <p:nvPr/>
        </p:nvSpPr>
        <p:spPr>
          <a:xfrm>
            <a:off x="6185370" y="2853565"/>
            <a:ext cx="2651760" cy="3847207"/>
          </a:xfrm>
          <a:prstGeom prst="rect">
            <a:avLst/>
          </a:prstGeom>
        </p:spPr>
        <p:txBody>
          <a:bodyPr wrap="square" lIns="0" tIns="0" rIns="0" bIns="0" anchor="t">
            <a:spAutoFit/>
          </a:bodyPr>
          <a:lstStyle/>
          <a:p>
            <a:pPr defTabSz="914367">
              <a:defRPr/>
            </a:pPr>
            <a:r>
              <a:rPr lang="en-US" sz="1000">
                <a:solidFill>
                  <a:srgbClr val="353535"/>
                </a:solidFill>
                <a:latin typeface="Segoe UI "/>
                <a:cs typeface="Segoe UI Semibold"/>
              </a:rPr>
              <a:t>Partners with proved </a:t>
            </a:r>
            <a:r>
              <a:rPr lang="en-US" sz="1000"/>
              <a:t>Data Warehouse Migration to Microsoft Azure </a:t>
            </a:r>
            <a:r>
              <a:rPr lang="en-US" sz="1000">
                <a:solidFill>
                  <a:srgbClr val="353535"/>
                </a:solidFill>
                <a:latin typeface="Segoe UI "/>
                <a:cs typeface="Segoe UI Semibold"/>
              </a:rPr>
              <a:t>experience willing to improve their technical skill around this, while launching their </a:t>
            </a:r>
            <a:r>
              <a:rPr lang="en-US" sz="1000"/>
              <a:t>Data Warehouse Migration to Azure</a:t>
            </a:r>
            <a:r>
              <a:rPr lang="en-US" sz="1000">
                <a:solidFill>
                  <a:srgbClr val="353535"/>
                </a:solidFill>
                <a:latin typeface="Segoe UI "/>
                <a:cs typeface="Segoe UI Semibold"/>
              </a:rPr>
              <a:t> offers to Market.</a:t>
            </a: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Goal: </a:t>
            </a:r>
            <a:r>
              <a:rPr lang="en-US" sz="1000">
                <a:solidFill>
                  <a:srgbClr val="353535"/>
                </a:solidFill>
                <a:latin typeface="Segoe UI "/>
                <a:cs typeface="Segoe UI Semibold"/>
              </a:rPr>
              <a:t>increase their </a:t>
            </a:r>
            <a:r>
              <a:rPr lang="en-US" sz="1000"/>
              <a:t>Data Warehouse Migration to Azure</a:t>
            </a:r>
            <a:r>
              <a:rPr lang="en-US" sz="1000">
                <a:solidFill>
                  <a:srgbClr val="353535"/>
                </a:solidFill>
                <a:latin typeface="Segoe UI "/>
                <a:cs typeface="Segoe UI Semibold"/>
              </a:rPr>
              <a:t> technical skills and sell-with experience. </a:t>
            </a:r>
          </a:p>
          <a:p>
            <a:pPr defTabSz="914367">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Commitment:</a:t>
            </a:r>
            <a:r>
              <a:rPr lang="en-US" sz="1000">
                <a:solidFill>
                  <a:srgbClr val="353535"/>
                </a:solidFill>
                <a:latin typeface="Segoe UI "/>
                <a:cs typeface="Segoe UI Semibold"/>
              </a:rPr>
              <a:t> Publish on at least one offer around </a:t>
            </a:r>
            <a:r>
              <a:rPr lang="en-US" sz="1000"/>
              <a:t>Data Warehouse Migration to Azure </a:t>
            </a:r>
            <a:r>
              <a:rPr lang="en-US" sz="1000">
                <a:solidFill>
                  <a:srgbClr val="353535"/>
                </a:solidFill>
                <a:latin typeface="Segoe UI "/>
                <a:cs typeface="Segoe UI Semibold"/>
              </a:rPr>
              <a:t>on AppSource.</a:t>
            </a:r>
            <a:endParaRPr lang="en-US" sz="1000" b="1">
              <a:solidFill>
                <a:srgbClr val="353535"/>
              </a:solidFill>
              <a:latin typeface="Segoe UI "/>
              <a:cs typeface="Segoe UI Semibold"/>
            </a:endParaRPr>
          </a:p>
          <a:p>
            <a:pPr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Targets:</a:t>
            </a:r>
          </a:p>
          <a:p>
            <a:pPr marL="171450" indent="-171450" defTabSz="914367">
              <a:buFont typeface="Wingdings" panose="05000000000000000000" pitchFamily="2" charset="2"/>
              <a:buChar char="q"/>
              <a:defRPr/>
            </a:pPr>
            <a:r>
              <a:rPr lang="en-US" sz="1000" b="1">
                <a:solidFill>
                  <a:srgbClr val="353535"/>
                </a:solidFill>
                <a:latin typeface="Segoe UI "/>
                <a:cs typeface="Segoe UI Semibold"/>
              </a:rPr>
              <a:t>Advanced Specialization:</a:t>
            </a:r>
          </a:p>
          <a:p>
            <a:pPr marL="354330" lvl="1" indent="-171450" defTabSz="914367">
              <a:buFont typeface="Arial" panose="020B0604020202020204" pitchFamily="34" charset="0"/>
              <a:buChar char="•"/>
              <a:defRPr/>
            </a:pPr>
            <a:r>
              <a:rPr lang="en-US" sz="1000">
                <a:solidFill>
                  <a:srgbClr val="353535"/>
                </a:solidFill>
                <a:latin typeface="Segoe UI "/>
                <a:cs typeface="Segoe UI Semibold"/>
                <a:hlinkClick r:id="rId12"/>
              </a:rPr>
              <a:t>DW Migration to Azure</a:t>
            </a:r>
            <a:endParaRPr lang="en-US" sz="1000">
              <a:solidFill>
                <a:srgbClr val="353535"/>
              </a:solidFill>
              <a:latin typeface="Segoe UI "/>
              <a:cs typeface="Segoe UI Semibold"/>
            </a:endParaRPr>
          </a:p>
          <a:p>
            <a:pPr marL="171450" indent="-171450" defTabSz="914367">
              <a:buFont typeface="Wingdings" panose="05000000000000000000" pitchFamily="2" charset="2"/>
              <a:buChar char="q"/>
              <a:defRPr/>
            </a:pPr>
            <a:r>
              <a:rPr lang="en-US" sz="1000">
                <a:solidFill>
                  <a:srgbClr val="353535"/>
                </a:solidFill>
                <a:latin typeface="Segoe UI "/>
                <a:cs typeface="Segoe UI Semibold"/>
              </a:rPr>
              <a:t>At least one solution published on AppSource Co-sell</a:t>
            </a:r>
          </a:p>
          <a:p>
            <a:pPr defTabSz="914367">
              <a:defRPr/>
            </a:pPr>
            <a:endParaRPr lang="en-US" sz="1000">
              <a:solidFill>
                <a:srgbClr val="353535"/>
              </a:solidFill>
              <a:latin typeface="Segoe UI "/>
              <a:cs typeface="Segoe UI Semibold"/>
            </a:endParaRPr>
          </a:p>
          <a:p>
            <a:pPr defTabSz="914367">
              <a:defRPr/>
            </a:pPr>
            <a:endParaRPr lang="en-US" sz="1000">
              <a:solidFill>
                <a:srgbClr val="353535"/>
              </a:solidFill>
              <a:latin typeface="Segoe UI "/>
              <a:cs typeface="Segoe UI Semibold"/>
            </a:endParaRPr>
          </a:p>
          <a:p>
            <a:pPr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Partnership level:</a:t>
            </a:r>
            <a:br>
              <a:rPr lang="en-US" sz="1000" b="1">
                <a:latin typeface="Segoe UI "/>
                <a:cs typeface="Segoe UI Semibold"/>
              </a:rPr>
            </a:br>
            <a:r>
              <a:rPr lang="en-US" sz="1000"/>
              <a:t>Data Warehouse Migration to Azure</a:t>
            </a:r>
            <a:r>
              <a:rPr lang="en-US" sz="1000">
                <a:solidFill>
                  <a:srgbClr val="353535"/>
                </a:solidFill>
                <a:latin typeface="Segoe UI "/>
                <a:cs typeface="Segoe UI Semibold"/>
              </a:rPr>
              <a:t> Advanced</a:t>
            </a:r>
            <a:endParaRPr lang="en-US" sz="1000">
              <a:solidFill>
                <a:srgbClr val="353535"/>
              </a:solidFill>
              <a:latin typeface="Segoe UI "/>
              <a:cs typeface="Segoe UI Semibold" panose="020B0702040204020203" pitchFamily="34" charset="0"/>
            </a:endParaRPr>
          </a:p>
        </p:txBody>
      </p:sp>
      <p:sp>
        <p:nvSpPr>
          <p:cNvPr id="2" name="Rectangle 1">
            <a:extLst>
              <a:ext uri="{FF2B5EF4-FFF2-40B4-BE49-F238E27FC236}">
                <a16:creationId xmlns:a16="http://schemas.microsoft.com/office/drawing/2014/main" id="{2DC9404F-2452-4FF8-A508-F78749CD87D0}"/>
              </a:ext>
            </a:extLst>
          </p:cNvPr>
          <p:cNvSpPr/>
          <p:nvPr/>
        </p:nvSpPr>
        <p:spPr>
          <a:xfrm>
            <a:off x="8969999" y="2853565"/>
            <a:ext cx="2651760" cy="3847207"/>
          </a:xfrm>
          <a:prstGeom prst="rect">
            <a:avLst/>
          </a:prstGeom>
        </p:spPr>
        <p:txBody>
          <a:bodyPr wrap="square" lIns="0" tIns="0" rIns="0" bIns="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
                <a:ea typeface="+mn-ea"/>
                <a:cs typeface="Segoe UI Semibold"/>
              </a:rPr>
              <a:t>Keep evolving </a:t>
            </a:r>
            <a:r>
              <a:rPr lang="en-US" sz="1000">
                <a:solidFill>
                  <a:srgbClr val="353535"/>
                </a:solidFill>
                <a:latin typeface="Segoe UI "/>
                <a:cs typeface="Segoe UI Semibold"/>
              </a:rPr>
              <a:t>Data </a:t>
            </a:r>
            <a:r>
              <a:rPr kumimoji="0" lang="en-US" sz="1000" b="0" i="0" u="none" strike="noStrike" kern="1200" cap="none" spc="0" normalizeH="0" baseline="0" noProof="0">
                <a:ln>
                  <a:noFill/>
                </a:ln>
                <a:solidFill>
                  <a:srgbClr val="353535"/>
                </a:solidFill>
                <a:effectLst/>
                <a:uLnTx/>
                <a:uFillTx/>
                <a:latin typeface="Segoe UI "/>
                <a:ea typeface="+mn-ea"/>
                <a:cs typeface="Segoe UI Semibold"/>
              </a:rPr>
              <a:t>partners and increasing their capacity to deliver high quality projects while expanding business.</a:t>
            </a:r>
            <a:endParaRPr lang="en-US" sz="1000">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endParaRPr lang="en-US" sz="1000" b="1">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Goal:</a:t>
            </a:r>
            <a:r>
              <a:rPr lang="en-US" sz="1000">
                <a:solidFill>
                  <a:srgbClr val="353535"/>
                </a:solidFill>
                <a:latin typeface="Segoe UI "/>
                <a:cs typeface="Segoe UI Semibold"/>
              </a:rPr>
              <a:t> Keep increasing ADS ACR and publish customer success cases. </a:t>
            </a: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defTabSz="914367">
              <a:defRPr/>
            </a:pPr>
            <a:r>
              <a:rPr lang="en-US" sz="1000" b="1">
                <a:solidFill>
                  <a:srgbClr val="353535"/>
                </a:solidFill>
                <a:latin typeface="Segoe UI "/>
                <a:cs typeface="Segoe UI Semibold"/>
              </a:rPr>
              <a:t>Commitment:</a:t>
            </a:r>
            <a:r>
              <a:rPr lang="en-US" sz="1000">
                <a:solidFill>
                  <a:srgbClr val="353535"/>
                </a:solidFill>
                <a:latin typeface="Segoe UI "/>
                <a:cs typeface="Segoe UI Semibold"/>
              </a:rPr>
              <a:t> Give visibility on opportunities related to published offer.</a:t>
            </a:r>
          </a:p>
          <a:p>
            <a:pPr lvl="0" defTabSz="914367">
              <a:defRPr/>
            </a:pPr>
            <a:endParaRPr lang="en-US" sz="1000">
              <a:solidFill>
                <a:srgbClr val="353535"/>
              </a:solidFill>
              <a:latin typeface="Segoe UI "/>
              <a:cs typeface="Segoe UI Semibold"/>
            </a:endParaRPr>
          </a:p>
          <a:p>
            <a:pPr lvl="0" defTabSz="914367">
              <a:defRPr/>
            </a:pPr>
            <a:endParaRPr lang="en-US" sz="1000">
              <a:solidFill>
                <a:srgbClr val="353535"/>
              </a:solidFill>
              <a:latin typeface="Segoe UI "/>
              <a:cs typeface="Segoe UI Semibold"/>
            </a:endParaRPr>
          </a:p>
          <a:p>
            <a:pPr lvl="0" defTabSz="914367">
              <a:defRPr/>
            </a:pPr>
            <a:r>
              <a:rPr lang="en-US" sz="1000" b="1">
                <a:solidFill>
                  <a:srgbClr val="353535"/>
                </a:solidFill>
                <a:latin typeface="Segoe UI "/>
                <a:cs typeface="Segoe UI Semibold"/>
              </a:rPr>
              <a:t>Targets: </a:t>
            </a:r>
          </a:p>
          <a:p>
            <a:pPr marL="171450" lvl="0" indent="-171450" defTabSz="914367">
              <a:buFont typeface="Wingdings" panose="05000000000000000000" pitchFamily="2" charset="2"/>
              <a:buChar char="q"/>
              <a:defRPr/>
            </a:pPr>
            <a:r>
              <a:rPr lang="en-US" sz="1000">
                <a:solidFill>
                  <a:srgbClr val="353535"/>
                </a:solidFill>
                <a:latin typeface="Segoe UI "/>
                <a:cs typeface="Segoe UI Semibold"/>
              </a:rPr>
              <a:t>Have the Solution become Co-sell ready.</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000" b="1">
              <a:solidFill>
                <a:srgbClr val="353535"/>
              </a:solidFill>
              <a:latin typeface="Segoe UI "/>
              <a:cs typeface="Segoe UI Semibold"/>
            </a:endParaRPr>
          </a:p>
          <a:p>
            <a:pPr defTabSz="914367">
              <a:defRPr/>
            </a:pPr>
            <a:r>
              <a:rPr lang="en-US" sz="1000" b="1">
                <a:solidFill>
                  <a:srgbClr val="353535"/>
                </a:solidFill>
                <a:latin typeface="Segoe UI "/>
                <a:cs typeface="Segoe UI Semibold"/>
              </a:rPr>
              <a:t>Partnership level:</a:t>
            </a:r>
            <a:br>
              <a:rPr lang="en-US" sz="1000" b="1">
                <a:solidFill>
                  <a:srgbClr val="353535"/>
                </a:solidFill>
                <a:latin typeface="Segoe UI "/>
                <a:cs typeface="Segoe UI Semibold"/>
              </a:rPr>
            </a:br>
            <a:r>
              <a:rPr lang="en-US" sz="1000"/>
              <a:t>Data Warehouse Migration to Azure </a:t>
            </a:r>
            <a:r>
              <a:rPr lang="en-US" sz="1000">
                <a:solidFill>
                  <a:srgbClr val="353535"/>
                </a:solidFill>
                <a:latin typeface="Segoe UI "/>
                <a:cs typeface="Segoe UI Semibold"/>
              </a:rPr>
              <a:t>Advanced</a:t>
            </a:r>
            <a:endParaRPr lang="en-US" sz="1000">
              <a:solidFill>
                <a:srgbClr val="353535"/>
              </a:solidFill>
              <a:latin typeface="Segoe UI "/>
              <a:cs typeface="Segoe UI Semibold" panose="020B0702040204020203" pitchFamily="34" charset="0"/>
            </a:endParaRPr>
          </a:p>
        </p:txBody>
      </p:sp>
      <p:sp>
        <p:nvSpPr>
          <p:cNvPr id="16" name="Title 5">
            <a:extLst>
              <a:ext uri="{FF2B5EF4-FFF2-40B4-BE49-F238E27FC236}">
                <a16:creationId xmlns:a16="http://schemas.microsoft.com/office/drawing/2014/main" id="{1E69A859-AE0E-48C0-85D2-086AC9A49502}"/>
              </a:ext>
            </a:extLst>
          </p:cNvPr>
          <p:cNvSpPr txBox="1">
            <a:spLocks/>
          </p:cNvSpPr>
          <p:nvPr/>
        </p:nvSpPr>
        <p:spPr>
          <a:xfrm>
            <a:off x="426424" y="256013"/>
            <a:ext cx="11336039" cy="73934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800" b="1">
                <a:latin typeface="Segoe UI"/>
                <a:cs typeface="Segoe UI"/>
              </a:rPr>
              <a:t>Data &amp; AI Learning Paths (1/2)</a:t>
            </a:r>
            <a:endParaRPr lang="en-US">
              <a:latin typeface="Segoe UI"/>
              <a:cs typeface="Segoe UI"/>
            </a:endParaRPr>
          </a:p>
        </p:txBody>
      </p:sp>
      <p:graphicFrame>
        <p:nvGraphicFramePr>
          <p:cNvPr id="3" name="Table 7">
            <a:extLst>
              <a:ext uri="{FF2B5EF4-FFF2-40B4-BE49-F238E27FC236}">
                <a16:creationId xmlns:a16="http://schemas.microsoft.com/office/drawing/2014/main" id="{79A49F87-CAAA-4AB9-8384-56E24249DEF8}"/>
              </a:ext>
            </a:extLst>
          </p:cNvPr>
          <p:cNvGraphicFramePr>
            <a:graphicFrameLocks noGrp="1"/>
          </p:cNvGraphicFramePr>
          <p:nvPr>
            <p:extLst>
              <p:ext uri="{D42A27DB-BD31-4B8C-83A1-F6EECF244321}">
                <p14:modId xmlns:p14="http://schemas.microsoft.com/office/powerpoint/2010/main" val="1071945713"/>
              </p:ext>
            </p:extLst>
          </p:nvPr>
        </p:nvGraphicFramePr>
        <p:xfrm>
          <a:off x="529415" y="1205802"/>
          <a:ext cx="9966960" cy="822960"/>
        </p:xfrm>
        <a:graphic>
          <a:graphicData uri="http://schemas.openxmlformats.org/drawingml/2006/table">
            <a:tbl>
              <a:tblPr firstCol="1" bandRow="1">
                <a:tableStyleId>{5C22544A-7EE6-4342-B048-85BDC9FD1C3A}</a:tableStyleId>
              </a:tblPr>
              <a:tblGrid>
                <a:gridCol w="1828800">
                  <a:extLst>
                    <a:ext uri="{9D8B030D-6E8A-4147-A177-3AD203B41FA5}">
                      <a16:colId xmlns:a16="http://schemas.microsoft.com/office/drawing/2014/main" val="2875500370"/>
                    </a:ext>
                  </a:extLst>
                </a:gridCol>
                <a:gridCol w="8138160">
                  <a:extLst>
                    <a:ext uri="{9D8B030D-6E8A-4147-A177-3AD203B41FA5}">
                      <a16:colId xmlns:a16="http://schemas.microsoft.com/office/drawing/2014/main" val="81827492"/>
                    </a:ext>
                  </a:extLst>
                </a:gridCol>
              </a:tblGrid>
              <a:tr h="822960">
                <a:tc>
                  <a:txBody>
                    <a:bodyPr/>
                    <a:lstStyle/>
                    <a:p>
                      <a:r>
                        <a:rPr lang="en-US"/>
                        <a:t>Criteria</a:t>
                      </a:r>
                    </a:p>
                  </a:txBody>
                  <a:tcPr anchor="ct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Profile</a:t>
                      </a:r>
                      <a:r>
                        <a:rPr lang="en-US" sz="1200"/>
                        <a:t>: Managed Partner of Any Size, with ACR &gt; 1000 on Synapse/Databricks workload</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Objective</a:t>
                      </a:r>
                      <a:r>
                        <a:rPr lang="en-US" sz="1200"/>
                        <a:t>: Preferably with the Data Warehouse Migration to Microsoft Azure Advance Specialization as target for FY23</a:t>
                      </a:r>
                    </a:p>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a:t>Tracking</a:t>
                      </a:r>
                      <a:r>
                        <a:rPr lang="en-US" sz="1200"/>
                        <a:t>: Registered Opportunities on Partner Center</a:t>
                      </a:r>
                    </a:p>
                  </a:txBody>
                  <a:tcPr anchor="ctr"/>
                </a:tc>
                <a:extLst>
                  <a:ext uri="{0D108BD9-81ED-4DB2-BD59-A6C34878D82A}">
                    <a16:rowId xmlns:a16="http://schemas.microsoft.com/office/drawing/2014/main" val="962756772"/>
                  </a:ext>
                </a:extLst>
              </a:tr>
            </a:tbl>
          </a:graphicData>
        </a:graphic>
      </p:graphicFrame>
      <p:sp>
        <p:nvSpPr>
          <p:cNvPr id="8" name="Rectangle 7">
            <a:extLst>
              <a:ext uri="{FF2B5EF4-FFF2-40B4-BE49-F238E27FC236}">
                <a16:creationId xmlns:a16="http://schemas.microsoft.com/office/drawing/2014/main" id="{2FB8B5DD-5A2B-40E9-B41B-6BA47CEBC329}"/>
              </a:ext>
            </a:extLst>
          </p:cNvPr>
          <p:cNvSpPr/>
          <p:nvPr/>
        </p:nvSpPr>
        <p:spPr bwMode="auto">
          <a:xfrm>
            <a:off x="8118764" y="201055"/>
            <a:ext cx="3840480" cy="6583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pt-BR" sz="2400">
                <a:gradFill>
                  <a:gsLst>
                    <a:gs pos="0">
                      <a:srgbClr val="FFFFFF"/>
                    </a:gs>
                    <a:gs pos="100000">
                      <a:srgbClr val="FFFFFF"/>
                    </a:gs>
                  </a:gsLst>
                  <a:lin ang="5400000" scaled="0"/>
                </a:gradFill>
                <a:latin typeface="+mj-lt"/>
                <a:ea typeface="Segoe UI" pitchFamily="34" charset="0"/>
                <a:cs typeface="Segoe UI" pitchFamily="34" charset="0"/>
              </a:rPr>
              <a:t>DWH Apliance Migration</a:t>
            </a:r>
            <a:endParaRPr lang="en-US" sz="240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9" name="Graphic 8" descr="Target outline">
            <a:extLst>
              <a:ext uri="{FF2B5EF4-FFF2-40B4-BE49-F238E27FC236}">
                <a16:creationId xmlns:a16="http://schemas.microsoft.com/office/drawing/2014/main" id="{EF5A030D-C280-49D4-8320-63EDD08B4CA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86612" y="1369885"/>
            <a:ext cx="520247" cy="520247"/>
          </a:xfrm>
          <a:prstGeom prst="rect">
            <a:avLst/>
          </a:prstGeom>
        </p:spPr>
      </p:pic>
      <p:grpSp>
        <p:nvGrpSpPr>
          <p:cNvPr id="10" name="Group 9">
            <a:extLst>
              <a:ext uri="{FF2B5EF4-FFF2-40B4-BE49-F238E27FC236}">
                <a16:creationId xmlns:a16="http://schemas.microsoft.com/office/drawing/2014/main" id="{7C15D6B7-8B06-5FC2-2FB1-4BB16F12287C}"/>
              </a:ext>
            </a:extLst>
          </p:cNvPr>
          <p:cNvGrpSpPr/>
          <p:nvPr/>
        </p:nvGrpSpPr>
        <p:grpSpPr>
          <a:xfrm>
            <a:off x="3268806" y="2773951"/>
            <a:ext cx="5559705" cy="3840480"/>
            <a:chOff x="3268806" y="2773951"/>
            <a:chExt cx="5559705" cy="3840480"/>
          </a:xfrm>
        </p:grpSpPr>
        <p:cxnSp>
          <p:nvCxnSpPr>
            <p:cNvPr id="11" name="Straight Connector 10">
              <a:extLst>
                <a:ext uri="{FF2B5EF4-FFF2-40B4-BE49-F238E27FC236}">
                  <a16:creationId xmlns:a16="http://schemas.microsoft.com/office/drawing/2014/main" id="{4A9FF657-82A7-10FA-1605-A492EE23913A}"/>
                </a:ext>
              </a:extLst>
            </p:cNvPr>
            <p:cNvCxnSpPr>
              <a:cxnSpLocks/>
            </p:cNvCxnSpPr>
            <p:nvPr/>
          </p:nvCxnSpPr>
          <p:spPr>
            <a:xfrm>
              <a:off x="3268806"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AFD5D7D-0112-2502-5A54-AED3AD8CC7A9}"/>
                </a:ext>
              </a:extLst>
            </p:cNvPr>
            <p:cNvCxnSpPr>
              <a:cxnSpLocks/>
            </p:cNvCxnSpPr>
            <p:nvPr/>
          </p:nvCxnSpPr>
          <p:spPr>
            <a:xfrm flipH="1">
              <a:off x="6030302" y="2773951"/>
              <a:ext cx="2338"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DD1499-1079-C6FB-4140-6867F2034875}"/>
                </a:ext>
              </a:extLst>
            </p:cNvPr>
            <p:cNvCxnSpPr>
              <a:cxnSpLocks/>
            </p:cNvCxnSpPr>
            <p:nvPr/>
          </p:nvCxnSpPr>
          <p:spPr>
            <a:xfrm>
              <a:off x="8828511" y="2773951"/>
              <a:ext cx="0" cy="384048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07344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2018_34.potx" id="{C0A9BAD8-CADB-4B92-BAB2-5BE543EFF2B1}" vid="{C196CB24-334D-41D7-97C9-91311CCF160E}"/>
    </a:ext>
  </a:extLst>
</a:theme>
</file>

<file path=ppt/theme/theme2.xml><?xml version="1.0" encoding="utf-8"?>
<a:theme xmlns:a="http://schemas.openxmlformats.org/drawingml/2006/main" name="Microsoft Generic 2019">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Generic 2019" id="{4ABC6BCF-FD7A-46A7-A36A-64BF6F00D603}" vid="{6EC097A1-2104-44F4-B5E9-90B366587111}"/>
    </a:ext>
  </a:extLst>
</a:theme>
</file>

<file path=ppt/theme/theme3.xml><?xml version="1.0" encoding="utf-8"?>
<a:theme xmlns:a="http://schemas.openxmlformats.org/drawingml/2006/main" name="8_White Temp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01.potx" id="{2B54B1DE-599D-4BE7-9044-50B5FEA57F06}" vid="{E55B95E3-E9F0-4F8D-B665-6EA795B0F0D6}"/>
    </a:ext>
  </a:extLst>
</a:theme>
</file>

<file path=ppt/theme/theme4.xml><?xml version="1.0" encoding="utf-8"?>
<a:theme xmlns:a="http://schemas.openxmlformats.org/drawingml/2006/main" name="1_Microsoft Generic 2019">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Generic 2019" id="{4ABC6BCF-FD7A-46A7-A36A-64BF6F00D603}" vid="{6EC097A1-2104-44F4-B5E9-90B36658711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b30ae7a-a666-4604-8e67-94d63468a021">
      <UserInfo>
        <DisplayName>Latam OCP CSAs</DisplayName>
        <AccountId>7</AccountId>
        <AccountType/>
      </UserInfo>
      <UserInfo>
        <DisplayName>Renan Vilas Novas</DisplayName>
        <AccountId>21</AccountId>
        <AccountType/>
      </UserInfo>
      <UserInfo>
        <DisplayName>Andre Guarido</DisplayName>
        <AccountId>123</AccountId>
        <AccountType/>
      </UserInfo>
      <UserInfo>
        <DisplayName>Nathan Colossi</DisplayName>
        <AccountId>29</AccountId>
        <AccountType/>
      </UserInfo>
      <UserInfo>
        <DisplayName>Jesus Hernandez</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7A67A59878664B827BA2BF8A5BF6F2" ma:contentTypeVersion="16" ma:contentTypeDescription="Create a new document." ma:contentTypeScope="" ma:versionID="93f7f663377fca8ad4346cc4587080b3">
  <xsd:schema xmlns:xsd="http://www.w3.org/2001/XMLSchema" xmlns:xs="http://www.w3.org/2001/XMLSchema" xmlns:p="http://schemas.microsoft.com/office/2006/metadata/properties" xmlns:ns1="http://schemas.microsoft.com/sharepoint/v3" xmlns:ns2="0ae766dc-f768-4733-8377-a7d6dcd6485d" xmlns:ns3="ab30ae7a-a666-4604-8e67-94d63468a021" targetNamespace="http://schemas.microsoft.com/office/2006/metadata/properties" ma:root="true" ma:fieldsID="cb0e089f5cd9619d43e2f7200b406d2d" ns1:_="" ns2:_="" ns3:_="">
    <xsd:import namespace="http://schemas.microsoft.com/sharepoint/v3"/>
    <xsd:import namespace="0ae766dc-f768-4733-8377-a7d6dcd6485d"/>
    <xsd:import namespace="ab30ae7a-a666-4604-8e67-94d63468a0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e766dc-f768-4733-8377-a7d6dcd6485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ocTags" ma:index="23"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30ae7a-a666-4604-8e67-94d63468a02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B4FB9D-DBB0-4E12-9E86-39109C31842C}">
  <ds:schemaRefs>
    <ds:schemaRef ds:uri="http://schemas.microsoft.com/sharepoint/v3/contenttype/forms"/>
  </ds:schemaRefs>
</ds:datastoreItem>
</file>

<file path=customXml/itemProps2.xml><?xml version="1.0" encoding="utf-8"?>
<ds:datastoreItem xmlns:ds="http://schemas.openxmlformats.org/officeDocument/2006/customXml" ds:itemID="{FF0F1687-64FF-4D9C-AC41-03C880FD8E76}">
  <ds:schemaRefs>
    <ds:schemaRef ds:uri="http://schemas.openxmlformats.org/package/2006/metadata/core-properties"/>
    <ds:schemaRef ds:uri="http://schemas.microsoft.com/office/2006/metadata/properties"/>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ab30ae7a-a666-4604-8e67-94d63468a021"/>
    <ds:schemaRef ds:uri="0ae766dc-f768-4733-8377-a7d6dcd6485d"/>
    <ds:schemaRef ds:uri="http://schemas.microsoft.com/sharepoint/v3"/>
    <ds:schemaRef ds:uri="http://purl.org/dc/terms/"/>
  </ds:schemaRefs>
</ds:datastoreItem>
</file>

<file path=customXml/itemProps3.xml><?xml version="1.0" encoding="utf-8"?>
<ds:datastoreItem xmlns:ds="http://schemas.openxmlformats.org/officeDocument/2006/customXml" ds:itemID="{FAB41E10-7D74-49BD-AD47-8AA9D66A9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e766dc-f768-4733-8377-a7d6dcd6485d"/>
    <ds:schemaRef ds:uri="ab30ae7a-a666-4604-8e67-94d63468a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20</TotalTime>
  <Words>4810</Words>
  <Application>Microsoft Office PowerPoint</Application>
  <PresentationFormat>Widescreen</PresentationFormat>
  <Paragraphs>1207</Paragraphs>
  <Slides>16</Slides>
  <Notes>13</Notes>
  <HiddenSlides>10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1_WHITE TEMPLATE</vt:lpstr>
      <vt:lpstr>Microsoft Generic 2019</vt:lpstr>
      <vt:lpstr>8_White Template</vt:lpstr>
      <vt:lpstr>1_Microsoft Generic 2019</vt:lpstr>
      <vt:lpstr>Data &amp; AI Enablement – FY23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&amp; AI Learning Paths (1/2)</vt:lpstr>
      <vt:lpstr>Data &amp; AI Learning Paths</vt:lpstr>
      <vt:lpstr>&lt;end of content&gt;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&amp; AI Enablement</dc:title>
  <dc:creator>Andre Guarido</dc:creator>
  <cp:lastModifiedBy>Jesus Hernandez</cp:lastModifiedBy>
  <cp:revision>6</cp:revision>
  <dcterms:created xsi:type="dcterms:W3CDTF">2020-12-09T16:25:24Z</dcterms:created>
  <dcterms:modified xsi:type="dcterms:W3CDTF">2023-03-22T20:08:54Z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0x010100017A67A59878664B827BA2BF8A5BF6F2</vt:lpwstr>
  </property>
  <property fmtid="{D5CDD505-2E9C-101B-9397-08002B2CF9AE}" pid="3" name="MediaServiceImageTags">
    <vt:lpwstr/>
  </property>
  <property fmtid="{D5CDD505-2E9C-101B-9397-08002B2CF9AE}" pid="4" name="ClassificationContentMarkingFooterLocations">
    <vt:lpwstr>1_WHITE TEMPLATE:6\Microsoft Generic 2019:6\8_White Template:6\1_Microsoft Generic 2019:6</vt:lpwstr>
  </property>
  <property fmtid="{D5CDD505-2E9C-101B-9397-08002B2CF9AE}" pid="5" name="ClassificationContentMarkingFooterText">
    <vt:lpwstr>Classified as Microsoft Confidential</vt:lpwstr>
  </property>
</Properties>
</file>