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CA06_EC8E558E.xml" ContentType="application/vnd.ms-powerpoint.comments+xml"/>
  <Override PartName="/ppt/notesSlides/notesSlide7.xml" ContentType="application/vnd.openxmlformats-officedocument.presentationml.notesSlide+xml"/>
  <Override PartName="/ppt/comments/modernComment_7FFFCA03_2F6143CD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FCA07_35678955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486" r:id="rId1"/>
    <p:sldMasterId id="2147484453" r:id="rId2"/>
    <p:sldMasterId id="2147485248" r:id="rId3"/>
    <p:sldMasterId id="2147485307" r:id="rId4"/>
    <p:sldMasterId id="2147485316" r:id="rId5"/>
    <p:sldMasterId id="2147485373" r:id="rId6"/>
    <p:sldMasterId id="2147485382" r:id="rId7"/>
  </p:sldMasterIdLst>
  <p:notesMasterIdLst>
    <p:notesMasterId r:id="rId28"/>
  </p:notesMasterIdLst>
  <p:handoutMasterIdLst>
    <p:handoutMasterId r:id="rId29"/>
  </p:handoutMasterIdLst>
  <p:sldIdLst>
    <p:sldId id="2076137963" r:id="rId8"/>
    <p:sldId id="2147469823" r:id="rId9"/>
    <p:sldId id="2147469824" r:id="rId10"/>
    <p:sldId id="2147469835" r:id="rId11"/>
    <p:sldId id="2147469829" r:id="rId12"/>
    <p:sldId id="2147469830" r:id="rId13"/>
    <p:sldId id="2147469827" r:id="rId14"/>
    <p:sldId id="2147469828" r:id="rId15"/>
    <p:sldId id="2147469831" r:id="rId16"/>
    <p:sldId id="2147469826" r:id="rId17"/>
    <p:sldId id="2147469832" r:id="rId18"/>
    <p:sldId id="2147469803" r:id="rId19"/>
    <p:sldId id="2147469822" r:id="rId20"/>
    <p:sldId id="2147469833" r:id="rId21"/>
    <p:sldId id="2147469838" r:id="rId22"/>
    <p:sldId id="2076137608" r:id="rId23"/>
    <p:sldId id="2076137542" r:id="rId24"/>
    <p:sldId id="2147469805" r:id="rId25"/>
    <p:sldId id="2145705666" r:id="rId26"/>
    <p:sldId id="2145705670" r:id="rId27"/>
  </p:sldIdLst>
  <p:sldSz cx="12192000" cy="6858000"/>
  <p:notesSz cx="6858000" cy="2200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56F2F00-B573-4F6B-B841-2392DC5402C1}">
          <p14:sldIdLst>
            <p14:sldId id="2076137963"/>
          </p14:sldIdLst>
        </p14:section>
        <p14:section name="Content" id="{E01AB6ED-4804-49E2-8ACB-00F529E0B0B3}">
          <p14:sldIdLst>
            <p14:sldId id="2147469823"/>
            <p14:sldId id="2147469824"/>
            <p14:sldId id="2147469835"/>
            <p14:sldId id="2147469829"/>
            <p14:sldId id="2147469830"/>
            <p14:sldId id="2147469827"/>
            <p14:sldId id="2147469828"/>
            <p14:sldId id="2147469831"/>
            <p14:sldId id="2147469826"/>
            <p14:sldId id="2147469832"/>
            <p14:sldId id="2147469803"/>
            <p14:sldId id="2147469822"/>
            <p14:sldId id="2147469833"/>
            <p14:sldId id="2147469838"/>
          </p14:sldIdLst>
        </p14:section>
        <p14:section name="How to get started" id="{FCE775C3-9C94-4277-903A-6D3F0ACEB189}">
          <p14:sldIdLst>
            <p14:sldId id="2076137608"/>
            <p14:sldId id="2076137542"/>
          </p14:sldIdLst>
        </p14:section>
        <p14:section name="Appendix" id="{D9EDD044-27FF-4724-99A5-2278E6040805}">
          <p14:sldIdLst>
            <p14:sldId id="2147469805"/>
            <p14:sldId id="2145705666"/>
            <p14:sldId id="21457056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504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2438" userDrawn="1">
          <p15:clr>
            <a:srgbClr val="A4A3A4"/>
          </p15:clr>
        </p15:guide>
        <p15:guide id="4" orient="horz" pos="953" userDrawn="1">
          <p15:clr>
            <a:srgbClr val="A4A3A4"/>
          </p15:clr>
        </p15:guide>
        <p15:guide id="5" pos="2709" userDrawn="1">
          <p15:clr>
            <a:srgbClr val="A4A3A4"/>
          </p15:clr>
        </p15:guide>
        <p15:guide id="6" pos="5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hor" initials="A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1C1C1"/>
    <a:srgbClr val="D83B01"/>
    <a:srgbClr val="E81123"/>
    <a:srgbClr val="484644"/>
    <a:srgbClr val="D1D1D1"/>
    <a:srgbClr val="FF00FF"/>
    <a:srgbClr val="454341"/>
    <a:srgbClr val="242322"/>
    <a:srgbClr val="19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43F3A9-FE11-4DF3-8C2C-CFF0BBFD96D7}" v="53" dt="2021-10-28T19:06:20.485"/>
    <p1510:client id="{B33A8DB3-F5C1-4851-A13D-301E0D560006}" v="1" dt="2021-10-28T15:04:51.791"/>
    <p1510:client id="{D8631C3C-FFC2-443A-8336-BD168CC4F7D6}" v="9" dt="2021-10-28T18:27:19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68975" autoAdjust="0"/>
  </p:normalViewPr>
  <p:slideViewPr>
    <p:cSldViewPr snapToGrid="0">
      <p:cViewPr varScale="1">
        <p:scale>
          <a:sx n="67" d="100"/>
          <a:sy n="67" d="100"/>
        </p:scale>
        <p:origin x="1267" y="58"/>
      </p:cViewPr>
      <p:guideLst>
        <p:guide orient="horz" pos="3504"/>
        <p:guide pos="336"/>
        <p:guide orient="horz" pos="2438"/>
        <p:guide orient="horz" pos="953"/>
        <p:guide pos="2709"/>
        <p:guide pos="5088"/>
      </p:guideLst>
    </p:cSldViewPr>
  </p:slideViewPr>
  <p:outlineViewPr>
    <p:cViewPr>
      <p:scale>
        <a:sx n="33" d="100"/>
        <a:sy n="33" d="100"/>
      </p:scale>
      <p:origin x="0" y="-445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omments/modernComment_7FFFCA03_2F6143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C9C5D7-09F0-4EAF-ACF1-F232149F65B5}" authorId="{00000000-0000-0000-0000-000000000000}" status="resolved" created="2021-10-28T18:26:14.227">
    <pc:sldMkLst xmlns:pc="http://schemas.microsoft.com/office/powerpoint/2013/main/command">
      <pc:docMk/>
      <pc:sldMk cId="794903501" sldId="2147469827"/>
    </pc:sldMkLst>
    <p188:txBody>
      <a:bodyPr/>
      <a:lstStyle/>
      <a:p>
        <a:r>
          <a:rPr lang="en-US"/>
          <a:t>i'd like to better understand these.</a:t>
        </a:r>
      </a:p>
    </p188:txBody>
  </p188:cm>
</p188:cmLst>
</file>

<file path=ppt/comments/modernComment_7FFFCA06_EC8E55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F5B442-3B41-4BDF-8138-9666306A721C}" authorId="{00000000-0000-0000-0000-000000000000}" status="resolved" created="2021-10-28T18:25:45.00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68750990" sldId="2147469830"/>
      <ac:spMk id="40" creationId="{1FE3770B-74F3-44A1-B10A-80BFECE45E3C}"/>
      <ac:txMk cp="0" len="22">
        <ac:context len="61" hash="181483421"/>
      </ac:txMk>
    </ac:txMkLst>
    <p188:pos x="1764271" y="328346"/>
    <p188:txBody>
      <a:bodyPr/>
      <a:lstStyle/>
      <a:p>
        <a:r>
          <a:rPr lang="en-US"/>
          <a:t>We cannot promise to eliminate risks. Add help before eliminate or change to protect against</a:t>
        </a:r>
      </a:p>
    </p188:txBody>
  </p188:cm>
</p188:cmLst>
</file>

<file path=ppt/comments/modernComment_7FFFCA07_356789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FB624B-B981-449B-9C18-3CBB50EEA940}" authorId="{00000000-0000-0000-0000-000000000000}" status="resolved" created="2021-10-28T18:26:55.412">
    <pc:sldMkLst xmlns:pc="http://schemas.microsoft.com/office/powerpoint/2013/main/command">
      <pc:docMk/>
      <pc:sldMk cId="895977813" sldId="2147469831"/>
    </pc:sldMkLst>
    <p188:txBody>
      <a:bodyPr/>
      <a:lstStyle/>
      <a:p>
        <a:r>
          <a:rPr lang="en-US"/>
          <a:t>let's discuss these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4D14B-B82E-46F4-A0D1-092ECD9F5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109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E2032-1B5A-492E-A64C-3AA37C3B27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109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7D8B6-AC72-443A-880C-7DB3B322931E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9E9CD-F399-4FCF-A217-AD02859029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090738"/>
            <a:ext cx="2971800" cy="109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89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D5A21-4CF2-4B6F-AA8C-5E763631192A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D7C1B-E4EF-40B8-831A-EC98293DB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4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10/28/2021 11:28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25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D7C1B-E4EF-40B8-831A-EC98293DB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741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87497">
              <a:lnSpc>
                <a:spcPct val="90000"/>
              </a:lnSpc>
              <a:spcAft>
                <a:spcPts val="688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85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976A-617A-403B-A958-BC1FAEC53115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1885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5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85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976A-617A-403B-A958-BC1FAEC53115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1885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66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09773-E83E-425B-B884-ED298E512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4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D1912-96C6-4FD3-965A-A83E8FC3C3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493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AF81-4263-4289-8155-76A7450DB9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961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AF81-4263-4289-8155-76A7450DB9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1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D7C1B-E4EF-40B8-831A-EC98293DB3F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9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D3714-B553-A044-BA72-366907BA3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4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D7C1B-E4EF-40B8-831A-EC98293DB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87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AF81-4263-4289-8155-76A7450DB9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5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E4C37-BBC1-4DAF-AE3C-86D11AAE94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9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E4C37-BBC1-4DAF-AE3C-86D11AAE94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77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E4C37-BBC1-4DAF-AE3C-86D11AAE94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08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E4C37-BBC1-4DAF-AE3C-86D11AAE94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69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E4C37-BBC1-4DAF-AE3C-86D11AAE94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22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sv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8F86527F-B7BB-AF49-9D34-D1BF54FEA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30564-C64B-8E46-9139-9003B0DD2F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25" y="0"/>
            <a:ext cx="684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5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09155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268039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DD1BEEC7-5874-1E48-8B60-B1E5D977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73776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6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891171074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20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3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87901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20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3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17799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blue">
    <p:bg>
      <p:bgPr>
        <a:solidFill>
          <a:srgbClr val="264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661484"/>
            <a:ext cx="7477989" cy="3535032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>
              <a:lnSpc>
                <a:spcPct val="90000"/>
              </a:lnSpc>
              <a:defRPr lang="en-US" sz="3920" spc="-147" dirty="0">
                <a:gradFill>
                  <a:gsLst>
                    <a:gs pos="83000">
                      <a:srgbClr val="50E6FF"/>
                    </a:gs>
                    <a:gs pos="100000">
                      <a:srgbClr val="50E6FF"/>
                    </a:gs>
                  </a:gsLst>
                  <a:lin ang="5400000" scaled="1"/>
                </a:gra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73392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4A718E-6F7C-414B-B5B4-AA6809C76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44" y="437137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1BD43-4947-4C7D-B1C8-B6C8FC378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1" y="437140"/>
            <a:ext cx="896425" cy="1911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49828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202871"/>
            <a:ext cx="3632388" cy="1172553"/>
          </a:xfrm>
        </p:spPr>
        <p:txBody>
          <a:bodyPr lIns="0" tIns="0" rIns="0" bIns="0"/>
          <a:lstStyle>
            <a:lvl1pPr>
              <a:defRPr sz="1961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12722" y="1202872"/>
            <a:ext cx="3618382" cy="3289228"/>
          </a:xfrm>
        </p:spPr>
        <p:txBody>
          <a:bodyPr wrap="square" lIns="0" tIns="0" rIns="0" bIns="0">
            <a:noAutofit/>
          </a:bodyPr>
          <a:lstStyle>
            <a:lvl1pPr marL="0" marR="0" indent="0" algn="l" defTabSz="507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9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61" spc="0" baseline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1011356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2139702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2643402454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9" y="2141394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268916" indent="-268916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549" b="0" i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537832" indent="-224097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196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806748" indent="-224097">
              <a:spcBef>
                <a:spcPts val="0"/>
              </a:spcBef>
              <a:spcAft>
                <a:spcPts val="1274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196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3" y="1083831"/>
            <a:ext cx="11339774" cy="35307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2549" b="0" i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chemeClr val="tx2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/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val="293075348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7192309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8764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26803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1600" b="0">
                <a:solidFill>
                  <a:srgbClr val="000000"/>
                </a:solidFill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400" b="0">
                <a:solidFill>
                  <a:srgbClr val="000000"/>
                </a:solidFill>
              </a:defRPr>
            </a:lvl3pPr>
            <a:lvl4pPr marL="652462" indent="0">
              <a:buFont typeface="Wingdings" panose="05000000000000000000" pitchFamily="2" charset="2"/>
              <a:buNone/>
              <a:defRPr sz="1200" b="0">
                <a:solidFill>
                  <a:srgbClr val="000000"/>
                </a:solidFill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0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26803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1600" b="0">
                <a:solidFill>
                  <a:srgbClr val="000000"/>
                </a:solidFill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400" b="0">
                <a:solidFill>
                  <a:srgbClr val="000000"/>
                </a:solidFill>
              </a:defRPr>
            </a:lvl3pPr>
            <a:lvl4pPr marL="652462" indent="0">
              <a:buFont typeface="Wingdings" panose="05000000000000000000" pitchFamily="2" charset="2"/>
              <a:buNone/>
              <a:defRPr sz="1200" b="0">
                <a:solidFill>
                  <a:srgbClr val="000000"/>
                </a:solidFill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0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22BDE9B7-BF0F-DF45-BCD0-D6165D547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29336696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EFECC-0B6B-45D3-81EE-9C365B656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1106226"/>
            <a:ext cx="11336039" cy="271592"/>
          </a:xfrm>
        </p:spPr>
        <p:txBody>
          <a:bodyPr>
            <a:spAutoFit/>
          </a:bodyPr>
          <a:lstStyle>
            <a:lvl1pPr>
              <a:defRPr lang="en-US" sz="1961" dirty="0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1120468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62D5679-B66F-A244-9E94-0FFE5F1B6168}"/>
              </a:ext>
            </a:extLst>
          </p:cNvPr>
          <p:cNvSpPr>
            <a:spLocks noGrp="1"/>
          </p:cNvSpPr>
          <p:nvPr>
            <p:ph type="clipArt" sz="quarter" idx="11" hasCustomPrompt="1"/>
          </p:nvPr>
        </p:nvSpPr>
        <p:spPr>
          <a:xfrm>
            <a:off x="5982391" y="2145841"/>
            <a:ext cx="5780073" cy="3756460"/>
          </a:xfrm>
        </p:spPr>
        <p:txBody>
          <a:bodyPr anchor="ctr">
            <a:noAutofit/>
          </a:bodyPr>
          <a:lstStyle>
            <a:lvl1pPr algn="ctr">
              <a:defRPr sz="1961"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2145841"/>
            <a:ext cx="5138175" cy="2573509"/>
          </a:xfrm>
        </p:spPr>
        <p:txBody>
          <a:bodyPr wrap="square" lIns="0" tIns="0" rIns="0" bIns="0">
            <a:no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549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22409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0CBD1C-0AFE-4EB9-94D7-943981FE0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Device layout</a:t>
            </a:r>
          </a:p>
        </p:txBody>
      </p:sp>
    </p:spTree>
    <p:extLst>
      <p:ext uri="{BB962C8B-B14F-4D97-AF65-F5344CB8AC3E}">
        <p14:creationId xmlns:p14="http://schemas.microsoft.com/office/powerpoint/2010/main" val="3746803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26425" y="1599723"/>
            <a:ext cx="3632388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19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281363" y="1599723"/>
            <a:ext cx="3623052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26965" y="1599723"/>
            <a:ext cx="3635499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5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2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3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881062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6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0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3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6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35824"/>
            <a:ext cx="11336039" cy="744014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7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59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3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0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2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lang="en-US" sz="1568" b="1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070753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681660816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93592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19940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_title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670978"/>
            <a:ext cx="4636065" cy="758022"/>
          </a:xfrm>
          <a:prstGeom prst="rect">
            <a:avLst/>
          </a:prstGeom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92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8E9616EC-AF57-4CEA-B35A-763F52DA3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9" y="3721051"/>
            <a:ext cx="4636065" cy="56129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961" b="0" cap="none" spc="-50" dirty="0">
                <a:ln w="3175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+mj-lt"/>
                <a:cs typeface="Segoe UI" pitchFamily="34" charset="0"/>
              </a:defRPr>
            </a:lvl1pPr>
          </a:lstStyle>
          <a:p>
            <a:pPr lvl="0" defTabSz="913927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40999515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_title_slide">
    <p:bg>
      <p:bgPr>
        <a:solidFill>
          <a:srgbClr val="264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670978"/>
            <a:ext cx="4636065" cy="758022"/>
          </a:xfrm>
          <a:prstGeom prst="rect">
            <a:avLst/>
          </a:prstGeom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92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8E9616EC-AF57-4CEA-B35A-763F52DA3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9" y="3721051"/>
            <a:ext cx="4636065" cy="56129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961" b="0" cap="none" spc="-50" dirty="0">
                <a:ln w="3175">
                  <a:noFill/>
                </a:ln>
                <a:gradFill>
                  <a:gsLst>
                    <a:gs pos="0">
                      <a:srgbClr val="00BCF2"/>
                    </a:gs>
                    <a:gs pos="100000">
                      <a:srgbClr val="00BCF2"/>
                    </a:gs>
                  </a:gsLst>
                  <a:lin ang="5400000" scaled="0"/>
                </a:gradFill>
                <a:effectLst/>
                <a:latin typeface="+mj-lt"/>
                <a:cs typeface="Segoe UI" pitchFamily="34" charset="0"/>
              </a:defRPr>
            </a:lvl1pPr>
          </a:lstStyle>
          <a:p>
            <a:pPr lvl="0" defTabSz="913927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808745657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_title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DEB1002C-678D-4DE8-8F18-213FFC9924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65777" y="465889"/>
            <a:ext cx="5926223" cy="5926223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670978"/>
            <a:ext cx="4636065" cy="758022"/>
          </a:xfrm>
          <a:prstGeom prst="rect">
            <a:avLst/>
          </a:prstGeom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92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8E9616EC-AF57-4CEA-B35A-763F52DA3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9" y="3721051"/>
            <a:ext cx="4636065" cy="56129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961" b="0" cap="none" spc="-50" dirty="0">
                <a:ln w="3175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+mj-lt"/>
                <a:cs typeface="Segoe UI" pitchFamily="34" charset="0"/>
              </a:defRPr>
            </a:lvl1pPr>
          </a:lstStyle>
          <a:p>
            <a:pPr lvl="0" defTabSz="913927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4532808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268039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000" b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1600" b="0">
                <a:solidFill>
                  <a:srgbClr val="000000"/>
                </a:solidFill>
              </a:defRPr>
            </a:lvl2pPr>
            <a:lvl3pPr marL="639763" indent="-188913">
              <a:buFont typeface="Wingdings" panose="05000000000000000000" pitchFamily="2" charset="2"/>
              <a:buChar char=""/>
              <a:tabLst/>
              <a:defRPr sz="1400" b="0">
                <a:solidFill>
                  <a:srgbClr val="000000"/>
                </a:solidFill>
              </a:defRPr>
            </a:lvl3pPr>
            <a:lvl4pPr marL="828675" indent="-176213">
              <a:buFont typeface="Wingdings" panose="05000000000000000000" pitchFamily="2" charset="2"/>
              <a:buChar char=""/>
              <a:defRPr sz="1200" b="0">
                <a:solidFill>
                  <a:srgbClr val="000000"/>
                </a:solidFill>
              </a:defRPr>
            </a:lvl4pPr>
            <a:lvl5pPr marL="1023938" indent="-169863">
              <a:buFont typeface="Wingdings" panose="05000000000000000000" pitchFamily="2" charset="2"/>
              <a:buChar char=""/>
              <a:tabLst/>
              <a:defRPr sz="10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F8841F-D2F8-0646-B645-839893A70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2849" y="1437481"/>
            <a:ext cx="5212080" cy="1268039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000" b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1600" b="0">
                <a:solidFill>
                  <a:srgbClr val="000000"/>
                </a:solidFill>
              </a:defRPr>
            </a:lvl2pPr>
            <a:lvl3pPr marL="639763" indent="-188913">
              <a:buFont typeface="Wingdings" panose="05000000000000000000" pitchFamily="2" charset="2"/>
              <a:buChar char=""/>
              <a:tabLst/>
              <a:defRPr sz="1400" b="0">
                <a:solidFill>
                  <a:srgbClr val="000000"/>
                </a:solidFill>
              </a:defRPr>
            </a:lvl3pPr>
            <a:lvl4pPr marL="828675" indent="-176213">
              <a:buFont typeface="Wingdings" panose="05000000000000000000" pitchFamily="2" charset="2"/>
              <a:buChar char=""/>
              <a:defRPr sz="1200" b="0">
                <a:solidFill>
                  <a:srgbClr val="000000"/>
                </a:solidFill>
              </a:defRPr>
            </a:lvl4pPr>
            <a:lvl5pPr marL="1023938" indent="-169863">
              <a:buFont typeface="Wingdings" panose="05000000000000000000" pitchFamily="2" charset="2"/>
              <a:buChar char=""/>
              <a:tabLst/>
              <a:defRPr sz="10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9EF2168D-ABC8-AA43-9EDB-A155583EF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4645411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title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DEB1002C-678D-4DE8-8F18-213FFC9924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465890"/>
            <a:ext cx="5926223" cy="5926223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7513" y="2670978"/>
            <a:ext cx="4636065" cy="758022"/>
          </a:xfrm>
          <a:prstGeom prst="rect">
            <a:avLst/>
          </a:prstGeom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92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8E9616EC-AF57-4CEA-B35A-763F52DA3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7289" y="3721051"/>
            <a:ext cx="4636065" cy="56129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961" b="0" cap="none" spc="-50" dirty="0">
                <a:ln w="3175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+mj-lt"/>
                <a:cs typeface="Segoe UI" pitchFamily="34" charset="0"/>
              </a:defRPr>
            </a:lvl1pPr>
          </a:lstStyle>
          <a:p>
            <a:pPr lvl="0" defTabSz="913751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109143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48464 0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_3_pillar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6D1C8BD-883D-4CB5-ABDB-551ECA1084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1153" y="4274160"/>
            <a:ext cx="2830361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7FEB9980-E79D-4642-A805-438A31BFE4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1153" y="4944469"/>
            <a:ext cx="2830361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07BD414-63B1-4A43-B107-744BBBE4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0820" y="4274160"/>
            <a:ext cx="2830361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27C7F1D-CDA1-400C-B9FC-353A591CDC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0820" y="4944469"/>
            <a:ext cx="2830361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E19FCD9-EBB0-437C-9DC2-D5F27272E3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26" y="4274160"/>
            <a:ext cx="2830361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870E18EA-D4DA-4F14-B304-C7FFB35D24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82826" y="4944469"/>
            <a:ext cx="2830361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A2462C-FE1D-4299-AA5C-6C8B757AC987}"/>
              </a:ext>
            </a:extLst>
          </p:cNvPr>
          <p:cNvCxnSpPr/>
          <p:nvPr userDrawn="1"/>
        </p:nvCxnSpPr>
        <p:spPr>
          <a:xfrm>
            <a:off x="1078812" y="4075663"/>
            <a:ext cx="2832702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EF63DC-1438-4C20-94B8-7EBD5DEB6FB1}"/>
              </a:ext>
            </a:extLst>
          </p:cNvPr>
          <p:cNvCxnSpPr/>
          <p:nvPr userDrawn="1"/>
        </p:nvCxnSpPr>
        <p:spPr>
          <a:xfrm>
            <a:off x="4678479" y="4075663"/>
            <a:ext cx="2832702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6E28BD-8034-48FA-AF93-CA3A2E9747A1}"/>
              </a:ext>
            </a:extLst>
          </p:cNvPr>
          <p:cNvCxnSpPr/>
          <p:nvPr userDrawn="1"/>
        </p:nvCxnSpPr>
        <p:spPr>
          <a:xfrm>
            <a:off x="8280485" y="4075663"/>
            <a:ext cx="2832702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6984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3_pillar_stat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B4445D-F941-46F7-88D2-7A6E4CCC3B54}"/>
              </a:ext>
            </a:extLst>
          </p:cNvPr>
          <p:cNvSpPr/>
          <p:nvPr userDrawn="1"/>
        </p:nvSpPr>
        <p:spPr bwMode="auto">
          <a:xfrm>
            <a:off x="9220062" y="1768361"/>
            <a:ext cx="2420347" cy="369420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>
            <a:outerShdw blurRad="254000" dist="50800" dir="2700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EB50C42-28F4-46E9-AE5A-6D17CF6EB1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179" y="4274160"/>
            <a:ext cx="2599632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A0EBB9B-ABE1-4DC2-9897-223F9B1A0C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179" y="4944469"/>
            <a:ext cx="2599632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DD853B8-C8B1-4CB0-BB39-64BE500FA5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0693" y="4274160"/>
            <a:ext cx="2599632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38AFF20-0606-426E-967B-199A5D00E3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30693" y="4944469"/>
            <a:ext cx="2599632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BEBEA38-8C71-4625-ABF9-3092549E61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2209" y="4274160"/>
            <a:ext cx="2599632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6B6EFED-DEDE-4964-9D37-5E5FB83C7E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2209" y="4944469"/>
            <a:ext cx="2599632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DBB9F26-3BDE-42F6-B0F7-A8EA1A2B6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95220" y="2248602"/>
            <a:ext cx="1410481" cy="1463378"/>
          </a:xfrm>
        </p:spPr>
        <p:txBody>
          <a:bodyPr tIns="0" bIns="0" anchor="b" anchorCtr="0">
            <a:noAutofit/>
          </a:bodyPr>
          <a:lstStyle>
            <a:lvl1pPr algn="r">
              <a:defRPr sz="7842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620B847-1259-4160-AF37-C5F77C8CCC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9704" y="3724156"/>
            <a:ext cx="2241062" cy="551059"/>
          </a:xfrm>
        </p:spPr>
        <p:txBody>
          <a:bodyPr>
            <a:noAutofit/>
          </a:bodyPr>
          <a:lstStyle>
            <a:lvl1pPr algn="ctr">
              <a:defRPr sz="1765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Placeholder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B79A7-D515-4D87-95B3-A24C61DB20DD}"/>
              </a:ext>
            </a:extLst>
          </p:cNvPr>
          <p:cNvCxnSpPr/>
          <p:nvPr userDrawn="1"/>
        </p:nvCxnSpPr>
        <p:spPr>
          <a:xfrm>
            <a:off x="669179" y="4075663"/>
            <a:ext cx="2599632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A0F340-9CE7-41E8-A55E-C9F1AD1F9A07}"/>
              </a:ext>
            </a:extLst>
          </p:cNvPr>
          <p:cNvCxnSpPr/>
          <p:nvPr userDrawn="1"/>
        </p:nvCxnSpPr>
        <p:spPr>
          <a:xfrm>
            <a:off x="3530693" y="4075663"/>
            <a:ext cx="2599632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D69DA1-6527-4957-A03A-BF3A566F5427}"/>
              </a:ext>
            </a:extLst>
          </p:cNvPr>
          <p:cNvCxnSpPr/>
          <p:nvPr userDrawn="1"/>
        </p:nvCxnSpPr>
        <p:spPr>
          <a:xfrm>
            <a:off x="6392209" y="4075663"/>
            <a:ext cx="2599632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9FBC49-79A0-475C-951D-8A02D4FEDB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5701" y="2246157"/>
            <a:ext cx="664143" cy="1457034"/>
          </a:xfrm>
        </p:spPr>
        <p:txBody>
          <a:bodyPr tIns="0" bIns="137160" anchor="b" anchorCtr="0">
            <a:noAutofit/>
          </a:bodyPr>
          <a:lstStyle>
            <a:lvl1pPr algn="l">
              <a:defRPr sz="4705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364051815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3_pillar_stat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EB50C42-28F4-46E9-AE5A-6D17CF6EB1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179" y="4274160"/>
            <a:ext cx="2398077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A0EBB9B-ABE1-4DC2-9897-223F9B1A0C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179" y="4944469"/>
            <a:ext cx="2398077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DD853B8-C8B1-4CB0-BB39-64BE500FA5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0694" y="4274160"/>
            <a:ext cx="2398077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38AFF20-0606-426E-967B-199A5D00E3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30694" y="4944469"/>
            <a:ext cx="2398077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BEBEA38-8C71-4625-ABF9-3092549E61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2209" y="4274160"/>
            <a:ext cx="2398077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6B6EFED-DEDE-4964-9D37-5E5FB83C7E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2209" y="4944469"/>
            <a:ext cx="2398077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B79A7-D515-4D87-95B3-A24C61DB20DD}"/>
              </a:ext>
            </a:extLst>
          </p:cNvPr>
          <p:cNvCxnSpPr>
            <a:cxnSpLocks/>
          </p:cNvCxnSpPr>
          <p:nvPr userDrawn="1"/>
        </p:nvCxnSpPr>
        <p:spPr>
          <a:xfrm>
            <a:off x="669179" y="4075663"/>
            <a:ext cx="2398077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A0F340-9CE7-41E8-A55E-C9F1AD1F9A07}"/>
              </a:ext>
            </a:extLst>
          </p:cNvPr>
          <p:cNvCxnSpPr>
            <a:cxnSpLocks/>
          </p:cNvCxnSpPr>
          <p:nvPr userDrawn="1"/>
        </p:nvCxnSpPr>
        <p:spPr>
          <a:xfrm>
            <a:off x="3530694" y="4075663"/>
            <a:ext cx="2398077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D69DA1-6527-4957-A03A-BF3A566F5427}"/>
              </a:ext>
            </a:extLst>
          </p:cNvPr>
          <p:cNvCxnSpPr>
            <a:cxnSpLocks/>
          </p:cNvCxnSpPr>
          <p:nvPr userDrawn="1"/>
        </p:nvCxnSpPr>
        <p:spPr>
          <a:xfrm>
            <a:off x="6392209" y="4075663"/>
            <a:ext cx="2398077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23C2AFE-4173-43FA-8C68-B599683F7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2649" y="4274160"/>
            <a:ext cx="2398077" cy="551059"/>
          </a:xfrm>
        </p:spPr>
        <p:txBody>
          <a:bodyPr anchor="b" anchorCtr="0">
            <a:noAutofit/>
          </a:bodyPr>
          <a:lstStyle>
            <a:lvl1pPr algn="ctr">
              <a:defRPr sz="2059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3159798-B066-434D-9D68-45B15249A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2649" y="4944469"/>
            <a:ext cx="2398077" cy="551059"/>
          </a:xfrm>
        </p:spPr>
        <p:txBody>
          <a:bodyPr>
            <a:noAutofit/>
          </a:bodyPr>
          <a:lstStyle>
            <a:lvl1pPr algn="ctr">
              <a:spcAft>
                <a:spcPts val="588"/>
              </a:spcAft>
              <a:defRPr sz="1568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Stat title placeholder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9BCEEC-1EC0-47D5-BD51-2CA68108C326}"/>
              </a:ext>
            </a:extLst>
          </p:cNvPr>
          <p:cNvCxnSpPr>
            <a:cxnSpLocks/>
          </p:cNvCxnSpPr>
          <p:nvPr userDrawn="1"/>
        </p:nvCxnSpPr>
        <p:spPr>
          <a:xfrm>
            <a:off x="9132649" y="4075663"/>
            <a:ext cx="2398077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6450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Summary_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89D39D-0F99-444A-B80D-E4FBEC401B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29511" y="1019517"/>
            <a:ext cx="4213197" cy="5216793"/>
          </a:xfrm>
          <a:noFill/>
        </p:spPr>
        <p:txBody>
          <a:bodyPr wrap="square" lIns="0" tIns="0" rIns="0" bIns="0" rtlCol="0" anchor="ctr" anchorCtr="0">
            <a:noAutofit/>
          </a:bodyPr>
          <a:lstStyle>
            <a:lvl1pPr>
              <a:lnSpc>
                <a:spcPct val="110000"/>
              </a:lnSpc>
              <a:defRPr kumimoji="0" lang="en-US" sz="1961" b="0" i="0" u="none" strike="noStrike" cap="none" normalizeH="0" smtClean="0">
                <a:ln w="31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/>
                <a:cs typeface="Segoe UI Semilight" panose="020B0402040204020203" pitchFamily="34" charset="0"/>
              </a:defRPr>
            </a:lvl1pPr>
            <a:lvl2pPr>
              <a:defRPr lang="en-US" sz="1765" smtClean="0">
                <a:solidFill>
                  <a:schemeClr val="tx1"/>
                </a:solidFill>
              </a:defRPr>
            </a:lvl2pPr>
            <a:lvl3pPr>
              <a:defRPr lang="en-US" sz="1765" smtClean="0">
                <a:solidFill>
                  <a:schemeClr val="tx1"/>
                </a:solidFill>
              </a:defRPr>
            </a:lvl3pPr>
            <a:lvl4pPr>
              <a:defRPr lang="en-US" sz="1765" smtClean="0">
                <a:solidFill>
                  <a:schemeClr val="tx1"/>
                </a:solidFill>
              </a:defRPr>
            </a:lvl4pPr>
            <a:lvl5pPr>
              <a:defRPr lang="en-US" sz="1765">
                <a:solidFill>
                  <a:schemeClr val="tx1"/>
                </a:solidFill>
              </a:defRPr>
            </a:lvl5pPr>
          </a:lstStyle>
          <a:p>
            <a:pPr lvl="0" defTabSz="914225">
              <a:lnSpc>
                <a:spcPct val="100000"/>
              </a:lnSpc>
              <a:spcAft>
                <a:spcPts val="2941"/>
              </a:spcAft>
              <a:buSzTx/>
              <a:buFontTx/>
            </a:pPr>
            <a:r>
              <a:rPr lang="en-US"/>
              <a:t>Click to edit Master text styles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2670978"/>
            <a:ext cx="4636065" cy="758022"/>
          </a:xfrm>
          <a:prstGeom prst="rect">
            <a:avLst/>
          </a:prstGeom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92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8E9616EC-AF57-4CEA-B35A-763F52DA3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199" y="3721051"/>
            <a:ext cx="4636065" cy="561290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961" b="0" cap="none" spc="-50" dirty="0">
                <a:ln w="3175"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effectLst/>
                <a:latin typeface="+mj-lt"/>
                <a:cs typeface="Segoe UI" pitchFamily="34" charset="0"/>
              </a:defRPr>
            </a:lvl1pPr>
          </a:lstStyle>
          <a:p>
            <a:pPr lvl="0" defTabSz="913927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500585838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23307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3"/>
              </a:spcAft>
              <a:defRPr sz="2549" spc="-14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 dirty="0">
                <a:solidFill>
                  <a:srgbClr val="000000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C8B45-9D01-4389-94BD-CBAF3D8B3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45" y="437137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1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3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 dirty="0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2" y="437140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09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89A0-D4D9-944A-8B84-3753A5CD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64" y="171250"/>
            <a:ext cx="7251618" cy="3200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66733F7B-AC03-F041-9BA4-CEA04F865E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64" y="474607"/>
            <a:ext cx="7245864" cy="22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defRPr sz="18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B0AA5F3-7C96-EE48-81A3-348B772B22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0" y="1261156"/>
            <a:ext cx="5396089" cy="13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Screen Shot</a:t>
            </a:r>
          </a:p>
        </p:txBody>
      </p:sp>
    </p:spTree>
    <p:extLst>
      <p:ext uri="{BB962C8B-B14F-4D97-AF65-F5344CB8AC3E}">
        <p14:creationId xmlns:p14="http://schemas.microsoft.com/office/powerpoint/2010/main" val="3105360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BA21-21C0-4255-8134-0C3D24F7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D6C1B-9C77-4145-BEF3-347EC07B5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0AD94-8F51-4CDE-B1E9-2C96F9AF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408F-B0B0-42BB-92AF-7C83A2D9D46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A8736-2566-4CE7-AE89-197EE805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F8907-595D-4472-9E33-402E5E54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72D-D388-40A4-9E06-FEA03E5F80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80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gradFill>
                  <a:gsLst>
                    <a:gs pos="2917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9438946C-117E-D444-B499-2F521D38B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30821302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 bwMode="black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69239" y="2084186"/>
            <a:ext cx="10757098" cy="1793090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69220" y="3878573"/>
            <a:ext cx="10757173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093" y="6122170"/>
            <a:ext cx="1254995" cy="26754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69239" y="291069"/>
            <a:ext cx="3585699" cy="672414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1961">
                <a:latin typeface="+mn-lt"/>
              </a:defRPr>
            </a:lvl1pPr>
            <a:lvl2pPr marL="336080" indent="0">
              <a:buNone/>
              <a:defRPr sz="2353">
                <a:latin typeface="+mn-lt"/>
              </a:defRPr>
            </a:lvl2pPr>
            <a:lvl3pPr marL="560134" indent="0">
              <a:buNone/>
              <a:defRPr sz="2353">
                <a:latin typeface="+mn-lt"/>
              </a:defRPr>
            </a:lvl3pPr>
            <a:lvl4pPr marL="784187" indent="0">
              <a:buNone/>
              <a:defRPr sz="2353">
                <a:latin typeface="+mn-lt"/>
              </a:defRPr>
            </a:lvl4pPr>
            <a:lvl5pPr marL="1008241" indent="0">
              <a:buNone/>
              <a:defRPr sz="2353">
                <a:latin typeface="+mn-lt"/>
              </a:defRPr>
            </a:lvl5pPr>
          </a:lstStyle>
          <a:p>
            <a:pPr lvl="0"/>
            <a:r>
              <a:rPr lang="en-US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70337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E2B31721-F16D-E549-98B2-EFA7A505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35824"/>
            <a:ext cx="11336039" cy="7440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two columns icons and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361F3B-652D-A34A-BEC9-A6124CB390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6423" y="1083831"/>
            <a:ext cx="11339774" cy="35307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chemeClr val="tx2"/>
                </a:solidFill>
              </a:defRPr>
            </a:lvl2pPr>
            <a:lvl3pPr marL="448107" indent="0">
              <a:spcBef>
                <a:spcPts val="0"/>
              </a:spcBef>
              <a:spcAft>
                <a:spcPts val="1273"/>
              </a:spcAft>
              <a:buNone/>
              <a:defRPr sz="1961"/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val="4159686823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B8D63-347C-7B4E-B40B-D5729D1F07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3" y="1083831"/>
            <a:ext cx="11339774" cy="35307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2549" b="0" i="0">
                <a:solidFill>
                  <a:schemeClr val="accent1"/>
                </a:solidFill>
                <a:latin typeface="+mn-lt"/>
              </a:defRPr>
            </a:lvl1pPr>
            <a:lvl2pPr marL="224054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chemeClr val="tx2"/>
                </a:solidFill>
              </a:defRPr>
            </a:lvl2pPr>
            <a:lvl3pPr marL="448107" indent="0">
              <a:spcBef>
                <a:spcPts val="0"/>
              </a:spcBef>
              <a:spcAft>
                <a:spcPts val="1273"/>
              </a:spcAft>
              <a:buNone/>
              <a:defRPr sz="1961"/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val="3109060836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4471AC-B226-453B-B377-3F1C2A4110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9384" y="99896"/>
            <a:ext cx="5482681" cy="353070"/>
          </a:xfrm>
          <a:solidFill>
            <a:srgbClr val="FFFF00"/>
          </a:solidFill>
        </p:spPr>
        <p:txBody>
          <a:bodyPr/>
          <a:lstStyle>
            <a:lvl1pPr marL="0" indent="0" algn="l">
              <a:buNone/>
              <a:defRPr b="1">
                <a:latin typeface="Abadi" panose="020B0604020202020204" pitchFamily="34" charset="0"/>
              </a:defRPr>
            </a:lvl1pPr>
          </a:lstStyle>
          <a:p>
            <a:pPr lvl="0"/>
            <a:r>
              <a:rPr lang="en-US"/>
              <a:t>Remove When Updated</a:t>
            </a:r>
          </a:p>
        </p:txBody>
      </p:sp>
    </p:spTree>
    <p:extLst>
      <p:ext uri="{BB962C8B-B14F-4D97-AF65-F5344CB8AC3E}">
        <p14:creationId xmlns:p14="http://schemas.microsoft.com/office/powerpoint/2010/main" val="2665892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B9E3-8CDB-47BE-86B9-B8053F84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73" y="374698"/>
            <a:ext cx="11277599" cy="7123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928C8-48F2-48DA-A6A2-E8062FC771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407F8-90A8-44A6-978D-B9AE6E534D9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156453-434A-4272-AB32-65E4A26E0A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72" y="1265382"/>
            <a:ext cx="11277600" cy="60234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6467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75641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solidFill>
                  <a:srgbClr val="000000"/>
                </a:solidFill>
                <a:cs typeface="Segoe UI" pitchFamily="34" charset="0"/>
              </a:rPr>
              <a:t>© Copyright Microsoft Corporation. All rights </a:t>
            </a:r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reserved</a:t>
            </a:r>
            <a:r>
              <a:rPr lang="en-US" sz="686" dirty="0">
                <a:solidFill>
                  <a:srgbClr val="000000"/>
                </a:solidFill>
                <a:cs typeface="Segoe UI" pitchFamily="34" charset="0"/>
              </a:rPr>
              <a:t>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004E86-2BE0-445E-8190-2CB3DD7F34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90" y="147168"/>
            <a:ext cx="2906335" cy="8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23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1" y="437140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89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3" y="1083831"/>
            <a:ext cx="11339774" cy="27159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lang="en-US" sz="1961" kern="1200" spc="0" baseline="0" dirty="0">
                <a:gradFill>
                  <a:gsLst>
                    <a:gs pos="1250">
                      <a:schemeClr val="accent1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224097" indent="0">
              <a:lnSpc>
                <a:spcPct val="90000"/>
              </a:lnSpc>
              <a:spcBef>
                <a:spcPts val="0"/>
              </a:spcBef>
              <a:spcAft>
                <a:spcPts val="1274"/>
              </a:spcAft>
              <a:buNone/>
              <a:defRPr sz="1961">
                <a:solidFill>
                  <a:schemeClr val="tx2"/>
                </a:solidFill>
              </a:defRPr>
            </a:lvl2pPr>
            <a:lvl3pPr marL="448193" indent="0">
              <a:spcBef>
                <a:spcPts val="0"/>
              </a:spcBef>
              <a:spcAft>
                <a:spcPts val="1274"/>
              </a:spcAft>
              <a:buNone/>
              <a:defRPr sz="1961"/>
            </a:lvl3pPr>
            <a:lvl4pPr marL="672290" indent="0">
              <a:spcBef>
                <a:spcPts val="0"/>
              </a:spcBef>
              <a:spcAft>
                <a:spcPts val="1274"/>
              </a:spcAft>
              <a:buNone/>
              <a:defRPr sz="1961"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val="1456463892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wiith photo_whit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EFCAA-1C29-2540-A29B-571ABD5F8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359508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636" y="4073202"/>
            <a:ext cx="5083629" cy="9971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5499023"/>
            <a:ext cx="5084064" cy="24442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909513A-6623-4018-A76B-F954A5EA69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0" y="147168"/>
            <a:ext cx="2906335" cy="8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3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59A66667-56DD-0944-88F2-9EEF75B94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38723050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1745093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69039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637227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16EA-43FE-47F9-8B4D-55FAD647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316B4-2F01-44C2-9022-ED4CE46E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842E-F076-4988-8763-467CF11DA4F4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4065-A809-4CB7-B876-AD456EED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EFF4F-831A-4ADB-8584-30E642B5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BCCE-6B92-4011-B1F5-90E5AB1BAD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60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2"/>
            <a:ext cx="11018520" cy="430887"/>
          </a:xfrm>
        </p:spPr>
        <p:txBody>
          <a:bodyPr>
            <a:no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9438946C-117E-D444-B499-2F521D38B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1373CA6-F3F2-4F62-8708-1994F22143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2357" y="963925"/>
            <a:ext cx="11025187" cy="276999"/>
          </a:xfrm>
        </p:spPr>
        <p:txBody>
          <a:bodyPr/>
          <a:lstStyle>
            <a:lvl1pPr marL="0" marR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2pPr>
            <a:lvl3pPr marL="0" marR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3pPr>
            <a:lvl4pPr marL="0" marR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4pPr>
            <a:lvl5pPr marL="0" marR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6725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58082461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38" b="0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2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55831242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8764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083374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228600" indent="0">
              <a:buNone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 sz="1400">
                <a:solidFill>
                  <a:srgbClr val="000000"/>
                </a:solidFill>
              </a:defRPr>
            </a:lvl3pPr>
            <a:lvl4pPr marL="685800" indent="0">
              <a:buNone/>
              <a:defRPr sz="1200">
                <a:solidFill>
                  <a:srgbClr val="000000"/>
                </a:solidFill>
              </a:defRPr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7A1A54A-CF38-9947-A8FB-BBD41DE0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5292286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72440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0" orient="horz" pos="288">
          <p15:clr>
            <a:srgbClr val="5ACBF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72C4-52A3-45D2-9FF7-A34831751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682" y="967155"/>
            <a:ext cx="11138101" cy="30777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0404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blackWhite">
          <a:xfrm>
            <a:off x="0" y="0"/>
            <a:ext cx="4356100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85788"/>
            <a:ext cx="3314700" cy="5683250"/>
          </a:xfrm>
        </p:spPr>
        <p:txBody>
          <a:bodyPr anchor="ctr"/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8315" y="585788"/>
            <a:ext cx="6669658" cy="5683250"/>
          </a:xfrm>
        </p:spPr>
        <p:txBody>
          <a:bodyPr anchor="ctr" anchorCtr="0"/>
          <a:lstStyle>
            <a:lvl1pPr marL="0" indent="0">
              <a:spcAft>
                <a:spcPts val="1200"/>
              </a:spcAft>
              <a:buNone/>
              <a:defRPr sz="2800"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82698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583986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84094"/>
            <a:ext cx="5508419" cy="372410"/>
          </a:xfrm>
        </p:spPr>
        <p:txBody>
          <a:bodyPr tIns="64008"/>
          <a:lstStyle>
            <a:lvl1pPr>
              <a:defRPr sz="2000" spc="0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04552FE7-359D-6544-B2BC-512289B79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6679003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149583" cy="492443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457200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6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294631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53100-DB14-40E7-ADDC-94B9F4516A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41757"/>
            <a:ext cx="11149583" cy="307777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9895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35808"/>
            <a:ext cx="9272016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10496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467237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7237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2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066" y="2140647"/>
            <a:ext cx="9155181" cy="1793104"/>
          </a:xfrm>
          <a:noFill/>
        </p:spPr>
        <p:txBody>
          <a:bodyPr lIns="0" tIns="0" rIns="0" bIns="91440" anchor="b" anchorCtr="0"/>
          <a:lstStyle>
            <a:lvl1pPr marL="0"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2066" y="4253809"/>
            <a:ext cx="9248493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spc="0" baseline="0" dirty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04C219AB-1CFD-4CEB-8107-6053DD998C8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2613" y="585788"/>
            <a:ext cx="1368426" cy="292100"/>
            <a:chOff x="367" y="369"/>
            <a:chExt cx="862" cy="184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66E4157-905D-44C4-946E-4F126A9521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6" y="398"/>
              <a:ext cx="623" cy="120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82 w 1139"/>
                <a:gd name="T53" fmla="*/ 143 h 220"/>
                <a:gd name="T54" fmla="*/ 553 w 1139"/>
                <a:gd name="T55" fmla="*/ 200 h 220"/>
                <a:gd name="T56" fmla="*/ 610 w 1139"/>
                <a:gd name="T57" fmla="*/ 69 h 220"/>
                <a:gd name="T58" fmla="*/ 636 w 1139"/>
                <a:gd name="T59" fmla="*/ 109 h 220"/>
                <a:gd name="T60" fmla="*/ 568 w 1139"/>
                <a:gd name="T61" fmla="*/ 145 h 220"/>
                <a:gd name="T62" fmla="*/ 637 w 1139"/>
                <a:gd name="T63" fmla="*/ 180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885 w 1139"/>
                <a:gd name="T85" fmla="*/ 69 h 220"/>
                <a:gd name="T86" fmla="*/ 937 w 1139"/>
                <a:gd name="T87" fmla="*/ 199 h 220"/>
                <a:gd name="T88" fmla="*/ 809 w 1139"/>
                <a:gd name="T89" fmla="*/ 146 h 220"/>
                <a:gd name="T90" fmla="*/ 912 w 1139"/>
                <a:gd name="T91" fmla="*/ 180 h 220"/>
                <a:gd name="T92" fmla="*/ 884 w 1139"/>
                <a:gd name="T93" fmla="*/ 97 h 220"/>
                <a:gd name="T94" fmla="*/ 855 w 1139"/>
                <a:gd name="T95" fmla="*/ 180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171" y="15"/>
                    <a:pt x="171" y="15"/>
                    <a:pt x="218" y="15"/>
                  </a:cubicBezTo>
                  <a:cubicBezTo>
                    <a:pt x="218" y="15"/>
                    <a:pt x="218" y="15"/>
                    <a:pt x="218" y="217"/>
                  </a:cubicBezTo>
                  <a:cubicBezTo>
                    <a:pt x="218" y="217"/>
                    <a:pt x="218" y="217"/>
                    <a:pt x="184" y="217"/>
                  </a:cubicBezTo>
                  <a:cubicBezTo>
                    <a:pt x="184" y="217"/>
                    <a:pt x="184" y="217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80" y="68"/>
                    <a:pt x="180" y="68"/>
                    <a:pt x="120" y="217"/>
                  </a:cubicBezTo>
                  <a:cubicBezTo>
                    <a:pt x="120" y="217"/>
                    <a:pt x="120" y="217"/>
                    <a:pt x="97" y="217"/>
                  </a:cubicBezTo>
                  <a:cubicBezTo>
                    <a:pt x="97" y="217"/>
                    <a:pt x="97" y="217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93"/>
                    <a:pt x="33" y="93"/>
                    <a:pt x="33" y="217"/>
                  </a:cubicBezTo>
                  <a:cubicBezTo>
                    <a:pt x="33" y="217"/>
                    <a:pt x="33" y="217"/>
                    <a:pt x="0" y="217"/>
                  </a:cubicBezTo>
                  <a:cubicBezTo>
                    <a:pt x="0" y="217"/>
                    <a:pt x="0" y="217"/>
                    <a:pt x="0" y="15"/>
                  </a:cubicBezTo>
                  <a:cubicBezTo>
                    <a:pt x="0" y="15"/>
                    <a:pt x="0" y="15"/>
                    <a:pt x="50" y="15"/>
                  </a:cubicBezTo>
                  <a:cubicBezTo>
                    <a:pt x="50" y="15"/>
                    <a:pt x="50" y="15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09" y="168"/>
                    <a:pt x="109" y="168"/>
                    <a:pt x="110" y="168"/>
                  </a:cubicBezTo>
                  <a:cubicBezTo>
                    <a:pt x="110" y="168"/>
                    <a:pt x="110" y="168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10" y="69"/>
                  </a:moveTo>
                  <a:cubicBezTo>
                    <a:pt x="632" y="69"/>
                    <a:pt x="650" y="75"/>
                    <a:pt x="663" y="89"/>
                  </a:cubicBez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lose/>
                  <a:moveTo>
                    <a:pt x="637" y="180"/>
                  </a:moveTo>
                  <a:cubicBezTo>
                    <a:pt x="643" y="172"/>
                    <a:pt x="646" y="160"/>
                    <a:pt x="646" y="144"/>
                  </a:cubicBez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885" y="69"/>
                  </a:moveTo>
                  <a:cubicBezTo>
                    <a:pt x="908" y="69"/>
                    <a:pt x="926" y="75"/>
                    <a:pt x="938" y="89"/>
                  </a:cubicBez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lose/>
                  <a:moveTo>
                    <a:pt x="912" y="180"/>
                  </a:moveTo>
                  <a:cubicBezTo>
                    <a:pt x="919" y="172"/>
                    <a:pt x="922" y="160"/>
                    <a:pt x="922" y="144"/>
                  </a:cubicBez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FCC9826-6F79-4BFB-AF4A-27A3A36AA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369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367B41E-96B9-48E1-A949-06D61D00F7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369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7CCA33E-E8CD-400A-A456-54EAF56D0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465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EC826C8C-F852-4C61-A6A3-7F675209C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465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79575F32-F208-4BD5-AB8B-D95617A49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9348" y="1614585"/>
            <a:ext cx="3856769" cy="40755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83ECA1-BAAF-450F-B0BF-923EE77BF9AB}"/>
              </a:ext>
            </a:extLst>
          </p:cNvPr>
          <p:cNvSpPr/>
          <p:nvPr userDrawn="1"/>
        </p:nvSpPr>
        <p:spPr bwMode="auto">
          <a:xfrm>
            <a:off x="-1027134" y="-363255"/>
            <a:ext cx="1027134" cy="765340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534185-DC52-4372-A919-D75868C2F5C0}"/>
              </a:ext>
            </a:extLst>
          </p:cNvPr>
          <p:cNvSpPr/>
          <p:nvPr userDrawn="1"/>
        </p:nvSpPr>
        <p:spPr bwMode="auto">
          <a:xfrm>
            <a:off x="3632066" y="4032119"/>
            <a:ext cx="714466" cy="8073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6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202871"/>
            <a:ext cx="3632388" cy="1172553"/>
          </a:xfrm>
        </p:spPr>
        <p:txBody>
          <a:bodyPr lIns="0" tIns="0" rIns="0" bIns="0"/>
          <a:lstStyle>
            <a:lvl1pPr>
              <a:defRPr sz="1961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12722" y="1202872"/>
            <a:ext cx="3618382" cy="3289228"/>
          </a:xfrm>
        </p:spPr>
        <p:txBody>
          <a:bodyPr wrap="square" lIns="0" tIns="0" rIns="0" bIns="0">
            <a:noAutofit/>
          </a:bodyPr>
          <a:lstStyle>
            <a:lvl1pPr marL="0" marR="0" indent="0" algn="l" defTabSz="507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9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61" spc="0" baseline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  <a:lvl2pPr marL="224142" indent="0">
              <a:buNone/>
              <a:defRPr sz="1765"/>
            </a:lvl2pPr>
            <a:lvl3pPr marL="448285" indent="0">
              <a:buNone/>
              <a:defRPr sz="1765"/>
            </a:lvl3pPr>
            <a:lvl4pPr marL="672427" indent="0">
              <a:buNone/>
              <a:defRPr sz="1765"/>
            </a:lvl4pPr>
            <a:lvl5pPr marL="896569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0087629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39" y="3224354"/>
            <a:ext cx="4295274" cy="1172553"/>
          </a:xfrm>
        </p:spPr>
        <p:txBody>
          <a:bodyPr lIns="0" tIns="0" rIns="0" bIns="0"/>
          <a:lstStyle>
            <a:lvl1pPr>
              <a:defRPr sz="1961" spc="0" baseline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08344" y="2428726"/>
            <a:ext cx="5956617" cy="2000548"/>
          </a:xfrm>
        </p:spPr>
        <p:txBody>
          <a:bodyPr wrap="square" lIns="0" tIns="0" rIns="0" bIns="0" anchor="ctr" anchorCtr="0">
            <a:noAutofit/>
          </a:bodyPr>
          <a:lstStyle>
            <a:lvl1pPr marL="338138" marR="0" indent="-338138" algn="l" defTabSz="507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2"/>
              </a:buBlip>
              <a:tabLst/>
              <a:defRPr sz="1800" spc="0" baseline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j-lt"/>
              </a:defRPr>
            </a:lvl1pPr>
            <a:lvl2pPr marL="224142" indent="0">
              <a:buNone/>
              <a:defRPr sz="1765"/>
            </a:lvl2pPr>
            <a:lvl3pPr marL="448285" indent="0">
              <a:buNone/>
              <a:defRPr sz="1765"/>
            </a:lvl3pPr>
            <a:lvl4pPr marL="672427" indent="0">
              <a:buNone/>
              <a:defRPr sz="1765"/>
            </a:lvl4pPr>
            <a:lvl5pPr marL="896569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1E56D9C-6D9B-4C93-B56A-E46023C4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038" y="406139"/>
            <a:ext cx="727994" cy="7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57348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2139704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5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142" indent="0">
              <a:lnSpc>
                <a:spcPct val="90000"/>
              </a:lnSpc>
              <a:spcBef>
                <a:spcPts val="0"/>
              </a:spcBef>
              <a:spcAft>
                <a:spcPts val="1275"/>
              </a:spcAft>
              <a:buNone/>
              <a:defRPr sz="1961">
                <a:solidFill>
                  <a:srgbClr val="000000"/>
                </a:solidFill>
              </a:defRPr>
            </a:lvl2pPr>
            <a:lvl3pPr marL="448285" indent="0">
              <a:spcBef>
                <a:spcPts val="0"/>
              </a:spcBef>
              <a:spcAft>
                <a:spcPts val="1275"/>
              </a:spcAft>
              <a:buNone/>
              <a:defRPr sz="1961">
                <a:solidFill>
                  <a:srgbClr val="000000"/>
                </a:solidFill>
              </a:defRPr>
            </a:lvl3pPr>
            <a:lvl4pPr marL="672427" indent="0">
              <a:spcBef>
                <a:spcPts val="0"/>
              </a:spcBef>
              <a:spcAft>
                <a:spcPts val="1275"/>
              </a:spcAft>
              <a:buNone/>
              <a:defRPr sz="1961"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38" b="0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3174445023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38" b="0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2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89773842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62D5679-B66F-A244-9E94-0FFE5F1B6168}"/>
              </a:ext>
            </a:extLst>
          </p:cNvPr>
          <p:cNvSpPr>
            <a:spLocks noGrp="1"/>
          </p:cNvSpPr>
          <p:nvPr>
            <p:ph type="clipArt" sz="quarter" idx="11" hasCustomPrompt="1"/>
          </p:nvPr>
        </p:nvSpPr>
        <p:spPr>
          <a:xfrm>
            <a:off x="5982393" y="2145843"/>
            <a:ext cx="5780073" cy="3756460"/>
          </a:xfrm>
        </p:spPr>
        <p:txBody>
          <a:bodyPr anchor="ctr">
            <a:noAutofit/>
          </a:bodyPr>
          <a:lstStyle>
            <a:lvl1pPr algn="ctr">
              <a:defRPr sz="1961"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6426" y="2145844"/>
            <a:ext cx="5138175" cy="2573509"/>
          </a:xfrm>
        </p:spPr>
        <p:txBody>
          <a:bodyPr wrap="square" lIns="0" tIns="0" rIns="0" bIns="0">
            <a:noAutofit/>
          </a:bodyPr>
          <a:lstStyle>
            <a:lvl1pPr marL="0" marR="0" indent="0" algn="l" defTabSz="914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549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142" marR="0" indent="0" algn="l" defTabSz="91455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0CBD1C-0AFE-4EB9-94D7-943981FE0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</a:t>
            </a:r>
          </a:p>
        </p:txBody>
      </p:sp>
    </p:spTree>
    <p:extLst>
      <p:ext uri="{BB962C8B-B14F-4D97-AF65-F5344CB8AC3E}">
        <p14:creationId xmlns:p14="http://schemas.microsoft.com/office/powerpoint/2010/main" val="3468901698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26425" y="1599723"/>
            <a:ext cx="3632388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2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281363" y="1599723"/>
            <a:ext cx="3623052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26966" y="1599723"/>
            <a:ext cx="3635499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6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3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4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1274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71872"/>
            <a:ext cx="4161981" cy="861774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2800" b="0" spc="-49" baseline="0">
                <a:solidFill>
                  <a:srgbClr val="000000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246221"/>
          </a:xfr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1694429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6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1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4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5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35827"/>
            <a:ext cx="11336038" cy="7440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6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60" y="2135537"/>
            <a:ext cx="1596163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5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4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1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3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3" y="2135537"/>
            <a:ext cx="1596163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6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5567915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5" y="2135536"/>
            <a:ext cx="11336038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406830743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22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5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1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44931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22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5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1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19731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3076339"/>
            <a:ext cx="7477989" cy="70532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strike="noStrike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16625-968F-4F68-AA82-3A14E4ACDFDB}"/>
              </a:ext>
            </a:extLst>
          </p:cNvPr>
          <p:cNvSpPr/>
          <p:nvPr userDrawn="1"/>
        </p:nvSpPr>
        <p:spPr bwMode="auto">
          <a:xfrm>
            <a:off x="426425" y="4032119"/>
            <a:ext cx="714466" cy="8073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0DC8F2-55ED-4FD4-BC36-24B55772E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038" y="406139"/>
            <a:ext cx="727994" cy="7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88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5014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5"/>
              </a:spcAft>
              <a:defRPr sz="2549" spc="-14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110" eaLnBrk="0" hangingPunct="0"/>
            <a:r>
              <a:rPr lang="en-US" sz="686" dirty="0">
                <a:solidFill>
                  <a:srgbClr val="000000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C8B45-9D01-4389-94BD-CBAF3D8B3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44" y="437140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0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5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110" eaLnBrk="0" hangingPunct="0"/>
            <a:r>
              <a:rPr lang="en-US" sz="686" dirty="0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1" y="437143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56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400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E582958-B9FC-45CD-B97B-46119EB37E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200" y="6016752"/>
            <a:ext cx="5513832" cy="307777"/>
          </a:xfrm>
          <a:noFill/>
        </p:spPr>
        <p:txBody>
          <a:bodyPr wrap="square"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8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F28077D6-7EB1-4B7E-84A0-48374B645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3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A33205-8906-4922-8891-9E726B5EEFA8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B34C75-D8A4-49E1-AA0A-489652FF46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6277E-0003-4B4F-BBDF-7243DEDD2459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FB33C9-50F2-4CAE-BD8E-9AC7CB80048A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202371-D802-4DC5-9A18-561BEC9D8AE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98F4A-73AD-4BE7-B148-D9A6136C14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2457E-11DA-417E-A479-5F99D523B151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F7D4BA-4311-42DA-983E-FA7CC6FF5D74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27996F-F0AC-42CC-A588-E636E9039B13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828098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998113"/>
            <a:ext cx="4161981" cy="861774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2800" b="0" spc="-49" baseline="0">
                <a:solidFill>
                  <a:srgbClr val="000000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3222113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Center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75" y="2568726"/>
            <a:ext cx="3464591" cy="758022"/>
          </a:xfrm>
          <a:prstGeom prst="rect">
            <a:avLst/>
          </a:prstGeom>
          <a:ln>
            <a:noFill/>
          </a:ln>
        </p:spPr>
        <p:txBody>
          <a:bodyPr vert="horz" wrap="square" lIns="0" tIns="164592" rIns="0" bIns="0" rtlCol="0" anchor="t" anchorCtr="0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64FA5E-111E-4E9D-BF97-70CE52151A61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3C1C78-9FF9-4D65-B88C-E0207FB37367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EEA417-C25C-4BD3-B91A-D7F08D445C40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E9FD7F-79C6-4BB4-BF86-33E266909564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CD758E-2995-47A4-AA8E-217A78C05B7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F3BD66-8B08-4984-B9A9-256F333868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609BB3-1C6E-4E9A-98FF-6B79D4B70F60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ABC6A4-EF39-4F8C-96BF-B5BCB82F1DDB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1C734E-C4FE-4283-8301-AE006B28591D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776879091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and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75" y="2409146"/>
            <a:ext cx="3659397" cy="758022"/>
          </a:xfrm>
          <a:prstGeom prst="rect">
            <a:avLst/>
          </a:prstGeom>
          <a:ln>
            <a:noFill/>
          </a:ln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7D8B7-D199-4E1B-ABD5-6F4C03ED3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9675" y="3433857"/>
            <a:ext cx="3659397" cy="1348061"/>
          </a:xfrm>
          <a:ln>
            <a:noFill/>
          </a:ln>
        </p:spPr>
        <p:txBody>
          <a:bodyPr wrap="square">
            <a:spAutoFit/>
          </a:bodyPr>
          <a:lstStyle>
            <a:lvl1pPr>
              <a:defRPr lang="en-US" sz="2200" smtClean="0">
                <a:gradFill>
                  <a:gsLst>
                    <a:gs pos="24479">
                      <a:schemeClr val="tx1"/>
                    </a:gs>
                    <a:gs pos="94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marL="28012" lvl="0" defTabSz="91410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  <a:p>
            <a:pPr marL="28012" lvl="1" defTabSz="91410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Second level</a:t>
            </a:r>
          </a:p>
          <a:p>
            <a:pPr marL="28012" lvl="2" defTabSz="91410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Third level</a:t>
            </a:r>
          </a:p>
          <a:p>
            <a:pPr marL="28012" lvl="3" defTabSz="91410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Fourth level</a:t>
            </a:r>
          </a:p>
          <a:p>
            <a:pPr marL="28012" lvl="4" defTabSz="91410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Fifth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94634E-B1AA-40CA-820E-BE1F6331FA28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3CF90A-8D05-49E7-B076-115420CA825F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8A1843-83F1-4363-8C1F-37F50F6218C8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53274A-8849-42AB-B3BE-78D55E8CBA39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5EE6E-247D-4C37-A818-70453C37272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BF9E34-F6C2-4F32-85F9-AA48766B148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9F6FA4-A349-4A42-96B6-F79DFC15A2B5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192593-1BD3-4A52-A1A4-53B6A0685948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A22FA5-3BF5-4E07-B77B-64A64C9E3490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954310584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26425" y="1599723"/>
            <a:ext cx="3632388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19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281363" y="1599723"/>
            <a:ext cx="3623052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26965" y="1599723"/>
            <a:ext cx="3635499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5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2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3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265664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6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0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3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6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35824"/>
            <a:ext cx="11336039" cy="7440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7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59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3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0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2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518489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2110669173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36577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017291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05056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33957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60065193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92891AE-96DE-42DB-84F2-B6166CC5C8A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2613" y="585788"/>
            <a:ext cx="1368426" cy="292100"/>
            <a:chOff x="367" y="369"/>
            <a:chExt cx="862" cy="18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345C009-2FF2-410F-ACF8-C78B30EBDF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6" y="398"/>
              <a:ext cx="623" cy="120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82 w 1139"/>
                <a:gd name="T53" fmla="*/ 143 h 220"/>
                <a:gd name="T54" fmla="*/ 553 w 1139"/>
                <a:gd name="T55" fmla="*/ 200 h 220"/>
                <a:gd name="T56" fmla="*/ 610 w 1139"/>
                <a:gd name="T57" fmla="*/ 69 h 220"/>
                <a:gd name="T58" fmla="*/ 636 w 1139"/>
                <a:gd name="T59" fmla="*/ 109 h 220"/>
                <a:gd name="T60" fmla="*/ 568 w 1139"/>
                <a:gd name="T61" fmla="*/ 145 h 220"/>
                <a:gd name="T62" fmla="*/ 637 w 1139"/>
                <a:gd name="T63" fmla="*/ 180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885 w 1139"/>
                <a:gd name="T85" fmla="*/ 69 h 220"/>
                <a:gd name="T86" fmla="*/ 937 w 1139"/>
                <a:gd name="T87" fmla="*/ 199 h 220"/>
                <a:gd name="T88" fmla="*/ 809 w 1139"/>
                <a:gd name="T89" fmla="*/ 146 h 220"/>
                <a:gd name="T90" fmla="*/ 912 w 1139"/>
                <a:gd name="T91" fmla="*/ 180 h 220"/>
                <a:gd name="T92" fmla="*/ 884 w 1139"/>
                <a:gd name="T93" fmla="*/ 97 h 220"/>
                <a:gd name="T94" fmla="*/ 855 w 1139"/>
                <a:gd name="T95" fmla="*/ 180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171" y="15"/>
                    <a:pt x="171" y="15"/>
                    <a:pt x="218" y="15"/>
                  </a:cubicBezTo>
                  <a:cubicBezTo>
                    <a:pt x="218" y="15"/>
                    <a:pt x="218" y="15"/>
                    <a:pt x="218" y="217"/>
                  </a:cubicBezTo>
                  <a:cubicBezTo>
                    <a:pt x="218" y="217"/>
                    <a:pt x="218" y="217"/>
                    <a:pt x="184" y="217"/>
                  </a:cubicBezTo>
                  <a:cubicBezTo>
                    <a:pt x="184" y="217"/>
                    <a:pt x="184" y="217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80" y="68"/>
                    <a:pt x="180" y="68"/>
                    <a:pt x="120" y="217"/>
                  </a:cubicBezTo>
                  <a:cubicBezTo>
                    <a:pt x="120" y="217"/>
                    <a:pt x="120" y="217"/>
                    <a:pt x="97" y="217"/>
                  </a:cubicBezTo>
                  <a:cubicBezTo>
                    <a:pt x="97" y="217"/>
                    <a:pt x="97" y="217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93"/>
                    <a:pt x="33" y="93"/>
                    <a:pt x="33" y="217"/>
                  </a:cubicBezTo>
                  <a:cubicBezTo>
                    <a:pt x="33" y="217"/>
                    <a:pt x="33" y="217"/>
                    <a:pt x="0" y="217"/>
                  </a:cubicBezTo>
                  <a:cubicBezTo>
                    <a:pt x="0" y="217"/>
                    <a:pt x="0" y="217"/>
                    <a:pt x="0" y="15"/>
                  </a:cubicBezTo>
                  <a:cubicBezTo>
                    <a:pt x="0" y="15"/>
                    <a:pt x="0" y="15"/>
                    <a:pt x="50" y="15"/>
                  </a:cubicBezTo>
                  <a:cubicBezTo>
                    <a:pt x="50" y="15"/>
                    <a:pt x="50" y="15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09" y="168"/>
                    <a:pt x="109" y="168"/>
                    <a:pt x="110" y="168"/>
                  </a:cubicBezTo>
                  <a:cubicBezTo>
                    <a:pt x="110" y="168"/>
                    <a:pt x="110" y="168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10" y="69"/>
                  </a:moveTo>
                  <a:cubicBezTo>
                    <a:pt x="632" y="69"/>
                    <a:pt x="650" y="75"/>
                    <a:pt x="663" y="89"/>
                  </a:cubicBez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lose/>
                  <a:moveTo>
                    <a:pt x="637" y="180"/>
                  </a:moveTo>
                  <a:cubicBezTo>
                    <a:pt x="643" y="172"/>
                    <a:pt x="646" y="160"/>
                    <a:pt x="646" y="144"/>
                  </a:cubicBez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885" y="69"/>
                  </a:moveTo>
                  <a:cubicBezTo>
                    <a:pt x="908" y="69"/>
                    <a:pt x="926" y="75"/>
                    <a:pt x="938" y="89"/>
                  </a:cubicBez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lose/>
                  <a:moveTo>
                    <a:pt x="912" y="180"/>
                  </a:moveTo>
                  <a:cubicBezTo>
                    <a:pt x="919" y="172"/>
                    <a:pt x="922" y="160"/>
                    <a:pt x="922" y="144"/>
                  </a:cubicBez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4F6B1-FACD-4EE0-939A-A308DC492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369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89A6A32-DF20-432F-9E1A-A2E3D9909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369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A1FBB17-16C7-4972-9ADE-1682ECE341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465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F3EFA08-1542-44B2-A568-33B7DEBF6A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465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9647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615553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0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076479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612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0660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0D9C-8809-47C0-9119-CFAE1AD2E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089E8-8417-4214-B4FB-6F0FF05F5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F8BBB-6C78-41CD-8C7B-50D3DA3D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E5D9-D425-419C-AB68-6244B29C70F7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FD33-FF03-4FBB-B126-F654EDE2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CDF1-AEA1-4274-A14C-D496A446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4F9B-2D69-48F5-A48B-D36DA8C95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992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um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764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9BF7-07DF-409E-B752-2C7FF3C69342}" type="datetime1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366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59A66667-56DD-0944-88F2-9EEF75B94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1044612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9438946C-117E-D444-B499-2F521D38B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17947580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216"/>
            <a:ext cx="5363275" cy="2462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84200" y="1455738"/>
            <a:ext cx="11018520" cy="7263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28089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7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216"/>
            <a:ext cx="5363275" cy="2462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63040"/>
            <a:ext cx="11015060" cy="726353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70617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7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EA15-C7A2-438B-866D-FDB4C9A2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92246-24CE-4770-8E18-12F326644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8DA51-5763-41DF-95CA-949B7FF5D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36CEC-5C77-48F5-AC39-937434EA5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DA573-979E-4D6F-9300-94B718456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67C414-2009-402A-A4E7-3AFB558D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F2C59-E0C0-4DB1-B610-1ECD397EB2E4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B8AC1-6045-4AA1-8871-45C5EA07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5B3C8-E635-4B7E-B163-24C7735B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6318-62D9-4302-A87C-6FD5AA776E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283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96BD93-6D62-4043-ADEE-250F183CE3A1}"/>
              </a:ext>
            </a:extLst>
          </p:cNvPr>
          <p:cNvSpPr/>
          <p:nvPr userDrawn="1"/>
        </p:nvSpPr>
        <p:spPr bwMode="auto">
          <a:xfrm>
            <a:off x="0" y="1"/>
            <a:ext cx="12192000" cy="173735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4BBC49-B48D-E244-A303-E29A65D833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875" y="2022196"/>
            <a:ext cx="3446463" cy="544615"/>
          </a:xfr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Key Pillar/Point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3FDB0DC-C21B-BF47-9873-CAFC5D6197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0147" y="2022196"/>
            <a:ext cx="3446463" cy="544615"/>
          </a:xfr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Key Pillar/Point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F4431C6-E933-D744-95E5-B1727F7EA9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3806" y="2022196"/>
            <a:ext cx="3446463" cy="544615"/>
          </a:xfr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Key Pillar/Point</a:t>
            </a:r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3B90D93D-6FD0-C44F-97EF-E6560F1C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13" y="154280"/>
            <a:ext cx="3846084" cy="273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M365 </a:t>
            </a:r>
            <a:r>
              <a:rPr lang="en-US" dirty="0"/>
              <a:t>SECURITY &amp; COMPLIANCE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6E9AC6-BF1A-5D4B-9796-3B17E819F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667" y="158822"/>
            <a:ext cx="237744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42C5953-B178-B04C-890A-B3C479BBC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72" y="6492240"/>
            <a:ext cx="571683" cy="2473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 i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B6FEA41-8BCD-41C7-A8B0-66259046E0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16B0F-82BF-6D4B-9235-69B43758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82" y="642550"/>
            <a:ext cx="11368498" cy="8503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7D15F7B-2D5F-E14F-866B-C7B184F3F4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3225" y="2722736"/>
            <a:ext cx="3440113" cy="3769503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0D56DF8-C557-1D4B-BE92-77ACADB69B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66497" y="2722736"/>
            <a:ext cx="3440113" cy="3769503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7C47FDD-4B1B-AE44-AA59-66FE4E9FF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156" y="2722735"/>
            <a:ext cx="3440113" cy="3769503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Description</a:t>
            </a:r>
          </a:p>
        </p:txBody>
      </p:sp>
    </p:spTree>
    <p:extLst>
      <p:ext uri="{BB962C8B-B14F-4D97-AF65-F5344CB8AC3E}">
        <p14:creationId xmlns:p14="http://schemas.microsoft.com/office/powerpoint/2010/main" val="2846741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07777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934757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31D4-5D15-4D37-A0C1-8E4D14BEA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82" y="1559169"/>
            <a:ext cx="11360878" cy="46177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58530-F5CC-46BA-9C78-B05D8C6F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EA41-8BCD-41C7-A8B0-66259046E0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18ADBB-22E0-F74B-8F3E-99D50EB9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82" y="642551"/>
            <a:ext cx="11360878" cy="8509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82E13-6608-C64A-B58D-21C4DE849D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365" y="158822"/>
            <a:ext cx="238046" cy="274320"/>
          </a:xfrm>
          <a:prstGeom prst="rect">
            <a:avLst/>
          </a:prstGeom>
        </p:spPr>
      </p:pic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6FED074C-F783-7849-BF7C-6ECBD7C3B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13" y="154280"/>
            <a:ext cx="3846084" cy="2739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M365 </a:t>
            </a:r>
            <a:r>
              <a:rPr lang="en-US" dirty="0"/>
              <a:t>SECURITY &amp; COMPLIANCE</a:t>
            </a:r>
          </a:p>
        </p:txBody>
      </p:sp>
    </p:spTree>
    <p:extLst>
      <p:ext uri="{BB962C8B-B14F-4D97-AF65-F5344CB8AC3E}">
        <p14:creationId xmlns:p14="http://schemas.microsoft.com/office/powerpoint/2010/main" val="29024775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9173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0" orient="horz" pos="288">
          <p15:clr>
            <a:srgbClr val="5ACBF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72C4-52A3-45D2-9FF7-A34831751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683" y="967155"/>
            <a:ext cx="11138101" cy="30777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571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blackWhite">
          <a:xfrm>
            <a:off x="1" y="0"/>
            <a:ext cx="4356100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2" y="3181157"/>
            <a:ext cx="3314700" cy="492512"/>
          </a:xfrm>
        </p:spPr>
        <p:txBody>
          <a:bodyPr anchor="ctr"/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8315" y="3211963"/>
            <a:ext cx="6669658" cy="430901"/>
          </a:xfrm>
        </p:spPr>
        <p:txBody>
          <a:bodyPr anchor="ctr" anchorCtr="0"/>
          <a:lstStyle>
            <a:lvl1pPr marL="0" indent="0">
              <a:spcAft>
                <a:spcPts val="1200"/>
              </a:spcAft>
              <a:buNone/>
              <a:defRPr sz="2800"/>
            </a:lvl1pPr>
            <a:lvl2pPr marL="22855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4990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934901"/>
            <a:ext cx="4159950" cy="985025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1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545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11149583" cy="492443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2" y="5689600"/>
            <a:ext cx="3475037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457200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7" y="5689600"/>
            <a:ext cx="3475037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294631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2" y="5689600"/>
            <a:ext cx="3475037" cy="27699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53100-DB14-40E7-ADDC-94B9F4516A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1" y="941757"/>
            <a:ext cx="11149583" cy="307777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8203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035808"/>
            <a:ext cx="9272016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6314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467237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7238" y="585789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7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81F7F-57F0-4A66-A464-0CE6BC7C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1202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4310">
          <p15:clr>
            <a:srgbClr val="5ACBF0"/>
          </p15:clr>
        </p15:guide>
        <p15:guide id="32" pos="4494">
          <p15:clr>
            <a:srgbClr val="5ACBF0"/>
          </p15:clr>
        </p15:guide>
        <p15:guide id="33" pos="5808">
          <p15:clr>
            <a:srgbClr val="5ACBF0"/>
          </p15:clr>
        </p15:guide>
        <p15:guide id="34" pos="5998">
          <p15:clr>
            <a:srgbClr val="5ACBF0"/>
          </p15:clr>
        </p15:guide>
        <p15:guide id="35" pos="3653">
          <p15:clr>
            <a:srgbClr val="A4A3A4"/>
          </p15:clr>
        </p15:guide>
        <p15:guide id="36" pos="5151">
          <p15:clr>
            <a:srgbClr val="A4A3A4"/>
          </p15:clr>
        </p15:guide>
        <p15:guide id="37" pos="6648">
          <p15:clr>
            <a:srgbClr val="A4A3A4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99024-B309-4E43-A7AD-261A34381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780" y="0"/>
            <a:ext cx="68792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B75A0920-A5C0-44B4-805C-2A21395BDE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08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671763"/>
            <a:ext cx="4167887" cy="861774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DBA914E4-44EB-1640-BCC3-F4246F350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CF735-8822-D546-BDF3-65F86EE07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3525" y="-32320"/>
            <a:ext cx="6848476" cy="68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3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645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8" name="Picture 7" descr="A man standing in front of a computer&#10;&#10;">
            <a:extLst>
              <a:ext uri="{FF2B5EF4-FFF2-40B4-BE49-F238E27FC236}">
                <a16:creationId xmlns:a16="http://schemas.microsoft.com/office/drawing/2014/main" id="{DB049787-37A0-4FBC-AA3E-D261F9F95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675" r="16675"/>
          <a:stretch/>
        </p:blipFill>
        <p:spPr bwMode="ltGray"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2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rgbClr val="50E6FF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3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8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05252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3973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575778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2616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6499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65385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37974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6" orient="horz" pos="904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32701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70332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725588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20116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78908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20116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77527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20116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3328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09728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168843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09728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98459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18872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18872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91889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2570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6500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786844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402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4523" y="2309812"/>
            <a:ext cx="7254865" cy="3959226"/>
          </a:xfrm>
        </p:spPr>
        <p:txBody>
          <a:bodyPr anchor="t"/>
          <a:lstStyle>
            <a:lvl1pPr marL="0" indent="0">
              <a:spcAft>
                <a:spcPts val="80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799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B5FBAF-D5DB-4D1E-9D76-AE83D1B7417A}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656490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41659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4523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77040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2322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4028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35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9739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62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69786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FB7744-9DC0-4B9D-A595-01BB56177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035439"/>
            <a:ext cx="9144000" cy="3877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22680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7212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DEC010-DDB9-42D4-B78F-4D54E3BEA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blackWhite">
          <a:xfrm>
            <a:off x="0" y="0"/>
            <a:ext cx="4356100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F6E003-50E5-45D8-A623-8E629A545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85788"/>
            <a:ext cx="3314700" cy="5683250"/>
          </a:xfrm>
        </p:spPr>
        <p:txBody>
          <a:bodyPr anchor="ctr"/>
          <a:lstStyle>
            <a:lvl1pPr>
              <a:defRPr>
                <a:solidFill>
                  <a:srgbClr val="50E6F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F69672-DC8B-4F90-8167-6367A65F8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8315" y="585788"/>
            <a:ext cx="6669658" cy="5683250"/>
          </a:xfrm>
        </p:spPr>
        <p:txBody>
          <a:bodyPr anchor="ctr" anchorCtr="0"/>
          <a:lstStyle>
            <a:lvl1pPr marL="0" indent="0">
              <a:spcAft>
                <a:spcPts val="1200"/>
              </a:spcAft>
              <a:buNone/>
              <a:defRPr sz="2800"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96338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14" pos="3110">
          <p15:clr>
            <a:srgbClr val="5ACBF0"/>
          </p15:clr>
        </p15:guide>
        <p15:guide id="29" orient="horz" pos="2160">
          <p15:clr>
            <a:srgbClr val="FDE53C"/>
          </p15:clr>
        </p15:guide>
        <p15:guide id="30" pos="2376">
          <p15:clr>
            <a:srgbClr val="5ACBF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81F7F-57F0-4A66-A464-0CE6BC7C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858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4310">
          <p15:clr>
            <a:srgbClr val="5ACBF0"/>
          </p15:clr>
        </p15:guide>
        <p15:guide id="32" pos="4494">
          <p15:clr>
            <a:srgbClr val="5ACBF0"/>
          </p15:clr>
        </p15:guide>
        <p15:guide id="33" pos="5808">
          <p15:clr>
            <a:srgbClr val="5ACBF0"/>
          </p15:clr>
        </p15:guide>
        <p15:guide id="34" pos="5998">
          <p15:clr>
            <a:srgbClr val="5ACBF0"/>
          </p15:clr>
        </p15:guide>
        <p15:guide id="35" pos="3653">
          <p15:clr>
            <a:srgbClr val="A4A3A4"/>
          </p15:clr>
        </p15:guide>
        <p15:guide id="36" pos="5151">
          <p15:clr>
            <a:srgbClr val="A4A3A4"/>
          </p15:clr>
        </p15:guide>
        <p15:guide id="37" pos="6648">
          <p15:clr>
            <a:srgbClr val="A4A3A4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09155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268039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400">
                <a:solidFill>
                  <a:srgbClr val="000000"/>
                </a:solidFill>
              </a:defRPr>
            </a:lvl3pPr>
            <a:lvl4pPr>
              <a:defRPr sz="1200">
                <a:solidFill>
                  <a:srgbClr val="000000"/>
                </a:solidFill>
              </a:defRPr>
            </a:lvl4pPr>
            <a:lvl5pPr>
              <a:defRPr sz="1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DD1BEEC7-5874-1E48-8B60-B1E5D977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6085380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A33205-8906-4922-8891-9E726B5EEFA8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B34C75-D8A4-49E1-AA0A-489652FF46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6277E-0003-4B4F-BBDF-7243DEDD2459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FB33C9-50F2-4CAE-BD8E-9AC7CB80048A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202371-D802-4DC5-9A18-561BEC9D8AE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98F4A-73AD-4BE7-B148-D9A6136C14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2457E-11DA-417E-A479-5F99D523B151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F7D4BA-4311-42DA-983E-FA7CC6FF5D74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27996F-F0AC-42CC-A588-E636E9039B13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50246076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7148-84E3-4CB8-BD75-52A6C31DC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6EBC2-93E6-426E-BDEA-1308E6322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FD28A-2EA9-4C57-9475-365D5BA1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46408-5E3E-455F-8EDE-1581DDFB0FFB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CD3F7-6DE7-45FD-99E4-C56356B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EED46-ECF4-412C-9BFF-04B514DF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A108-1BFE-4DC0-A113-B6FE93B0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3780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72C4-52A3-45D2-9FF7-A34831751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682" y="967155"/>
            <a:ext cx="11138101" cy="30777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017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998113"/>
            <a:ext cx="4161981" cy="861774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2800" b="0" spc="-49" baseline="0">
                <a:solidFill>
                  <a:srgbClr val="000000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6113830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94061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00000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113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186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781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CD7C51EB-D279-154E-8F43-40608F83D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22542951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>
          <a:xfrm>
            <a:off x="588263" y="510988"/>
            <a:ext cx="11018520" cy="430887"/>
          </a:xfrm>
        </p:spPr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75280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>
            <a:extLst>
              <a:ext uri="{FF2B5EF4-FFF2-40B4-BE49-F238E27FC236}">
                <a16:creationId xmlns:a16="http://schemas.microsoft.com/office/drawing/2014/main" id="{2EEC6248-87BC-4D4D-98C3-91E1890DD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85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accent3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D41543F4-CE18-594C-A501-0968DD537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1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584200" y="1599722"/>
            <a:ext cx="3490176" cy="3099393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545447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4927922"/>
            <a:ext cx="3490176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200" b="0" kern="1200" spc="0" baseline="0" dirty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12/14</a:t>
            </a:r>
          </a:p>
          <a:p>
            <a:pPr lvl="1"/>
            <a:r>
              <a:rPr lang="en-US"/>
              <a:t>Body copy Segoe Regular 12/14.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465305" cy="1182568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765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200" b="0" kern="1200" spc="0" baseline="0" dirty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12/14</a:t>
            </a:r>
          </a:p>
          <a:p>
            <a:pPr lvl="1"/>
            <a:r>
              <a:rPr lang="en-US"/>
              <a:t>Body copy Segoe Regular 12/14.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03151" y="1599722"/>
            <a:ext cx="3618381" cy="3099393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44083" y="1599722"/>
            <a:ext cx="3465305" cy="3099394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151" y="4927922"/>
            <a:ext cx="3618381" cy="1182568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765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200" b="0" kern="1200" spc="0" baseline="0" dirty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12/14</a:t>
            </a:r>
          </a:p>
          <a:p>
            <a:pPr lvl="1"/>
            <a:r>
              <a:rPr lang="en-US"/>
              <a:t>Body copy Segoe Regular 12/14.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AE158E7B-0220-41AE-9E99-77C380735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8" y="6450194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			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400670656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8947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796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28" pos="3840">
          <p15:clr>
            <a:srgbClr val="F26B43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3926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2682">
          <p15:clr>
            <a:srgbClr val="F26B43"/>
          </p15:clr>
        </p15:guide>
        <p15:guide id="23" pos="4998">
          <p15:clr>
            <a:srgbClr val="F26B43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3597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8" pos="3840">
          <p15:clr>
            <a:srgbClr val="F26B43"/>
          </p15:clr>
        </p15:guide>
        <p15:guide id="29" pos="5576">
          <p15:clr>
            <a:srgbClr val="F26B43"/>
          </p15:clr>
        </p15:guide>
        <p15:guide id="30" pos="2105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5376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22" pos="2682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6225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3" pos="4998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-right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663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20" pos="3543">
          <p15:clr>
            <a:srgbClr val="A4A3A4"/>
          </p15:clr>
        </p15:guide>
        <p15:guide id="21" pos="3726">
          <p15:clr>
            <a:srgbClr val="A4A3A4"/>
          </p15:clr>
        </p15:guide>
        <p15:guide id="22" pos="2048">
          <p15:clr>
            <a:srgbClr val="A4A3A4"/>
          </p15:clr>
        </p15:guide>
        <p15:guide id="23" pos="1865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-left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083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20" pos="3954">
          <p15:clr>
            <a:srgbClr val="A4A3A4"/>
          </p15:clr>
        </p15:guide>
        <p15:guide id="21" pos="4137">
          <p15:clr>
            <a:srgbClr val="A4A3A4"/>
          </p15:clr>
        </p15:guide>
        <p15:guide id="22" pos="5816">
          <p15:clr>
            <a:srgbClr val="A4A3A4"/>
          </p15:clr>
        </p15:guide>
        <p15:guide id="23" pos="5633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252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2069">
          <p15:clr>
            <a:srgbClr val="A4A3A4"/>
          </p15:clr>
        </p15:guide>
        <p15:guide id="8" orient="horz" pos="2252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0600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9715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6" orient="horz" pos="1566">
          <p15:clr>
            <a:srgbClr val="F26B43"/>
          </p15:clr>
        </p15:guide>
        <p15:guide id="7" orient="horz" pos="2880">
          <p15:clr>
            <a:srgbClr val="A4A3A4"/>
          </p15:clr>
        </p15:guide>
        <p15:guide id="8" orient="horz" pos="1622">
          <p15:clr>
            <a:srgbClr val="A4A3A4"/>
          </p15:clr>
        </p15:guide>
        <p15:guide id="9" orient="horz" pos="2696">
          <p15:clr>
            <a:srgbClr val="A4A3A4"/>
          </p15:clr>
        </p15:guide>
        <p15:guide id="10" orient="horz" pos="2758">
          <p15:clr>
            <a:srgbClr val="F26B43"/>
          </p15:clr>
        </p15:guide>
        <p15:guide id="11" orient="horz" pos="1438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904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2069">
          <p15:clr>
            <a:srgbClr val="A4A3A4"/>
          </p15:clr>
        </p15:guide>
        <p15:guide id="8" orient="horz" pos="2252">
          <p15:clr>
            <a:srgbClr val="A4A3A4"/>
          </p15:clr>
        </p15:guide>
        <p15:guide id="9" orient="horz" pos="1125">
          <p15:clr>
            <a:srgbClr val="A4A3A4"/>
          </p15:clr>
        </p15:guide>
        <p15:guide id="10" orient="horz" pos="1263">
          <p15:clr>
            <a:srgbClr val="F26B43"/>
          </p15:clr>
        </p15:guide>
        <p15:guide id="11" orient="horz" pos="1308">
          <p15:clr>
            <a:srgbClr val="A4A3A4"/>
          </p15:clr>
        </p15:guide>
        <p15:guide id="12" orient="horz" pos="3009">
          <p15:clr>
            <a:srgbClr val="A4A3A4"/>
          </p15:clr>
        </p15:guide>
        <p15:guide id="13" orient="horz" pos="3054">
          <p15:clr>
            <a:srgbClr val="F26B43"/>
          </p15:clr>
        </p15:guide>
        <p15:guide id="14" orient="horz" pos="3192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1353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2069">
          <p15:clr>
            <a:srgbClr val="A4A3A4"/>
          </p15:clr>
        </p15:guide>
        <p15:guide id="8" orient="horz" pos="2252">
          <p15:clr>
            <a:srgbClr val="A4A3A4"/>
          </p15:clr>
        </p15:guide>
        <p15:guide id="15" pos="3840">
          <p15:clr>
            <a:srgbClr val="F26B43"/>
          </p15:clr>
        </p15:guide>
        <p15:guide id="16" pos="2105">
          <p15:clr>
            <a:srgbClr val="F26B43"/>
          </p15:clr>
        </p15:guide>
        <p15:guide id="17" pos="5575">
          <p15:clr>
            <a:srgbClr val="F26B43"/>
          </p15:clr>
        </p15:guide>
        <p15:guide id="18" pos="5529">
          <p15:clr>
            <a:srgbClr val="A4A3A4"/>
          </p15:clr>
        </p15:guide>
        <p15:guide id="19" pos="2150">
          <p15:clr>
            <a:srgbClr val="A4A3A4"/>
          </p15:clr>
        </p15:guide>
        <p15:guide id="20" pos="1967">
          <p15:clr>
            <a:srgbClr val="A4A3A4"/>
          </p15:clr>
        </p15:guide>
        <p15:guide id="21" pos="5714">
          <p15:clr>
            <a:srgbClr val="A4A3A4"/>
          </p15:clr>
        </p15:guide>
        <p15:guide id="22" pos="3749">
          <p15:clr>
            <a:srgbClr val="A4A3A4"/>
          </p15:clr>
        </p15:guide>
        <p15:guide id="23" pos="3932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1x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1986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6" orient="horz" pos="1566">
          <p15:clr>
            <a:srgbClr val="F26B43"/>
          </p15:clr>
        </p15:guide>
        <p15:guide id="8" orient="horz" pos="1622">
          <p15:clr>
            <a:srgbClr val="A4A3A4"/>
          </p15:clr>
        </p15:guide>
        <p15:guide id="11" orient="horz" pos="1438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2x1-colum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5348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69">
          <p15:clr>
            <a:srgbClr val="F26B43"/>
          </p15:clr>
        </p15:guide>
        <p15:guide id="3" orient="horz" pos="366">
          <p15:clr>
            <a:srgbClr val="F26B43"/>
          </p15:clr>
        </p15:guide>
        <p15:guide id="4" pos="7311">
          <p15:clr>
            <a:srgbClr val="F26B43"/>
          </p15:clr>
        </p15:guide>
        <p15:guide id="5" orient="horz" pos="3951">
          <p15:clr>
            <a:srgbClr val="F26B43"/>
          </p15:clr>
        </p15:guide>
        <p15:guide id="7" orient="horz" pos="2880">
          <p15:clr>
            <a:srgbClr val="A4A3A4"/>
          </p15:clr>
        </p15:guide>
        <p15:guide id="9" orient="horz" pos="2696">
          <p15:clr>
            <a:srgbClr val="A4A3A4"/>
          </p15:clr>
        </p15:guide>
        <p15:guide id="10" orient="horz" pos="2758">
          <p15:clr>
            <a:srgbClr val="F26B43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38" b="0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2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6884701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f contents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39" y="3224354"/>
            <a:ext cx="4295274" cy="1172553"/>
          </a:xfrm>
        </p:spPr>
        <p:txBody>
          <a:bodyPr lIns="0" tIns="0" rIns="0" bIns="0"/>
          <a:lstStyle>
            <a:lvl1pPr>
              <a:defRPr sz="1961" spc="0" baseline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08344" y="2428726"/>
            <a:ext cx="5956617" cy="2000548"/>
          </a:xfrm>
        </p:spPr>
        <p:txBody>
          <a:bodyPr wrap="square" lIns="0" tIns="0" rIns="0" bIns="0" anchor="ctr" anchorCtr="0">
            <a:noAutofit/>
          </a:bodyPr>
          <a:lstStyle>
            <a:lvl1pPr marL="338138" marR="0" indent="-338138" algn="l" defTabSz="507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2"/>
              </a:buBlip>
              <a:tabLst/>
              <a:defRPr sz="1800" spc="0" baseline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j-lt"/>
              </a:defRPr>
            </a:lvl1pPr>
            <a:lvl2pPr marL="224142" indent="0">
              <a:buNone/>
              <a:defRPr sz="1765"/>
            </a:lvl2pPr>
            <a:lvl3pPr marL="448285" indent="0">
              <a:buNone/>
              <a:defRPr sz="1765"/>
            </a:lvl3pPr>
            <a:lvl4pPr marL="672427" indent="0">
              <a:buNone/>
              <a:defRPr sz="1765"/>
            </a:lvl4pPr>
            <a:lvl5pPr marL="896569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1E56D9C-6D9B-4C93-B56A-E46023C4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038" y="406139"/>
            <a:ext cx="727994" cy="7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853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9969325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172C4-52A3-45D2-9FF7-A34831751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682" y="967155"/>
            <a:ext cx="11138101" cy="30777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7251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1">
            <a:extLst>
              <a:ext uri="{FF2B5EF4-FFF2-40B4-BE49-F238E27FC236}">
                <a16:creationId xmlns:a16="http://schemas.microsoft.com/office/drawing/2014/main" id="{A3952D71-255F-4726-ABFF-10959FDE0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24" t="16139" b="4204"/>
          <a:stretch/>
        </p:blipFill>
        <p:spPr>
          <a:xfrm>
            <a:off x="7105721" y="0"/>
            <a:ext cx="508627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5780065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gradFill>
                  <a:gsLst>
                    <a:gs pos="6000">
                      <a:schemeClr val="accent1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5780065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gradFill>
                  <a:gsLst>
                    <a:gs pos="6000">
                      <a:schemeClr val="tx1"/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55A8E3-2FC1-4B3A-B8F5-CC8C69FC3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44" y="437137"/>
            <a:ext cx="896425" cy="190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002B0B-67D8-421C-A944-94F89A9F5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97" r="12131"/>
          <a:stretch/>
        </p:blipFill>
        <p:spPr>
          <a:xfrm flipH="1">
            <a:off x="6206491" y="0"/>
            <a:ext cx="598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ith photo_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2E1E1D-F8EE-C240-9AB2-FB6268723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425780"/>
            <a:ext cx="5083629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21764">
                      <a:srgbClr val="1A1A1A"/>
                    </a:gs>
                    <a:gs pos="12500">
                      <a:srgbClr val="1A1A1A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08406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21764">
                      <a:srgbClr val="1A1A1A"/>
                    </a:gs>
                    <a:gs pos="12500">
                      <a:srgbClr val="1A1A1A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C4B60698-9D0C-2245-AB54-408320A046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066" y="2140647"/>
            <a:ext cx="9155181" cy="1793104"/>
          </a:xfrm>
          <a:noFill/>
        </p:spPr>
        <p:txBody>
          <a:bodyPr lIns="0" tIns="0" rIns="0" bIns="91440" anchor="b" anchorCtr="0"/>
          <a:lstStyle>
            <a:lvl1pPr marL="0"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2066" y="4253809"/>
            <a:ext cx="9248493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spc="0" baseline="0" dirty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04C219AB-1CFD-4CEB-8107-6053DD998C8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2613" y="585788"/>
            <a:ext cx="1368426" cy="292100"/>
            <a:chOff x="367" y="369"/>
            <a:chExt cx="862" cy="184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66E4157-905D-44C4-946E-4F126A9521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6" y="398"/>
              <a:ext cx="623" cy="120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82 w 1139"/>
                <a:gd name="T53" fmla="*/ 143 h 220"/>
                <a:gd name="T54" fmla="*/ 553 w 1139"/>
                <a:gd name="T55" fmla="*/ 200 h 220"/>
                <a:gd name="T56" fmla="*/ 610 w 1139"/>
                <a:gd name="T57" fmla="*/ 69 h 220"/>
                <a:gd name="T58" fmla="*/ 636 w 1139"/>
                <a:gd name="T59" fmla="*/ 109 h 220"/>
                <a:gd name="T60" fmla="*/ 568 w 1139"/>
                <a:gd name="T61" fmla="*/ 145 h 220"/>
                <a:gd name="T62" fmla="*/ 637 w 1139"/>
                <a:gd name="T63" fmla="*/ 180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885 w 1139"/>
                <a:gd name="T85" fmla="*/ 69 h 220"/>
                <a:gd name="T86" fmla="*/ 937 w 1139"/>
                <a:gd name="T87" fmla="*/ 199 h 220"/>
                <a:gd name="T88" fmla="*/ 809 w 1139"/>
                <a:gd name="T89" fmla="*/ 146 h 220"/>
                <a:gd name="T90" fmla="*/ 912 w 1139"/>
                <a:gd name="T91" fmla="*/ 180 h 220"/>
                <a:gd name="T92" fmla="*/ 884 w 1139"/>
                <a:gd name="T93" fmla="*/ 97 h 220"/>
                <a:gd name="T94" fmla="*/ 855 w 1139"/>
                <a:gd name="T95" fmla="*/ 180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171" y="15"/>
                    <a:pt x="171" y="15"/>
                    <a:pt x="218" y="15"/>
                  </a:cubicBezTo>
                  <a:cubicBezTo>
                    <a:pt x="218" y="15"/>
                    <a:pt x="218" y="15"/>
                    <a:pt x="218" y="217"/>
                  </a:cubicBezTo>
                  <a:cubicBezTo>
                    <a:pt x="218" y="217"/>
                    <a:pt x="218" y="217"/>
                    <a:pt x="184" y="217"/>
                  </a:cubicBezTo>
                  <a:cubicBezTo>
                    <a:pt x="184" y="217"/>
                    <a:pt x="184" y="217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80" y="68"/>
                    <a:pt x="180" y="68"/>
                    <a:pt x="120" y="217"/>
                  </a:cubicBezTo>
                  <a:cubicBezTo>
                    <a:pt x="120" y="217"/>
                    <a:pt x="120" y="217"/>
                    <a:pt x="97" y="217"/>
                  </a:cubicBezTo>
                  <a:cubicBezTo>
                    <a:pt x="97" y="217"/>
                    <a:pt x="97" y="217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93"/>
                    <a:pt x="33" y="93"/>
                    <a:pt x="33" y="217"/>
                  </a:cubicBezTo>
                  <a:cubicBezTo>
                    <a:pt x="33" y="217"/>
                    <a:pt x="33" y="217"/>
                    <a:pt x="0" y="217"/>
                  </a:cubicBezTo>
                  <a:cubicBezTo>
                    <a:pt x="0" y="217"/>
                    <a:pt x="0" y="217"/>
                    <a:pt x="0" y="15"/>
                  </a:cubicBezTo>
                  <a:cubicBezTo>
                    <a:pt x="0" y="15"/>
                    <a:pt x="0" y="15"/>
                    <a:pt x="50" y="15"/>
                  </a:cubicBezTo>
                  <a:cubicBezTo>
                    <a:pt x="50" y="15"/>
                    <a:pt x="50" y="15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09" y="168"/>
                    <a:pt x="109" y="168"/>
                    <a:pt x="110" y="168"/>
                  </a:cubicBezTo>
                  <a:cubicBezTo>
                    <a:pt x="110" y="168"/>
                    <a:pt x="110" y="168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10" y="69"/>
                  </a:moveTo>
                  <a:cubicBezTo>
                    <a:pt x="632" y="69"/>
                    <a:pt x="650" y="75"/>
                    <a:pt x="663" y="89"/>
                  </a:cubicBez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lose/>
                  <a:moveTo>
                    <a:pt x="637" y="180"/>
                  </a:moveTo>
                  <a:cubicBezTo>
                    <a:pt x="643" y="172"/>
                    <a:pt x="646" y="160"/>
                    <a:pt x="646" y="144"/>
                  </a:cubicBez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885" y="69"/>
                  </a:moveTo>
                  <a:cubicBezTo>
                    <a:pt x="908" y="69"/>
                    <a:pt x="926" y="75"/>
                    <a:pt x="938" y="89"/>
                  </a:cubicBez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lose/>
                  <a:moveTo>
                    <a:pt x="912" y="180"/>
                  </a:moveTo>
                  <a:cubicBezTo>
                    <a:pt x="919" y="172"/>
                    <a:pt x="922" y="160"/>
                    <a:pt x="922" y="144"/>
                  </a:cubicBez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FCC9826-6F79-4BFB-AF4A-27A3A36AA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369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367B41E-96B9-48E1-A949-06D61D00F7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369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7CCA33E-E8CD-400A-A456-54EAF56D0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465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EC826C8C-F852-4C61-A6A3-7F675209C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465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79575F32-F208-4BD5-AB8B-D95617A49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9348" y="1614585"/>
            <a:ext cx="3856769" cy="40755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83ECA1-BAAF-450F-B0BF-923EE77BF9AB}"/>
              </a:ext>
            </a:extLst>
          </p:cNvPr>
          <p:cNvSpPr/>
          <p:nvPr userDrawn="1"/>
        </p:nvSpPr>
        <p:spPr bwMode="auto">
          <a:xfrm>
            <a:off x="-1027134" y="-363255"/>
            <a:ext cx="1027134" cy="765340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534185-DC52-4372-A919-D75868C2F5C0}"/>
              </a:ext>
            </a:extLst>
          </p:cNvPr>
          <p:cNvSpPr/>
          <p:nvPr userDrawn="1"/>
        </p:nvSpPr>
        <p:spPr bwMode="auto">
          <a:xfrm>
            <a:off x="3632066" y="4032119"/>
            <a:ext cx="714466" cy="8073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79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066" y="2140647"/>
            <a:ext cx="9155181" cy="1793104"/>
          </a:xfrm>
          <a:noFill/>
        </p:spPr>
        <p:txBody>
          <a:bodyPr lIns="0" tIns="0" rIns="0" bIns="91440" anchor="b" anchorCtr="0"/>
          <a:lstStyle>
            <a:lvl1pPr marL="0"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2066" y="4253809"/>
            <a:ext cx="9248493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spc="0" baseline="0" dirty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04C219AB-1CFD-4CEB-8107-6053DD998C8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2613" y="585788"/>
            <a:ext cx="1368426" cy="292100"/>
            <a:chOff x="367" y="369"/>
            <a:chExt cx="862" cy="184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66E4157-905D-44C4-946E-4F126A9521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6" y="398"/>
              <a:ext cx="623" cy="120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82 w 1139"/>
                <a:gd name="T53" fmla="*/ 143 h 220"/>
                <a:gd name="T54" fmla="*/ 553 w 1139"/>
                <a:gd name="T55" fmla="*/ 200 h 220"/>
                <a:gd name="T56" fmla="*/ 610 w 1139"/>
                <a:gd name="T57" fmla="*/ 69 h 220"/>
                <a:gd name="T58" fmla="*/ 636 w 1139"/>
                <a:gd name="T59" fmla="*/ 109 h 220"/>
                <a:gd name="T60" fmla="*/ 568 w 1139"/>
                <a:gd name="T61" fmla="*/ 145 h 220"/>
                <a:gd name="T62" fmla="*/ 637 w 1139"/>
                <a:gd name="T63" fmla="*/ 180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885 w 1139"/>
                <a:gd name="T85" fmla="*/ 69 h 220"/>
                <a:gd name="T86" fmla="*/ 937 w 1139"/>
                <a:gd name="T87" fmla="*/ 199 h 220"/>
                <a:gd name="T88" fmla="*/ 809 w 1139"/>
                <a:gd name="T89" fmla="*/ 146 h 220"/>
                <a:gd name="T90" fmla="*/ 912 w 1139"/>
                <a:gd name="T91" fmla="*/ 180 h 220"/>
                <a:gd name="T92" fmla="*/ 884 w 1139"/>
                <a:gd name="T93" fmla="*/ 97 h 220"/>
                <a:gd name="T94" fmla="*/ 855 w 1139"/>
                <a:gd name="T95" fmla="*/ 180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171" y="15"/>
                    <a:pt x="171" y="15"/>
                    <a:pt x="218" y="15"/>
                  </a:cubicBezTo>
                  <a:cubicBezTo>
                    <a:pt x="218" y="15"/>
                    <a:pt x="218" y="15"/>
                    <a:pt x="218" y="217"/>
                  </a:cubicBezTo>
                  <a:cubicBezTo>
                    <a:pt x="218" y="217"/>
                    <a:pt x="218" y="217"/>
                    <a:pt x="184" y="217"/>
                  </a:cubicBezTo>
                  <a:cubicBezTo>
                    <a:pt x="184" y="217"/>
                    <a:pt x="184" y="217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80" y="68"/>
                    <a:pt x="180" y="68"/>
                    <a:pt x="120" y="217"/>
                  </a:cubicBezTo>
                  <a:cubicBezTo>
                    <a:pt x="120" y="217"/>
                    <a:pt x="120" y="217"/>
                    <a:pt x="97" y="217"/>
                  </a:cubicBezTo>
                  <a:cubicBezTo>
                    <a:pt x="97" y="217"/>
                    <a:pt x="97" y="217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93"/>
                    <a:pt x="33" y="93"/>
                    <a:pt x="33" y="217"/>
                  </a:cubicBezTo>
                  <a:cubicBezTo>
                    <a:pt x="33" y="217"/>
                    <a:pt x="33" y="217"/>
                    <a:pt x="0" y="217"/>
                  </a:cubicBezTo>
                  <a:cubicBezTo>
                    <a:pt x="0" y="217"/>
                    <a:pt x="0" y="217"/>
                    <a:pt x="0" y="15"/>
                  </a:cubicBezTo>
                  <a:cubicBezTo>
                    <a:pt x="0" y="15"/>
                    <a:pt x="0" y="15"/>
                    <a:pt x="50" y="15"/>
                  </a:cubicBezTo>
                  <a:cubicBezTo>
                    <a:pt x="50" y="15"/>
                    <a:pt x="50" y="15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09" y="168"/>
                    <a:pt x="109" y="168"/>
                    <a:pt x="110" y="168"/>
                  </a:cubicBezTo>
                  <a:cubicBezTo>
                    <a:pt x="110" y="168"/>
                    <a:pt x="110" y="168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10" y="69"/>
                  </a:moveTo>
                  <a:cubicBezTo>
                    <a:pt x="632" y="69"/>
                    <a:pt x="650" y="75"/>
                    <a:pt x="663" y="89"/>
                  </a:cubicBez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lose/>
                  <a:moveTo>
                    <a:pt x="637" y="180"/>
                  </a:moveTo>
                  <a:cubicBezTo>
                    <a:pt x="643" y="172"/>
                    <a:pt x="646" y="160"/>
                    <a:pt x="646" y="144"/>
                  </a:cubicBez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885" y="69"/>
                  </a:moveTo>
                  <a:cubicBezTo>
                    <a:pt x="908" y="69"/>
                    <a:pt x="926" y="75"/>
                    <a:pt x="938" y="89"/>
                  </a:cubicBez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lose/>
                  <a:moveTo>
                    <a:pt x="912" y="180"/>
                  </a:moveTo>
                  <a:cubicBezTo>
                    <a:pt x="919" y="172"/>
                    <a:pt x="922" y="160"/>
                    <a:pt x="922" y="144"/>
                  </a:cubicBez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FCC9826-6F79-4BFB-AF4A-27A3A36AA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369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367B41E-96B9-48E1-A949-06D61D00F7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369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7CCA33E-E8CD-400A-A456-54EAF56D0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465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EC826C8C-F852-4C61-A6A3-7F675209C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465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79575F32-F208-4BD5-AB8B-D95617A49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9348" y="1614585"/>
            <a:ext cx="3856769" cy="40755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83ECA1-BAAF-450F-B0BF-923EE77BF9AB}"/>
              </a:ext>
            </a:extLst>
          </p:cNvPr>
          <p:cNvSpPr/>
          <p:nvPr userDrawn="1"/>
        </p:nvSpPr>
        <p:spPr bwMode="auto">
          <a:xfrm>
            <a:off x="-1027134" y="-363255"/>
            <a:ext cx="1027134" cy="7653403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14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066" y="2140647"/>
            <a:ext cx="9155181" cy="1793104"/>
          </a:xfrm>
          <a:noFill/>
        </p:spPr>
        <p:txBody>
          <a:bodyPr lIns="0" tIns="0" rIns="0" bIns="91440" anchor="b" anchorCtr="0"/>
          <a:lstStyle>
            <a:lvl1pPr marL="0"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2066" y="4253809"/>
            <a:ext cx="9248493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1" kern="1200" spc="0" baseline="0" dirty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534185-DC52-4372-A919-D75868C2F5C0}"/>
              </a:ext>
            </a:extLst>
          </p:cNvPr>
          <p:cNvSpPr/>
          <p:nvPr userDrawn="1"/>
        </p:nvSpPr>
        <p:spPr bwMode="auto">
          <a:xfrm>
            <a:off x="3632066" y="4032119"/>
            <a:ext cx="714466" cy="8073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DE7A192-5E28-4D07-A032-13613D352180}"/>
              </a:ext>
            </a:extLst>
          </p:cNvPr>
          <p:cNvSpPr/>
          <p:nvPr userDrawn="1"/>
        </p:nvSpPr>
        <p:spPr>
          <a:xfrm flipH="1">
            <a:off x="0" y="1607572"/>
            <a:ext cx="2975626" cy="4079577"/>
          </a:xfrm>
          <a:custGeom>
            <a:avLst/>
            <a:gdLst>
              <a:gd name="connsiteX0" fmla="*/ 2144473 w 2975626"/>
              <a:gd name="connsiteY0" fmla="*/ 0 h 4072565"/>
              <a:gd name="connsiteX1" fmla="*/ 1720502 w 2975626"/>
              <a:gd name="connsiteY1" fmla="*/ 0 h 4072565"/>
              <a:gd name="connsiteX2" fmla="*/ 1687678 w 2975626"/>
              <a:gd name="connsiteY2" fmla="*/ 13676 h 4072565"/>
              <a:gd name="connsiteX3" fmla="*/ 1285590 w 2975626"/>
              <a:gd name="connsiteY3" fmla="*/ 175059 h 4072565"/>
              <a:gd name="connsiteX4" fmla="*/ 361059 w 2975626"/>
              <a:gd name="connsiteY4" fmla="*/ 500559 h 4072565"/>
              <a:gd name="connsiteX5" fmla="*/ 0 w 2975626"/>
              <a:gd name="connsiteY5" fmla="*/ 519706 h 4072565"/>
              <a:gd name="connsiteX6" fmla="*/ 0 w 2975626"/>
              <a:gd name="connsiteY6" fmla="*/ 1198060 h 4072565"/>
              <a:gd name="connsiteX7" fmla="*/ 87530 w 2975626"/>
              <a:gd name="connsiteY7" fmla="*/ 1942061 h 4072565"/>
              <a:gd name="connsiteX8" fmla="*/ 965560 w 2975626"/>
              <a:gd name="connsiteY8" fmla="*/ 3454680 h 4072565"/>
              <a:gd name="connsiteX9" fmla="*/ 1898296 w 2975626"/>
              <a:gd name="connsiteY9" fmla="*/ 4067386 h 4072565"/>
              <a:gd name="connsiteX10" fmla="*/ 1955738 w 2975626"/>
              <a:gd name="connsiteY10" fmla="*/ 4067386 h 4072565"/>
              <a:gd name="connsiteX11" fmla="*/ 2382444 w 2975626"/>
              <a:gd name="connsiteY11" fmla="*/ 3851298 h 4072565"/>
              <a:gd name="connsiteX12" fmla="*/ 2914630 w 2975626"/>
              <a:gd name="connsiteY12" fmla="*/ 3442542 h 4072565"/>
              <a:gd name="connsiteX13" fmla="*/ 2975626 w 2975626"/>
              <a:gd name="connsiteY13" fmla="*/ 3378670 h 4072565"/>
              <a:gd name="connsiteX14" fmla="*/ 2975626 w 2975626"/>
              <a:gd name="connsiteY14" fmla="*/ 2969017 h 4072565"/>
              <a:gd name="connsiteX15" fmla="*/ 2820091 w 2975626"/>
              <a:gd name="connsiteY15" fmla="*/ 3150379 h 4072565"/>
              <a:gd name="connsiteX16" fmla="*/ 2379709 w 2975626"/>
              <a:gd name="connsiteY16" fmla="*/ 3517592 h 4072565"/>
              <a:gd name="connsiteX17" fmla="*/ 1961208 w 2975626"/>
              <a:gd name="connsiteY17" fmla="*/ 3750092 h 4072565"/>
              <a:gd name="connsiteX18" fmla="*/ 1879149 w 2975626"/>
              <a:gd name="connsiteY18" fmla="*/ 3744621 h 4072565"/>
              <a:gd name="connsiteX19" fmla="*/ 410295 w 2975626"/>
              <a:gd name="connsiteY19" fmla="*/ 2089767 h 4072565"/>
              <a:gd name="connsiteX20" fmla="*/ 262589 w 2975626"/>
              <a:gd name="connsiteY20" fmla="*/ 1151560 h 4072565"/>
              <a:gd name="connsiteX21" fmla="*/ 259853 w 2975626"/>
              <a:gd name="connsiteY21" fmla="*/ 842471 h 4072565"/>
              <a:gd name="connsiteX22" fmla="*/ 333706 w 2975626"/>
              <a:gd name="connsiteY22" fmla="*/ 768618 h 4072565"/>
              <a:gd name="connsiteX23" fmla="*/ 1370384 w 2975626"/>
              <a:gd name="connsiteY23" fmla="*/ 434912 h 4072565"/>
              <a:gd name="connsiteX24" fmla="*/ 1780678 w 2975626"/>
              <a:gd name="connsiteY24" fmla="*/ 265324 h 4072565"/>
              <a:gd name="connsiteX25" fmla="*/ 2491856 w 2975626"/>
              <a:gd name="connsiteY25" fmla="*/ 407559 h 4072565"/>
              <a:gd name="connsiteX26" fmla="*/ 2860015 w 2975626"/>
              <a:gd name="connsiteY26" fmla="*/ 596712 h 4072565"/>
              <a:gd name="connsiteX27" fmla="*/ 2975626 w 2975626"/>
              <a:gd name="connsiteY27" fmla="*/ 636899 h 4072565"/>
              <a:gd name="connsiteX28" fmla="*/ 2975626 w 2975626"/>
              <a:gd name="connsiteY28" fmla="*/ 380774 h 4072565"/>
              <a:gd name="connsiteX29" fmla="*/ 2918562 w 2975626"/>
              <a:gd name="connsiteY29" fmla="*/ 358324 h 4072565"/>
              <a:gd name="connsiteX30" fmla="*/ 2601268 w 2975626"/>
              <a:gd name="connsiteY30" fmla="*/ 183265 h 4072565"/>
              <a:gd name="connsiteX31" fmla="*/ 2177297 w 2975626"/>
              <a:gd name="connsiteY31" fmla="*/ 13676 h 4072565"/>
              <a:gd name="connsiteX32" fmla="*/ 2144473 w 2975626"/>
              <a:gd name="connsiteY32" fmla="*/ 0 h 4072565"/>
              <a:gd name="connsiteX0" fmla="*/ 2144473 w 2975626"/>
              <a:gd name="connsiteY0" fmla="*/ 22167 h 4094732"/>
              <a:gd name="connsiteX1" fmla="*/ 1720502 w 2975626"/>
              <a:gd name="connsiteY1" fmla="*/ 22167 h 4094732"/>
              <a:gd name="connsiteX2" fmla="*/ 1687678 w 2975626"/>
              <a:gd name="connsiteY2" fmla="*/ 35843 h 4094732"/>
              <a:gd name="connsiteX3" fmla="*/ 1285590 w 2975626"/>
              <a:gd name="connsiteY3" fmla="*/ 197226 h 4094732"/>
              <a:gd name="connsiteX4" fmla="*/ 361059 w 2975626"/>
              <a:gd name="connsiteY4" fmla="*/ 522726 h 4094732"/>
              <a:gd name="connsiteX5" fmla="*/ 0 w 2975626"/>
              <a:gd name="connsiteY5" fmla="*/ 541873 h 4094732"/>
              <a:gd name="connsiteX6" fmla="*/ 0 w 2975626"/>
              <a:gd name="connsiteY6" fmla="*/ 1220227 h 4094732"/>
              <a:gd name="connsiteX7" fmla="*/ 87530 w 2975626"/>
              <a:gd name="connsiteY7" fmla="*/ 1964228 h 4094732"/>
              <a:gd name="connsiteX8" fmla="*/ 965560 w 2975626"/>
              <a:gd name="connsiteY8" fmla="*/ 3476847 h 4094732"/>
              <a:gd name="connsiteX9" fmla="*/ 1898296 w 2975626"/>
              <a:gd name="connsiteY9" fmla="*/ 4089553 h 4094732"/>
              <a:gd name="connsiteX10" fmla="*/ 1955738 w 2975626"/>
              <a:gd name="connsiteY10" fmla="*/ 4089553 h 4094732"/>
              <a:gd name="connsiteX11" fmla="*/ 2382444 w 2975626"/>
              <a:gd name="connsiteY11" fmla="*/ 3873465 h 4094732"/>
              <a:gd name="connsiteX12" fmla="*/ 2914630 w 2975626"/>
              <a:gd name="connsiteY12" fmla="*/ 3464709 h 4094732"/>
              <a:gd name="connsiteX13" fmla="*/ 2975626 w 2975626"/>
              <a:gd name="connsiteY13" fmla="*/ 3400837 h 4094732"/>
              <a:gd name="connsiteX14" fmla="*/ 2975626 w 2975626"/>
              <a:gd name="connsiteY14" fmla="*/ 2991184 h 4094732"/>
              <a:gd name="connsiteX15" fmla="*/ 2820091 w 2975626"/>
              <a:gd name="connsiteY15" fmla="*/ 3172546 h 4094732"/>
              <a:gd name="connsiteX16" fmla="*/ 2379709 w 2975626"/>
              <a:gd name="connsiteY16" fmla="*/ 3539759 h 4094732"/>
              <a:gd name="connsiteX17" fmla="*/ 1961208 w 2975626"/>
              <a:gd name="connsiteY17" fmla="*/ 3772259 h 4094732"/>
              <a:gd name="connsiteX18" fmla="*/ 1879149 w 2975626"/>
              <a:gd name="connsiteY18" fmla="*/ 3766788 h 4094732"/>
              <a:gd name="connsiteX19" fmla="*/ 410295 w 2975626"/>
              <a:gd name="connsiteY19" fmla="*/ 2111934 h 4094732"/>
              <a:gd name="connsiteX20" fmla="*/ 262589 w 2975626"/>
              <a:gd name="connsiteY20" fmla="*/ 1173727 h 4094732"/>
              <a:gd name="connsiteX21" fmla="*/ 259853 w 2975626"/>
              <a:gd name="connsiteY21" fmla="*/ 864638 h 4094732"/>
              <a:gd name="connsiteX22" fmla="*/ 333706 w 2975626"/>
              <a:gd name="connsiteY22" fmla="*/ 790785 h 4094732"/>
              <a:gd name="connsiteX23" fmla="*/ 1370384 w 2975626"/>
              <a:gd name="connsiteY23" fmla="*/ 457079 h 4094732"/>
              <a:gd name="connsiteX24" fmla="*/ 1780678 w 2975626"/>
              <a:gd name="connsiteY24" fmla="*/ 287491 h 4094732"/>
              <a:gd name="connsiteX25" fmla="*/ 2491856 w 2975626"/>
              <a:gd name="connsiteY25" fmla="*/ 429726 h 4094732"/>
              <a:gd name="connsiteX26" fmla="*/ 2860015 w 2975626"/>
              <a:gd name="connsiteY26" fmla="*/ 618879 h 4094732"/>
              <a:gd name="connsiteX27" fmla="*/ 2975626 w 2975626"/>
              <a:gd name="connsiteY27" fmla="*/ 659066 h 4094732"/>
              <a:gd name="connsiteX28" fmla="*/ 2975626 w 2975626"/>
              <a:gd name="connsiteY28" fmla="*/ 402941 h 4094732"/>
              <a:gd name="connsiteX29" fmla="*/ 2918562 w 2975626"/>
              <a:gd name="connsiteY29" fmla="*/ 380491 h 4094732"/>
              <a:gd name="connsiteX30" fmla="*/ 2601268 w 2975626"/>
              <a:gd name="connsiteY30" fmla="*/ 205432 h 4094732"/>
              <a:gd name="connsiteX31" fmla="*/ 2177297 w 2975626"/>
              <a:gd name="connsiteY31" fmla="*/ 35843 h 4094732"/>
              <a:gd name="connsiteX32" fmla="*/ 2144473 w 2975626"/>
              <a:gd name="connsiteY32" fmla="*/ 22167 h 4094732"/>
              <a:gd name="connsiteX0" fmla="*/ 2144473 w 2975626"/>
              <a:gd name="connsiteY0" fmla="*/ 30109 h 4102674"/>
              <a:gd name="connsiteX1" fmla="*/ 1720502 w 2975626"/>
              <a:gd name="connsiteY1" fmla="*/ 30109 h 4102674"/>
              <a:gd name="connsiteX2" fmla="*/ 1687678 w 2975626"/>
              <a:gd name="connsiteY2" fmla="*/ 43785 h 4102674"/>
              <a:gd name="connsiteX3" fmla="*/ 1285590 w 2975626"/>
              <a:gd name="connsiteY3" fmla="*/ 205168 h 4102674"/>
              <a:gd name="connsiteX4" fmla="*/ 361059 w 2975626"/>
              <a:gd name="connsiteY4" fmla="*/ 530668 h 4102674"/>
              <a:gd name="connsiteX5" fmla="*/ 0 w 2975626"/>
              <a:gd name="connsiteY5" fmla="*/ 549815 h 4102674"/>
              <a:gd name="connsiteX6" fmla="*/ 0 w 2975626"/>
              <a:gd name="connsiteY6" fmla="*/ 1228169 h 4102674"/>
              <a:gd name="connsiteX7" fmla="*/ 87530 w 2975626"/>
              <a:gd name="connsiteY7" fmla="*/ 1972170 h 4102674"/>
              <a:gd name="connsiteX8" fmla="*/ 965560 w 2975626"/>
              <a:gd name="connsiteY8" fmla="*/ 3484789 h 4102674"/>
              <a:gd name="connsiteX9" fmla="*/ 1898296 w 2975626"/>
              <a:gd name="connsiteY9" fmla="*/ 4097495 h 4102674"/>
              <a:gd name="connsiteX10" fmla="*/ 1955738 w 2975626"/>
              <a:gd name="connsiteY10" fmla="*/ 4097495 h 4102674"/>
              <a:gd name="connsiteX11" fmla="*/ 2382444 w 2975626"/>
              <a:gd name="connsiteY11" fmla="*/ 3881407 h 4102674"/>
              <a:gd name="connsiteX12" fmla="*/ 2914630 w 2975626"/>
              <a:gd name="connsiteY12" fmla="*/ 3472651 h 4102674"/>
              <a:gd name="connsiteX13" fmla="*/ 2975626 w 2975626"/>
              <a:gd name="connsiteY13" fmla="*/ 3408779 h 4102674"/>
              <a:gd name="connsiteX14" fmla="*/ 2975626 w 2975626"/>
              <a:gd name="connsiteY14" fmla="*/ 2999126 h 4102674"/>
              <a:gd name="connsiteX15" fmla="*/ 2820091 w 2975626"/>
              <a:gd name="connsiteY15" fmla="*/ 3180488 h 4102674"/>
              <a:gd name="connsiteX16" fmla="*/ 2379709 w 2975626"/>
              <a:gd name="connsiteY16" fmla="*/ 3547701 h 4102674"/>
              <a:gd name="connsiteX17" fmla="*/ 1961208 w 2975626"/>
              <a:gd name="connsiteY17" fmla="*/ 3780201 h 4102674"/>
              <a:gd name="connsiteX18" fmla="*/ 1879149 w 2975626"/>
              <a:gd name="connsiteY18" fmla="*/ 3774730 h 4102674"/>
              <a:gd name="connsiteX19" fmla="*/ 410295 w 2975626"/>
              <a:gd name="connsiteY19" fmla="*/ 2119876 h 4102674"/>
              <a:gd name="connsiteX20" fmla="*/ 262589 w 2975626"/>
              <a:gd name="connsiteY20" fmla="*/ 1181669 h 4102674"/>
              <a:gd name="connsiteX21" fmla="*/ 259853 w 2975626"/>
              <a:gd name="connsiteY21" fmla="*/ 872580 h 4102674"/>
              <a:gd name="connsiteX22" fmla="*/ 333706 w 2975626"/>
              <a:gd name="connsiteY22" fmla="*/ 798727 h 4102674"/>
              <a:gd name="connsiteX23" fmla="*/ 1370384 w 2975626"/>
              <a:gd name="connsiteY23" fmla="*/ 465021 h 4102674"/>
              <a:gd name="connsiteX24" fmla="*/ 1780678 w 2975626"/>
              <a:gd name="connsiteY24" fmla="*/ 295433 h 4102674"/>
              <a:gd name="connsiteX25" fmla="*/ 2491856 w 2975626"/>
              <a:gd name="connsiteY25" fmla="*/ 437668 h 4102674"/>
              <a:gd name="connsiteX26" fmla="*/ 2860015 w 2975626"/>
              <a:gd name="connsiteY26" fmla="*/ 626821 h 4102674"/>
              <a:gd name="connsiteX27" fmla="*/ 2975626 w 2975626"/>
              <a:gd name="connsiteY27" fmla="*/ 667008 h 4102674"/>
              <a:gd name="connsiteX28" fmla="*/ 2975626 w 2975626"/>
              <a:gd name="connsiteY28" fmla="*/ 410883 h 4102674"/>
              <a:gd name="connsiteX29" fmla="*/ 2918562 w 2975626"/>
              <a:gd name="connsiteY29" fmla="*/ 388433 h 4102674"/>
              <a:gd name="connsiteX30" fmla="*/ 2601268 w 2975626"/>
              <a:gd name="connsiteY30" fmla="*/ 213374 h 4102674"/>
              <a:gd name="connsiteX31" fmla="*/ 2177297 w 2975626"/>
              <a:gd name="connsiteY31" fmla="*/ 43785 h 4102674"/>
              <a:gd name="connsiteX32" fmla="*/ 2144473 w 2975626"/>
              <a:gd name="connsiteY32" fmla="*/ 30109 h 4102674"/>
              <a:gd name="connsiteX0" fmla="*/ 2177297 w 2975626"/>
              <a:gd name="connsiteY0" fmla="*/ 18323 h 4077212"/>
              <a:gd name="connsiteX1" fmla="*/ 1720502 w 2975626"/>
              <a:gd name="connsiteY1" fmla="*/ 4647 h 4077212"/>
              <a:gd name="connsiteX2" fmla="*/ 1687678 w 2975626"/>
              <a:gd name="connsiteY2" fmla="*/ 18323 h 4077212"/>
              <a:gd name="connsiteX3" fmla="*/ 1285590 w 2975626"/>
              <a:gd name="connsiteY3" fmla="*/ 179706 h 4077212"/>
              <a:gd name="connsiteX4" fmla="*/ 361059 w 2975626"/>
              <a:gd name="connsiteY4" fmla="*/ 505206 h 4077212"/>
              <a:gd name="connsiteX5" fmla="*/ 0 w 2975626"/>
              <a:gd name="connsiteY5" fmla="*/ 524353 h 4077212"/>
              <a:gd name="connsiteX6" fmla="*/ 0 w 2975626"/>
              <a:gd name="connsiteY6" fmla="*/ 1202707 h 4077212"/>
              <a:gd name="connsiteX7" fmla="*/ 87530 w 2975626"/>
              <a:gd name="connsiteY7" fmla="*/ 1946708 h 4077212"/>
              <a:gd name="connsiteX8" fmla="*/ 965560 w 2975626"/>
              <a:gd name="connsiteY8" fmla="*/ 3459327 h 4077212"/>
              <a:gd name="connsiteX9" fmla="*/ 1898296 w 2975626"/>
              <a:gd name="connsiteY9" fmla="*/ 4072033 h 4077212"/>
              <a:gd name="connsiteX10" fmla="*/ 1955738 w 2975626"/>
              <a:gd name="connsiteY10" fmla="*/ 4072033 h 4077212"/>
              <a:gd name="connsiteX11" fmla="*/ 2382444 w 2975626"/>
              <a:gd name="connsiteY11" fmla="*/ 3855945 h 4077212"/>
              <a:gd name="connsiteX12" fmla="*/ 2914630 w 2975626"/>
              <a:gd name="connsiteY12" fmla="*/ 3447189 h 4077212"/>
              <a:gd name="connsiteX13" fmla="*/ 2975626 w 2975626"/>
              <a:gd name="connsiteY13" fmla="*/ 3383317 h 4077212"/>
              <a:gd name="connsiteX14" fmla="*/ 2975626 w 2975626"/>
              <a:gd name="connsiteY14" fmla="*/ 2973664 h 4077212"/>
              <a:gd name="connsiteX15" fmla="*/ 2820091 w 2975626"/>
              <a:gd name="connsiteY15" fmla="*/ 3155026 h 4077212"/>
              <a:gd name="connsiteX16" fmla="*/ 2379709 w 2975626"/>
              <a:gd name="connsiteY16" fmla="*/ 3522239 h 4077212"/>
              <a:gd name="connsiteX17" fmla="*/ 1961208 w 2975626"/>
              <a:gd name="connsiteY17" fmla="*/ 3754739 h 4077212"/>
              <a:gd name="connsiteX18" fmla="*/ 1879149 w 2975626"/>
              <a:gd name="connsiteY18" fmla="*/ 3749268 h 4077212"/>
              <a:gd name="connsiteX19" fmla="*/ 410295 w 2975626"/>
              <a:gd name="connsiteY19" fmla="*/ 2094414 h 4077212"/>
              <a:gd name="connsiteX20" fmla="*/ 262589 w 2975626"/>
              <a:gd name="connsiteY20" fmla="*/ 1156207 h 4077212"/>
              <a:gd name="connsiteX21" fmla="*/ 259853 w 2975626"/>
              <a:gd name="connsiteY21" fmla="*/ 847118 h 4077212"/>
              <a:gd name="connsiteX22" fmla="*/ 333706 w 2975626"/>
              <a:gd name="connsiteY22" fmla="*/ 773265 h 4077212"/>
              <a:gd name="connsiteX23" fmla="*/ 1370384 w 2975626"/>
              <a:gd name="connsiteY23" fmla="*/ 439559 h 4077212"/>
              <a:gd name="connsiteX24" fmla="*/ 1780678 w 2975626"/>
              <a:gd name="connsiteY24" fmla="*/ 269971 h 4077212"/>
              <a:gd name="connsiteX25" fmla="*/ 2491856 w 2975626"/>
              <a:gd name="connsiteY25" fmla="*/ 412206 h 4077212"/>
              <a:gd name="connsiteX26" fmla="*/ 2860015 w 2975626"/>
              <a:gd name="connsiteY26" fmla="*/ 601359 h 4077212"/>
              <a:gd name="connsiteX27" fmla="*/ 2975626 w 2975626"/>
              <a:gd name="connsiteY27" fmla="*/ 641546 h 4077212"/>
              <a:gd name="connsiteX28" fmla="*/ 2975626 w 2975626"/>
              <a:gd name="connsiteY28" fmla="*/ 385421 h 4077212"/>
              <a:gd name="connsiteX29" fmla="*/ 2918562 w 2975626"/>
              <a:gd name="connsiteY29" fmla="*/ 362971 h 4077212"/>
              <a:gd name="connsiteX30" fmla="*/ 2601268 w 2975626"/>
              <a:gd name="connsiteY30" fmla="*/ 187912 h 4077212"/>
              <a:gd name="connsiteX31" fmla="*/ 2177297 w 2975626"/>
              <a:gd name="connsiteY31" fmla="*/ 18323 h 4077212"/>
              <a:gd name="connsiteX0" fmla="*/ 2177297 w 2975626"/>
              <a:gd name="connsiteY0" fmla="*/ 20688 h 4079577"/>
              <a:gd name="connsiteX1" fmla="*/ 1687678 w 2975626"/>
              <a:gd name="connsiteY1" fmla="*/ 20688 h 4079577"/>
              <a:gd name="connsiteX2" fmla="*/ 1285590 w 2975626"/>
              <a:gd name="connsiteY2" fmla="*/ 182071 h 4079577"/>
              <a:gd name="connsiteX3" fmla="*/ 361059 w 2975626"/>
              <a:gd name="connsiteY3" fmla="*/ 507571 h 4079577"/>
              <a:gd name="connsiteX4" fmla="*/ 0 w 2975626"/>
              <a:gd name="connsiteY4" fmla="*/ 526718 h 4079577"/>
              <a:gd name="connsiteX5" fmla="*/ 0 w 2975626"/>
              <a:gd name="connsiteY5" fmla="*/ 1205072 h 4079577"/>
              <a:gd name="connsiteX6" fmla="*/ 87530 w 2975626"/>
              <a:gd name="connsiteY6" fmla="*/ 1949073 h 4079577"/>
              <a:gd name="connsiteX7" fmla="*/ 965560 w 2975626"/>
              <a:gd name="connsiteY7" fmla="*/ 3461692 h 4079577"/>
              <a:gd name="connsiteX8" fmla="*/ 1898296 w 2975626"/>
              <a:gd name="connsiteY8" fmla="*/ 4074398 h 4079577"/>
              <a:gd name="connsiteX9" fmla="*/ 1955738 w 2975626"/>
              <a:gd name="connsiteY9" fmla="*/ 4074398 h 4079577"/>
              <a:gd name="connsiteX10" fmla="*/ 2382444 w 2975626"/>
              <a:gd name="connsiteY10" fmla="*/ 3858310 h 4079577"/>
              <a:gd name="connsiteX11" fmla="*/ 2914630 w 2975626"/>
              <a:gd name="connsiteY11" fmla="*/ 3449554 h 4079577"/>
              <a:gd name="connsiteX12" fmla="*/ 2975626 w 2975626"/>
              <a:gd name="connsiteY12" fmla="*/ 3385682 h 4079577"/>
              <a:gd name="connsiteX13" fmla="*/ 2975626 w 2975626"/>
              <a:gd name="connsiteY13" fmla="*/ 2976029 h 4079577"/>
              <a:gd name="connsiteX14" fmla="*/ 2820091 w 2975626"/>
              <a:gd name="connsiteY14" fmla="*/ 3157391 h 4079577"/>
              <a:gd name="connsiteX15" fmla="*/ 2379709 w 2975626"/>
              <a:gd name="connsiteY15" fmla="*/ 3524604 h 4079577"/>
              <a:gd name="connsiteX16" fmla="*/ 1961208 w 2975626"/>
              <a:gd name="connsiteY16" fmla="*/ 3757104 h 4079577"/>
              <a:gd name="connsiteX17" fmla="*/ 1879149 w 2975626"/>
              <a:gd name="connsiteY17" fmla="*/ 3751633 h 4079577"/>
              <a:gd name="connsiteX18" fmla="*/ 410295 w 2975626"/>
              <a:gd name="connsiteY18" fmla="*/ 2096779 h 4079577"/>
              <a:gd name="connsiteX19" fmla="*/ 262589 w 2975626"/>
              <a:gd name="connsiteY19" fmla="*/ 1158572 h 4079577"/>
              <a:gd name="connsiteX20" fmla="*/ 259853 w 2975626"/>
              <a:gd name="connsiteY20" fmla="*/ 849483 h 4079577"/>
              <a:gd name="connsiteX21" fmla="*/ 333706 w 2975626"/>
              <a:gd name="connsiteY21" fmla="*/ 775630 h 4079577"/>
              <a:gd name="connsiteX22" fmla="*/ 1370384 w 2975626"/>
              <a:gd name="connsiteY22" fmla="*/ 441924 h 4079577"/>
              <a:gd name="connsiteX23" fmla="*/ 1780678 w 2975626"/>
              <a:gd name="connsiteY23" fmla="*/ 272336 h 4079577"/>
              <a:gd name="connsiteX24" fmla="*/ 2491856 w 2975626"/>
              <a:gd name="connsiteY24" fmla="*/ 414571 h 4079577"/>
              <a:gd name="connsiteX25" fmla="*/ 2860015 w 2975626"/>
              <a:gd name="connsiteY25" fmla="*/ 603724 h 4079577"/>
              <a:gd name="connsiteX26" fmla="*/ 2975626 w 2975626"/>
              <a:gd name="connsiteY26" fmla="*/ 643911 h 4079577"/>
              <a:gd name="connsiteX27" fmla="*/ 2975626 w 2975626"/>
              <a:gd name="connsiteY27" fmla="*/ 387786 h 4079577"/>
              <a:gd name="connsiteX28" fmla="*/ 2918562 w 2975626"/>
              <a:gd name="connsiteY28" fmla="*/ 365336 h 4079577"/>
              <a:gd name="connsiteX29" fmla="*/ 2601268 w 2975626"/>
              <a:gd name="connsiteY29" fmla="*/ 190277 h 4079577"/>
              <a:gd name="connsiteX30" fmla="*/ 2177297 w 2975626"/>
              <a:gd name="connsiteY30" fmla="*/ 20688 h 407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75626" h="4079577">
                <a:moveTo>
                  <a:pt x="2177297" y="20688"/>
                </a:moveTo>
                <a:cubicBezTo>
                  <a:pt x="2025032" y="-7577"/>
                  <a:pt x="1836296" y="-6209"/>
                  <a:pt x="1687678" y="20688"/>
                </a:cubicBezTo>
                <a:cubicBezTo>
                  <a:pt x="1539060" y="47585"/>
                  <a:pt x="1405943" y="94541"/>
                  <a:pt x="1285590" y="182071"/>
                </a:cubicBezTo>
                <a:cubicBezTo>
                  <a:pt x="1009325" y="381748"/>
                  <a:pt x="697501" y="477483"/>
                  <a:pt x="361059" y="507571"/>
                </a:cubicBezTo>
                <a:cubicBezTo>
                  <a:pt x="243441" y="518513"/>
                  <a:pt x="123088" y="521248"/>
                  <a:pt x="0" y="526718"/>
                </a:cubicBezTo>
                <a:lnTo>
                  <a:pt x="0" y="1205072"/>
                </a:lnTo>
                <a:cubicBezTo>
                  <a:pt x="2735" y="1456719"/>
                  <a:pt x="27353" y="1705631"/>
                  <a:pt x="87530" y="1949073"/>
                </a:cubicBezTo>
                <a:cubicBezTo>
                  <a:pt x="232500" y="2539897"/>
                  <a:pt x="527912" y="3043191"/>
                  <a:pt x="965560" y="3461692"/>
                </a:cubicBezTo>
                <a:cubicBezTo>
                  <a:pt x="1239090" y="3721545"/>
                  <a:pt x="1550914" y="3926692"/>
                  <a:pt x="1898296" y="4074398"/>
                </a:cubicBezTo>
                <a:cubicBezTo>
                  <a:pt x="1914708" y="4079869"/>
                  <a:pt x="1939326" y="4082604"/>
                  <a:pt x="1955738" y="4074398"/>
                </a:cubicBezTo>
                <a:cubicBezTo>
                  <a:pt x="2097973" y="4003281"/>
                  <a:pt x="2248414" y="3943104"/>
                  <a:pt x="2382444" y="3858310"/>
                </a:cubicBezTo>
                <a:cubicBezTo>
                  <a:pt x="2578701" y="3735222"/>
                  <a:pt x="2756154" y="3598970"/>
                  <a:pt x="2914630" y="3449554"/>
                </a:cubicBezTo>
                <a:lnTo>
                  <a:pt x="2975626" y="3385682"/>
                </a:lnTo>
                <a:lnTo>
                  <a:pt x="2975626" y="2976029"/>
                </a:lnTo>
                <a:lnTo>
                  <a:pt x="2820091" y="3157391"/>
                </a:lnTo>
                <a:cubicBezTo>
                  <a:pt x="2688797" y="3294839"/>
                  <a:pt x="2542459" y="3417928"/>
                  <a:pt x="2379709" y="3524604"/>
                </a:cubicBezTo>
                <a:cubicBezTo>
                  <a:pt x="2248414" y="3612133"/>
                  <a:pt x="2103444" y="3683251"/>
                  <a:pt x="1961208" y="3757104"/>
                </a:cubicBezTo>
                <a:cubicBezTo>
                  <a:pt x="1939326" y="3768045"/>
                  <a:pt x="1901032" y="3762575"/>
                  <a:pt x="1879149" y="3751633"/>
                </a:cubicBezTo>
                <a:cubicBezTo>
                  <a:pt x="1159766" y="3404250"/>
                  <a:pt x="675618" y="2848985"/>
                  <a:pt x="410295" y="2096779"/>
                </a:cubicBezTo>
                <a:cubicBezTo>
                  <a:pt x="303618" y="1793161"/>
                  <a:pt x="262589" y="1478602"/>
                  <a:pt x="262589" y="1158572"/>
                </a:cubicBezTo>
                <a:cubicBezTo>
                  <a:pt x="259853" y="1054631"/>
                  <a:pt x="265324" y="950689"/>
                  <a:pt x="259853" y="849483"/>
                </a:cubicBezTo>
                <a:cubicBezTo>
                  <a:pt x="257118" y="792042"/>
                  <a:pt x="281736" y="778366"/>
                  <a:pt x="333706" y="775630"/>
                </a:cubicBezTo>
                <a:cubicBezTo>
                  <a:pt x="705707" y="748277"/>
                  <a:pt x="1058560" y="652542"/>
                  <a:pt x="1370384" y="441924"/>
                </a:cubicBezTo>
                <a:cubicBezTo>
                  <a:pt x="1496208" y="357130"/>
                  <a:pt x="1630237" y="291483"/>
                  <a:pt x="1780678" y="272336"/>
                </a:cubicBezTo>
                <a:cubicBezTo>
                  <a:pt x="2032326" y="239512"/>
                  <a:pt x="2273032" y="272336"/>
                  <a:pt x="2491856" y="414571"/>
                </a:cubicBezTo>
                <a:cubicBezTo>
                  <a:pt x="2609816" y="492527"/>
                  <a:pt x="2732776" y="554713"/>
                  <a:pt x="2860015" y="603724"/>
                </a:cubicBezTo>
                <a:lnTo>
                  <a:pt x="2975626" y="643911"/>
                </a:lnTo>
                <a:lnTo>
                  <a:pt x="2975626" y="387786"/>
                </a:lnTo>
                <a:lnTo>
                  <a:pt x="2918562" y="365336"/>
                </a:lnTo>
                <a:cubicBezTo>
                  <a:pt x="2809150" y="318836"/>
                  <a:pt x="2702474" y="255924"/>
                  <a:pt x="2601268" y="190277"/>
                </a:cubicBezTo>
                <a:cubicBezTo>
                  <a:pt x="2469974" y="102747"/>
                  <a:pt x="2327738" y="53512"/>
                  <a:pt x="2177297" y="20688"/>
                </a:cubicBezTo>
                <a:close/>
              </a:path>
            </a:pathLst>
          </a:custGeom>
          <a:solidFill>
            <a:schemeClr val="accent1"/>
          </a:solidFill>
          <a:ln w="272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19D016B-221E-4D17-8A1C-A43C00F04EEB}"/>
              </a:ext>
            </a:extLst>
          </p:cNvPr>
          <p:cNvSpPr/>
          <p:nvPr userDrawn="1"/>
        </p:nvSpPr>
        <p:spPr>
          <a:xfrm>
            <a:off x="1" y="2124461"/>
            <a:ext cx="2450757" cy="2979372"/>
          </a:xfrm>
          <a:custGeom>
            <a:avLst/>
            <a:gdLst>
              <a:gd name="connsiteX0" fmla="*/ 1096478 w 2450757"/>
              <a:gd name="connsiteY0" fmla="*/ 762036 h 2979372"/>
              <a:gd name="connsiteX1" fmla="*/ 1014419 w 2450757"/>
              <a:gd name="connsiteY1" fmla="*/ 814007 h 2979372"/>
              <a:gd name="connsiteX2" fmla="*/ 620536 w 2450757"/>
              <a:gd name="connsiteY2" fmla="*/ 1596302 h 2979372"/>
              <a:gd name="connsiteX3" fmla="*/ 593183 w 2450757"/>
              <a:gd name="connsiteY3" fmla="*/ 1656478 h 2979372"/>
              <a:gd name="connsiteX4" fmla="*/ 984331 w 2450757"/>
              <a:gd name="connsiteY4" fmla="*/ 1656478 h 2979372"/>
              <a:gd name="connsiteX5" fmla="*/ 626007 w 2450757"/>
              <a:gd name="connsiteY5" fmla="*/ 2345773 h 2979372"/>
              <a:gd name="connsiteX6" fmla="*/ 639684 w 2450757"/>
              <a:gd name="connsiteY6" fmla="*/ 2359450 h 2979372"/>
              <a:gd name="connsiteX7" fmla="*/ 1733802 w 2450757"/>
              <a:gd name="connsiteY7" fmla="*/ 1262596 h 2979372"/>
              <a:gd name="connsiteX8" fmla="*/ 1222302 w 2450757"/>
              <a:gd name="connsiteY8" fmla="*/ 1262596 h 2979372"/>
              <a:gd name="connsiteX9" fmla="*/ 1493096 w 2450757"/>
              <a:gd name="connsiteY9" fmla="*/ 762036 h 2979372"/>
              <a:gd name="connsiteX10" fmla="*/ 1096478 w 2450757"/>
              <a:gd name="connsiteY10" fmla="*/ 762036 h 2979372"/>
              <a:gd name="connsiteX11" fmla="*/ 1003136 w 2450757"/>
              <a:gd name="connsiteY11" fmla="*/ 257 h 2979372"/>
              <a:gd name="connsiteX12" fmla="*/ 1394626 w 2450757"/>
              <a:gd name="connsiteY12" fmla="*/ 94624 h 2979372"/>
              <a:gd name="connsiteX13" fmla="*/ 2409421 w 2450757"/>
              <a:gd name="connsiteY13" fmla="*/ 469360 h 2979372"/>
              <a:gd name="connsiteX14" fmla="*/ 2447715 w 2450757"/>
              <a:gd name="connsiteY14" fmla="*/ 480301 h 2979372"/>
              <a:gd name="connsiteX15" fmla="*/ 2362921 w 2450757"/>
              <a:gd name="connsiteY15" fmla="*/ 1344655 h 2979372"/>
              <a:gd name="connsiteX16" fmla="*/ 1495831 w 2450757"/>
              <a:gd name="connsiteY16" fmla="*/ 2690421 h 2979372"/>
              <a:gd name="connsiteX17" fmla="*/ 1069125 w 2450757"/>
              <a:gd name="connsiteY17" fmla="*/ 2972156 h 2979372"/>
              <a:gd name="connsiteX18" fmla="*/ 1000743 w 2450757"/>
              <a:gd name="connsiteY18" fmla="*/ 2972156 h 2979372"/>
              <a:gd name="connsiteX19" fmla="*/ 107967 w 2450757"/>
              <a:gd name="connsiteY19" fmla="*/ 2170544 h 2979372"/>
              <a:gd name="connsiteX20" fmla="*/ 0 w 2450757"/>
              <a:gd name="connsiteY20" fmla="*/ 2000968 h 2979372"/>
              <a:gd name="connsiteX21" fmla="*/ 0 w 2450757"/>
              <a:gd name="connsiteY21" fmla="*/ 391224 h 2979372"/>
              <a:gd name="connsiteX22" fmla="*/ 68006 w 2450757"/>
              <a:gd name="connsiteY22" fmla="*/ 370889 h 2979372"/>
              <a:gd name="connsiteX23" fmla="*/ 609595 w 2450757"/>
              <a:gd name="connsiteY23" fmla="*/ 111036 h 2979372"/>
              <a:gd name="connsiteX24" fmla="*/ 1003136 w 2450757"/>
              <a:gd name="connsiteY24" fmla="*/ 257 h 297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50757" h="2979372">
                <a:moveTo>
                  <a:pt x="1096478" y="762036"/>
                </a:moveTo>
                <a:cubicBezTo>
                  <a:pt x="1052713" y="762036"/>
                  <a:pt x="1033566" y="775713"/>
                  <a:pt x="1014419" y="814007"/>
                </a:cubicBezTo>
                <a:cubicBezTo>
                  <a:pt x="883125" y="1073860"/>
                  <a:pt x="751831" y="1336449"/>
                  <a:pt x="620536" y="1596302"/>
                </a:cubicBezTo>
                <a:cubicBezTo>
                  <a:pt x="612331" y="1612714"/>
                  <a:pt x="604125" y="1631861"/>
                  <a:pt x="593183" y="1656478"/>
                </a:cubicBezTo>
                <a:cubicBezTo>
                  <a:pt x="727213" y="1656478"/>
                  <a:pt x="853037" y="1656478"/>
                  <a:pt x="984331" y="1656478"/>
                </a:cubicBezTo>
                <a:cubicBezTo>
                  <a:pt x="863978" y="1891714"/>
                  <a:pt x="743625" y="2118743"/>
                  <a:pt x="626007" y="2345773"/>
                </a:cubicBezTo>
                <a:cubicBezTo>
                  <a:pt x="631478" y="2351244"/>
                  <a:pt x="636948" y="2353979"/>
                  <a:pt x="639684" y="2359450"/>
                </a:cubicBezTo>
                <a:cubicBezTo>
                  <a:pt x="1000743" y="1998390"/>
                  <a:pt x="1361802" y="1634596"/>
                  <a:pt x="1733802" y="1262596"/>
                </a:cubicBezTo>
                <a:cubicBezTo>
                  <a:pt x="1558743" y="1262596"/>
                  <a:pt x="1397361" y="1262596"/>
                  <a:pt x="1222302" y="1262596"/>
                </a:cubicBezTo>
                <a:cubicBezTo>
                  <a:pt x="1315302" y="1090272"/>
                  <a:pt x="1402832" y="926154"/>
                  <a:pt x="1493096" y="762036"/>
                </a:cubicBezTo>
                <a:cubicBezTo>
                  <a:pt x="1361802" y="762036"/>
                  <a:pt x="1227772" y="764772"/>
                  <a:pt x="1096478" y="762036"/>
                </a:cubicBezTo>
                <a:close/>
                <a:moveTo>
                  <a:pt x="1003136" y="257"/>
                </a:moveTo>
                <a:cubicBezTo>
                  <a:pt x="1134089" y="-3163"/>
                  <a:pt x="1264699" y="27609"/>
                  <a:pt x="1394626" y="94624"/>
                </a:cubicBezTo>
                <a:cubicBezTo>
                  <a:pt x="1717391" y="261477"/>
                  <a:pt x="2045626" y="411918"/>
                  <a:pt x="2409421" y="469360"/>
                </a:cubicBezTo>
                <a:cubicBezTo>
                  <a:pt x="2420362" y="472095"/>
                  <a:pt x="2434039" y="474830"/>
                  <a:pt x="2447715" y="480301"/>
                </a:cubicBezTo>
                <a:cubicBezTo>
                  <a:pt x="2458656" y="772978"/>
                  <a:pt x="2442244" y="1062919"/>
                  <a:pt x="2362921" y="1344655"/>
                </a:cubicBezTo>
                <a:cubicBezTo>
                  <a:pt x="2215215" y="1883508"/>
                  <a:pt x="1928009" y="2337567"/>
                  <a:pt x="1495831" y="2690421"/>
                </a:cubicBezTo>
                <a:cubicBezTo>
                  <a:pt x="1364537" y="2797097"/>
                  <a:pt x="1214096" y="2881891"/>
                  <a:pt x="1069125" y="2972156"/>
                </a:cubicBezTo>
                <a:cubicBezTo>
                  <a:pt x="1052713" y="2983097"/>
                  <a:pt x="1019890" y="2980362"/>
                  <a:pt x="1000743" y="2972156"/>
                </a:cubicBezTo>
                <a:cubicBezTo>
                  <a:pt x="633530" y="2771112"/>
                  <a:pt x="337091" y="2502369"/>
                  <a:pt x="107967" y="2170544"/>
                </a:cubicBezTo>
                <a:lnTo>
                  <a:pt x="0" y="2000968"/>
                </a:lnTo>
                <a:lnTo>
                  <a:pt x="0" y="391224"/>
                </a:lnTo>
                <a:lnTo>
                  <a:pt x="68006" y="370889"/>
                </a:lnTo>
                <a:cubicBezTo>
                  <a:pt x="254007" y="297036"/>
                  <a:pt x="434536" y="206771"/>
                  <a:pt x="609595" y="111036"/>
                </a:cubicBezTo>
                <a:cubicBezTo>
                  <a:pt x="740890" y="41286"/>
                  <a:pt x="872184" y="3676"/>
                  <a:pt x="1003136" y="257"/>
                </a:cubicBezTo>
                <a:close/>
              </a:path>
            </a:pathLst>
          </a:custGeom>
          <a:solidFill>
            <a:schemeClr val="accent1"/>
          </a:solidFill>
          <a:ln w="272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5" name="MS logo gray - EMF">
            <a:extLst>
              <a:ext uri="{FF2B5EF4-FFF2-40B4-BE49-F238E27FC236}">
                <a16:creationId xmlns:a16="http://schemas.microsoft.com/office/drawing/2014/main" id="{6EF7E9E4-8351-4738-819C-F421223F5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8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202871"/>
            <a:ext cx="3632388" cy="1172553"/>
          </a:xfrm>
        </p:spPr>
        <p:txBody>
          <a:bodyPr lIns="0" tIns="0" rIns="0" bIns="0"/>
          <a:lstStyle>
            <a:lvl1pPr>
              <a:defRPr sz="1961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12722" y="1202872"/>
            <a:ext cx="3618382" cy="3289228"/>
          </a:xfrm>
        </p:spPr>
        <p:txBody>
          <a:bodyPr wrap="square" lIns="0" tIns="0" rIns="0" bIns="0">
            <a:noAutofit/>
          </a:bodyPr>
          <a:lstStyle>
            <a:lvl1pPr marL="0" marR="0" indent="0" algn="l" defTabSz="507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9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61" spc="0" baseline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  <a:lvl2pPr marL="224142" indent="0">
              <a:buNone/>
              <a:defRPr sz="1765"/>
            </a:lvl2pPr>
            <a:lvl3pPr marL="448285" indent="0">
              <a:buNone/>
              <a:defRPr sz="1765"/>
            </a:lvl3pPr>
            <a:lvl4pPr marL="672427" indent="0">
              <a:buNone/>
              <a:defRPr sz="1765"/>
            </a:lvl4pPr>
            <a:lvl5pPr marL="896569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2495929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7039" y="3224354"/>
            <a:ext cx="4295274" cy="1172553"/>
          </a:xfrm>
        </p:spPr>
        <p:txBody>
          <a:bodyPr lIns="0" tIns="0" rIns="0" bIns="0"/>
          <a:lstStyle>
            <a:lvl1pPr>
              <a:defRPr sz="1961" spc="0" baseline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08344" y="2428726"/>
            <a:ext cx="5956617" cy="2000548"/>
          </a:xfrm>
        </p:spPr>
        <p:txBody>
          <a:bodyPr wrap="square" lIns="0" tIns="0" rIns="0" bIns="0" anchor="ctr" anchorCtr="0">
            <a:noAutofit/>
          </a:bodyPr>
          <a:lstStyle>
            <a:lvl1pPr marL="338138" marR="0" indent="-338138" algn="l" defTabSz="507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2"/>
              </a:buBlip>
              <a:tabLst/>
              <a:defRPr sz="1800" spc="0" baseline="0"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j-lt"/>
              </a:defRPr>
            </a:lvl1pPr>
            <a:lvl2pPr marL="224142" indent="0">
              <a:buNone/>
              <a:defRPr sz="1765"/>
            </a:lvl2pPr>
            <a:lvl3pPr marL="448285" indent="0">
              <a:buNone/>
              <a:defRPr sz="1765"/>
            </a:lvl3pPr>
            <a:lvl4pPr marL="672427" indent="0">
              <a:buNone/>
              <a:defRPr sz="1765"/>
            </a:lvl4pPr>
            <a:lvl5pPr marL="896569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1E56D9C-6D9B-4C93-B56A-E46023C4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038" y="406139"/>
            <a:ext cx="727994" cy="7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04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2139704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5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142" indent="0">
              <a:lnSpc>
                <a:spcPct val="90000"/>
              </a:lnSpc>
              <a:spcBef>
                <a:spcPts val="0"/>
              </a:spcBef>
              <a:spcAft>
                <a:spcPts val="1275"/>
              </a:spcAft>
              <a:buNone/>
              <a:defRPr sz="1961">
                <a:solidFill>
                  <a:srgbClr val="000000"/>
                </a:solidFill>
              </a:defRPr>
            </a:lvl2pPr>
            <a:lvl3pPr marL="448285" indent="0">
              <a:spcBef>
                <a:spcPts val="0"/>
              </a:spcBef>
              <a:spcAft>
                <a:spcPts val="1275"/>
              </a:spcAft>
              <a:buNone/>
              <a:defRPr sz="1961">
                <a:solidFill>
                  <a:srgbClr val="000000"/>
                </a:solidFill>
              </a:defRPr>
            </a:lvl3pPr>
            <a:lvl4pPr marL="672427" indent="0">
              <a:spcBef>
                <a:spcPts val="0"/>
              </a:spcBef>
              <a:spcAft>
                <a:spcPts val="1275"/>
              </a:spcAft>
              <a:buNone/>
              <a:defRPr sz="1961"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38" b="0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2602306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38" b="0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2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4658337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62D5679-B66F-A244-9E94-0FFE5F1B6168}"/>
              </a:ext>
            </a:extLst>
          </p:cNvPr>
          <p:cNvSpPr>
            <a:spLocks noGrp="1"/>
          </p:cNvSpPr>
          <p:nvPr>
            <p:ph type="clipArt" sz="quarter" idx="11" hasCustomPrompt="1"/>
          </p:nvPr>
        </p:nvSpPr>
        <p:spPr>
          <a:xfrm>
            <a:off x="5982393" y="2145843"/>
            <a:ext cx="5780073" cy="3756460"/>
          </a:xfrm>
        </p:spPr>
        <p:txBody>
          <a:bodyPr anchor="ctr">
            <a:noAutofit/>
          </a:bodyPr>
          <a:lstStyle>
            <a:lvl1pPr algn="ctr">
              <a:defRPr sz="1961"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6426" y="2145844"/>
            <a:ext cx="5138175" cy="2573509"/>
          </a:xfrm>
        </p:spPr>
        <p:txBody>
          <a:bodyPr wrap="square" lIns="0" tIns="0" rIns="0" bIns="0">
            <a:noAutofit/>
          </a:bodyPr>
          <a:lstStyle>
            <a:lvl1pPr marL="0" marR="0" indent="0" algn="l" defTabSz="914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549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142" marR="0" indent="0" algn="l" defTabSz="91455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0CBD1C-0AFE-4EB9-94D7-943981FE0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</a:t>
            </a:r>
          </a:p>
        </p:txBody>
      </p:sp>
    </p:spTree>
    <p:extLst>
      <p:ext uri="{BB962C8B-B14F-4D97-AF65-F5344CB8AC3E}">
        <p14:creationId xmlns:p14="http://schemas.microsoft.com/office/powerpoint/2010/main" val="335643552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26425" y="1599723"/>
            <a:ext cx="3632388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2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281363" y="1599723"/>
            <a:ext cx="3623052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26966" y="1599723"/>
            <a:ext cx="3635499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6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3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4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785314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6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1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4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5" y="1590388"/>
            <a:ext cx="2653418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308" tIns="143446" rIns="179308" bIns="14344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35827"/>
            <a:ext cx="11336038" cy="7440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6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60" y="2135537"/>
            <a:ext cx="1596163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5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4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1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3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3" y="2135537"/>
            <a:ext cx="1596163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6" y="4927922"/>
            <a:ext cx="2653418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9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9">
                <a:solidFill>
                  <a:srgbClr val="000000"/>
                </a:solidFill>
              </a:defRPr>
            </a:lvl2pPr>
            <a:lvl3pPr marL="448285" indent="0">
              <a:buNone/>
              <a:defRPr/>
            </a:lvl3pPr>
            <a:lvl4pPr marL="672427" indent="0">
              <a:buNone/>
              <a:defRPr/>
            </a:lvl4pPr>
            <a:lvl5pPr marL="896569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96563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ith photo_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2E1E1D-F8EE-C240-9AB2-FB6268723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425780"/>
            <a:ext cx="5083629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08406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504A74A9-1A66-7144-8ABD-FF62F89E6E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5" y="2135536"/>
            <a:ext cx="11336038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440498"/>
            <a:ext cx="11336038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06604159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22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5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1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115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22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5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1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70526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3076339"/>
            <a:ext cx="7477989" cy="705321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145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strike="noStrike" kern="1200" cap="none" spc="-147" baseline="0" dirty="0">
                <a:ln w="3175"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16625-968F-4F68-AA82-3A14E4ACDFDB}"/>
              </a:ext>
            </a:extLst>
          </p:cNvPr>
          <p:cNvSpPr/>
          <p:nvPr userDrawn="1"/>
        </p:nvSpPr>
        <p:spPr bwMode="auto">
          <a:xfrm>
            <a:off x="426425" y="4032119"/>
            <a:ext cx="714466" cy="8073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0DC8F2-55ED-4FD4-BC36-24B55772E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038" y="406139"/>
            <a:ext cx="727994" cy="7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65044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07DE85-B70F-4309-8506-6C011BC20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5"/>
              </a:spcAft>
              <a:defRPr sz="2549" spc="-147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110" eaLnBrk="0" hangingPunct="0"/>
            <a:r>
              <a:rPr lang="en-US" sz="686" dirty="0">
                <a:solidFill>
                  <a:srgbClr val="000000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C8B45-9D01-4389-94BD-CBAF3D8B3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44" y="437140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3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5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110" eaLnBrk="0" hangingPunct="0"/>
            <a:r>
              <a:rPr lang="en-US" sz="686" dirty="0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1" y="437143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67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400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E582958-B9FC-45CD-B97B-46119EB37E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200" y="6016752"/>
            <a:ext cx="5513832" cy="307777"/>
          </a:xfrm>
          <a:noFill/>
        </p:spPr>
        <p:txBody>
          <a:bodyPr wrap="square"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8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F28077D6-7EB1-4B7E-84A0-48374B645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A33205-8906-4922-8891-9E726B5EEFA8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B34C75-D8A4-49E1-AA0A-489652FF46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6277E-0003-4B4F-BBDF-7243DEDD2459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FB33C9-50F2-4CAE-BD8E-9AC7CB80048A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202371-D802-4DC5-9A18-561BEC9D8AE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098F4A-73AD-4BE7-B148-D9A6136C147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2457E-11DA-417E-A479-5F99D523B151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F7D4BA-4311-42DA-983E-FA7CC6FF5D74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27996F-F0AC-42CC-A588-E636E9039B13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noFill/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65033411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Center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75" y="2568726"/>
            <a:ext cx="3464591" cy="758022"/>
          </a:xfrm>
          <a:prstGeom prst="rect">
            <a:avLst/>
          </a:prstGeom>
          <a:ln>
            <a:noFill/>
          </a:ln>
        </p:spPr>
        <p:txBody>
          <a:bodyPr vert="horz" wrap="square" lIns="0" tIns="164592" rIns="0" bIns="0" rtlCol="0" anchor="t" anchorCtr="0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64FA5E-111E-4E9D-BF97-70CE52151A61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3C1C78-9FF9-4D65-B88C-E0207FB37367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EEA417-C25C-4BD3-B91A-D7F08D445C40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E9FD7F-79C6-4BB4-BF86-33E266909564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CD758E-2995-47A4-AA8E-217A78C05B7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F3BD66-8B08-4984-B9A9-256F333868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609BB3-1C6E-4E9A-98FF-6B79D4B70F60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ABC6A4-EF39-4F8C-96BF-B5BCB82F1DDB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1C734E-C4FE-4283-8301-AE006B28591D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6635877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ith photo_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9E035-8F3C-C54D-844B-D184582FA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635" y="2425780"/>
            <a:ext cx="5083629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53365">
                      <a:srgbClr val="FFFFFF"/>
                    </a:gs>
                    <a:gs pos="21764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08406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53365">
                      <a:srgbClr val="FFFFFF"/>
                    </a:gs>
                    <a:gs pos="21764">
                      <a:srgbClr val="FFFFFF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9A64866-81C9-F346-A699-D5FE5F629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1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and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675" y="2409146"/>
            <a:ext cx="3659397" cy="758022"/>
          </a:xfrm>
          <a:prstGeom prst="rect">
            <a:avLst/>
          </a:prstGeom>
          <a:ln>
            <a:noFill/>
          </a:ln>
        </p:spPr>
        <p:txBody>
          <a:bodyPr vert="horz" wrap="square" lIns="0" tIns="164592" rIns="0" bIns="0" rtlCol="0" anchor="b" anchorCtr="0">
            <a:noAutofit/>
          </a:bodyPr>
          <a:lstStyle>
            <a:lvl1pPr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7D8B7-D199-4E1B-ABD5-6F4C03ED3F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9675" y="3433857"/>
            <a:ext cx="3659397" cy="1348061"/>
          </a:xfrm>
          <a:ln>
            <a:noFill/>
          </a:ln>
        </p:spPr>
        <p:txBody>
          <a:bodyPr wrap="square">
            <a:spAutoFit/>
          </a:bodyPr>
          <a:lstStyle>
            <a:lvl1pPr>
              <a:defRPr lang="en-US" sz="2200" smtClean="0">
                <a:gradFill>
                  <a:gsLst>
                    <a:gs pos="24479">
                      <a:schemeClr val="tx1"/>
                    </a:gs>
                    <a:gs pos="94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marL="28012" lvl="0" defTabSz="91410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Edit Master text styles</a:t>
            </a:r>
          </a:p>
          <a:p>
            <a:pPr marL="457200" lvl="1" defTabSz="914400"/>
            <a:r>
              <a:rPr lang="en-US"/>
              <a:t>Second level</a:t>
            </a:r>
          </a:p>
          <a:p>
            <a:pPr marL="914400" lvl="2" defTabSz="914400"/>
            <a:r>
              <a:rPr lang="en-US"/>
              <a:t>Third level</a:t>
            </a:r>
          </a:p>
          <a:p>
            <a:pPr marL="1371600" lvl="3" defTabSz="914400"/>
            <a:r>
              <a:rPr lang="en-US"/>
              <a:t>Fourth level</a:t>
            </a:r>
          </a:p>
          <a:p>
            <a:pPr marL="1828800" lvl="4" defTabSz="914400"/>
            <a:r>
              <a:rPr lang="en-US"/>
              <a:t>Fifth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94634E-B1AA-40CA-820E-BE1F6331FA28}"/>
              </a:ext>
            </a:extLst>
          </p:cNvPr>
          <p:cNvCxnSpPr>
            <a:cxnSpLocks/>
          </p:cNvCxnSpPr>
          <p:nvPr userDrawn="1"/>
        </p:nvCxnSpPr>
        <p:spPr>
          <a:xfrm>
            <a:off x="4355160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3CF90A-8D05-49E7-B076-115420CA825F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4267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8A1843-83F1-4363-8C1F-37F50F6218C8}"/>
              </a:ext>
            </a:extLst>
          </p:cNvPr>
          <p:cNvCxnSpPr>
            <a:cxnSpLocks/>
          </p:cNvCxnSpPr>
          <p:nvPr userDrawn="1"/>
        </p:nvCxnSpPr>
        <p:spPr>
          <a:xfrm>
            <a:off x="585216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53274A-8849-42AB-B3BE-78D55E8CBA39}"/>
              </a:ext>
            </a:extLst>
          </p:cNvPr>
          <p:cNvCxnSpPr>
            <a:cxnSpLocks/>
          </p:cNvCxnSpPr>
          <p:nvPr userDrawn="1"/>
        </p:nvCxnSpPr>
        <p:spPr>
          <a:xfrm>
            <a:off x="11606784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5EE6E-247D-4C37-A818-70453C37272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82042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BF9E34-F6C2-4F32-85F9-AA48766B148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72784"/>
            <a:ext cx="12192000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9F6FA4-A349-4A42-96B6-F79DFC15A2B5}"/>
              </a:ext>
            </a:extLst>
          </p:cNvPr>
          <p:cNvCxnSpPr>
            <a:cxnSpLocks/>
          </p:cNvCxnSpPr>
          <p:nvPr userDrawn="1"/>
        </p:nvCxnSpPr>
        <p:spPr>
          <a:xfrm>
            <a:off x="4259072" y="0"/>
            <a:ext cx="0" cy="685800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192593-1BD3-4A52-A1A4-53B6A0685948}"/>
              </a:ext>
            </a:extLst>
          </p:cNvPr>
          <p:cNvCxnSpPr>
            <a:cxnSpLocks/>
          </p:cNvCxnSpPr>
          <p:nvPr userDrawn="1"/>
        </p:nvCxnSpPr>
        <p:spPr>
          <a:xfrm>
            <a:off x="404261" y="3429000"/>
            <a:ext cx="11787739" cy="0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A22FA5-3BF5-4E07-B77B-64A64C9E3490}"/>
              </a:ext>
            </a:extLst>
          </p:cNvPr>
          <p:cNvCxnSpPr>
            <a:cxnSpLocks/>
          </p:cNvCxnSpPr>
          <p:nvPr userDrawn="1"/>
        </p:nvCxnSpPr>
        <p:spPr>
          <a:xfrm flipV="1">
            <a:off x="7980972" y="582042"/>
            <a:ext cx="0" cy="5690742"/>
          </a:xfrm>
          <a:prstGeom prst="line">
            <a:avLst/>
          </a:prstGeom>
          <a:noFill/>
          <a:ln w="0">
            <a:solidFill>
              <a:schemeClr val="accent1">
                <a:alpha val="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26038362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26425" y="1599723"/>
            <a:ext cx="3632388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19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281363" y="1599723"/>
            <a:ext cx="3623052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26965" y="1599723"/>
            <a:ext cx="3635499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0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5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2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3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6660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6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0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3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6" y="1590385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35824"/>
            <a:ext cx="11336039" cy="7440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7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59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3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0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2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8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55994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79934379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8974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349231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96453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339575"/>
            <a:ext cx="11336038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1730855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95172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2F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92891AE-96DE-42DB-84F2-B6166CC5C8A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2613" y="585788"/>
            <a:ext cx="1368426" cy="292100"/>
            <a:chOff x="367" y="369"/>
            <a:chExt cx="862" cy="18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345C009-2FF2-410F-ACF8-C78B30EBDF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6" y="398"/>
              <a:ext cx="623" cy="120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82 w 1139"/>
                <a:gd name="T53" fmla="*/ 143 h 220"/>
                <a:gd name="T54" fmla="*/ 553 w 1139"/>
                <a:gd name="T55" fmla="*/ 200 h 220"/>
                <a:gd name="T56" fmla="*/ 610 w 1139"/>
                <a:gd name="T57" fmla="*/ 69 h 220"/>
                <a:gd name="T58" fmla="*/ 636 w 1139"/>
                <a:gd name="T59" fmla="*/ 109 h 220"/>
                <a:gd name="T60" fmla="*/ 568 w 1139"/>
                <a:gd name="T61" fmla="*/ 145 h 220"/>
                <a:gd name="T62" fmla="*/ 637 w 1139"/>
                <a:gd name="T63" fmla="*/ 180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885 w 1139"/>
                <a:gd name="T85" fmla="*/ 69 h 220"/>
                <a:gd name="T86" fmla="*/ 937 w 1139"/>
                <a:gd name="T87" fmla="*/ 199 h 220"/>
                <a:gd name="T88" fmla="*/ 809 w 1139"/>
                <a:gd name="T89" fmla="*/ 146 h 220"/>
                <a:gd name="T90" fmla="*/ 912 w 1139"/>
                <a:gd name="T91" fmla="*/ 180 h 220"/>
                <a:gd name="T92" fmla="*/ 884 w 1139"/>
                <a:gd name="T93" fmla="*/ 97 h 220"/>
                <a:gd name="T94" fmla="*/ 855 w 1139"/>
                <a:gd name="T95" fmla="*/ 180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171" y="15"/>
                    <a:pt x="171" y="15"/>
                    <a:pt x="218" y="15"/>
                  </a:cubicBezTo>
                  <a:cubicBezTo>
                    <a:pt x="218" y="15"/>
                    <a:pt x="218" y="15"/>
                    <a:pt x="218" y="217"/>
                  </a:cubicBezTo>
                  <a:cubicBezTo>
                    <a:pt x="218" y="217"/>
                    <a:pt x="218" y="217"/>
                    <a:pt x="184" y="217"/>
                  </a:cubicBezTo>
                  <a:cubicBezTo>
                    <a:pt x="184" y="217"/>
                    <a:pt x="184" y="217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80" y="68"/>
                    <a:pt x="180" y="68"/>
                    <a:pt x="120" y="217"/>
                  </a:cubicBezTo>
                  <a:cubicBezTo>
                    <a:pt x="120" y="217"/>
                    <a:pt x="120" y="217"/>
                    <a:pt x="97" y="217"/>
                  </a:cubicBezTo>
                  <a:cubicBezTo>
                    <a:pt x="97" y="217"/>
                    <a:pt x="97" y="217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2" y="52"/>
                    <a:pt x="32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93"/>
                    <a:pt x="33" y="93"/>
                    <a:pt x="33" y="217"/>
                  </a:cubicBezTo>
                  <a:cubicBezTo>
                    <a:pt x="33" y="217"/>
                    <a:pt x="33" y="217"/>
                    <a:pt x="0" y="217"/>
                  </a:cubicBezTo>
                  <a:cubicBezTo>
                    <a:pt x="0" y="217"/>
                    <a:pt x="0" y="217"/>
                    <a:pt x="0" y="15"/>
                  </a:cubicBezTo>
                  <a:cubicBezTo>
                    <a:pt x="0" y="15"/>
                    <a:pt x="0" y="15"/>
                    <a:pt x="50" y="15"/>
                  </a:cubicBezTo>
                  <a:cubicBezTo>
                    <a:pt x="50" y="15"/>
                    <a:pt x="50" y="15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09" y="168"/>
                    <a:pt x="109" y="168"/>
                    <a:pt x="110" y="168"/>
                  </a:cubicBezTo>
                  <a:cubicBezTo>
                    <a:pt x="110" y="168"/>
                    <a:pt x="110" y="168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10" y="69"/>
                  </a:moveTo>
                  <a:cubicBezTo>
                    <a:pt x="632" y="69"/>
                    <a:pt x="650" y="75"/>
                    <a:pt x="663" y="89"/>
                  </a:cubicBez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lose/>
                  <a:moveTo>
                    <a:pt x="637" y="180"/>
                  </a:moveTo>
                  <a:cubicBezTo>
                    <a:pt x="643" y="172"/>
                    <a:pt x="646" y="160"/>
                    <a:pt x="646" y="144"/>
                  </a:cubicBez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885" y="69"/>
                  </a:moveTo>
                  <a:cubicBezTo>
                    <a:pt x="908" y="69"/>
                    <a:pt x="926" y="75"/>
                    <a:pt x="938" y="89"/>
                  </a:cubicBez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lose/>
                  <a:moveTo>
                    <a:pt x="912" y="180"/>
                  </a:moveTo>
                  <a:cubicBezTo>
                    <a:pt x="919" y="172"/>
                    <a:pt x="922" y="160"/>
                    <a:pt x="922" y="144"/>
                  </a:cubicBez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4F6B1-FACD-4EE0-939A-A308DC492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369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89A6A32-DF20-432F-9E1A-A2E3D9909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369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A1FBB17-16C7-4972-9ADE-1682ECE341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" y="465"/>
              <a:ext cx="88" cy="88"/>
            </a:xfrm>
            <a:custGeom>
              <a:avLst/>
              <a:gdLst>
                <a:gd name="T0" fmla="*/ 88 w 88"/>
                <a:gd name="T1" fmla="*/ 88 h 88"/>
                <a:gd name="T2" fmla="*/ 0 w 88"/>
                <a:gd name="T3" fmla="*/ 88 h 88"/>
                <a:gd name="T4" fmla="*/ 0 w 88"/>
                <a:gd name="T5" fmla="*/ 0 h 88"/>
                <a:gd name="T6" fmla="*/ 88 w 88"/>
                <a:gd name="T7" fmla="*/ 0 h 88"/>
                <a:gd name="T8" fmla="*/ 88 w 88"/>
                <a:gd name="T9" fmla="*/ 88 h 88"/>
                <a:gd name="T10" fmla="*/ 88 w 88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8">
                  <a:moveTo>
                    <a:pt x="8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88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F3EFA08-1542-44B2-A568-33B7DEBF6A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4" y="465"/>
              <a:ext cx="87" cy="88"/>
            </a:xfrm>
            <a:custGeom>
              <a:avLst/>
              <a:gdLst>
                <a:gd name="T0" fmla="*/ 87 w 87"/>
                <a:gd name="T1" fmla="*/ 88 h 88"/>
                <a:gd name="T2" fmla="*/ 0 w 87"/>
                <a:gd name="T3" fmla="*/ 88 h 88"/>
                <a:gd name="T4" fmla="*/ 0 w 87"/>
                <a:gd name="T5" fmla="*/ 0 h 88"/>
                <a:gd name="T6" fmla="*/ 87 w 87"/>
                <a:gd name="T7" fmla="*/ 0 h 88"/>
                <a:gd name="T8" fmla="*/ 87 w 87"/>
                <a:gd name="T9" fmla="*/ 88 h 88"/>
                <a:gd name="T10" fmla="*/ 87 w 8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8">
                  <a:moveTo>
                    <a:pt x="87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88"/>
                  </a:lnTo>
                  <a:lnTo>
                    <a:pt x="87" y="88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0129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ith photo_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9E035-8F3C-C54D-844B-D184582FA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635" y="2425780"/>
            <a:ext cx="5083629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53365">
                      <a:srgbClr val="FFFFFF"/>
                    </a:gs>
                    <a:gs pos="21764">
                      <a:srgbClr val="FFFFFF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08406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53365">
                      <a:srgbClr val="FFFFFF"/>
                    </a:gs>
                    <a:gs pos="21764">
                      <a:srgbClr val="FFFFFF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9A64866-81C9-F346-A699-D5FE5F629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83297" y="281709"/>
            <a:ext cx="2440148" cy="9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612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1189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0D9C-8809-47C0-9119-CFAE1AD2E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089E8-8417-4214-B4FB-6F0FF05F5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F8BBB-6C78-41CD-8C7B-50D3DA3D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E5D9-D425-419C-AB68-6244B29C70F7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FD33-FF03-4FBB-B126-F654EDE2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CDF1-AEA1-4274-A14C-D496A446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24F9B-2D69-48F5-A48B-D36DA8C95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8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um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433965"/>
          </a:xfrm>
        </p:spPr>
        <p:txBody>
          <a:bodyPr tIns="64008"/>
          <a:lstStyle>
            <a:lvl1pPr>
              <a:defRPr sz="24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1440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9320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9BF7-07DF-409E-B752-2C7FF3C69342}" type="datetime1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709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59A66667-56DD-0944-88F2-9EEF75B94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52135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9438946C-117E-D444-B499-2F521D38B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26319472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rgbClr val="50E6F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1EE98-1D5E-42BA-AC44-9CC0B043C811}"/>
              </a:ext>
            </a:extLst>
          </p:cNvPr>
          <p:cNvSpPr txBox="1"/>
          <p:nvPr userDrawn="1"/>
        </p:nvSpPr>
        <p:spPr>
          <a:xfrm>
            <a:off x="5111147" y="6471980"/>
            <a:ext cx="1969706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dirty="0">
                <a:gradFill>
                  <a:gsLst>
                    <a:gs pos="2917">
                      <a:schemeClr val="tx1">
                        <a:alpha val="25000"/>
                      </a:schemeClr>
                    </a:gs>
                    <a:gs pos="30000">
                      <a:schemeClr val="tx1">
                        <a:alpha val="25000"/>
                      </a:schemeClr>
                    </a:gs>
                  </a:gsLst>
                  <a:lin ang="5400000" scaled="0"/>
                </a:gradFill>
                <a:latin typeface="+mj-lt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079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127" userDrawn="1">
          <p15:clr>
            <a:srgbClr val="5ACBF0"/>
          </p15:clr>
        </p15:guide>
        <p15:guide id="3" orient="horz" pos="1911" userDrawn="1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24887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8381-D755-469D-B382-77E170D6B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4" y="521991"/>
            <a:ext cx="10346020" cy="39998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2599" spc="0" dirty="0"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buClrTx/>
              <a:buSzPct val="90000"/>
              <a:buFont typeface="Wingdings" panose="05000000000000000000" pitchFamily="2" charset="2"/>
              <a:tabLst/>
            </a:pP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452183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8764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083374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228600" indent="0">
              <a:buNone/>
              <a:defRPr sz="1600">
                <a:solidFill>
                  <a:srgbClr val="000000"/>
                </a:solidFill>
              </a:defRPr>
            </a:lvl2pPr>
            <a:lvl3pPr marL="457200" indent="0">
              <a:buNone/>
              <a:defRPr sz="1400">
                <a:solidFill>
                  <a:srgbClr val="000000"/>
                </a:solidFill>
              </a:defRPr>
            </a:lvl3pPr>
            <a:lvl4pPr marL="685800" indent="0">
              <a:buNone/>
              <a:defRPr sz="1200">
                <a:solidFill>
                  <a:srgbClr val="000000"/>
                </a:solidFill>
              </a:defRPr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7A1A54A-CF38-9947-A8FB-BBD41DE0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13558931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41985" y="6315075"/>
            <a:ext cx="560832" cy="388420"/>
          </a:xfrm>
          <a:prstGeom prst="rect">
            <a:avLst/>
          </a:prstGeom>
        </p:spPr>
        <p:txBody>
          <a:bodyPr lIns="36576" tIns="36576" rIns="36576" bIns="36576" anchor="ctr"/>
          <a:lstStyle>
            <a:lvl1pPr algn="l">
              <a:defRPr sz="1200">
                <a:solidFill>
                  <a:schemeClr val="bg1">
                    <a:lumMod val="75000"/>
                    <a:alpha val="85000"/>
                  </a:schemeClr>
                </a:solidFill>
              </a:defRPr>
            </a:lvl1pPr>
          </a:lstStyle>
          <a:p>
            <a:fld id="{727B4C2D-45E2-4621-8491-2995EB46A6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19249" y="1447800"/>
            <a:ext cx="11151917" cy="4360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9269699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3" strike="noStrike" spc="-147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26427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7" spc="0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4A718E-6F7C-414B-B5B4-AA6809C76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45" y="437137"/>
            <a:ext cx="896425" cy="1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rgbClr val="027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1BD43-4947-4C7D-B1C8-B6C8FC378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82" y="437140"/>
            <a:ext cx="896425" cy="1911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3B716-5AC1-4E6F-99C0-F195B0C5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3" strike="noStrike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8FD896-9F6B-4251-9F12-35FEF1AF74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7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7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51694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426" y="1202872"/>
            <a:ext cx="3632388" cy="1172553"/>
          </a:xfrm>
        </p:spPr>
        <p:txBody>
          <a:bodyPr lIns="0" tIns="0" rIns="0" bIns="0"/>
          <a:lstStyle>
            <a:lvl1pPr>
              <a:defRPr sz="1961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12722" y="1202872"/>
            <a:ext cx="3618382" cy="3289228"/>
          </a:xfrm>
        </p:spPr>
        <p:txBody>
          <a:bodyPr wrap="square" lIns="0" tIns="0" rIns="0" bIns="0">
            <a:noAutofit/>
          </a:bodyPr>
          <a:lstStyle>
            <a:lvl1pPr marL="0" marR="0" indent="0" algn="l" defTabSz="507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9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61" spc="0" baseline="0">
                <a:solidFill>
                  <a:schemeClr val="accent1"/>
                </a:solidFill>
                <a:latin typeface="+mj-lt"/>
              </a:defRPr>
            </a:lvl1pPr>
            <a:lvl2pPr marL="224054" indent="0">
              <a:buNone/>
              <a:defRPr sz="1765"/>
            </a:lvl2pPr>
            <a:lvl3pPr marL="448107" indent="0">
              <a:buNone/>
              <a:defRPr sz="1765"/>
            </a:lvl3pPr>
            <a:lvl4pPr marL="672161" indent="0">
              <a:buNone/>
              <a:defRPr sz="1765"/>
            </a:lvl4pPr>
            <a:lvl5pPr marL="896214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6943961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8" y="2139703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rgbClr val="000000"/>
                </a:solidFill>
              </a:defRPr>
            </a:lvl2pPr>
            <a:lvl3pPr marL="448107" indent="0"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rgbClr val="000000"/>
                </a:solidFill>
              </a:defRPr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6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</p:spTree>
    <p:extLst>
      <p:ext uri="{BB962C8B-B14F-4D97-AF65-F5344CB8AC3E}">
        <p14:creationId xmlns:p14="http://schemas.microsoft.com/office/powerpoint/2010/main" val="1652678902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slide (with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83EF54-F800-4521-AA68-2B27B0B561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319" y="2141395"/>
            <a:ext cx="11339774" cy="1223171"/>
          </a:xfrm>
        </p:spPr>
        <p:txBody>
          <a:bodyPr wrap="square" lIns="0" tIns="0" rIns="0" bIns="0">
            <a:spAutoFit/>
          </a:bodyPr>
          <a:lstStyle>
            <a:lvl1pPr marL="268864" indent="-268864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537729" indent="-224054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1961">
                <a:solidFill>
                  <a:srgbClr val="000000"/>
                </a:solidFill>
              </a:defRPr>
            </a:lvl2pPr>
            <a:lvl3pPr marL="806593" indent="-224054">
              <a:spcBef>
                <a:spcPts val="0"/>
              </a:spcBef>
              <a:spcAft>
                <a:spcPts val="1273"/>
              </a:spcAft>
              <a:buClr>
                <a:srgbClr val="000000"/>
              </a:buClr>
              <a:buSzPct val="77000"/>
              <a:buFont typeface="Arial" panose="020B0604020202020204" pitchFamily="34" charset="0"/>
              <a:buChar char="•"/>
              <a:defRPr sz="1961">
                <a:solidFill>
                  <a:srgbClr val="000000"/>
                </a:solidFill>
              </a:defRPr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First level Segoe UI 26pt</a:t>
            </a:r>
          </a:p>
          <a:p>
            <a:pPr lvl="1"/>
            <a:r>
              <a:rPr lang="en-US"/>
              <a:t>Second level Segoe UI 20pt</a:t>
            </a:r>
          </a:p>
          <a:p>
            <a:pPr lvl="2"/>
            <a:r>
              <a:rPr lang="en-US"/>
              <a:t>Third level Segoe UI 20pt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E6F3ED0-7F59-40C0-BDE3-5E0443999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32pt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94EA65-2CBF-4A04-9D22-169D8572F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3" y="1083831"/>
            <a:ext cx="11339774" cy="35307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indent="0">
              <a:lnSpc>
                <a:spcPct val="90000"/>
              </a:lnSpc>
              <a:spcBef>
                <a:spcPts val="0"/>
              </a:spcBef>
              <a:spcAft>
                <a:spcPts val="1273"/>
              </a:spcAft>
              <a:buNone/>
              <a:defRPr sz="1961">
                <a:solidFill>
                  <a:schemeClr val="tx2"/>
                </a:solidFill>
              </a:defRPr>
            </a:lvl2pPr>
            <a:lvl3pPr marL="448107" indent="0">
              <a:spcBef>
                <a:spcPts val="0"/>
              </a:spcBef>
              <a:spcAft>
                <a:spcPts val="1273"/>
              </a:spcAft>
              <a:buNone/>
              <a:defRPr sz="1961"/>
            </a:lvl3pPr>
            <a:lvl4pPr marL="672161" indent="0">
              <a:spcBef>
                <a:spcPts val="0"/>
              </a:spcBef>
              <a:spcAft>
                <a:spcPts val="1273"/>
              </a:spcAft>
              <a:buNone/>
              <a:defRPr sz="1961"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Subtitle Segoe UI 26pt</a:t>
            </a:r>
          </a:p>
        </p:txBody>
      </p:sp>
    </p:spTree>
    <p:extLst>
      <p:ext uri="{BB962C8B-B14F-4D97-AF65-F5344CB8AC3E}">
        <p14:creationId xmlns:p14="http://schemas.microsoft.com/office/powerpoint/2010/main" val="345959253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70059692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562D5679-B66F-A244-9E94-0FFE5F1B6168}"/>
              </a:ext>
            </a:extLst>
          </p:cNvPr>
          <p:cNvSpPr>
            <a:spLocks noGrp="1"/>
          </p:cNvSpPr>
          <p:nvPr>
            <p:ph type="clipArt" sz="quarter" idx="11" hasCustomPrompt="1"/>
          </p:nvPr>
        </p:nvSpPr>
        <p:spPr>
          <a:xfrm>
            <a:off x="5982392" y="2145841"/>
            <a:ext cx="5780073" cy="3756460"/>
          </a:xfrm>
        </p:spPr>
        <p:txBody>
          <a:bodyPr anchor="ctr">
            <a:noAutofit/>
          </a:bodyPr>
          <a:lstStyle>
            <a:lvl1pPr algn="ctr">
              <a:defRPr sz="1961">
                <a:latin typeface="+mj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6424" y="2145842"/>
            <a:ext cx="5138175" cy="2573509"/>
          </a:xfrm>
        </p:spPr>
        <p:txBody>
          <a:bodyPr wrap="square" lIns="0" tIns="0" rIns="0" bIns="0">
            <a:noAutofit/>
          </a:bodyPr>
          <a:lstStyle>
            <a:lvl1pPr marL="0" marR="0" indent="0" algn="l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549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549" b="0" i="0">
                <a:solidFill>
                  <a:srgbClr val="000000"/>
                </a:solidFill>
                <a:latin typeface="+mn-lt"/>
              </a:defRPr>
            </a:lvl1pPr>
            <a:lvl2pPr marL="224054" marR="0" indent="0" algn="l" defTabSz="91419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  <a:p>
            <a:pPr lvl="0"/>
            <a:r>
              <a:rPr lang="pt-BR"/>
              <a:t>Subhead Segoe UI 26pt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0CBD1C-0AFE-4EB9-94D7-943981FE0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6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</a:t>
            </a:r>
          </a:p>
        </p:txBody>
      </p:sp>
    </p:spTree>
    <p:extLst>
      <p:ext uri="{BB962C8B-B14F-4D97-AF65-F5344CB8AC3E}">
        <p14:creationId xmlns:p14="http://schemas.microsoft.com/office/powerpoint/2010/main" val="189886352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three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26426" y="1599723"/>
            <a:ext cx="3632388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897219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281363" y="1599723"/>
            <a:ext cx="3623052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26965" y="1599723"/>
            <a:ext cx="3635499" cy="3128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Content Placeholder 15"/>
          <p:cNvSpPr>
            <a:spLocks noGrp="1"/>
          </p:cNvSpPr>
          <p:nvPr userDrawn="1">
            <p:ph sz="quarter" idx="18" hasCustomPrompt="1"/>
          </p:nvPr>
        </p:nvSpPr>
        <p:spPr>
          <a:xfrm>
            <a:off x="4746694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5"/>
          <p:cNvSpPr>
            <a:spLocks noGrp="1"/>
          </p:cNvSpPr>
          <p:nvPr userDrawn="1">
            <p:ph sz="quarter" idx="19" hasCustomPrompt="1"/>
          </p:nvPr>
        </p:nvSpPr>
        <p:spPr>
          <a:xfrm>
            <a:off x="8598491" y="1958468"/>
            <a:ext cx="2698612" cy="2411476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C74E6E5-9DAD-4A14-9C20-D9F9150874F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6424" y="440496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Graphic layout: three columns graphic and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052D15-67DF-4845-863F-FEC853640A9E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6426" y="4927922"/>
            <a:ext cx="3627659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5ECD4C7-D870-4003-9FA8-85EBBED8794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281363" y="4927922"/>
            <a:ext cx="3623051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9BECBA-B2CC-4EE6-B54E-9ADB03EB259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26964" y="4927922"/>
            <a:ext cx="3635502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303917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: four columns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94C393-E06E-3A4C-A658-2526A14DA5A1}"/>
              </a:ext>
            </a:extLst>
          </p:cNvPr>
          <p:cNvSpPr/>
          <p:nvPr userDrawn="1"/>
        </p:nvSpPr>
        <p:spPr bwMode="auto">
          <a:xfrm>
            <a:off x="9109047" y="1590386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1C51E-94BA-C44D-ABF4-E87C4124DAF0}"/>
              </a:ext>
            </a:extLst>
          </p:cNvPr>
          <p:cNvSpPr/>
          <p:nvPr userDrawn="1"/>
        </p:nvSpPr>
        <p:spPr bwMode="auto">
          <a:xfrm>
            <a:off x="6214841" y="1590386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DDB665-2DD7-AE40-9862-C6E8E22E9215}"/>
              </a:ext>
            </a:extLst>
          </p:cNvPr>
          <p:cNvSpPr/>
          <p:nvPr userDrawn="1"/>
        </p:nvSpPr>
        <p:spPr bwMode="auto">
          <a:xfrm>
            <a:off x="3320634" y="1590386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677DE-AA2C-984C-BAE1-54D5F0B518CE}"/>
              </a:ext>
            </a:extLst>
          </p:cNvPr>
          <p:cNvSpPr/>
          <p:nvPr userDrawn="1"/>
        </p:nvSpPr>
        <p:spPr bwMode="auto">
          <a:xfrm>
            <a:off x="426426" y="1590386"/>
            <a:ext cx="2653417" cy="312896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lumMod val="50000"/>
                <a:alpha val="8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47712A-15EB-884C-BF95-7C690BA77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35824"/>
            <a:ext cx="11336039" cy="7440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Graphic layout: four columns graphic and text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F580A529-D3A8-5643-80BA-3E2BE1AA8D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6751" y="2135537"/>
            <a:ext cx="1572767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F6D7A4B-5FFE-2741-8477-E0CAA019B07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49259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CF99F6-2487-AC48-8A09-B34B72BD5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426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 b="1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F7B5F75-90C0-F44E-9322-8FF1108BD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0634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444E9C-8096-FE42-BE2A-094180C61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841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30602BFF-4B8C-D046-AD65-47970BC89DF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43466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88A8CB35-A244-544E-8BAE-53CB85074FB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37672" y="2135537"/>
            <a:ext cx="1596164" cy="2038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96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8D35D15-66F4-4840-BA72-4B7AB5A24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9047" y="4927922"/>
            <a:ext cx="2653417" cy="130766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None/>
              <a:defRPr sz="1567">
                <a:solidFill>
                  <a:schemeClr val="accent1"/>
                </a:solidFill>
                <a:latin typeface="+mj-lt"/>
              </a:defRPr>
            </a:lvl1pPr>
            <a:lvl2pPr marL="0" marR="0" indent="0" algn="l" defTabSz="914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7">
                <a:solidFill>
                  <a:srgbClr val="000000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Paragraph title Segoe UI bold 16</a:t>
            </a:r>
          </a:p>
          <a:p>
            <a:pPr lvl="1"/>
            <a:r>
              <a:rPr lang="en-US"/>
              <a:t>Body copy Segoe Regular 16.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quam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39867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image" Target="../media/image18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4" Type="http://schemas.openxmlformats.org/officeDocument/2006/relationships/image" Target="../media/image17.emf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9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32.xml"/><Relationship Id="rId47" Type="http://schemas.openxmlformats.org/officeDocument/2006/relationships/slideLayout" Target="../slideLayouts/slideLayout137.xml"/><Relationship Id="rId50" Type="http://schemas.openxmlformats.org/officeDocument/2006/relationships/slideLayout" Target="../slideLayouts/slideLayout140.xml"/><Relationship Id="rId55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40" Type="http://schemas.openxmlformats.org/officeDocument/2006/relationships/slideLayout" Target="../slideLayouts/slideLayout130.xml"/><Relationship Id="rId45" Type="http://schemas.openxmlformats.org/officeDocument/2006/relationships/slideLayout" Target="../slideLayouts/slideLayout135.xml"/><Relationship Id="rId53" Type="http://schemas.openxmlformats.org/officeDocument/2006/relationships/slideLayout" Target="../slideLayouts/slideLayout143.xml"/><Relationship Id="rId58" Type="http://schemas.openxmlformats.org/officeDocument/2006/relationships/image" Target="../media/image24.png"/><Relationship Id="rId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33.xml"/><Relationship Id="rId48" Type="http://schemas.openxmlformats.org/officeDocument/2006/relationships/slideLayout" Target="../slideLayouts/slideLayout138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98.xml"/><Relationship Id="rId51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10.xml"/><Relationship Id="rId41" Type="http://schemas.openxmlformats.org/officeDocument/2006/relationships/slideLayout" Target="../slideLayouts/slideLayout131.xml"/><Relationship Id="rId54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49" Type="http://schemas.openxmlformats.org/officeDocument/2006/relationships/slideLayout" Target="../slideLayouts/slideLayout139.xml"/><Relationship Id="rId57" Type="http://schemas.openxmlformats.org/officeDocument/2006/relationships/image" Target="../media/image17.emf"/><Relationship Id="rId10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21.xml"/><Relationship Id="rId44" Type="http://schemas.openxmlformats.org/officeDocument/2006/relationships/slideLayout" Target="../slideLayouts/slideLayout134.xml"/><Relationship Id="rId52" Type="http://schemas.openxmlformats.org/officeDocument/2006/relationships/slideLayout" Target="../slideLayouts/slideLayout1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41" Type="http://schemas.openxmlformats.org/officeDocument/2006/relationships/image" Target="../media/image18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image" Target="../media/image17.emf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26" Type="http://schemas.openxmlformats.org/officeDocument/2006/relationships/slideLayout" Target="../slideLayouts/slideLayout224.xml"/><Relationship Id="rId39" Type="http://schemas.openxmlformats.org/officeDocument/2006/relationships/slideLayout" Target="../slideLayouts/slideLayout237.xml"/><Relationship Id="rId21" Type="http://schemas.openxmlformats.org/officeDocument/2006/relationships/slideLayout" Target="../slideLayouts/slideLayout219.xml"/><Relationship Id="rId34" Type="http://schemas.openxmlformats.org/officeDocument/2006/relationships/slideLayout" Target="../slideLayouts/slideLayout232.xml"/><Relationship Id="rId42" Type="http://schemas.openxmlformats.org/officeDocument/2006/relationships/theme" Target="../theme/theme7.xml"/><Relationship Id="rId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29" Type="http://schemas.openxmlformats.org/officeDocument/2006/relationships/slideLayout" Target="../slideLayouts/slideLayout227.xml"/><Relationship Id="rId41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slideLayout" Target="../slideLayouts/slideLayout222.xml"/><Relationship Id="rId32" Type="http://schemas.openxmlformats.org/officeDocument/2006/relationships/slideLayout" Target="../slideLayouts/slideLayout230.xml"/><Relationship Id="rId37" Type="http://schemas.openxmlformats.org/officeDocument/2006/relationships/slideLayout" Target="../slideLayouts/slideLayout235.xml"/><Relationship Id="rId40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slideLayout" Target="../slideLayouts/slideLayout221.xml"/><Relationship Id="rId28" Type="http://schemas.openxmlformats.org/officeDocument/2006/relationships/slideLayout" Target="../slideLayouts/slideLayout226.xml"/><Relationship Id="rId36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31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25.xml"/><Relationship Id="rId30" Type="http://schemas.openxmlformats.org/officeDocument/2006/relationships/slideLayout" Target="../slideLayouts/slideLayout228.xml"/><Relationship Id="rId35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slideLayout" Target="../slideLayouts/slideLayout223.xml"/><Relationship Id="rId33" Type="http://schemas.openxmlformats.org/officeDocument/2006/relationships/slideLayout" Target="../slideLayouts/slideLayout231.xml"/><Relationship Id="rId38" Type="http://schemas.openxmlformats.org/officeDocument/2006/relationships/slideLayout" Target="../slideLayouts/slideLayout2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74816" y="510988"/>
            <a:ext cx="1101852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26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3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  <p:sldLayoutId id="2147484499" r:id="rId13"/>
    <p:sldLayoutId id="2147484500" r:id="rId14"/>
    <p:sldLayoutId id="2147484501" r:id="rId15"/>
    <p:sldLayoutId id="2147484502" r:id="rId16"/>
    <p:sldLayoutId id="2147484503" r:id="rId17"/>
    <p:sldLayoutId id="2147484504" r:id="rId18"/>
    <p:sldLayoutId id="2147484505" r:id="rId19"/>
    <p:sldLayoutId id="2147484506" r:id="rId20"/>
    <p:sldLayoutId id="2147484507" r:id="rId21"/>
    <p:sldLayoutId id="2147484508" r:id="rId22"/>
    <p:sldLayoutId id="2147484509" r:id="rId23"/>
    <p:sldLayoutId id="2147484510" r:id="rId24"/>
    <p:sldLayoutId id="2147484511" r:id="rId25"/>
    <p:sldLayoutId id="2147484512" r:id="rId26"/>
    <p:sldLayoutId id="2147484513" r:id="rId27"/>
    <p:sldLayoutId id="2147484514" r:id="rId28"/>
    <p:sldLayoutId id="2147484515" r:id="rId29"/>
    <p:sldLayoutId id="2147484516" r:id="rId30"/>
    <p:sldLayoutId id="2147484517" r:id="rId31"/>
    <p:sldLayoutId id="2147484518" r:id="rId32"/>
    <p:sldLayoutId id="2147484519" r:id="rId33"/>
    <p:sldLayoutId id="2147484520" r:id="rId34"/>
    <p:sldLayoutId id="2147484521" r:id="rId35"/>
    <p:sldLayoutId id="2147484522" r:id="rId36"/>
    <p:sldLayoutId id="2147484523" r:id="rId37"/>
    <p:sldLayoutId id="2147484524" r:id="rId38"/>
    <p:sldLayoutId id="2147484525" r:id="rId39"/>
    <p:sldLayoutId id="2147484526" r:id="rId40"/>
    <p:sldLayoutId id="2147484527" r:id="rId41"/>
    <p:sldLayoutId id="2147484528" r:id="rId42"/>
    <p:sldLayoutId id="2147484529" r:id="rId43"/>
    <p:sldLayoutId id="2147484530" r:id="rId44"/>
    <p:sldLayoutId id="2147484531" r:id="rId45"/>
    <p:sldLayoutId id="2147485247" r:id="rId46"/>
    <p:sldLayoutId id="2147485304" r:id="rId47"/>
    <p:sldLayoutId id="2147485315" r:id="rId4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gradFill>
            <a:gsLst>
              <a:gs pos="2917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2917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2917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2917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kern="1200" spc="0" baseline="0">
          <a:gradFill>
            <a:gsLst>
              <a:gs pos="2917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2917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719" y="435827"/>
            <a:ext cx="11190744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2613" y="1866618"/>
            <a:ext cx="11190744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88816" y="3012079"/>
            <a:ext cx="6858623" cy="833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39879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2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  <p:sldLayoutId id="2147484763" r:id="rId2"/>
    <p:sldLayoutId id="2147485104" r:id="rId3"/>
    <p:sldLayoutId id="2147484454" r:id="rId4"/>
    <p:sldLayoutId id="2147484455" r:id="rId5"/>
    <p:sldLayoutId id="2147484765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2" r:id="rId12"/>
    <p:sldLayoutId id="2147484463" r:id="rId13"/>
    <p:sldLayoutId id="2147484464" r:id="rId14"/>
    <p:sldLayoutId id="2147484774" r:id="rId15"/>
    <p:sldLayoutId id="2147484466" r:id="rId16"/>
    <p:sldLayoutId id="2147484467" r:id="rId17"/>
    <p:sldLayoutId id="2147484468" r:id="rId18"/>
    <p:sldLayoutId id="2147484469" r:id="rId19"/>
    <p:sldLayoutId id="2147484470" r:id="rId20"/>
    <p:sldLayoutId id="2147484471" r:id="rId21"/>
    <p:sldLayoutId id="2147484472" r:id="rId22"/>
    <p:sldLayoutId id="2147484473" r:id="rId23"/>
    <p:sldLayoutId id="2147484474" r:id="rId24"/>
    <p:sldLayoutId id="2147484475" r:id="rId25"/>
    <p:sldLayoutId id="2147484476" r:id="rId26"/>
    <p:sldLayoutId id="2147484477" r:id="rId27"/>
    <p:sldLayoutId id="2147484478" r:id="rId28"/>
    <p:sldLayoutId id="2147484479" r:id="rId29"/>
    <p:sldLayoutId id="2147485130" r:id="rId30"/>
    <p:sldLayoutId id="2147484481" r:id="rId31"/>
    <p:sldLayoutId id="2147484482" r:id="rId32"/>
    <p:sldLayoutId id="2147484483" r:id="rId33"/>
    <p:sldLayoutId id="2147484484" r:id="rId34"/>
    <p:sldLayoutId id="2147484794" r:id="rId35"/>
    <p:sldLayoutId id="2147484485" r:id="rId36"/>
    <p:sldLayoutId id="2147484586" r:id="rId37"/>
    <p:sldLayoutId id="2147484587" r:id="rId38"/>
    <p:sldLayoutId id="2147484588" r:id="rId39"/>
    <p:sldLayoutId id="2147484589" r:id="rId40"/>
    <p:sldLayoutId id="2147484591" r:id="rId41"/>
    <p:sldLayoutId id="2147485131" r:id="rId42"/>
  </p:sldLayoutIdLst>
  <p:transition>
    <p:fade/>
  </p:transition>
  <p:txStyles>
    <p:titleStyle>
      <a:lvl1pPr algn="l" defTabSz="914554" rtl="0" eaLnBrk="1" latinLnBrk="0" hangingPunct="1">
        <a:lnSpc>
          <a:spcPct val="90000"/>
        </a:lnSpc>
        <a:spcBef>
          <a:spcPct val="0"/>
        </a:spcBef>
        <a:buNone/>
        <a:defRPr lang="en-US" sz="3138" b="0" kern="1200" cap="none" spc="-147" baseline="0" dirty="0" smtClean="0">
          <a:ln w="3175">
            <a:noFill/>
          </a:ln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224142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2pPr>
      <a:lvl3pPr marL="448285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3pPr>
      <a:lvl4pPr marL="672427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4pPr>
      <a:lvl5pPr marL="896569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5pPr>
      <a:lvl6pPr marL="2515022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2299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576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854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77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554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0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9107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385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661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937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8215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7">
          <p15:clr>
            <a:srgbClr val="C35EA4"/>
          </p15:clr>
        </p15:guide>
        <p15:guide id="9" pos="5077">
          <p15:clr>
            <a:srgbClr val="C35EA4"/>
          </p15:clr>
        </p15:guide>
        <p15:guide id="10" pos="5220">
          <p15:clr>
            <a:srgbClr val="C35EA4"/>
          </p15:clr>
        </p15:guide>
        <p15:guide id="11" pos="6315">
          <p15:clr>
            <a:srgbClr val="C35EA4"/>
          </p15:clr>
        </p15:guide>
        <p15:guide id="12" pos="6458">
          <p15:clr>
            <a:srgbClr val="C35EA4"/>
          </p15:clr>
        </p15:guide>
        <p15:guide id="16" pos="274">
          <p15:clr>
            <a:srgbClr val="F26B43"/>
          </p15:clr>
        </p15:guide>
        <p15:guide id="17" pos="7556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424" y="435824"/>
            <a:ext cx="11336039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7319" y="1866615"/>
            <a:ext cx="11336039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88817" y="3012080"/>
            <a:ext cx="6858623" cy="83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39878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0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  <p:sldLayoutId id="2147485260" r:id="rId12"/>
    <p:sldLayoutId id="2147485261" r:id="rId13"/>
    <p:sldLayoutId id="2147485262" r:id="rId14"/>
    <p:sldLayoutId id="2147485263" r:id="rId15"/>
    <p:sldLayoutId id="2147485264" r:id="rId16"/>
    <p:sldLayoutId id="2147485265" r:id="rId17"/>
    <p:sldLayoutId id="2147485266" r:id="rId18"/>
    <p:sldLayoutId id="2147485267" r:id="rId19"/>
    <p:sldLayoutId id="2147485268" r:id="rId20"/>
    <p:sldLayoutId id="2147485269" r:id="rId21"/>
    <p:sldLayoutId id="2147485270" r:id="rId22"/>
    <p:sldLayoutId id="2147485271" r:id="rId23"/>
    <p:sldLayoutId id="2147485272" r:id="rId24"/>
    <p:sldLayoutId id="2147485273" r:id="rId25"/>
    <p:sldLayoutId id="2147485274" r:id="rId26"/>
    <p:sldLayoutId id="2147485275" r:id="rId27"/>
    <p:sldLayoutId id="2147485276" r:id="rId28"/>
    <p:sldLayoutId id="2147485277" r:id="rId29"/>
    <p:sldLayoutId id="2147485278" r:id="rId30"/>
    <p:sldLayoutId id="2147485279" r:id="rId31"/>
    <p:sldLayoutId id="2147485280" r:id="rId32"/>
    <p:sldLayoutId id="2147485281" r:id="rId33"/>
    <p:sldLayoutId id="2147485282" r:id="rId34"/>
    <p:sldLayoutId id="2147485283" r:id="rId35"/>
    <p:sldLayoutId id="2147485284" r:id="rId36"/>
    <p:sldLayoutId id="2147485285" r:id="rId37"/>
    <p:sldLayoutId id="2147485286" r:id="rId38"/>
    <p:sldLayoutId id="2147485287" r:id="rId39"/>
    <p:sldLayoutId id="2147485288" r:id="rId40"/>
    <p:sldLayoutId id="2147485289" r:id="rId41"/>
    <p:sldLayoutId id="2147485290" r:id="rId42"/>
    <p:sldLayoutId id="2147485291" r:id="rId43"/>
    <p:sldLayoutId id="2147485292" r:id="rId44"/>
    <p:sldLayoutId id="2147485293" r:id="rId45"/>
    <p:sldLayoutId id="2147485294" r:id="rId46"/>
    <p:sldLayoutId id="2147485295" r:id="rId47"/>
    <p:sldLayoutId id="2147485296" r:id="rId48"/>
    <p:sldLayoutId id="2147485297" r:id="rId49"/>
    <p:sldLayoutId id="2147485298" r:id="rId50"/>
    <p:sldLayoutId id="2147485299" r:id="rId51"/>
    <p:sldLayoutId id="2147485300" r:id="rId52"/>
    <p:sldLayoutId id="2147485301" r:id="rId53"/>
    <p:sldLayoutId id="2147485302" r:id="rId54"/>
    <p:sldLayoutId id="2147485303" r:id="rId5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137" b="0" kern="1200" cap="none" spc="-147" baseline="0" dirty="0" smtClean="0">
          <a:ln w="3175">
            <a:noFill/>
          </a:ln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224097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448193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67229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896386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gradFill>
            <a:gsLst>
              <a:gs pos="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68682" y="457200"/>
            <a:ext cx="11018520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468682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  <p:sldLayoutId id="2147485309" r:id="rId2"/>
    <p:sldLayoutId id="2147485310" r:id="rId3"/>
    <p:sldLayoutId id="2147485311" r:id="rId4"/>
    <p:sldLayoutId id="2147485312" r:id="rId5"/>
    <p:sldLayoutId id="2147485313" r:id="rId6"/>
    <p:sldLayoutId id="2147485314" r:id="rId7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2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28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pos="7392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719" y="435827"/>
            <a:ext cx="11190744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2613" y="1866618"/>
            <a:ext cx="11190744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88816" y="3012079"/>
            <a:ext cx="6858623" cy="833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39879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7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  <p:sldLayoutId id="2147485318" r:id="rId2"/>
    <p:sldLayoutId id="2147485319" r:id="rId3"/>
    <p:sldLayoutId id="2147485320" r:id="rId4"/>
    <p:sldLayoutId id="2147485321" r:id="rId5"/>
    <p:sldLayoutId id="2147485322" r:id="rId6"/>
    <p:sldLayoutId id="2147485323" r:id="rId7"/>
    <p:sldLayoutId id="2147485324" r:id="rId8"/>
    <p:sldLayoutId id="2147485325" r:id="rId9"/>
    <p:sldLayoutId id="2147485326" r:id="rId10"/>
    <p:sldLayoutId id="2147485327" r:id="rId11"/>
    <p:sldLayoutId id="2147485328" r:id="rId12"/>
    <p:sldLayoutId id="2147485329" r:id="rId13"/>
    <p:sldLayoutId id="2147485330" r:id="rId14"/>
    <p:sldLayoutId id="2147485331" r:id="rId15"/>
    <p:sldLayoutId id="2147485332" r:id="rId16"/>
    <p:sldLayoutId id="2147485333" r:id="rId17"/>
    <p:sldLayoutId id="2147485334" r:id="rId18"/>
    <p:sldLayoutId id="2147485335" r:id="rId19"/>
    <p:sldLayoutId id="2147485336" r:id="rId20"/>
    <p:sldLayoutId id="2147485337" r:id="rId21"/>
    <p:sldLayoutId id="2147485338" r:id="rId22"/>
    <p:sldLayoutId id="2147485339" r:id="rId23"/>
    <p:sldLayoutId id="2147485340" r:id="rId24"/>
    <p:sldLayoutId id="2147485341" r:id="rId25"/>
    <p:sldLayoutId id="2147485342" r:id="rId26"/>
    <p:sldLayoutId id="2147485343" r:id="rId27"/>
    <p:sldLayoutId id="2147485344" r:id="rId28"/>
    <p:sldLayoutId id="2147485345" r:id="rId29"/>
    <p:sldLayoutId id="2147485346" r:id="rId30"/>
    <p:sldLayoutId id="2147485347" r:id="rId31"/>
    <p:sldLayoutId id="2147485348" r:id="rId32"/>
    <p:sldLayoutId id="2147485349" r:id="rId33"/>
    <p:sldLayoutId id="2147485350" r:id="rId34"/>
    <p:sldLayoutId id="2147485351" r:id="rId35"/>
    <p:sldLayoutId id="2147485352" r:id="rId36"/>
    <p:sldLayoutId id="2147485353" r:id="rId37"/>
    <p:sldLayoutId id="2147485354" r:id="rId38"/>
  </p:sldLayoutIdLst>
  <p:transition>
    <p:fade/>
  </p:transition>
  <p:txStyles>
    <p:titleStyle>
      <a:lvl1pPr algn="l" defTabSz="914554" rtl="0" eaLnBrk="1" latinLnBrk="0" hangingPunct="1">
        <a:lnSpc>
          <a:spcPct val="90000"/>
        </a:lnSpc>
        <a:spcBef>
          <a:spcPct val="0"/>
        </a:spcBef>
        <a:buNone/>
        <a:defRPr lang="en-US" sz="3138" b="0" kern="1200" cap="none" spc="-147" baseline="0" dirty="0" smtClean="0">
          <a:ln w="3175">
            <a:noFill/>
          </a:ln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224142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2pPr>
      <a:lvl3pPr marL="448285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3pPr>
      <a:lvl4pPr marL="672427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4pPr>
      <a:lvl5pPr marL="896569" marR="0" indent="0" algn="l" defTabSz="914554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9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5pPr>
      <a:lvl6pPr marL="2515022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2299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576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854" indent="-228639" algn="l" defTabSz="91455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77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554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0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9107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385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661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937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8215" algn="l" defTabSz="91455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7">
          <p15:clr>
            <a:srgbClr val="C35EA4"/>
          </p15:clr>
        </p15:guide>
        <p15:guide id="9" pos="5077">
          <p15:clr>
            <a:srgbClr val="C35EA4"/>
          </p15:clr>
        </p15:guide>
        <p15:guide id="10" pos="5220">
          <p15:clr>
            <a:srgbClr val="C35EA4"/>
          </p15:clr>
        </p15:guide>
        <p15:guide id="11" pos="6315">
          <p15:clr>
            <a:srgbClr val="C35EA4"/>
          </p15:clr>
        </p15:guide>
        <p15:guide id="12" pos="6458">
          <p15:clr>
            <a:srgbClr val="C35EA4"/>
          </p15:clr>
        </p15:guide>
        <p15:guide id="16" pos="274">
          <p15:clr>
            <a:srgbClr val="F26B43"/>
          </p15:clr>
        </p15:guide>
        <p15:guide id="17" pos="7556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68682" y="457200"/>
            <a:ext cx="11018520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468682" y="1435504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1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8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</p:sldLayoutIdLst>
  <p:transition>
    <p:fade/>
  </p:transition>
  <p:hf sldNum="0" hdr="0" ftr="0" dt="0"/>
  <p:txStyles>
    <p:titleStyle>
      <a:lvl1pPr algn="l" defTabSz="932563" rtl="0" eaLnBrk="1" latinLnBrk="0" hangingPunct="1">
        <a:lnSpc>
          <a:spcPct val="100000"/>
        </a:lnSpc>
        <a:spcBef>
          <a:spcPct val="0"/>
        </a:spcBef>
        <a:buNone/>
        <a:defRPr lang="en-US" sz="32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556" marR="0" indent="-22855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112" marR="0" indent="-22855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099" marR="0" indent="-19998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801" marR="0" indent="-180940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741" marR="0" indent="-168243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4547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1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2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2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28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pos="7392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26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3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  <p:sldLayoutId id="2147485394" r:id="rId12"/>
    <p:sldLayoutId id="2147485395" r:id="rId13"/>
    <p:sldLayoutId id="2147485396" r:id="rId14"/>
    <p:sldLayoutId id="2147485397" r:id="rId15"/>
    <p:sldLayoutId id="2147485398" r:id="rId16"/>
    <p:sldLayoutId id="2147485399" r:id="rId17"/>
    <p:sldLayoutId id="2147485400" r:id="rId18"/>
    <p:sldLayoutId id="2147485401" r:id="rId19"/>
    <p:sldLayoutId id="2147485402" r:id="rId20"/>
    <p:sldLayoutId id="2147485403" r:id="rId21"/>
    <p:sldLayoutId id="2147485404" r:id="rId22"/>
    <p:sldLayoutId id="2147485405" r:id="rId23"/>
    <p:sldLayoutId id="2147485406" r:id="rId24"/>
    <p:sldLayoutId id="2147485407" r:id="rId25"/>
    <p:sldLayoutId id="2147485408" r:id="rId26"/>
    <p:sldLayoutId id="2147485409" r:id="rId27"/>
    <p:sldLayoutId id="2147485410" r:id="rId28"/>
    <p:sldLayoutId id="2147485411" r:id="rId29"/>
    <p:sldLayoutId id="2147485412" r:id="rId30"/>
    <p:sldLayoutId id="2147485413" r:id="rId31"/>
    <p:sldLayoutId id="2147485423" r:id="rId32"/>
    <p:sldLayoutId id="2147485414" r:id="rId33"/>
    <p:sldLayoutId id="2147485415" r:id="rId34"/>
    <p:sldLayoutId id="2147485416" r:id="rId35"/>
    <p:sldLayoutId id="2147485417" r:id="rId36"/>
    <p:sldLayoutId id="2147485418" r:id="rId37"/>
    <p:sldLayoutId id="2147485419" r:id="rId38"/>
    <p:sldLayoutId id="2147485420" r:id="rId39"/>
    <p:sldLayoutId id="2147485421" r:id="rId40"/>
    <p:sldLayoutId id="2147485422" r:id="rId4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1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1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6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am06.safelinks.protection.outlook.com/?url=https%3A%2F%2Fgo.kaspersky.com%2Frs%2F802-IJN-240%2Fimages%2FGL_Kaspersky_Report-IT-Security-Economics_report_2019.pdf&amp;data=04%7C01%7Cv-katdi%40microsoft.com%7C332c18ec13134f52a70208d897b86f2c%7C72f988bf86f141af91ab2d7cd011db47%7C1%7C1%7C637426165676867138%7CUnknown%7CTWFpbGZsb3d8eyJWIjoiMC4wLjAwMDAiLCJQIjoiV2luMzIiLCJBTiI6Ik1haWwiLCJXVCI6Mn0%3D%7C1000&amp;sdata=2q%2BI0o7YiAaDVj4TRbicILZtP9gnd5jTHBP9BlIpxvs%3D&amp;reserved=0" TargetMode="External"/><Relationship Id="rId3" Type="http://schemas.openxmlformats.org/officeDocument/2006/relationships/hyperlink" Target="https://www.us-cert.gov/ncas/alerts/aa20-099a" TargetMode="External"/><Relationship Id="rId7" Type="http://schemas.openxmlformats.org/officeDocument/2006/relationships/hyperlink" Target="https://enterprise.verizon.com/resources/reports/dbir/2020/introduc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abcnews.go.com/Politics/dhs-secretary-warns-ransomware-attacks-rise-targets-include/story?id=77512872" TargetMode="External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CA06_EC8E558E.xml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CA03_2F6143CD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CA07_3567895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146E-519D-41BB-8B2C-3AA3F2BF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2217356"/>
            <a:ext cx="4167187" cy="1108075"/>
          </a:xfrm>
        </p:spPr>
        <p:txBody>
          <a:bodyPr wrap="square" anchor="ctr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Microsoft Defender for Business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3D088-E9AB-438C-A924-6FFB44962F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42" y="3962400"/>
            <a:ext cx="4164583" cy="338554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209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CA774CC-1E73-4D4D-9A0B-ADD2691C9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29180" y="347241"/>
            <a:ext cx="868101" cy="8681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8A1E0-2F9F-48DE-84C6-F76A8EBD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457200"/>
            <a:ext cx="11017250" cy="430213"/>
          </a:xfrm>
        </p:spPr>
        <p:txBody>
          <a:bodyPr/>
          <a:lstStyle/>
          <a:p>
            <a:r>
              <a:rPr lang="en-US" dirty="0"/>
              <a:t>Simplified Onboarding and Administration</a:t>
            </a:r>
          </a:p>
        </p:txBody>
      </p:sp>
      <p:pic>
        <p:nvPicPr>
          <p:cNvPr id="33" name="!! Screenshot">
            <a:extLst>
              <a:ext uri="{FF2B5EF4-FFF2-40B4-BE49-F238E27FC236}">
                <a16:creationId xmlns:a16="http://schemas.microsoft.com/office/drawing/2014/main" id="{004429F8-42D7-45A4-BB76-6B1427F3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14"/>
          <a:stretch/>
        </p:blipFill>
        <p:spPr>
          <a:xfrm>
            <a:off x="7107005" y="2194801"/>
            <a:ext cx="5712529" cy="3890854"/>
          </a:xfrm>
          <a:prstGeom prst="rect">
            <a:avLst/>
          </a:prstGeom>
        </p:spPr>
      </p:pic>
      <p:pic>
        <p:nvPicPr>
          <p:cNvPr id="32" name="!! Chassis">
            <a:extLst>
              <a:ext uri="{FF2B5EF4-FFF2-40B4-BE49-F238E27FC236}">
                <a16:creationId xmlns:a16="http://schemas.microsoft.com/office/drawing/2014/main" id="{49E3FF2A-95B6-4FD7-B4E8-851F567C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78" y="1318858"/>
            <a:ext cx="10920631" cy="5909460"/>
          </a:xfrm>
          <a:prstGeom prst="rect">
            <a:avLst/>
          </a:prstGeom>
        </p:spPr>
      </p:pic>
      <p:sp>
        <p:nvSpPr>
          <p:cNvPr id="25" name="!! Capability statment">
            <a:extLst>
              <a:ext uri="{FF2B5EF4-FFF2-40B4-BE49-F238E27FC236}">
                <a16:creationId xmlns:a16="http://schemas.microsoft.com/office/drawing/2014/main" id="{B7008393-F221-45CA-BAE0-1541A65BE4C5}"/>
              </a:ext>
            </a:extLst>
          </p:cNvPr>
          <p:cNvSpPr txBox="1"/>
          <p:nvPr/>
        </p:nvSpPr>
        <p:spPr>
          <a:xfrm>
            <a:off x="588963" y="2078678"/>
            <a:ext cx="54539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Wizard-driven onboarding and easy to use management controls</a:t>
            </a:r>
          </a:p>
        </p:txBody>
      </p:sp>
      <p:sp>
        <p:nvSpPr>
          <p:cNvPr id="20" name="!! Capability details">
            <a:extLst>
              <a:ext uri="{FF2B5EF4-FFF2-40B4-BE49-F238E27FC236}">
                <a16:creationId xmlns:a16="http://schemas.microsoft.com/office/drawing/2014/main" id="{D1FDD0D9-380D-406A-BA95-3436CB7533E4}"/>
              </a:ext>
            </a:extLst>
          </p:cNvPr>
          <p:cNvSpPr txBox="1"/>
          <p:nvPr/>
        </p:nvSpPr>
        <p:spPr>
          <a:xfrm>
            <a:off x="1235878" y="3292216"/>
            <a:ext cx="4785394" cy="187743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Onboard new devices in a few simple steps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 panose="020B0702040204020203" pitchFamily="34" charset="0"/>
              </a:rPr>
              <a:t>Recommended security policies activated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 panose="020B0702040204020203" pitchFamily="34" charset="0"/>
              </a:rPr>
              <a:t>out-of-the-box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 panose="020B0702040204020203" pitchFamily="34" charset="0"/>
              </a:rPr>
              <a:t>Action-oriented dashboard help prioritize tasks</a:t>
            </a:r>
          </a:p>
        </p:txBody>
      </p:sp>
      <p:grpSp>
        <p:nvGrpSpPr>
          <p:cNvPr id="27" name="maintain vital equipment">
            <a:extLst>
              <a:ext uri="{FF2B5EF4-FFF2-40B4-BE49-F238E27FC236}">
                <a16:creationId xmlns:a16="http://schemas.microsoft.com/office/drawing/2014/main" id="{79997FC6-1B4E-4B3C-9762-1FFBE8DA4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7416" y="4845653"/>
            <a:ext cx="354769" cy="354769"/>
            <a:chOff x="5356687" y="5717762"/>
            <a:chExt cx="430590" cy="430590"/>
          </a:xfrm>
        </p:grpSpPr>
        <p:sp>
          <p:nvSpPr>
            <p:cNvPr id="28" name="Freeform 138">
              <a:extLst>
                <a:ext uri="{FF2B5EF4-FFF2-40B4-BE49-F238E27FC236}">
                  <a16:creationId xmlns:a16="http://schemas.microsoft.com/office/drawing/2014/main" id="{71D1C86C-266A-4C57-B848-BB0F307AE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6687" y="5853678"/>
              <a:ext cx="90230" cy="135916"/>
            </a:xfrm>
            <a:custGeom>
              <a:avLst/>
              <a:gdLst>
                <a:gd name="T0" fmla="*/ 59 w 119"/>
                <a:gd name="T1" fmla="*/ 0 h 178"/>
                <a:gd name="T2" fmla="*/ 17 w 119"/>
                <a:gd name="T3" fmla="*/ 18 h 178"/>
                <a:gd name="T4" fmla="*/ 0 w 119"/>
                <a:gd name="T5" fmla="*/ 59 h 178"/>
                <a:gd name="T6" fmla="*/ 0 w 119"/>
                <a:gd name="T7" fmla="*/ 178 h 178"/>
                <a:gd name="T8" fmla="*/ 119 w 119"/>
                <a:gd name="T9" fmla="*/ 178 h 178"/>
                <a:gd name="T10" fmla="*/ 119 w 119"/>
                <a:gd name="T11" fmla="*/ 59 h 178"/>
                <a:gd name="T12" fmla="*/ 101 w 119"/>
                <a:gd name="T13" fmla="*/ 18 h 178"/>
                <a:gd name="T14" fmla="*/ 59 w 119"/>
                <a:gd name="T15" fmla="*/ 0 h 178"/>
                <a:gd name="T16" fmla="*/ 59 w 119"/>
                <a:gd name="T17" fmla="*/ 134 h 178"/>
                <a:gd name="T18" fmla="*/ 51 w 119"/>
                <a:gd name="T19" fmla="*/ 131 h 178"/>
                <a:gd name="T20" fmla="*/ 46 w 119"/>
                <a:gd name="T21" fmla="*/ 125 h 178"/>
                <a:gd name="T22" fmla="*/ 45 w 119"/>
                <a:gd name="T23" fmla="*/ 116 h 178"/>
                <a:gd name="T24" fmla="*/ 49 w 119"/>
                <a:gd name="T25" fmla="*/ 108 h 178"/>
                <a:gd name="T26" fmla="*/ 56 w 119"/>
                <a:gd name="T27" fmla="*/ 104 h 178"/>
                <a:gd name="T28" fmla="*/ 65 w 119"/>
                <a:gd name="T29" fmla="*/ 105 h 178"/>
                <a:gd name="T30" fmla="*/ 72 w 119"/>
                <a:gd name="T31" fmla="*/ 111 h 178"/>
                <a:gd name="T32" fmla="*/ 74 w 119"/>
                <a:gd name="T33" fmla="*/ 119 h 178"/>
                <a:gd name="T34" fmla="*/ 70 w 119"/>
                <a:gd name="T35" fmla="*/ 129 h 178"/>
                <a:gd name="T36" fmla="*/ 59 w 119"/>
                <a:gd name="T37" fmla="*/ 134 h 178"/>
                <a:gd name="T38" fmla="*/ 30 w 119"/>
                <a:gd name="T39" fmla="*/ 59 h 178"/>
                <a:gd name="T40" fmla="*/ 38 w 119"/>
                <a:gd name="T41" fmla="*/ 38 h 178"/>
                <a:gd name="T42" fmla="*/ 59 w 119"/>
                <a:gd name="T43" fmla="*/ 30 h 178"/>
                <a:gd name="T44" fmla="*/ 80 w 119"/>
                <a:gd name="T45" fmla="*/ 38 h 178"/>
                <a:gd name="T46" fmla="*/ 89 w 119"/>
                <a:gd name="T47" fmla="*/ 59 h 178"/>
                <a:gd name="T48" fmla="*/ 30 w 119"/>
                <a:gd name="T49" fmla="*/ 5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178">
                  <a:moveTo>
                    <a:pt x="59" y="0"/>
                  </a:moveTo>
                  <a:cubicBezTo>
                    <a:pt x="44" y="0"/>
                    <a:pt x="28" y="6"/>
                    <a:pt x="17" y="18"/>
                  </a:cubicBezTo>
                  <a:cubicBezTo>
                    <a:pt x="6" y="29"/>
                    <a:pt x="0" y="44"/>
                    <a:pt x="0" y="59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9" y="178"/>
                    <a:pt x="119" y="178"/>
                    <a:pt x="119" y="178"/>
                  </a:cubicBezTo>
                  <a:cubicBezTo>
                    <a:pt x="119" y="59"/>
                    <a:pt x="119" y="59"/>
                    <a:pt x="119" y="59"/>
                  </a:cubicBezTo>
                  <a:cubicBezTo>
                    <a:pt x="119" y="44"/>
                    <a:pt x="112" y="29"/>
                    <a:pt x="101" y="18"/>
                  </a:cubicBezTo>
                  <a:cubicBezTo>
                    <a:pt x="90" y="6"/>
                    <a:pt x="75" y="0"/>
                    <a:pt x="59" y="0"/>
                  </a:cubicBezTo>
                  <a:close/>
                  <a:moveTo>
                    <a:pt x="59" y="134"/>
                  </a:moveTo>
                  <a:cubicBezTo>
                    <a:pt x="56" y="134"/>
                    <a:pt x="54" y="133"/>
                    <a:pt x="51" y="131"/>
                  </a:cubicBezTo>
                  <a:cubicBezTo>
                    <a:pt x="49" y="130"/>
                    <a:pt x="47" y="127"/>
                    <a:pt x="46" y="125"/>
                  </a:cubicBezTo>
                  <a:cubicBezTo>
                    <a:pt x="44" y="122"/>
                    <a:pt x="44" y="119"/>
                    <a:pt x="45" y="116"/>
                  </a:cubicBezTo>
                  <a:cubicBezTo>
                    <a:pt x="45" y="113"/>
                    <a:pt x="47" y="110"/>
                    <a:pt x="49" y="108"/>
                  </a:cubicBezTo>
                  <a:cubicBezTo>
                    <a:pt x="51" y="106"/>
                    <a:pt x="54" y="105"/>
                    <a:pt x="56" y="104"/>
                  </a:cubicBezTo>
                  <a:cubicBezTo>
                    <a:pt x="59" y="104"/>
                    <a:pt x="62" y="104"/>
                    <a:pt x="65" y="105"/>
                  </a:cubicBezTo>
                  <a:cubicBezTo>
                    <a:pt x="68" y="106"/>
                    <a:pt x="70" y="108"/>
                    <a:pt x="72" y="111"/>
                  </a:cubicBezTo>
                  <a:cubicBezTo>
                    <a:pt x="73" y="113"/>
                    <a:pt x="74" y="116"/>
                    <a:pt x="74" y="119"/>
                  </a:cubicBezTo>
                  <a:cubicBezTo>
                    <a:pt x="74" y="123"/>
                    <a:pt x="73" y="127"/>
                    <a:pt x="70" y="129"/>
                  </a:cubicBezTo>
                  <a:cubicBezTo>
                    <a:pt x="67" y="132"/>
                    <a:pt x="63" y="134"/>
                    <a:pt x="59" y="134"/>
                  </a:cubicBezTo>
                  <a:close/>
                  <a:moveTo>
                    <a:pt x="30" y="59"/>
                  </a:moveTo>
                  <a:cubicBezTo>
                    <a:pt x="30" y="52"/>
                    <a:pt x="33" y="44"/>
                    <a:pt x="38" y="38"/>
                  </a:cubicBezTo>
                  <a:cubicBezTo>
                    <a:pt x="44" y="33"/>
                    <a:pt x="51" y="30"/>
                    <a:pt x="59" y="30"/>
                  </a:cubicBezTo>
                  <a:cubicBezTo>
                    <a:pt x="67" y="30"/>
                    <a:pt x="75" y="33"/>
                    <a:pt x="80" y="38"/>
                  </a:cubicBezTo>
                  <a:cubicBezTo>
                    <a:pt x="86" y="44"/>
                    <a:pt x="89" y="52"/>
                    <a:pt x="89" y="59"/>
                  </a:cubicBezTo>
                  <a:lnTo>
                    <a:pt x="30" y="59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Rectangle 139">
              <a:extLst>
                <a:ext uri="{FF2B5EF4-FFF2-40B4-BE49-F238E27FC236}">
                  <a16:creationId xmlns:a16="http://schemas.microsoft.com/office/drawing/2014/main" id="{D846E477-C807-493B-AE0B-25D342E68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602" y="5830835"/>
              <a:ext cx="204445" cy="21586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Freeform 140">
              <a:extLst>
                <a:ext uri="{FF2B5EF4-FFF2-40B4-BE49-F238E27FC236}">
                  <a16:creationId xmlns:a16="http://schemas.microsoft.com/office/drawing/2014/main" id="{75EB22B3-9351-4D8D-85CA-A5D3D2558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759" y="5849109"/>
              <a:ext cx="272974" cy="167896"/>
            </a:xfrm>
            <a:custGeom>
              <a:avLst/>
              <a:gdLst>
                <a:gd name="T0" fmla="*/ 177 w 239"/>
                <a:gd name="T1" fmla="*/ 65 h 147"/>
                <a:gd name="T2" fmla="*/ 161 w 239"/>
                <a:gd name="T3" fmla="*/ 81 h 147"/>
                <a:gd name="T4" fmla="*/ 139 w 239"/>
                <a:gd name="T5" fmla="*/ 59 h 147"/>
                <a:gd name="T6" fmla="*/ 99 w 239"/>
                <a:gd name="T7" fmla="*/ 99 h 147"/>
                <a:gd name="T8" fmla="*/ 99 w 239"/>
                <a:gd name="T9" fmla="*/ 0 h 147"/>
                <a:gd name="T10" fmla="*/ 36 w 239"/>
                <a:gd name="T11" fmla="*/ 63 h 147"/>
                <a:gd name="T12" fmla="*/ 0 w 239"/>
                <a:gd name="T13" fmla="*/ 63 h 147"/>
                <a:gd name="T14" fmla="*/ 0 w 239"/>
                <a:gd name="T15" fmla="*/ 83 h 147"/>
                <a:gd name="T16" fmla="*/ 44 w 239"/>
                <a:gd name="T17" fmla="*/ 83 h 147"/>
                <a:gd name="T18" fmla="*/ 79 w 239"/>
                <a:gd name="T19" fmla="*/ 48 h 147"/>
                <a:gd name="T20" fmla="*/ 79 w 239"/>
                <a:gd name="T21" fmla="*/ 147 h 147"/>
                <a:gd name="T22" fmla="*/ 139 w 239"/>
                <a:gd name="T23" fmla="*/ 87 h 147"/>
                <a:gd name="T24" fmla="*/ 161 w 239"/>
                <a:gd name="T25" fmla="*/ 109 h 147"/>
                <a:gd name="T26" fmla="*/ 185 w 239"/>
                <a:gd name="T27" fmla="*/ 85 h 147"/>
                <a:gd name="T28" fmla="*/ 239 w 239"/>
                <a:gd name="T29" fmla="*/ 85 h 147"/>
                <a:gd name="T30" fmla="*/ 239 w 239"/>
                <a:gd name="T31" fmla="*/ 65 h 147"/>
                <a:gd name="T32" fmla="*/ 177 w 239"/>
                <a:gd name="T33" fmla="*/ 6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9" h="147">
                  <a:moveTo>
                    <a:pt x="177" y="65"/>
                  </a:moveTo>
                  <a:lnTo>
                    <a:pt x="161" y="81"/>
                  </a:lnTo>
                  <a:lnTo>
                    <a:pt x="139" y="59"/>
                  </a:lnTo>
                  <a:lnTo>
                    <a:pt x="99" y="99"/>
                  </a:lnTo>
                  <a:lnTo>
                    <a:pt x="99" y="0"/>
                  </a:lnTo>
                  <a:lnTo>
                    <a:pt x="36" y="63"/>
                  </a:lnTo>
                  <a:lnTo>
                    <a:pt x="0" y="63"/>
                  </a:lnTo>
                  <a:lnTo>
                    <a:pt x="0" y="83"/>
                  </a:lnTo>
                  <a:lnTo>
                    <a:pt x="44" y="83"/>
                  </a:lnTo>
                  <a:lnTo>
                    <a:pt x="79" y="48"/>
                  </a:lnTo>
                  <a:lnTo>
                    <a:pt x="79" y="147"/>
                  </a:lnTo>
                  <a:lnTo>
                    <a:pt x="139" y="87"/>
                  </a:lnTo>
                  <a:lnTo>
                    <a:pt x="161" y="109"/>
                  </a:lnTo>
                  <a:lnTo>
                    <a:pt x="185" y="85"/>
                  </a:lnTo>
                  <a:lnTo>
                    <a:pt x="239" y="85"/>
                  </a:lnTo>
                  <a:lnTo>
                    <a:pt x="239" y="65"/>
                  </a:lnTo>
                  <a:lnTo>
                    <a:pt x="177" y="65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Oval 141">
              <a:extLst>
                <a:ext uri="{FF2B5EF4-FFF2-40B4-BE49-F238E27FC236}">
                  <a16:creationId xmlns:a16="http://schemas.microsoft.com/office/drawing/2014/main" id="{FDDEDE94-CA80-4F52-B1CF-C511251B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783" y="6001015"/>
              <a:ext cx="22843" cy="22843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Oval 142">
              <a:extLst>
                <a:ext uri="{FF2B5EF4-FFF2-40B4-BE49-F238E27FC236}">
                  <a16:creationId xmlns:a16="http://schemas.microsoft.com/office/drawing/2014/main" id="{8F3C72E5-7149-469E-8A91-302088949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239" y="6001015"/>
              <a:ext cx="21701" cy="22843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 143">
              <a:extLst>
                <a:ext uri="{FF2B5EF4-FFF2-40B4-BE49-F238E27FC236}">
                  <a16:creationId xmlns:a16="http://schemas.microsoft.com/office/drawing/2014/main" id="{97D49545-E4D8-462C-8F46-A3527C085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230" y="5717762"/>
              <a:ext cx="386047" cy="430590"/>
            </a:xfrm>
            <a:custGeom>
              <a:avLst/>
              <a:gdLst>
                <a:gd name="T0" fmla="*/ 0 w 338"/>
                <a:gd name="T1" fmla="*/ 0 h 377"/>
                <a:gd name="T2" fmla="*/ 0 w 338"/>
                <a:gd name="T3" fmla="*/ 99 h 377"/>
                <a:gd name="T4" fmla="*/ 40 w 338"/>
                <a:gd name="T5" fmla="*/ 99 h 377"/>
                <a:gd name="T6" fmla="*/ 40 w 338"/>
                <a:gd name="T7" fmla="*/ 39 h 377"/>
                <a:gd name="T8" fmla="*/ 299 w 338"/>
                <a:gd name="T9" fmla="*/ 39 h 377"/>
                <a:gd name="T10" fmla="*/ 299 w 338"/>
                <a:gd name="T11" fmla="*/ 337 h 377"/>
                <a:gd name="T12" fmla="*/ 40 w 338"/>
                <a:gd name="T13" fmla="*/ 337 h 377"/>
                <a:gd name="T14" fmla="*/ 40 w 338"/>
                <a:gd name="T15" fmla="*/ 258 h 377"/>
                <a:gd name="T16" fmla="*/ 0 w 338"/>
                <a:gd name="T17" fmla="*/ 258 h 377"/>
                <a:gd name="T18" fmla="*/ 0 w 338"/>
                <a:gd name="T19" fmla="*/ 377 h 377"/>
                <a:gd name="T20" fmla="*/ 338 w 338"/>
                <a:gd name="T21" fmla="*/ 377 h 377"/>
                <a:gd name="T22" fmla="*/ 338 w 338"/>
                <a:gd name="T23" fmla="*/ 0 h 377"/>
                <a:gd name="T24" fmla="*/ 0 w 338"/>
                <a:gd name="T2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77">
                  <a:moveTo>
                    <a:pt x="0" y="0"/>
                  </a:moveTo>
                  <a:lnTo>
                    <a:pt x="0" y="99"/>
                  </a:lnTo>
                  <a:lnTo>
                    <a:pt x="40" y="99"/>
                  </a:lnTo>
                  <a:lnTo>
                    <a:pt x="40" y="39"/>
                  </a:lnTo>
                  <a:lnTo>
                    <a:pt x="299" y="39"/>
                  </a:lnTo>
                  <a:lnTo>
                    <a:pt x="299" y="337"/>
                  </a:lnTo>
                  <a:lnTo>
                    <a:pt x="40" y="337"/>
                  </a:lnTo>
                  <a:lnTo>
                    <a:pt x="40" y="258"/>
                  </a:lnTo>
                  <a:lnTo>
                    <a:pt x="0" y="258"/>
                  </a:lnTo>
                  <a:lnTo>
                    <a:pt x="0" y="377"/>
                  </a:lnTo>
                  <a:lnTo>
                    <a:pt x="338" y="377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6" name="laptop">
            <a:extLst>
              <a:ext uri="{FF2B5EF4-FFF2-40B4-BE49-F238E27FC236}">
                <a16:creationId xmlns:a16="http://schemas.microsoft.com/office/drawing/2014/main" id="{BD3C4F36-B7F2-4160-A11C-B43E080F9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8962" y="4072329"/>
            <a:ext cx="429495" cy="275500"/>
            <a:chOff x="669292" y="1303763"/>
            <a:chExt cx="441714" cy="283337"/>
          </a:xfrm>
        </p:grpSpPr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AC39F9E3-F23F-46BB-A6AB-DA2D4A71C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2" y="1303763"/>
              <a:ext cx="441714" cy="283337"/>
            </a:xfrm>
            <a:prstGeom prst="rect">
              <a:avLst/>
            </a:prstGeom>
            <a:solidFill>
              <a:srgbClr val="0078D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Rectangle 6">
              <a:extLst>
                <a:ext uri="{FF2B5EF4-FFF2-40B4-BE49-F238E27FC236}">
                  <a16:creationId xmlns:a16="http://schemas.microsoft.com/office/drawing/2014/main" id="{DBD80C06-2101-45B7-82DB-FB2FAD102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424" y="1370601"/>
              <a:ext cx="91540" cy="10171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Rectangle 7">
              <a:extLst>
                <a:ext uri="{FF2B5EF4-FFF2-40B4-BE49-F238E27FC236}">
                  <a16:creationId xmlns:a16="http://schemas.microsoft.com/office/drawing/2014/main" id="{15A188F7-36A8-4F94-BF5F-A778625D5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424" y="1438893"/>
              <a:ext cx="91540" cy="10171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05375461-B64A-48F8-9280-E4BF0A97B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424" y="1510090"/>
              <a:ext cx="91540" cy="10171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02EDF7A-0511-49F4-8479-F494E2005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243" y="1357524"/>
              <a:ext cx="59573" cy="46496"/>
            </a:xfrm>
            <a:custGeom>
              <a:avLst/>
              <a:gdLst>
                <a:gd name="T0" fmla="*/ 13 w 41"/>
                <a:gd name="T1" fmla="*/ 32 h 32"/>
                <a:gd name="T2" fmla="*/ 0 w 41"/>
                <a:gd name="T3" fmla="*/ 19 h 32"/>
                <a:gd name="T4" fmla="*/ 4 w 41"/>
                <a:gd name="T5" fmla="*/ 14 h 32"/>
                <a:gd name="T6" fmla="*/ 13 w 41"/>
                <a:gd name="T7" fmla="*/ 23 h 32"/>
                <a:gd name="T8" fmla="*/ 36 w 41"/>
                <a:gd name="T9" fmla="*/ 0 h 32"/>
                <a:gd name="T10" fmla="*/ 41 w 41"/>
                <a:gd name="T11" fmla="*/ 4 h 32"/>
                <a:gd name="T12" fmla="*/ 13 w 41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3" y="32"/>
                  </a:moveTo>
                  <a:lnTo>
                    <a:pt x="0" y="19"/>
                  </a:lnTo>
                  <a:lnTo>
                    <a:pt x="4" y="14"/>
                  </a:lnTo>
                  <a:lnTo>
                    <a:pt x="13" y="23"/>
                  </a:lnTo>
                  <a:lnTo>
                    <a:pt x="36" y="0"/>
                  </a:lnTo>
                  <a:lnTo>
                    <a:pt x="41" y="4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36B5EB93-2D08-4E2A-8277-ABAAB89FD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243" y="1422910"/>
              <a:ext cx="59573" cy="46496"/>
            </a:xfrm>
            <a:custGeom>
              <a:avLst/>
              <a:gdLst>
                <a:gd name="T0" fmla="*/ 13 w 41"/>
                <a:gd name="T1" fmla="*/ 32 h 32"/>
                <a:gd name="T2" fmla="*/ 0 w 41"/>
                <a:gd name="T3" fmla="*/ 18 h 32"/>
                <a:gd name="T4" fmla="*/ 4 w 41"/>
                <a:gd name="T5" fmla="*/ 14 h 32"/>
                <a:gd name="T6" fmla="*/ 13 w 41"/>
                <a:gd name="T7" fmla="*/ 23 h 32"/>
                <a:gd name="T8" fmla="*/ 36 w 41"/>
                <a:gd name="T9" fmla="*/ 0 h 32"/>
                <a:gd name="T10" fmla="*/ 41 w 41"/>
                <a:gd name="T11" fmla="*/ 4 h 32"/>
                <a:gd name="T12" fmla="*/ 13 w 41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2">
                  <a:moveTo>
                    <a:pt x="13" y="32"/>
                  </a:moveTo>
                  <a:lnTo>
                    <a:pt x="0" y="18"/>
                  </a:lnTo>
                  <a:lnTo>
                    <a:pt x="4" y="14"/>
                  </a:lnTo>
                  <a:lnTo>
                    <a:pt x="13" y="23"/>
                  </a:lnTo>
                  <a:lnTo>
                    <a:pt x="36" y="0"/>
                  </a:lnTo>
                  <a:lnTo>
                    <a:pt x="41" y="4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338E937-0AE6-4F82-9C78-EA844E5A3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243" y="1488295"/>
              <a:ext cx="59573" cy="45043"/>
            </a:xfrm>
            <a:custGeom>
              <a:avLst/>
              <a:gdLst>
                <a:gd name="T0" fmla="*/ 13 w 41"/>
                <a:gd name="T1" fmla="*/ 31 h 31"/>
                <a:gd name="T2" fmla="*/ 0 w 41"/>
                <a:gd name="T3" fmla="*/ 18 h 31"/>
                <a:gd name="T4" fmla="*/ 4 w 41"/>
                <a:gd name="T5" fmla="*/ 14 h 31"/>
                <a:gd name="T6" fmla="*/ 13 w 41"/>
                <a:gd name="T7" fmla="*/ 23 h 31"/>
                <a:gd name="T8" fmla="*/ 36 w 41"/>
                <a:gd name="T9" fmla="*/ 0 h 31"/>
                <a:gd name="T10" fmla="*/ 41 w 41"/>
                <a:gd name="T11" fmla="*/ 4 h 31"/>
                <a:gd name="T12" fmla="*/ 13 w 41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1">
                  <a:moveTo>
                    <a:pt x="13" y="31"/>
                  </a:moveTo>
                  <a:lnTo>
                    <a:pt x="0" y="18"/>
                  </a:lnTo>
                  <a:lnTo>
                    <a:pt x="4" y="14"/>
                  </a:lnTo>
                  <a:lnTo>
                    <a:pt x="13" y="23"/>
                  </a:lnTo>
                  <a:lnTo>
                    <a:pt x="36" y="0"/>
                  </a:lnTo>
                  <a:lnTo>
                    <a:pt x="41" y="4"/>
                  </a:lnTo>
                  <a:lnTo>
                    <a:pt x="13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Rectangle 18">
              <a:extLst>
                <a:ext uri="{FF2B5EF4-FFF2-40B4-BE49-F238E27FC236}">
                  <a16:creationId xmlns:a16="http://schemas.microsoft.com/office/drawing/2014/main" id="{A2A25277-CDDC-4947-9156-C99B0534D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617" y="1486842"/>
              <a:ext cx="21795" cy="52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43AFC311-AB0C-4420-8FA1-D6890E2D0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617" y="1504278"/>
              <a:ext cx="21795" cy="34872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Rectangle 20">
              <a:extLst>
                <a:ext uri="{FF2B5EF4-FFF2-40B4-BE49-F238E27FC236}">
                  <a16:creationId xmlns:a16="http://schemas.microsoft.com/office/drawing/2014/main" id="{9DA3A9EB-F5FB-487C-9ED6-FC0FF2DCF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131" y="1462141"/>
              <a:ext cx="20342" cy="770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Rectangle 21">
              <a:extLst>
                <a:ext uri="{FF2B5EF4-FFF2-40B4-BE49-F238E27FC236}">
                  <a16:creationId xmlns:a16="http://schemas.microsoft.com/office/drawing/2014/main" id="{515D4B1D-DCE6-44D2-A9F6-39EC5D918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131" y="1491201"/>
              <a:ext cx="20342" cy="47949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Rectangle 22">
              <a:extLst>
                <a:ext uri="{FF2B5EF4-FFF2-40B4-BE49-F238E27FC236}">
                  <a16:creationId xmlns:a16="http://schemas.microsoft.com/office/drawing/2014/main" id="{1B827B0F-0033-4EE0-ADF7-A6CAEC856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217" y="1374961"/>
              <a:ext cx="20342" cy="1641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Rectangle 23">
              <a:extLst>
                <a:ext uri="{FF2B5EF4-FFF2-40B4-BE49-F238E27FC236}">
                  <a16:creationId xmlns:a16="http://schemas.microsoft.com/office/drawing/2014/main" id="{949DED83-90BA-4D33-9D3A-6D950B9F9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217" y="1402568"/>
              <a:ext cx="20342" cy="13658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4" name="Rectangle 24">
              <a:extLst>
                <a:ext uri="{FF2B5EF4-FFF2-40B4-BE49-F238E27FC236}">
                  <a16:creationId xmlns:a16="http://schemas.microsoft.com/office/drawing/2014/main" id="{F55C43C6-B0B9-4ED5-9CF4-9021F9EFE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704" y="1414192"/>
              <a:ext cx="21795" cy="1249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5" name="Rectangle 25">
              <a:extLst>
                <a:ext uri="{FF2B5EF4-FFF2-40B4-BE49-F238E27FC236}">
                  <a16:creationId xmlns:a16="http://schemas.microsoft.com/office/drawing/2014/main" id="{54A2D4F1-E004-4317-B1A6-CE1417373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91" y="1454876"/>
              <a:ext cx="21795" cy="842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Rectangle 26">
              <a:extLst>
                <a:ext uri="{FF2B5EF4-FFF2-40B4-BE49-F238E27FC236}">
                  <a16:creationId xmlns:a16="http://schemas.microsoft.com/office/drawing/2014/main" id="{C4089650-22F0-4BE9-AACB-72B6C04DA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191" y="1472312"/>
              <a:ext cx="21795" cy="66838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7" name="Rectangle 27">
              <a:extLst>
                <a:ext uri="{FF2B5EF4-FFF2-40B4-BE49-F238E27FC236}">
                  <a16:creationId xmlns:a16="http://schemas.microsoft.com/office/drawing/2014/main" id="{5D76DD86-8BE1-4243-A65D-21A348CDB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704" y="1428722"/>
              <a:ext cx="21795" cy="110429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E2D058FD-8BF2-41B5-9A67-4380C4E84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27" y="3251657"/>
            <a:ext cx="392295" cy="39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A3F43-DDF4-483D-9FD8-17132B1E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21" y="2169039"/>
            <a:ext cx="8186167" cy="3988692"/>
          </a:xfrm>
          <a:prstGeom prst="rect">
            <a:avLst/>
          </a:prstGeom>
        </p:spPr>
      </p:pic>
      <p:grpSp>
        <p:nvGrpSpPr>
          <p:cNvPr id="68" name="Group 123">
            <a:extLst>
              <a:ext uri="{FF2B5EF4-FFF2-40B4-BE49-F238E27FC236}">
                <a16:creationId xmlns:a16="http://schemas.microsoft.com/office/drawing/2014/main" id="{984F7400-E52D-4D32-9A34-639EAEE31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91780" y="626510"/>
            <a:ext cx="342900" cy="309563"/>
            <a:chOff x="3294" y="3393"/>
            <a:chExt cx="216" cy="195"/>
          </a:xfrm>
        </p:grpSpPr>
        <p:sp>
          <p:nvSpPr>
            <p:cNvPr id="69" name="Freeform 124">
              <a:extLst>
                <a:ext uri="{FF2B5EF4-FFF2-40B4-BE49-F238E27FC236}">
                  <a16:creationId xmlns:a16="http://schemas.microsoft.com/office/drawing/2014/main" id="{66F80888-39CE-4D46-BA45-6300FFD3A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3393"/>
              <a:ext cx="17" cy="29"/>
            </a:xfrm>
            <a:custGeom>
              <a:avLst/>
              <a:gdLst>
                <a:gd name="T0" fmla="*/ 27 w 27"/>
                <a:gd name="T1" fmla="*/ 0 h 46"/>
                <a:gd name="T2" fmla="*/ 27 w 27"/>
                <a:gd name="T3" fmla="*/ 0 h 46"/>
                <a:gd name="T4" fmla="*/ 0 w 27"/>
                <a:gd name="T5" fmla="*/ 0 h 46"/>
                <a:gd name="T6" fmla="*/ 0 w 27"/>
                <a:gd name="T7" fmla="*/ 46 h 46"/>
                <a:gd name="T8" fmla="*/ 27 w 27"/>
                <a:gd name="T9" fmla="*/ 46 h 46"/>
                <a:gd name="T10" fmla="*/ 27 w 27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6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27" y="4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25">
              <a:extLst>
                <a:ext uri="{FF2B5EF4-FFF2-40B4-BE49-F238E27FC236}">
                  <a16:creationId xmlns:a16="http://schemas.microsoft.com/office/drawing/2014/main" id="{770F2B06-6992-4880-899E-D64C570BA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3471"/>
              <a:ext cx="17" cy="117"/>
            </a:xfrm>
            <a:custGeom>
              <a:avLst/>
              <a:gdLst>
                <a:gd name="T0" fmla="*/ 0 w 27"/>
                <a:gd name="T1" fmla="*/ 187 h 187"/>
                <a:gd name="T2" fmla="*/ 0 w 27"/>
                <a:gd name="T3" fmla="*/ 187 h 187"/>
                <a:gd name="T4" fmla="*/ 27 w 27"/>
                <a:gd name="T5" fmla="*/ 187 h 187"/>
                <a:gd name="T6" fmla="*/ 27 w 27"/>
                <a:gd name="T7" fmla="*/ 0 h 187"/>
                <a:gd name="T8" fmla="*/ 0 w 27"/>
                <a:gd name="T9" fmla="*/ 0 h 187"/>
                <a:gd name="T10" fmla="*/ 0 w 27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7">
                  <a:moveTo>
                    <a:pt x="0" y="187"/>
                  </a:moveTo>
                  <a:lnTo>
                    <a:pt x="0" y="187"/>
                  </a:lnTo>
                  <a:lnTo>
                    <a:pt x="27" y="18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26">
              <a:extLst>
                <a:ext uri="{FF2B5EF4-FFF2-40B4-BE49-F238E27FC236}">
                  <a16:creationId xmlns:a16="http://schemas.microsoft.com/office/drawing/2014/main" id="{D914FB72-0C76-4ED0-B513-7D915A1B6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3569"/>
              <a:ext cx="16" cy="19"/>
            </a:xfrm>
            <a:custGeom>
              <a:avLst/>
              <a:gdLst>
                <a:gd name="T0" fmla="*/ 0 w 27"/>
                <a:gd name="T1" fmla="*/ 30 h 30"/>
                <a:gd name="T2" fmla="*/ 0 w 27"/>
                <a:gd name="T3" fmla="*/ 30 h 30"/>
                <a:gd name="T4" fmla="*/ 27 w 27"/>
                <a:gd name="T5" fmla="*/ 30 h 30"/>
                <a:gd name="T6" fmla="*/ 27 w 27"/>
                <a:gd name="T7" fmla="*/ 0 h 30"/>
                <a:gd name="T8" fmla="*/ 0 w 27"/>
                <a:gd name="T9" fmla="*/ 0 h 30"/>
                <a:gd name="T10" fmla="*/ 0 w 27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0">
                  <a:moveTo>
                    <a:pt x="0" y="30"/>
                  </a:moveTo>
                  <a:lnTo>
                    <a:pt x="0" y="30"/>
                  </a:lnTo>
                  <a:lnTo>
                    <a:pt x="27" y="3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27">
              <a:extLst>
                <a:ext uri="{FF2B5EF4-FFF2-40B4-BE49-F238E27FC236}">
                  <a16:creationId xmlns:a16="http://schemas.microsoft.com/office/drawing/2014/main" id="{B6819C38-48BC-4554-9554-A6D772B81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3393"/>
              <a:ext cx="16" cy="125"/>
            </a:xfrm>
            <a:custGeom>
              <a:avLst/>
              <a:gdLst>
                <a:gd name="T0" fmla="*/ 27 w 27"/>
                <a:gd name="T1" fmla="*/ 0 h 201"/>
                <a:gd name="T2" fmla="*/ 27 w 27"/>
                <a:gd name="T3" fmla="*/ 0 h 201"/>
                <a:gd name="T4" fmla="*/ 0 w 27"/>
                <a:gd name="T5" fmla="*/ 0 h 201"/>
                <a:gd name="T6" fmla="*/ 0 w 27"/>
                <a:gd name="T7" fmla="*/ 201 h 201"/>
                <a:gd name="T8" fmla="*/ 27 w 27"/>
                <a:gd name="T9" fmla="*/ 201 h 201"/>
                <a:gd name="T10" fmla="*/ 27 w 27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01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201"/>
                  </a:lnTo>
                  <a:lnTo>
                    <a:pt x="27" y="20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28">
              <a:extLst>
                <a:ext uri="{FF2B5EF4-FFF2-40B4-BE49-F238E27FC236}">
                  <a16:creationId xmlns:a16="http://schemas.microsoft.com/office/drawing/2014/main" id="{05F7EEC3-4CC9-4EB3-978B-BD2D9D823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3519"/>
              <a:ext cx="16" cy="69"/>
            </a:xfrm>
            <a:custGeom>
              <a:avLst/>
              <a:gdLst>
                <a:gd name="T0" fmla="*/ 0 w 26"/>
                <a:gd name="T1" fmla="*/ 110 h 110"/>
                <a:gd name="T2" fmla="*/ 0 w 26"/>
                <a:gd name="T3" fmla="*/ 110 h 110"/>
                <a:gd name="T4" fmla="*/ 26 w 26"/>
                <a:gd name="T5" fmla="*/ 110 h 110"/>
                <a:gd name="T6" fmla="*/ 26 w 26"/>
                <a:gd name="T7" fmla="*/ 0 h 110"/>
                <a:gd name="T8" fmla="*/ 0 w 26"/>
                <a:gd name="T9" fmla="*/ 0 h 110"/>
                <a:gd name="T10" fmla="*/ 0 w 26"/>
                <a:gd name="T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0">
                  <a:moveTo>
                    <a:pt x="0" y="110"/>
                  </a:moveTo>
                  <a:lnTo>
                    <a:pt x="0" y="110"/>
                  </a:lnTo>
                  <a:lnTo>
                    <a:pt x="26" y="110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29">
              <a:extLst>
                <a:ext uri="{FF2B5EF4-FFF2-40B4-BE49-F238E27FC236}">
                  <a16:creationId xmlns:a16="http://schemas.microsoft.com/office/drawing/2014/main" id="{A2CD7F70-FDFA-436F-ADF9-8D3A445EF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3393"/>
              <a:ext cx="16" cy="75"/>
            </a:xfrm>
            <a:custGeom>
              <a:avLst/>
              <a:gdLst>
                <a:gd name="T0" fmla="*/ 26 w 26"/>
                <a:gd name="T1" fmla="*/ 0 h 121"/>
                <a:gd name="T2" fmla="*/ 26 w 26"/>
                <a:gd name="T3" fmla="*/ 0 h 121"/>
                <a:gd name="T4" fmla="*/ 0 w 26"/>
                <a:gd name="T5" fmla="*/ 0 h 121"/>
                <a:gd name="T6" fmla="*/ 0 w 26"/>
                <a:gd name="T7" fmla="*/ 121 h 121"/>
                <a:gd name="T8" fmla="*/ 26 w 26"/>
                <a:gd name="T9" fmla="*/ 121 h 121"/>
                <a:gd name="T10" fmla="*/ 26 w 26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1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121"/>
                  </a:lnTo>
                  <a:lnTo>
                    <a:pt x="26" y="12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30">
              <a:extLst>
                <a:ext uri="{FF2B5EF4-FFF2-40B4-BE49-F238E27FC236}">
                  <a16:creationId xmlns:a16="http://schemas.microsoft.com/office/drawing/2014/main" id="{F84A4F24-65F1-4DA0-8769-2384ADC19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" y="3422"/>
              <a:ext cx="50" cy="33"/>
            </a:xfrm>
            <a:custGeom>
              <a:avLst/>
              <a:gdLst>
                <a:gd name="T0" fmla="*/ 27 w 80"/>
                <a:gd name="T1" fmla="*/ 0 h 53"/>
                <a:gd name="T2" fmla="*/ 27 w 80"/>
                <a:gd name="T3" fmla="*/ 0 h 53"/>
                <a:gd name="T4" fmla="*/ 0 w 80"/>
                <a:gd name="T5" fmla="*/ 0 h 53"/>
                <a:gd name="T6" fmla="*/ 0 w 80"/>
                <a:gd name="T7" fmla="*/ 53 h 53"/>
                <a:gd name="T8" fmla="*/ 27 w 80"/>
                <a:gd name="T9" fmla="*/ 53 h 53"/>
                <a:gd name="T10" fmla="*/ 54 w 80"/>
                <a:gd name="T11" fmla="*/ 53 h 53"/>
                <a:gd name="T12" fmla="*/ 80 w 80"/>
                <a:gd name="T13" fmla="*/ 53 h 53"/>
                <a:gd name="T14" fmla="*/ 80 w 80"/>
                <a:gd name="T15" fmla="*/ 0 h 53"/>
                <a:gd name="T16" fmla="*/ 54 w 80"/>
                <a:gd name="T17" fmla="*/ 0 h 53"/>
                <a:gd name="T18" fmla="*/ 27 w 80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3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27" y="53"/>
                  </a:lnTo>
                  <a:lnTo>
                    <a:pt x="54" y="53"/>
                  </a:lnTo>
                  <a:lnTo>
                    <a:pt x="80" y="53"/>
                  </a:lnTo>
                  <a:lnTo>
                    <a:pt x="80" y="0"/>
                  </a:lnTo>
                  <a:lnTo>
                    <a:pt x="5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31">
              <a:extLst>
                <a:ext uri="{FF2B5EF4-FFF2-40B4-BE49-F238E27FC236}">
                  <a16:creationId xmlns:a16="http://schemas.microsoft.com/office/drawing/2014/main" id="{6D81701D-2360-4259-A752-0C8D38D2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3518"/>
              <a:ext cx="50" cy="34"/>
            </a:xfrm>
            <a:custGeom>
              <a:avLst/>
              <a:gdLst>
                <a:gd name="T0" fmla="*/ 26 w 80"/>
                <a:gd name="T1" fmla="*/ 0 h 54"/>
                <a:gd name="T2" fmla="*/ 26 w 80"/>
                <a:gd name="T3" fmla="*/ 0 h 54"/>
                <a:gd name="T4" fmla="*/ 0 w 80"/>
                <a:gd name="T5" fmla="*/ 0 h 54"/>
                <a:gd name="T6" fmla="*/ 0 w 80"/>
                <a:gd name="T7" fmla="*/ 54 h 54"/>
                <a:gd name="T8" fmla="*/ 26 w 80"/>
                <a:gd name="T9" fmla="*/ 54 h 54"/>
                <a:gd name="T10" fmla="*/ 53 w 80"/>
                <a:gd name="T11" fmla="*/ 54 h 54"/>
                <a:gd name="T12" fmla="*/ 80 w 80"/>
                <a:gd name="T13" fmla="*/ 54 h 54"/>
                <a:gd name="T14" fmla="*/ 80 w 80"/>
                <a:gd name="T15" fmla="*/ 0 h 54"/>
                <a:gd name="T16" fmla="*/ 53 w 80"/>
                <a:gd name="T17" fmla="*/ 0 h 54"/>
                <a:gd name="T18" fmla="*/ 26 w 80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4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26" y="54"/>
                  </a:lnTo>
                  <a:lnTo>
                    <a:pt x="53" y="54"/>
                  </a:lnTo>
                  <a:lnTo>
                    <a:pt x="80" y="54"/>
                  </a:lnTo>
                  <a:lnTo>
                    <a:pt x="80" y="0"/>
                  </a:lnTo>
                  <a:lnTo>
                    <a:pt x="5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32">
              <a:extLst>
                <a:ext uri="{FF2B5EF4-FFF2-40B4-BE49-F238E27FC236}">
                  <a16:creationId xmlns:a16="http://schemas.microsoft.com/office/drawing/2014/main" id="{4884FCF6-6E78-42E2-957E-66906EEB4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3468"/>
              <a:ext cx="50" cy="33"/>
            </a:xfrm>
            <a:custGeom>
              <a:avLst/>
              <a:gdLst>
                <a:gd name="T0" fmla="*/ 53 w 80"/>
                <a:gd name="T1" fmla="*/ 0 h 53"/>
                <a:gd name="T2" fmla="*/ 53 w 80"/>
                <a:gd name="T3" fmla="*/ 0 h 53"/>
                <a:gd name="T4" fmla="*/ 27 w 80"/>
                <a:gd name="T5" fmla="*/ 0 h 53"/>
                <a:gd name="T6" fmla="*/ 0 w 80"/>
                <a:gd name="T7" fmla="*/ 0 h 53"/>
                <a:gd name="T8" fmla="*/ 0 w 80"/>
                <a:gd name="T9" fmla="*/ 53 h 53"/>
                <a:gd name="T10" fmla="*/ 27 w 80"/>
                <a:gd name="T11" fmla="*/ 53 h 53"/>
                <a:gd name="T12" fmla="*/ 53 w 80"/>
                <a:gd name="T13" fmla="*/ 53 h 53"/>
                <a:gd name="T14" fmla="*/ 80 w 80"/>
                <a:gd name="T15" fmla="*/ 53 h 53"/>
                <a:gd name="T16" fmla="*/ 80 w 80"/>
                <a:gd name="T17" fmla="*/ 0 h 53"/>
                <a:gd name="T18" fmla="*/ 53 w 80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3">
                  <a:moveTo>
                    <a:pt x="53" y="0"/>
                  </a:moveTo>
                  <a:lnTo>
                    <a:pt x="53" y="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27" y="53"/>
                  </a:lnTo>
                  <a:lnTo>
                    <a:pt x="53" y="53"/>
                  </a:lnTo>
                  <a:lnTo>
                    <a:pt x="80" y="53"/>
                  </a:lnTo>
                  <a:lnTo>
                    <a:pt x="80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B21F708-2098-4BB6-9F3D-1B39B02F1864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0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DC40DD44-C360-4A48-BD6C-B6706787A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197748"/>
            <a:ext cx="12192000" cy="3024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79F8F6E-5E05-4F0A-B0C9-882EEA3C5C9E}"/>
              </a:ext>
            </a:extLst>
          </p:cNvPr>
          <p:cNvGrpSpPr/>
          <p:nvPr/>
        </p:nvGrpSpPr>
        <p:grpSpPr>
          <a:xfrm>
            <a:off x="7348837" y="2735154"/>
            <a:ext cx="1982638" cy="1272219"/>
            <a:chOff x="2829079" y="3201059"/>
            <a:chExt cx="1982638" cy="1272219"/>
          </a:xfrm>
        </p:grpSpPr>
        <p:grpSp>
          <p:nvGrpSpPr>
            <p:cNvPr id="87" name="Graphic 60">
              <a:extLst>
                <a:ext uri="{FF2B5EF4-FFF2-40B4-BE49-F238E27FC236}">
                  <a16:creationId xmlns:a16="http://schemas.microsoft.com/office/drawing/2014/main" id="{0D162C73-50B4-481C-864A-EBCB815C1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3393274" y="3201059"/>
              <a:ext cx="854248" cy="595986"/>
              <a:chOff x="6553719" y="4571930"/>
              <a:chExt cx="981653" cy="684874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4EA0E7A-D3CE-4FED-B9B4-04A90957FA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46980" y="4692924"/>
                <a:ext cx="251121" cy="319608"/>
              </a:xfrm>
              <a:custGeom>
                <a:avLst/>
                <a:gdLst>
                  <a:gd name="connsiteX0" fmla="*/ 41092 w 251120"/>
                  <a:gd name="connsiteY0" fmla="*/ 326457 h 319607"/>
                  <a:gd name="connsiteX1" fmla="*/ 251121 w 251120"/>
                  <a:gd name="connsiteY1" fmla="*/ 130126 h 319607"/>
                  <a:gd name="connsiteX2" fmla="*/ 139258 w 251120"/>
                  <a:gd name="connsiteY2" fmla="*/ 130126 h 319607"/>
                  <a:gd name="connsiteX3" fmla="*/ 210028 w 251120"/>
                  <a:gd name="connsiteY3" fmla="*/ 0 h 319607"/>
                  <a:gd name="connsiteX4" fmla="*/ 105014 w 251120"/>
                  <a:gd name="connsiteY4" fmla="*/ 0 h 319607"/>
                  <a:gd name="connsiteX5" fmla="*/ 0 w 251120"/>
                  <a:gd name="connsiteY5" fmla="*/ 196331 h 319607"/>
                  <a:gd name="connsiteX6" fmla="*/ 82185 w 251120"/>
                  <a:gd name="connsiteY6" fmla="*/ 196331 h 319607"/>
                  <a:gd name="connsiteX7" fmla="*/ 11415 w 251120"/>
                  <a:gd name="connsiteY7" fmla="*/ 326457 h 319607"/>
                  <a:gd name="connsiteX8" fmla="*/ 41092 w 251120"/>
                  <a:gd name="connsiteY8" fmla="*/ 326457 h 319607"/>
                  <a:gd name="connsiteX9" fmla="*/ 41092 w 251120"/>
                  <a:gd name="connsiteY9" fmla="*/ 326457 h 31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120" h="319607">
                    <a:moveTo>
                      <a:pt x="41092" y="326457"/>
                    </a:moveTo>
                    <a:lnTo>
                      <a:pt x="251121" y="130126"/>
                    </a:lnTo>
                    <a:lnTo>
                      <a:pt x="139258" y="130126"/>
                    </a:lnTo>
                    <a:lnTo>
                      <a:pt x="210028" y="0"/>
                    </a:lnTo>
                    <a:lnTo>
                      <a:pt x="105014" y="0"/>
                    </a:lnTo>
                    <a:lnTo>
                      <a:pt x="0" y="196331"/>
                    </a:lnTo>
                    <a:lnTo>
                      <a:pt x="82185" y="196331"/>
                    </a:lnTo>
                    <a:lnTo>
                      <a:pt x="11415" y="326457"/>
                    </a:lnTo>
                    <a:lnTo>
                      <a:pt x="41092" y="326457"/>
                    </a:lnTo>
                    <a:lnTo>
                      <a:pt x="41092" y="326457"/>
                    </a:lnTo>
                    <a:close/>
                  </a:path>
                </a:pathLst>
              </a:custGeom>
              <a:solidFill>
                <a:schemeClr val="accent1"/>
              </a:solidFill>
              <a:ln w="227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CFD9E1C-C23B-4687-8028-20E3D6CDBE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53719" y="4571930"/>
                <a:ext cx="981653" cy="684874"/>
              </a:xfrm>
              <a:custGeom>
                <a:avLst/>
                <a:gdLst>
                  <a:gd name="connsiteX0" fmla="*/ 989102 w 981652"/>
                  <a:gd name="connsiteY0" fmla="*/ 662045 h 684873"/>
                  <a:gd name="connsiteX1" fmla="*/ 913766 w 981652"/>
                  <a:gd name="connsiteY1" fmla="*/ 577577 h 684873"/>
                  <a:gd name="connsiteX2" fmla="*/ 904634 w 981652"/>
                  <a:gd name="connsiteY2" fmla="*/ 568445 h 684873"/>
                  <a:gd name="connsiteX3" fmla="*/ 909200 w 981652"/>
                  <a:gd name="connsiteY3" fmla="*/ 545616 h 684873"/>
                  <a:gd name="connsiteX4" fmla="*/ 909200 w 981652"/>
                  <a:gd name="connsiteY4" fmla="*/ 50224 h 684873"/>
                  <a:gd name="connsiteX5" fmla="*/ 858976 w 981652"/>
                  <a:gd name="connsiteY5" fmla="*/ 0 h 684873"/>
                  <a:gd name="connsiteX6" fmla="*/ 160404 w 981652"/>
                  <a:gd name="connsiteY6" fmla="*/ 0 h 684873"/>
                  <a:gd name="connsiteX7" fmla="*/ 112463 w 981652"/>
                  <a:gd name="connsiteY7" fmla="*/ 50224 h 684873"/>
                  <a:gd name="connsiteX8" fmla="*/ 112463 w 981652"/>
                  <a:gd name="connsiteY8" fmla="*/ 545616 h 684873"/>
                  <a:gd name="connsiteX9" fmla="*/ 117029 w 981652"/>
                  <a:gd name="connsiteY9" fmla="*/ 563880 h 684873"/>
                  <a:gd name="connsiteX10" fmla="*/ 96482 w 981652"/>
                  <a:gd name="connsiteY10" fmla="*/ 579860 h 684873"/>
                  <a:gd name="connsiteX11" fmla="*/ 2883 w 981652"/>
                  <a:gd name="connsiteY11" fmla="*/ 664328 h 684873"/>
                  <a:gd name="connsiteX12" fmla="*/ 27995 w 981652"/>
                  <a:gd name="connsiteY12" fmla="*/ 705420 h 684873"/>
                  <a:gd name="connsiteX13" fmla="*/ 968556 w 981652"/>
                  <a:gd name="connsiteY13" fmla="*/ 705420 h 684873"/>
                  <a:gd name="connsiteX14" fmla="*/ 989102 w 981652"/>
                  <a:gd name="connsiteY14" fmla="*/ 662045 h 684873"/>
                  <a:gd name="connsiteX15" fmla="*/ 470880 w 981652"/>
                  <a:gd name="connsiteY15" fmla="*/ 18263 h 684873"/>
                  <a:gd name="connsiteX16" fmla="*/ 548499 w 981652"/>
                  <a:gd name="connsiteY16" fmla="*/ 18263 h 684873"/>
                  <a:gd name="connsiteX17" fmla="*/ 553065 w 981652"/>
                  <a:gd name="connsiteY17" fmla="*/ 27395 h 684873"/>
                  <a:gd name="connsiteX18" fmla="*/ 548499 w 981652"/>
                  <a:gd name="connsiteY18" fmla="*/ 36527 h 684873"/>
                  <a:gd name="connsiteX19" fmla="*/ 470880 w 981652"/>
                  <a:gd name="connsiteY19" fmla="*/ 36527 h 684873"/>
                  <a:gd name="connsiteX20" fmla="*/ 466315 w 981652"/>
                  <a:gd name="connsiteY20" fmla="*/ 27395 h 684873"/>
                  <a:gd name="connsiteX21" fmla="*/ 470880 w 981652"/>
                  <a:gd name="connsiteY21" fmla="*/ 18263 h 684873"/>
                  <a:gd name="connsiteX22" fmla="*/ 167253 w 981652"/>
                  <a:gd name="connsiteY22" fmla="*/ 57073 h 684873"/>
                  <a:gd name="connsiteX23" fmla="*/ 861259 w 981652"/>
                  <a:gd name="connsiteY23" fmla="*/ 57073 h 684873"/>
                  <a:gd name="connsiteX24" fmla="*/ 861259 w 981652"/>
                  <a:gd name="connsiteY24" fmla="*/ 497675 h 684873"/>
                  <a:gd name="connsiteX25" fmla="*/ 167253 w 981652"/>
                  <a:gd name="connsiteY25" fmla="*/ 497675 h 684873"/>
                  <a:gd name="connsiteX26" fmla="*/ 167253 w 981652"/>
                  <a:gd name="connsiteY26" fmla="*/ 57073 h 68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1652" h="684873">
                    <a:moveTo>
                      <a:pt x="989102" y="662045"/>
                    </a:moveTo>
                    <a:lnTo>
                      <a:pt x="913766" y="577577"/>
                    </a:lnTo>
                    <a:cubicBezTo>
                      <a:pt x="909200" y="573011"/>
                      <a:pt x="906917" y="570728"/>
                      <a:pt x="904634" y="568445"/>
                    </a:cubicBezTo>
                    <a:cubicBezTo>
                      <a:pt x="909200" y="561597"/>
                      <a:pt x="909200" y="554748"/>
                      <a:pt x="909200" y="545616"/>
                    </a:cubicBezTo>
                    <a:cubicBezTo>
                      <a:pt x="909200" y="545616"/>
                      <a:pt x="909200" y="545616"/>
                      <a:pt x="909200" y="50224"/>
                    </a:cubicBezTo>
                    <a:cubicBezTo>
                      <a:pt x="909200" y="22829"/>
                      <a:pt x="886371" y="0"/>
                      <a:pt x="858976" y="0"/>
                    </a:cubicBezTo>
                    <a:cubicBezTo>
                      <a:pt x="858976" y="0"/>
                      <a:pt x="858976" y="0"/>
                      <a:pt x="160404" y="0"/>
                    </a:cubicBezTo>
                    <a:cubicBezTo>
                      <a:pt x="133009" y="0"/>
                      <a:pt x="112463" y="22829"/>
                      <a:pt x="112463" y="50224"/>
                    </a:cubicBezTo>
                    <a:cubicBezTo>
                      <a:pt x="112463" y="50224"/>
                      <a:pt x="112463" y="50224"/>
                      <a:pt x="112463" y="545616"/>
                    </a:cubicBezTo>
                    <a:cubicBezTo>
                      <a:pt x="112463" y="552465"/>
                      <a:pt x="114746" y="559314"/>
                      <a:pt x="117029" y="563880"/>
                    </a:cubicBezTo>
                    <a:cubicBezTo>
                      <a:pt x="110180" y="566162"/>
                      <a:pt x="105614" y="570728"/>
                      <a:pt x="96482" y="579860"/>
                    </a:cubicBezTo>
                    <a:lnTo>
                      <a:pt x="2883" y="664328"/>
                    </a:lnTo>
                    <a:cubicBezTo>
                      <a:pt x="-6249" y="682591"/>
                      <a:pt x="7449" y="705420"/>
                      <a:pt x="27995" y="705420"/>
                    </a:cubicBezTo>
                    <a:lnTo>
                      <a:pt x="968556" y="705420"/>
                    </a:lnTo>
                    <a:cubicBezTo>
                      <a:pt x="989102" y="705420"/>
                      <a:pt x="1000516" y="682591"/>
                      <a:pt x="989102" y="662045"/>
                    </a:cubicBezTo>
                    <a:close/>
                    <a:moveTo>
                      <a:pt x="470880" y="18263"/>
                    </a:moveTo>
                    <a:cubicBezTo>
                      <a:pt x="548499" y="18263"/>
                      <a:pt x="548499" y="18263"/>
                      <a:pt x="548499" y="18263"/>
                    </a:cubicBezTo>
                    <a:cubicBezTo>
                      <a:pt x="550782" y="18263"/>
                      <a:pt x="553065" y="22829"/>
                      <a:pt x="553065" y="27395"/>
                    </a:cubicBezTo>
                    <a:cubicBezTo>
                      <a:pt x="553065" y="31961"/>
                      <a:pt x="550782" y="36527"/>
                      <a:pt x="548499" y="36527"/>
                    </a:cubicBezTo>
                    <a:cubicBezTo>
                      <a:pt x="470880" y="36527"/>
                      <a:pt x="470880" y="36527"/>
                      <a:pt x="470880" y="36527"/>
                    </a:cubicBezTo>
                    <a:cubicBezTo>
                      <a:pt x="468597" y="36527"/>
                      <a:pt x="466315" y="31961"/>
                      <a:pt x="466315" y="27395"/>
                    </a:cubicBezTo>
                    <a:cubicBezTo>
                      <a:pt x="466315" y="22829"/>
                      <a:pt x="466315" y="18263"/>
                      <a:pt x="470880" y="18263"/>
                    </a:cubicBezTo>
                    <a:close/>
                    <a:moveTo>
                      <a:pt x="167253" y="57073"/>
                    </a:moveTo>
                    <a:lnTo>
                      <a:pt x="861259" y="57073"/>
                    </a:lnTo>
                    <a:lnTo>
                      <a:pt x="861259" y="497675"/>
                    </a:lnTo>
                    <a:lnTo>
                      <a:pt x="167253" y="497675"/>
                    </a:lnTo>
                    <a:lnTo>
                      <a:pt x="167253" y="57073"/>
                    </a:lnTo>
                    <a:close/>
                  </a:path>
                </a:pathLst>
              </a:custGeom>
              <a:solidFill>
                <a:srgbClr val="C1C1C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7971" tIns="78377" rIns="97971" bIns="7837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99525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7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5672745-F89A-4B16-9E1A-97F14EC6BF21}"/>
                </a:ext>
              </a:extLst>
            </p:cNvPr>
            <p:cNvSpPr txBox="1">
              <a:spLocks/>
            </p:cNvSpPr>
            <p:nvPr/>
          </p:nvSpPr>
          <p:spPr>
            <a:xfrm>
              <a:off x="2829079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Endpoint Detection 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&amp; Response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4C495F6-CA9F-4A83-BB09-FB73F1F2DD23}"/>
              </a:ext>
            </a:extLst>
          </p:cNvPr>
          <p:cNvGrpSpPr/>
          <p:nvPr/>
        </p:nvGrpSpPr>
        <p:grpSpPr>
          <a:xfrm>
            <a:off x="2848415" y="2733389"/>
            <a:ext cx="1982638" cy="1273983"/>
            <a:chOff x="7380283" y="3199295"/>
            <a:chExt cx="1982638" cy="127398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5564C1F-FAF6-4EC7-84AA-3901782E379D}"/>
                </a:ext>
              </a:extLst>
            </p:cNvPr>
            <p:cNvSpPr txBox="1">
              <a:spLocks/>
            </p:cNvSpPr>
            <p:nvPr/>
          </p:nvSpPr>
          <p:spPr>
            <a:xfrm>
              <a:off x="7380283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Attack Surface 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Reduction</a:t>
              </a:r>
            </a:p>
          </p:txBody>
        </p:sp>
        <p:grpSp>
          <p:nvGrpSpPr>
            <p:cNvPr id="93" name="Graphic 77">
              <a:extLst>
                <a:ext uri="{FF2B5EF4-FFF2-40B4-BE49-F238E27FC236}">
                  <a16:creationId xmlns:a16="http://schemas.microsoft.com/office/drawing/2014/main" id="{F9FED5FB-11AF-45FA-905B-F85D5875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2730" y="3199295"/>
              <a:ext cx="617744" cy="599515"/>
              <a:chOff x="5795227" y="3790588"/>
              <a:chExt cx="556089" cy="539680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5BDFC2A-36FD-4C17-B473-816DE1D127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95227" y="4182593"/>
                <a:ext cx="147675" cy="147675"/>
              </a:xfrm>
              <a:custGeom>
                <a:avLst/>
                <a:gdLst>
                  <a:gd name="connsiteX0" fmla="*/ 121422 w 147675"/>
                  <a:gd name="connsiteY0" fmla="*/ 70556 h 147675"/>
                  <a:gd name="connsiteX1" fmla="*/ 123063 w 147675"/>
                  <a:gd name="connsiteY1" fmla="*/ 160802 h 147675"/>
                  <a:gd name="connsiteX2" fmla="*/ 162443 w 147675"/>
                  <a:gd name="connsiteY2" fmla="*/ 160802 h 147675"/>
                  <a:gd name="connsiteX3" fmla="*/ 162443 w 147675"/>
                  <a:gd name="connsiteY3" fmla="*/ 1641 h 147675"/>
                  <a:gd name="connsiteX4" fmla="*/ 0 w 147675"/>
                  <a:gd name="connsiteY4" fmla="*/ 0 h 147675"/>
                  <a:gd name="connsiteX5" fmla="*/ 0 w 147675"/>
                  <a:gd name="connsiteY5" fmla="*/ 39380 h 147675"/>
                  <a:gd name="connsiteX6" fmla="*/ 91887 w 147675"/>
                  <a:gd name="connsiteY6" fmla="*/ 41021 h 147675"/>
                  <a:gd name="connsiteX7" fmla="*/ 4923 w 147675"/>
                  <a:gd name="connsiteY7" fmla="*/ 129626 h 147675"/>
                  <a:gd name="connsiteX8" fmla="*/ 34458 w 147675"/>
                  <a:gd name="connsiteY8" fmla="*/ 159161 h 1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675" h="147675">
                    <a:moveTo>
                      <a:pt x="121422" y="70556"/>
                    </a:moveTo>
                    <a:lnTo>
                      <a:pt x="123063" y="160802"/>
                    </a:lnTo>
                    <a:lnTo>
                      <a:pt x="162443" y="160802"/>
                    </a:lnTo>
                    <a:lnTo>
                      <a:pt x="162443" y="1641"/>
                    </a:lnTo>
                    <a:lnTo>
                      <a:pt x="0" y="0"/>
                    </a:lnTo>
                    <a:lnTo>
                      <a:pt x="0" y="39380"/>
                    </a:lnTo>
                    <a:lnTo>
                      <a:pt x="91887" y="41021"/>
                    </a:lnTo>
                    <a:lnTo>
                      <a:pt x="4923" y="129626"/>
                    </a:lnTo>
                    <a:lnTo>
                      <a:pt x="34458" y="159161"/>
                    </a:lnTo>
                    <a:close/>
                  </a:path>
                </a:pathLst>
              </a:custGeom>
              <a:solidFill>
                <a:srgbClr val="C1C1C1"/>
              </a:solidFill>
              <a:ln w="16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2D798829-04E5-4827-AB79-447E02E6DE3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87232" y="3790588"/>
                <a:ext cx="164084" cy="147675"/>
              </a:xfrm>
              <a:custGeom>
                <a:avLst/>
                <a:gdLst>
                  <a:gd name="connsiteX0" fmla="*/ 159161 w 164083"/>
                  <a:gd name="connsiteY0" fmla="*/ 31176 h 147675"/>
                  <a:gd name="connsiteX1" fmla="*/ 129626 w 164083"/>
                  <a:gd name="connsiteY1" fmla="*/ 1641 h 147675"/>
                  <a:gd name="connsiteX2" fmla="*/ 41021 w 164083"/>
                  <a:gd name="connsiteY2" fmla="*/ 90246 h 147675"/>
                  <a:gd name="connsiteX3" fmla="*/ 39380 w 164083"/>
                  <a:gd name="connsiteY3" fmla="*/ 0 h 147675"/>
                  <a:gd name="connsiteX4" fmla="*/ 0 w 164083"/>
                  <a:gd name="connsiteY4" fmla="*/ 0 h 147675"/>
                  <a:gd name="connsiteX5" fmla="*/ 1641 w 164083"/>
                  <a:gd name="connsiteY5" fmla="*/ 159161 h 147675"/>
                  <a:gd name="connsiteX6" fmla="*/ 162443 w 164083"/>
                  <a:gd name="connsiteY6" fmla="*/ 160802 h 147675"/>
                  <a:gd name="connsiteX7" fmla="*/ 164084 w 164083"/>
                  <a:gd name="connsiteY7" fmla="*/ 121422 h 147675"/>
                  <a:gd name="connsiteX8" fmla="*/ 70556 w 164083"/>
                  <a:gd name="connsiteY8" fmla="*/ 119781 h 1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083" h="147675">
                    <a:moveTo>
                      <a:pt x="159161" y="31176"/>
                    </a:moveTo>
                    <a:lnTo>
                      <a:pt x="129626" y="1641"/>
                    </a:lnTo>
                    <a:lnTo>
                      <a:pt x="41021" y="90246"/>
                    </a:lnTo>
                    <a:lnTo>
                      <a:pt x="39380" y="0"/>
                    </a:lnTo>
                    <a:lnTo>
                      <a:pt x="0" y="0"/>
                    </a:lnTo>
                    <a:lnTo>
                      <a:pt x="1641" y="159161"/>
                    </a:lnTo>
                    <a:lnTo>
                      <a:pt x="162443" y="160802"/>
                    </a:lnTo>
                    <a:lnTo>
                      <a:pt x="164084" y="121422"/>
                    </a:lnTo>
                    <a:lnTo>
                      <a:pt x="70556" y="119781"/>
                    </a:lnTo>
                    <a:close/>
                  </a:path>
                </a:pathLst>
              </a:custGeom>
              <a:solidFill>
                <a:srgbClr val="C1C1C1"/>
              </a:solidFill>
              <a:ln w="16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F9E46D3-FC85-44B8-A717-9C7D88D9A85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4885" y="3860246"/>
                <a:ext cx="410209" cy="410209"/>
              </a:xfrm>
              <a:custGeom>
                <a:avLst/>
                <a:gdLst>
                  <a:gd name="connsiteX0" fmla="*/ 313400 w 410209"/>
                  <a:gd name="connsiteY0" fmla="*/ 123063 h 410209"/>
                  <a:gd name="connsiteX1" fmla="*/ 290428 w 410209"/>
                  <a:gd name="connsiteY1" fmla="*/ 123063 h 410209"/>
                  <a:gd name="connsiteX2" fmla="*/ 290428 w 410209"/>
                  <a:gd name="connsiteY2" fmla="*/ 98450 h 410209"/>
                  <a:gd name="connsiteX3" fmla="*/ 288787 w 410209"/>
                  <a:gd name="connsiteY3" fmla="*/ 0 h 410209"/>
                  <a:gd name="connsiteX4" fmla="*/ 0 w 410209"/>
                  <a:gd name="connsiteY4" fmla="*/ 0 h 410209"/>
                  <a:gd name="connsiteX5" fmla="*/ 0 w 410209"/>
                  <a:gd name="connsiteY5" fmla="*/ 290428 h 410209"/>
                  <a:gd name="connsiteX6" fmla="*/ 101732 w 410209"/>
                  <a:gd name="connsiteY6" fmla="*/ 290428 h 410209"/>
                  <a:gd name="connsiteX7" fmla="*/ 126344 w 410209"/>
                  <a:gd name="connsiteY7" fmla="*/ 292069 h 410209"/>
                  <a:gd name="connsiteX8" fmla="*/ 126344 w 410209"/>
                  <a:gd name="connsiteY8" fmla="*/ 315041 h 410209"/>
                  <a:gd name="connsiteX9" fmla="*/ 126344 w 410209"/>
                  <a:gd name="connsiteY9" fmla="*/ 413491 h 410209"/>
                  <a:gd name="connsiteX10" fmla="*/ 413491 w 410209"/>
                  <a:gd name="connsiteY10" fmla="*/ 413491 h 410209"/>
                  <a:gd name="connsiteX11" fmla="*/ 413491 w 410209"/>
                  <a:gd name="connsiteY11" fmla="*/ 124704 h 41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0209" h="410209">
                    <a:moveTo>
                      <a:pt x="313400" y="123063"/>
                    </a:moveTo>
                    <a:lnTo>
                      <a:pt x="290428" y="123063"/>
                    </a:lnTo>
                    <a:lnTo>
                      <a:pt x="290428" y="98450"/>
                    </a:lnTo>
                    <a:lnTo>
                      <a:pt x="288787" y="0"/>
                    </a:lnTo>
                    <a:lnTo>
                      <a:pt x="0" y="0"/>
                    </a:lnTo>
                    <a:lnTo>
                      <a:pt x="0" y="290428"/>
                    </a:lnTo>
                    <a:lnTo>
                      <a:pt x="101732" y="290428"/>
                    </a:lnTo>
                    <a:lnTo>
                      <a:pt x="126344" y="292069"/>
                    </a:lnTo>
                    <a:lnTo>
                      <a:pt x="126344" y="315041"/>
                    </a:lnTo>
                    <a:lnTo>
                      <a:pt x="126344" y="413491"/>
                    </a:lnTo>
                    <a:lnTo>
                      <a:pt x="413491" y="413491"/>
                    </a:lnTo>
                    <a:lnTo>
                      <a:pt x="413491" y="124704"/>
                    </a:lnTo>
                    <a:close/>
                  </a:path>
                </a:pathLst>
              </a:custGeom>
              <a:solidFill>
                <a:schemeClr val="accent1"/>
              </a:solidFill>
              <a:ln w="16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A9B38AF-3076-40F9-AF88-BD1C1A9AADD7}"/>
              </a:ext>
            </a:extLst>
          </p:cNvPr>
          <p:cNvGrpSpPr/>
          <p:nvPr/>
        </p:nvGrpSpPr>
        <p:grpSpPr>
          <a:xfrm>
            <a:off x="5108069" y="2728739"/>
            <a:ext cx="1982638" cy="1278633"/>
            <a:chOff x="553477" y="3194645"/>
            <a:chExt cx="1982638" cy="1278633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F4BBF26-8194-4CCA-B6E6-F6B01631ED5D}"/>
                </a:ext>
              </a:extLst>
            </p:cNvPr>
            <p:cNvSpPr txBox="1">
              <a:spLocks/>
            </p:cNvSpPr>
            <p:nvPr/>
          </p:nvSpPr>
          <p:spPr>
            <a:xfrm>
              <a:off x="553477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/>
                  <a:cs typeface="Segoe UI"/>
                </a:rPr>
                <a:t>Next Generation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/>
                  <a:cs typeface="Segoe UI"/>
                </a:rPr>
                <a:t>Protection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5520D8C-56E9-4E9B-9CB1-653B41AAB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1260749" y="3194645"/>
              <a:ext cx="568095" cy="608815"/>
              <a:chOff x="4874110" y="4594397"/>
              <a:chExt cx="568095" cy="608815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3F89F8F-C1E5-4269-B879-3465FCDE40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74110" y="4594397"/>
                <a:ext cx="568095" cy="608814"/>
              </a:xfrm>
              <a:custGeom>
                <a:avLst/>
                <a:gdLst>
                  <a:gd name="connsiteX0" fmla="*/ 178594 w 266700"/>
                  <a:gd name="connsiteY0" fmla="*/ 20479 h 276225"/>
                  <a:gd name="connsiteX1" fmla="*/ 133826 w 266700"/>
                  <a:gd name="connsiteY1" fmla="*/ 7144 h 276225"/>
                  <a:gd name="connsiteX2" fmla="*/ 133826 w 266700"/>
                  <a:gd name="connsiteY2" fmla="*/ 8096 h 276225"/>
                  <a:gd name="connsiteX3" fmla="*/ 89059 w 266700"/>
                  <a:gd name="connsiteY3" fmla="*/ 21431 h 276225"/>
                  <a:gd name="connsiteX4" fmla="*/ 7144 w 266700"/>
                  <a:gd name="connsiteY4" fmla="*/ 44291 h 276225"/>
                  <a:gd name="connsiteX5" fmla="*/ 7144 w 266700"/>
                  <a:gd name="connsiteY5" fmla="*/ 108109 h 276225"/>
                  <a:gd name="connsiteX6" fmla="*/ 11906 w 266700"/>
                  <a:gd name="connsiteY6" fmla="*/ 143351 h 276225"/>
                  <a:gd name="connsiteX7" fmla="*/ 11906 w 266700"/>
                  <a:gd name="connsiteY7" fmla="*/ 143351 h 276225"/>
                  <a:gd name="connsiteX8" fmla="*/ 133826 w 266700"/>
                  <a:gd name="connsiteY8" fmla="*/ 278606 h 276225"/>
                  <a:gd name="connsiteX9" fmla="*/ 255746 w 266700"/>
                  <a:gd name="connsiteY9" fmla="*/ 143351 h 276225"/>
                  <a:gd name="connsiteX10" fmla="*/ 255746 w 266700"/>
                  <a:gd name="connsiteY10" fmla="*/ 142399 h 276225"/>
                  <a:gd name="connsiteX11" fmla="*/ 255746 w 266700"/>
                  <a:gd name="connsiteY11" fmla="*/ 142399 h 276225"/>
                  <a:gd name="connsiteX12" fmla="*/ 260509 w 266700"/>
                  <a:gd name="connsiteY12" fmla="*/ 107156 h 276225"/>
                  <a:gd name="connsiteX13" fmla="*/ 260509 w 266700"/>
                  <a:gd name="connsiteY13" fmla="*/ 43339 h 276225"/>
                  <a:gd name="connsiteX14" fmla="*/ 178594 w 266700"/>
                  <a:gd name="connsiteY14" fmla="*/ 20479 h 276225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126682 w 253365"/>
                  <a:gd name="connsiteY2" fmla="*/ 952 h 271462"/>
                  <a:gd name="connsiteX3" fmla="*/ 81915 w 253365"/>
                  <a:gd name="connsiteY3" fmla="*/ 14287 h 271462"/>
                  <a:gd name="connsiteX4" fmla="*/ 0 w 253365"/>
                  <a:gd name="connsiteY4" fmla="*/ 37147 h 271462"/>
                  <a:gd name="connsiteX5" fmla="*/ 0 w 253365"/>
                  <a:gd name="connsiteY5" fmla="*/ 100965 h 271462"/>
                  <a:gd name="connsiteX6" fmla="*/ 4762 w 253365"/>
                  <a:gd name="connsiteY6" fmla="*/ 136207 h 271462"/>
                  <a:gd name="connsiteX7" fmla="*/ 4762 w 253365"/>
                  <a:gd name="connsiteY7" fmla="*/ 136207 h 271462"/>
                  <a:gd name="connsiteX8" fmla="*/ 126682 w 253365"/>
                  <a:gd name="connsiteY8" fmla="*/ 271462 h 271462"/>
                  <a:gd name="connsiteX9" fmla="*/ 248602 w 253365"/>
                  <a:gd name="connsiteY9" fmla="*/ 136207 h 271462"/>
                  <a:gd name="connsiteX10" fmla="*/ 248602 w 253365"/>
                  <a:gd name="connsiteY10" fmla="*/ 135255 h 271462"/>
                  <a:gd name="connsiteX11" fmla="*/ 248602 w 253365"/>
                  <a:gd name="connsiteY11" fmla="*/ 135255 h 271462"/>
                  <a:gd name="connsiteX12" fmla="*/ 253365 w 253365"/>
                  <a:gd name="connsiteY12" fmla="*/ 100012 h 271462"/>
                  <a:gd name="connsiteX13" fmla="*/ 253365 w 253365"/>
                  <a:gd name="connsiteY13" fmla="*/ 36195 h 271462"/>
                  <a:gd name="connsiteX14" fmla="*/ 171450 w 253365"/>
                  <a:gd name="connsiteY14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99 h 271526"/>
                  <a:gd name="connsiteX1" fmla="*/ 126682 w 253365"/>
                  <a:gd name="connsiteY1" fmla="*/ 64 h 271526"/>
                  <a:gd name="connsiteX2" fmla="*/ 81915 w 253365"/>
                  <a:gd name="connsiteY2" fmla="*/ 14351 h 271526"/>
                  <a:gd name="connsiteX3" fmla="*/ 0 w 253365"/>
                  <a:gd name="connsiteY3" fmla="*/ 37211 h 271526"/>
                  <a:gd name="connsiteX4" fmla="*/ 0 w 253365"/>
                  <a:gd name="connsiteY4" fmla="*/ 101029 h 271526"/>
                  <a:gd name="connsiteX5" fmla="*/ 4762 w 253365"/>
                  <a:gd name="connsiteY5" fmla="*/ 136271 h 271526"/>
                  <a:gd name="connsiteX6" fmla="*/ 4762 w 253365"/>
                  <a:gd name="connsiteY6" fmla="*/ 136271 h 271526"/>
                  <a:gd name="connsiteX7" fmla="*/ 126682 w 253365"/>
                  <a:gd name="connsiteY7" fmla="*/ 271526 h 271526"/>
                  <a:gd name="connsiteX8" fmla="*/ 248602 w 253365"/>
                  <a:gd name="connsiteY8" fmla="*/ 136271 h 271526"/>
                  <a:gd name="connsiteX9" fmla="*/ 248602 w 253365"/>
                  <a:gd name="connsiteY9" fmla="*/ 135319 h 271526"/>
                  <a:gd name="connsiteX10" fmla="*/ 248602 w 253365"/>
                  <a:gd name="connsiteY10" fmla="*/ 135319 h 271526"/>
                  <a:gd name="connsiteX11" fmla="*/ 253365 w 253365"/>
                  <a:gd name="connsiteY11" fmla="*/ 100076 h 271526"/>
                  <a:gd name="connsiteX12" fmla="*/ 253365 w 253365"/>
                  <a:gd name="connsiteY12" fmla="*/ 36259 h 271526"/>
                  <a:gd name="connsiteX13" fmla="*/ 171450 w 253365"/>
                  <a:gd name="connsiteY13" fmla="*/ 13399 h 271526"/>
                  <a:gd name="connsiteX0" fmla="*/ 171450 w 253365"/>
                  <a:gd name="connsiteY0" fmla="*/ 13399 h 271526"/>
                  <a:gd name="connsiteX1" fmla="*/ 126682 w 253365"/>
                  <a:gd name="connsiteY1" fmla="*/ 64 h 271526"/>
                  <a:gd name="connsiteX2" fmla="*/ 81915 w 253365"/>
                  <a:gd name="connsiteY2" fmla="*/ 14351 h 271526"/>
                  <a:gd name="connsiteX3" fmla="*/ 0 w 253365"/>
                  <a:gd name="connsiteY3" fmla="*/ 37211 h 271526"/>
                  <a:gd name="connsiteX4" fmla="*/ 0 w 253365"/>
                  <a:gd name="connsiteY4" fmla="*/ 101029 h 271526"/>
                  <a:gd name="connsiteX5" fmla="*/ 4762 w 253365"/>
                  <a:gd name="connsiteY5" fmla="*/ 136271 h 271526"/>
                  <a:gd name="connsiteX6" fmla="*/ 4762 w 253365"/>
                  <a:gd name="connsiteY6" fmla="*/ 136271 h 271526"/>
                  <a:gd name="connsiteX7" fmla="*/ 126682 w 253365"/>
                  <a:gd name="connsiteY7" fmla="*/ 271526 h 271526"/>
                  <a:gd name="connsiteX8" fmla="*/ 248602 w 253365"/>
                  <a:gd name="connsiteY8" fmla="*/ 136271 h 271526"/>
                  <a:gd name="connsiteX9" fmla="*/ 248602 w 253365"/>
                  <a:gd name="connsiteY9" fmla="*/ 135319 h 271526"/>
                  <a:gd name="connsiteX10" fmla="*/ 248602 w 253365"/>
                  <a:gd name="connsiteY10" fmla="*/ 135319 h 271526"/>
                  <a:gd name="connsiteX11" fmla="*/ 253365 w 253365"/>
                  <a:gd name="connsiteY11" fmla="*/ 100076 h 271526"/>
                  <a:gd name="connsiteX12" fmla="*/ 253365 w 253365"/>
                  <a:gd name="connsiteY12" fmla="*/ 36259 h 271526"/>
                  <a:gd name="connsiteX13" fmla="*/ 171450 w 253365"/>
                  <a:gd name="connsiteY13" fmla="*/ 13399 h 271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5" h="271526">
                    <a:moveTo>
                      <a:pt x="171450" y="13399"/>
                    </a:moveTo>
                    <a:cubicBezTo>
                      <a:pt x="160020" y="4826"/>
                      <a:pt x="143827" y="64"/>
                      <a:pt x="126682" y="64"/>
                    </a:cubicBezTo>
                    <a:cubicBezTo>
                      <a:pt x="109824" y="-745"/>
                      <a:pt x="99157" y="6224"/>
                      <a:pt x="81915" y="14351"/>
                    </a:cubicBezTo>
                    <a:cubicBezTo>
                      <a:pt x="56120" y="23814"/>
                      <a:pt x="32385" y="37211"/>
                      <a:pt x="0" y="37211"/>
                    </a:cubicBezTo>
                    <a:lnTo>
                      <a:pt x="0" y="101029"/>
                    </a:lnTo>
                    <a:cubicBezTo>
                      <a:pt x="0" y="113411"/>
                      <a:pt x="1905" y="124841"/>
                      <a:pt x="4762" y="136271"/>
                    </a:cubicBezTo>
                    <a:lnTo>
                      <a:pt x="4762" y="136271"/>
                    </a:lnTo>
                    <a:cubicBezTo>
                      <a:pt x="19050" y="188659"/>
                      <a:pt x="62865" y="235331"/>
                      <a:pt x="126682" y="271526"/>
                    </a:cubicBezTo>
                    <a:cubicBezTo>
                      <a:pt x="191452" y="235331"/>
                      <a:pt x="235267" y="188659"/>
                      <a:pt x="248602" y="136271"/>
                    </a:cubicBezTo>
                    <a:lnTo>
                      <a:pt x="248602" y="135319"/>
                    </a:lnTo>
                    <a:lnTo>
                      <a:pt x="248602" y="135319"/>
                    </a:lnTo>
                    <a:cubicBezTo>
                      <a:pt x="251460" y="123889"/>
                      <a:pt x="253365" y="111506"/>
                      <a:pt x="253365" y="100076"/>
                    </a:cubicBezTo>
                    <a:lnTo>
                      <a:pt x="253365" y="36259"/>
                    </a:lnTo>
                    <a:cubicBezTo>
                      <a:pt x="220980" y="36259"/>
                      <a:pt x="192405" y="27686"/>
                      <a:pt x="171450" y="133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22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89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71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A3175A5-0940-49C1-BE90-D8FD2E1B5B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82637" y="4884049"/>
                <a:ext cx="550746" cy="29508"/>
              </a:xfrm>
              <a:custGeom>
                <a:avLst/>
                <a:gdLst>
                  <a:gd name="connsiteX0" fmla="*/ 0 w 341327"/>
                  <a:gd name="connsiteY0" fmla="*/ 0 h 18288"/>
                  <a:gd name="connsiteX1" fmla="*/ 341327 w 341327"/>
                  <a:gd name="connsiteY1" fmla="*/ 0 h 18288"/>
                  <a:gd name="connsiteX2" fmla="*/ 340174 w 341327"/>
                  <a:gd name="connsiteY2" fmla="*/ 8528 h 18288"/>
                  <a:gd name="connsiteX3" fmla="*/ 340174 w 341327"/>
                  <a:gd name="connsiteY3" fmla="*/ 9851 h 18288"/>
                  <a:gd name="connsiteX4" fmla="*/ 336731 w 341327"/>
                  <a:gd name="connsiteY4" fmla="*/ 18288 h 18288"/>
                  <a:gd name="connsiteX5" fmla="*/ 4893 w 341327"/>
                  <a:gd name="connsiteY5" fmla="*/ 18288 h 18288"/>
                  <a:gd name="connsiteX6" fmla="*/ 1331 w 341327"/>
                  <a:gd name="connsiteY6" fmla="*/ 9851 h 1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327" h="18288">
                    <a:moveTo>
                      <a:pt x="0" y="0"/>
                    </a:moveTo>
                    <a:lnTo>
                      <a:pt x="341327" y="0"/>
                    </a:lnTo>
                    <a:lnTo>
                      <a:pt x="340174" y="8528"/>
                    </a:lnTo>
                    <a:lnTo>
                      <a:pt x="340174" y="9851"/>
                    </a:lnTo>
                    <a:lnTo>
                      <a:pt x="336731" y="18288"/>
                    </a:lnTo>
                    <a:lnTo>
                      <a:pt x="4893" y="18288"/>
                    </a:lnTo>
                    <a:lnTo>
                      <a:pt x="1331" y="98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89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7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9F671B1-AC76-4D0E-A7A6-4FB2D545611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43401" y="4594542"/>
                <a:ext cx="29508" cy="608670"/>
              </a:xfrm>
              <a:custGeom>
                <a:avLst/>
                <a:gdLst>
                  <a:gd name="connsiteX0" fmla="*/ 9144 w 18288"/>
                  <a:gd name="connsiteY0" fmla="*/ 0 h 377226"/>
                  <a:gd name="connsiteX1" fmla="*/ 18288 w 18288"/>
                  <a:gd name="connsiteY1" fmla="*/ 1287 h 377226"/>
                  <a:gd name="connsiteX2" fmla="*/ 18288 w 18288"/>
                  <a:gd name="connsiteY2" fmla="*/ 371260 h 377226"/>
                  <a:gd name="connsiteX3" fmla="*/ 9144 w 18288"/>
                  <a:gd name="connsiteY3" fmla="*/ 377226 h 377226"/>
                  <a:gd name="connsiteX4" fmla="*/ 0 w 18288"/>
                  <a:gd name="connsiteY4" fmla="*/ 371187 h 377226"/>
                  <a:gd name="connsiteX5" fmla="*/ 0 w 18288"/>
                  <a:gd name="connsiteY5" fmla="*/ 1559 h 37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" h="377226">
                    <a:moveTo>
                      <a:pt x="9144" y="0"/>
                    </a:moveTo>
                    <a:lnTo>
                      <a:pt x="18288" y="1287"/>
                    </a:lnTo>
                    <a:lnTo>
                      <a:pt x="18288" y="371260"/>
                    </a:lnTo>
                    <a:lnTo>
                      <a:pt x="9144" y="377226"/>
                    </a:lnTo>
                    <a:lnTo>
                      <a:pt x="0" y="371187"/>
                    </a:lnTo>
                    <a:lnTo>
                      <a:pt x="0" y="1559"/>
                    </a:lnTo>
                    <a:close/>
                  </a:path>
                </a:pathLst>
              </a:custGeom>
              <a:solidFill>
                <a:schemeClr val="bg1"/>
              </a:solidFill>
              <a:ln w="222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489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71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D6B61E8-2891-452D-AF78-30CB875E868A}"/>
              </a:ext>
            </a:extLst>
          </p:cNvPr>
          <p:cNvGrpSpPr/>
          <p:nvPr/>
        </p:nvGrpSpPr>
        <p:grpSpPr>
          <a:xfrm>
            <a:off x="9655886" y="2713414"/>
            <a:ext cx="1982638" cy="1293958"/>
            <a:chOff x="9655886" y="3179320"/>
            <a:chExt cx="1982638" cy="1293958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14D5E9A-B66F-4FF0-846F-BC05ACD51A9D}"/>
                </a:ext>
              </a:extLst>
            </p:cNvPr>
            <p:cNvSpPr txBox="1">
              <a:spLocks/>
            </p:cNvSpPr>
            <p:nvPr/>
          </p:nvSpPr>
          <p:spPr>
            <a:xfrm>
              <a:off x="9655886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Auto Investigation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 &amp; Remediation</a:t>
              </a:r>
            </a:p>
          </p:txBody>
        </p:sp>
        <p:grpSp>
          <p:nvGrpSpPr>
            <p:cNvPr id="106" name="Graphic 73">
              <a:extLst>
                <a:ext uri="{FF2B5EF4-FFF2-40B4-BE49-F238E27FC236}">
                  <a16:creationId xmlns:a16="http://schemas.microsoft.com/office/drawing/2014/main" id="{83AD0534-5598-4460-85E7-0D40DBE37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3149" y="3179320"/>
              <a:ext cx="548112" cy="639464"/>
              <a:chOff x="9891286" y="4604828"/>
              <a:chExt cx="548112" cy="639464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A7D7FB2-EE5F-4AA9-BF7A-0C70CEEB241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91286" y="4604828"/>
                <a:ext cx="548112" cy="639464"/>
              </a:xfrm>
              <a:custGeom>
                <a:avLst/>
                <a:gdLst>
                  <a:gd name="connsiteX0" fmla="*/ 555420 w 548112"/>
                  <a:gd name="connsiteY0" fmla="*/ 160780 h 639464"/>
                  <a:gd name="connsiteX1" fmla="*/ 277710 w 548112"/>
                  <a:gd name="connsiteY1" fmla="*/ 0 h 639464"/>
                  <a:gd name="connsiteX2" fmla="*/ 0 w 548112"/>
                  <a:gd name="connsiteY2" fmla="*/ 160780 h 639464"/>
                  <a:gd name="connsiteX3" fmla="*/ 0 w 548112"/>
                  <a:gd name="connsiteY3" fmla="*/ 484166 h 639464"/>
                  <a:gd name="connsiteX4" fmla="*/ 279537 w 548112"/>
                  <a:gd name="connsiteY4" fmla="*/ 646772 h 639464"/>
                  <a:gd name="connsiteX5" fmla="*/ 378197 w 548112"/>
                  <a:gd name="connsiteY5" fmla="*/ 590134 h 639464"/>
                  <a:gd name="connsiteX6" fmla="*/ 317905 w 548112"/>
                  <a:gd name="connsiteY6" fmla="*/ 485993 h 639464"/>
                  <a:gd name="connsiteX7" fmla="*/ 279537 w 548112"/>
                  <a:gd name="connsiteY7" fmla="*/ 491474 h 639464"/>
                  <a:gd name="connsiteX8" fmla="*/ 116931 w 548112"/>
                  <a:gd name="connsiteY8" fmla="*/ 332521 h 639464"/>
                  <a:gd name="connsiteX9" fmla="*/ 279537 w 548112"/>
                  <a:gd name="connsiteY9" fmla="*/ 173569 h 639464"/>
                  <a:gd name="connsiteX10" fmla="*/ 442144 w 548112"/>
                  <a:gd name="connsiteY10" fmla="*/ 332521 h 639464"/>
                  <a:gd name="connsiteX11" fmla="*/ 409257 w 548112"/>
                  <a:gd name="connsiteY11" fmla="*/ 427527 h 639464"/>
                  <a:gd name="connsiteX12" fmla="*/ 471376 w 548112"/>
                  <a:gd name="connsiteY12" fmla="*/ 537150 h 639464"/>
                  <a:gd name="connsiteX13" fmla="*/ 557247 w 548112"/>
                  <a:gd name="connsiteY13" fmla="*/ 485993 h 639464"/>
                  <a:gd name="connsiteX14" fmla="*/ 557247 w 548112"/>
                  <a:gd name="connsiteY14" fmla="*/ 160780 h 639464"/>
                  <a:gd name="connsiteX15" fmla="*/ 555420 w 548112"/>
                  <a:gd name="connsiteY15" fmla="*/ 160780 h 639464"/>
                  <a:gd name="connsiteX16" fmla="*/ 555420 w 548112"/>
                  <a:gd name="connsiteY16" fmla="*/ 160780 h 6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8112" h="639464">
                    <a:moveTo>
                      <a:pt x="555420" y="160780"/>
                    </a:moveTo>
                    <a:lnTo>
                      <a:pt x="277710" y="0"/>
                    </a:lnTo>
                    <a:lnTo>
                      <a:pt x="0" y="160780"/>
                    </a:lnTo>
                    <a:lnTo>
                      <a:pt x="0" y="484166"/>
                    </a:lnTo>
                    <a:lnTo>
                      <a:pt x="279537" y="646772"/>
                    </a:lnTo>
                    <a:lnTo>
                      <a:pt x="378197" y="590134"/>
                    </a:lnTo>
                    <a:lnTo>
                      <a:pt x="317905" y="485993"/>
                    </a:lnTo>
                    <a:cubicBezTo>
                      <a:pt x="305116" y="487820"/>
                      <a:pt x="292326" y="491474"/>
                      <a:pt x="279537" y="491474"/>
                    </a:cubicBezTo>
                    <a:cubicBezTo>
                      <a:pt x="190012" y="491474"/>
                      <a:pt x="116931" y="420219"/>
                      <a:pt x="116931" y="332521"/>
                    </a:cubicBezTo>
                    <a:cubicBezTo>
                      <a:pt x="116931" y="244823"/>
                      <a:pt x="190012" y="173569"/>
                      <a:pt x="279537" y="173569"/>
                    </a:cubicBezTo>
                    <a:cubicBezTo>
                      <a:pt x="369062" y="173569"/>
                      <a:pt x="442144" y="244823"/>
                      <a:pt x="442144" y="332521"/>
                    </a:cubicBezTo>
                    <a:cubicBezTo>
                      <a:pt x="442144" y="367235"/>
                      <a:pt x="429354" y="400122"/>
                      <a:pt x="409257" y="427527"/>
                    </a:cubicBezTo>
                    <a:lnTo>
                      <a:pt x="471376" y="537150"/>
                    </a:lnTo>
                    <a:lnTo>
                      <a:pt x="557247" y="485993"/>
                    </a:lnTo>
                    <a:lnTo>
                      <a:pt x="557247" y="160780"/>
                    </a:lnTo>
                    <a:lnTo>
                      <a:pt x="555420" y="160780"/>
                    </a:lnTo>
                    <a:lnTo>
                      <a:pt x="555420" y="160780"/>
                    </a:lnTo>
                    <a:close/>
                  </a:path>
                </a:pathLst>
              </a:custGeom>
              <a:solidFill>
                <a:srgbClr val="C1C1C1"/>
              </a:solidFill>
              <a:ln w="18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89979AE-DD7B-4E45-B2DF-67EA99AA36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60408" y="4861273"/>
                <a:ext cx="182704" cy="146163"/>
              </a:xfrm>
              <a:custGeom>
                <a:avLst/>
                <a:gdLst>
                  <a:gd name="connsiteX0" fmla="*/ 63946 w 182704"/>
                  <a:gd name="connsiteY0" fmla="*/ 155298 h 146163"/>
                  <a:gd name="connsiteX1" fmla="*/ 0 w 182704"/>
                  <a:gd name="connsiteY1" fmla="*/ 93179 h 146163"/>
                  <a:gd name="connsiteX2" fmla="*/ 25579 w 182704"/>
                  <a:gd name="connsiteY2" fmla="*/ 65773 h 146163"/>
                  <a:gd name="connsiteX3" fmla="*/ 62119 w 182704"/>
                  <a:gd name="connsiteY3" fmla="*/ 104141 h 146163"/>
                  <a:gd name="connsiteX4" fmla="*/ 164434 w 182704"/>
                  <a:gd name="connsiteY4" fmla="*/ 0 h 146163"/>
                  <a:gd name="connsiteX5" fmla="*/ 191839 w 182704"/>
                  <a:gd name="connsiteY5" fmla="*/ 25579 h 14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704" h="146163">
                    <a:moveTo>
                      <a:pt x="63946" y="155298"/>
                    </a:moveTo>
                    <a:lnTo>
                      <a:pt x="0" y="93179"/>
                    </a:lnTo>
                    <a:lnTo>
                      <a:pt x="25579" y="65773"/>
                    </a:lnTo>
                    <a:lnTo>
                      <a:pt x="62119" y="104141"/>
                    </a:lnTo>
                    <a:lnTo>
                      <a:pt x="164434" y="0"/>
                    </a:lnTo>
                    <a:lnTo>
                      <a:pt x="191839" y="25579"/>
                    </a:lnTo>
                    <a:close/>
                  </a:path>
                </a:pathLst>
              </a:custGeom>
              <a:solidFill>
                <a:schemeClr val="accent1"/>
              </a:solidFill>
              <a:ln w="18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E3D4A8C-5CE9-46F7-9079-AF1BC96D4D87}"/>
              </a:ext>
            </a:extLst>
          </p:cNvPr>
          <p:cNvGrpSpPr/>
          <p:nvPr/>
        </p:nvGrpSpPr>
        <p:grpSpPr>
          <a:xfrm>
            <a:off x="541383" y="2707587"/>
            <a:ext cx="1982638" cy="1299785"/>
            <a:chOff x="5104681" y="3173493"/>
            <a:chExt cx="1982638" cy="1299785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EFB16A6-0C07-4804-AE05-3D8A80B50CA2}"/>
                </a:ext>
              </a:extLst>
            </p:cNvPr>
            <p:cNvSpPr txBox="1">
              <a:spLocks/>
            </p:cNvSpPr>
            <p:nvPr/>
          </p:nvSpPr>
          <p:spPr>
            <a:xfrm>
              <a:off x="5104681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Threat &amp; Vulnerability Management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111" name="Graphic 91">
              <a:extLst>
                <a:ext uri="{FF2B5EF4-FFF2-40B4-BE49-F238E27FC236}">
                  <a16:creationId xmlns:a16="http://schemas.microsoft.com/office/drawing/2014/main" id="{A12BFADB-A007-485A-AD76-49CBC4350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5878961" y="3173493"/>
              <a:ext cx="434079" cy="651119"/>
              <a:chOff x="1311554" y="4617573"/>
              <a:chExt cx="434079" cy="651119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FFF5E30-613A-43CB-BD2D-C7804C312F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18176" y="4617573"/>
                <a:ext cx="208358" cy="243084"/>
              </a:xfrm>
              <a:custGeom>
                <a:avLst/>
                <a:gdLst>
                  <a:gd name="connsiteX0" fmla="*/ 208358 w 208357"/>
                  <a:gd name="connsiteY0" fmla="*/ 79871 h 243084"/>
                  <a:gd name="connsiteX1" fmla="*/ 0 w 208357"/>
                  <a:gd name="connsiteY1" fmla="*/ 0 h 243084"/>
                  <a:gd name="connsiteX2" fmla="*/ 0 w 208357"/>
                  <a:gd name="connsiteY2" fmla="*/ 138905 h 243084"/>
                  <a:gd name="connsiteX3" fmla="*/ 0 w 208357"/>
                  <a:gd name="connsiteY3" fmla="*/ 159741 h 243084"/>
                  <a:gd name="connsiteX4" fmla="*/ 0 w 208357"/>
                  <a:gd name="connsiteY4" fmla="*/ 256975 h 243084"/>
                  <a:gd name="connsiteX5" fmla="*/ 34726 w 208357"/>
                  <a:gd name="connsiteY5" fmla="*/ 256975 h 243084"/>
                  <a:gd name="connsiteX6" fmla="*/ 34726 w 208357"/>
                  <a:gd name="connsiteY6" fmla="*/ 145851 h 243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357" h="243084">
                    <a:moveTo>
                      <a:pt x="208358" y="79871"/>
                    </a:moveTo>
                    <a:lnTo>
                      <a:pt x="0" y="0"/>
                    </a:lnTo>
                    <a:lnTo>
                      <a:pt x="0" y="138905"/>
                    </a:lnTo>
                    <a:lnTo>
                      <a:pt x="0" y="159741"/>
                    </a:lnTo>
                    <a:lnTo>
                      <a:pt x="0" y="256975"/>
                    </a:lnTo>
                    <a:lnTo>
                      <a:pt x="34726" y="256975"/>
                    </a:lnTo>
                    <a:lnTo>
                      <a:pt x="34726" y="145851"/>
                    </a:lnTo>
                    <a:close/>
                  </a:path>
                </a:pathLst>
              </a:custGeom>
              <a:solidFill>
                <a:schemeClr val="accent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5BF46DD4-CE60-450C-B3C5-135970DD424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11554" y="4874548"/>
                <a:ext cx="434079" cy="156268"/>
              </a:xfrm>
              <a:custGeom>
                <a:avLst/>
                <a:gdLst>
                  <a:gd name="connsiteX0" fmla="*/ 0 w 434078"/>
                  <a:gd name="connsiteY0" fmla="*/ 36463 h 156268"/>
                  <a:gd name="connsiteX1" fmla="*/ 0 w 434078"/>
                  <a:gd name="connsiteY1" fmla="*/ 159741 h 156268"/>
                  <a:gd name="connsiteX2" fmla="*/ 441024 w 434078"/>
                  <a:gd name="connsiteY2" fmla="*/ 159741 h 156268"/>
                  <a:gd name="connsiteX3" fmla="*/ 441024 w 434078"/>
                  <a:gd name="connsiteY3" fmla="*/ 60771 h 156268"/>
                  <a:gd name="connsiteX4" fmla="*/ 441024 w 434078"/>
                  <a:gd name="connsiteY4" fmla="*/ 60771 h 156268"/>
                  <a:gd name="connsiteX5" fmla="*/ 441024 w 434078"/>
                  <a:gd name="connsiteY5" fmla="*/ 159741 h 156268"/>
                  <a:gd name="connsiteX6" fmla="*/ 442760 w 434078"/>
                  <a:gd name="connsiteY6" fmla="*/ 159741 h 156268"/>
                  <a:gd name="connsiteX7" fmla="*/ 442760 w 434078"/>
                  <a:gd name="connsiteY7" fmla="*/ 34726 h 156268"/>
                  <a:gd name="connsiteX8" fmla="*/ 345527 w 434078"/>
                  <a:gd name="connsiteY8" fmla="*/ 34726 h 156268"/>
                  <a:gd name="connsiteX9" fmla="*/ 345527 w 434078"/>
                  <a:gd name="connsiteY9" fmla="*/ 76398 h 156268"/>
                  <a:gd name="connsiteX10" fmla="*/ 279547 w 434078"/>
                  <a:gd name="connsiteY10" fmla="*/ 76398 h 156268"/>
                  <a:gd name="connsiteX11" fmla="*/ 279547 w 434078"/>
                  <a:gd name="connsiteY11" fmla="*/ 0 h 156268"/>
                  <a:gd name="connsiteX12" fmla="*/ 158005 w 434078"/>
                  <a:gd name="connsiteY12" fmla="*/ 0 h 156268"/>
                  <a:gd name="connsiteX13" fmla="*/ 158005 w 434078"/>
                  <a:gd name="connsiteY13" fmla="*/ 76398 h 156268"/>
                  <a:gd name="connsiteX14" fmla="*/ 93761 w 434078"/>
                  <a:gd name="connsiteY14" fmla="*/ 76398 h 156268"/>
                  <a:gd name="connsiteX15" fmla="*/ 93761 w 434078"/>
                  <a:gd name="connsiteY15" fmla="*/ 36463 h 15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4078" h="156268">
                    <a:moveTo>
                      <a:pt x="0" y="36463"/>
                    </a:moveTo>
                    <a:lnTo>
                      <a:pt x="0" y="159741"/>
                    </a:lnTo>
                    <a:lnTo>
                      <a:pt x="441024" y="159741"/>
                    </a:lnTo>
                    <a:lnTo>
                      <a:pt x="441024" y="60771"/>
                    </a:lnTo>
                    <a:lnTo>
                      <a:pt x="441024" y="60771"/>
                    </a:lnTo>
                    <a:lnTo>
                      <a:pt x="441024" y="159741"/>
                    </a:lnTo>
                    <a:lnTo>
                      <a:pt x="442760" y="159741"/>
                    </a:lnTo>
                    <a:lnTo>
                      <a:pt x="442760" y="34726"/>
                    </a:lnTo>
                    <a:lnTo>
                      <a:pt x="345527" y="34726"/>
                    </a:lnTo>
                    <a:lnTo>
                      <a:pt x="345527" y="76398"/>
                    </a:lnTo>
                    <a:lnTo>
                      <a:pt x="279547" y="76398"/>
                    </a:lnTo>
                    <a:lnTo>
                      <a:pt x="279547" y="0"/>
                    </a:lnTo>
                    <a:lnTo>
                      <a:pt x="158005" y="0"/>
                    </a:lnTo>
                    <a:lnTo>
                      <a:pt x="158005" y="76398"/>
                    </a:lnTo>
                    <a:lnTo>
                      <a:pt x="93761" y="76398"/>
                    </a:lnTo>
                    <a:lnTo>
                      <a:pt x="93761" y="36463"/>
                    </a:lnTo>
                    <a:close/>
                  </a:path>
                </a:pathLst>
              </a:custGeom>
              <a:solidFill>
                <a:srgbClr val="C1C1C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4B83A4B-B14B-468D-B1CC-FCDB8467137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41071" y="5199239"/>
                <a:ext cx="381989" cy="69453"/>
              </a:xfrm>
              <a:custGeom>
                <a:avLst/>
                <a:gdLst>
                  <a:gd name="connsiteX0" fmla="*/ 0 w 381989"/>
                  <a:gd name="connsiteY0" fmla="*/ 0 h 69452"/>
                  <a:gd name="connsiteX1" fmla="*/ 383726 w 381989"/>
                  <a:gd name="connsiteY1" fmla="*/ 0 h 69452"/>
                  <a:gd name="connsiteX2" fmla="*/ 383726 w 381989"/>
                  <a:gd name="connsiteY2" fmla="*/ 76398 h 69452"/>
                  <a:gd name="connsiteX3" fmla="*/ 0 w 381989"/>
                  <a:gd name="connsiteY3" fmla="*/ 76398 h 6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989" h="69452">
                    <a:moveTo>
                      <a:pt x="0" y="0"/>
                    </a:moveTo>
                    <a:lnTo>
                      <a:pt x="383726" y="0"/>
                    </a:lnTo>
                    <a:lnTo>
                      <a:pt x="383726" y="76398"/>
                    </a:lnTo>
                    <a:lnTo>
                      <a:pt x="0" y="76398"/>
                    </a:lnTo>
                    <a:close/>
                  </a:path>
                </a:pathLst>
              </a:custGeom>
              <a:solidFill>
                <a:srgbClr val="C1C1C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854F11C-A760-4F01-84F8-66FC236127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3579" y="5072488"/>
                <a:ext cx="243084" cy="86816"/>
              </a:xfrm>
              <a:custGeom>
                <a:avLst/>
                <a:gdLst>
                  <a:gd name="connsiteX0" fmla="*/ 0 w 243084"/>
                  <a:gd name="connsiteY0" fmla="*/ 0 h 86815"/>
                  <a:gd name="connsiteX1" fmla="*/ 258711 w 243084"/>
                  <a:gd name="connsiteY1" fmla="*/ 0 h 86815"/>
                  <a:gd name="connsiteX2" fmla="*/ 258711 w 243084"/>
                  <a:gd name="connsiteY2" fmla="*/ 88552 h 86815"/>
                  <a:gd name="connsiteX3" fmla="*/ 0 w 243084"/>
                  <a:gd name="connsiteY3" fmla="*/ 88552 h 8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84" h="86815">
                    <a:moveTo>
                      <a:pt x="0" y="0"/>
                    </a:moveTo>
                    <a:lnTo>
                      <a:pt x="258711" y="0"/>
                    </a:lnTo>
                    <a:lnTo>
                      <a:pt x="258711" y="88552"/>
                    </a:lnTo>
                    <a:lnTo>
                      <a:pt x="0" y="88552"/>
                    </a:lnTo>
                    <a:close/>
                  </a:path>
                </a:pathLst>
              </a:custGeom>
              <a:solidFill>
                <a:srgbClr val="C1C1C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395329-AD00-4065-AEA0-6D94BDA7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57200"/>
            <a:ext cx="11017250" cy="430213"/>
          </a:xfrm>
        </p:spPr>
        <p:txBody>
          <a:bodyPr/>
          <a:lstStyle/>
          <a:p>
            <a:r>
              <a:rPr lang="en-US" dirty="0"/>
              <a:t>APIs - Connecting with the platform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1B948CD-C54C-4D40-B547-D4597547D8A3}"/>
              </a:ext>
            </a:extLst>
          </p:cNvPr>
          <p:cNvSpPr txBox="1">
            <a:spLocks/>
          </p:cNvSpPr>
          <p:nvPr/>
        </p:nvSpPr>
        <p:spPr>
          <a:xfrm>
            <a:off x="3693802" y="1211341"/>
            <a:ext cx="48043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489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Defender for Business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CADCAF5-83B6-4562-9EEF-9F7F53D202B2}"/>
              </a:ext>
            </a:extLst>
          </p:cNvPr>
          <p:cNvSpPr txBox="1">
            <a:spLocks/>
          </p:cNvSpPr>
          <p:nvPr/>
        </p:nvSpPr>
        <p:spPr>
          <a:xfrm>
            <a:off x="5045873" y="1727667"/>
            <a:ext cx="2100255" cy="33855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244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Elevate your security</a:t>
            </a:r>
          </a:p>
        </p:txBody>
      </p:sp>
      <p:sp>
        <p:nvSpPr>
          <p:cNvPr id="115" name="Right Bracket 114">
            <a:extLst>
              <a:ext uri="{FF2B5EF4-FFF2-40B4-BE49-F238E27FC236}">
                <a16:creationId xmlns:a16="http://schemas.microsoft.com/office/drawing/2014/main" id="{28AA2514-EB8C-4753-A9B4-C81E804D6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5400000">
            <a:off x="5945883" y="-352446"/>
            <a:ext cx="279400" cy="9145848"/>
          </a:xfrm>
          <a:prstGeom prst="rightBracket">
            <a:avLst>
              <a:gd name="adj" fmla="val 0"/>
            </a:avLst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9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1" b="0" i="0" u="none" strike="noStrike" kern="0" cap="none" spc="0" normalizeH="0" baseline="0" noProof="0" dirty="0">
              <a:ln>
                <a:noFill/>
              </a:ln>
              <a:gradFill>
                <a:gsLst>
                  <a:gs pos="83000">
                    <a:srgbClr val="2F2F2F"/>
                  </a:gs>
                  <a:gs pos="100000">
                    <a:srgbClr val="2F2F2F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17A6E69-30F7-443C-8A4E-39D3D53AF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18121" y="1898311"/>
            <a:ext cx="3539671" cy="598874"/>
            <a:chOff x="1530040" y="2505996"/>
            <a:chExt cx="430963" cy="430963"/>
          </a:xfrm>
        </p:grpSpPr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E5661C2E-D20D-4235-ADEF-B878BD045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040" y="2505996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11F48F0-0782-49C5-9968-7B2B8F5D280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745522" y="2290515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  <a:tailEnd type="arrow"/>
            </a:ln>
            <a:effectLst/>
          </p:spPr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ACDB63B-70B6-4722-8C69-5CE22D9F0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7134209" y="1898311"/>
            <a:ext cx="3539671" cy="598874"/>
            <a:chOff x="1530040" y="2505996"/>
            <a:chExt cx="430963" cy="430963"/>
          </a:xfrm>
        </p:grpSpPr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56B12D74-C5FD-4AB2-8712-E72EE539C8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040" y="2505996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A96B19F3-37F8-4CC2-848E-8296586B0A6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745522" y="2290515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  <a:tailEnd type="arrow"/>
            </a:ln>
            <a:effectLst/>
          </p:spPr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3F6C0D02-C6EF-4145-8D5F-F0DDA4C5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3270620" y="1182449"/>
            <a:ext cx="457200" cy="482350"/>
            <a:chOff x="3392894" y="3784602"/>
            <a:chExt cx="948084" cy="1000242"/>
          </a:xfrm>
        </p:grpSpPr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47C39B8-B96C-4358-910E-3ED0022DD391}"/>
                </a:ext>
              </a:extLst>
            </p:cNvPr>
            <p:cNvSpPr>
              <a:spLocks/>
            </p:cNvSpPr>
            <p:nvPr/>
          </p:nvSpPr>
          <p:spPr>
            <a:xfrm>
              <a:off x="3440394" y="3825773"/>
              <a:ext cx="850336" cy="911287"/>
            </a:xfrm>
            <a:custGeom>
              <a:avLst/>
              <a:gdLst>
                <a:gd name="connsiteX0" fmla="*/ 178594 w 266700"/>
                <a:gd name="connsiteY0" fmla="*/ 20479 h 276225"/>
                <a:gd name="connsiteX1" fmla="*/ 133826 w 266700"/>
                <a:gd name="connsiteY1" fmla="*/ 7144 h 276225"/>
                <a:gd name="connsiteX2" fmla="*/ 133826 w 266700"/>
                <a:gd name="connsiteY2" fmla="*/ 8096 h 276225"/>
                <a:gd name="connsiteX3" fmla="*/ 89059 w 266700"/>
                <a:gd name="connsiteY3" fmla="*/ 21431 h 276225"/>
                <a:gd name="connsiteX4" fmla="*/ 7144 w 266700"/>
                <a:gd name="connsiteY4" fmla="*/ 44291 h 276225"/>
                <a:gd name="connsiteX5" fmla="*/ 7144 w 266700"/>
                <a:gd name="connsiteY5" fmla="*/ 108109 h 276225"/>
                <a:gd name="connsiteX6" fmla="*/ 11906 w 266700"/>
                <a:gd name="connsiteY6" fmla="*/ 143351 h 276225"/>
                <a:gd name="connsiteX7" fmla="*/ 11906 w 266700"/>
                <a:gd name="connsiteY7" fmla="*/ 143351 h 276225"/>
                <a:gd name="connsiteX8" fmla="*/ 133826 w 266700"/>
                <a:gd name="connsiteY8" fmla="*/ 278606 h 276225"/>
                <a:gd name="connsiteX9" fmla="*/ 255746 w 266700"/>
                <a:gd name="connsiteY9" fmla="*/ 143351 h 276225"/>
                <a:gd name="connsiteX10" fmla="*/ 255746 w 266700"/>
                <a:gd name="connsiteY10" fmla="*/ 142399 h 276225"/>
                <a:gd name="connsiteX11" fmla="*/ 255746 w 266700"/>
                <a:gd name="connsiteY11" fmla="*/ 142399 h 276225"/>
                <a:gd name="connsiteX12" fmla="*/ 260509 w 266700"/>
                <a:gd name="connsiteY12" fmla="*/ 107156 h 276225"/>
                <a:gd name="connsiteX13" fmla="*/ 260509 w 266700"/>
                <a:gd name="connsiteY13" fmla="*/ 43339 h 276225"/>
                <a:gd name="connsiteX14" fmla="*/ 178594 w 266700"/>
                <a:gd name="connsiteY14" fmla="*/ 20479 h 276225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126682 w 253365"/>
                <a:gd name="connsiteY2" fmla="*/ 952 h 271462"/>
                <a:gd name="connsiteX3" fmla="*/ 81915 w 253365"/>
                <a:gd name="connsiteY3" fmla="*/ 14287 h 271462"/>
                <a:gd name="connsiteX4" fmla="*/ 0 w 253365"/>
                <a:gd name="connsiteY4" fmla="*/ 37147 h 271462"/>
                <a:gd name="connsiteX5" fmla="*/ 0 w 253365"/>
                <a:gd name="connsiteY5" fmla="*/ 100965 h 271462"/>
                <a:gd name="connsiteX6" fmla="*/ 4762 w 253365"/>
                <a:gd name="connsiteY6" fmla="*/ 136207 h 271462"/>
                <a:gd name="connsiteX7" fmla="*/ 4762 w 253365"/>
                <a:gd name="connsiteY7" fmla="*/ 136207 h 271462"/>
                <a:gd name="connsiteX8" fmla="*/ 126682 w 253365"/>
                <a:gd name="connsiteY8" fmla="*/ 271462 h 271462"/>
                <a:gd name="connsiteX9" fmla="*/ 248602 w 253365"/>
                <a:gd name="connsiteY9" fmla="*/ 136207 h 271462"/>
                <a:gd name="connsiteX10" fmla="*/ 248602 w 253365"/>
                <a:gd name="connsiteY10" fmla="*/ 135255 h 271462"/>
                <a:gd name="connsiteX11" fmla="*/ 248602 w 253365"/>
                <a:gd name="connsiteY11" fmla="*/ 135255 h 271462"/>
                <a:gd name="connsiteX12" fmla="*/ 253365 w 253365"/>
                <a:gd name="connsiteY12" fmla="*/ 100012 h 271462"/>
                <a:gd name="connsiteX13" fmla="*/ 253365 w 253365"/>
                <a:gd name="connsiteY13" fmla="*/ 36195 h 271462"/>
                <a:gd name="connsiteX14" fmla="*/ 171450 w 253365"/>
                <a:gd name="connsiteY14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5" h="271526">
                  <a:moveTo>
                    <a:pt x="171450" y="13399"/>
                  </a:moveTo>
                  <a:cubicBezTo>
                    <a:pt x="160020" y="4826"/>
                    <a:pt x="143827" y="64"/>
                    <a:pt x="126682" y="64"/>
                  </a:cubicBezTo>
                  <a:cubicBezTo>
                    <a:pt x="109824" y="-745"/>
                    <a:pt x="99157" y="6224"/>
                    <a:pt x="81915" y="14351"/>
                  </a:cubicBezTo>
                  <a:cubicBezTo>
                    <a:pt x="56120" y="23814"/>
                    <a:pt x="32385" y="37211"/>
                    <a:pt x="0" y="37211"/>
                  </a:cubicBezTo>
                  <a:lnTo>
                    <a:pt x="0" y="101029"/>
                  </a:lnTo>
                  <a:cubicBezTo>
                    <a:pt x="0" y="113411"/>
                    <a:pt x="1905" y="124841"/>
                    <a:pt x="4762" y="136271"/>
                  </a:cubicBezTo>
                  <a:lnTo>
                    <a:pt x="4762" y="136271"/>
                  </a:lnTo>
                  <a:cubicBezTo>
                    <a:pt x="19050" y="188659"/>
                    <a:pt x="62865" y="235331"/>
                    <a:pt x="126682" y="271526"/>
                  </a:cubicBezTo>
                  <a:cubicBezTo>
                    <a:pt x="191452" y="235331"/>
                    <a:pt x="235267" y="188659"/>
                    <a:pt x="248602" y="136271"/>
                  </a:cubicBezTo>
                  <a:lnTo>
                    <a:pt x="248602" y="135319"/>
                  </a:lnTo>
                  <a:lnTo>
                    <a:pt x="248602" y="135319"/>
                  </a:lnTo>
                  <a:cubicBezTo>
                    <a:pt x="251460" y="123889"/>
                    <a:pt x="253365" y="111506"/>
                    <a:pt x="253365" y="100076"/>
                  </a:cubicBezTo>
                  <a:lnTo>
                    <a:pt x="253365" y="36259"/>
                  </a:lnTo>
                  <a:cubicBezTo>
                    <a:pt x="220980" y="36259"/>
                    <a:pt x="192405" y="27686"/>
                    <a:pt x="171450" y="13399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19" name="Graphic 218">
              <a:extLst>
                <a:ext uri="{FF2B5EF4-FFF2-40B4-BE49-F238E27FC236}">
                  <a16:creationId xmlns:a16="http://schemas.microsoft.com/office/drawing/2014/main" id="{C9733B81-7764-4726-8071-E1DB0381D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92894" y="3784602"/>
              <a:ext cx="948084" cy="10002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1524D1-226E-43CD-A33C-4B1742453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04039" y="5500250"/>
            <a:ext cx="1188720" cy="927411"/>
            <a:chOff x="8904039" y="5388490"/>
            <a:chExt cx="1188720" cy="92741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87BE8EC-9794-46F5-9B4D-F3E9A8899D5C}"/>
                </a:ext>
              </a:extLst>
            </p:cNvPr>
            <p:cNvSpPr/>
            <p:nvPr/>
          </p:nvSpPr>
          <p:spPr>
            <a:xfrm>
              <a:off x="8904039" y="6003288"/>
              <a:ext cx="1188720" cy="3126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algn="ctr" defTabSz="489844">
                <a:lnSpc>
                  <a:spcPct val="90000"/>
                </a:lnSpc>
                <a:spcBef>
                  <a:spcPts val="321"/>
                </a:spcBef>
              </a:pPr>
              <a:r>
                <a:rPr lang="en-US" sz="1400" kern="0" dirty="0"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Tools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5582E65-EC56-481C-833F-0D962C3BBC5C}"/>
                </a:ext>
              </a:extLst>
            </p:cNvPr>
            <p:cNvGrpSpPr/>
            <p:nvPr/>
          </p:nvGrpSpPr>
          <p:grpSpPr>
            <a:xfrm>
              <a:off x="9356358" y="5388490"/>
              <a:ext cx="284082" cy="478882"/>
              <a:chOff x="2957847" y="6128171"/>
              <a:chExt cx="333374" cy="561974"/>
            </a:xfrm>
            <a:solidFill>
              <a:srgbClr val="C1C1C1"/>
            </a:solidFill>
          </p:grpSpPr>
          <p:sp>
            <p:nvSpPr>
              <p:cNvPr id="221" name="Freeform 146">
                <a:extLst>
                  <a:ext uri="{FF2B5EF4-FFF2-40B4-BE49-F238E27FC236}">
                    <a16:creationId xmlns:a16="http://schemas.microsoft.com/office/drawing/2014/main" id="{BD87D764-65B2-4AB8-B6B7-DC553953FA5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57847" y="6429160"/>
                <a:ext cx="81915" cy="260985"/>
              </a:xfrm>
              <a:custGeom>
                <a:avLst/>
                <a:gdLst>
                  <a:gd name="T0" fmla="*/ 43 w 43"/>
                  <a:gd name="T1" fmla="*/ 0 h 139"/>
                  <a:gd name="T2" fmla="*/ 43 w 43"/>
                  <a:gd name="T3" fmla="*/ 117 h 139"/>
                  <a:gd name="T4" fmla="*/ 42 w 43"/>
                  <a:gd name="T5" fmla="*/ 125 h 139"/>
                  <a:gd name="T6" fmla="*/ 37 w 43"/>
                  <a:gd name="T7" fmla="*/ 132 h 139"/>
                  <a:gd name="T8" fmla="*/ 30 w 43"/>
                  <a:gd name="T9" fmla="*/ 137 h 139"/>
                  <a:gd name="T10" fmla="*/ 22 w 43"/>
                  <a:gd name="T11" fmla="*/ 139 h 139"/>
                  <a:gd name="T12" fmla="*/ 14 w 43"/>
                  <a:gd name="T13" fmla="*/ 137 h 139"/>
                  <a:gd name="T14" fmla="*/ 7 w 43"/>
                  <a:gd name="T15" fmla="*/ 132 h 139"/>
                  <a:gd name="T16" fmla="*/ 2 w 43"/>
                  <a:gd name="T17" fmla="*/ 125 h 139"/>
                  <a:gd name="T18" fmla="*/ 1 w 43"/>
                  <a:gd name="T19" fmla="*/ 117 h 139"/>
                  <a:gd name="T20" fmla="*/ 0 w 43"/>
                  <a:gd name="T21" fmla="*/ 0 h 139"/>
                  <a:gd name="T22" fmla="*/ 43 w 43"/>
                  <a:gd name="T2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139">
                    <a:moveTo>
                      <a:pt x="43" y="0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20"/>
                      <a:pt x="43" y="123"/>
                      <a:pt x="42" y="125"/>
                    </a:cubicBezTo>
                    <a:cubicBezTo>
                      <a:pt x="41" y="128"/>
                      <a:pt x="39" y="130"/>
                      <a:pt x="37" y="132"/>
                    </a:cubicBezTo>
                    <a:cubicBezTo>
                      <a:pt x="35" y="135"/>
                      <a:pt x="33" y="136"/>
                      <a:pt x="30" y="137"/>
                    </a:cubicBezTo>
                    <a:cubicBezTo>
                      <a:pt x="27" y="138"/>
                      <a:pt x="25" y="139"/>
                      <a:pt x="22" y="139"/>
                    </a:cubicBezTo>
                    <a:cubicBezTo>
                      <a:pt x="19" y="139"/>
                      <a:pt x="16" y="138"/>
                      <a:pt x="14" y="137"/>
                    </a:cubicBezTo>
                    <a:cubicBezTo>
                      <a:pt x="11" y="136"/>
                      <a:pt x="9" y="135"/>
                      <a:pt x="7" y="132"/>
                    </a:cubicBezTo>
                    <a:cubicBezTo>
                      <a:pt x="5" y="130"/>
                      <a:pt x="3" y="128"/>
                      <a:pt x="2" y="125"/>
                    </a:cubicBezTo>
                    <a:cubicBezTo>
                      <a:pt x="1" y="123"/>
                      <a:pt x="1" y="120"/>
                      <a:pt x="1" y="117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97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1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147">
                <a:extLst>
                  <a:ext uri="{FF2B5EF4-FFF2-40B4-BE49-F238E27FC236}">
                    <a16:creationId xmlns:a16="http://schemas.microsoft.com/office/drawing/2014/main" id="{E238DF06-EFF4-4048-9CEC-19C858E5CB5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59752" y="6128171"/>
                <a:ext cx="80010" cy="300989"/>
              </a:xfrm>
              <a:custGeom>
                <a:avLst/>
                <a:gdLst>
                  <a:gd name="T0" fmla="*/ 42 w 42"/>
                  <a:gd name="T1" fmla="*/ 0 h 158"/>
                  <a:gd name="T2" fmla="*/ 0 w 42"/>
                  <a:gd name="T3" fmla="*/ 0 h 158"/>
                  <a:gd name="T4" fmla="*/ 0 w 42"/>
                  <a:gd name="T5" fmla="*/ 43 h 158"/>
                  <a:gd name="T6" fmla="*/ 10 w 42"/>
                  <a:gd name="T7" fmla="*/ 52 h 158"/>
                  <a:gd name="T8" fmla="*/ 10 w 42"/>
                  <a:gd name="T9" fmla="*/ 158 h 158"/>
                  <a:gd name="T10" fmla="*/ 32 w 42"/>
                  <a:gd name="T11" fmla="*/ 158 h 158"/>
                  <a:gd name="T12" fmla="*/ 32 w 42"/>
                  <a:gd name="T13" fmla="*/ 52 h 158"/>
                  <a:gd name="T14" fmla="*/ 42 w 42"/>
                  <a:gd name="T15" fmla="*/ 43 h 158"/>
                  <a:gd name="T16" fmla="*/ 42 w 42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58">
                    <a:moveTo>
                      <a:pt x="42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10" y="52"/>
                    </a:lnTo>
                    <a:lnTo>
                      <a:pt x="10" y="158"/>
                    </a:lnTo>
                    <a:lnTo>
                      <a:pt x="32" y="158"/>
                    </a:lnTo>
                    <a:lnTo>
                      <a:pt x="32" y="52"/>
                    </a:lnTo>
                    <a:lnTo>
                      <a:pt x="42" y="43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97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1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Rectangle 148">
                <a:extLst>
                  <a:ext uri="{FF2B5EF4-FFF2-40B4-BE49-F238E27FC236}">
                    <a16:creationId xmlns:a16="http://schemas.microsoft.com/office/drawing/2014/main" id="{D640BFBA-DCFE-46E0-B61B-D2B7A11AB8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57847" y="6469165"/>
                <a:ext cx="81915" cy="4000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97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1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149">
                <a:extLst>
                  <a:ext uri="{FF2B5EF4-FFF2-40B4-BE49-F238E27FC236}">
                    <a16:creationId xmlns:a16="http://schemas.microsoft.com/office/drawing/2014/main" id="{6D4AF6D3-CAED-4F54-93C6-DA0A800BE44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3112152" y="6128171"/>
                <a:ext cx="179069" cy="561974"/>
              </a:xfrm>
              <a:custGeom>
                <a:avLst/>
                <a:gdLst>
                  <a:gd name="T0" fmla="*/ 92 w 95"/>
                  <a:gd name="T1" fmla="*/ 24 h 299"/>
                  <a:gd name="T2" fmla="*/ 81 w 95"/>
                  <a:gd name="T3" fmla="*/ 9 h 299"/>
                  <a:gd name="T4" fmla="*/ 69 w 95"/>
                  <a:gd name="T5" fmla="*/ 0 h 299"/>
                  <a:gd name="T6" fmla="*/ 69 w 95"/>
                  <a:gd name="T7" fmla="*/ 54 h 299"/>
                  <a:gd name="T8" fmla="*/ 27 w 95"/>
                  <a:gd name="T9" fmla="*/ 54 h 299"/>
                  <a:gd name="T10" fmla="*/ 27 w 95"/>
                  <a:gd name="T11" fmla="*/ 0 h 299"/>
                  <a:gd name="T12" fmla="*/ 14 w 95"/>
                  <a:gd name="T13" fmla="*/ 9 h 299"/>
                  <a:gd name="T14" fmla="*/ 4 w 95"/>
                  <a:gd name="T15" fmla="*/ 24 h 299"/>
                  <a:gd name="T16" fmla="*/ 0 w 95"/>
                  <a:gd name="T17" fmla="*/ 42 h 299"/>
                  <a:gd name="T18" fmla="*/ 4 w 95"/>
                  <a:gd name="T19" fmla="*/ 60 h 299"/>
                  <a:gd name="T20" fmla="*/ 14 w 95"/>
                  <a:gd name="T21" fmla="*/ 76 h 299"/>
                  <a:gd name="T22" fmla="*/ 20 w 95"/>
                  <a:gd name="T23" fmla="*/ 80 h 299"/>
                  <a:gd name="T24" fmla="*/ 26 w 95"/>
                  <a:gd name="T25" fmla="*/ 84 h 299"/>
                  <a:gd name="T26" fmla="*/ 26 w 95"/>
                  <a:gd name="T27" fmla="*/ 277 h 299"/>
                  <a:gd name="T28" fmla="*/ 27 w 95"/>
                  <a:gd name="T29" fmla="*/ 285 h 299"/>
                  <a:gd name="T30" fmla="*/ 32 w 95"/>
                  <a:gd name="T31" fmla="*/ 292 h 299"/>
                  <a:gd name="T32" fmla="*/ 39 w 95"/>
                  <a:gd name="T33" fmla="*/ 297 h 299"/>
                  <a:gd name="T34" fmla="*/ 48 w 95"/>
                  <a:gd name="T35" fmla="*/ 299 h 299"/>
                  <a:gd name="T36" fmla="*/ 56 w 95"/>
                  <a:gd name="T37" fmla="*/ 297 h 299"/>
                  <a:gd name="T38" fmla="*/ 63 w 95"/>
                  <a:gd name="T39" fmla="*/ 292 h 299"/>
                  <a:gd name="T40" fmla="*/ 68 w 95"/>
                  <a:gd name="T41" fmla="*/ 285 h 299"/>
                  <a:gd name="T42" fmla="*/ 70 w 95"/>
                  <a:gd name="T43" fmla="*/ 277 h 299"/>
                  <a:gd name="T44" fmla="*/ 70 w 95"/>
                  <a:gd name="T45" fmla="*/ 84 h 299"/>
                  <a:gd name="T46" fmla="*/ 76 w 95"/>
                  <a:gd name="T47" fmla="*/ 80 h 299"/>
                  <a:gd name="T48" fmla="*/ 81 w 95"/>
                  <a:gd name="T49" fmla="*/ 76 h 299"/>
                  <a:gd name="T50" fmla="*/ 92 w 95"/>
                  <a:gd name="T51" fmla="*/ 60 h 299"/>
                  <a:gd name="T52" fmla="*/ 95 w 95"/>
                  <a:gd name="T53" fmla="*/ 42 h 299"/>
                  <a:gd name="T54" fmla="*/ 92 w 95"/>
                  <a:gd name="T55" fmla="*/ 24 h 299"/>
                  <a:gd name="T56" fmla="*/ 48 w 95"/>
                  <a:gd name="T57" fmla="*/ 288 h 299"/>
                  <a:gd name="T58" fmla="*/ 37 w 95"/>
                  <a:gd name="T59" fmla="*/ 278 h 299"/>
                  <a:gd name="T60" fmla="*/ 48 w 95"/>
                  <a:gd name="T61" fmla="*/ 267 h 299"/>
                  <a:gd name="T62" fmla="*/ 58 w 95"/>
                  <a:gd name="T63" fmla="*/ 278 h 299"/>
                  <a:gd name="T64" fmla="*/ 48 w 95"/>
                  <a:gd name="T65" fmla="*/ 28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5" h="299">
                    <a:moveTo>
                      <a:pt x="92" y="24"/>
                    </a:moveTo>
                    <a:cubicBezTo>
                      <a:pt x="89" y="18"/>
                      <a:pt x="86" y="13"/>
                      <a:pt x="81" y="9"/>
                    </a:cubicBezTo>
                    <a:cubicBezTo>
                      <a:pt x="78" y="5"/>
                      <a:pt x="73" y="2"/>
                      <a:pt x="69" y="0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2"/>
                      <a:pt x="18" y="5"/>
                      <a:pt x="14" y="9"/>
                    </a:cubicBezTo>
                    <a:cubicBezTo>
                      <a:pt x="10" y="13"/>
                      <a:pt x="6" y="18"/>
                      <a:pt x="4" y="24"/>
                    </a:cubicBezTo>
                    <a:cubicBezTo>
                      <a:pt x="2" y="30"/>
                      <a:pt x="0" y="36"/>
                      <a:pt x="0" y="42"/>
                    </a:cubicBezTo>
                    <a:cubicBezTo>
                      <a:pt x="0" y="48"/>
                      <a:pt x="2" y="54"/>
                      <a:pt x="4" y="60"/>
                    </a:cubicBezTo>
                    <a:cubicBezTo>
                      <a:pt x="6" y="66"/>
                      <a:pt x="10" y="71"/>
                      <a:pt x="14" y="76"/>
                    </a:cubicBezTo>
                    <a:cubicBezTo>
                      <a:pt x="16" y="77"/>
                      <a:pt x="18" y="79"/>
                      <a:pt x="20" y="80"/>
                    </a:cubicBezTo>
                    <a:cubicBezTo>
                      <a:pt x="22" y="82"/>
                      <a:pt x="24" y="83"/>
                      <a:pt x="26" y="84"/>
                    </a:cubicBezTo>
                    <a:cubicBezTo>
                      <a:pt x="26" y="277"/>
                      <a:pt x="26" y="277"/>
                      <a:pt x="26" y="277"/>
                    </a:cubicBezTo>
                    <a:cubicBezTo>
                      <a:pt x="26" y="280"/>
                      <a:pt x="26" y="283"/>
                      <a:pt x="27" y="285"/>
                    </a:cubicBezTo>
                    <a:cubicBezTo>
                      <a:pt x="29" y="288"/>
                      <a:pt x="30" y="290"/>
                      <a:pt x="32" y="292"/>
                    </a:cubicBezTo>
                    <a:cubicBezTo>
                      <a:pt x="34" y="295"/>
                      <a:pt x="37" y="296"/>
                      <a:pt x="39" y="297"/>
                    </a:cubicBezTo>
                    <a:cubicBezTo>
                      <a:pt x="42" y="298"/>
                      <a:pt x="45" y="299"/>
                      <a:pt x="48" y="299"/>
                    </a:cubicBezTo>
                    <a:cubicBezTo>
                      <a:pt x="51" y="299"/>
                      <a:pt x="53" y="298"/>
                      <a:pt x="56" y="297"/>
                    </a:cubicBezTo>
                    <a:cubicBezTo>
                      <a:pt x="59" y="296"/>
                      <a:pt x="61" y="295"/>
                      <a:pt x="63" y="292"/>
                    </a:cubicBezTo>
                    <a:cubicBezTo>
                      <a:pt x="65" y="290"/>
                      <a:pt x="67" y="288"/>
                      <a:pt x="68" y="285"/>
                    </a:cubicBezTo>
                    <a:cubicBezTo>
                      <a:pt x="69" y="283"/>
                      <a:pt x="70" y="280"/>
                      <a:pt x="70" y="277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2" y="83"/>
                      <a:pt x="74" y="82"/>
                      <a:pt x="76" y="80"/>
                    </a:cubicBezTo>
                    <a:cubicBezTo>
                      <a:pt x="78" y="79"/>
                      <a:pt x="79" y="77"/>
                      <a:pt x="81" y="76"/>
                    </a:cubicBezTo>
                    <a:cubicBezTo>
                      <a:pt x="86" y="71"/>
                      <a:pt x="89" y="66"/>
                      <a:pt x="92" y="60"/>
                    </a:cubicBezTo>
                    <a:cubicBezTo>
                      <a:pt x="94" y="54"/>
                      <a:pt x="95" y="48"/>
                      <a:pt x="95" y="42"/>
                    </a:cubicBezTo>
                    <a:cubicBezTo>
                      <a:pt x="95" y="36"/>
                      <a:pt x="94" y="30"/>
                      <a:pt x="92" y="24"/>
                    </a:cubicBezTo>
                    <a:close/>
                    <a:moveTo>
                      <a:pt x="48" y="288"/>
                    </a:moveTo>
                    <a:cubicBezTo>
                      <a:pt x="42" y="288"/>
                      <a:pt x="37" y="283"/>
                      <a:pt x="37" y="278"/>
                    </a:cubicBezTo>
                    <a:cubicBezTo>
                      <a:pt x="37" y="272"/>
                      <a:pt x="42" y="267"/>
                      <a:pt x="48" y="267"/>
                    </a:cubicBezTo>
                    <a:cubicBezTo>
                      <a:pt x="54" y="267"/>
                      <a:pt x="58" y="272"/>
                      <a:pt x="58" y="278"/>
                    </a:cubicBezTo>
                    <a:cubicBezTo>
                      <a:pt x="58" y="283"/>
                      <a:pt x="54" y="288"/>
                      <a:pt x="48" y="2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097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18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2164EF-A829-437D-860A-D9825380C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67821" y="5559775"/>
            <a:ext cx="1188720" cy="867886"/>
            <a:chOff x="6660376" y="5448015"/>
            <a:chExt cx="1188720" cy="86788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81C3B81-7A0E-4CE7-BE8E-584BC8162BB3}"/>
                </a:ext>
              </a:extLst>
            </p:cNvPr>
            <p:cNvSpPr/>
            <p:nvPr/>
          </p:nvSpPr>
          <p:spPr>
            <a:xfrm>
              <a:off x="6660376" y="6003288"/>
              <a:ext cx="1188720" cy="3126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algn="ctr" defTabSz="489844">
                <a:lnSpc>
                  <a:spcPct val="90000"/>
                </a:lnSpc>
                <a:spcBef>
                  <a:spcPts val="321"/>
                </a:spcBef>
              </a:pPr>
              <a:r>
                <a:rPr lang="en-US" sz="1400" kern="0" dirty="0"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Siem Data</a:t>
              </a:r>
            </a:p>
          </p:txBody>
        </p:sp>
        <p:grpSp>
          <p:nvGrpSpPr>
            <p:cNvPr id="225" name="Group 4">
              <a:extLst>
                <a:ext uri="{FF2B5EF4-FFF2-40B4-BE49-F238E27FC236}">
                  <a16:creationId xmlns:a16="http://schemas.microsoft.com/office/drawing/2014/main" id="{AE8833B3-A250-4471-8102-4909A3C33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91356" y="5448015"/>
              <a:ext cx="326761" cy="359833"/>
              <a:chOff x="7461" y="3293"/>
              <a:chExt cx="247" cy="272"/>
            </a:xfrm>
          </p:grpSpPr>
          <p:sp>
            <p:nvSpPr>
              <p:cNvPr id="226" name="Freeform 5">
                <a:extLst>
                  <a:ext uri="{FF2B5EF4-FFF2-40B4-BE49-F238E27FC236}">
                    <a16:creationId xmlns:a16="http://schemas.microsoft.com/office/drawing/2014/main" id="{53182994-6667-47CC-9E72-E0FAE2C85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" y="3497"/>
                <a:ext cx="247" cy="68"/>
              </a:xfrm>
              <a:custGeom>
                <a:avLst/>
                <a:gdLst>
                  <a:gd name="T0" fmla="*/ 252 w 332"/>
                  <a:gd name="T1" fmla="*/ 25 h 92"/>
                  <a:gd name="T2" fmla="*/ 252 w 332"/>
                  <a:gd name="T3" fmla="*/ 25 h 92"/>
                  <a:gd name="T4" fmla="*/ 207 w 332"/>
                  <a:gd name="T5" fmla="*/ 30 h 92"/>
                  <a:gd name="T6" fmla="*/ 166 w 332"/>
                  <a:gd name="T7" fmla="*/ 31 h 92"/>
                  <a:gd name="T8" fmla="*/ 124 w 332"/>
                  <a:gd name="T9" fmla="*/ 30 h 92"/>
                  <a:gd name="T10" fmla="*/ 80 w 332"/>
                  <a:gd name="T11" fmla="*/ 25 h 92"/>
                  <a:gd name="T12" fmla="*/ 37 w 332"/>
                  <a:gd name="T13" fmla="*/ 15 h 92"/>
                  <a:gd name="T14" fmla="*/ 0 w 332"/>
                  <a:gd name="T15" fmla="*/ 0 h 92"/>
                  <a:gd name="T16" fmla="*/ 0 w 332"/>
                  <a:gd name="T17" fmla="*/ 46 h 92"/>
                  <a:gd name="T18" fmla="*/ 5 w 332"/>
                  <a:gd name="T19" fmla="*/ 56 h 92"/>
                  <a:gd name="T20" fmla="*/ 17 w 332"/>
                  <a:gd name="T21" fmla="*/ 64 h 92"/>
                  <a:gd name="T22" fmla="*/ 31 w 332"/>
                  <a:gd name="T23" fmla="*/ 71 h 92"/>
                  <a:gd name="T24" fmla="*/ 42 w 332"/>
                  <a:gd name="T25" fmla="*/ 75 h 92"/>
                  <a:gd name="T26" fmla="*/ 71 w 332"/>
                  <a:gd name="T27" fmla="*/ 83 h 92"/>
                  <a:gd name="T28" fmla="*/ 103 w 332"/>
                  <a:gd name="T29" fmla="*/ 88 h 92"/>
                  <a:gd name="T30" fmla="*/ 135 w 332"/>
                  <a:gd name="T31" fmla="*/ 91 h 92"/>
                  <a:gd name="T32" fmla="*/ 166 w 332"/>
                  <a:gd name="T33" fmla="*/ 92 h 92"/>
                  <a:gd name="T34" fmla="*/ 196 w 332"/>
                  <a:gd name="T35" fmla="*/ 91 h 92"/>
                  <a:gd name="T36" fmla="*/ 229 w 332"/>
                  <a:gd name="T37" fmla="*/ 88 h 92"/>
                  <a:gd name="T38" fmla="*/ 260 w 332"/>
                  <a:gd name="T39" fmla="*/ 83 h 92"/>
                  <a:gd name="T40" fmla="*/ 289 w 332"/>
                  <a:gd name="T41" fmla="*/ 75 h 92"/>
                  <a:gd name="T42" fmla="*/ 301 w 332"/>
                  <a:gd name="T43" fmla="*/ 71 h 92"/>
                  <a:gd name="T44" fmla="*/ 315 w 332"/>
                  <a:gd name="T45" fmla="*/ 64 h 92"/>
                  <a:gd name="T46" fmla="*/ 327 w 332"/>
                  <a:gd name="T47" fmla="*/ 56 h 92"/>
                  <a:gd name="T48" fmla="*/ 332 w 332"/>
                  <a:gd name="T49" fmla="*/ 46 h 92"/>
                  <a:gd name="T50" fmla="*/ 332 w 332"/>
                  <a:gd name="T51" fmla="*/ 0 h 92"/>
                  <a:gd name="T52" fmla="*/ 294 w 332"/>
                  <a:gd name="T53" fmla="*/ 15 h 92"/>
                  <a:gd name="T54" fmla="*/ 252 w 332"/>
                  <a:gd name="T55" fmla="*/ 2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2" h="92">
                    <a:moveTo>
                      <a:pt x="252" y="25"/>
                    </a:moveTo>
                    <a:lnTo>
                      <a:pt x="252" y="25"/>
                    </a:lnTo>
                    <a:cubicBezTo>
                      <a:pt x="237" y="27"/>
                      <a:pt x="222" y="29"/>
                      <a:pt x="207" y="30"/>
                    </a:cubicBezTo>
                    <a:cubicBezTo>
                      <a:pt x="192" y="31"/>
                      <a:pt x="179" y="31"/>
                      <a:pt x="166" y="31"/>
                    </a:cubicBezTo>
                    <a:cubicBezTo>
                      <a:pt x="153" y="31"/>
                      <a:pt x="139" y="31"/>
                      <a:pt x="124" y="30"/>
                    </a:cubicBezTo>
                    <a:cubicBezTo>
                      <a:pt x="110" y="29"/>
                      <a:pt x="95" y="27"/>
                      <a:pt x="80" y="25"/>
                    </a:cubicBezTo>
                    <a:cubicBezTo>
                      <a:pt x="65" y="22"/>
                      <a:pt x="51" y="19"/>
                      <a:pt x="37" y="15"/>
                    </a:cubicBezTo>
                    <a:cubicBezTo>
                      <a:pt x="23" y="11"/>
                      <a:pt x="11" y="6"/>
                      <a:pt x="0" y="0"/>
                    </a:cubicBezTo>
                    <a:lnTo>
                      <a:pt x="0" y="46"/>
                    </a:lnTo>
                    <a:cubicBezTo>
                      <a:pt x="0" y="50"/>
                      <a:pt x="2" y="53"/>
                      <a:pt x="5" y="56"/>
                    </a:cubicBezTo>
                    <a:cubicBezTo>
                      <a:pt x="8" y="59"/>
                      <a:pt x="12" y="62"/>
                      <a:pt x="17" y="64"/>
                    </a:cubicBezTo>
                    <a:cubicBezTo>
                      <a:pt x="21" y="67"/>
                      <a:pt x="26" y="69"/>
                      <a:pt x="31" y="71"/>
                    </a:cubicBezTo>
                    <a:cubicBezTo>
                      <a:pt x="36" y="73"/>
                      <a:pt x="40" y="74"/>
                      <a:pt x="42" y="75"/>
                    </a:cubicBezTo>
                    <a:cubicBezTo>
                      <a:pt x="51" y="79"/>
                      <a:pt x="61" y="81"/>
                      <a:pt x="71" y="83"/>
                    </a:cubicBezTo>
                    <a:cubicBezTo>
                      <a:pt x="82" y="85"/>
                      <a:pt x="92" y="87"/>
                      <a:pt x="103" y="88"/>
                    </a:cubicBezTo>
                    <a:cubicBezTo>
                      <a:pt x="114" y="90"/>
                      <a:pt x="125" y="91"/>
                      <a:pt x="135" y="91"/>
                    </a:cubicBezTo>
                    <a:cubicBezTo>
                      <a:pt x="146" y="92"/>
                      <a:pt x="156" y="92"/>
                      <a:pt x="166" y="92"/>
                    </a:cubicBezTo>
                    <a:cubicBezTo>
                      <a:pt x="176" y="92"/>
                      <a:pt x="186" y="92"/>
                      <a:pt x="196" y="91"/>
                    </a:cubicBezTo>
                    <a:cubicBezTo>
                      <a:pt x="207" y="91"/>
                      <a:pt x="218" y="90"/>
                      <a:pt x="229" y="88"/>
                    </a:cubicBezTo>
                    <a:cubicBezTo>
                      <a:pt x="239" y="87"/>
                      <a:pt x="250" y="85"/>
                      <a:pt x="260" y="83"/>
                    </a:cubicBezTo>
                    <a:cubicBezTo>
                      <a:pt x="271" y="81"/>
                      <a:pt x="280" y="79"/>
                      <a:pt x="289" y="75"/>
                    </a:cubicBezTo>
                    <a:cubicBezTo>
                      <a:pt x="292" y="74"/>
                      <a:pt x="296" y="73"/>
                      <a:pt x="301" y="71"/>
                    </a:cubicBezTo>
                    <a:cubicBezTo>
                      <a:pt x="306" y="69"/>
                      <a:pt x="310" y="67"/>
                      <a:pt x="315" y="64"/>
                    </a:cubicBezTo>
                    <a:cubicBezTo>
                      <a:pt x="319" y="62"/>
                      <a:pt x="323" y="59"/>
                      <a:pt x="327" y="56"/>
                    </a:cubicBezTo>
                    <a:cubicBezTo>
                      <a:pt x="330" y="53"/>
                      <a:pt x="332" y="50"/>
                      <a:pt x="332" y="46"/>
                    </a:cubicBezTo>
                    <a:lnTo>
                      <a:pt x="332" y="0"/>
                    </a:lnTo>
                    <a:cubicBezTo>
                      <a:pt x="321" y="6"/>
                      <a:pt x="308" y="11"/>
                      <a:pt x="294" y="15"/>
                    </a:cubicBezTo>
                    <a:cubicBezTo>
                      <a:pt x="281" y="19"/>
                      <a:pt x="266" y="22"/>
                      <a:pt x="252" y="25"/>
                    </a:cubicBezTo>
                    <a:close/>
                  </a:path>
                </a:pathLst>
              </a:custGeom>
              <a:solidFill>
                <a:srgbClr val="C1C1C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27" name="Freeform 6">
                <a:extLst>
                  <a:ext uri="{FF2B5EF4-FFF2-40B4-BE49-F238E27FC236}">
                    <a16:creationId xmlns:a16="http://schemas.microsoft.com/office/drawing/2014/main" id="{27C7067D-3349-4C28-9377-6C824704E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" y="3360"/>
                <a:ext cx="247" cy="69"/>
              </a:xfrm>
              <a:custGeom>
                <a:avLst/>
                <a:gdLst>
                  <a:gd name="T0" fmla="*/ 252 w 332"/>
                  <a:gd name="T1" fmla="*/ 25 h 92"/>
                  <a:gd name="T2" fmla="*/ 252 w 332"/>
                  <a:gd name="T3" fmla="*/ 25 h 92"/>
                  <a:gd name="T4" fmla="*/ 207 w 332"/>
                  <a:gd name="T5" fmla="*/ 30 h 92"/>
                  <a:gd name="T6" fmla="*/ 166 w 332"/>
                  <a:gd name="T7" fmla="*/ 31 h 92"/>
                  <a:gd name="T8" fmla="*/ 124 w 332"/>
                  <a:gd name="T9" fmla="*/ 30 h 92"/>
                  <a:gd name="T10" fmla="*/ 80 w 332"/>
                  <a:gd name="T11" fmla="*/ 25 h 92"/>
                  <a:gd name="T12" fmla="*/ 37 w 332"/>
                  <a:gd name="T13" fmla="*/ 15 h 92"/>
                  <a:gd name="T14" fmla="*/ 0 w 332"/>
                  <a:gd name="T15" fmla="*/ 0 h 92"/>
                  <a:gd name="T16" fmla="*/ 0 w 332"/>
                  <a:gd name="T17" fmla="*/ 46 h 92"/>
                  <a:gd name="T18" fmla="*/ 5 w 332"/>
                  <a:gd name="T19" fmla="*/ 56 h 92"/>
                  <a:gd name="T20" fmla="*/ 17 w 332"/>
                  <a:gd name="T21" fmla="*/ 64 h 92"/>
                  <a:gd name="T22" fmla="*/ 31 w 332"/>
                  <a:gd name="T23" fmla="*/ 71 h 92"/>
                  <a:gd name="T24" fmla="*/ 42 w 332"/>
                  <a:gd name="T25" fmla="*/ 75 h 92"/>
                  <a:gd name="T26" fmla="*/ 72 w 332"/>
                  <a:gd name="T27" fmla="*/ 83 h 92"/>
                  <a:gd name="T28" fmla="*/ 103 w 332"/>
                  <a:gd name="T29" fmla="*/ 88 h 92"/>
                  <a:gd name="T30" fmla="*/ 135 w 332"/>
                  <a:gd name="T31" fmla="*/ 91 h 92"/>
                  <a:gd name="T32" fmla="*/ 166 w 332"/>
                  <a:gd name="T33" fmla="*/ 92 h 92"/>
                  <a:gd name="T34" fmla="*/ 197 w 332"/>
                  <a:gd name="T35" fmla="*/ 91 h 92"/>
                  <a:gd name="T36" fmla="*/ 228 w 332"/>
                  <a:gd name="T37" fmla="*/ 88 h 92"/>
                  <a:gd name="T38" fmla="*/ 260 w 332"/>
                  <a:gd name="T39" fmla="*/ 83 h 92"/>
                  <a:gd name="T40" fmla="*/ 289 w 332"/>
                  <a:gd name="T41" fmla="*/ 75 h 92"/>
                  <a:gd name="T42" fmla="*/ 301 w 332"/>
                  <a:gd name="T43" fmla="*/ 71 h 92"/>
                  <a:gd name="T44" fmla="*/ 315 w 332"/>
                  <a:gd name="T45" fmla="*/ 64 h 92"/>
                  <a:gd name="T46" fmla="*/ 327 w 332"/>
                  <a:gd name="T47" fmla="*/ 56 h 92"/>
                  <a:gd name="T48" fmla="*/ 332 w 332"/>
                  <a:gd name="T49" fmla="*/ 46 h 92"/>
                  <a:gd name="T50" fmla="*/ 332 w 332"/>
                  <a:gd name="T51" fmla="*/ 0 h 92"/>
                  <a:gd name="T52" fmla="*/ 295 w 332"/>
                  <a:gd name="T53" fmla="*/ 15 h 92"/>
                  <a:gd name="T54" fmla="*/ 252 w 332"/>
                  <a:gd name="T55" fmla="*/ 2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2" h="92">
                    <a:moveTo>
                      <a:pt x="252" y="25"/>
                    </a:moveTo>
                    <a:lnTo>
                      <a:pt x="252" y="25"/>
                    </a:lnTo>
                    <a:cubicBezTo>
                      <a:pt x="237" y="27"/>
                      <a:pt x="222" y="29"/>
                      <a:pt x="207" y="30"/>
                    </a:cubicBezTo>
                    <a:cubicBezTo>
                      <a:pt x="193" y="31"/>
                      <a:pt x="179" y="31"/>
                      <a:pt x="166" y="31"/>
                    </a:cubicBezTo>
                    <a:cubicBezTo>
                      <a:pt x="153" y="31"/>
                      <a:pt x="139" y="31"/>
                      <a:pt x="124" y="30"/>
                    </a:cubicBezTo>
                    <a:cubicBezTo>
                      <a:pt x="110" y="29"/>
                      <a:pt x="95" y="27"/>
                      <a:pt x="80" y="25"/>
                    </a:cubicBezTo>
                    <a:cubicBezTo>
                      <a:pt x="65" y="22"/>
                      <a:pt x="51" y="19"/>
                      <a:pt x="37" y="15"/>
                    </a:cubicBezTo>
                    <a:cubicBezTo>
                      <a:pt x="23" y="11"/>
                      <a:pt x="11" y="6"/>
                      <a:pt x="0" y="0"/>
                    </a:cubicBezTo>
                    <a:lnTo>
                      <a:pt x="0" y="46"/>
                    </a:lnTo>
                    <a:cubicBezTo>
                      <a:pt x="0" y="50"/>
                      <a:pt x="2" y="53"/>
                      <a:pt x="5" y="56"/>
                    </a:cubicBezTo>
                    <a:cubicBezTo>
                      <a:pt x="8" y="59"/>
                      <a:pt x="12" y="62"/>
                      <a:pt x="17" y="64"/>
                    </a:cubicBezTo>
                    <a:cubicBezTo>
                      <a:pt x="21" y="67"/>
                      <a:pt x="26" y="69"/>
                      <a:pt x="31" y="71"/>
                    </a:cubicBezTo>
                    <a:cubicBezTo>
                      <a:pt x="36" y="73"/>
                      <a:pt x="40" y="75"/>
                      <a:pt x="42" y="75"/>
                    </a:cubicBezTo>
                    <a:cubicBezTo>
                      <a:pt x="52" y="79"/>
                      <a:pt x="61" y="81"/>
                      <a:pt x="72" y="83"/>
                    </a:cubicBezTo>
                    <a:cubicBezTo>
                      <a:pt x="82" y="85"/>
                      <a:pt x="93" y="87"/>
                      <a:pt x="103" y="88"/>
                    </a:cubicBezTo>
                    <a:cubicBezTo>
                      <a:pt x="114" y="90"/>
                      <a:pt x="125" y="91"/>
                      <a:pt x="135" y="91"/>
                    </a:cubicBezTo>
                    <a:cubicBezTo>
                      <a:pt x="146" y="92"/>
                      <a:pt x="156" y="92"/>
                      <a:pt x="166" y="92"/>
                    </a:cubicBezTo>
                    <a:cubicBezTo>
                      <a:pt x="176" y="92"/>
                      <a:pt x="186" y="92"/>
                      <a:pt x="197" y="91"/>
                    </a:cubicBezTo>
                    <a:cubicBezTo>
                      <a:pt x="207" y="91"/>
                      <a:pt x="218" y="90"/>
                      <a:pt x="228" y="88"/>
                    </a:cubicBezTo>
                    <a:cubicBezTo>
                      <a:pt x="239" y="87"/>
                      <a:pt x="250" y="85"/>
                      <a:pt x="260" y="83"/>
                    </a:cubicBezTo>
                    <a:cubicBezTo>
                      <a:pt x="270" y="81"/>
                      <a:pt x="280" y="79"/>
                      <a:pt x="289" y="75"/>
                    </a:cubicBezTo>
                    <a:cubicBezTo>
                      <a:pt x="292" y="75"/>
                      <a:pt x="296" y="73"/>
                      <a:pt x="301" y="71"/>
                    </a:cubicBezTo>
                    <a:cubicBezTo>
                      <a:pt x="306" y="69"/>
                      <a:pt x="310" y="67"/>
                      <a:pt x="315" y="64"/>
                    </a:cubicBezTo>
                    <a:cubicBezTo>
                      <a:pt x="319" y="62"/>
                      <a:pt x="323" y="59"/>
                      <a:pt x="327" y="56"/>
                    </a:cubicBezTo>
                    <a:cubicBezTo>
                      <a:pt x="330" y="53"/>
                      <a:pt x="332" y="50"/>
                      <a:pt x="332" y="46"/>
                    </a:cubicBezTo>
                    <a:lnTo>
                      <a:pt x="332" y="0"/>
                    </a:lnTo>
                    <a:cubicBezTo>
                      <a:pt x="321" y="6"/>
                      <a:pt x="308" y="11"/>
                      <a:pt x="295" y="15"/>
                    </a:cubicBezTo>
                    <a:cubicBezTo>
                      <a:pt x="281" y="19"/>
                      <a:pt x="267" y="22"/>
                      <a:pt x="252" y="25"/>
                    </a:cubicBezTo>
                    <a:close/>
                  </a:path>
                </a:pathLst>
              </a:custGeom>
              <a:solidFill>
                <a:srgbClr val="D1D1D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28" name="Freeform 7">
                <a:extLst>
                  <a:ext uri="{FF2B5EF4-FFF2-40B4-BE49-F238E27FC236}">
                    <a16:creationId xmlns:a16="http://schemas.microsoft.com/office/drawing/2014/main" id="{46816816-3ED8-41FE-864A-3D0D13DD0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" y="3293"/>
                <a:ext cx="247" cy="68"/>
              </a:xfrm>
              <a:custGeom>
                <a:avLst/>
                <a:gdLst>
                  <a:gd name="T0" fmla="*/ 315 w 332"/>
                  <a:gd name="T1" fmla="*/ 28 h 92"/>
                  <a:gd name="T2" fmla="*/ 315 w 332"/>
                  <a:gd name="T3" fmla="*/ 28 h 92"/>
                  <a:gd name="T4" fmla="*/ 301 w 332"/>
                  <a:gd name="T5" fmla="*/ 21 h 92"/>
                  <a:gd name="T6" fmla="*/ 289 w 332"/>
                  <a:gd name="T7" fmla="*/ 17 h 92"/>
                  <a:gd name="T8" fmla="*/ 260 w 332"/>
                  <a:gd name="T9" fmla="*/ 9 h 92"/>
                  <a:gd name="T10" fmla="*/ 228 w 332"/>
                  <a:gd name="T11" fmla="*/ 4 h 92"/>
                  <a:gd name="T12" fmla="*/ 196 w 332"/>
                  <a:gd name="T13" fmla="*/ 1 h 92"/>
                  <a:gd name="T14" fmla="*/ 166 w 332"/>
                  <a:gd name="T15" fmla="*/ 0 h 92"/>
                  <a:gd name="T16" fmla="*/ 135 w 332"/>
                  <a:gd name="T17" fmla="*/ 1 h 92"/>
                  <a:gd name="T18" fmla="*/ 103 w 332"/>
                  <a:gd name="T19" fmla="*/ 4 h 92"/>
                  <a:gd name="T20" fmla="*/ 72 w 332"/>
                  <a:gd name="T21" fmla="*/ 9 h 92"/>
                  <a:gd name="T22" fmla="*/ 42 w 332"/>
                  <a:gd name="T23" fmla="*/ 17 h 92"/>
                  <a:gd name="T24" fmla="*/ 31 w 332"/>
                  <a:gd name="T25" fmla="*/ 21 h 92"/>
                  <a:gd name="T26" fmla="*/ 17 w 332"/>
                  <a:gd name="T27" fmla="*/ 28 h 92"/>
                  <a:gd name="T28" fmla="*/ 5 w 332"/>
                  <a:gd name="T29" fmla="*/ 37 h 92"/>
                  <a:gd name="T30" fmla="*/ 0 w 332"/>
                  <a:gd name="T31" fmla="*/ 46 h 92"/>
                  <a:gd name="T32" fmla="*/ 1 w 332"/>
                  <a:gd name="T33" fmla="*/ 50 h 92"/>
                  <a:gd name="T34" fmla="*/ 3 w 332"/>
                  <a:gd name="T35" fmla="*/ 53 h 92"/>
                  <a:gd name="T36" fmla="*/ 21 w 332"/>
                  <a:gd name="T37" fmla="*/ 66 h 92"/>
                  <a:gd name="T38" fmla="*/ 46 w 332"/>
                  <a:gd name="T39" fmla="*/ 76 h 92"/>
                  <a:gd name="T40" fmla="*/ 77 w 332"/>
                  <a:gd name="T41" fmla="*/ 84 h 92"/>
                  <a:gd name="T42" fmla="*/ 109 w 332"/>
                  <a:gd name="T43" fmla="*/ 88 h 92"/>
                  <a:gd name="T44" fmla="*/ 140 w 332"/>
                  <a:gd name="T45" fmla="*/ 91 h 92"/>
                  <a:gd name="T46" fmla="*/ 166 w 332"/>
                  <a:gd name="T47" fmla="*/ 92 h 92"/>
                  <a:gd name="T48" fmla="*/ 192 w 332"/>
                  <a:gd name="T49" fmla="*/ 91 h 92"/>
                  <a:gd name="T50" fmla="*/ 223 w 332"/>
                  <a:gd name="T51" fmla="*/ 88 h 92"/>
                  <a:gd name="T52" fmla="*/ 255 w 332"/>
                  <a:gd name="T53" fmla="*/ 84 h 92"/>
                  <a:gd name="T54" fmla="*/ 285 w 332"/>
                  <a:gd name="T55" fmla="*/ 76 h 92"/>
                  <a:gd name="T56" fmla="*/ 311 w 332"/>
                  <a:gd name="T57" fmla="*/ 66 h 92"/>
                  <a:gd name="T58" fmla="*/ 328 w 332"/>
                  <a:gd name="T59" fmla="*/ 53 h 92"/>
                  <a:gd name="T60" fmla="*/ 331 w 332"/>
                  <a:gd name="T61" fmla="*/ 50 h 92"/>
                  <a:gd name="T62" fmla="*/ 332 w 332"/>
                  <a:gd name="T63" fmla="*/ 46 h 92"/>
                  <a:gd name="T64" fmla="*/ 327 w 332"/>
                  <a:gd name="T65" fmla="*/ 37 h 92"/>
                  <a:gd name="T66" fmla="*/ 315 w 332"/>
                  <a:gd name="T67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32" h="92">
                    <a:moveTo>
                      <a:pt x="315" y="28"/>
                    </a:moveTo>
                    <a:lnTo>
                      <a:pt x="315" y="28"/>
                    </a:lnTo>
                    <a:cubicBezTo>
                      <a:pt x="310" y="26"/>
                      <a:pt x="306" y="23"/>
                      <a:pt x="301" y="21"/>
                    </a:cubicBezTo>
                    <a:cubicBezTo>
                      <a:pt x="296" y="19"/>
                      <a:pt x="292" y="18"/>
                      <a:pt x="289" y="17"/>
                    </a:cubicBezTo>
                    <a:cubicBezTo>
                      <a:pt x="280" y="14"/>
                      <a:pt x="270" y="11"/>
                      <a:pt x="260" y="9"/>
                    </a:cubicBezTo>
                    <a:cubicBezTo>
                      <a:pt x="250" y="7"/>
                      <a:pt x="239" y="5"/>
                      <a:pt x="228" y="4"/>
                    </a:cubicBezTo>
                    <a:cubicBezTo>
                      <a:pt x="218" y="3"/>
                      <a:pt x="207" y="2"/>
                      <a:pt x="196" y="1"/>
                    </a:cubicBezTo>
                    <a:cubicBezTo>
                      <a:pt x="186" y="1"/>
                      <a:pt x="176" y="0"/>
                      <a:pt x="166" y="0"/>
                    </a:cubicBezTo>
                    <a:cubicBezTo>
                      <a:pt x="156" y="0"/>
                      <a:pt x="146" y="1"/>
                      <a:pt x="135" y="1"/>
                    </a:cubicBezTo>
                    <a:cubicBezTo>
                      <a:pt x="125" y="2"/>
                      <a:pt x="114" y="3"/>
                      <a:pt x="103" y="4"/>
                    </a:cubicBezTo>
                    <a:cubicBezTo>
                      <a:pt x="93" y="5"/>
                      <a:pt x="82" y="7"/>
                      <a:pt x="72" y="9"/>
                    </a:cubicBezTo>
                    <a:cubicBezTo>
                      <a:pt x="61" y="11"/>
                      <a:pt x="52" y="14"/>
                      <a:pt x="42" y="17"/>
                    </a:cubicBezTo>
                    <a:cubicBezTo>
                      <a:pt x="40" y="18"/>
                      <a:pt x="36" y="19"/>
                      <a:pt x="31" y="21"/>
                    </a:cubicBezTo>
                    <a:cubicBezTo>
                      <a:pt x="26" y="23"/>
                      <a:pt x="21" y="26"/>
                      <a:pt x="17" y="28"/>
                    </a:cubicBezTo>
                    <a:cubicBezTo>
                      <a:pt x="12" y="31"/>
                      <a:pt x="8" y="34"/>
                      <a:pt x="5" y="37"/>
                    </a:cubicBezTo>
                    <a:cubicBezTo>
                      <a:pt x="2" y="40"/>
                      <a:pt x="0" y="43"/>
                      <a:pt x="0" y="46"/>
                    </a:cubicBezTo>
                    <a:cubicBezTo>
                      <a:pt x="0" y="47"/>
                      <a:pt x="0" y="48"/>
                      <a:pt x="1" y="50"/>
                    </a:cubicBezTo>
                    <a:cubicBezTo>
                      <a:pt x="2" y="51"/>
                      <a:pt x="2" y="52"/>
                      <a:pt x="3" y="53"/>
                    </a:cubicBezTo>
                    <a:cubicBezTo>
                      <a:pt x="7" y="58"/>
                      <a:pt x="13" y="62"/>
                      <a:pt x="21" y="66"/>
                    </a:cubicBezTo>
                    <a:cubicBezTo>
                      <a:pt x="28" y="70"/>
                      <a:pt x="37" y="73"/>
                      <a:pt x="46" y="76"/>
                    </a:cubicBezTo>
                    <a:cubicBezTo>
                      <a:pt x="56" y="79"/>
                      <a:pt x="66" y="82"/>
                      <a:pt x="77" y="84"/>
                    </a:cubicBezTo>
                    <a:cubicBezTo>
                      <a:pt x="87" y="86"/>
                      <a:pt x="98" y="87"/>
                      <a:pt x="109" y="88"/>
                    </a:cubicBezTo>
                    <a:cubicBezTo>
                      <a:pt x="120" y="89"/>
                      <a:pt x="130" y="90"/>
                      <a:pt x="140" y="91"/>
                    </a:cubicBezTo>
                    <a:cubicBezTo>
                      <a:pt x="149" y="91"/>
                      <a:pt x="158" y="92"/>
                      <a:pt x="166" y="92"/>
                    </a:cubicBezTo>
                    <a:cubicBezTo>
                      <a:pt x="173" y="92"/>
                      <a:pt x="182" y="91"/>
                      <a:pt x="192" y="91"/>
                    </a:cubicBezTo>
                    <a:cubicBezTo>
                      <a:pt x="202" y="90"/>
                      <a:pt x="212" y="89"/>
                      <a:pt x="223" y="88"/>
                    </a:cubicBezTo>
                    <a:cubicBezTo>
                      <a:pt x="234" y="87"/>
                      <a:pt x="244" y="86"/>
                      <a:pt x="255" y="84"/>
                    </a:cubicBezTo>
                    <a:cubicBezTo>
                      <a:pt x="266" y="82"/>
                      <a:pt x="276" y="79"/>
                      <a:pt x="285" y="76"/>
                    </a:cubicBezTo>
                    <a:cubicBezTo>
                      <a:pt x="295" y="73"/>
                      <a:pt x="303" y="70"/>
                      <a:pt x="311" y="66"/>
                    </a:cubicBezTo>
                    <a:cubicBezTo>
                      <a:pt x="319" y="62"/>
                      <a:pt x="324" y="58"/>
                      <a:pt x="328" y="53"/>
                    </a:cubicBezTo>
                    <a:cubicBezTo>
                      <a:pt x="329" y="52"/>
                      <a:pt x="330" y="51"/>
                      <a:pt x="331" y="50"/>
                    </a:cubicBezTo>
                    <a:cubicBezTo>
                      <a:pt x="331" y="48"/>
                      <a:pt x="332" y="47"/>
                      <a:pt x="332" y="46"/>
                    </a:cubicBezTo>
                    <a:cubicBezTo>
                      <a:pt x="332" y="43"/>
                      <a:pt x="330" y="40"/>
                      <a:pt x="327" y="37"/>
                    </a:cubicBezTo>
                    <a:cubicBezTo>
                      <a:pt x="323" y="34"/>
                      <a:pt x="319" y="31"/>
                      <a:pt x="315" y="28"/>
                    </a:cubicBez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29" name="Freeform 8">
                <a:extLst>
                  <a:ext uri="{FF2B5EF4-FFF2-40B4-BE49-F238E27FC236}">
                    <a16:creationId xmlns:a16="http://schemas.microsoft.com/office/drawing/2014/main" id="{E8402D0A-93E5-45F9-A4C2-426A69EA6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" y="3429"/>
                <a:ext cx="247" cy="68"/>
              </a:xfrm>
              <a:custGeom>
                <a:avLst/>
                <a:gdLst>
                  <a:gd name="T0" fmla="*/ 252 w 332"/>
                  <a:gd name="T1" fmla="*/ 24 h 92"/>
                  <a:gd name="T2" fmla="*/ 252 w 332"/>
                  <a:gd name="T3" fmla="*/ 24 h 92"/>
                  <a:gd name="T4" fmla="*/ 207 w 332"/>
                  <a:gd name="T5" fmla="*/ 29 h 92"/>
                  <a:gd name="T6" fmla="*/ 166 w 332"/>
                  <a:gd name="T7" fmla="*/ 31 h 92"/>
                  <a:gd name="T8" fmla="*/ 124 w 332"/>
                  <a:gd name="T9" fmla="*/ 29 h 92"/>
                  <a:gd name="T10" fmla="*/ 80 w 332"/>
                  <a:gd name="T11" fmla="*/ 24 h 92"/>
                  <a:gd name="T12" fmla="*/ 37 w 332"/>
                  <a:gd name="T13" fmla="*/ 15 h 92"/>
                  <a:gd name="T14" fmla="*/ 0 w 332"/>
                  <a:gd name="T15" fmla="*/ 0 h 92"/>
                  <a:gd name="T16" fmla="*/ 0 w 332"/>
                  <a:gd name="T17" fmla="*/ 46 h 92"/>
                  <a:gd name="T18" fmla="*/ 5 w 332"/>
                  <a:gd name="T19" fmla="*/ 55 h 92"/>
                  <a:gd name="T20" fmla="*/ 17 w 332"/>
                  <a:gd name="T21" fmla="*/ 64 h 92"/>
                  <a:gd name="T22" fmla="*/ 31 w 332"/>
                  <a:gd name="T23" fmla="*/ 71 h 92"/>
                  <a:gd name="T24" fmla="*/ 42 w 332"/>
                  <a:gd name="T25" fmla="*/ 75 h 92"/>
                  <a:gd name="T26" fmla="*/ 71 w 332"/>
                  <a:gd name="T27" fmla="*/ 83 h 92"/>
                  <a:gd name="T28" fmla="*/ 103 w 332"/>
                  <a:gd name="T29" fmla="*/ 88 h 92"/>
                  <a:gd name="T30" fmla="*/ 135 w 332"/>
                  <a:gd name="T31" fmla="*/ 91 h 92"/>
                  <a:gd name="T32" fmla="*/ 166 w 332"/>
                  <a:gd name="T33" fmla="*/ 92 h 92"/>
                  <a:gd name="T34" fmla="*/ 196 w 332"/>
                  <a:gd name="T35" fmla="*/ 91 h 92"/>
                  <a:gd name="T36" fmla="*/ 229 w 332"/>
                  <a:gd name="T37" fmla="*/ 88 h 92"/>
                  <a:gd name="T38" fmla="*/ 260 w 332"/>
                  <a:gd name="T39" fmla="*/ 83 h 92"/>
                  <a:gd name="T40" fmla="*/ 289 w 332"/>
                  <a:gd name="T41" fmla="*/ 75 h 92"/>
                  <a:gd name="T42" fmla="*/ 301 w 332"/>
                  <a:gd name="T43" fmla="*/ 71 h 92"/>
                  <a:gd name="T44" fmla="*/ 315 w 332"/>
                  <a:gd name="T45" fmla="*/ 64 h 92"/>
                  <a:gd name="T46" fmla="*/ 327 w 332"/>
                  <a:gd name="T47" fmla="*/ 55 h 92"/>
                  <a:gd name="T48" fmla="*/ 332 w 332"/>
                  <a:gd name="T49" fmla="*/ 46 h 92"/>
                  <a:gd name="T50" fmla="*/ 332 w 332"/>
                  <a:gd name="T51" fmla="*/ 0 h 92"/>
                  <a:gd name="T52" fmla="*/ 294 w 332"/>
                  <a:gd name="T53" fmla="*/ 15 h 92"/>
                  <a:gd name="T54" fmla="*/ 252 w 332"/>
                  <a:gd name="T55" fmla="*/ 2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2" h="92">
                    <a:moveTo>
                      <a:pt x="252" y="24"/>
                    </a:moveTo>
                    <a:lnTo>
                      <a:pt x="252" y="24"/>
                    </a:lnTo>
                    <a:cubicBezTo>
                      <a:pt x="237" y="27"/>
                      <a:pt x="222" y="28"/>
                      <a:pt x="207" y="29"/>
                    </a:cubicBezTo>
                    <a:cubicBezTo>
                      <a:pt x="192" y="30"/>
                      <a:pt x="179" y="31"/>
                      <a:pt x="166" y="31"/>
                    </a:cubicBezTo>
                    <a:cubicBezTo>
                      <a:pt x="153" y="31"/>
                      <a:pt x="139" y="30"/>
                      <a:pt x="124" y="29"/>
                    </a:cubicBezTo>
                    <a:cubicBezTo>
                      <a:pt x="110" y="28"/>
                      <a:pt x="95" y="27"/>
                      <a:pt x="80" y="24"/>
                    </a:cubicBezTo>
                    <a:cubicBezTo>
                      <a:pt x="65" y="22"/>
                      <a:pt x="51" y="19"/>
                      <a:pt x="37" y="15"/>
                    </a:cubicBezTo>
                    <a:cubicBezTo>
                      <a:pt x="23" y="11"/>
                      <a:pt x="11" y="6"/>
                      <a:pt x="0" y="0"/>
                    </a:cubicBezTo>
                    <a:lnTo>
                      <a:pt x="0" y="46"/>
                    </a:lnTo>
                    <a:cubicBezTo>
                      <a:pt x="0" y="49"/>
                      <a:pt x="2" y="52"/>
                      <a:pt x="5" y="55"/>
                    </a:cubicBezTo>
                    <a:cubicBezTo>
                      <a:pt x="8" y="58"/>
                      <a:pt x="12" y="61"/>
                      <a:pt x="17" y="64"/>
                    </a:cubicBezTo>
                    <a:cubicBezTo>
                      <a:pt x="21" y="66"/>
                      <a:pt x="26" y="69"/>
                      <a:pt x="31" y="71"/>
                    </a:cubicBezTo>
                    <a:cubicBezTo>
                      <a:pt x="36" y="73"/>
                      <a:pt x="40" y="74"/>
                      <a:pt x="42" y="75"/>
                    </a:cubicBezTo>
                    <a:cubicBezTo>
                      <a:pt x="51" y="78"/>
                      <a:pt x="61" y="81"/>
                      <a:pt x="71" y="83"/>
                    </a:cubicBezTo>
                    <a:cubicBezTo>
                      <a:pt x="82" y="85"/>
                      <a:pt x="92" y="87"/>
                      <a:pt x="103" y="88"/>
                    </a:cubicBezTo>
                    <a:cubicBezTo>
                      <a:pt x="114" y="89"/>
                      <a:pt x="125" y="90"/>
                      <a:pt x="135" y="91"/>
                    </a:cubicBezTo>
                    <a:cubicBezTo>
                      <a:pt x="146" y="91"/>
                      <a:pt x="156" y="92"/>
                      <a:pt x="166" y="92"/>
                    </a:cubicBezTo>
                    <a:cubicBezTo>
                      <a:pt x="176" y="92"/>
                      <a:pt x="186" y="91"/>
                      <a:pt x="196" y="91"/>
                    </a:cubicBezTo>
                    <a:cubicBezTo>
                      <a:pt x="207" y="90"/>
                      <a:pt x="218" y="89"/>
                      <a:pt x="229" y="88"/>
                    </a:cubicBezTo>
                    <a:cubicBezTo>
                      <a:pt x="239" y="87"/>
                      <a:pt x="250" y="85"/>
                      <a:pt x="260" y="83"/>
                    </a:cubicBezTo>
                    <a:cubicBezTo>
                      <a:pt x="271" y="81"/>
                      <a:pt x="280" y="78"/>
                      <a:pt x="289" y="75"/>
                    </a:cubicBezTo>
                    <a:cubicBezTo>
                      <a:pt x="292" y="74"/>
                      <a:pt x="296" y="73"/>
                      <a:pt x="301" y="71"/>
                    </a:cubicBezTo>
                    <a:cubicBezTo>
                      <a:pt x="306" y="69"/>
                      <a:pt x="310" y="66"/>
                      <a:pt x="315" y="64"/>
                    </a:cubicBezTo>
                    <a:cubicBezTo>
                      <a:pt x="319" y="61"/>
                      <a:pt x="323" y="58"/>
                      <a:pt x="327" y="55"/>
                    </a:cubicBezTo>
                    <a:cubicBezTo>
                      <a:pt x="330" y="52"/>
                      <a:pt x="332" y="49"/>
                      <a:pt x="332" y="46"/>
                    </a:cubicBezTo>
                    <a:lnTo>
                      <a:pt x="332" y="0"/>
                    </a:lnTo>
                    <a:cubicBezTo>
                      <a:pt x="321" y="6"/>
                      <a:pt x="308" y="11"/>
                      <a:pt x="294" y="15"/>
                    </a:cubicBezTo>
                    <a:cubicBezTo>
                      <a:pt x="281" y="19"/>
                      <a:pt x="266" y="22"/>
                      <a:pt x="252" y="24"/>
                    </a:cubicBezTo>
                    <a:close/>
                  </a:path>
                </a:pathLst>
              </a:custGeom>
              <a:solidFill>
                <a:srgbClr val="0078D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79B7B-9616-4562-BB1C-1AFC1047A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1601" y="5610045"/>
            <a:ext cx="1188720" cy="817616"/>
            <a:chOff x="5376976" y="5498285"/>
            <a:chExt cx="1188720" cy="81761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7C6F80B-F760-471B-AE9D-B55CAE4AB293}"/>
                </a:ext>
              </a:extLst>
            </p:cNvPr>
            <p:cNvSpPr/>
            <p:nvPr/>
          </p:nvSpPr>
          <p:spPr>
            <a:xfrm>
              <a:off x="5376976" y="6003288"/>
              <a:ext cx="1188720" cy="3126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algn="ctr" defTabSz="489844">
                <a:lnSpc>
                  <a:spcPct val="90000"/>
                </a:lnSpc>
                <a:spcBef>
                  <a:spcPts val="321"/>
                </a:spcBef>
              </a:pPr>
              <a:r>
                <a:rPr lang="en-US" sz="1400" kern="0" dirty="0"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Apps</a:t>
              </a:r>
            </a:p>
          </p:txBody>
        </p:sp>
        <p:grpSp>
          <p:nvGrpSpPr>
            <p:cNvPr id="230" name="Group 10">
              <a:extLst>
                <a:ext uri="{FF2B5EF4-FFF2-40B4-BE49-F238E27FC236}">
                  <a16:creationId xmlns:a16="http://schemas.microsoft.com/office/drawing/2014/main" id="{C1583E52-2B51-408D-8992-974F31F8D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85466" y="5498285"/>
              <a:ext cx="371740" cy="259292"/>
              <a:chOff x="5344" y="2551"/>
              <a:chExt cx="281" cy="196"/>
            </a:xfrm>
          </p:grpSpPr>
          <p:sp>
            <p:nvSpPr>
              <p:cNvPr id="231" name="Freeform 11">
                <a:extLst>
                  <a:ext uri="{FF2B5EF4-FFF2-40B4-BE49-F238E27FC236}">
                    <a16:creationId xmlns:a16="http://schemas.microsoft.com/office/drawing/2014/main" id="{3E1CA886-6087-48AD-BF95-866C43BC68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4" y="2604"/>
                <a:ext cx="281" cy="143"/>
              </a:xfrm>
              <a:custGeom>
                <a:avLst/>
                <a:gdLst>
                  <a:gd name="T0" fmla="*/ 239 w 378"/>
                  <a:gd name="T1" fmla="*/ 48 h 192"/>
                  <a:gd name="T2" fmla="*/ 239 w 378"/>
                  <a:gd name="T3" fmla="*/ 48 h 192"/>
                  <a:gd name="T4" fmla="*/ 167 w 378"/>
                  <a:gd name="T5" fmla="*/ 48 h 192"/>
                  <a:gd name="T6" fmla="*/ 167 w 378"/>
                  <a:gd name="T7" fmla="*/ 24 h 192"/>
                  <a:gd name="T8" fmla="*/ 239 w 378"/>
                  <a:gd name="T9" fmla="*/ 24 h 192"/>
                  <a:gd name="T10" fmla="*/ 239 w 378"/>
                  <a:gd name="T11" fmla="*/ 48 h 192"/>
                  <a:gd name="T12" fmla="*/ 239 w 378"/>
                  <a:gd name="T13" fmla="*/ 96 h 192"/>
                  <a:gd name="T14" fmla="*/ 239 w 378"/>
                  <a:gd name="T15" fmla="*/ 96 h 192"/>
                  <a:gd name="T16" fmla="*/ 167 w 378"/>
                  <a:gd name="T17" fmla="*/ 96 h 192"/>
                  <a:gd name="T18" fmla="*/ 167 w 378"/>
                  <a:gd name="T19" fmla="*/ 72 h 192"/>
                  <a:gd name="T20" fmla="*/ 239 w 378"/>
                  <a:gd name="T21" fmla="*/ 72 h 192"/>
                  <a:gd name="T22" fmla="*/ 239 w 378"/>
                  <a:gd name="T23" fmla="*/ 96 h 192"/>
                  <a:gd name="T24" fmla="*/ 215 w 378"/>
                  <a:gd name="T25" fmla="*/ 144 h 192"/>
                  <a:gd name="T26" fmla="*/ 215 w 378"/>
                  <a:gd name="T27" fmla="*/ 144 h 192"/>
                  <a:gd name="T28" fmla="*/ 167 w 378"/>
                  <a:gd name="T29" fmla="*/ 144 h 192"/>
                  <a:gd name="T30" fmla="*/ 167 w 378"/>
                  <a:gd name="T31" fmla="*/ 120 h 192"/>
                  <a:gd name="T32" fmla="*/ 215 w 378"/>
                  <a:gd name="T33" fmla="*/ 120 h 192"/>
                  <a:gd name="T34" fmla="*/ 215 w 378"/>
                  <a:gd name="T35" fmla="*/ 144 h 192"/>
                  <a:gd name="T36" fmla="*/ 143 w 378"/>
                  <a:gd name="T37" fmla="*/ 168 h 192"/>
                  <a:gd name="T38" fmla="*/ 143 w 378"/>
                  <a:gd name="T39" fmla="*/ 168 h 192"/>
                  <a:gd name="T40" fmla="*/ 23 w 378"/>
                  <a:gd name="T41" fmla="*/ 168 h 192"/>
                  <a:gd name="T42" fmla="*/ 23 w 378"/>
                  <a:gd name="T43" fmla="*/ 24 h 192"/>
                  <a:gd name="T44" fmla="*/ 143 w 378"/>
                  <a:gd name="T45" fmla="*/ 24 h 192"/>
                  <a:gd name="T46" fmla="*/ 143 w 378"/>
                  <a:gd name="T47" fmla="*/ 168 h 192"/>
                  <a:gd name="T48" fmla="*/ 378 w 378"/>
                  <a:gd name="T49" fmla="*/ 0 h 192"/>
                  <a:gd name="T50" fmla="*/ 378 w 378"/>
                  <a:gd name="T51" fmla="*/ 0 h 192"/>
                  <a:gd name="T52" fmla="*/ 0 w 378"/>
                  <a:gd name="T53" fmla="*/ 0 h 192"/>
                  <a:gd name="T54" fmla="*/ 0 w 378"/>
                  <a:gd name="T55" fmla="*/ 192 h 192"/>
                  <a:gd name="T56" fmla="*/ 378 w 378"/>
                  <a:gd name="T57" fmla="*/ 192 h 192"/>
                  <a:gd name="T58" fmla="*/ 378 w 378"/>
                  <a:gd name="T5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8" h="192">
                    <a:moveTo>
                      <a:pt x="239" y="48"/>
                    </a:moveTo>
                    <a:lnTo>
                      <a:pt x="239" y="48"/>
                    </a:lnTo>
                    <a:lnTo>
                      <a:pt x="167" y="48"/>
                    </a:lnTo>
                    <a:lnTo>
                      <a:pt x="167" y="24"/>
                    </a:lnTo>
                    <a:lnTo>
                      <a:pt x="239" y="24"/>
                    </a:lnTo>
                    <a:lnTo>
                      <a:pt x="239" y="48"/>
                    </a:lnTo>
                    <a:close/>
                    <a:moveTo>
                      <a:pt x="239" y="96"/>
                    </a:moveTo>
                    <a:lnTo>
                      <a:pt x="239" y="96"/>
                    </a:lnTo>
                    <a:lnTo>
                      <a:pt x="167" y="96"/>
                    </a:lnTo>
                    <a:lnTo>
                      <a:pt x="167" y="72"/>
                    </a:lnTo>
                    <a:lnTo>
                      <a:pt x="239" y="72"/>
                    </a:lnTo>
                    <a:lnTo>
                      <a:pt x="239" y="96"/>
                    </a:lnTo>
                    <a:close/>
                    <a:moveTo>
                      <a:pt x="215" y="144"/>
                    </a:moveTo>
                    <a:lnTo>
                      <a:pt x="215" y="144"/>
                    </a:lnTo>
                    <a:lnTo>
                      <a:pt x="167" y="144"/>
                    </a:lnTo>
                    <a:lnTo>
                      <a:pt x="167" y="120"/>
                    </a:lnTo>
                    <a:lnTo>
                      <a:pt x="215" y="120"/>
                    </a:lnTo>
                    <a:lnTo>
                      <a:pt x="215" y="144"/>
                    </a:lnTo>
                    <a:close/>
                    <a:moveTo>
                      <a:pt x="143" y="168"/>
                    </a:moveTo>
                    <a:lnTo>
                      <a:pt x="143" y="168"/>
                    </a:lnTo>
                    <a:lnTo>
                      <a:pt x="23" y="168"/>
                    </a:lnTo>
                    <a:lnTo>
                      <a:pt x="23" y="24"/>
                    </a:lnTo>
                    <a:lnTo>
                      <a:pt x="143" y="24"/>
                    </a:lnTo>
                    <a:lnTo>
                      <a:pt x="143" y="168"/>
                    </a:lnTo>
                    <a:close/>
                    <a:moveTo>
                      <a:pt x="378" y="0"/>
                    </a:moveTo>
                    <a:lnTo>
                      <a:pt x="378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378" y="192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C1C1C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32" name="Freeform 12">
                <a:extLst>
                  <a:ext uri="{FF2B5EF4-FFF2-40B4-BE49-F238E27FC236}">
                    <a16:creationId xmlns:a16="http://schemas.microsoft.com/office/drawing/2014/main" id="{1A06CCC9-8289-4670-9055-3C62BE398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4" y="2551"/>
                <a:ext cx="281" cy="35"/>
              </a:xfrm>
              <a:custGeom>
                <a:avLst/>
                <a:gdLst>
                  <a:gd name="T0" fmla="*/ 378 w 378"/>
                  <a:gd name="T1" fmla="*/ 0 h 48"/>
                  <a:gd name="T2" fmla="*/ 378 w 378"/>
                  <a:gd name="T3" fmla="*/ 0 h 48"/>
                  <a:gd name="T4" fmla="*/ 0 w 378"/>
                  <a:gd name="T5" fmla="*/ 0 h 48"/>
                  <a:gd name="T6" fmla="*/ 0 w 378"/>
                  <a:gd name="T7" fmla="*/ 48 h 48"/>
                  <a:gd name="T8" fmla="*/ 378 w 378"/>
                  <a:gd name="T9" fmla="*/ 48 h 48"/>
                  <a:gd name="T10" fmla="*/ 378 w 378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8" h="48">
                    <a:moveTo>
                      <a:pt x="378" y="0"/>
                    </a:moveTo>
                    <a:lnTo>
                      <a:pt x="378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378" y="4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C1C1C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33" name="Freeform 13">
                <a:extLst>
                  <a:ext uri="{FF2B5EF4-FFF2-40B4-BE49-F238E27FC236}">
                    <a16:creationId xmlns:a16="http://schemas.microsoft.com/office/drawing/2014/main" id="{67EF448F-EE97-47D9-A9D3-340BF074E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2694"/>
                <a:ext cx="36" cy="17"/>
              </a:xfrm>
              <a:custGeom>
                <a:avLst/>
                <a:gdLst>
                  <a:gd name="T0" fmla="*/ 0 w 48"/>
                  <a:gd name="T1" fmla="*/ 24 h 24"/>
                  <a:gd name="T2" fmla="*/ 0 w 48"/>
                  <a:gd name="T3" fmla="*/ 24 h 24"/>
                  <a:gd name="T4" fmla="*/ 48 w 48"/>
                  <a:gd name="T5" fmla="*/ 24 h 24"/>
                  <a:gd name="T6" fmla="*/ 48 w 48"/>
                  <a:gd name="T7" fmla="*/ 0 h 24"/>
                  <a:gd name="T8" fmla="*/ 0 w 48"/>
                  <a:gd name="T9" fmla="*/ 0 h 24"/>
                  <a:gd name="T10" fmla="*/ 0 w 4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0" y="24"/>
                    </a:lnTo>
                    <a:lnTo>
                      <a:pt x="48" y="24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78D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34" name="Freeform 14">
                <a:extLst>
                  <a:ext uri="{FF2B5EF4-FFF2-40B4-BE49-F238E27FC236}">
                    <a16:creationId xmlns:a16="http://schemas.microsoft.com/office/drawing/2014/main" id="{25C93E86-DFD9-4549-ABE4-958A3DE0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2658"/>
                <a:ext cx="54" cy="18"/>
              </a:xfrm>
              <a:custGeom>
                <a:avLst/>
                <a:gdLst>
                  <a:gd name="T0" fmla="*/ 0 w 72"/>
                  <a:gd name="T1" fmla="*/ 24 h 24"/>
                  <a:gd name="T2" fmla="*/ 0 w 72"/>
                  <a:gd name="T3" fmla="*/ 24 h 24"/>
                  <a:gd name="T4" fmla="*/ 72 w 72"/>
                  <a:gd name="T5" fmla="*/ 24 h 24"/>
                  <a:gd name="T6" fmla="*/ 72 w 72"/>
                  <a:gd name="T7" fmla="*/ 0 h 24"/>
                  <a:gd name="T8" fmla="*/ 0 w 72"/>
                  <a:gd name="T9" fmla="*/ 0 h 24"/>
                  <a:gd name="T10" fmla="*/ 0 w 7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24">
                    <a:moveTo>
                      <a:pt x="0" y="24"/>
                    </a:moveTo>
                    <a:lnTo>
                      <a:pt x="0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35" name="Freeform 15">
                <a:extLst>
                  <a:ext uri="{FF2B5EF4-FFF2-40B4-BE49-F238E27FC236}">
                    <a16:creationId xmlns:a16="http://schemas.microsoft.com/office/drawing/2014/main" id="{4B9BCDF2-8806-43D5-B415-571C2F95A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2622"/>
                <a:ext cx="54" cy="18"/>
              </a:xfrm>
              <a:custGeom>
                <a:avLst/>
                <a:gdLst>
                  <a:gd name="T0" fmla="*/ 0 w 72"/>
                  <a:gd name="T1" fmla="*/ 24 h 24"/>
                  <a:gd name="T2" fmla="*/ 0 w 72"/>
                  <a:gd name="T3" fmla="*/ 24 h 24"/>
                  <a:gd name="T4" fmla="*/ 72 w 72"/>
                  <a:gd name="T5" fmla="*/ 24 h 24"/>
                  <a:gd name="T6" fmla="*/ 72 w 72"/>
                  <a:gd name="T7" fmla="*/ 0 h 24"/>
                  <a:gd name="T8" fmla="*/ 0 w 72"/>
                  <a:gd name="T9" fmla="*/ 0 h 24"/>
                  <a:gd name="T10" fmla="*/ 0 w 7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24">
                    <a:moveTo>
                      <a:pt x="0" y="24"/>
                    </a:moveTo>
                    <a:lnTo>
                      <a:pt x="0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08B5F5-1A30-47D9-A005-7DCB2BE9B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95381" y="5569035"/>
            <a:ext cx="1188720" cy="858626"/>
            <a:chOff x="3482580" y="5457275"/>
            <a:chExt cx="1188720" cy="85862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178034-628B-4302-9ADA-5E980175AEFE}"/>
                </a:ext>
              </a:extLst>
            </p:cNvPr>
            <p:cNvSpPr/>
            <p:nvPr/>
          </p:nvSpPr>
          <p:spPr>
            <a:xfrm>
              <a:off x="3482580" y="6003288"/>
              <a:ext cx="1188720" cy="3126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algn="ctr" defTabSz="489844">
                <a:lnSpc>
                  <a:spcPct val="90000"/>
                </a:lnSpc>
                <a:spcBef>
                  <a:spcPts val="321"/>
                </a:spcBef>
              </a:pPr>
              <a:r>
                <a:rPr lang="en-US" sz="1400" kern="0" dirty="0"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Reporting</a:t>
              </a:r>
            </a:p>
          </p:txBody>
        </p:sp>
        <p:grpSp>
          <p:nvGrpSpPr>
            <p:cNvPr id="236" name="Group 4">
              <a:extLst>
                <a:ext uri="{FF2B5EF4-FFF2-40B4-BE49-F238E27FC236}">
                  <a16:creationId xmlns:a16="http://schemas.microsoft.com/office/drawing/2014/main" id="{43AC82F7-4DAA-4468-A158-3C54B2A3D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80487" y="5457275"/>
              <a:ext cx="392906" cy="341313"/>
              <a:chOff x="4255" y="4050"/>
              <a:chExt cx="297" cy="258"/>
            </a:xfrm>
          </p:grpSpPr>
          <p:sp>
            <p:nvSpPr>
              <p:cNvPr id="237" name="Freeform 5">
                <a:extLst>
                  <a:ext uri="{FF2B5EF4-FFF2-40B4-BE49-F238E27FC236}">
                    <a16:creationId xmlns:a16="http://schemas.microsoft.com/office/drawing/2014/main" id="{BE7F69FF-82BA-424E-9DF6-E9DEF1242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4209"/>
                <a:ext cx="59" cy="99"/>
              </a:xfrm>
              <a:custGeom>
                <a:avLst/>
                <a:gdLst>
                  <a:gd name="T0" fmla="*/ 0 w 80"/>
                  <a:gd name="T1" fmla="*/ 134 h 134"/>
                  <a:gd name="T2" fmla="*/ 0 w 80"/>
                  <a:gd name="T3" fmla="*/ 134 h 134"/>
                  <a:gd name="T4" fmla="*/ 80 w 80"/>
                  <a:gd name="T5" fmla="*/ 134 h 134"/>
                  <a:gd name="T6" fmla="*/ 80 w 80"/>
                  <a:gd name="T7" fmla="*/ 0 h 134"/>
                  <a:gd name="T8" fmla="*/ 0 w 80"/>
                  <a:gd name="T9" fmla="*/ 0 h 134"/>
                  <a:gd name="T10" fmla="*/ 0 w 80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134">
                    <a:moveTo>
                      <a:pt x="0" y="134"/>
                    </a:moveTo>
                    <a:lnTo>
                      <a:pt x="0" y="134"/>
                    </a:lnTo>
                    <a:lnTo>
                      <a:pt x="80" y="134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0078D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38" name="Freeform 6">
                <a:extLst>
                  <a:ext uri="{FF2B5EF4-FFF2-40B4-BE49-F238E27FC236}">
                    <a16:creationId xmlns:a16="http://schemas.microsoft.com/office/drawing/2014/main" id="{22F9F635-7B50-4EDA-B265-83829EB35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4" y="4130"/>
                <a:ext cx="59" cy="178"/>
              </a:xfrm>
              <a:custGeom>
                <a:avLst/>
                <a:gdLst>
                  <a:gd name="T0" fmla="*/ 0 w 80"/>
                  <a:gd name="T1" fmla="*/ 240 h 240"/>
                  <a:gd name="T2" fmla="*/ 0 w 80"/>
                  <a:gd name="T3" fmla="*/ 240 h 240"/>
                  <a:gd name="T4" fmla="*/ 80 w 80"/>
                  <a:gd name="T5" fmla="*/ 240 h 240"/>
                  <a:gd name="T6" fmla="*/ 80 w 80"/>
                  <a:gd name="T7" fmla="*/ 0 h 240"/>
                  <a:gd name="T8" fmla="*/ 0 w 80"/>
                  <a:gd name="T9" fmla="*/ 0 h 240"/>
                  <a:gd name="T10" fmla="*/ 0 w 8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80" y="240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C1C1C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39" name="Freeform 7">
                <a:extLst>
                  <a:ext uri="{FF2B5EF4-FFF2-40B4-BE49-F238E27FC236}">
                    <a16:creationId xmlns:a16="http://schemas.microsoft.com/office/drawing/2014/main" id="{8F10AEC4-712A-45F7-A1C9-7196C93FF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3" y="4130"/>
                <a:ext cx="59" cy="178"/>
              </a:xfrm>
              <a:custGeom>
                <a:avLst/>
                <a:gdLst>
                  <a:gd name="T0" fmla="*/ 0 w 80"/>
                  <a:gd name="T1" fmla="*/ 240 h 240"/>
                  <a:gd name="T2" fmla="*/ 0 w 80"/>
                  <a:gd name="T3" fmla="*/ 240 h 240"/>
                  <a:gd name="T4" fmla="*/ 80 w 80"/>
                  <a:gd name="T5" fmla="*/ 240 h 240"/>
                  <a:gd name="T6" fmla="*/ 80 w 80"/>
                  <a:gd name="T7" fmla="*/ 0 h 240"/>
                  <a:gd name="T8" fmla="*/ 0 w 80"/>
                  <a:gd name="T9" fmla="*/ 0 h 240"/>
                  <a:gd name="T10" fmla="*/ 0 w 8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240">
                    <a:moveTo>
                      <a:pt x="0" y="240"/>
                    </a:moveTo>
                    <a:lnTo>
                      <a:pt x="0" y="240"/>
                    </a:lnTo>
                    <a:lnTo>
                      <a:pt x="80" y="240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D1D1D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  <p:sp>
            <p:nvSpPr>
              <p:cNvPr id="240" name="Freeform 8">
                <a:extLst>
                  <a:ext uri="{FF2B5EF4-FFF2-40B4-BE49-F238E27FC236}">
                    <a16:creationId xmlns:a16="http://schemas.microsoft.com/office/drawing/2014/main" id="{E1D4ED02-6F3D-4C63-8585-1E9913487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4050"/>
                <a:ext cx="60" cy="258"/>
              </a:xfrm>
              <a:custGeom>
                <a:avLst/>
                <a:gdLst>
                  <a:gd name="T0" fmla="*/ 0 w 80"/>
                  <a:gd name="T1" fmla="*/ 347 h 347"/>
                  <a:gd name="T2" fmla="*/ 0 w 80"/>
                  <a:gd name="T3" fmla="*/ 347 h 347"/>
                  <a:gd name="T4" fmla="*/ 80 w 80"/>
                  <a:gd name="T5" fmla="*/ 347 h 347"/>
                  <a:gd name="T6" fmla="*/ 80 w 80"/>
                  <a:gd name="T7" fmla="*/ 0 h 347"/>
                  <a:gd name="T8" fmla="*/ 0 w 80"/>
                  <a:gd name="T9" fmla="*/ 0 h 347"/>
                  <a:gd name="T10" fmla="*/ 0 w 80"/>
                  <a:gd name="T11" fmla="*/ 34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47">
                    <a:moveTo>
                      <a:pt x="0" y="347"/>
                    </a:moveTo>
                    <a:lnTo>
                      <a:pt x="0" y="347"/>
                    </a:lnTo>
                    <a:lnTo>
                      <a:pt x="80" y="347"/>
                    </a:lnTo>
                    <a:lnTo>
                      <a:pt x="80" y="0"/>
                    </a:lnTo>
                    <a:lnTo>
                      <a:pt x="0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71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0D2CDB-1AED-4E2C-8CC8-93204AC90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9161" y="5530935"/>
            <a:ext cx="1188720" cy="896726"/>
            <a:chOff x="1959161" y="5419175"/>
            <a:chExt cx="1188720" cy="89672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D11F83-3F76-4E4D-AD2D-A24EBBAC110A}"/>
                </a:ext>
              </a:extLst>
            </p:cNvPr>
            <p:cNvSpPr/>
            <p:nvPr/>
          </p:nvSpPr>
          <p:spPr>
            <a:xfrm>
              <a:off x="1959161" y="6003288"/>
              <a:ext cx="1188720" cy="3126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algn="ctr" defTabSz="489844">
                <a:lnSpc>
                  <a:spcPct val="90000"/>
                </a:lnSpc>
                <a:spcBef>
                  <a:spcPts val="321"/>
                </a:spcBef>
              </a:pPr>
              <a:r>
                <a:rPr lang="en-US" sz="1400" kern="0" dirty="0"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Devices</a:t>
              </a:r>
            </a:p>
          </p:txBody>
        </p:sp>
        <p:grpSp>
          <p:nvGrpSpPr>
            <p:cNvPr id="241" name="Group 4">
              <a:extLst>
                <a:ext uri="{FF2B5EF4-FFF2-40B4-BE49-F238E27FC236}">
                  <a16:creationId xmlns:a16="http://schemas.microsoft.com/office/drawing/2014/main" id="{1BC3A730-3EC9-4EB9-9B64-FFF533F9E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43971" y="5419175"/>
              <a:ext cx="419100" cy="417513"/>
              <a:chOff x="239" y="3358"/>
              <a:chExt cx="264" cy="263"/>
            </a:xfrm>
          </p:grpSpPr>
          <p:sp>
            <p:nvSpPr>
              <p:cNvPr id="242" name="Freeform 5">
                <a:extLst>
                  <a:ext uri="{FF2B5EF4-FFF2-40B4-BE49-F238E27FC236}">
                    <a16:creationId xmlns:a16="http://schemas.microsoft.com/office/drawing/2014/main" id="{ECD6F69A-8D41-4CA8-9A92-8999B045ED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0" y="3500"/>
                <a:ext cx="49" cy="92"/>
              </a:xfrm>
              <a:custGeom>
                <a:avLst/>
                <a:gdLst>
                  <a:gd name="T0" fmla="*/ 0 w 80"/>
                  <a:gd name="T1" fmla="*/ 0 h 147"/>
                  <a:gd name="T2" fmla="*/ 0 w 80"/>
                  <a:gd name="T3" fmla="*/ 0 h 147"/>
                  <a:gd name="T4" fmla="*/ 0 w 80"/>
                  <a:gd name="T5" fmla="*/ 128 h 147"/>
                  <a:gd name="T6" fmla="*/ 0 w 80"/>
                  <a:gd name="T7" fmla="*/ 147 h 147"/>
                  <a:gd name="T8" fmla="*/ 80 w 80"/>
                  <a:gd name="T9" fmla="*/ 147 h 147"/>
                  <a:gd name="T10" fmla="*/ 80 w 80"/>
                  <a:gd name="T11" fmla="*/ 128 h 147"/>
                  <a:gd name="T12" fmla="*/ 80 w 80"/>
                  <a:gd name="T13" fmla="*/ 0 h 147"/>
                  <a:gd name="T14" fmla="*/ 0 w 80"/>
                  <a:gd name="T15" fmla="*/ 0 h 147"/>
                  <a:gd name="T16" fmla="*/ 23 w 80"/>
                  <a:gd name="T17" fmla="*/ 128 h 147"/>
                  <a:gd name="T18" fmla="*/ 23 w 80"/>
                  <a:gd name="T19" fmla="*/ 128 h 147"/>
                  <a:gd name="T20" fmla="*/ 23 w 80"/>
                  <a:gd name="T21" fmla="*/ 107 h 147"/>
                  <a:gd name="T22" fmla="*/ 50 w 80"/>
                  <a:gd name="T23" fmla="*/ 107 h 147"/>
                  <a:gd name="T24" fmla="*/ 50 w 80"/>
                  <a:gd name="T25" fmla="*/ 128 h 147"/>
                  <a:gd name="T26" fmla="*/ 50 w 80"/>
                  <a:gd name="T27" fmla="*/ 133 h 147"/>
                  <a:gd name="T28" fmla="*/ 23 w 80"/>
                  <a:gd name="T29" fmla="*/ 133 h 147"/>
                  <a:gd name="T30" fmla="*/ 23 w 80"/>
                  <a:gd name="T31" fmla="*/ 12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147">
                    <a:moveTo>
                      <a:pt x="0" y="0"/>
                    </a:moveTo>
                    <a:lnTo>
                      <a:pt x="0" y="0"/>
                    </a:lnTo>
                    <a:lnTo>
                      <a:pt x="0" y="128"/>
                    </a:lnTo>
                    <a:lnTo>
                      <a:pt x="0" y="147"/>
                    </a:lnTo>
                    <a:lnTo>
                      <a:pt x="80" y="147"/>
                    </a:lnTo>
                    <a:lnTo>
                      <a:pt x="80" y="128"/>
                    </a:lnTo>
                    <a:lnTo>
                      <a:pt x="80" y="0"/>
                    </a:lnTo>
                    <a:lnTo>
                      <a:pt x="0" y="0"/>
                    </a:lnTo>
                    <a:close/>
                    <a:moveTo>
                      <a:pt x="23" y="128"/>
                    </a:moveTo>
                    <a:lnTo>
                      <a:pt x="23" y="128"/>
                    </a:lnTo>
                    <a:lnTo>
                      <a:pt x="23" y="107"/>
                    </a:lnTo>
                    <a:lnTo>
                      <a:pt x="50" y="107"/>
                    </a:lnTo>
                    <a:lnTo>
                      <a:pt x="50" y="128"/>
                    </a:lnTo>
                    <a:lnTo>
                      <a:pt x="50" y="133"/>
                    </a:lnTo>
                    <a:lnTo>
                      <a:pt x="23" y="133"/>
                    </a:lnTo>
                    <a:lnTo>
                      <a:pt x="23" y="128"/>
                    </a:lnTo>
                    <a:close/>
                  </a:path>
                </a:pathLst>
              </a:custGeom>
              <a:solidFill>
                <a:srgbClr val="C1C1C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0"/>
                <a:endParaRPr lang="en-US" dirty="0">
                  <a:solidFill>
                    <a:srgbClr val="1A1A1A"/>
                  </a:solidFill>
                  <a:latin typeface="Segoe UI"/>
                </a:endParaRPr>
              </a:p>
            </p:txBody>
          </p:sp>
          <p:sp>
            <p:nvSpPr>
              <p:cNvPr id="243" name="Freeform 6">
                <a:extLst>
                  <a:ext uri="{FF2B5EF4-FFF2-40B4-BE49-F238E27FC236}">
                    <a16:creationId xmlns:a16="http://schemas.microsoft.com/office/drawing/2014/main" id="{4D058F1A-2126-4868-81A6-B801F1C246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" y="3505"/>
                <a:ext cx="116" cy="83"/>
              </a:xfrm>
              <a:custGeom>
                <a:avLst/>
                <a:gdLst>
                  <a:gd name="T0" fmla="*/ 171 w 187"/>
                  <a:gd name="T1" fmla="*/ 0 h 133"/>
                  <a:gd name="T2" fmla="*/ 171 w 187"/>
                  <a:gd name="T3" fmla="*/ 0 h 133"/>
                  <a:gd name="T4" fmla="*/ 0 w 187"/>
                  <a:gd name="T5" fmla="*/ 0 h 133"/>
                  <a:gd name="T6" fmla="*/ 0 w 187"/>
                  <a:gd name="T7" fmla="*/ 120 h 133"/>
                  <a:gd name="T8" fmla="*/ 0 w 187"/>
                  <a:gd name="T9" fmla="*/ 133 h 133"/>
                  <a:gd name="T10" fmla="*/ 187 w 187"/>
                  <a:gd name="T11" fmla="*/ 133 h 133"/>
                  <a:gd name="T12" fmla="*/ 187 w 187"/>
                  <a:gd name="T13" fmla="*/ 0 h 133"/>
                  <a:gd name="T14" fmla="*/ 171 w 187"/>
                  <a:gd name="T15" fmla="*/ 0 h 133"/>
                  <a:gd name="T16" fmla="*/ 71 w 187"/>
                  <a:gd name="T17" fmla="*/ 120 h 133"/>
                  <a:gd name="T18" fmla="*/ 71 w 187"/>
                  <a:gd name="T19" fmla="*/ 120 h 133"/>
                  <a:gd name="T20" fmla="*/ 71 w 187"/>
                  <a:gd name="T21" fmla="*/ 93 h 133"/>
                  <a:gd name="T22" fmla="*/ 111 w 187"/>
                  <a:gd name="T23" fmla="*/ 93 h 133"/>
                  <a:gd name="T24" fmla="*/ 111 w 187"/>
                  <a:gd name="T25" fmla="*/ 120 h 133"/>
                  <a:gd name="T26" fmla="*/ 111 w 187"/>
                  <a:gd name="T27" fmla="*/ 120 h 133"/>
                  <a:gd name="T28" fmla="*/ 71 w 187"/>
                  <a:gd name="T29" fmla="*/ 120 h 133"/>
                  <a:gd name="T30" fmla="*/ 71 w 187"/>
                  <a:gd name="T31" fmla="*/ 12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7" h="133">
                    <a:moveTo>
                      <a:pt x="171" y="0"/>
                    </a:moveTo>
                    <a:lnTo>
                      <a:pt x="171" y="0"/>
                    </a:lnTo>
                    <a:lnTo>
                      <a:pt x="0" y="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187" y="133"/>
                    </a:lnTo>
                    <a:lnTo>
                      <a:pt x="187" y="0"/>
                    </a:lnTo>
                    <a:lnTo>
                      <a:pt x="171" y="0"/>
                    </a:lnTo>
                    <a:close/>
                    <a:moveTo>
                      <a:pt x="71" y="120"/>
                    </a:moveTo>
                    <a:lnTo>
                      <a:pt x="71" y="120"/>
                    </a:lnTo>
                    <a:lnTo>
                      <a:pt x="71" y="93"/>
                    </a:lnTo>
                    <a:lnTo>
                      <a:pt x="111" y="93"/>
                    </a:lnTo>
                    <a:lnTo>
                      <a:pt x="111" y="120"/>
                    </a:lnTo>
                    <a:lnTo>
                      <a:pt x="111" y="120"/>
                    </a:lnTo>
                    <a:lnTo>
                      <a:pt x="71" y="120"/>
                    </a:lnTo>
                    <a:lnTo>
                      <a:pt x="71" y="120"/>
                    </a:lnTo>
                    <a:close/>
                  </a:path>
                </a:pathLst>
              </a:custGeom>
              <a:solidFill>
                <a:srgbClr val="D1D1D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0"/>
                <a:endParaRPr lang="en-US" dirty="0">
                  <a:solidFill>
                    <a:srgbClr val="1A1A1A"/>
                  </a:solidFill>
                  <a:latin typeface="Segoe UI"/>
                </a:endParaRPr>
              </a:p>
            </p:txBody>
          </p:sp>
          <p:sp>
            <p:nvSpPr>
              <p:cNvPr id="244" name="Freeform 7">
                <a:extLst>
                  <a:ext uri="{FF2B5EF4-FFF2-40B4-BE49-F238E27FC236}">
                    <a16:creationId xmlns:a16="http://schemas.microsoft.com/office/drawing/2014/main" id="{D5368692-39C9-456F-A361-B8E7162C60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" y="3358"/>
                <a:ext cx="102" cy="101"/>
              </a:xfrm>
              <a:custGeom>
                <a:avLst/>
                <a:gdLst>
                  <a:gd name="T0" fmla="*/ 41 w 164"/>
                  <a:gd name="T1" fmla="*/ 77 h 163"/>
                  <a:gd name="T2" fmla="*/ 41 w 164"/>
                  <a:gd name="T3" fmla="*/ 77 h 163"/>
                  <a:gd name="T4" fmla="*/ 64 w 164"/>
                  <a:gd name="T5" fmla="*/ 100 h 163"/>
                  <a:gd name="T6" fmla="*/ 123 w 164"/>
                  <a:gd name="T7" fmla="*/ 40 h 163"/>
                  <a:gd name="T8" fmla="*/ 137 w 164"/>
                  <a:gd name="T9" fmla="*/ 55 h 163"/>
                  <a:gd name="T10" fmla="*/ 64 w 164"/>
                  <a:gd name="T11" fmla="*/ 128 h 163"/>
                  <a:gd name="T12" fmla="*/ 27 w 164"/>
                  <a:gd name="T13" fmla="*/ 91 h 163"/>
                  <a:gd name="T14" fmla="*/ 41 w 164"/>
                  <a:gd name="T15" fmla="*/ 77 h 163"/>
                  <a:gd name="T16" fmla="*/ 82 w 164"/>
                  <a:gd name="T17" fmla="*/ 163 h 163"/>
                  <a:gd name="T18" fmla="*/ 82 w 164"/>
                  <a:gd name="T19" fmla="*/ 163 h 163"/>
                  <a:gd name="T20" fmla="*/ 164 w 164"/>
                  <a:gd name="T21" fmla="*/ 81 h 163"/>
                  <a:gd name="T22" fmla="*/ 82 w 164"/>
                  <a:gd name="T23" fmla="*/ 0 h 163"/>
                  <a:gd name="T24" fmla="*/ 0 w 164"/>
                  <a:gd name="T25" fmla="*/ 81 h 163"/>
                  <a:gd name="T26" fmla="*/ 82 w 164"/>
                  <a:gd name="T27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" h="163">
                    <a:moveTo>
                      <a:pt x="41" y="77"/>
                    </a:moveTo>
                    <a:lnTo>
                      <a:pt x="41" y="77"/>
                    </a:lnTo>
                    <a:lnTo>
                      <a:pt x="64" y="100"/>
                    </a:lnTo>
                    <a:lnTo>
                      <a:pt x="123" y="40"/>
                    </a:lnTo>
                    <a:lnTo>
                      <a:pt x="137" y="55"/>
                    </a:lnTo>
                    <a:lnTo>
                      <a:pt x="64" y="128"/>
                    </a:lnTo>
                    <a:lnTo>
                      <a:pt x="27" y="91"/>
                    </a:lnTo>
                    <a:lnTo>
                      <a:pt x="41" y="77"/>
                    </a:lnTo>
                    <a:close/>
                    <a:moveTo>
                      <a:pt x="82" y="163"/>
                    </a:moveTo>
                    <a:lnTo>
                      <a:pt x="82" y="163"/>
                    </a:lnTo>
                    <a:cubicBezTo>
                      <a:pt x="128" y="163"/>
                      <a:pt x="164" y="126"/>
                      <a:pt x="164" y="81"/>
                    </a:cubicBezTo>
                    <a:cubicBezTo>
                      <a:pt x="164" y="36"/>
                      <a:pt x="128" y="0"/>
                      <a:pt x="82" y="0"/>
                    </a:cubicBezTo>
                    <a:cubicBezTo>
                      <a:pt x="37" y="0"/>
                      <a:pt x="0" y="36"/>
                      <a:pt x="0" y="81"/>
                    </a:cubicBezTo>
                    <a:cubicBezTo>
                      <a:pt x="0" y="126"/>
                      <a:pt x="37" y="163"/>
                      <a:pt x="82" y="163"/>
                    </a:cubicBezTo>
                    <a:close/>
                  </a:path>
                </a:pathLst>
              </a:custGeom>
              <a:solidFill>
                <a:srgbClr val="0078D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0"/>
                <a:endParaRPr lang="en-US" dirty="0">
                  <a:solidFill>
                    <a:srgbClr val="1A1A1A"/>
                  </a:solidFill>
                  <a:latin typeface="Segoe UI"/>
                </a:endParaRPr>
              </a:p>
            </p:txBody>
          </p:sp>
          <p:sp>
            <p:nvSpPr>
              <p:cNvPr id="245" name="Freeform 8">
                <a:extLst>
                  <a:ext uri="{FF2B5EF4-FFF2-40B4-BE49-F238E27FC236}">
                    <a16:creationId xmlns:a16="http://schemas.microsoft.com/office/drawing/2014/main" id="{5F58FE04-633C-421C-A672-12EC81948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" y="3422"/>
                <a:ext cx="250" cy="199"/>
              </a:xfrm>
              <a:custGeom>
                <a:avLst/>
                <a:gdLst>
                  <a:gd name="T0" fmla="*/ 0 w 403"/>
                  <a:gd name="T1" fmla="*/ 99 h 320"/>
                  <a:gd name="T2" fmla="*/ 0 w 403"/>
                  <a:gd name="T3" fmla="*/ 99 h 320"/>
                  <a:gd name="T4" fmla="*/ 1 w 403"/>
                  <a:gd name="T5" fmla="*/ 99 h 320"/>
                  <a:gd name="T6" fmla="*/ 81 w 403"/>
                  <a:gd name="T7" fmla="*/ 99 h 320"/>
                  <a:gd name="T8" fmla="*/ 108 w 403"/>
                  <a:gd name="T9" fmla="*/ 126 h 320"/>
                  <a:gd name="T10" fmla="*/ 108 w 403"/>
                  <a:gd name="T11" fmla="*/ 254 h 320"/>
                  <a:gd name="T12" fmla="*/ 189 w 403"/>
                  <a:gd name="T13" fmla="*/ 254 h 320"/>
                  <a:gd name="T14" fmla="*/ 189 w 403"/>
                  <a:gd name="T15" fmla="*/ 294 h 320"/>
                  <a:gd name="T16" fmla="*/ 136 w 403"/>
                  <a:gd name="T17" fmla="*/ 294 h 320"/>
                  <a:gd name="T18" fmla="*/ 136 w 403"/>
                  <a:gd name="T19" fmla="*/ 320 h 320"/>
                  <a:gd name="T20" fmla="*/ 269 w 403"/>
                  <a:gd name="T21" fmla="*/ 320 h 320"/>
                  <a:gd name="T22" fmla="*/ 269 w 403"/>
                  <a:gd name="T23" fmla="*/ 294 h 320"/>
                  <a:gd name="T24" fmla="*/ 232 w 403"/>
                  <a:gd name="T25" fmla="*/ 294 h 320"/>
                  <a:gd name="T26" fmla="*/ 228 w 403"/>
                  <a:gd name="T27" fmla="*/ 294 h 320"/>
                  <a:gd name="T28" fmla="*/ 216 w 403"/>
                  <a:gd name="T29" fmla="*/ 288 h 320"/>
                  <a:gd name="T30" fmla="*/ 206 w 403"/>
                  <a:gd name="T31" fmla="*/ 267 h 320"/>
                  <a:gd name="T32" fmla="*/ 206 w 403"/>
                  <a:gd name="T33" fmla="*/ 254 h 320"/>
                  <a:gd name="T34" fmla="*/ 206 w 403"/>
                  <a:gd name="T35" fmla="*/ 134 h 320"/>
                  <a:gd name="T36" fmla="*/ 232 w 403"/>
                  <a:gd name="T37" fmla="*/ 107 h 320"/>
                  <a:gd name="T38" fmla="*/ 403 w 403"/>
                  <a:gd name="T39" fmla="*/ 107 h 320"/>
                  <a:gd name="T40" fmla="*/ 403 w 403"/>
                  <a:gd name="T41" fmla="*/ 71 h 320"/>
                  <a:gd name="T42" fmla="*/ 343 w 403"/>
                  <a:gd name="T43" fmla="*/ 89 h 320"/>
                  <a:gd name="T44" fmla="*/ 235 w 403"/>
                  <a:gd name="T45" fmla="*/ 0 h 320"/>
                  <a:gd name="T46" fmla="*/ 107 w 403"/>
                  <a:gd name="T47" fmla="*/ 0 h 320"/>
                  <a:gd name="T48" fmla="*/ 0 w 403"/>
                  <a:gd name="T49" fmla="*/ 0 h 320"/>
                  <a:gd name="T50" fmla="*/ 0 w 403"/>
                  <a:gd name="T51" fmla="*/ 9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3" h="320">
                    <a:moveTo>
                      <a:pt x="0" y="99"/>
                    </a:moveTo>
                    <a:lnTo>
                      <a:pt x="0" y="99"/>
                    </a:lnTo>
                    <a:cubicBezTo>
                      <a:pt x="1" y="99"/>
                      <a:pt x="1" y="99"/>
                      <a:pt x="1" y="99"/>
                    </a:cubicBezTo>
                    <a:lnTo>
                      <a:pt x="81" y="99"/>
                    </a:lnTo>
                    <a:cubicBezTo>
                      <a:pt x="96" y="99"/>
                      <a:pt x="108" y="111"/>
                      <a:pt x="108" y="126"/>
                    </a:cubicBezTo>
                    <a:lnTo>
                      <a:pt x="108" y="254"/>
                    </a:lnTo>
                    <a:lnTo>
                      <a:pt x="189" y="254"/>
                    </a:lnTo>
                    <a:lnTo>
                      <a:pt x="189" y="294"/>
                    </a:lnTo>
                    <a:lnTo>
                      <a:pt x="136" y="294"/>
                    </a:lnTo>
                    <a:lnTo>
                      <a:pt x="136" y="320"/>
                    </a:lnTo>
                    <a:lnTo>
                      <a:pt x="269" y="320"/>
                    </a:lnTo>
                    <a:lnTo>
                      <a:pt x="269" y="294"/>
                    </a:lnTo>
                    <a:lnTo>
                      <a:pt x="232" y="294"/>
                    </a:lnTo>
                    <a:cubicBezTo>
                      <a:pt x="231" y="294"/>
                      <a:pt x="229" y="294"/>
                      <a:pt x="228" y="294"/>
                    </a:cubicBezTo>
                    <a:cubicBezTo>
                      <a:pt x="223" y="293"/>
                      <a:pt x="219" y="291"/>
                      <a:pt x="216" y="288"/>
                    </a:cubicBezTo>
                    <a:cubicBezTo>
                      <a:pt x="210" y="283"/>
                      <a:pt x="206" y="276"/>
                      <a:pt x="206" y="267"/>
                    </a:cubicBezTo>
                    <a:lnTo>
                      <a:pt x="206" y="254"/>
                    </a:lnTo>
                    <a:lnTo>
                      <a:pt x="206" y="134"/>
                    </a:lnTo>
                    <a:cubicBezTo>
                      <a:pt x="206" y="119"/>
                      <a:pt x="218" y="107"/>
                      <a:pt x="232" y="107"/>
                    </a:cubicBezTo>
                    <a:lnTo>
                      <a:pt x="403" y="107"/>
                    </a:lnTo>
                    <a:lnTo>
                      <a:pt x="403" y="71"/>
                    </a:lnTo>
                    <a:cubicBezTo>
                      <a:pt x="385" y="82"/>
                      <a:pt x="365" y="89"/>
                      <a:pt x="343" y="89"/>
                    </a:cubicBezTo>
                    <a:cubicBezTo>
                      <a:pt x="290" y="89"/>
                      <a:pt x="245" y="51"/>
                      <a:pt x="235" y="0"/>
                    </a:cubicBezTo>
                    <a:lnTo>
                      <a:pt x="107" y="0"/>
                    </a:lnTo>
                    <a:lnTo>
                      <a:pt x="0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C1C1C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0"/>
                <a:endParaRPr lang="en-US" dirty="0">
                  <a:solidFill>
                    <a:srgbClr val="1A1A1A"/>
                  </a:solidFill>
                  <a:latin typeface="Segoe UI"/>
                </a:endParaRPr>
              </a:p>
            </p:txBody>
          </p: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86DF1EB9-90C4-4003-B60B-BAEC26433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56036" y="4360179"/>
            <a:ext cx="6935102" cy="1087687"/>
            <a:chOff x="2556036" y="4831858"/>
            <a:chExt cx="6935102" cy="5326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DAD269-EC06-46AD-8024-DB3A44A05D78}"/>
                </a:ext>
              </a:extLst>
            </p:cNvPr>
            <p:cNvCxnSpPr>
              <a:cxnSpLocks/>
            </p:cNvCxnSpPr>
            <p:nvPr/>
          </p:nvCxnSpPr>
          <p:spPr>
            <a:xfrm>
              <a:off x="2556036" y="5120640"/>
              <a:ext cx="0" cy="24384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9735718-AA42-44D3-949B-38DD773675EC}"/>
                </a:ext>
              </a:extLst>
            </p:cNvPr>
            <p:cNvCxnSpPr/>
            <p:nvPr/>
          </p:nvCxnSpPr>
          <p:spPr>
            <a:xfrm>
              <a:off x="4288989" y="5120640"/>
              <a:ext cx="0" cy="24384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3FCC855-B7DA-433B-AD76-E17881B24888}"/>
                </a:ext>
              </a:extLst>
            </p:cNvPr>
            <p:cNvCxnSpPr>
              <a:cxnSpLocks/>
            </p:cNvCxnSpPr>
            <p:nvPr/>
          </p:nvCxnSpPr>
          <p:spPr>
            <a:xfrm>
              <a:off x="6021942" y="4831858"/>
              <a:ext cx="0" cy="532625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BEEAE5C2-F1DB-4096-B8CC-0BFBC99FEF09}"/>
                </a:ext>
              </a:extLst>
            </p:cNvPr>
            <p:cNvCxnSpPr/>
            <p:nvPr/>
          </p:nvCxnSpPr>
          <p:spPr>
            <a:xfrm>
              <a:off x="7754895" y="5120640"/>
              <a:ext cx="0" cy="24384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AD3782B6-4126-4852-A84C-961689E05752}"/>
                </a:ext>
              </a:extLst>
            </p:cNvPr>
            <p:cNvCxnSpPr/>
            <p:nvPr/>
          </p:nvCxnSpPr>
          <p:spPr>
            <a:xfrm>
              <a:off x="9487848" y="5120640"/>
              <a:ext cx="0" cy="24384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6B762FE-390E-4934-83AD-5C94BC98573A}"/>
                </a:ext>
              </a:extLst>
            </p:cNvPr>
            <p:cNvCxnSpPr>
              <a:cxnSpLocks/>
            </p:cNvCxnSpPr>
            <p:nvPr/>
          </p:nvCxnSpPr>
          <p:spPr>
            <a:xfrm>
              <a:off x="2556036" y="5120640"/>
              <a:ext cx="6935102" cy="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812C68-B2F2-47E7-9061-46F4C4EDE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98562" y="4522023"/>
            <a:ext cx="1994877" cy="279400"/>
            <a:chOff x="6641032" y="4956653"/>
            <a:chExt cx="1994877" cy="279400"/>
          </a:xfrm>
        </p:grpSpPr>
        <p:sp>
          <p:nvSpPr>
            <p:cNvPr id="197" name="Freeform 5">
              <a:extLst>
                <a:ext uri="{FF2B5EF4-FFF2-40B4-BE49-F238E27FC236}">
                  <a16:creationId xmlns:a16="http://schemas.microsoft.com/office/drawing/2014/main" id="{7B3EDF7C-DD7D-4534-AC9E-E31325176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1032" y="4956653"/>
              <a:ext cx="279400" cy="279400"/>
            </a:xfrm>
            <a:custGeom>
              <a:avLst/>
              <a:gdLst>
                <a:gd name="T0" fmla="*/ 285 w 426"/>
                <a:gd name="T1" fmla="*/ 243 h 425"/>
                <a:gd name="T2" fmla="*/ 244 w 426"/>
                <a:gd name="T3" fmla="*/ 285 h 425"/>
                <a:gd name="T4" fmla="*/ 182 w 426"/>
                <a:gd name="T5" fmla="*/ 285 h 425"/>
                <a:gd name="T6" fmla="*/ 140 w 426"/>
                <a:gd name="T7" fmla="*/ 243 h 425"/>
                <a:gd name="T8" fmla="*/ 140 w 426"/>
                <a:gd name="T9" fmla="*/ 181 h 425"/>
                <a:gd name="T10" fmla="*/ 182 w 426"/>
                <a:gd name="T11" fmla="*/ 140 h 425"/>
                <a:gd name="T12" fmla="*/ 244 w 426"/>
                <a:gd name="T13" fmla="*/ 140 h 425"/>
                <a:gd name="T14" fmla="*/ 285 w 426"/>
                <a:gd name="T15" fmla="*/ 181 h 425"/>
                <a:gd name="T16" fmla="*/ 285 w 426"/>
                <a:gd name="T17" fmla="*/ 243 h 425"/>
                <a:gd name="T18" fmla="*/ 372 w 426"/>
                <a:gd name="T19" fmla="*/ 216 h 425"/>
                <a:gd name="T20" fmla="*/ 372 w 426"/>
                <a:gd name="T21" fmla="*/ 208 h 425"/>
                <a:gd name="T22" fmla="*/ 426 w 426"/>
                <a:gd name="T23" fmla="*/ 171 h 425"/>
                <a:gd name="T24" fmla="*/ 331 w 426"/>
                <a:gd name="T25" fmla="*/ 105 h 425"/>
                <a:gd name="T26" fmla="*/ 334 w 426"/>
                <a:gd name="T27" fmla="*/ 32 h 425"/>
                <a:gd name="T28" fmla="*/ 220 w 426"/>
                <a:gd name="T29" fmla="*/ 53 h 425"/>
                <a:gd name="T30" fmla="*/ 213 w 426"/>
                <a:gd name="T31" fmla="*/ 53 h 425"/>
                <a:gd name="T32" fmla="*/ 205 w 426"/>
                <a:gd name="T33" fmla="*/ 53 h 425"/>
                <a:gd name="T34" fmla="*/ 91 w 426"/>
                <a:gd name="T35" fmla="*/ 32 h 425"/>
                <a:gd name="T36" fmla="*/ 95 w 426"/>
                <a:gd name="T37" fmla="*/ 105 h 425"/>
                <a:gd name="T38" fmla="*/ 0 w 426"/>
                <a:gd name="T39" fmla="*/ 171 h 425"/>
                <a:gd name="T40" fmla="*/ 54 w 426"/>
                <a:gd name="T41" fmla="*/ 208 h 425"/>
                <a:gd name="T42" fmla="*/ 54 w 426"/>
                <a:gd name="T43" fmla="*/ 216 h 425"/>
                <a:gd name="T44" fmla="*/ 0 w 426"/>
                <a:gd name="T45" fmla="*/ 253 h 425"/>
                <a:gd name="T46" fmla="*/ 95 w 426"/>
                <a:gd name="T47" fmla="*/ 319 h 425"/>
                <a:gd name="T48" fmla="*/ 91 w 426"/>
                <a:gd name="T49" fmla="*/ 392 h 425"/>
                <a:gd name="T50" fmla="*/ 205 w 426"/>
                <a:gd name="T51" fmla="*/ 371 h 425"/>
                <a:gd name="T52" fmla="*/ 213 w 426"/>
                <a:gd name="T53" fmla="*/ 371 h 425"/>
                <a:gd name="T54" fmla="*/ 220 w 426"/>
                <a:gd name="T55" fmla="*/ 371 h 425"/>
                <a:gd name="T56" fmla="*/ 334 w 426"/>
                <a:gd name="T57" fmla="*/ 392 h 425"/>
                <a:gd name="T58" fmla="*/ 331 w 426"/>
                <a:gd name="T59" fmla="*/ 319 h 425"/>
                <a:gd name="T60" fmla="*/ 426 w 426"/>
                <a:gd name="T61" fmla="*/ 253 h 425"/>
                <a:gd name="T62" fmla="*/ 372 w 426"/>
                <a:gd name="T63" fmla="*/ 21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6" h="425">
                  <a:moveTo>
                    <a:pt x="285" y="243"/>
                  </a:moveTo>
                  <a:lnTo>
                    <a:pt x="285" y="243"/>
                  </a:lnTo>
                  <a:cubicBezTo>
                    <a:pt x="281" y="252"/>
                    <a:pt x="276" y="261"/>
                    <a:pt x="269" y="268"/>
                  </a:cubicBezTo>
                  <a:cubicBezTo>
                    <a:pt x="261" y="275"/>
                    <a:pt x="253" y="281"/>
                    <a:pt x="244" y="285"/>
                  </a:cubicBezTo>
                  <a:cubicBezTo>
                    <a:pt x="234" y="289"/>
                    <a:pt x="224" y="291"/>
                    <a:pt x="213" y="291"/>
                  </a:cubicBezTo>
                  <a:cubicBezTo>
                    <a:pt x="202" y="291"/>
                    <a:pt x="192" y="289"/>
                    <a:pt x="182" y="285"/>
                  </a:cubicBezTo>
                  <a:cubicBezTo>
                    <a:pt x="173" y="281"/>
                    <a:pt x="164" y="275"/>
                    <a:pt x="157" y="268"/>
                  </a:cubicBezTo>
                  <a:cubicBezTo>
                    <a:pt x="150" y="261"/>
                    <a:pt x="144" y="252"/>
                    <a:pt x="140" y="243"/>
                  </a:cubicBezTo>
                  <a:cubicBezTo>
                    <a:pt x="136" y="233"/>
                    <a:pt x="134" y="223"/>
                    <a:pt x="134" y="212"/>
                  </a:cubicBezTo>
                  <a:cubicBezTo>
                    <a:pt x="134" y="201"/>
                    <a:pt x="136" y="191"/>
                    <a:pt x="140" y="181"/>
                  </a:cubicBezTo>
                  <a:cubicBezTo>
                    <a:pt x="144" y="172"/>
                    <a:pt x="150" y="164"/>
                    <a:pt x="157" y="156"/>
                  </a:cubicBezTo>
                  <a:cubicBezTo>
                    <a:pt x="164" y="149"/>
                    <a:pt x="173" y="144"/>
                    <a:pt x="182" y="140"/>
                  </a:cubicBezTo>
                  <a:cubicBezTo>
                    <a:pt x="192" y="135"/>
                    <a:pt x="202" y="133"/>
                    <a:pt x="213" y="133"/>
                  </a:cubicBezTo>
                  <a:cubicBezTo>
                    <a:pt x="224" y="133"/>
                    <a:pt x="234" y="135"/>
                    <a:pt x="244" y="140"/>
                  </a:cubicBezTo>
                  <a:cubicBezTo>
                    <a:pt x="253" y="144"/>
                    <a:pt x="261" y="149"/>
                    <a:pt x="269" y="156"/>
                  </a:cubicBezTo>
                  <a:cubicBezTo>
                    <a:pt x="276" y="164"/>
                    <a:pt x="281" y="172"/>
                    <a:pt x="285" y="181"/>
                  </a:cubicBezTo>
                  <a:cubicBezTo>
                    <a:pt x="290" y="191"/>
                    <a:pt x="292" y="201"/>
                    <a:pt x="292" y="212"/>
                  </a:cubicBezTo>
                  <a:cubicBezTo>
                    <a:pt x="292" y="223"/>
                    <a:pt x="290" y="233"/>
                    <a:pt x="285" y="243"/>
                  </a:cubicBezTo>
                  <a:close/>
                  <a:moveTo>
                    <a:pt x="372" y="216"/>
                  </a:moveTo>
                  <a:lnTo>
                    <a:pt x="372" y="216"/>
                  </a:lnTo>
                  <a:cubicBezTo>
                    <a:pt x="372" y="215"/>
                    <a:pt x="372" y="213"/>
                    <a:pt x="372" y="212"/>
                  </a:cubicBezTo>
                  <a:cubicBezTo>
                    <a:pt x="372" y="211"/>
                    <a:pt x="372" y="210"/>
                    <a:pt x="372" y="208"/>
                  </a:cubicBezTo>
                  <a:cubicBezTo>
                    <a:pt x="372" y="207"/>
                    <a:pt x="372" y="206"/>
                    <a:pt x="372" y="205"/>
                  </a:cubicBezTo>
                  <a:lnTo>
                    <a:pt x="426" y="171"/>
                  </a:lnTo>
                  <a:lnTo>
                    <a:pt x="393" y="91"/>
                  </a:lnTo>
                  <a:lnTo>
                    <a:pt x="331" y="105"/>
                  </a:lnTo>
                  <a:cubicBezTo>
                    <a:pt x="327" y="101"/>
                    <a:pt x="324" y="98"/>
                    <a:pt x="320" y="94"/>
                  </a:cubicBezTo>
                  <a:lnTo>
                    <a:pt x="334" y="32"/>
                  </a:lnTo>
                  <a:lnTo>
                    <a:pt x="254" y="0"/>
                  </a:lnTo>
                  <a:lnTo>
                    <a:pt x="220" y="53"/>
                  </a:lnTo>
                  <a:cubicBezTo>
                    <a:pt x="219" y="53"/>
                    <a:pt x="218" y="53"/>
                    <a:pt x="217" y="53"/>
                  </a:cubicBezTo>
                  <a:cubicBezTo>
                    <a:pt x="215" y="53"/>
                    <a:pt x="214" y="53"/>
                    <a:pt x="213" y="53"/>
                  </a:cubicBezTo>
                  <a:cubicBezTo>
                    <a:pt x="212" y="53"/>
                    <a:pt x="210" y="53"/>
                    <a:pt x="209" y="53"/>
                  </a:cubicBezTo>
                  <a:cubicBezTo>
                    <a:pt x="208" y="53"/>
                    <a:pt x="207" y="53"/>
                    <a:pt x="205" y="53"/>
                  </a:cubicBezTo>
                  <a:lnTo>
                    <a:pt x="172" y="0"/>
                  </a:lnTo>
                  <a:lnTo>
                    <a:pt x="91" y="32"/>
                  </a:lnTo>
                  <a:lnTo>
                    <a:pt x="106" y="94"/>
                  </a:lnTo>
                  <a:cubicBezTo>
                    <a:pt x="102" y="98"/>
                    <a:pt x="98" y="101"/>
                    <a:pt x="95" y="105"/>
                  </a:cubicBezTo>
                  <a:lnTo>
                    <a:pt x="33" y="91"/>
                  </a:lnTo>
                  <a:lnTo>
                    <a:pt x="0" y="171"/>
                  </a:lnTo>
                  <a:lnTo>
                    <a:pt x="54" y="205"/>
                  </a:lnTo>
                  <a:cubicBezTo>
                    <a:pt x="54" y="206"/>
                    <a:pt x="54" y="207"/>
                    <a:pt x="54" y="208"/>
                  </a:cubicBezTo>
                  <a:cubicBezTo>
                    <a:pt x="54" y="210"/>
                    <a:pt x="54" y="211"/>
                    <a:pt x="54" y="212"/>
                  </a:cubicBezTo>
                  <a:cubicBezTo>
                    <a:pt x="54" y="213"/>
                    <a:pt x="54" y="215"/>
                    <a:pt x="54" y="216"/>
                  </a:cubicBezTo>
                  <a:cubicBezTo>
                    <a:pt x="54" y="217"/>
                    <a:pt x="54" y="218"/>
                    <a:pt x="54" y="220"/>
                  </a:cubicBezTo>
                  <a:lnTo>
                    <a:pt x="0" y="253"/>
                  </a:lnTo>
                  <a:lnTo>
                    <a:pt x="33" y="334"/>
                  </a:lnTo>
                  <a:lnTo>
                    <a:pt x="95" y="319"/>
                  </a:lnTo>
                  <a:cubicBezTo>
                    <a:pt x="98" y="323"/>
                    <a:pt x="102" y="327"/>
                    <a:pt x="106" y="330"/>
                  </a:cubicBezTo>
                  <a:lnTo>
                    <a:pt x="91" y="392"/>
                  </a:lnTo>
                  <a:lnTo>
                    <a:pt x="172" y="425"/>
                  </a:lnTo>
                  <a:lnTo>
                    <a:pt x="205" y="371"/>
                  </a:lnTo>
                  <a:cubicBezTo>
                    <a:pt x="207" y="371"/>
                    <a:pt x="208" y="371"/>
                    <a:pt x="209" y="371"/>
                  </a:cubicBezTo>
                  <a:cubicBezTo>
                    <a:pt x="210" y="371"/>
                    <a:pt x="212" y="371"/>
                    <a:pt x="213" y="371"/>
                  </a:cubicBezTo>
                  <a:cubicBezTo>
                    <a:pt x="214" y="371"/>
                    <a:pt x="215" y="371"/>
                    <a:pt x="217" y="371"/>
                  </a:cubicBezTo>
                  <a:cubicBezTo>
                    <a:pt x="218" y="371"/>
                    <a:pt x="219" y="371"/>
                    <a:pt x="220" y="371"/>
                  </a:cubicBezTo>
                  <a:lnTo>
                    <a:pt x="254" y="425"/>
                  </a:lnTo>
                  <a:lnTo>
                    <a:pt x="334" y="392"/>
                  </a:lnTo>
                  <a:lnTo>
                    <a:pt x="320" y="330"/>
                  </a:lnTo>
                  <a:cubicBezTo>
                    <a:pt x="324" y="327"/>
                    <a:pt x="327" y="323"/>
                    <a:pt x="331" y="319"/>
                  </a:cubicBezTo>
                  <a:lnTo>
                    <a:pt x="393" y="334"/>
                  </a:lnTo>
                  <a:lnTo>
                    <a:pt x="426" y="253"/>
                  </a:lnTo>
                  <a:lnTo>
                    <a:pt x="372" y="220"/>
                  </a:lnTo>
                  <a:cubicBezTo>
                    <a:pt x="372" y="218"/>
                    <a:pt x="372" y="217"/>
                    <a:pt x="372" y="216"/>
                  </a:cubicBez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0C442550-AB7D-41E2-8C6C-A1845473B2D5}"/>
                </a:ext>
              </a:extLst>
            </p:cNvPr>
            <p:cNvSpPr txBox="1">
              <a:spLocks/>
            </p:cNvSpPr>
            <p:nvPr/>
          </p:nvSpPr>
          <p:spPr>
            <a:xfrm>
              <a:off x="7003427" y="4967087"/>
              <a:ext cx="1632482" cy="2585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rtlCol="0" anchor="t" anchorCtr="0">
              <a:spAutoFit/>
            </a:bodyPr>
            <a:lstStyle>
              <a:defPPr>
                <a:defRPr lang="en-US"/>
              </a:defPPr>
              <a:lvl1pPr algn="ctr">
                <a:defRPr sz="1200" b="1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3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APIs and Integration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1D833C-74BC-49BA-81CA-9A908092D6A9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F5ECDAE-BCAE-4B7F-87F2-5EF9284B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52189"/>
            <a:ext cx="12192000" cy="240429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FF0F088-A8C9-47ED-938F-874FD604C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75148" y="3221320"/>
            <a:ext cx="2370676" cy="3012266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3" y="457200"/>
            <a:ext cx="11017250" cy="430213"/>
          </a:xfrm>
        </p:spPr>
        <p:txBody>
          <a:bodyPr/>
          <a:lstStyle/>
          <a:p>
            <a:r>
              <a:rPr lang="en-US" dirty="0"/>
              <a:t>Microsoft 365 Lighthouse overview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2E788BA-33EA-44E8-89C4-9DFE6E92B6BA}"/>
              </a:ext>
            </a:extLst>
          </p:cNvPr>
          <p:cNvSpPr txBox="1">
            <a:spLocks/>
          </p:cNvSpPr>
          <p:nvPr/>
        </p:nvSpPr>
        <p:spPr>
          <a:xfrm>
            <a:off x="588964" y="1689536"/>
            <a:ext cx="1027728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32563">
              <a:buFont typeface="Wingdings" panose="05000000000000000000" pitchFamily="2" charset="2"/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Segoe UI Semibold"/>
                <a:cs typeface="Segoe UI Semibold"/>
              </a:rPr>
              <a:t>Helps </a:t>
            </a:r>
            <a:r>
              <a:rPr lang="en-US" sz="1800" dirty="0">
                <a:solidFill>
                  <a:schemeClr val="accent3"/>
                </a:solidFill>
                <a:latin typeface="Segoe UI Semibold"/>
                <a:cs typeface="Segoe UI Semibold"/>
              </a:rPr>
              <a:t>Managed Service Providers </a:t>
            </a:r>
            <a:r>
              <a:rPr lang="en-US" sz="1800" dirty="0">
                <a:solidFill>
                  <a:schemeClr val="bg1"/>
                </a:solidFill>
                <a:latin typeface="Segoe UI Semibold"/>
                <a:cs typeface="Segoe UI Semibold"/>
              </a:rPr>
              <a:t>to secure devices, data, and users for customers that are using Microsoft 365 Business Premium and Microsoft Defender for Business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49489-43EC-43E8-9051-D7E28F82EAB9}"/>
              </a:ext>
            </a:extLst>
          </p:cNvPr>
          <p:cNvSpPr txBox="1"/>
          <p:nvPr/>
        </p:nvSpPr>
        <p:spPr>
          <a:xfrm>
            <a:off x="900725" y="3513636"/>
            <a:ext cx="2319522" cy="2400657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Customer management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at scale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Monitor and manage customers centrally to easily identify gaps in end-customer configuration, target improvements, and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drive adoption.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8E0395F-7A13-4A35-8970-C5C101CB0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544232" y="3221320"/>
            <a:ext cx="2370676" cy="3012266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C2E18E-75E3-44D5-A3DD-A24314795660}"/>
              </a:ext>
            </a:extLst>
          </p:cNvPr>
          <p:cNvSpPr txBox="1"/>
          <p:nvPr/>
        </p:nvSpPr>
        <p:spPr>
          <a:xfrm>
            <a:off x="3569809" y="3513636"/>
            <a:ext cx="2319522" cy="1508105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Proactive risk management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Realize efficiencies in customer management to support business scale and growth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A8B849-6E51-4F00-A1DF-7CD6FC742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187682" y="3221320"/>
            <a:ext cx="2370676" cy="3012266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1C24F6-3C4D-46B2-ADA7-941991F37271}"/>
              </a:ext>
            </a:extLst>
          </p:cNvPr>
          <p:cNvSpPr txBox="1"/>
          <p:nvPr/>
        </p:nvSpPr>
        <p:spPr>
          <a:xfrm>
            <a:off x="6213259" y="3513636"/>
            <a:ext cx="2319522" cy="1938992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Improved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security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Secure and protect devices, data, and users across customer environments using recommended best practices.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FC99E5F-4884-4017-96AB-7BA7CE38C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856767" y="3221320"/>
            <a:ext cx="2370676" cy="3012266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DCF49-1FCD-4856-995C-7C2E60005BEB}"/>
              </a:ext>
            </a:extLst>
          </p:cNvPr>
          <p:cNvSpPr txBox="1"/>
          <p:nvPr/>
        </p:nvSpPr>
        <p:spPr>
          <a:xfrm>
            <a:off x="8882344" y="3513636"/>
            <a:ext cx="2319522" cy="1723549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Standardize configuration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Benefit from deployment plans to drive standardization, upsell across customer base, and reduce risk </a:t>
            </a: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059BD0C6-9D1A-407E-8539-687D5524A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834012" y="2549651"/>
            <a:ext cx="452948" cy="386386"/>
            <a:chOff x="6371" y="3345"/>
            <a:chExt cx="279" cy="238"/>
          </a:xfrm>
          <a:solidFill>
            <a:schemeClr val="bg1"/>
          </a:solidFill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EF3951D-32BD-43B2-A83B-93790070B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" y="3345"/>
              <a:ext cx="239" cy="238"/>
            </a:xfrm>
            <a:custGeom>
              <a:avLst/>
              <a:gdLst>
                <a:gd name="T0" fmla="*/ 320 w 320"/>
                <a:gd name="T1" fmla="*/ 0 h 320"/>
                <a:gd name="T2" fmla="*/ 320 w 320"/>
                <a:gd name="T3" fmla="*/ 0 h 320"/>
                <a:gd name="T4" fmla="*/ 0 w 320"/>
                <a:gd name="T5" fmla="*/ 0 h 320"/>
                <a:gd name="T6" fmla="*/ 0 w 320"/>
                <a:gd name="T7" fmla="*/ 320 h 320"/>
                <a:gd name="T8" fmla="*/ 107 w 320"/>
                <a:gd name="T9" fmla="*/ 320 h 320"/>
                <a:gd name="T10" fmla="*/ 107 w 320"/>
                <a:gd name="T11" fmla="*/ 80 h 320"/>
                <a:gd name="T12" fmla="*/ 320 w 320"/>
                <a:gd name="T13" fmla="*/ 80 h 320"/>
                <a:gd name="T14" fmla="*/ 320 w 320"/>
                <a:gd name="T15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20">
                  <a:moveTo>
                    <a:pt x="320" y="0"/>
                  </a:moveTo>
                  <a:lnTo>
                    <a:pt x="320" y="0"/>
                  </a:lnTo>
                  <a:lnTo>
                    <a:pt x="0" y="0"/>
                  </a:lnTo>
                  <a:lnTo>
                    <a:pt x="0" y="320"/>
                  </a:lnTo>
                  <a:lnTo>
                    <a:pt x="107" y="320"/>
                  </a:lnTo>
                  <a:lnTo>
                    <a:pt x="107" y="80"/>
                  </a:lnTo>
                  <a:lnTo>
                    <a:pt x="320" y="80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D1CFBF3-A3B1-4391-A385-8FB618E43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" y="3424"/>
              <a:ext cx="160" cy="159"/>
            </a:xfrm>
            <a:custGeom>
              <a:avLst/>
              <a:gdLst>
                <a:gd name="T0" fmla="*/ 214 w 214"/>
                <a:gd name="T1" fmla="*/ 0 h 213"/>
                <a:gd name="T2" fmla="*/ 214 w 214"/>
                <a:gd name="T3" fmla="*/ 0 h 213"/>
                <a:gd name="T4" fmla="*/ 0 w 214"/>
                <a:gd name="T5" fmla="*/ 0 h 213"/>
                <a:gd name="T6" fmla="*/ 0 w 214"/>
                <a:gd name="T7" fmla="*/ 213 h 213"/>
                <a:gd name="T8" fmla="*/ 107 w 214"/>
                <a:gd name="T9" fmla="*/ 213 h 213"/>
                <a:gd name="T10" fmla="*/ 107 w 214"/>
                <a:gd name="T11" fmla="*/ 80 h 213"/>
                <a:gd name="T12" fmla="*/ 214 w 214"/>
                <a:gd name="T13" fmla="*/ 80 h 213"/>
                <a:gd name="T14" fmla="*/ 214 w 214"/>
                <a:gd name="T15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13">
                  <a:moveTo>
                    <a:pt x="214" y="0"/>
                  </a:moveTo>
                  <a:lnTo>
                    <a:pt x="214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07" y="213"/>
                  </a:lnTo>
                  <a:lnTo>
                    <a:pt x="107" y="80"/>
                  </a:lnTo>
                  <a:lnTo>
                    <a:pt x="214" y="80"/>
                  </a:lnTo>
                  <a:lnTo>
                    <a:pt x="2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708CDD7-ED84-4A41-BDA3-BD8A5A85E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1" y="3504"/>
              <a:ext cx="79" cy="79"/>
            </a:xfrm>
            <a:custGeom>
              <a:avLst/>
              <a:gdLst>
                <a:gd name="T0" fmla="*/ 0 w 106"/>
                <a:gd name="T1" fmla="*/ 106 h 106"/>
                <a:gd name="T2" fmla="*/ 0 w 106"/>
                <a:gd name="T3" fmla="*/ 106 h 106"/>
                <a:gd name="T4" fmla="*/ 106 w 106"/>
                <a:gd name="T5" fmla="*/ 106 h 106"/>
                <a:gd name="T6" fmla="*/ 106 w 106"/>
                <a:gd name="T7" fmla="*/ 0 h 106"/>
                <a:gd name="T8" fmla="*/ 0 w 106"/>
                <a:gd name="T9" fmla="*/ 0 h 106"/>
                <a:gd name="T10" fmla="*/ 0 w 106"/>
                <a:gd name="T1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06">
                  <a:moveTo>
                    <a:pt x="0" y="106"/>
                  </a:moveTo>
                  <a:lnTo>
                    <a:pt x="0" y="106"/>
                  </a:lnTo>
                  <a:lnTo>
                    <a:pt x="106" y="106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8EB8A4-73AE-4514-9A58-87AAE6533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63474" y="2502811"/>
            <a:ext cx="532192" cy="480066"/>
            <a:chOff x="5750242" y="3088957"/>
            <a:chExt cx="690562" cy="678180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51869C9-73E0-4F53-9232-73375B30E340}"/>
                </a:ext>
              </a:extLst>
            </p:cNvPr>
            <p:cNvSpPr/>
            <p:nvPr/>
          </p:nvSpPr>
          <p:spPr>
            <a:xfrm>
              <a:off x="5750242" y="3671887"/>
              <a:ext cx="171450" cy="95250"/>
            </a:xfrm>
            <a:custGeom>
              <a:avLst/>
              <a:gdLst>
                <a:gd name="connsiteX0" fmla="*/ 171450 w 171450"/>
                <a:gd name="connsiteY0" fmla="*/ 0 h 95250"/>
                <a:gd name="connsiteX1" fmla="*/ 0 w 171450"/>
                <a:gd name="connsiteY1" fmla="*/ 34290 h 95250"/>
                <a:gd name="connsiteX2" fmla="*/ 0 w 171450"/>
                <a:gd name="connsiteY2" fmla="*/ 95250 h 95250"/>
                <a:gd name="connsiteX3" fmla="*/ 171450 w 171450"/>
                <a:gd name="connsiteY3" fmla="*/ 95250 h 95250"/>
                <a:gd name="connsiteX4" fmla="*/ 171450 w 171450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95250">
                  <a:moveTo>
                    <a:pt x="171450" y="0"/>
                  </a:moveTo>
                  <a:cubicBezTo>
                    <a:pt x="117158" y="16192"/>
                    <a:pt x="60008" y="27623"/>
                    <a:pt x="0" y="34290"/>
                  </a:cubicBezTo>
                  <a:lnTo>
                    <a:pt x="0" y="95250"/>
                  </a:lnTo>
                  <a:lnTo>
                    <a:pt x="171450" y="95250"/>
                  </a:lnTo>
                  <a:lnTo>
                    <a:pt x="1714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61824">
                <a:defRPr/>
              </a:pPr>
              <a:endParaRPr lang="en-US" sz="1500" kern="0" dirty="0">
                <a:solidFill>
                  <a:srgbClr val="282828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E0EBAE2-D84E-476E-A587-92F527C97819}"/>
                </a:ext>
              </a:extLst>
            </p:cNvPr>
            <p:cNvSpPr/>
            <p:nvPr/>
          </p:nvSpPr>
          <p:spPr>
            <a:xfrm>
              <a:off x="5978842" y="3563302"/>
              <a:ext cx="171450" cy="203835"/>
            </a:xfrm>
            <a:custGeom>
              <a:avLst/>
              <a:gdLst>
                <a:gd name="connsiteX0" fmla="*/ 0 w 171450"/>
                <a:gd name="connsiteY0" fmla="*/ 203835 h 203835"/>
                <a:gd name="connsiteX1" fmla="*/ 171450 w 171450"/>
                <a:gd name="connsiteY1" fmla="*/ 203835 h 203835"/>
                <a:gd name="connsiteX2" fmla="*/ 171450 w 171450"/>
                <a:gd name="connsiteY2" fmla="*/ 0 h 203835"/>
                <a:gd name="connsiteX3" fmla="*/ 0 w 171450"/>
                <a:gd name="connsiteY3" fmla="*/ 88583 h 203835"/>
                <a:gd name="connsiteX4" fmla="*/ 0 w 171450"/>
                <a:gd name="connsiteY4" fmla="*/ 203835 h 203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03835">
                  <a:moveTo>
                    <a:pt x="0" y="203835"/>
                  </a:moveTo>
                  <a:lnTo>
                    <a:pt x="171450" y="203835"/>
                  </a:lnTo>
                  <a:lnTo>
                    <a:pt x="171450" y="0"/>
                  </a:lnTo>
                  <a:cubicBezTo>
                    <a:pt x="118110" y="36195"/>
                    <a:pt x="60960" y="65723"/>
                    <a:pt x="0" y="88583"/>
                  </a:cubicBezTo>
                  <a:lnTo>
                    <a:pt x="0" y="2038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61824">
                <a:defRPr/>
              </a:pPr>
              <a:endParaRPr lang="en-US" sz="1500" kern="0" dirty="0">
                <a:solidFill>
                  <a:srgbClr val="282828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94396EE-08AA-4EDE-BFA7-C472E49CB5CE}"/>
                </a:ext>
              </a:extLst>
            </p:cNvPr>
            <p:cNvSpPr/>
            <p:nvPr/>
          </p:nvSpPr>
          <p:spPr>
            <a:xfrm>
              <a:off x="6207442" y="3328035"/>
              <a:ext cx="171449" cy="439102"/>
            </a:xfrm>
            <a:custGeom>
              <a:avLst/>
              <a:gdLst>
                <a:gd name="connsiteX0" fmla="*/ 0 w 171449"/>
                <a:gd name="connsiteY0" fmla="*/ 439103 h 439102"/>
                <a:gd name="connsiteX1" fmla="*/ 171450 w 171449"/>
                <a:gd name="connsiteY1" fmla="*/ 439103 h 439102"/>
                <a:gd name="connsiteX2" fmla="*/ 171450 w 171449"/>
                <a:gd name="connsiteY2" fmla="*/ 0 h 439102"/>
                <a:gd name="connsiteX3" fmla="*/ 0 w 171449"/>
                <a:gd name="connsiteY3" fmla="*/ 192405 h 439102"/>
                <a:gd name="connsiteX4" fmla="*/ 0 w 171449"/>
                <a:gd name="connsiteY4" fmla="*/ 439103 h 43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49" h="439102">
                  <a:moveTo>
                    <a:pt x="0" y="439103"/>
                  </a:moveTo>
                  <a:lnTo>
                    <a:pt x="171450" y="439103"/>
                  </a:lnTo>
                  <a:lnTo>
                    <a:pt x="171450" y="0"/>
                  </a:lnTo>
                  <a:cubicBezTo>
                    <a:pt x="121920" y="75247"/>
                    <a:pt x="64770" y="139065"/>
                    <a:pt x="0" y="192405"/>
                  </a:cubicBezTo>
                  <a:lnTo>
                    <a:pt x="0" y="439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61824">
                <a:defRPr/>
              </a:pPr>
              <a:endParaRPr lang="en-US" sz="1500" kern="0" dirty="0">
                <a:solidFill>
                  <a:srgbClr val="282828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812E80E-BEF5-42DD-B9F4-24E8540350BD}"/>
                </a:ext>
              </a:extLst>
            </p:cNvPr>
            <p:cNvSpPr/>
            <p:nvPr/>
          </p:nvSpPr>
          <p:spPr>
            <a:xfrm>
              <a:off x="5750242" y="3088957"/>
              <a:ext cx="690562" cy="578167"/>
            </a:xfrm>
            <a:custGeom>
              <a:avLst/>
              <a:gdLst>
                <a:gd name="connsiteX0" fmla="*/ 228600 w 690562"/>
                <a:gd name="connsiteY0" fmla="*/ 521970 h 578167"/>
                <a:gd name="connsiteX1" fmla="*/ 400050 w 690562"/>
                <a:gd name="connsiteY1" fmla="*/ 426720 h 578167"/>
                <a:gd name="connsiteX2" fmla="*/ 457200 w 690562"/>
                <a:gd name="connsiteY2" fmla="*/ 380048 h 578167"/>
                <a:gd name="connsiteX3" fmla="*/ 628650 w 690562"/>
                <a:gd name="connsiteY3" fmla="*/ 165735 h 578167"/>
                <a:gd name="connsiteX4" fmla="*/ 639128 w 690562"/>
                <a:gd name="connsiteY4" fmla="*/ 146685 h 578167"/>
                <a:gd name="connsiteX5" fmla="*/ 690563 w 690562"/>
                <a:gd name="connsiteY5" fmla="*/ 170498 h 578167"/>
                <a:gd name="connsiteX6" fmla="*/ 676275 w 690562"/>
                <a:gd name="connsiteY6" fmla="*/ 0 h 578167"/>
                <a:gd name="connsiteX7" fmla="*/ 536258 w 690562"/>
                <a:gd name="connsiteY7" fmla="*/ 100012 h 578167"/>
                <a:gd name="connsiteX8" fmla="*/ 587693 w 690562"/>
                <a:gd name="connsiteY8" fmla="*/ 123825 h 578167"/>
                <a:gd name="connsiteX9" fmla="*/ 0 w 690562"/>
                <a:gd name="connsiteY9" fmla="*/ 521018 h 578167"/>
                <a:gd name="connsiteX10" fmla="*/ 0 w 690562"/>
                <a:gd name="connsiteY10" fmla="*/ 578168 h 578167"/>
                <a:gd name="connsiteX11" fmla="*/ 171450 w 690562"/>
                <a:gd name="connsiteY11" fmla="*/ 541973 h 578167"/>
                <a:gd name="connsiteX12" fmla="*/ 228600 w 690562"/>
                <a:gd name="connsiteY12" fmla="*/ 521970 h 57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0562" h="578167">
                  <a:moveTo>
                    <a:pt x="228600" y="521970"/>
                  </a:moveTo>
                  <a:cubicBezTo>
                    <a:pt x="290513" y="497205"/>
                    <a:pt x="347663" y="465773"/>
                    <a:pt x="400050" y="426720"/>
                  </a:cubicBezTo>
                  <a:cubicBezTo>
                    <a:pt x="420053" y="412432"/>
                    <a:pt x="439103" y="396240"/>
                    <a:pt x="457200" y="380048"/>
                  </a:cubicBezTo>
                  <a:cubicBezTo>
                    <a:pt x="522923" y="320993"/>
                    <a:pt x="580073" y="249555"/>
                    <a:pt x="628650" y="165735"/>
                  </a:cubicBezTo>
                  <a:cubicBezTo>
                    <a:pt x="632460" y="160020"/>
                    <a:pt x="635318" y="153353"/>
                    <a:pt x="639128" y="146685"/>
                  </a:cubicBezTo>
                  <a:lnTo>
                    <a:pt x="690563" y="170498"/>
                  </a:lnTo>
                  <a:lnTo>
                    <a:pt x="676275" y="0"/>
                  </a:lnTo>
                  <a:lnTo>
                    <a:pt x="536258" y="100012"/>
                  </a:lnTo>
                  <a:lnTo>
                    <a:pt x="587693" y="123825"/>
                  </a:lnTo>
                  <a:cubicBezTo>
                    <a:pt x="457200" y="359093"/>
                    <a:pt x="264795" y="489585"/>
                    <a:pt x="0" y="521018"/>
                  </a:cubicBezTo>
                  <a:lnTo>
                    <a:pt x="0" y="578168"/>
                  </a:lnTo>
                  <a:cubicBezTo>
                    <a:pt x="60008" y="571500"/>
                    <a:pt x="117158" y="559118"/>
                    <a:pt x="171450" y="541973"/>
                  </a:cubicBezTo>
                  <a:cubicBezTo>
                    <a:pt x="191453" y="536258"/>
                    <a:pt x="210503" y="529590"/>
                    <a:pt x="228600" y="5219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61824">
                <a:defRPr/>
              </a:pPr>
              <a:endParaRPr lang="en-US" sz="1500" kern="0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45B9DB9E-248C-4A54-B74B-61E1968F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05891" y="2524488"/>
            <a:ext cx="472428" cy="436712"/>
            <a:chOff x="7439" y="4053"/>
            <a:chExt cx="291" cy="269"/>
          </a:xfrm>
          <a:solidFill>
            <a:schemeClr val="bg1"/>
          </a:solidFill>
        </p:grpSpPr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AF603A81-57F8-488A-A823-A968905C0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" y="4160"/>
              <a:ext cx="252" cy="162"/>
            </a:xfrm>
            <a:custGeom>
              <a:avLst/>
              <a:gdLst>
                <a:gd name="T0" fmla="*/ 0 w 339"/>
                <a:gd name="T1" fmla="*/ 0 h 217"/>
                <a:gd name="T2" fmla="*/ 0 w 339"/>
                <a:gd name="T3" fmla="*/ 0 h 217"/>
                <a:gd name="T4" fmla="*/ 0 w 339"/>
                <a:gd name="T5" fmla="*/ 217 h 217"/>
                <a:gd name="T6" fmla="*/ 339 w 339"/>
                <a:gd name="T7" fmla="*/ 217 h 217"/>
                <a:gd name="T8" fmla="*/ 339 w 339"/>
                <a:gd name="T9" fmla="*/ 160 h 217"/>
                <a:gd name="T10" fmla="*/ 52 w 339"/>
                <a:gd name="T11" fmla="*/ 160 h 217"/>
                <a:gd name="T12" fmla="*/ 52 w 339"/>
                <a:gd name="T13" fmla="*/ 0 h 217"/>
                <a:gd name="T14" fmla="*/ 0 w 339"/>
                <a:gd name="T1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9" h="217">
                  <a:moveTo>
                    <a:pt x="0" y="0"/>
                  </a:moveTo>
                  <a:lnTo>
                    <a:pt x="0" y="0"/>
                  </a:lnTo>
                  <a:lnTo>
                    <a:pt x="0" y="217"/>
                  </a:lnTo>
                  <a:lnTo>
                    <a:pt x="339" y="217"/>
                  </a:lnTo>
                  <a:lnTo>
                    <a:pt x="339" y="160"/>
                  </a:lnTo>
                  <a:lnTo>
                    <a:pt x="52" y="160"/>
                  </a:lnTo>
                  <a:lnTo>
                    <a:pt x="5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D1C23584-4962-4245-8A73-55EF2718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" y="4106"/>
              <a:ext cx="38" cy="29"/>
            </a:xfrm>
            <a:custGeom>
              <a:avLst/>
              <a:gdLst>
                <a:gd name="T0" fmla="*/ 0 w 52"/>
                <a:gd name="T1" fmla="*/ 38 h 38"/>
                <a:gd name="T2" fmla="*/ 0 w 52"/>
                <a:gd name="T3" fmla="*/ 38 h 38"/>
                <a:gd name="T4" fmla="*/ 52 w 52"/>
                <a:gd name="T5" fmla="*/ 38 h 38"/>
                <a:gd name="T6" fmla="*/ 52 w 52"/>
                <a:gd name="T7" fmla="*/ 0 h 38"/>
                <a:gd name="T8" fmla="*/ 0 w 52"/>
                <a:gd name="T9" fmla="*/ 0 h 38"/>
                <a:gd name="T10" fmla="*/ 0 w 52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38">
                  <a:moveTo>
                    <a:pt x="0" y="38"/>
                  </a:moveTo>
                  <a:lnTo>
                    <a:pt x="0" y="38"/>
                  </a:lnTo>
                  <a:lnTo>
                    <a:pt x="52" y="38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31D1D10C-46D4-4060-8E31-8BA0F8410A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1" y="4106"/>
              <a:ext cx="229" cy="149"/>
            </a:xfrm>
            <a:custGeom>
              <a:avLst/>
              <a:gdLst>
                <a:gd name="T0" fmla="*/ 135 w 307"/>
                <a:gd name="T1" fmla="*/ 183 h 200"/>
                <a:gd name="T2" fmla="*/ 135 w 307"/>
                <a:gd name="T3" fmla="*/ 183 h 200"/>
                <a:gd name="T4" fmla="*/ 76 w 307"/>
                <a:gd name="T5" fmla="*/ 123 h 200"/>
                <a:gd name="T6" fmla="*/ 76 w 307"/>
                <a:gd name="T7" fmla="*/ 99 h 200"/>
                <a:gd name="T8" fmla="*/ 100 w 307"/>
                <a:gd name="T9" fmla="*/ 99 h 200"/>
                <a:gd name="T10" fmla="*/ 135 w 307"/>
                <a:gd name="T11" fmla="*/ 135 h 200"/>
                <a:gd name="T12" fmla="*/ 198 w 307"/>
                <a:gd name="T13" fmla="*/ 72 h 200"/>
                <a:gd name="T14" fmla="*/ 229 w 307"/>
                <a:gd name="T15" fmla="*/ 41 h 200"/>
                <a:gd name="T16" fmla="*/ 232 w 307"/>
                <a:gd name="T17" fmla="*/ 38 h 200"/>
                <a:gd name="T18" fmla="*/ 235 w 307"/>
                <a:gd name="T19" fmla="*/ 36 h 200"/>
                <a:gd name="T20" fmla="*/ 255 w 307"/>
                <a:gd name="T21" fmla="*/ 33 h 200"/>
                <a:gd name="T22" fmla="*/ 259 w 307"/>
                <a:gd name="T23" fmla="*/ 36 h 200"/>
                <a:gd name="T24" fmla="*/ 261 w 307"/>
                <a:gd name="T25" fmla="*/ 38 h 200"/>
                <a:gd name="T26" fmla="*/ 259 w 307"/>
                <a:gd name="T27" fmla="*/ 60 h 200"/>
                <a:gd name="T28" fmla="*/ 255 w 307"/>
                <a:gd name="T29" fmla="*/ 64 h 200"/>
                <a:gd name="T30" fmla="*/ 246 w 307"/>
                <a:gd name="T31" fmla="*/ 72 h 200"/>
                <a:gd name="T32" fmla="*/ 135 w 307"/>
                <a:gd name="T33" fmla="*/ 183 h 200"/>
                <a:gd name="T34" fmla="*/ 289 w 307"/>
                <a:gd name="T35" fmla="*/ 0 h 200"/>
                <a:gd name="T36" fmla="*/ 289 w 307"/>
                <a:gd name="T37" fmla="*/ 0 h 200"/>
                <a:gd name="T38" fmla="*/ 272 w 307"/>
                <a:gd name="T39" fmla="*/ 0 h 200"/>
                <a:gd name="T40" fmla="*/ 0 w 307"/>
                <a:gd name="T41" fmla="*/ 0 h 200"/>
                <a:gd name="T42" fmla="*/ 0 w 307"/>
                <a:gd name="T43" fmla="*/ 0 h 200"/>
                <a:gd name="T44" fmla="*/ 0 w 307"/>
                <a:gd name="T45" fmla="*/ 38 h 200"/>
                <a:gd name="T46" fmla="*/ 0 w 307"/>
                <a:gd name="T47" fmla="*/ 41 h 200"/>
                <a:gd name="T48" fmla="*/ 0 w 307"/>
                <a:gd name="T49" fmla="*/ 72 h 200"/>
                <a:gd name="T50" fmla="*/ 0 w 307"/>
                <a:gd name="T51" fmla="*/ 200 h 200"/>
                <a:gd name="T52" fmla="*/ 255 w 307"/>
                <a:gd name="T53" fmla="*/ 200 h 200"/>
                <a:gd name="T54" fmla="*/ 272 w 307"/>
                <a:gd name="T55" fmla="*/ 200 h 200"/>
                <a:gd name="T56" fmla="*/ 289 w 307"/>
                <a:gd name="T57" fmla="*/ 200 h 200"/>
                <a:gd name="T58" fmla="*/ 307 w 307"/>
                <a:gd name="T59" fmla="*/ 200 h 200"/>
                <a:gd name="T60" fmla="*/ 307 w 307"/>
                <a:gd name="T61" fmla="*/ 0 h 200"/>
                <a:gd name="T62" fmla="*/ 289 w 307"/>
                <a:gd name="T6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200">
                  <a:moveTo>
                    <a:pt x="135" y="183"/>
                  </a:moveTo>
                  <a:lnTo>
                    <a:pt x="135" y="183"/>
                  </a:lnTo>
                  <a:lnTo>
                    <a:pt x="76" y="123"/>
                  </a:lnTo>
                  <a:cubicBezTo>
                    <a:pt x="69" y="116"/>
                    <a:pt x="69" y="105"/>
                    <a:pt x="76" y="99"/>
                  </a:cubicBezTo>
                  <a:cubicBezTo>
                    <a:pt x="82" y="92"/>
                    <a:pt x="93" y="92"/>
                    <a:pt x="100" y="99"/>
                  </a:cubicBezTo>
                  <a:lnTo>
                    <a:pt x="135" y="135"/>
                  </a:lnTo>
                  <a:lnTo>
                    <a:pt x="198" y="72"/>
                  </a:lnTo>
                  <a:lnTo>
                    <a:pt x="229" y="41"/>
                  </a:lnTo>
                  <a:lnTo>
                    <a:pt x="232" y="38"/>
                  </a:lnTo>
                  <a:lnTo>
                    <a:pt x="235" y="36"/>
                  </a:lnTo>
                  <a:cubicBezTo>
                    <a:pt x="240" y="30"/>
                    <a:pt x="248" y="29"/>
                    <a:pt x="255" y="33"/>
                  </a:cubicBezTo>
                  <a:cubicBezTo>
                    <a:pt x="256" y="33"/>
                    <a:pt x="257" y="34"/>
                    <a:pt x="259" y="36"/>
                  </a:cubicBezTo>
                  <a:cubicBezTo>
                    <a:pt x="259" y="36"/>
                    <a:pt x="260" y="37"/>
                    <a:pt x="261" y="38"/>
                  </a:cubicBezTo>
                  <a:cubicBezTo>
                    <a:pt x="265" y="45"/>
                    <a:pt x="265" y="54"/>
                    <a:pt x="259" y="60"/>
                  </a:cubicBezTo>
                  <a:lnTo>
                    <a:pt x="255" y="64"/>
                  </a:lnTo>
                  <a:lnTo>
                    <a:pt x="246" y="72"/>
                  </a:lnTo>
                  <a:lnTo>
                    <a:pt x="135" y="183"/>
                  </a:lnTo>
                  <a:close/>
                  <a:moveTo>
                    <a:pt x="289" y="0"/>
                  </a:moveTo>
                  <a:lnTo>
                    <a:pt x="289" y="0"/>
                  </a:lnTo>
                  <a:lnTo>
                    <a:pt x="27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72"/>
                  </a:lnTo>
                  <a:lnTo>
                    <a:pt x="0" y="200"/>
                  </a:lnTo>
                  <a:lnTo>
                    <a:pt x="255" y="200"/>
                  </a:lnTo>
                  <a:lnTo>
                    <a:pt x="272" y="200"/>
                  </a:lnTo>
                  <a:lnTo>
                    <a:pt x="289" y="200"/>
                  </a:lnTo>
                  <a:lnTo>
                    <a:pt x="307" y="200"/>
                  </a:lnTo>
                  <a:lnTo>
                    <a:pt x="307" y="0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13E0EC4C-D36C-4085-9CC2-AE3364B81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" y="4053"/>
              <a:ext cx="229" cy="28"/>
            </a:xfrm>
            <a:custGeom>
              <a:avLst/>
              <a:gdLst>
                <a:gd name="T0" fmla="*/ 0 w 307"/>
                <a:gd name="T1" fmla="*/ 0 h 38"/>
                <a:gd name="T2" fmla="*/ 0 w 307"/>
                <a:gd name="T3" fmla="*/ 0 h 38"/>
                <a:gd name="T4" fmla="*/ 0 w 307"/>
                <a:gd name="T5" fmla="*/ 38 h 38"/>
                <a:gd name="T6" fmla="*/ 14 w 307"/>
                <a:gd name="T7" fmla="*/ 38 h 38"/>
                <a:gd name="T8" fmla="*/ 293 w 307"/>
                <a:gd name="T9" fmla="*/ 38 h 38"/>
                <a:gd name="T10" fmla="*/ 307 w 307"/>
                <a:gd name="T11" fmla="*/ 38 h 38"/>
                <a:gd name="T12" fmla="*/ 307 w 307"/>
                <a:gd name="T13" fmla="*/ 0 h 38"/>
                <a:gd name="T14" fmla="*/ 0 w 307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" h="38">
                  <a:moveTo>
                    <a:pt x="0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293" y="38"/>
                  </a:lnTo>
                  <a:lnTo>
                    <a:pt x="307" y="38"/>
                  </a:lnTo>
                  <a:lnTo>
                    <a:pt x="30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</p:grpSp>
      <p:grpSp>
        <p:nvGrpSpPr>
          <p:cNvPr id="56" name="Group 4">
            <a:extLst>
              <a:ext uri="{FF2B5EF4-FFF2-40B4-BE49-F238E27FC236}">
                <a16:creationId xmlns:a16="http://schemas.microsoft.com/office/drawing/2014/main" id="{90990D7B-2144-4D59-8A92-1F999589D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88490" y="2516851"/>
            <a:ext cx="569060" cy="451986"/>
            <a:chOff x="3502" y="900"/>
            <a:chExt cx="384" cy="305"/>
          </a:xfrm>
          <a:solidFill>
            <a:schemeClr val="bg1"/>
          </a:solidFill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5C9FC3E2-A417-40ED-B32F-6D605D208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" y="900"/>
              <a:ext cx="310" cy="247"/>
            </a:xfrm>
            <a:custGeom>
              <a:avLst/>
              <a:gdLst>
                <a:gd name="T0" fmla="*/ 1304 w 1304"/>
                <a:gd name="T1" fmla="*/ 292 h 1042"/>
                <a:gd name="T2" fmla="*/ 1203 w 1304"/>
                <a:gd name="T3" fmla="*/ 116 h 1042"/>
                <a:gd name="T4" fmla="*/ 1063 w 1304"/>
                <a:gd name="T5" fmla="*/ 31 h 1042"/>
                <a:gd name="T6" fmla="*/ 891 w 1304"/>
                <a:gd name="T7" fmla="*/ 0 h 1042"/>
                <a:gd name="T8" fmla="*/ 776 w 1304"/>
                <a:gd name="T9" fmla="*/ 16 h 1042"/>
                <a:gd name="T10" fmla="*/ 670 w 1304"/>
                <a:gd name="T11" fmla="*/ 56 h 1042"/>
                <a:gd name="T12" fmla="*/ 574 w 1304"/>
                <a:gd name="T13" fmla="*/ 126 h 1042"/>
                <a:gd name="T14" fmla="*/ 499 w 1304"/>
                <a:gd name="T15" fmla="*/ 217 h 1042"/>
                <a:gd name="T16" fmla="*/ 423 w 1304"/>
                <a:gd name="T17" fmla="*/ 212 h 1042"/>
                <a:gd name="T18" fmla="*/ 262 w 1304"/>
                <a:gd name="T19" fmla="*/ 247 h 1042"/>
                <a:gd name="T20" fmla="*/ 126 w 1304"/>
                <a:gd name="T21" fmla="*/ 338 h 1042"/>
                <a:gd name="T22" fmla="*/ 36 w 1304"/>
                <a:gd name="T23" fmla="*/ 474 h 1042"/>
                <a:gd name="T24" fmla="*/ 0 w 1304"/>
                <a:gd name="T25" fmla="*/ 635 h 1042"/>
                <a:gd name="T26" fmla="*/ 36 w 1304"/>
                <a:gd name="T27" fmla="*/ 796 h 1042"/>
                <a:gd name="T28" fmla="*/ 126 w 1304"/>
                <a:gd name="T29" fmla="*/ 932 h 1042"/>
                <a:gd name="T30" fmla="*/ 262 w 1304"/>
                <a:gd name="T31" fmla="*/ 1022 h 1042"/>
                <a:gd name="T32" fmla="*/ 761 w 1304"/>
                <a:gd name="T33" fmla="*/ 1037 h 1042"/>
                <a:gd name="T34" fmla="*/ 630 w 1304"/>
                <a:gd name="T35" fmla="*/ 610 h 1042"/>
                <a:gd name="T36" fmla="*/ 630 w 1304"/>
                <a:gd name="T37" fmla="*/ 388 h 1042"/>
                <a:gd name="T38" fmla="*/ 1304 w 1304"/>
                <a:gd name="T39" fmla="*/ 29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4" h="1042">
                  <a:moveTo>
                    <a:pt x="1304" y="292"/>
                  </a:moveTo>
                  <a:cubicBezTo>
                    <a:pt x="1304" y="292"/>
                    <a:pt x="1244" y="157"/>
                    <a:pt x="1203" y="116"/>
                  </a:cubicBezTo>
                  <a:cubicBezTo>
                    <a:pt x="1163" y="81"/>
                    <a:pt x="1113" y="51"/>
                    <a:pt x="1063" y="31"/>
                  </a:cubicBezTo>
                  <a:cubicBezTo>
                    <a:pt x="1007" y="11"/>
                    <a:pt x="952" y="0"/>
                    <a:pt x="891" y="0"/>
                  </a:cubicBezTo>
                  <a:cubicBezTo>
                    <a:pt x="851" y="0"/>
                    <a:pt x="811" y="6"/>
                    <a:pt x="776" y="16"/>
                  </a:cubicBezTo>
                  <a:cubicBezTo>
                    <a:pt x="735" y="26"/>
                    <a:pt x="700" y="41"/>
                    <a:pt x="670" y="56"/>
                  </a:cubicBezTo>
                  <a:cubicBezTo>
                    <a:pt x="635" y="76"/>
                    <a:pt x="604" y="96"/>
                    <a:pt x="574" y="126"/>
                  </a:cubicBezTo>
                  <a:cubicBezTo>
                    <a:pt x="544" y="151"/>
                    <a:pt x="519" y="182"/>
                    <a:pt x="499" y="217"/>
                  </a:cubicBezTo>
                  <a:cubicBezTo>
                    <a:pt x="474" y="212"/>
                    <a:pt x="448" y="212"/>
                    <a:pt x="423" y="212"/>
                  </a:cubicBezTo>
                  <a:cubicBezTo>
                    <a:pt x="368" y="212"/>
                    <a:pt x="313" y="222"/>
                    <a:pt x="262" y="247"/>
                  </a:cubicBezTo>
                  <a:cubicBezTo>
                    <a:pt x="212" y="267"/>
                    <a:pt x="167" y="297"/>
                    <a:pt x="126" y="338"/>
                  </a:cubicBezTo>
                  <a:cubicBezTo>
                    <a:pt x="86" y="378"/>
                    <a:pt x="61" y="418"/>
                    <a:pt x="36" y="474"/>
                  </a:cubicBezTo>
                  <a:cubicBezTo>
                    <a:pt x="16" y="524"/>
                    <a:pt x="0" y="579"/>
                    <a:pt x="0" y="635"/>
                  </a:cubicBezTo>
                  <a:cubicBezTo>
                    <a:pt x="0" y="690"/>
                    <a:pt x="11" y="745"/>
                    <a:pt x="36" y="796"/>
                  </a:cubicBezTo>
                  <a:cubicBezTo>
                    <a:pt x="56" y="846"/>
                    <a:pt x="86" y="891"/>
                    <a:pt x="126" y="932"/>
                  </a:cubicBezTo>
                  <a:cubicBezTo>
                    <a:pt x="167" y="972"/>
                    <a:pt x="207" y="997"/>
                    <a:pt x="262" y="1022"/>
                  </a:cubicBezTo>
                  <a:cubicBezTo>
                    <a:pt x="313" y="1042"/>
                    <a:pt x="705" y="1037"/>
                    <a:pt x="761" y="1037"/>
                  </a:cubicBezTo>
                  <a:cubicBezTo>
                    <a:pt x="761" y="1037"/>
                    <a:pt x="615" y="876"/>
                    <a:pt x="630" y="610"/>
                  </a:cubicBezTo>
                  <a:cubicBezTo>
                    <a:pt x="630" y="579"/>
                    <a:pt x="630" y="388"/>
                    <a:pt x="630" y="388"/>
                  </a:cubicBezTo>
                  <a:cubicBezTo>
                    <a:pt x="1012" y="398"/>
                    <a:pt x="1017" y="136"/>
                    <a:pt x="1304" y="29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40"/>
              <a:endParaRPr lang="en-US" sz="2118" dirty="0">
                <a:solidFill>
                  <a:srgbClr val="1A1A1A"/>
                </a:solidFill>
                <a:latin typeface="Segoe UI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56C8E781-1A98-4132-B76A-5455742C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986"/>
              <a:ext cx="208" cy="219"/>
            </a:xfrm>
            <a:custGeom>
              <a:avLst/>
              <a:gdLst>
                <a:gd name="T0" fmla="*/ 413 w 876"/>
                <a:gd name="T1" fmla="*/ 911 h 921"/>
                <a:gd name="T2" fmla="*/ 312 w 876"/>
                <a:gd name="T3" fmla="*/ 846 h 921"/>
                <a:gd name="T4" fmla="*/ 217 w 876"/>
                <a:gd name="T5" fmla="*/ 770 h 921"/>
                <a:gd name="T6" fmla="*/ 131 w 876"/>
                <a:gd name="T7" fmla="*/ 679 h 921"/>
                <a:gd name="T8" fmla="*/ 61 w 876"/>
                <a:gd name="T9" fmla="*/ 579 h 921"/>
                <a:gd name="T10" fmla="*/ 16 w 876"/>
                <a:gd name="T11" fmla="*/ 463 h 921"/>
                <a:gd name="T12" fmla="*/ 0 w 876"/>
                <a:gd name="T13" fmla="*/ 337 h 921"/>
                <a:gd name="T14" fmla="*/ 0 w 876"/>
                <a:gd name="T15" fmla="*/ 121 h 921"/>
                <a:gd name="T16" fmla="*/ 31 w 876"/>
                <a:gd name="T17" fmla="*/ 121 h 921"/>
                <a:gd name="T18" fmla="*/ 161 w 876"/>
                <a:gd name="T19" fmla="*/ 101 h 921"/>
                <a:gd name="T20" fmla="*/ 282 w 876"/>
                <a:gd name="T21" fmla="*/ 45 h 921"/>
                <a:gd name="T22" fmla="*/ 358 w 876"/>
                <a:gd name="T23" fmla="*/ 10 h 921"/>
                <a:gd name="T24" fmla="*/ 438 w 876"/>
                <a:gd name="T25" fmla="*/ 0 h 921"/>
                <a:gd name="T26" fmla="*/ 519 w 876"/>
                <a:gd name="T27" fmla="*/ 10 h 921"/>
                <a:gd name="T28" fmla="*/ 594 w 876"/>
                <a:gd name="T29" fmla="*/ 45 h 921"/>
                <a:gd name="T30" fmla="*/ 715 w 876"/>
                <a:gd name="T31" fmla="*/ 101 h 921"/>
                <a:gd name="T32" fmla="*/ 846 w 876"/>
                <a:gd name="T33" fmla="*/ 121 h 921"/>
                <a:gd name="T34" fmla="*/ 876 w 876"/>
                <a:gd name="T35" fmla="*/ 121 h 921"/>
                <a:gd name="T36" fmla="*/ 876 w 876"/>
                <a:gd name="T37" fmla="*/ 337 h 921"/>
                <a:gd name="T38" fmla="*/ 861 w 876"/>
                <a:gd name="T39" fmla="*/ 463 h 921"/>
                <a:gd name="T40" fmla="*/ 816 w 876"/>
                <a:gd name="T41" fmla="*/ 579 h 921"/>
                <a:gd name="T42" fmla="*/ 745 w 876"/>
                <a:gd name="T43" fmla="*/ 679 h 921"/>
                <a:gd name="T44" fmla="*/ 660 w 876"/>
                <a:gd name="T45" fmla="*/ 770 h 921"/>
                <a:gd name="T46" fmla="*/ 564 w 876"/>
                <a:gd name="T47" fmla="*/ 846 h 921"/>
                <a:gd name="T48" fmla="*/ 463 w 876"/>
                <a:gd name="T49" fmla="*/ 911 h 921"/>
                <a:gd name="T50" fmla="*/ 448 w 876"/>
                <a:gd name="T51" fmla="*/ 921 h 921"/>
                <a:gd name="T52" fmla="*/ 413 w 876"/>
                <a:gd name="T53" fmla="*/ 91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6" h="921">
                  <a:moveTo>
                    <a:pt x="413" y="911"/>
                  </a:moveTo>
                  <a:cubicBezTo>
                    <a:pt x="378" y="891"/>
                    <a:pt x="343" y="871"/>
                    <a:pt x="312" y="846"/>
                  </a:cubicBezTo>
                  <a:cubicBezTo>
                    <a:pt x="277" y="820"/>
                    <a:pt x="247" y="795"/>
                    <a:pt x="217" y="770"/>
                  </a:cubicBezTo>
                  <a:cubicBezTo>
                    <a:pt x="187" y="740"/>
                    <a:pt x="156" y="710"/>
                    <a:pt x="131" y="679"/>
                  </a:cubicBezTo>
                  <a:cubicBezTo>
                    <a:pt x="106" y="649"/>
                    <a:pt x="81" y="614"/>
                    <a:pt x="61" y="579"/>
                  </a:cubicBezTo>
                  <a:cubicBezTo>
                    <a:pt x="41" y="544"/>
                    <a:pt x="26" y="503"/>
                    <a:pt x="16" y="463"/>
                  </a:cubicBezTo>
                  <a:cubicBezTo>
                    <a:pt x="5" y="423"/>
                    <a:pt x="0" y="377"/>
                    <a:pt x="0" y="337"/>
                  </a:cubicBezTo>
                  <a:lnTo>
                    <a:pt x="0" y="121"/>
                  </a:lnTo>
                  <a:lnTo>
                    <a:pt x="31" y="121"/>
                  </a:lnTo>
                  <a:cubicBezTo>
                    <a:pt x="76" y="121"/>
                    <a:pt x="121" y="111"/>
                    <a:pt x="161" y="101"/>
                  </a:cubicBezTo>
                  <a:cubicBezTo>
                    <a:pt x="202" y="90"/>
                    <a:pt x="242" y="70"/>
                    <a:pt x="282" y="45"/>
                  </a:cubicBezTo>
                  <a:cubicBezTo>
                    <a:pt x="307" y="30"/>
                    <a:pt x="333" y="20"/>
                    <a:pt x="358" y="10"/>
                  </a:cubicBezTo>
                  <a:cubicBezTo>
                    <a:pt x="383" y="5"/>
                    <a:pt x="408" y="0"/>
                    <a:pt x="438" y="0"/>
                  </a:cubicBezTo>
                  <a:cubicBezTo>
                    <a:pt x="469" y="0"/>
                    <a:pt x="494" y="5"/>
                    <a:pt x="519" y="10"/>
                  </a:cubicBezTo>
                  <a:cubicBezTo>
                    <a:pt x="544" y="15"/>
                    <a:pt x="569" y="30"/>
                    <a:pt x="594" y="45"/>
                  </a:cubicBezTo>
                  <a:cubicBezTo>
                    <a:pt x="635" y="70"/>
                    <a:pt x="675" y="90"/>
                    <a:pt x="715" y="101"/>
                  </a:cubicBezTo>
                  <a:cubicBezTo>
                    <a:pt x="755" y="111"/>
                    <a:pt x="801" y="121"/>
                    <a:pt x="846" y="121"/>
                  </a:cubicBezTo>
                  <a:lnTo>
                    <a:pt x="876" y="121"/>
                  </a:lnTo>
                  <a:lnTo>
                    <a:pt x="876" y="337"/>
                  </a:lnTo>
                  <a:cubicBezTo>
                    <a:pt x="876" y="382"/>
                    <a:pt x="871" y="423"/>
                    <a:pt x="861" y="463"/>
                  </a:cubicBezTo>
                  <a:cubicBezTo>
                    <a:pt x="851" y="503"/>
                    <a:pt x="836" y="544"/>
                    <a:pt x="816" y="579"/>
                  </a:cubicBezTo>
                  <a:cubicBezTo>
                    <a:pt x="796" y="614"/>
                    <a:pt x="771" y="649"/>
                    <a:pt x="745" y="679"/>
                  </a:cubicBezTo>
                  <a:cubicBezTo>
                    <a:pt x="720" y="710"/>
                    <a:pt x="690" y="740"/>
                    <a:pt x="660" y="770"/>
                  </a:cubicBezTo>
                  <a:cubicBezTo>
                    <a:pt x="630" y="800"/>
                    <a:pt x="594" y="825"/>
                    <a:pt x="564" y="846"/>
                  </a:cubicBezTo>
                  <a:cubicBezTo>
                    <a:pt x="529" y="871"/>
                    <a:pt x="499" y="891"/>
                    <a:pt x="463" y="911"/>
                  </a:cubicBezTo>
                  <a:lnTo>
                    <a:pt x="448" y="921"/>
                  </a:lnTo>
                  <a:lnTo>
                    <a:pt x="413" y="91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40"/>
              <a:endParaRPr lang="en-US" sz="2118" dirty="0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9D8D54-AB49-4737-B634-84BC5493D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66251" y="-46300"/>
            <a:ext cx="1325749" cy="1356051"/>
            <a:chOff x="9698239" y="735219"/>
            <a:chExt cx="1325749" cy="1356051"/>
          </a:xfrm>
        </p:grpSpPr>
        <p:sp>
          <p:nvSpPr>
            <p:cNvPr id="36" name="Diagonal Stripe 35">
              <a:extLst>
                <a:ext uri="{FF2B5EF4-FFF2-40B4-BE49-F238E27FC236}">
                  <a16:creationId xmlns:a16="http://schemas.microsoft.com/office/drawing/2014/main" id="{C893964F-5308-449F-BCDA-E52581575D58}"/>
                </a:ext>
              </a:extLst>
            </p:cNvPr>
            <p:cNvSpPr/>
            <p:nvPr/>
          </p:nvSpPr>
          <p:spPr bwMode="auto">
            <a:xfrm rot="5400000">
              <a:off x="9698239" y="765521"/>
              <a:ext cx="1325749" cy="1325749"/>
            </a:xfrm>
            <a:prstGeom prst="diagStrip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Rounded Rectangle 9">
              <a:extLst>
                <a:ext uri="{FF2B5EF4-FFF2-40B4-BE49-F238E27FC236}">
                  <a16:creationId xmlns:a16="http://schemas.microsoft.com/office/drawing/2014/main" id="{8E2D10CC-225A-45F5-A1CD-760A00397601}"/>
                </a:ext>
              </a:extLst>
            </p:cNvPr>
            <p:cNvSpPr/>
            <p:nvPr/>
          </p:nvSpPr>
          <p:spPr bwMode="auto">
            <a:xfrm rot="2700000">
              <a:off x="9987123" y="1128915"/>
              <a:ext cx="1080000" cy="292608"/>
            </a:xfrm>
            <a:prstGeom prst="roundRect">
              <a:avLst>
                <a:gd name="adj" fmla="val 0"/>
              </a:avLst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Public Preview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0687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3A6152-B823-4BE3-A762-B5A70F560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753702"/>
            <a:ext cx="12192000" cy="2142677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CC3BB2-B5F7-41E0-8D70-9D2A297BE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457200"/>
            <a:ext cx="8520313" cy="430213"/>
          </a:xfrm>
        </p:spPr>
        <p:txBody>
          <a:bodyPr/>
          <a:lstStyle/>
          <a:p>
            <a:r>
              <a:rPr lang="en-US" noProof="0" dirty="0"/>
              <a:t>Microsoft 365 Lighthouse with Defender for Business and Microsoft Business Premium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33215-386A-42A1-A657-C745C4AE8E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8963" y="2107377"/>
            <a:ext cx="11134725" cy="554037"/>
          </a:xfrm>
        </p:spPr>
        <p:txBody>
          <a:bodyPr/>
          <a:lstStyle/>
          <a:p>
            <a:pPr marL="0" marR="0" lvl="0" indent="0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 sz="1800" dirty="0">
                <a:latin typeface="Segoe UI Semibold"/>
                <a:cs typeface="Segoe UI Semibold"/>
              </a:rPr>
              <a:t>View security incidents and alerts from </a:t>
            </a:r>
            <a:r>
              <a:rPr lang="en-US" sz="1800" dirty="0">
                <a:solidFill>
                  <a:schemeClr val="accent1"/>
                </a:solidFill>
                <a:latin typeface="Segoe UI Semibold"/>
                <a:cs typeface="Segoe UI Semibold"/>
              </a:rPr>
              <a:t>Defender for Business </a:t>
            </a:r>
            <a:r>
              <a:rPr lang="en-US" sz="1800" dirty="0">
                <a:latin typeface="Segoe UI Semibold"/>
                <a:cs typeface="Segoe UI Semibold"/>
              </a:rPr>
              <a:t>in the dashboard and get the detail from the Incidents queue. Additional security management capabilities are planned on the roadmap.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029CAE-CAB6-4107-BD40-0B228EEBF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4975" y="2924173"/>
            <a:ext cx="5250180" cy="2932119"/>
          </a:xfrm>
          <a:prstGeom prst="rect">
            <a:avLst/>
          </a:prstGeom>
          <a:ln>
            <a:noFill/>
          </a:ln>
          <a:effectLst>
            <a:outerShdw blurRad="127000" sx="101000" sy="101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D2CCAFF-0FCB-4EB4-877A-40484F96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824" y="2924173"/>
            <a:ext cx="5223543" cy="2932119"/>
          </a:xfrm>
          <a:prstGeom prst="rect">
            <a:avLst/>
          </a:prstGeom>
          <a:ln>
            <a:noFill/>
          </a:ln>
          <a:effectLst>
            <a:outerShdw blurRad="127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22C56-E359-4BAA-9250-1721AE1A0E67}"/>
              </a:ext>
            </a:extLst>
          </p:cNvPr>
          <p:cNvSpPr txBox="1"/>
          <p:nvPr/>
        </p:nvSpPr>
        <p:spPr>
          <a:xfrm>
            <a:off x="588963" y="6026718"/>
            <a:ext cx="47240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Image 1: Security incident summary on the Home dashboard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A9101-B9E9-42D4-822C-E288F723A25B}"/>
              </a:ext>
            </a:extLst>
          </p:cNvPr>
          <p:cNvSpPr txBox="1"/>
          <p:nvPr/>
        </p:nvSpPr>
        <p:spPr>
          <a:xfrm>
            <a:off x="6234975" y="6026718"/>
            <a:ext cx="51082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Image 2: Incident queue highlighting security incidents and alert details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BEA988-A67B-4DE5-B07D-53892CB4A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66251" y="-46300"/>
            <a:ext cx="1325749" cy="1356051"/>
            <a:chOff x="9698239" y="735219"/>
            <a:chExt cx="1325749" cy="1356051"/>
          </a:xfrm>
        </p:grpSpPr>
        <p:sp>
          <p:nvSpPr>
            <p:cNvPr id="9" name="Diagonal Stripe 8">
              <a:extLst>
                <a:ext uri="{FF2B5EF4-FFF2-40B4-BE49-F238E27FC236}">
                  <a16:creationId xmlns:a16="http://schemas.microsoft.com/office/drawing/2014/main" id="{66EFB8BF-EA01-45CA-9D6C-94F462BB5CB1}"/>
                </a:ext>
              </a:extLst>
            </p:cNvPr>
            <p:cNvSpPr/>
            <p:nvPr/>
          </p:nvSpPr>
          <p:spPr bwMode="auto">
            <a:xfrm rot="5400000">
              <a:off x="9698239" y="765521"/>
              <a:ext cx="1325749" cy="1325749"/>
            </a:xfrm>
            <a:prstGeom prst="diagStrip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" name="Rounded Rectangle 9">
              <a:extLst>
                <a:ext uri="{FF2B5EF4-FFF2-40B4-BE49-F238E27FC236}">
                  <a16:creationId xmlns:a16="http://schemas.microsoft.com/office/drawing/2014/main" id="{CEF80154-95C6-4AAD-8E23-3D7E561C3E8E}"/>
                </a:ext>
              </a:extLst>
            </p:cNvPr>
            <p:cNvSpPr/>
            <p:nvPr/>
          </p:nvSpPr>
          <p:spPr bwMode="auto">
            <a:xfrm rot="2700000">
              <a:off x="9987123" y="1128915"/>
              <a:ext cx="1080000" cy="292608"/>
            </a:xfrm>
            <a:prstGeom prst="roundRect">
              <a:avLst>
                <a:gd name="adj" fmla="val 0"/>
              </a:avLst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Public Preview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B36B7FE-73E8-4737-BC5F-2EBFC3504B60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421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2EC30DB-E260-4E95-B4B0-21218D54E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86451" y="2311530"/>
            <a:ext cx="13364902" cy="4546470"/>
            <a:chOff x="-586451" y="2311530"/>
            <a:chExt cx="13364902" cy="4546470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B9604B7-BEE8-449E-B50A-4D7E119E0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86451" y="2311530"/>
              <a:ext cx="13364902" cy="3606454"/>
            </a:xfrm>
            <a:prstGeom prst="arc">
              <a:avLst>
                <a:gd name="adj1" fmla="val 10769131"/>
                <a:gd name="adj2" fmla="val 652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571500" algn="tl" rotWithShape="0">
                <a:schemeClr val="bg2">
                  <a:lumMod val="90000"/>
                </a:schemeClr>
              </a:outerShdw>
            </a:effectLst>
          </p:spPr>
          <p:txBody>
            <a:bodyPr rot="0" spcFirstLastPara="0" vertOverflow="overflow" horzOverflow="overflow" vert="horz" wrap="square" lIns="0" tIns="146304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A3C443C-3863-473A-9125-5353EE07C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1557" y="3507409"/>
              <a:ext cx="12192000" cy="335059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A489138-3BAA-4448-BA57-57CF5AAC8261}"/>
              </a:ext>
            </a:extLst>
          </p:cNvPr>
          <p:cNvGrpSpPr/>
          <p:nvPr/>
        </p:nvGrpSpPr>
        <p:grpSpPr>
          <a:xfrm>
            <a:off x="8033665" y="3163735"/>
            <a:ext cx="2560320" cy="1505878"/>
            <a:chOff x="3493816" y="3281076"/>
            <a:chExt cx="2560320" cy="1505878"/>
          </a:xfrm>
        </p:grpSpPr>
        <p:sp>
          <p:nvSpPr>
            <p:cNvPr id="47" name="TextBox 82">
              <a:extLst>
                <a:ext uri="{FF2B5EF4-FFF2-40B4-BE49-F238E27FC236}">
                  <a16:creationId xmlns:a16="http://schemas.microsoft.com/office/drawing/2014/main" id="{363416C8-09D5-4524-B318-7F40EB6DD421}"/>
                </a:ext>
              </a:extLst>
            </p:cNvPr>
            <p:cNvSpPr txBox="1"/>
            <p:nvPr/>
          </p:nvSpPr>
          <p:spPr>
            <a:xfrm>
              <a:off x="3591104" y="4473022"/>
              <a:ext cx="2365744" cy="3139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0078D4"/>
                      </a:gs>
                      <a:gs pos="30000">
                        <a:srgbClr val="0078D4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Virtual desktops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AD30A32-E3E7-4A40-A008-558378541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493816" y="4222018"/>
              <a:ext cx="2560320" cy="0"/>
            </a:xfrm>
            <a:prstGeom prst="line">
              <a:avLst/>
            </a:prstGeom>
            <a:ln w="19050" cap="rnd">
              <a:solidFill>
                <a:srgbClr val="C2C2C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D1B12CA7-F883-4E94-9E5B-30266587B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6065" y="3281076"/>
              <a:ext cx="1423632" cy="52120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61D144C-1053-41FA-ADFA-A3ABF428093A}"/>
                </a:ext>
              </a:extLst>
            </p:cNvPr>
            <p:cNvGrpSpPr/>
            <p:nvPr/>
          </p:nvGrpSpPr>
          <p:grpSpPr>
            <a:xfrm>
              <a:off x="3813218" y="3658497"/>
              <a:ext cx="1921517" cy="440890"/>
              <a:chOff x="5705475" y="3070784"/>
              <a:chExt cx="1921517" cy="440890"/>
            </a:xfrm>
          </p:grpSpPr>
          <p:sp>
            <p:nvSpPr>
              <p:cNvPr id="51" name="TextBox 86">
                <a:extLst>
                  <a:ext uri="{FF2B5EF4-FFF2-40B4-BE49-F238E27FC236}">
                    <a16:creationId xmlns:a16="http://schemas.microsoft.com/office/drawing/2014/main" id="{D7F84DD8-6E98-440E-AB15-4FE364EA05F9}"/>
                  </a:ext>
                </a:extLst>
              </p:cNvPr>
              <p:cNvSpPr txBox="1"/>
              <p:nvPr/>
            </p:nvSpPr>
            <p:spPr>
              <a:xfrm>
                <a:off x="5935547" y="3070784"/>
                <a:ext cx="1691445" cy="440890"/>
              </a:xfrm>
              <a:prstGeom prst="rect">
                <a:avLst/>
              </a:prstGeom>
              <a:noFill/>
            </p:spPr>
            <p:txBody>
              <a:bodyPr wrap="square" lIns="182880" tIns="146304" rIns="182880" bIns="146304" numCol="1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rPr>
                  <a:t>Azure Virtual Desktop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15274EF-4500-463A-9658-3D855A776B26}"/>
                  </a:ext>
                </a:extLst>
              </p:cNvPr>
              <p:cNvGrpSpPr/>
              <p:nvPr/>
            </p:nvGrpSpPr>
            <p:grpSpPr>
              <a:xfrm>
                <a:off x="5705475" y="3118569"/>
                <a:ext cx="337705" cy="276860"/>
                <a:chOff x="5705475" y="3120708"/>
                <a:chExt cx="337705" cy="276860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98077D5-1CF3-46EC-BD92-755764624665}"/>
                    </a:ext>
                  </a:extLst>
                </p:cNvPr>
                <p:cNvSpPr/>
                <p:nvPr/>
              </p:nvSpPr>
              <p:spPr>
                <a:xfrm>
                  <a:off x="5812757" y="3120708"/>
                  <a:ext cx="230423" cy="149046"/>
                </a:xfrm>
                <a:custGeom>
                  <a:avLst/>
                  <a:gdLst>
                    <a:gd name="connsiteX0" fmla="*/ 422910 w 496252"/>
                    <a:gd name="connsiteY0" fmla="*/ 124777 h 320992"/>
                    <a:gd name="connsiteX1" fmla="*/ 328613 w 496252"/>
                    <a:gd name="connsiteY1" fmla="*/ 45720 h 320992"/>
                    <a:gd name="connsiteX2" fmla="*/ 313373 w 496252"/>
                    <a:gd name="connsiteY2" fmla="*/ 46672 h 320992"/>
                    <a:gd name="connsiteX3" fmla="*/ 215265 w 496252"/>
                    <a:gd name="connsiteY3" fmla="*/ 0 h 320992"/>
                    <a:gd name="connsiteX4" fmla="*/ 93345 w 496252"/>
                    <a:gd name="connsiteY4" fmla="*/ 92393 h 320992"/>
                    <a:gd name="connsiteX5" fmla="*/ 0 w 496252"/>
                    <a:gd name="connsiteY5" fmla="*/ 205740 h 320992"/>
                    <a:gd name="connsiteX6" fmla="*/ 114300 w 496252"/>
                    <a:gd name="connsiteY6" fmla="*/ 320993 h 320992"/>
                    <a:gd name="connsiteX7" fmla="*/ 114300 w 496252"/>
                    <a:gd name="connsiteY7" fmla="*/ 320993 h 320992"/>
                    <a:gd name="connsiteX8" fmla="*/ 400050 w 496252"/>
                    <a:gd name="connsiteY8" fmla="*/ 320993 h 320992"/>
                    <a:gd name="connsiteX9" fmla="*/ 496253 w 496252"/>
                    <a:gd name="connsiteY9" fmla="*/ 220980 h 320992"/>
                    <a:gd name="connsiteX10" fmla="*/ 422910 w 496252"/>
                    <a:gd name="connsiteY10" fmla="*/ 124777 h 320992"/>
                    <a:gd name="connsiteX11" fmla="*/ 394335 w 496252"/>
                    <a:gd name="connsiteY11" fmla="*/ 263843 h 320992"/>
                    <a:gd name="connsiteX12" fmla="*/ 112395 w 496252"/>
                    <a:gd name="connsiteY12" fmla="*/ 263843 h 320992"/>
                    <a:gd name="connsiteX13" fmla="*/ 61913 w 496252"/>
                    <a:gd name="connsiteY13" fmla="*/ 230505 h 320992"/>
                    <a:gd name="connsiteX14" fmla="*/ 68580 w 496252"/>
                    <a:gd name="connsiteY14" fmla="*/ 169545 h 320992"/>
                    <a:gd name="connsiteX15" fmla="*/ 115252 w 496252"/>
                    <a:gd name="connsiteY15" fmla="*/ 145733 h 320992"/>
                    <a:gd name="connsiteX16" fmla="*/ 124777 w 496252"/>
                    <a:gd name="connsiteY16" fmla="*/ 146685 h 320992"/>
                    <a:gd name="connsiteX17" fmla="*/ 141923 w 496252"/>
                    <a:gd name="connsiteY17" fmla="*/ 149543 h 320992"/>
                    <a:gd name="connsiteX18" fmla="*/ 141923 w 496252"/>
                    <a:gd name="connsiteY18" fmla="*/ 130493 h 320992"/>
                    <a:gd name="connsiteX19" fmla="*/ 198120 w 496252"/>
                    <a:gd name="connsiteY19" fmla="*/ 59055 h 320992"/>
                    <a:gd name="connsiteX20" fmla="*/ 215265 w 496252"/>
                    <a:gd name="connsiteY20" fmla="*/ 57150 h 320992"/>
                    <a:gd name="connsiteX21" fmla="*/ 215265 w 496252"/>
                    <a:gd name="connsiteY21" fmla="*/ 57150 h 320992"/>
                    <a:gd name="connsiteX22" fmla="*/ 215265 w 496252"/>
                    <a:gd name="connsiteY22" fmla="*/ 57150 h 320992"/>
                    <a:gd name="connsiteX23" fmla="*/ 215265 w 496252"/>
                    <a:gd name="connsiteY23" fmla="*/ 57150 h 320992"/>
                    <a:gd name="connsiteX24" fmla="*/ 280035 w 496252"/>
                    <a:gd name="connsiteY24" fmla="*/ 97155 h 320992"/>
                    <a:gd name="connsiteX25" fmla="*/ 285750 w 496252"/>
                    <a:gd name="connsiteY25" fmla="*/ 108585 h 320992"/>
                    <a:gd name="connsiteX26" fmla="*/ 298133 w 496252"/>
                    <a:gd name="connsiteY26" fmla="*/ 103823 h 320992"/>
                    <a:gd name="connsiteX27" fmla="*/ 317183 w 496252"/>
                    <a:gd name="connsiteY27" fmla="*/ 100965 h 320992"/>
                    <a:gd name="connsiteX28" fmla="*/ 351473 w 496252"/>
                    <a:gd name="connsiteY28" fmla="*/ 111443 h 320992"/>
                    <a:gd name="connsiteX29" fmla="*/ 376238 w 496252"/>
                    <a:gd name="connsiteY29" fmla="*/ 160020 h 320992"/>
                    <a:gd name="connsiteX30" fmla="*/ 376238 w 496252"/>
                    <a:gd name="connsiteY30" fmla="*/ 175260 h 320992"/>
                    <a:gd name="connsiteX31" fmla="*/ 395288 w 496252"/>
                    <a:gd name="connsiteY31" fmla="*/ 175260 h 320992"/>
                    <a:gd name="connsiteX32" fmla="*/ 440055 w 496252"/>
                    <a:gd name="connsiteY32" fmla="*/ 220028 h 320992"/>
                    <a:gd name="connsiteX33" fmla="*/ 394335 w 496252"/>
                    <a:gd name="connsiteY33" fmla="*/ 263843 h 320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96252" h="320992">
                      <a:moveTo>
                        <a:pt x="422910" y="124777"/>
                      </a:moveTo>
                      <a:cubicBezTo>
                        <a:pt x="415290" y="80010"/>
                        <a:pt x="375285" y="45720"/>
                        <a:pt x="328613" y="45720"/>
                      </a:cubicBezTo>
                      <a:cubicBezTo>
                        <a:pt x="323850" y="45720"/>
                        <a:pt x="318135" y="46672"/>
                        <a:pt x="313373" y="46672"/>
                      </a:cubicBezTo>
                      <a:cubicBezTo>
                        <a:pt x="290513" y="18097"/>
                        <a:pt x="255270" y="0"/>
                        <a:pt x="215265" y="0"/>
                      </a:cubicBezTo>
                      <a:cubicBezTo>
                        <a:pt x="157163" y="0"/>
                        <a:pt x="108585" y="39052"/>
                        <a:pt x="93345" y="92393"/>
                      </a:cubicBezTo>
                      <a:cubicBezTo>
                        <a:pt x="40005" y="102870"/>
                        <a:pt x="0" y="149543"/>
                        <a:pt x="0" y="205740"/>
                      </a:cubicBezTo>
                      <a:cubicBezTo>
                        <a:pt x="0" y="269557"/>
                        <a:pt x="51435" y="320993"/>
                        <a:pt x="114300" y="320993"/>
                      </a:cubicBezTo>
                      <a:lnTo>
                        <a:pt x="114300" y="320993"/>
                      </a:lnTo>
                      <a:cubicBezTo>
                        <a:pt x="114300" y="320993"/>
                        <a:pt x="396240" y="320993"/>
                        <a:pt x="400050" y="320993"/>
                      </a:cubicBezTo>
                      <a:cubicBezTo>
                        <a:pt x="455295" y="320993"/>
                        <a:pt x="496253" y="276225"/>
                        <a:pt x="496253" y="220980"/>
                      </a:cubicBezTo>
                      <a:cubicBezTo>
                        <a:pt x="496253" y="175260"/>
                        <a:pt x="464820" y="137160"/>
                        <a:pt x="422910" y="124777"/>
                      </a:cubicBezTo>
                      <a:close/>
                      <a:moveTo>
                        <a:pt x="394335" y="263843"/>
                      </a:moveTo>
                      <a:lnTo>
                        <a:pt x="112395" y="263843"/>
                      </a:lnTo>
                      <a:cubicBezTo>
                        <a:pt x="90488" y="261937"/>
                        <a:pt x="71438" y="249555"/>
                        <a:pt x="61913" y="230505"/>
                      </a:cubicBezTo>
                      <a:cubicBezTo>
                        <a:pt x="53340" y="210503"/>
                        <a:pt x="55245" y="187643"/>
                        <a:pt x="68580" y="169545"/>
                      </a:cubicBezTo>
                      <a:cubicBezTo>
                        <a:pt x="80010" y="154305"/>
                        <a:pt x="97155" y="145733"/>
                        <a:pt x="115252" y="145733"/>
                      </a:cubicBezTo>
                      <a:cubicBezTo>
                        <a:pt x="118110" y="145733"/>
                        <a:pt x="121920" y="145733"/>
                        <a:pt x="124777" y="146685"/>
                      </a:cubicBezTo>
                      <a:lnTo>
                        <a:pt x="141923" y="149543"/>
                      </a:lnTo>
                      <a:lnTo>
                        <a:pt x="141923" y="130493"/>
                      </a:lnTo>
                      <a:cubicBezTo>
                        <a:pt x="141923" y="96202"/>
                        <a:pt x="164783" y="66675"/>
                        <a:pt x="198120" y="59055"/>
                      </a:cubicBezTo>
                      <a:cubicBezTo>
                        <a:pt x="203835" y="58102"/>
                        <a:pt x="209550" y="57150"/>
                        <a:pt x="215265" y="57150"/>
                      </a:cubicBezTo>
                      <a:cubicBezTo>
                        <a:pt x="215265" y="57150"/>
                        <a:pt x="215265" y="57150"/>
                        <a:pt x="215265" y="57150"/>
                      </a:cubicBezTo>
                      <a:lnTo>
                        <a:pt x="215265" y="57150"/>
                      </a:lnTo>
                      <a:cubicBezTo>
                        <a:pt x="215265" y="57150"/>
                        <a:pt x="215265" y="57150"/>
                        <a:pt x="215265" y="57150"/>
                      </a:cubicBezTo>
                      <a:cubicBezTo>
                        <a:pt x="242888" y="57150"/>
                        <a:pt x="267653" y="72390"/>
                        <a:pt x="280035" y="97155"/>
                      </a:cubicBezTo>
                      <a:lnTo>
                        <a:pt x="285750" y="108585"/>
                      </a:lnTo>
                      <a:lnTo>
                        <a:pt x="298133" y="103823"/>
                      </a:lnTo>
                      <a:cubicBezTo>
                        <a:pt x="303848" y="101918"/>
                        <a:pt x="310515" y="100965"/>
                        <a:pt x="317183" y="100965"/>
                      </a:cubicBezTo>
                      <a:cubicBezTo>
                        <a:pt x="329565" y="100965"/>
                        <a:pt x="340995" y="104775"/>
                        <a:pt x="351473" y="111443"/>
                      </a:cubicBezTo>
                      <a:cubicBezTo>
                        <a:pt x="366713" y="122873"/>
                        <a:pt x="376238" y="140970"/>
                        <a:pt x="376238" y="160020"/>
                      </a:cubicBezTo>
                      <a:lnTo>
                        <a:pt x="376238" y="175260"/>
                      </a:lnTo>
                      <a:lnTo>
                        <a:pt x="395288" y="175260"/>
                      </a:lnTo>
                      <a:cubicBezTo>
                        <a:pt x="420053" y="175260"/>
                        <a:pt x="440055" y="195262"/>
                        <a:pt x="440055" y="220028"/>
                      </a:cubicBezTo>
                      <a:cubicBezTo>
                        <a:pt x="439103" y="243840"/>
                        <a:pt x="419100" y="263843"/>
                        <a:pt x="394335" y="26384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1A1A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0B030B1-522A-4D5B-9AB4-8749BA30D530}"/>
                    </a:ext>
                  </a:extLst>
                </p:cNvPr>
                <p:cNvGrpSpPr/>
                <p:nvPr/>
              </p:nvGrpSpPr>
              <p:grpSpPr>
                <a:xfrm>
                  <a:off x="5705475" y="3198545"/>
                  <a:ext cx="212291" cy="199023"/>
                  <a:chOff x="5705475" y="3198545"/>
                  <a:chExt cx="212291" cy="199023"/>
                </a:xfrm>
              </p:grpSpPr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F9E3541F-9EA5-4EF8-9A14-B16DA311D8C1}"/>
                      </a:ext>
                    </a:extLst>
                  </p:cNvPr>
                  <p:cNvSpPr/>
                  <p:nvPr/>
                </p:nvSpPr>
                <p:spPr>
                  <a:xfrm>
                    <a:off x="5705475" y="3198545"/>
                    <a:ext cx="212291" cy="199023"/>
                  </a:xfrm>
                  <a:custGeom>
                    <a:avLst/>
                    <a:gdLst>
                      <a:gd name="connsiteX0" fmla="*/ 426720 w 457200"/>
                      <a:gd name="connsiteY0" fmla="*/ 0 h 428625"/>
                      <a:gd name="connsiteX1" fmla="*/ 30480 w 457200"/>
                      <a:gd name="connsiteY1" fmla="*/ 0 h 428625"/>
                      <a:gd name="connsiteX2" fmla="*/ 0 w 457200"/>
                      <a:gd name="connsiteY2" fmla="*/ 30480 h 428625"/>
                      <a:gd name="connsiteX3" fmla="*/ 0 w 457200"/>
                      <a:gd name="connsiteY3" fmla="*/ 302895 h 428625"/>
                      <a:gd name="connsiteX4" fmla="*/ 30480 w 457200"/>
                      <a:gd name="connsiteY4" fmla="*/ 333375 h 428625"/>
                      <a:gd name="connsiteX5" fmla="*/ 30480 w 457200"/>
                      <a:gd name="connsiteY5" fmla="*/ 333375 h 428625"/>
                      <a:gd name="connsiteX6" fmla="*/ 180975 w 457200"/>
                      <a:gd name="connsiteY6" fmla="*/ 333375 h 428625"/>
                      <a:gd name="connsiteX7" fmla="*/ 180975 w 457200"/>
                      <a:gd name="connsiteY7" fmla="*/ 371475 h 428625"/>
                      <a:gd name="connsiteX8" fmla="*/ 114300 w 457200"/>
                      <a:gd name="connsiteY8" fmla="*/ 371475 h 428625"/>
                      <a:gd name="connsiteX9" fmla="*/ 114300 w 457200"/>
                      <a:gd name="connsiteY9" fmla="*/ 428625 h 428625"/>
                      <a:gd name="connsiteX10" fmla="*/ 342900 w 457200"/>
                      <a:gd name="connsiteY10" fmla="*/ 428625 h 428625"/>
                      <a:gd name="connsiteX11" fmla="*/ 342900 w 457200"/>
                      <a:gd name="connsiteY11" fmla="*/ 371475 h 428625"/>
                      <a:gd name="connsiteX12" fmla="*/ 276225 w 457200"/>
                      <a:gd name="connsiteY12" fmla="*/ 371475 h 428625"/>
                      <a:gd name="connsiteX13" fmla="*/ 276225 w 457200"/>
                      <a:gd name="connsiteY13" fmla="*/ 333375 h 428625"/>
                      <a:gd name="connsiteX14" fmla="*/ 426720 w 457200"/>
                      <a:gd name="connsiteY14" fmla="*/ 333375 h 428625"/>
                      <a:gd name="connsiteX15" fmla="*/ 457200 w 457200"/>
                      <a:gd name="connsiteY15" fmla="*/ 302895 h 428625"/>
                      <a:gd name="connsiteX16" fmla="*/ 457200 w 457200"/>
                      <a:gd name="connsiteY16" fmla="*/ 302895 h 428625"/>
                      <a:gd name="connsiteX17" fmla="*/ 457200 w 457200"/>
                      <a:gd name="connsiteY17" fmla="*/ 30480 h 428625"/>
                      <a:gd name="connsiteX18" fmla="*/ 426720 w 457200"/>
                      <a:gd name="connsiteY18" fmla="*/ 0 h 428625"/>
                      <a:gd name="connsiteX19" fmla="*/ 400050 w 457200"/>
                      <a:gd name="connsiteY19" fmla="*/ 276225 h 428625"/>
                      <a:gd name="connsiteX20" fmla="*/ 57150 w 457200"/>
                      <a:gd name="connsiteY20" fmla="*/ 276225 h 428625"/>
                      <a:gd name="connsiteX21" fmla="*/ 57150 w 457200"/>
                      <a:gd name="connsiteY21" fmla="*/ 57150 h 428625"/>
                      <a:gd name="connsiteX22" fmla="*/ 400050 w 457200"/>
                      <a:gd name="connsiteY22" fmla="*/ 57150 h 428625"/>
                      <a:gd name="connsiteX23" fmla="*/ 400050 w 457200"/>
                      <a:gd name="connsiteY23" fmla="*/ 276225 h 428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57200" h="428625">
                        <a:moveTo>
                          <a:pt x="426720" y="0"/>
                        </a:moveTo>
                        <a:lnTo>
                          <a:pt x="30480" y="0"/>
                        </a:lnTo>
                        <a:cubicBezTo>
                          <a:pt x="13335" y="0"/>
                          <a:pt x="0" y="13335"/>
                          <a:pt x="0" y="30480"/>
                        </a:cubicBezTo>
                        <a:lnTo>
                          <a:pt x="0" y="302895"/>
                        </a:lnTo>
                        <a:cubicBezTo>
                          <a:pt x="0" y="320040"/>
                          <a:pt x="13335" y="333375"/>
                          <a:pt x="30480" y="333375"/>
                        </a:cubicBezTo>
                        <a:cubicBezTo>
                          <a:pt x="30480" y="333375"/>
                          <a:pt x="30480" y="333375"/>
                          <a:pt x="30480" y="333375"/>
                        </a:cubicBezTo>
                        <a:lnTo>
                          <a:pt x="180975" y="333375"/>
                        </a:lnTo>
                        <a:lnTo>
                          <a:pt x="180975" y="371475"/>
                        </a:lnTo>
                        <a:lnTo>
                          <a:pt x="114300" y="371475"/>
                        </a:lnTo>
                        <a:lnTo>
                          <a:pt x="114300" y="428625"/>
                        </a:lnTo>
                        <a:lnTo>
                          <a:pt x="342900" y="428625"/>
                        </a:lnTo>
                        <a:lnTo>
                          <a:pt x="342900" y="371475"/>
                        </a:lnTo>
                        <a:lnTo>
                          <a:pt x="276225" y="371475"/>
                        </a:lnTo>
                        <a:lnTo>
                          <a:pt x="276225" y="333375"/>
                        </a:lnTo>
                        <a:lnTo>
                          <a:pt x="426720" y="333375"/>
                        </a:lnTo>
                        <a:cubicBezTo>
                          <a:pt x="443865" y="333375"/>
                          <a:pt x="457200" y="320040"/>
                          <a:pt x="457200" y="302895"/>
                        </a:cubicBezTo>
                        <a:lnTo>
                          <a:pt x="457200" y="302895"/>
                        </a:lnTo>
                        <a:lnTo>
                          <a:pt x="457200" y="30480"/>
                        </a:lnTo>
                        <a:cubicBezTo>
                          <a:pt x="457200" y="13335"/>
                          <a:pt x="443865" y="0"/>
                          <a:pt x="426720" y="0"/>
                        </a:cubicBezTo>
                        <a:close/>
                        <a:moveTo>
                          <a:pt x="400050" y="276225"/>
                        </a:moveTo>
                        <a:lnTo>
                          <a:pt x="57150" y="276225"/>
                        </a:lnTo>
                        <a:lnTo>
                          <a:pt x="57150" y="57150"/>
                        </a:lnTo>
                        <a:lnTo>
                          <a:pt x="400050" y="57150"/>
                        </a:lnTo>
                        <a:lnTo>
                          <a:pt x="400050" y="27622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1A1A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0CEEC4B-B216-4EDC-A218-AF7B71F5573E}"/>
                      </a:ext>
                    </a:extLst>
                  </p:cNvPr>
                  <p:cNvSpPr/>
                  <p:nvPr/>
                </p:nvSpPr>
                <p:spPr>
                  <a:xfrm>
                    <a:off x="5733896" y="3228975"/>
                    <a:ext cx="155448" cy="904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99B7C32-602A-4BFC-BFA6-EB232C3E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pPr algn="ctr"/>
            <a:r>
              <a:rPr lang="en-US" dirty="0"/>
              <a:t>Delivering endpoint security across platforms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F8D93E-9ACF-4CC6-843B-732AA98F2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99517" y="3507409"/>
            <a:ext cx="3055312" cy="1163864"/>
            <a:chOff x="256880" y="3621765"/>
            <a:chExt cx="3055312" cy="1163864"/>
          </a:xfrm>
        </p:grpSpPr>
        <p:pic>
          <p:nvPicPr>
            <p:cNvPr id="30" name="Picture 29" descr="Windows">
              <a:extLst>
                <a:ext uri="{FF2B5EF4-FFF2-40B4-BE49-F238E27FC236}">
                  <a16:creationId xmlns:a16="http://schemas.microsoft.com/office/drawing/2014/main" id="{C02C19A1-82D7-44A1-B349-84D22E101AF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17" y="3621765"/>
              <a:ext cx="1005840" cy="226208"/>
            </a:xfrm>
            <a:prstGeom prst="rect">
              <a:avLst/>
            </a:prstGeom>
          </p:spPr>
        </p:pic>
        <p:pic>
          <p:nvPicPr>
            <p:cNvPr id="31" name="Picture 30" descr="macOS">
              <a:extLst>
                <a:ext uri="{FF2B5EF4-FFF2-40B4-BE49-F238E27FC236}">
                  <a16:creationId xmlns:a16="http://schemas.microsoft.com/office/drawing/2014/main" id="{5DB0CCFB-BCBB-43AE-82FD-8F04C39D10FB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174" y="3676007"/>
              <a:ext cx="640080" cy="15102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4C6F7C3-10AF-4F91-8B70-EA6A683AA276}"/>
                </a:ext>
              </a:extLst>
            </p:cNvPr>
            <p:cNvSpPr txBox="1"/>
            <p:nvPr/>
          </p:nvSpPr>
          <p:spPr>
            <a:xfrm>
              <a:off x="256880" y="4471697"/>
              <a:ext cx="3055312" cy="3139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0078D4"/>
                      </a:gs>
                      <a:gs pos="30000">
                        <a:srgbClr val="0078D4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Endpoints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46C8BB9-8B6A-4097-B1FF-5DE2F907A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58098" y="4220693"/>
              <a:ext cx="2560320" cy="0"/>
            </a:xfrm>
            <a:prstGeom prst="line">
              <a:avLst/>
            </a:prstGeom>
            <a:ln w="19050" cap="rnd">
              <a:solidFill>
                <a:srgbClr val="C2C2C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BAE77A-131A-4BD3-8E8E-7A1F207B0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3336" y="3429000"/>
            <a:ext cx="2560320" cy="1242273"/>
            <a:chOff x="6171059" y="3543356"/>
            <a:chExt cx="2560320" cy="12422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B2F485-76E0-46E6-B226-5AFE3F2DBD1B}"/>
                </a:ext>
              </a:extLst>
            </p:cNvPr>
            <p:cNvGrpSpPr/>
            <p:nvPr/>
          </p:nvGrpSpPr>
          <p:grpSpPr>
            <a:xfrm>
              <a:off x="6819975" y="3543356"/>
              <a:ext cx="1262488" cy="365760"/>
              <a:chOff x="6903440" y="3543356"/>
              <a:chExt cx="1262488" cy="365760"/>
            </a:xfrm>
          </p:grpSpPr>
          <p:sp>
            <p:nvSpPr>
              <p:cNvPr id="35" name="Freeform 11" descr="Android">
                <a:extLst>
                  <a:ext uri="{FF2B5EF4-FFF2-40B4-BE49-F238E27FC236}">
                    <a16:creationId xmlns:a16="http://schemas.microsoft.com/office/drawing/2014/main" id="{05E2CE12-8EAF-4631-9129-BC888CA0EFA3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>
                <a:spLocks noChangeAspect="1" noEditPoints="1"/>
              </p:cNvSpPr>
              <p:nvPr/>
            </p:nvSpPr>
            <p:spPr bwMode="black">
              <a:xfrm>
                <a:off x="6903440" y="3543356"/>
                <a:ext cx="297084" cy="365760"/>
              </a:xfrm>
              <a:custGeom>
                <a:avLst/>
                <a:gdLst>
                  <a:gd name="T0" fmla="*/ 574 w 618"/>
                  <a:gd name="T1" fmla="*/ 227 h 723"/>
                  <a:gd name="T2" fmla="*/ 530 w 618"/>
                  <a:gd name="T3" fmla="*/ 272 h 723"/>
                  <a:gd name="T4" fmla="*/ 530 w 618"/>
                  <a:gd name="T5" fmla="*/ 446 h 723"/>
                  <a:gd name="T6" fmla="*/ 574 w 618"/>
                  <a:gd name="T7" fmla="*/ 491 h 723"/>
                  <a:gd name="T8" fmla="*/ 618 w 618"/>
                  <a:gd name="T9" fmla="*/ 446 h 723"/>
                  <a:gd name="T10" fmla="*/ 618 w 618"/>
                  <a:gd name="T11" fmla="*/ 272 h 723"/>
                  <a:gd name="T12" fmla="*/ 574 w 618"/>
                  <a:gd name="T13" fmla="*/ 227 h 723"/>
                  <a:gd name="T14" fmla="*/ 44 w 618"/>
                  <a:gd name="T15" fmla="*/ 227 h 723"/>
                  <a:gd name="T16" fmla="*/ 0 w 618"/>
                  <a:gd name="T17" fmla="*/ 272 h 723"/>
                  <a:gd name="T18" fmla="*/ 0 w 618"/>
                  <a:gd name="T19" fmla="*/ 446 h 723"/>
                  <a:gd name="T20" fmla="*/ 44 w 618"/>
                  <a:gd name="T21" fmla="*/ 491 h 723"/>
                  <a:gd name="T22" fmla="*/ 88 w 618"/>
                  <a:gd name="T23" fmla="*/ 446 h 723"/>
                  <a:gd name="T24" fmla="*/ 88 w 618"/>
                  <a:gd name="T25" fmla="*/ 272 h 723"/>
                  <a:gd name="T26" fmla="*/ 44 w 618"/>
                  <a:gd name="T27" fmla="*/ 227 h 723"/>
                  <a:gd name="T28" fmla="*/ 505 w 618"/>
                  <a:gd name="T29" fmla="*/ 228 h 723"/>
                  <a:gd name="T30" fmla="*/ 505 w 618"/>
                  <a:gd name="T31" fmla="*/ 547 h 723"/>
                  <a:gd name="T32" fmla="*/ 471 w 618"/>
                  <a:gd name="T33" fmla="*/ 581 h 723"/>
                  <a:gd name="T34" fmla="*/ 432 w 618"/>
                  <a:gd name="T35" fmla="*/ 581 h 723"/>
                  <a:gd name="T36" fmla="*/ 432 w 618"/>
                  <a:gd name="T37" fmla="*/ 678 h 723"/>
                  <a:gd name="T38" fmla="*/ 388 w 618"/>
                  <a:gd name="T39" fmla="*/ 723 h 723"/>
                  <a:gd name="T40" fmla="*/ 344 w 618"/>
                  <a:gd name="T41" fmla="*/ 678 h 723"/>
                  <a:gd name="T42" fmla="*/ 344 w 618"/>
                  <a:gd name="T43" fmla="*/ 581 h 723"/>
                  <a:gd name="T44" fmla="*/ 276 w 618"/>
                  <a:gd name="T45" fmla="*/ 581 h 723"/>
                  <a:gd name="T46" fmla="*/ 276 w 618"/>
                  <a:gd name="T47" fmla="*/ 678 h 723"/>
                  <a:gd name="T48" fmla="*/ 232 w 618"/>
                  <a:gd name="T49" fmla="*/ 723 h 723"/>
                  <a:gd name="T50" fmla="*/ 188 w 618"/>
                  <a:gd name="T51" fmla="*/ 678 h 723"/>
                  <a:gd name="T52" fmla="*/ 188 w 618"/>
                  <a:gd name="T53" fmla="*/ 581 h 723"/>
                  <a:gd name="T54" fmla="*/ 149 w 618"/>
                  <a:gd name="T55" fmla="*/ 581 h 723"/>
                  <a:gd name="T56" fmla="*/ 115 w 618"/>
                  <a:gd name="T57" fmla="*/ 547 h 723"/>
                  <a:gd name="T58" fmla="*/ 115 w 618"/>
                  <a:gd name="T59" fmla="*/ 228 h 723"/>
                  <a:gd name="T60" fmla="*/ 505 w 618"/>
                  <a:gd name="T61" fmla="*/ 228 h 723"/>
                  <a:gd name="T62" fmla="*/ 402 w 618"/>
                  <a:gd name="T63" fmla="*/ 63 h 723"/>
                  <a:gd name="T64" fmla="*/ 438 w 618"/>
                  <a:gd name="T65" fmla="*/ 11 h 723"/>
                  <a:gd name="T66" fmla="*/ 437 w 618"/>
                  <a:gd name="T67" fmla="*/ 2 h 723"/>
                  <a:gd name="T68" fmla="*/ 428 w 618"/>
                  <a:gd name="T69" fmla="*/ 4 h 723"/>
                  <a:gd name="T70" fmla="*/ 390 w 618"/>
                  <a:gd name="T71" fmla="*/ 59 h 723"/>
                  <a:gd name="T72" fmla="*/ 309 w 618"/>
                  <a:gd name="T73" fmla="*/ 43 h 723"/>
                  <a:gd name="T74" fmla="*/ 228 w 618"/>
                  <a:gd name="T75" fmla="*/ 59 h 723"/>
                  <a:gd name="T76" fmla="*/ 190 w 618"/>
                  <a:gd name="T77" fmla="*/ 4 h 723"/>
                  <a:gd name="T78" fmla="*/ 181 w 618"/>
                  <a:gd name="T79" fmla="*/ 2 h 723"/>
                  <a:gd name="T80" fmla="*/ 180 w 618"/>
                  <a:gd name="T81" fmla="*/ 11 h 723"/>
                  <a:gd name="T82" fmla="*/ 216 w 618"/>
                  <a:gd name="T83" fmla="*/ 63 h 723"/>
                  <a:gd name="T84" fmla="*/ 114 w 618"/>
                  <a:gd name="T85" fmla="*/ 200 h 723"/>
                  <a:gd name="T86" fmla="*/ 504 w 618"/>
                  <a:gd name="T87" fmla="*/ 200 h 723"/>
                  <a:gd name="T88" fmla="*/ 402 w 618"/>
                  <a:gd name="T89" fmla="*/ 63 h 723"/>
                  <a:gd name="T90" fmla="*/ 227 w 618"/>
                  <a:gd name="T91" fmla="*/ 146 h 723"/>
                  <a:gd name="T92" fmla="*/ 205 w 618"/>
                  <a:gd name="T93" fmla="*/ 124 h 723"/>
                  <a:gd name="T94" fmla="*/ 227 w 618"/>
                  <a:gd name="T95" fmla="*/ 103 h 723"/>
                  <a:gd name="T96" fmla="*/ 248 w 618"/>
                  <a:gd name="T97" fmla="*/ 124 h 723"/>
                  <a:gd name="T98" fmla="*/ 227 w 618"/>
                  <a:gd name="T99" fmla="*/ 146 h 723"/>
                  <a:gd name="T100" fmla="*/ 394 w 618"/>
                  <a:gd name="T101" fmla="*/ 146 h 723"/>
                  <a:gd name="T102" fmla="*/ 373 w 618"/>
                  <a:gd name="T103" fmla="*/ 124 h 723"/>
                  <a:gd name="T104" fmla="*/ 394 w 618"/>
                  <a:gd name="T105" fmla="*/ 103 h 723"/>
                  <a:gd name="T106" fmla="*/ 416 w 618"/>
                  <a:gd name="T107" fmla="*/ 124 h 723"/>
                  <a:gd name="T108" fmla="*/ 394 w 618"/>
                  <a:gd name="T109" fmla="*/ 146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8" h="723">
                    <a:moveTo>
                      <a:pt x="574" y="227"/>
                    </a:moveTo>
                    <a:cubicBezTo>
                      <a:pt x="550" y="227"/>
                      <a:pt x="530" y="247"/>
                      <a:pt x="530" y="272"/>
                    </a:cubicBezTo>
                    <a:cubicBezTo>
                      <a:pt x="530" y="446"/>
                      <a:pt x="530" y="446"/>
                      <a:pt x="530" y="446"/>
                    </a:cubicBezTo>
                    <a:cubicBezTo>
                      <a:pt x="530" y="471"/>
                      <a:pt x="550" y="491"/>
                      <a:pt x="574" y="491"/>
                    </a:cubicBezTo>
                    <a:cubicBezTo>
                      <a:pt x="598" y="491"/>
                      <a:pt x="618" y="471"/>
                      <a:pt x="618" y="446"/>
                    </a:cubicBezTo>
                    <a:cubicBezTo>
                      <a:pt x="618" y="272"/>
                      <a:pt x="618" y="272"/>
                      <a:pt x="618" y="272"/>
                    </a:cubicBezTo>
                    <a:cubicBezTo>
                      <a:pt x="618" y="247"/>
                      <a:pt x="598" y="227"/>
                      <a:pt x="574" y="227"/>
                    </a:cubicBezTo>
                    <a:close/>
                    <a:moveTo>
                      <a:pt x="44" y="227"/>
                    </a:moveTo>
                    <a:cubicBezTo>
                      <a:pt x="20" y="227"/>
                      <a:pt x="0" y="247"/>
                      <a:pt x="0" y="272"/>
                    </a:cubicBezTo>
                    <a:cubicBezTo>
                      <a:pt x="0" y="446"/>
                      <a:pt x="0" y="446"/>
                      <a:pt x="0" y="446"/>
                    </a:cubicBezTo>
                    <a:cubicBezTo>
                      <a:pt x="0" y="471"/>
                      <a:pt x="20" y="491"/>
                      <a:pt x="44" y="491"/>
                    </a:cubicBezTo>
                    <a:cubicBezTo>
                      <a:pt x="68" y="491"/>
                      <a:pt x="88" y="471"/>
                      <a:pt x="88" y="446"/>
                    </a:cubicBezTo>
                    <a:cubicBezTo>
                      <a:pt x="88" y="272"/>
                      <a:pt x="88" y="272"/>
                      <a:pt x="88" y="272"/>
                    </a:cubicBezTo>
                    <a:cubicBezTo>
                      <a:pt x="88" y="247"/>
                      <a:pt x="68" y="227"/>
                      <a:pt x="44" y="227"/>
                    </a:cubicBezTo>
                    <a:close/>
                    <a:moveTo>
                      <a:pt x="505" y="228"/>
                    </a:moveTo>
                    <a:cubicBezTo>
                      <a:pt x="505" y="547"/>
                      <a:pt x="505" y="547"/>
                      <a:pt x="505" y="547"/>
                    </a:cubicBezTo>
                    <a:cubicBezTo>
                      <a:pt x="505" y="566"/>
                      <a:pt x="490" y="581"/>
                      <a:pt x="471" y="581"/>
                    </a:cubicBezTo>
                    <a:cubicBezTo>
                      <a:pt x="432" y="581"/>
                      <a:pt x="432" y="581"/>
                      <a:pt x="432" y="581"/>
                    </a:cubicBezTo>
                    <a:cubicBezTo>
                      <a:pt x="432" y="678"/>
                      <a:pt x="432" y="678"/>
                      <a:pt x="432" y="678"/>
                    </a:cubicBezTo>
                    <a:cubicBezTo>
                      <a:pt x="432" y="703"/>
                      <a:pt x="412" y="723"/>
                      <a:pt x="388" y="723"/>
                    </a:cubicBezTo>
                    <a:cubicBezTo>
                      <a:pt x="364" y="723"/>
                      <a:pt x="344" y="703"/>
                      <a:pt x="344" y="678"/>
                    </a:cubicBezTo>
                    <a:cubicBezTo>
                      <a:pt x="344" y="581"/>
                      <a:pt x="344" y="581"/>
                      <a:pt x="344" y="581"/>
                    </a:cubicBezTo>
                    <a:cubicBezTo>
                      <a:pt x="276" y="581"/>
                      <a:pt x="276" y="581"/>
                      <a:pt x="276" y="581"/>
                    </a:cubicBezTo>
                    <a:cubicBezTo>
                      <a:pt x="276" y="678"/>
                      <a:pt x="276" y="678"/>
                      <a:pt x="276" y="678"/>
                    </a:cubicBezTo>
                    <a:cubicBezTo>
                      <a:pt x="276" y="703"/>
                      <a:pt x="256" y="723"/>
                      <a:pt x="232" y="723"/>
                    </a:cubicBezTo>
                    <a:cubicBezTo>
                      <a:pt x="208" y="723"/>
                      <a:pt x="188" y="703"/>
                      <a:pt x="188" y="678"/>
                    </a:cubicBezTo>
                    <a:cubicBezTo>
                      <a:pt x="188" y="581"/>
                      <a:pt x="188" y="581"/>
                      <a:pt x="188" y="581"/>
                    </a:cubicBezTo>
                    <a:cubicBezTo>
                      <a:pt x="149" y="581"/>
                      <a:pt x="149" y="581"/>
                      <a:pt x="149" y="581"/>
                    </a:cubicBezTo>
                    <a:cubicBezTo>
                      <a:pt x="130" y="581"/>
                      <a:pt x="115" y="566"/>
                      <a:pt x="115" y="547"/>
                    </a:cubicBezTo>
                    <a:cubicBezTo>
                      <a:pt x="115" y="228"/>
                      <a:pt x="115" y="228"/>
                      <a:pt x="115" y="228"/>
                    </a:cubicBezTo>
                    <a:lnTo>
                      <a:pt x="505" y="228"/>
                    </a:lnTo>
                    <a:close/>
                    <a:moveTo>
                      <a:pt x="402" y="63"/>
                    </a:moveTo>
                    <a:cubicBezTo>
                      <a:pt x="438" y="11"/>
                      <a:pt x="438" y="11"/>
                      <a:pt x="438" y="11"/>
                    </a:cubicBezTo>
                    <a:cubicBezTo>
                      <a:pt x="440" y="8"/>
                      <a:pt x="439" y="4"/>
                      <a:pt x="437" y="2"/>
                    </a:cubicBezTo>
                    <a:cubicBezTo>
                      <a:pt x="434" y="0"/>
                      <a:pt x="430" y="1"/>
                      <a:pt x="428" y="4"/>
                    </a:cubicBezTo>
                    <a:cubicBezTo>
                      <a:pt x="390" y="59"/>
                      <a:pt x="390" y="59"/>
                      <a:pt x="390" y="59"/>
                    </a:cubicBezTo>
                    <a:cubicBezTo>
                      <a:pt x="365" y="49"/>
                      <a:pt x="338" y="43"/>
                      <a:pt x="309" y="43"/>
                    </a:cubicBezTo>
                    <a:cubicBezTo>
                      <a:pt x="280" y="43"/>
                      <a:pt x="253" y="49"/>
                      <a:pt x="228" y="59"/>
                    </a:cubicBezTo>
                    <a:cubicBezTo>
                      <a:pt x="190" y="4"/>
                      <a:pt x="190" y="4"/>
                      <a:pt x="190" y="4"/>
                    </a:cubicBezTo>
                    <a:cubicBezTo>
                      <a:pt x="188" y="1"/>
                      <a:pt x="184" y="0"/>
                      <a:pt x="181" y="2"/>
                    </a:cubicBezTo>
                    <a:cubicBezTo>
                      <a:pt x="179" y="4"/>
                      <a:pt x="178" y="8"/>
                      <a:pt x="180" y="11"/>
                    </a:cubicBezTo>
                    <a:cubicBezTo>
                      <a:pt x="216" y="63"/>
                      <a:pt x="216" y="63"/>
                      <a:pt x="216" y="63"/>
                    </a:cubicBezTo>
                    <a:cubicBezTo>
                      <a:pt x="159" y="90"/>
                      <a:pt x="119" y="141"/>
                      <a:pt x="114" y="200"/>
                    </a:cubicBezTo>
                    <a:cubicBezTo>
                      <a:pt x="504" y="200"/>
                      <a:pt x="504" y="200"/>
                      <a:pt x="504" y="200"/>
                    </a:cubicBezTo>
                    <a:cubicBezTo>
                      <a:pt x="499" y="141"/>
                      <a:pt x="459" y="90"/>
                      <a:pt x="402" y="63"/>
                    </a:cubicBezTo>
                    <a:close/>
                    <a:moveTo>
                      <a:pt x="227" y="146"/>
                    </a:moveTo>
                    <a:cubicBezTo>
                      <a:pt x="215" y="146"/>
                      <a:pt x="205" y="136"/>
                      <a:pt x="205" y="124"/>
                    </a:cubicBezTo>
                    <a:cubicBezTo>
                      <a:pt x="205" y="113"/>
                      <a:pt x="215" y="103"/>
                      <a:pt x="227" y="103"/>
                    </a:cubicBezTo>
                    <a:cubicBezTo>
                      <a:pt x="239" y="103"/>
                      <a:pt x="248" y="113"/>
                      <a:pt x="248" y="124"/>
                    </a:cubicBezTo>
                    <a:cubicBezTo>
                      <a:pt x="248" y="136"/>
                      <a:pt x="239" y="146"/>
                      <a:pt x="227" y="146"/>
                    </a:cubicBezTo>
                    <a:close/>
                    <a:moveTo>
                      <a:pt x="394" y="146"/>
                    </a:moveTo>
                    <a:cubicBezTo>
                      <a:pt x="382" y="146"/>
                      <a:pt x="373" y="136"/>
                      <a:pt x="373" y="124"/>
                    </a:cubicBezTo>
                    <a:cubicBezTo>
                      <a:pt x="373" y="113"/>
                      <a:pt x="382" y="103"/>
                      <a:pt x="394" y="103"/>
                    </a:cubicBezTo>
                    <a:cubicBezTo>
                      <a:pt x="406" y="103"/>
                      <a:pt x="416" y="113"/>
                      <a:pt x="416" y="124"/>
                    </a:cubicBezTo>
                    <a:cubicBezTo>
                      <a:pt x="416" y="136"/>
                      <a:pt x="406" y="146"/>
                      <a:pt x="394" y="146"/>
                    </a:cubicBezTo>
                    <a:close/>
                  </a:path>
                </a:pathLst>
              </a:custGeom>
              <a:solidFill>
                <a:srgbClr val="97C03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pic>
            <p:nvPicPr>
              <p:cNvPr id="34" name="Picture 33" descr="iOS">
                <a:extLst>
                  <a:ext uri="{FF2B5EF4-FFF2-40B4-BE49-F238E27FC236}">
                    <a16:creationId xmlns:a16="http://schemas.microsoft.com/office/drawing/2014/main" id="{4447D478-5B4F-432C-89A8-095B69C5D337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7287" y="3673462"/>
                <a:ext cx="368641" cy="18288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B082AB-845E-4626-B102-066815B22A7F}"/>
                </a:ext>
              </a:extLst>
            </p:cNvPr>
            <p:cNvSpPr txBox="1"/>
            <p:nvPr/>
          </p:nvSpPr>
          <p:spPr>
            <a:xfrm>
              <a:off x="6268347" y="4471697"/>
              <a:ext cx="2365744" cy="3139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0078D4"/>
                      </a:gs>
                      <a:gs pos="30000">
                        <a:srgbClr val="0078D4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Mobile device OS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9623D12-0A81-4775-8B40-848C232C7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171059" y="4220693"/>
              <a:ext cx="2560320" cy="0"/>
            </a:xfrm>
            <a:prstGeom prst="line">
              <a:avLst/>
            </a:prstGeom>
            <a:ln w="19050" cap="rnd">
              <a:solidFill>
                <a:srgbClr val="C2C2C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76C5B3-79A3-482C-9FD1-BCF21D3F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5721752" y="1911773"/>
            <a:ext cx="748496" cy="789670"/>
            <a:chOff x="3392894" y="3784602"/>
            <a:chExt cx="948084" cy="100024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5DBE5D-4065-49C7-A456-A8364F0E20F2}"/>
                </a:ext>
              </a:extLst>
            </p:cNvPr>
            <p:cNvSpPr>
              <a:spLocks/>
            </p:cNvSpPr>
            <p:nvPr/>
          </p:nvSpPr>
          <p:spPr>
            <a:xfrm>
              <a:off x="3440394" y="3825773"/>
              <a:ext cx="850336" cy="911287"/>
            </a:xfrm>
            <a:custGeom>
              <a:avLst/>
              <a:gdLst>
                <a:gd name="connsiteX0" fmla="*/ 178594 w 266700"/>
                <a:gd name="connsiteY0" fmla="*/ 20479 h 276225"/>
                <a:gd name="connsiteX1" fmla="*/ 133826 w 266700"/>
                <a:gd name="connsiteY1" fmla="*/ 7144 h 276225"/>
                <a:gd name="connsiteX2" fmla="*/ 133826 w 266700"/>
                <a:gd name="connsiteY2" fmla="*/ 8096 h 276225"/>
                <a:gd name="connsiteX3" fmla="*/ 89059 w 266700"/>
                <a:gd name="connsiteY3" fmla="*/ 21431 h 276225"/>
                <a:gd name="connsiteX4" fmla="*/ 7144 w 266700"/>
                <a:gd name="connsiteY4" fmla="*/ 44291 h 276225"/>
                <a:gd name="connsiteX5" fmla="*/ 7144 w 266700"/>
                <a:gd name="connsiteY5" fmla="*/ 108109 h 276225"/>
                <a:gd name="connsiteX6" fmla="*/ 11906 w 266700"/>
                <a:gd name="connsiteY6" fmla="*/ 143351 h 276225"/>
                <a:gd name="connsiteX7" fmla="*/ 11906 w 266700"/>
                <a:gd name="connsiteY7" fmla="*/ 143351 h 276225"/>
                <a:gd name="connsiteX8" fmla="*/ 133826 w 266700"/>
                <a:gd name="connsiteY8" fmla="*/ 278606 h 276225"/>
                <a:gd name="connsiteX9" fmla="*/ 255746 w 266700"/>
                <a:gd name="connsiteY9" fmla="*/ 143351 h 276225"/>
                <a:gd name="connsiteX10" fmla="*/ 255746 w 266700"/>
                <a:gd name="connsiteY10" fmla="*/ 142399 h 276225"/>
                <a:gd name="connsiteX11" fmla="*/ 255746 w 266700"/>
                <a:gd name="connsiteY11" fmla="*/ 142399 h 276225"/>
                <a:gd name="connsiteX12" fmla="*/ 260509 w 266700"/>
                <a:gd name="connsiteY12" fmla="*/ 107156 h 276225"/>
                <a:gd name="connsiteX13" fmla="*/ 260509 w 266700"/>
                <a:gd name="connsiteY13" fmla="*/ 43339 h 276225"/>
                <a:gd name="connsiteX14" fmla="*/ 178594 w 266700"/>
                <a:gd name="connsiteY14" fmla="*/ 20479 h 276225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126682 w 253365"/>
                <a:gd name="connsiteY2" fmla="*/ 952 h 271462"/>
                <a:gd name="connsiteX3" fmla="*/ 81915 w 253365"/>
                <a:gd name="connsiteY3" fmla="*/ 14287 h 271462"/>
                <a:gd name="connsiteX4" fmla="*/ 0 w 253365"/>
                <a:gd name="connsiteY4" fmla="*/ 37147 h 271462"/>
                <a:gd name="connsiteX5" fmla="*/ 0 w 253365"/>
                <a:gd name="connsiteY5" fmla="*/ 100965 h 271462"/>
                <a:gd name="connsiteX6" fmla="*/ 4762 w 253365"/>
                <a:gd name="connsiteY6" fmla="*/ 136207 h 271462"/>
                <a:gd name="connsiteX7" fmla="*/ 4762 w 253365"/>
                <a:gd name="connsiteY7" fmla="*/ 136207 h 271462"/>
                <a:gd name="connsiteX8" fmla="*/ 126682 w 253365"/>
                <a:gd name="connsiteY8" fmla="*/ 271462 h 271462"/>
                <a:gd name="connsiteX9" fmla="*/ 248602 w 253365"/>
                <a:gd name="connsiteY9" fmla="*/ 136207 h 271462"/>
                <a:gd name="connsiteX10" fmla="*/ 248602 w 253365"/>
                <a:gd name="connsiteY10" fmla="*/ 135255 h 271462"/>
                <a:gd name="connsiteX11" fmla="*/ 248602 w 253365"/>
                <a:gd name="connsiteY11" fmla="*/ 135255 h 271462"/>
                <a:gd name="connsiteX12" fmla="*/ 253365 w 253365"/>
                <a:gd name="connsiteY12" fmla="*/ 100012 h 271462"/>
                <a:gd name="connsiteX13" fmla="*/ 253365 w 253365"/>
                <a:gd name="connsiteY13" fmla="*/ 36195 h 271462"/>
                <a:gd name="connsiteX14" fmla="*/ 171450 w 253365"/>
                <a:gd name="connsiteY14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5" h="271526">
                  <a:moveTo>
                    <a:pt x="171450" y="13399"/>
                  </a:moveTo>
                  <a:cubicBezTo>
                    <a:pt x="160020" y="4826"/>
                    <a:pt x="143827" y="64"/>
                    <a:pt x="126682" y="64"/>
                  </a:cubicBezTo>
                  <a:cubicBezTo>
                    <a:pt x="109824" y="-745"/>
                    <a:pt x="99157" y="6224"/>
                    <a:pt x="81915" y="14351"/>
                  </a:cubicBezTo>
                  <a:cubicBezTo>
                    <a:pt x="56120" y="23814"/>
                    <a:pt x="32385" y="37211"/>
                    <a:pt x="0" y="37211"/>
                  </a:cubicBezTo>
                  <a:lnTo>
                    <a:pt x="0" y="101029"/>
                  </a:lnTo>
                  <a:cubicBezTo>
                    <a:pt x="0" y="113411"/>
                    <a:pt x="1905" y="124841"/>
                    <a:pt x="4762" y="136271"/>
                  </a:cubicBezTo>
                  <a:lnTo>
                    <a:pt x="4762" y="136271"/>
                  </a:lnTo>
                  <a:cubicBezTo>
                    <a:pt x="19050" y="188659"/>
                    <a:pt x="62865" y="235331"/>
                    <a:pt x="126682" y="271526"/>
                  </a:cubicBezTo>
                  <a:cubicBezTo>
                    <a:pt x="191452" y="235331"/>
                    <a:pt x="235267" y="188659"/>
                    <a:pt x="248602" y="136271"/>
                  </a:cubicBezTo>
                  <a:lnTo>
                    <a:pt x="248602" y="135319"/>
                  </a:lnTo>
                  <a:lnTo>
                    <a:pt x="248602" y="135319"/>
                  </a:lnTo>
                  <a:cubicBezTo>
                    <a:pt x="251460" y="123889"/>
                    <a:pt x="253365" y="111506"/>
                    <a:pt x="253365" y="100076"/>
                  </a:cubicBezTo>
                  <a:lnTo>
                    <a:pt x="253365" y="36259"/>
                  </a:lnTo>
                  <a:cubicBezTo>
                    <a:pt x="220980" y="36259"/>
                    <a:pt x="192405" y="27686"/>
                    <a:pt x="171450" y="13399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63FF237A-7E58-443D-A48E-EEF352CF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2894" y="3784602"/>
              <a:ext cx="948084" cy="100024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2125F50-A6B7-4F89-BD62-D22628FE99EC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56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7724A9-3967-451F-9F95-6EE4E72A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192228"/>
            <a:ext cx="12192000" cy="146995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B98312-B45F-459C-97AD-ACDB892A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Product comparison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A4CEE5-E993-4BE9-8C68-66758BBACBE9}"/>
              </a:ext>
            </a:extLst>
          </p:cNvPr>
          <p:cNvSpPr txBox="1"/>
          <p:nvPr/>
        </p:nvSpPr>
        <p:spPr>
          <a:xfrm>
            <a:off x="585790" y="1505246"/>
            <a:ext cx="3037086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9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Cross platform and enterprise grade protection with next-gen protection, endpoint detection and response, and threat and vulnerability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D715F-19B7-4928-993B-76D55E2BABF7}"/>
              </a:ext>
            </a:extLst>
          </p:cNvPr>
          <p:cNvSpPr txBox="1"/>
          <p:nvPr/>
        </p:nvSpPr>
        <p:spPr>
          <a:xfrm>
            <a:off x="4260116" y="1505246"/>
            <a:ext cx="1899477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9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Available as a standalone offering and as part of Microsoft 365 Business Premium </a:t>
            </a:r>
            <a:endParaRPr kumimoji="0" lang="en-US" sz="14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071832-ADD7-43DF-8D6F-4010B7FB2B33}"/>
              </a:ext>
            </a:extLst>
          </p:cNvPr>
          <p:cNvSpPr txBox="1"/>
          <p:nvPr/>
        </p:nvSpPr>
        <p:spPr>
          <a:xfrm>
            <a:off x="6796833" y="1505246"/>
            <a:ext cx="1899477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9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Standalone offering will serve non-Microsoft 365 customers. No licensing prerequisites </a:t>
            </a:r>
            <a:endParaRPr kumimoji="0" lang="en-US" sz="14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4BD34-3908-4B9F-A9DE-07F0A99A8277}"/>
              </a:ext>
            </a:extLst>
          </p:cNvPr>
          <p:cNvSpPr txBox="1"/>
          <p:nvPr/>
        </p:nvSpPr>
        <p:spPr>
          <a:xfrm>
            <a:off x="9333552" y="1505246"/>
            <a:ext cx="2423128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69944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Supports multi-customer viewing of security incidents with Microsoft 365 Lighthouse for partners in preview</a:t>
            </a:r>
            <a:endParaRPr kumimoji="0" lang="en-US" sz="14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61B474D2-9B9A-4B31-A9A5-4D4829216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25363"/>
              </p:ext>
            </p:extLst>
          </p:nvPr>
        </p:nvGraphicFramePr>
        <p:xfrm>
          <a:off x="374469" y="2703571"/>
          <a:ext cx="9583784" cy="399025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092085">
                  <a:extLst>
                    <a:ext uri="{9D8B030D-6E8A-4147-A177-3AD203B41FA5}">
                      <a16:colId xmlns:a16="http://schemas.microsoft.com/office/drawing/2014/main" val="3878487154"/>
                    </a:ext>
                  </a:extLst>
                </a:gridCol>
                <a:gridCol w="1495315">
                  <a:extLst>
                    <a:ext uri="{9D8B030D-6E8A-4147-A177-3AD203B41FA5}">
                      <a16:colId xmlns:a16="http://schemas.microsoft.com/office/drawing/2014/main" val="2922660469"/>
                    </a:ext>
                  </a:extLst>
                </a:gridCol>
                <a:gridCol w="1498192">
                  <a:extLst>
                    <a:ext uri="{9D8B030D-6E8A-4147-A177-3AD203B41FA5}">
                      <a16:colId xmlns:a16="http://schemas.microsoft.com/office/drawing/2014/main" val="2871303130"/>
                    </a:ext>
                  </a:extLst>
                </a:gridCol>
                <a:gridCol w="1498192">
                  <a:extLst>
                    <a:ext uri="{9D8B030D-6E8A-4147-A177-3AD203B41FA5}">
                      <a16:colId xmlns:a16="http://schemas.microsoft.com/office/drawing/2014/main" val="1082983260"/>
                    </a:ext>
                  </a:extLst>
                </a:gridCol>
              </a:tblGrid>
              <a:tr h="24514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spc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Customer size </a:t>
                      </a:r>
                    </a:p>
                  </a:txBody>
                  <a:tcPr marR="6200" marT="2067" marB="2067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94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spc="0" noProof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&lt; 300 seats</a:t>
                      </a:r>
                    </a:p>
                  </a:txBody>
                  <a:tcPr marL="6200" marR="6200" marT="2067" marB="2067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200" b="0" kern="1200" spc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&gt; 300 seats</a:t>
                      </a:r>
                    </a:p>
                  </a:txBody>
                  <a:tcPr marL="6200" marR="6200" marT="2067" marB="2067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94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200" spc="0" noProof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200" marR="6200" marT="2067" marB="2067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72891"/>
                  </a:ext>
                </a:extLst>
              </a:tr>
              <a:tr h="691703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kern="1200" spc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Endpoint capabilities\SKU</a:t>
                      </a:r>
                      <a:endParaRPr lang="en-US" sz="1200" b="0" kern="1200" spc="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R="6200" marT="2067" marB="2067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94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spc="0" noProof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Microsoft Defender for Business</a:t>
                      </a:r>
                    </a:p>
                  </a:txBody>
                  <a:tcPr marL="6200" marR="6200" marT="2067" marB="2067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200" b="0" kern="1200" spc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Microsoft Defender for Endpoint Plan 1 </a:t>
                      </a:r>
                    </a:p>
                  </a:txBody>
                  <a:tcPr marL="6200" marR="6200" marT="2067" marB="2067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94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spc="0" noProof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Microsoft Defender for Endpoint Plan 2</a:t>
                      </a:r>
                    </a:p>
                  </a:txBody>
                  <a:tcPr marL="6200" marR="6200" marT="2067" marB="2067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08989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Centralized management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390638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Simplified client configuration 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537140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marR="0" lvl="0" indent="0" algn="l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Threat and Vulnerability Management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</a:t>
                      </a: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667832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Attack Surface Reduction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821290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marR="0" lvl="0" indent="0" algn="l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Next-Gen Protection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413225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Endpoint Detection and Response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r>
                        <a:rPr kumimoji="0" 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2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901556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Automated Investigation and Response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r>
                        <a:rPr kumimoji="0" 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2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419658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Threat Hunting and 6-months data retention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617480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Threat Analytics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r>
                        <a:rPr kumimoji="0" 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2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60576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Cross platform support for Windows, MacOS, iOS, and Android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629047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Microsoft Threat Experts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903557"/>
                  </a:ext>
                </a:extLst>
              </a:tr>
              <a:tr h="234356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Partner APIs 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5676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85313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kern="12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Microsoft 365 Lighthouse for viewing security incidents across customers</a:t>
                      </a:r>
                    </a:p>
                  </a:txBody>
                  <a:tcPr marR="6200" marT="4133" marB="4133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 w="6350">
                            <a:solidFill>
                              <a:srgbClr val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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</a:rPr>
                        <a:t>3</a:t>
                      </a:r>
                      <a:endParaRPr kumimoji="0" lang="en-US" sz="1200" b="0" i="0" u="none" strike="noStrike" kern="1200" cap="none" spc="0" normalizeH="0" baseline="0" noProof="0" dirty="0">
                        <a:ln w="6350">
                          <a:solidFill>
                            <a:srgbClr val="000000"/>
                          </a:solidFill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67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spc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00" marR="6200" marT="4133" marB="4133"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693827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AEAB84-AE94-4BD5-A91D-0BB22DAA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41496" y="1508863"/>
            <a:ext cx="0" cy="854541"/>
          </a:xfrm>
          <a:prstGeom prst="line">
            <a:avLst/>
          </a:prstGeom>
          <a:ln w="19050"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60F43-6812-4595-82F8-874063E66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78213" y="1508863"/>
            <a:ext cx="0" cy="854541"/>
          </a:xfrm>
          <a:prstGeom prst="line">
            <a:avLst/>
          </a:prstGeom>
          <a:ln w="19050"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20BDD-F240-4658-95AF-0FC2D90A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14930" y="1508863"/>
            <a:ext cx="0" cy="854541"/>
          </a:xfrm>
          <a:prstGeom prst="line">
            <a:avLst/>
          </a:prstGeom>
          <a:ln w="19050"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1EF9BE-75CF-4E36-B9C6-5A60D07B457C}"/>
              </a:ext>
            </a:extLst>
          </p:cNvPr>
          <p:cNvSpPr txBox="1"/>
          <p:nvPr/>
        </p:nvSpPr>
        <p:spPr>
          <a:xfrm>
            <a:off x="9276187" y="6649930"/>
            <a:ext cx="4032584" cy="20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1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7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Limited. </a:t>
            </a:r>
            <a:r>
              <a:rPr kumimoji="0" lang="en-US" sz="752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2 </a:t>
            </a:r>
            <a:r>
              <a:rPr kumimoji="0" lang="en-US" sz="7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Optimized for SMB. </a:t>
            </a:r>
            <a:r>
              <a:rPr kumimoji="0" lang="en-US" sz="752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3 </a:t>
            </a:r>
            <a:r>
              <a:rPr kumimoji="0" lang="en-US" sz="7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Additional capabilities planned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EA6B1-AD70-4BA7-8CEA-6FD7C508B1DB}"/>
              </a:ext>
            </a:extLst>
          </p:cNvPr>
          <p:cNvSpPr txBox="1"/>
          <p:nvPr/>
        </p:nvSpPr>
        <p:spPr>
          <a:xfrm>
            <a:off x="10040932" y="6268649"/>
            <a:ext cx="2151068" cy="445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6144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F24F9A-3D25-4A87-AB05-D0E99F61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5788"/>
            <a:ext cx="3314700" cy="5683250"/>
          </a:xfrm>
        </p:spPr>
        <p:txBody>
          <a:bodyPr anchor="ctr" anchorCtr="0"/>
          <a:lstStyle/>
          <a:p>
            <a:r>
              <a:rPr lang="en-US" dirty="0"/>
              <a:t>Get started with Microsoft Defender for Business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354F57-0A98-427C-882C-2EDB040EDB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1690" y="3122475"/>
            <a:ext cx="6005826" cy="738664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>
                <a:latin typeface="+mj-lt"/>
              </a:rPr>
              <a:t>Stay </a:t>
            </a:r>
            <a:r>
              <a:rPr lang="en-US" sz="2400" dirty="0">
                <a:latin typeface="+mj-lt"/>
              </a:rPr>
              <a:t>up to date on the latest: </a:t>
            </a:r>
            <a:r>
              <a:rPr lang="en-US" sz="2400" u="sng" dirty="0">
                <a:solidFill>
                  <a:schemeClr val="accent1"/>
                </a:solidFill>
                <a:latin typeface="+mn-lt"/>
              </a:rPr>
              <a:t>https://aka.ms/MDB-Blog</a:t>
            </a:r>
          </a:p>
        </p:txBody>
      </p:sp>
    </p:spTree>
    <p:extLst>
      <p:ext uri="{BB962C8B-B14F-4D97-AF65-F5344CB8AC3E}">
        <p14:creationId xmlns:p14="http://schemas.microsoft.com/office/powerpoint/2010/main" val="345063141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32A64-A293-46E7-A6FD-2AADB90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035439"/>
            <a:ext cx="9144000" cy="387798"/>
          </a:xfrm>
          <a:noFill/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5488838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32A64-A293-46E7-A6FD-2AADB90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035808"/>
            <a:ext cx="9144000" cy="498598"/>
          </a:xfrm>
          <a:noFill/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519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851A8-7BA4-4D03-92A6-5C462CD9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Detailed product 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AE37CC-EC1D-44C2-B3A9-2512C3C00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110618"/>
              </p:ext>
            </p:extLst>
          </p:nvPr>
        </p:nvGraphicFramePr>
        <p:xfrm>
          <a:off x="588964" y="1081806"/>
          <a:ext cx="11017249" cy="5395094"/>
        </p:xfrm>
        <a:graphic>
          <a:graphicData uri="http://schemas.openxmlformats.org/drawingml/2006/table">
            <a:tbl>
              <a:tblPr/>
              <a:tblGrid>
                <a:gridCol w="7767199">
                  <a:extLst>
                    <a:ext uri="{9D8B030D-6E8A-4147-A177-3AD203B41FA5}">
                      <a16:colId xmlns:a16="http://schemas.microsoft.com/office/drawing/2014/main" val="2931427282"/>
                    </a:ext>
                  </a:extLst>
                </a:gridCol>
                <a:gridCol w="1083350">
                  <a:extLst>
                    <a:ext uri="{9D8B030D-6E8A-4147-A177-3AD203B41FA5}">
                      <a16:colId xmlns:a16="http://schemas.microsoft.com/office/drawing/2014/main" val="2309044121"/>
                    </a:ext>
                  </a:extLst>
                </a:gridCol>
                <a:gridCol w="1083350">
                  <a:extLst>
                    <a:ext uri="{9D8B030D-6E8A-4147-A177-3AD203B41FA5}">
                      <a16:colId xmlns:a16="http://schemas.microsoft.com/office/drawing/2014/main" val="3612140374"/>
                    </a:ext>
                  </a:extLst>
                </a:gridCol>
                <a:gridCol w="1083350">
                  <a:extLst>
                    <a:ext uri="{9D8B030D-6E8A-4147-A177-3AD203B41FA5}">
                      <a16:colId xmlns:a16="http://schemas.microsoft.com/office/drawing/2014/main" val="2560257401"/>
                    </a:ext>
                  </a:extLst>
                </a:gridCol>
              </a:tblGrid>
              <a:tr h="266126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Capabilities</a:t>
                      </a:r>
                    </a:p>
                  </a:txBody>
                  <a:tcPr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MDB</a:t>
                      </a: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MDE P1</a:t>
                      </a: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MDE P2</a:t>
                      </a: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74273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Threat &amp; Vulnerability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563521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Microsoft secure score 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7482920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Vulnerability management (visibility into software and vulnerabilities)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4382177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Vulnerability remediation based on Intune integration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5680885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Attack Surface Reduction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171726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Advanced vulnerability and zero-day exploit mitigations 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789736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Attack Surface Reduction rules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626565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Application Control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74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6393282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Network Firewall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4476419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Device Control (e.g.: USB) 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545988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Network protection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813391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Device-based conditional access 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9409361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Web Control / Category-based URL Blocking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452856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Ransomware mitigation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9101406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Next Gen Protection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918853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Advanced cloud protection (deep inspection and detonation) BAFS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9310106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Monitoring, analytics and reporting for Next Generation Protection capabilities 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5151927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Endpoint Detection and Response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466475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Behavioral-based detection (post-breach)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591550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Rich investigation tools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0092860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Custom detections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8039031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6-month searchable data per endpoint 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678143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Advanced hunting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0401763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Evaluation Lab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5447906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Manual response actions -  (Run AV scan, Machine isolation, File stop and quarantine)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8848970"/>
                  </a:ext>
                </a:extLst>
              </a:tr>
              <a:tr h="197268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Live response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840" marT="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94688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A418507-78A1-48F2-898E-B170597F88F2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932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1275257-3C74-429F-8712-92528832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50297"/>
            <a:ext cx="5918698" cy="2958992"/>
            <a:chOff x="0" y="1348206"/>
            <a:chExt cx="5918698" cy="2958992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8994130A-EBFB-4EE6-A951-16A09AAE5D9D}"/>
                </a:ext>
              </a:extLst>
            </p:cNvPr>
            <p:cNvSpPr/>
            <p:nvPr/>
          </p:nvSpPr>
          <p:spPr bwMode="auto">
            <a:xfrm>
              <a:off x="0" y="1348206"/>
              <a:ext cx="5918698" cy="2958992"/>
            </a:xfrm>
            <a:prstGeom prst="homePlate">
              <a:avLst>
                <a:gd name="adj" fmla="val 21762"/>
              </a:avLst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2CF2B2-FCF2-49E2-94AE-24DE9310D7DB}"/>
                </a:ext>
              </a:extLst>
            </p:cNvPr>
            <p:cNvSpPr txBox="1"/>
            <p:nvPr/>
          </p:nvSpPr>
          <p:spPr>
            <a:xfrm>
              <a:off x="588963" y="3900104"/>
              <a:ext cx="4641255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192">
                <a:lnSpc>
                  <a:spcPct val="90000"/>
                </a:lnSpc>
                <a:spcAft>
                  <a:spcPts val="600"/>
                </a:spcAft>
              </a:pPr>
              <a:r>
                <a:rPr lang="en-US" sz="900" dirty="0">
                  <a:solidFill>
                    <a:schemeClr val="accent1"/>
                  </a:solidFill>
                  <a:latin typeface="Segoe U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Department of Homeland Security, April 8, 2020, CISA Alert (AA20-099A)</a:t>
              </a:r>
              <a:endParaRPr lang="en-US" sz="900" dirty="0">
                <a:solidFill>
                  <a:schemeClr val="accent1"/>
                </a:solidFill>
                <a:latin typeface="Segoe U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18A0C3-C70A-4AFE-8DA5-4D11927D159B}"/>
                </a:ext>
              </a:extLst>
            </p:cNvPr>
            <p:cNvSpPr txBox="1"/>
            <p:nvPr/>
          </p:nvSpPr>
          <p:spPr>
            <a:xfrm>
              <a:off x="588963" y="1553476"/>
              <a:ext cx="4157276" cy="2246769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defTabSz="914192">
                <a:spcAft>
                  <a:spcPts val="1200"/>
                </a:spcAft>
              </a:pPr>
              <a:r>
                <a:rPr lang="en-US" sz="2000" b="1" dirty="0">
                  <a:solidFill>
                    <a:srgbClr val="0078D4"/>
                  </a:solidFill>
                  <a:latin typeface="Segoe UI Semibold"/>
                </a:rPr>
                <a:t>COVID-19 exploited by </a:t>
              </a:r>
              <a:br>
                <a:rPr lang="en-US" sz="2000" b="1" dirty="0">
                  <a:solidFill>
                    <a:srgbClr val="0078D4"/>
                  </a:solidFill>
                  <a:latin typeface="Segoe UI Semibold"/>
                </a:rPr>
              </a:br>
              <a:r>
                <a:rPr lang="en-US" sz="2000" b="1" dirty="0">
                  <a:solidFill>
                    <a:srgbClr val="0078D4"/>
                  </a:solidFill>
                  <a:latin typeface="Segoe UI Semibold"/>
                </a:rPr>
                <a:t>malicious cyber actors</a:t>
              </a:r>
            </a:p>
            <a:p>
              <a:pPr marL="114278" indent="-114278" defTabSz="914192">
                <a:spcAft>
                  <a:spcPts val="1200"/>
                </a:spcAft>
              </a:pPr>
              <a:r>
                <a:rPr lang="en-US" sz="1800" b="1" dirty="0">
                  <a:solidFill>
                    <a:srgbClr val="0078D4"/>
                  </a:solidFill>
                  <a:latin typeface="Segoe UI "/>
                </a:rPr>
                <a:t>“</a:t>
              </a:r>
              <a:r>
                <a:rPr lang="en-US" sz="1800" dirty="0">
                  <a:solidFill>
                    <a:srgbClr val="000000"/>
                  </a:solidFill>
                  <a:latin typeface="Segoe UI "/>
                </a:rPr>
                <a:t>…groups and cybercriminals are targeting individuals, small and medium enterprises, and large organizations with COVID-19-related scams and phishing emails.</a:t>
              </a:r>
              <a:r>
                <a:rPr lang="en-US" sz="1800" b="1" dirty="0">
                  <a:solidFill>
                    <a:srgbClr val="0078D4"/>
                  </a:solidFill>
                  <a:latin typeface="Segoe UI "/>
                </a:rPr>
                <a:t>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39583E-B125-40F2-973A-D8ABD4800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71573" y="1450297"/>
            <a:ext cx="5997832" cy="2958992"/>
            <a:chOff x="6271573" y="1348206"/>
            <a:chExt cx="5997832" cy="2958992"/>
          </a:xfrm>
        </p:grpSpPr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id="{80D167FB-6F52-445A-A5C2-AF5DAA5A69D6}"/>
                </a:ext>
              </a:extLst>
            </p:cNvPr>
            <p:cNvSpPr/>
            <p:nvPr/>
          </p:nvSpPr>
          <p:spPr bwMode="auto">
            <a:xfrm flipH="1">
              <a:off x="6271573" y="1348206"/>
              <a:ext cx="5918697" cy="2958992"/>
            </a:xfrm>
            <a:prstGeom prst="homePlate">
              <a:avLst>
                <a:gd name="adj" fmla="val 21762"/>
              </a:avLst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293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FFFF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DD1258-AB70-4D51-8911-C4CBE25DF4AA}"/>
                </a:ext>
              </a:extLst>
            </p:cNvPr>
            <p:cNvSpPr txBox="1"/>
            <p:nvPr/>
          </p:nvSpPr>
          <p:spPr>
            <a:xfrm>
              <a:off x="7448524" y="3900104"/>
              <a:ext cx="4820881" cy="1384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defTabSz="914192"/>
              <a:r>
                <a:rPr lang="en-US" sz="900" dirty="0">
                  <a:solidFill>
                    <a:schemeClr val="accent1"/>
                  </a:solidFill>
                  <a:latin typeface="Segoe U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Homeland Security Secretary Alejandro Mayorkas, 06 May 2021 ABC report</a:t>
              </a:r>
              <a:endParaRPr lang="en-US" sz="900" dirty="0">
                <a:solidFill>
                  <a:schemeClr val="accent1"/>
                </a:solidFill>
                <a:latin typeface="Segoe U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08144A-4875-4A63-BF7F-8A7957BB948A}"/>
                </a:ext>
              </a:extLst>
            </p:cNvPr>
            <p:cNvSpPr txBox="1"/>
            <p:nvPr/>
          </p:nvSpPr>
          <p:spPr>
            <a:xfrm>
              <a:off x="7546693" y="1553476"/>
              <a:ext cx="4204287" cy="2215991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defTabSz="914192">
                <a:spcAft>
                  <a:spcPts val="1200"/>
                </a:spcAft>
              </a:pPr>
              <a:r>
                <a:rPr lang="en-US" sz="2000" b="1" dirty="0">
                  <a:solidFill>
                    <a:srgbClr val="0078D4"/>
                  </a:solidFill>
                  <a:latin typeface="Segoe UI Semibold"/>
                </a:rPr>
                <a:t>Increase in ransomware attacks </a:t>
              </a:r>
            </a:p>
            <a:p>
              <a:pPr algn="l"/>
              <a:r>
                <a:rPr lang="en-US" sz="1800" b="1" dirty="0">
                  <a:solidFill>
                    <a:srgbClr val="0078D4"/>
                  </a:solidFill>
                  <a:latin typeface="Segoe UI "/>
                </a:rPr>
                <a:t>“</a:t>
              </a:r>
              <a:r>
                <a:rPr lang="en-US" sz="1800" b="0" i="0" dirty="0">
                  <a:solidFill>
                    <a:srgbClr val="000000"/>
                  </a:solidFill>
                  <a:effectLst/>
                  <a:latin typeface="Segoe UI "/>
                </a:rPr>
                <a:t>… small businesses comprise approximately one-half to three-quarters of the victims of ransomware," he said. Overall, ransomware attacks have been up almost 300% in the past year, he said.</a:t>
              </a:r>
              <a:r>
                <a:rPr lang="en-US" sz="1800" b="1" i="0" dirty="0">
                  <a:solidFill>
                    <a:srgbClr val="0078D4"/>
                  </a:solidFill>
                  <a:effectLst/>
                  <a:latin typeface="Segoe UI "/>
                </a:rPr>
                <a:t> “</a:t>
              </a:r>
              <a:endParaRPr lang="en-US" sz="1800" b="0" i="0" dirty="0">
                <a:solidFill>
                  <a:srgbClr val="000000"/>
                </a:solidFill>
                <a:effectLst/>
                <a:latin typeface="Segoe UI 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B1892A-4498-4687-93B4-155BCABE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457200"/>
            <a:ext cx="11017250" cy="430213"/>
          </a:xfrm>
        </p:spPr>
        <p:txBody>
          <a:bodyPr/>
          <a:lstStyle/>
          <a:p>
            <a:r>
              <a:rPr lang="en-US" dirty="0"/>
              <a:t>SMBs are increasingly a target of cyberattacks like ransomware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AD84E6-A996-42B6-BDEB-69CF484D1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08188" y="1865149"/>
            <a:ext cx="2129288" cy="2129288"/>
            <a:chOff x="4908188" y="1763058"/>
            <a:chExt cx="2129288" cy="21292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ADA893-67DD-4980-8D1A-A2352F907D83}"/>
                </a:ext>
              </a:extLst>
            </p:cNvPr>
            <p:cNvSpPr/>
            <p:nvPr/>
          </p:nvSpPr>
          <p:spPr bwMode="auto">
            <a:xfrm>
              <a:off x="4908188" y="1763058"/>
              <a:ext cx="2129288" cy="2129288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190500" dist="50800" dir="2700000" sx="101000" sy="101000" algn="tl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cs typeface="Segoe UI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B48E72-2523-4C6D-8871-2D0A7623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270268" y="2308942"/>
              <a:ext cx="1394282" cy="103752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41A8EA-7CFB-4ADC-9E34-0F8186ACB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4821" y="4597785"/>
            <a:ext cx="3401316" cy="1457325"/>
            <a:chOff x="374821" y="4495694"/>
            <a:chExt cx="3401316" cy="1457325"/>
          </a:xfrm>
        </p:grpSpPr>
        <p:pic>
          <p:nvPicPr>
            <p:cNvPr id="4" name="Picture 4" descr="Icon&#10;&#10;Description automatically generated">
              <a:extLst>
                <a:ext uri="{FF2B5EF4-FFF2-40B4-BE49-F238E27FC236}">
                  <a16:creationId xmlns:a16="http://schemas.microsoft.com/office/drawing/2014/main" id="{8D415441-34C8-461F-B777-C6E96FB24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71" r="16671"/>
            <a:stretch/>
          </p:blipFill>
          <p:spPr>
            <a:xfrm>
              <a:off x="374821" y="4495694"/>
              <a:ext cx="1453980" cy="145732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457C53-CA15-4F07-B9AA-BC48AF739E2F}"/>
                </a:ext>
              </a:extLst>
            </p:cNvPr>
            <p:cNvSpPr/>
            <p:nvPr/>
          </p:nvSpPr>
          <p:spPr>
            <a:xfrm>
              <a:off x="1747108" y="4855024"/>
              <a:ext cx="2029029" cy="738664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spAutoFit/>
            </a:bodyPr>
            <a:lstStyle/>
            <a:p>
              <a:pPr defTabSz="913841">
                <a:defRPr/>
              </a:pPr>
              <a:r>
                <a:rPr lang="en-US" sz="1400" b="1" dirty="0">
                  <a:solidFill>
                    <a:srgbClr val="0078D7"/>
                  </a:solidFill>
                  <a:latin typeface="+mj-lt"/>
                  <a:cs typeface="Segoe UI"/>
                </a:rPr>
                <a:t>1/3</a:t>
              </a:r>
              <a:r>
                <a:rPr lang="en-US" sz="1400" b="1" baseline="30000" dirty="0">
                  <a:solidFill>
                    <a:srgbClr val="0078D7"/>
                  </a:solidFill>
                  <a:latin typeface="+mj-lt"/>
                  <a:cs typeface="Segoe UI"/>
                </a:rPr>
                <a:t>rd</a:t>
              </a:r>
              <a:r>
                <a:rPr lang="en-US" sz="1400" baseline="30000" dirty="0">
                  <a:latin typeface="+mj-lt"/>
                  <a:ea typeface="+mn-lt"/>
                  <a:cs typeface="+mn-lt"/>
                </a:rPr>
                <a:t> </a:t>
              </a:r>
              <a:r>
                <a:rPr lang="en-US" sz="1400" dirty="0">
                  <a:solidFill>
                    <a:srgbClr val="282828"/>
                  </a:solidFill>
                  <a:cs typeface="Segoe UI Semibold"/>
                </a:rPr>
                <a:t>of all cyberattacks are targeted at small</a:t>
              </a:r>
              <a:r>
                <a:rPr lang="en-US" sz="1400" dirty="0">
                  <a:solidFill>
                    <a:srgbClr val="282828"/>
                  </a:solidFill>
                </a:rPr>
                <a:t> businesses.</a:t>
              </a:r>
              <a:r>
                <a:rPr lang="en-US" sz="1400" baseline="30000" dirty="0">
                  <a:solidFill>
                    <a:srgbClr val="000000"/>
                  </a:solidFill>
                </a:rPr>
                <a:t>1</a:t>
              </a:r>
              <a:endParaRPr lang="en-US" sz="1400" baseline="30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F9E5C7-2D9C-4D13-856B-A84F9015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64097" y="4993478"/>
            <a:ext cx="3244757" cy="665938"/>
            <a:chOff x="8209533" y="5211087"/>
            <a:chExt cx="3245217" cy="6660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2D4086F-6F14-41C7-A065-C372328D71BB}"/>
                </a:ext>
              </a:extLst>
            </p:cNvPr>
            <p:cNvGrpSpPr/>
            <p:nvPr/>
          </p:nvGrpSpPr>
          <p:grpSpPr>
            <a:xfrm>
              <a:off x="8209533" y="5211087"/>
              <a:ext cx="1516675" cy="666032"/>
              <a:chOff x="5037425" y="2567897"/>
              <a:chExt cx="2156355" cy="946941"/>
            </a:xfrm>
          </p:grpSpPr>
          <p:sp>
            <p:nvSpPr>
              <p:cNvPr id="17" name="Triangle 29">
                <a:extLst>
                  <a:ext uri="{FF2B5EF4-FFF2-40B4-BE49-F238E27FC236}">
                    <a16:creationId xmlns:a16="http://schemas.microsoft.com/office/drawing/2014/main" id="{01812F4F-A61F-48FA-B503-866CE47FF388}"/>
                  </a:ext>
                </a:extLst>
              </p:cNvPr>
              <p:cNvSpPr/>
              <p:nvPr/>
            </p:nvSpPr>
            <p:spPr bwMode="auto">
              <a:xfrm rot="5400000">
                <a:off x="6655517" y="2805333"/>
                <a:ext cx="573858" cy="502669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751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D74D6F-0079-48FB-B688-B666631FF677}"/>
                  </a:ext>
                </a:extLst>
              </p:cNvPr>
              <p:cNvSpPr txBox="1"/>
              <p:nvPr/>
            </p:nvSpPr>
            <p:spPr>
              <a:xfrm>
                <a:off x="5037425" y="2567897"/>
                <a:ext cx="1958374" cy="94694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914016">
                  <a:defRPr/>
                </a:pPr>
                <a:r>
                  <a:rPr lang="en-US" sz="3200" spc="-150" dirty="0">
                    <a:solidFill>
                      <a:srgbClr val="FFFFFF"/>
                    </a:solidFill>
                    <a:latin typeface="+mj-lt"/>
                  </a:rPr>
                  <a:t>$108K</a:t>
                </a:r>
                <a:endParaRPr lang="en-US" sz="1200" spc="-150" baseline="300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8DF6BB03-E2FF-4EC1-AC29-F520FE0F45FB}"/>
                </a:ext>
              </a:extLst>
            </p:cNvPr>
            <p:cNvSpPr txBox="1">
              <a:spLocks/>
            </p:cNvSpPr>
            <p:nvPr/>
          </p:nvSpPr>
          <p:spPr>
            <a:xfrm>
              <a:off x="9714346" y="5259779"/>
              <a:ext cx="1740404" cy="523294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spAutoFit/>
            </a:bodyPr>
            <a:lstStyle>
              <a:lvl1pPr marL="0" marR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600" kern="1200" spc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228600" marR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000" kern="1200" spc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457200" marR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600" kern="1200" spc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685800" marR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600" kern="1200" spc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914400" marR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600" kern="1200" spc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16">
                <a:lnSpc>
                  <a:spcPct val="100000"/>
                </a:lnSpc>
                <a:spcBef>
                  <a:spcPts val="1173"/>
                </a:spcBef>
                <a:defRPr/>
              </a:pPr>
              <a:r>
                <a:rPr lang="en-US" sz="1400" dirty="0">
                  <a:solidFill>
                    <a:srgbClr val="282828"/>
                  </a:solidFill>
                  <a:cs typeface="Segoe UI Semibold"/>
                </a:rPr>
                <a:t>average cost of a SMB data breach.</a:t>
              </a:r>
              <a:r>
                <a:rPr lang="en-US" sz="1400" baseline="30000" dirty="0">
                  <a:solidFill>
                    <a:srgbClr val="282828"/>
                  </a:solidFill>
                  <a:cs typeface="Segoe UI Semibold"/>
                </a:rPr>
                <a:t>3</a:t>
              </a: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32A30908-6DE8-4CBA-B559-88BA669E8FD6}"/>
              </a:ext>
            </a:extLst>
          </p:cNvPr>
          <p:cNvSpPr txBox="1"/>
          <p:nvPr/>
        </p:nvSpPr>
        <p:spPr>
          <a:xfrm>
            <a:off x="106054" y="6496075"/>
            <a:ext cx="7965187" cy="117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44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688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032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064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408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752" algn="l" defTabSz="9326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330">
              <a:spcAft>
                <a:spcPts val="600"/>
              </a:spcAft>
              <a:defRPr/>
            </a:pPr>
            <a:r>
              <a:rPr lang="en-US" sz="1150" baseline="30000" dirty="0">
                <a:solidFill>
                  <a:srgbClr val="000000"/>
                </a:solidFill>
                <a:latin typeface="Segoe UI"/>
              </a:rPr>
              <a:t>Source:  </a:t>
            </a:r>
            <a:r>
              <a:rPr lang="en-US" sz="1150" baseline="30000" dirty="0">
                <a:ea typeface="+mn-lt"/>
                <a:cs typeface="+mn-lt"/>
              </a:rPr>
              <a:t>1 </a:t>
            </a:r>
            <a:r>
              <a:rPr lang="en-US" sz="1150" baseline="30000" dirty="0">
                <a:ea typeface="+mn-lt"/>
                <a:cs typeface="+mn-lt"/>
                <a:hlinkClick r:id="rId7"/>
              </a:rPr>
              <a:t>Introduction to the 2020 DBIR | Verizon Enterprise Solutions</a:t>
            </a:r>
            <a:r>
              <a:rPr lang="en-US" sz="1150" baseline="30000" dirty="0">
                <a:ea typeface="+mn-lt"/>
                <a:cs typeface="+mn-lt"/>
              </a:rPr>
              <a:t>,  2 Microsoft commissioned Forrester Research, 2020, 3 </a:t>
            </a:r>
            <a:r>
              <a:rPr lang="en-US" sz="1150" baseline="30000" dirty="0">
                <a:ea typeface="+mn-lt"/>
                <a:cs typeface="+mn-lt"/>
                <a:hlinkClick r:id="rId8"/>
              </a:rPr>
              <a:t>Kaspersky Global Corporate IT Security Risks Survey, 2019</a:t>
            </a:r>
            <a:endParaRPr lang="en-US" sz="1150" baseline="30000" dirty="0">
              <a:solidFill>
                <a:srgbClr val="000000"/>
              </a:solidFill>
              <a:latin typeface="Segoe UI"/>
              <a:cs typeface="Segoe U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0CB070-CC9C-4466-8F71-D839BD544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12305" y="4602547"/>
            <a:ext cx="4305720" cy="1447800"/>
            <a:chOff x="3912305" y="4500456"/>
            <a:chExt cx="4305720" cy="1447800"/>
          </a:xfrm>
        </p:grpSpPr>
        <p:pic>
          <p:nvPicPr>
            <p:cNvPr id="6" name="Picture 7" descr="Icon&#10;&#10;Description automatically generated">
              <a:extLst>
                <a:ext uri="{FF2B5EF4-FFF2-40B4-BE49-F238E27FC236}">
                  <a16:creationId xmlns:a16="http://schemas.microsoft.com/office/drawing/2014/main" id="{DE462791-78D7-4AB1-91AC-6C54B453E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713" r="14713"/>
            <a:stretch/>
          </p:blipFill>
          <p:spPr>
            <a:xfrm>
              <a:off x="3912305" y="4500456"/>
              <a:ext cx="1539372" cy="1447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FF0585-6CC5-43A8-B067-C435D43BEE68}"/>
                </a:ext>
              </a:extLst>
            </p:cNvPr>
            <p:cNvSpPr/>
            <p:nvPr/>
          </p:nvSpPr>
          <p:spPr>
            <a:xfrm>
              <a:off x="5380307" y="4855024"/>
              <a:ext cx="2837718" cy="738664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spAutoFit/>
            </a:bodyPr>
            <a:lstStyle/>
            <a:p>
              <a:pPr defTabSz="913841">
                <a:defRPr/>
              </a:pPr>
              <a:r>
                <a:rPr lang="en-US" sz="1400" dirty="0">
                  <a:solidFill>
                    <a:srgbClr val="282828"/>
                  </a:solidFill>
                  <a:cs typeface="Segoe UI Semibold"/>
                </a:rPr>
                <a:t>of small businesses that experienced a recent cyberattack were not able to operate.</a:t>
              </a:r>
              <a:r>
                <a:rPr lang="en-US" sz="1400" baseline="30000" dirty="0">
                  <a:solidFill>
                    <a:srgbClr val="282828"/>
                  </a:solidFill>
                  <a:cs typeface="Segoe UI Semibold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95FD61-F944-44F2-9A49-C0B80B29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Detailed product 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AE37CC-EC1D-44C2-B3A9-2512C3C00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346078"/>
              </p:ext>
            </p:extLst>
          </p:nvPr>
        </p:nvGraphicFramePr>
        <p:xfrm>
          <a:off x="588965" y="1081806"/>
          <a:ext cx="11014072" cy="5395089"/>
        </p:xfrm>
        <a:graphic>
          <a:graphicData uri="http://schemas.openxmlformats.org/drawingml/2006/table">
            <a:tbl>
              <a:tblPr/>
              <a:tblGrid>
                <a:gridCol w="7764958">
                  <a:extLst>
                    <a:ext uri="{9D8B030D-6E8A-4147-A177-3AD203B41FA5}">
                      <a16:colId xmlns:a16="http://schemas.microsoft.com/office/drawing/2014/main" val="2931427282"/>
                    </a:ext>
                  </a:extLst>
                </a:gridCol>
                <a:gridCol w="1083038">
                  <a:extLst>
                    <a:ext uri="{9D8B030D-6E8A-4147-A177-3AD203B41FA5}">
                      <a16:colId xmlns:a16="http://schemas.microsoft.com/office/drawing/2014/main" val="2309044121"/>
                    </a:ext>
                  </a:extLst>
                </a:gridCol>
                <a:gridCol w="1083038">
                  <a:extLst>
                    <a:ext uri="{9D8B030D-6E8A-4147-A177-3AD203B41FA5}">
                      <a16:colId xmlns:a16="http://schemas.microsoft.com/office/drawing/2014/main" val="3612140374"/>
                    </a:ext>
                  </a:extLst>
                </a:gridCol>
                <a:gridCol w="1083038">
                  <a:extLst>
                    <a:ext uri="{9D8B030D-6E8A-4147-A177-3AD203B41FA5}">
                      <a16:colId xmlns:a16="http://schemas.microsoft.com/office/drawing/2014/main" val="2560257401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Capabilities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MDB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MDE P1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MDE P2</a:t>
                      </a:r>
                      <a:endParaRPr lang="en-US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74273"/>
                  </a:ext>
                </a:extLst>
              </a:tr>
              <a:tr h="189067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Automatic Investigation and Remediation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563521"/>
                  </a:ext>
                </a:extLst>
              </a:tr>
              <a:tr h="189067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automation levels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599857"/>
                  </a:ext>
                </a:extLst>
              </a:tr>
              <a:tr h="189067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Customized automation levels</a:t>
                      </a:r>
                    </a:p>
                  </a:txBody>
                  <a:tcPr marR="840" marT="840" marB="702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0" marR="840" marT="840" marB="70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307856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Centralized Management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511368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Role-based access control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82920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Simplified client configuration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382177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Reporting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680885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API's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171726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SIEM Connector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89736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API's (Response, Data collection)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26565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Partner applications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393282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Threat Intelligence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76419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Threat Analytics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545988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Custom Threat Intelligence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13391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Sandbox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409361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3rd party Threat Intelligence Connector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452856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Partner Support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01406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APIs (For Partners)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918853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RMM Integration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310106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​MSP Support (Multi-tenant API, multi tenant authentication)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151927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Microsoft Threat Expert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466475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Targeted attack notification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591550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Collaborate with Experts, on demand</a:t>
                      </a: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92860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Platform support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R="952" marT="952" marB="79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039031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Windows Client </a:t>
                      </a:r>
                    </a:p>
                  </a:txBody>
                  <a:tcPr marR="952" marT="952" marB="797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678143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MacOS</a:t>
                      </a:r>
                    </a:p>
                  </a:txBody>
                  <a:tcPr marR="952" marT="952" marB="797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8970"/>
                  </a:ext>
                </a:extLst>
              </a:tr>
              <a:tr h="19011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Mobile (Android, iOS)</a:t>
                      </a:r>
                    </a:p>
                  </a:txBody>
                  <a:tcPr marR="952" marT="952" marB="797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Wingdings" panose="05000000000000000000" pitchFamily="2" charset="2"/>
                        </a:rPr>
                        <a:t>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" marR="952" marT="952" marB="797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688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3DE8D8E-CA2C-4DF3-887F-941A004C9E7E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483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789780E-80CB-41B6-A65B-EEA8B7BD4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87484"/>
            <a:ext cx="12192000" cy="214267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EA246-2B17-4677-9FE8-90915F3B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Microsoft Defender for Business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B65144-9B76-4103-996C-723A3A561086}"/>
              </a:ext>
            </a:extLst>
          </p:cNvPr>
          <p:cNvSpPr txBox="1"/>
          <p:nvPr/>
        </p:nvSpPr>
        <p:spPr>
          <a:xfrm>
            <a:off x="1040267" y="1779158"/>
            <a:ext cx="10203942" cy="738664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Elevate your security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Elevate your security with enterprise-grade endpoint protection specially built for businesses with up to 300 employees.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46FD3D-2338-440E-9711-A07299CDD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74347" y="2854578"/>
            <a:ext cx="3291839" cy="3383280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09FA01-10C8-4EEF-A8EE-069F824D5649}"/>
              </a:ext>
            </a:extLst>
          </p:cNvPr>
          <p:cNvSpPr txBox="1"/>
          <p:nvPr/>
        </p:nvSpPr>
        <p:spPr>
          <a:xfrm>
            <a:off x="1129861" y="4153892"/>
            <a:ext cx="2780810" cy="1723549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Enterprise-grade protection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Security for all your devices with next-generation protection, endpoint detection and response, and threat and vulnerability management.</a:t>
            </a:r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A42C2072-0FAC-44BC-9535-3C5C7C54A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1706" y="3276857"/>
            <a:ext cx="517120" cy="470782"/>
            <a:chOff x="1383" y="998"/>
            <a:chExt cx="279" cy="254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79866B86-F34A-403C-9348-0499C106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1057"/>
              <a:ext cx="279" cy="159"/>
            </a:xfrm>
            <a:custGeom>
              <a:avLst/>
              <a:gdLst>
                <a:gd name="T0" fmla="*/ 165 w 374"/>
                <a:gd name="T1" fmla="*/ 166 h 213"/>
                <a:gd name="T2" fmla="*/ 165 w 374"/>
                <a:gd name="T3" fmla="*/ 166 h 213"/>
                <a:gd name="T4" fmla="*/ 160 w 374"/>
                <a:gd name="T5" fmla="*/ 131 h 213"/>
                <a:gd name="T6" fmla="*/ 160 w 374"/>
                <a:gd name="T7" fmla="*/ 74 h 213"/>
                <a:gd name="T8" fmla="*/ 200 w 374"/>
                <a:gd name="T9" fmla="*/ 69 h 213"/>
                <a:gd name="T10" fmla="*/ 237 w 374"/>
                <a:gd name="T11" fmla="*/ 53 h 213"/>
                <a:gd name="T12" fmla="*/ 258 w 374"/>
                <a:gd name="T13" fmla="*/ 43 h 213"/>
                <a:gd name="T14" fmla="*/ 280 w 374"/>
                <a:gd name="T15" fmla="*/ 40 h 213"/>
                <a:gd name="T16" fmla="*/ 303 w 374"/>
                <a:gd name="T17" fmla="*/ 43 h 213"/>
                <a:gd name="T18" fmla="*/ 323 w 374"/>
                <a:gd name="T19" fmla="*/ 53 h 213"/>
                <a:gd name="T20" fmla="*/ 360 w 374"/>
                <a:gd name="T21" fmla="*/ 69 h 213"/>
                <a:gd name="T22" fmla="*/ 374 w 374"/>
                <a:gd name="T23" fmla="*/ 72 h 213"/>
                <a:gd name="T24" fmla="*/ 374 w 374"/>
                <a:gd name="T25" fmla="*/ 0 h 213"/>
                <a:gd name="T26" fmla="*/ 0 w 374"/>
                <a:gd name="T27" fmla="*/ 0 h 213"/>
                <a:gd name="T28" fmla="*/ 0 w 374"/>
                <a:gd name="T29" fmla="*/ 213 h 213"/>
                <a:gd name="T30" fmla="*/ 187 w 374"/>
                <a:gd name="T31" fmla="*/ 213 h 213"/>
                <a:gd name="T32" fmla="*/ 178 w 374"/>
                <a:gd name="T33" fmla="*/ 198 h 213"/>
                <a:gd name="T34" fmla="*/ 165 w 374"/>
                <a:gd name="T35" fmla="*/ 16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4" h="213">
                  <a:moveTo>
                    <a:pt x="165" y="166"/>
                  </a:moveTo>
                  <a:lnTo>
                    <a:pt x="165" y="166"/>
                  </a:lnTo>
                  <a:cubicBezTo>
                    <a:pt x="162" y="155"/>
                    <a:pt x="160" y="143"/>
                    <a:pt x="160" y="131"/>
                  </a:cubicBezTo>
                  <a:lnTo>
                    <a:pt x="160" y="74"/>
                  </a:lnTo>
                  <a:cubicBezTo>
                    <a:pt x="174" y="74"/>
                    <a:pt x="187" y="72"/>
                    <a:pt x="200" y="69"/>
                  </a:cubicBezTo>
                  <a:cubicBezTo>
                    <a:pt x="213" y="66"/>
                    <a:pt x="225" y="60"/>
                    <a:pt x="237" y="53"/>
                  </a:cubicBezTo>
                  <a:cubicBezTo>
                    <a:pt x="244" y="48"/>
                    <a:pt x="251" y="45"/>
                    <a:pt x="258" y="43"/>
                  </a:cubicBezTo>
                  <a:cubicBezTo>
                    <a:pt x="264" y="41"/>
                    <a:pt x="272" y="40"/>
                    <a:pt x="280" y="40"/>
                  </a:cubicBezTo>
                  <a:cubicBezTo>
                    <a:pt x="289" y="40"/>
                    <a:pt x="296" y="41"/>
                    <a:pt x="303" y="43"/>
                  </a:cubicBezTo>
                  <a:cubicBezTo>
                    <a:pt x="309" y="45"/>
                    <a:pt x="316" y="48"/>
                    <a:pt x="323" y="53"/>
                  </a:cubicBezTo>
                  <a:cubicBezTo>
                    <a:pt x="335" y="60"/>
                    <a:pt x="347" y="66"/>
                    <a:pt x="360" y="69"/>
                  </a:cubicBezTo>
                  <a:cubicBezTo>
                    <a:pt x="364" y="70"/>
                    <a:pt x="369" y="71"/>
                    <a:pt x="374" y="72"/>
                  </a:cubicBezTo>
                  <a:lnTo>
                    <a:pt x="374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87" y="213"/>
                  </a:lnTo>
                  <a:cubicBezTo>
                    <a:pt x="184" y="208"/>
                    <a:pt x="181" y="203"/>
                    <a:pt x="178" y="198"/>
                  </a:cubicBezTo>
                  <a:cubicBezTo>
                    <a:pt x="173" y="188"/>
                    <a:pt x="168" y="177"/>
                    <a:pt x="165" y="166"/>
                  </a:cubicBez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CC690854-4567-4FCF-BEF9-DDD0F1EB2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998"/>
              <a:ext cx="278" cy="39"/>
            </a:xfrm>
            <a:custGeom>
              <a:avLst/>
              <a:gdLst>
                <a:gd name="T0" fmla="*/ 373 w 373"/>
                <a:gd name="T1" fmla="*/ 0 h 53"/>
                <a:gd name="T2" fmla="*/ 373 w 373"/>
                <a:gd name="T3" fmla="*/ 0 h 53"/>
                <a:gd name="T4" fmla="*/ 0 w 373"/>
                <a:gd name="T5" fmla="*/ 0 h 53"/>
                <a:gd name="T6" fmla="*/ 0 w 373"/>
                <a:gd name="T7" fmla="*/ 53 h 53"/>
                <a:gd name="T8" fmla="*/ 373 w 373"/>
                <a:gd name="T9" fmla="*/ 53 h 53"/>
                <a:gd name="T10" fmla="*/ 373 w 373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53">
                  <a:moveTo>
                    <a:pt x="373" y="0"/>
                  </a:moveTo>
                  <a:lnTo>
                    <a:pt x="373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373" y="53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2F2F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B2ED6B9-F3AF-469E-9DF4-56F0C8758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" y="1107"/>
              <a:ext cx="138" cy="145"/>
            </a:xfrm>
            <a:custGeom>
              <a:avLst/>
              <a:gdLst>
                <a:gd name="T0" fmla="*/ 121 w 186"/>
                <a:gd name="T1" fmla="*/ 8 h 195"/>
                <a:gd name="T2" fmla="*/ 121 w 186"/>
                <a:gd name="T3" fmla="*/ 8 h 195"/>
                <a:gd name="T4" fmla="*/ 93 w 186"/>
                <a:gd name="T5" fmla="*/ 0 h 195"/>
                <a:gd name="T6" fmla="*/ 65 w 186"/>
                <a:gd name="T7" fmla="*/ 8 h 195"/>
                <a:gd name="T8" fmla="*/ 34 w 186"/>
                <a:gd name="T9" fmla="*/ 24 h 195"/>
                <a:gd name="T10" fmla="*/ 0 w 186"/>
                <a:gd name="T11" fmla="*/ 32 h 195"/>
                <a:gd name="T12" fmla="*/ 0 w 186"/>
                <a:gd name="T13" fmla="*/ 64 h 195"/>
                <a:gd name="T14" fmla="*/ 8 w 186"/>
                <a:gd name="T15" fmla="*/ 105 h 195"/>
                <a:gd name="T16" fmla="*/ 29 w 186"/>
                <a:gd name="T17" fmla="*/ 141 h 195"/>
                <a:gd name="T18" fmla="*/ 59 w 186"/>
                <a:gd name="T19" fmla="*/ 171 h 195"/>
                <a:gd name="T20" fmla="*/ 93 w 186"/>
                <a:gd name="T21" fmla="*/ 195 h 195"/>
                <a:gd name="T22" fmla="*/ 127 w 186"/>
                <a:gd name="T23" fmla="*/ 171 h 195"/>
                <a:gd name="T24" fmla="*/ 157 w 186"/>
                <a:gd name="T25" fmla="*/ 141 h 195"/>
                <a:gd name="T26" fmla="*/ 178 w 186"/>
                <a:gd name="T27" fmla="*/ 105 h 195"/>
                <a:gd name="T28" fmla="*/ 186 w 186"/>
                <a:gd name="T29" fmla="*/ 64 h 195"/>
                <a:gd name="T30" fmla="*/ 186 w 186"/>
                <a:gd name="T31" fmla="*/ 32 h 195"/>
                <a:gd name="T32" fmla="*/ 152 w 186"/>
                <a:gd name="T33" fmla="*/ 24 h 195"/>
                <a:gd name="T34" fmla="*/ 121 w 186"/>
                <a:gd name="T35" fmla="*/ 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195">
                  <a:moveTo>
                    <a:pt x="121" y="8"/>
                  </a:moveTo>
                  <a:lnTo>
                    <a:pt x="121" y="8"/>
                  </a:lnTo>
                  <a:cubicBezTo>
                    <a:pt x="113" y="2"/>
                    <a:pt x="103" y="0"/>
                    <a:pt x="93" y="0"/>
                  </a:cubicBezTo>
                  <a:cubicBezTo>
                    <a:pt x="83" y="0"/>
                    <a:pt x="74" y="2"/>
                    <a:pt x="65" y="8"/>
                  </a:cubicBezTo>
                  <a:cubicBezTo>
                    <a:pt x="56" y="14"/>
                    <a:pt x="45" y="20"/>
                    <a:pt x="34" y="24"/>
                  </a:cubicBezTo>
                  <a:cubicBezTo>
                    <a:pt x="23" y="27"/>
                    <a:pt x="11" y="30"/>
                    <a:pt x="0" y="32"/>
                  </a:cubicBezTo>
                  <a:lnTo>
                    <a:pt x="0" y="64"/>
                  </a:lnTo>
                  <a:cubicBezTo>
                    <a:pt x="0" y="78"/>
                    <a:pt x="3" y="92"/>
                    <a:pt x="8" y="105"/>
                  </a:cubicBezTo>
                  <a:cubicBezTo>
                    <a:pt x="13" y="118"/>
                    <a:pt x="20" y="130"/>
                    <a:pt x="29" y="141"/>
                  </a:cubicBezTo>
                  <a:cubicBezTo>
                    <a:pt x="38" y="152"/>
                    <a:pt x="48" y="162"/>
                    <a:pt x="59" y="171"/>
                  </a:cubicBezTo>
                  <a:cubicBezTo>
                    <a:pt x="70" y="180"/>
                    <a:pt x="82" y="188"/>
                    <a:pt x="93" y="195"/>
                  </a:cubicBezTo>
                  <a:cubicBezTo>
                    <a:pt x="105" y="188"/>
                    <a:pt x="116" y="180"/>
                    <a:pt x="127" y="171"/>
                  </a:cubicBezTo>
                  <a:cubicBezTo>
                    <a:pt x="138" y="162"/>
                    <a:pt x="148" y="152"/>
                    <a:pt x="157" y="141"/>
                  </a:cubicBezTo>
                  <a:cubicBezTo>
                    <a:pt x="166" y="130"/>
                    <a:pt x="173" y="118"/>
                    <a:pt x="178" y="105"/>
                  </a:cubicBezTo>
                  <a:cubicBezTo>
                    <a:pt x="184" y="92"/>
                    <a:pt x="186" y="78"/>
                    <a:pt x="186" y="64"/>
                  </a:cubicBezTo>
                  <a:lnTo>
                    <a:pt x="186" y="32"/>
                  </a:lnTo>
                  <a:cubicBezTo>
                    <a:pt x="175" y="30"/>
                    <a:pt x="164" y="27"/>
                    <a:pt x="152" y="24"/>
                  </a:cubicBezTo>
                  <a:cubicBezTo>
                    <a:pt x="141" y="20"/>
                    <a:pt x="131" y="14"/>
                    <a:pt x="121" y="8"/>
                  </a:cubicBez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02EA98-22B0-4D65-8D7F-C25890A1E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50080" y="2854578"/>
            <a:ext cx="3291839" cy="3383280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1D0CC2-091F-4F6B-A1A0-22EFFDEE5961}"/>
              </a:ext>
            </a:extLst>
          </p:cNvPr>
          <p:cNvSpPr txBox="1"/>
          <p:nvPr/>
        </p:nvSpPr>
        <p:spPr>
          <a:xfrm>
            <a:off x="4705594" y="4153892"/>
            <a:ext cx="2780810" cy="1477328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Easy to use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Streamline onboarding with wizard-driven set up and recommended security policies activated out-of-the-box to quickly secure devices. </a:t>
            </a:r>
          </a:p>
        </p:txBody>
      </p:sp>
      <p:grpSp>
        <p:nvGrpSpPr>
          <p:cNvPr id="34" name="Group 37">
            <a:extLst>
              <a:ext uri="{FF2B5EF4-FFF2-40B4-BE49-F238E27FC236}">
                <a16:creationId xmlns:a16="http://schemas.microsoft.com/office/drawing/2014/main" id="{9BB63AFD-5BEE-4EEF-A779-483AAE444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02222" y="3322266"/>
            <a:ext cx="587554" cy="379962"/>
            <a:chOff x="8450" y="2558"/>
            <a:chExt cx="317" cy="205"/>
          </a:xfrm>
        </p:grpSpPr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8F26CF2-5991-43B1-9209-8E52546B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0" y="2558"/>
              <a:ext cx="208" cy="156"/>
            </a:xfrm>
            <a:custGeom>
              <a:avLst/>
              <a:gdLst>
                <a:gd name="T0" fmla="*/ 20 w 280"/>
                <a:gd name="T1" fmla="*/ 173 h 210"/>
                <a:gd name="T2" fmla="*/ 20 w 280"/>
                <a:gd name="T3" fmla="*/ 173 h 210"/>
                <a:gd name="T4" fmla="*/ 42 w 280"/>
                <a:gd name="T5" fmla="*/ 188 h 210"/>
                <a:gd name="T6" fmla="*/ 70 w 280"/>
                <a:gd name="T7" fmla="*/ 194 h 210"/>
                <a:gd name="T8" fmla="*/ 229 w 280"/>
                <a:gd name="T9" fmla="*/ 194 h 210"/>
                <a:gd name="T10" fmla="*/ 239 w 280"/>
                <a:gd name="T11" fmla="*/ 206 h 210"/>
                <a:gd name="T12" fmla="*/ 253 w 280"/>
                <a:gd name="T13" fmla="*/ 210 h 210"/>
                <a:gd name="T14" fmla="*/ 264 w 280"/>
                <a:gd name="T15" fmla="*/ 208 h 210"/>
                <a:gd name="T16" fmla="*/ 272 w 280"/>
                <a:gd name="T17" fmla="*/ 202 h 210"/>
                <a:gd name="T18" fmla="*/ 278 w 280"/>
                <a:gd name="T19" fmla="*/ 193 h 210"/>
                <a:gd name="T20" fmla="*/ 280 w 280"/>
                <a:gd name="T21" fmla="*/ 183 h 210"/>
                <a:gd name="T22" fmla="*/ 278 w 280"/>
                <a:gd name="T23" fmla="*/ 172 h 210"/>
                <a:gd name="T24" fmla="*/ 272 w 280"/>
                <a:gd name="T25" fmla="*/ 164 h 210"/>
                <a:gd name="T26" fmla="*/ 264 w 280"/>
                <a:gd name="T27" fmla="*/ 158 h 210"/>
                <a:gd name="T28" fmla="*/ 253 w 280"/>
                <a:gd name="T29" fmla="*/ 156 h 210"/>
                <a:gd name="T30" fmla="*/ 239 w 280"/>
                <a:gd name="T31" fmla="*/ 160 h 210"/>
                <a:gd name="T32" fmla="*/ 229 w 280"/>
                <a:gd name="T33" fmla="*/ 172 h 210"/>
                <a:gd name="T34" fmla="*/ 70 w 280"/>
                <a:gd name="T35" fmla="*/ 172 h 210"/>
                <a:gd name="T36" fmla="*/ 51 w 280"/>
                <a:gd name="T37" fmla="*/ 168 h 210"/>
                <a:gd name="T38" fmla="*/ 35 w 280"/>
                <a:gd name="T39" fmla="*/ 158 h 210"/>
                <a:gd name="T40" fmla="*/ 25 w 280"/>
                <a:gd name="T41" fmla="*/ 142 h 210"/>
                <a:gd name="T42" fmla="*/ 21 w 280"/>
                <a:gd name="T43" fmla="*/ 124 h 210"/>
                <a:gd name="T44" fmla="*/ 25 w 280"/>
                <a:gd name="T45" fmla="*/ 105 h 210"/>
                <a:gd name="T46" fmla="*/ 35 w 280"/>
                <a:gd name="T47" fmla="*/ 89 h 210"/>
                <a:gd name="T48" fmla="*/ 51 w 280"/>
                <a:gd name="T49" fmla="*/ 79 h 210"/>
                <a:gd name="T50" fmla="*/ 70 w 280"/>
                <a:gd name="T51" fmla="*/ 75 h 210"/>
                <a:gd name="T52" fmla="*/ 92 w 280"/>
                <a:gd name="T53" fmla="*/ 75 h 210"/>
                <a:gd name="T54" fmla="*/ 100 w 280"/>
                <a:gd name="T55" fmla="*/ 54 h 210"/>
                <a:gd name="T56" fmla="*/ 114 w 280"/>
                <a:gd name="T57" fmla="*/ 37 h 210"/>
                <a:gd name="T58" fmla="*/ 134 w 280"/>
                <a:gd name="T59" fmla="*/ 25 h 210"/>
                <a:gd name="T60" fmla="*/ 156 w 280"/>
                <a:gd name="T61" fmla="*/ 21 h 210"/>
                <a:gd name="T62" fmla="*/ 185 w 280"/>
                <a:gd name="T63" fmla="*/ 28 h 210"/>
                <a:gd name="T64" fmla="*/ 208 w 280"/>
                <a:gd name="T65" fmla="*/ 47 h 210"/>
                <a:gd name="T66" fmla="*/ 219 w 280"/>
                <a:gd name="T67" fmla="*/ 43 h 210"/>
                <a:gd name="T68" fmla="*/ 230 w 280"/>
                <a:gd name="T69" fmla="*/ 40 h 210"/>
                <a:gd name="T70" fmla="*/ 216 w 280"/>
                <a:gd name="T71" fmla="*/ 23 h 210"/>
                <a:gd name="T72" fmla="*/ 198 w 280"/>
                <a:gd name="T73" fmla="*/ 10 h 210"/>
                <a:gd name="T74" fmla="*/ 178 w 280"/>
                <a:gd name="T75" fmla="*/ 2 h 210"/>
                <a:gd name="T76" fmla="*/ 156 w 280"/>
                <a:gd name="T77" fmla="*/ 0 h 210"/>
                <a:gd name="T78" fmla="*/ 131 w 280"/>
                <a:gd name="T79" fmla="*/ 3 h 210"/>
                <a:gd name="T80" fmla="*/ 108 w 280"/>
                <a:gd name="T81" fmla="*/ 14 h 210"/>
                <a:gd name="T82" fmla="*/ 89 w 280"/>
                <a:gd name="T83" fmla="*/ 31 h 210"/>
                <a:gd name="T84" fmla="*/ 76 w 280"/>
                <a:gd name="T85" fmla="*/ 54 h 210"/>
                <a:gd name="T86" fmla="*/ 70 w 280"/>
                <a:gd name="T87" fmla="*/ 54 h 210"/>
                <a:gd name="T88" fmla="*/ 42 w 280"/>
                <a:gd name="T89" fmla="*/ 59 h 210"/>
                <a:gd name="T90" fmla="*/ 20 w 280"/>
                <a:gd name="T91" fmla="*/ 74 h 210"/>
                <a:gd name="T92" fmla="*/ 5 w 280"/>
                <a:gd name="T93" fmla="*/ 96 h 210"/>
                <a:gd name="T94" fmla="*/ 0 w 280"/>
                <a:gd name="T95" fmla="*/ 124 h 210"/>
                <a:gd name="T96" fmla="*/ 5 w 280"/>
                <a:gd name="T97" fmla="*/ 151 h 210"/>
                <a:gd name="T98" fmla="*/ 20 w 280"/>
                <a:gd name="T99" fmla="*/ 17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0" h="210">
                  <a:moveTo>
                    <a:pt x="20" y="173"/>
                  </a:moveTo>
                  <a:lnTo>
                    <a:pt x="20" y="173"/>
                  </a:lnTo>
                  <a:cubicBezTo>
                    <a:pt x="26" y="180"/>
                    <a:pt x="34" y="185"/>
                    <a:pt x="42" y="188"/>
                  </a:cubicBezTo>
                  <a:cubicBezTo>
                    <a:pt x="51" y="192"/>
                    <a:pt x="60" y="194"/>
                    <a:pt x="70" y="194"/>
                  </a:cubicBezTo>
                  <a:lnTo>
                    <a:pt x="229" y="194"/>
                  </a:lnTo>
                  <a:cubicBezTo>
                    <a:pt x="231" y="199"/>
                    <a:pt x="234" y="203"/>
                    <a:pt x="239" y="206"/>
                  </a:cubicBezTo>
                  <a:cubicBezTo>
                    <a:pt x="243" y="208"/>
                    <a:pt x="248" y="210"/>
                    <a:pt x="253" y="210"/>
                  </a:cubicBezTo>
                  <a:cubicBezTo>
                    <a:pt x="257" y="210"/>
                    <a:pt x="261" y="209"/>
                    <a:pt x="264" y="208"/>
                  </a:cubicBezTo>
                  <a:cubicBezTo>
                    <a:pt x="267" y="207"/>
                    <a:pt x="270" y="205"/>
                    <a:pt x="272" y="202"/>
                  </a:cubicBezTo>
                  <a:cubicBezTo>
                    <a:pt x="275" y="200"/>
                    <a:pt x="277" y="197"/>
                    <a:pt x="278" y="193"/>
                  </a:cubicBezTo>
                  <a:cubicBezTo>
                    <a:pt x="280" y="190"/>
                    <a:pt x="280" y="187"/>
                    <a:pt x="280" y="183"/>
                  </a:cubicBezTo>
                  <a:cubicBezTo>
                    <a:pt x="280" y="179"/>
                    <a:pt x="280" y="176"/>
                    <a:pt x="278" y="172"/>
                  </a:cubicBezTo>
                  <a:cubicBezTo>
                    <a:pt x="277" y="169"/>
                    <a:pt x="275" y="166"/>
                    <a:pt x="272" y="164"/>
                  </a:cubicBezTo>
                  <a:cubicBezTo>
                    <a:pt x="270" y="161"/>
                    <a:pt x="267" y="160"/>
                    <a:pt x="264" y="158"/>
                  </a:cubicBezTo>
                  <a:cubicBezTo>
                    <a:pt x="261" y="157"/>
                    <a:pt x="257" y="156"/>
                    <a:pt x="253" y="156"/>
                  </a:cubicBezTo>
                  <a:cubicBezTo>
                    <a:pt x="248" y="156"/>
                    <a:pt x="243" y="157"/>
                    <a:pt x="239" y="160"/>
                  </a:cubicBezTo>
                  <a:cubicBezTo>
                    <a:pt x="234" y="163"/>
                    <a:pt x="231" y="167"/>
                    <a:pt x="229" y="172"/>
                  </a:cubicBezTo>
                  <a:lnTo>
                    <a:pt x="70" y="172"/>
                  </a:lnTo>
                  <a:cubicBezTo>
                    <a:pt x="63" y="172"/>
                    <a:pt x="57" y="171"/>
                    <a:pt x="51" y="168"/>
                  </a:cubicBezTo>
                  <a:cubicBezTo>
                    <a:pt x="45" y="166"/>
                    <a:pt x="40" y="162"/>
                    <a:pt x="35" y="158"/>
                  </a:cubicBezTo>
                  <a:cubicBezTo>
                    <a:pt x="31" y="153"/>
                    <a:pt x="28" y="148"/>
                    <a:pt x="25" y="142"/>
                  </a:cubicBezTo>
                  <a:cubicBezTo>
                    <a:pt x="22" y="136"/>
                    <a:pt x="21" y="130"/>
                    <a:pt x="21" y="124"/>
                  </a:cubicBezTo>
                  <a:cubicBezTo>
                    <a:pt x="21" y="117"/>
                    <a:pt x="22" y="111"/>
                    <a:pt x="25" y="105"/>
                  </a:cubicBezTo>
                  <a:cubicBezTo>
                    <a:pt x="28" y="99"/>
                    <a:pt x="31" y="94"/>
                    <a:pt x="35" y="89"/>
                  </a:cubicBezTo>
                  <a:cubicBezTo>
                    <a:pt x="40" y="85"/>
                    <a:pt x="45" y="81"/>
                    <a:pt x="51" y="79"/>
                  </a:cubicBezTo>
                  <a:cubicBezTo>
                    <a:pt x="57" y="76"/>
                    <a:pt x="63" y="75"/>
                    <a:pt x="70" y="75"/>
                  </a:cubicBezTo>
                  <a:lnTo>
                    <a:pt x="92" y="75"/>
                  </a:lnTo>
                  <a:cubicBezTo>
                    <a:pt x="94" y="67"/>
                    <a:pt x="96" y="60"/>
                    <a:pt x="100" y="54"/>
                  </a:cubicBezTo>
                  <a:cubicBezTo>
                    <a:pt x="104" y="47"/>
                    <a:pt x="109" y="41"/>
                    <a:pt x="114" y="37"/>
                  </a:cubicBezTo>
                  <a:cubicBezTo>
                    <a:pt x="120" y="32"/>
                    <a:pt x="126" y="28"/>
                    <a:pt x="134" y="25"/>
                  </a:cubicBezTo>
                  <a:cubicBezTo>
                    <a:pt x="141" y="23"/>
                    <a:pt x="148" y="21"/>
                    <a:pt x="156" y="21"/>
                  </a:cubicBezTo>
                  <a:cubicBezTo>
                    <a:pt x="166" y="21"/>
                    <a:pt x="176" y="24"/>
                    <a:pt x="185" y="28"/>
                  </a:cubicBezTo>
                  <a:cubicBezTo>
                    <a:pt x="194" y="33"/>
                    <a:pt x="202" y="39"/>
                    <a:pt x="208" y="47"/>
                  </a:cubicBezTo>
                  <a:cubicBezTo>
                    <a:pt x="212" y="46"/>
                    <a:pt x="215" y="44"/>
                    <a:pt x="219" y="43"/>
                  </a:cubicBezTo>
                  <a:cubicBezTo>
                    <a:pt x="222" y="42"/>
                    <a:pt x="226" y="41"/>
                    <a:pt x="230" y="40"/>
                  </a:cubicBezTo>
                  <a:cubicBezTo>
                    <a:pt x="225" y="34"/>
                    <a:pt x="221" y="28"/>
                    <a:pt x="216" y="23"/>
                  </a:cubicBezTo>
                  <a:cubicBezTo>
                    <a:pt x="210" y="18"/>
                    <a:pt x="204" y="14"/>
                    <a:pt x="198" y="10"/>
                  </a:cubicBezTo>
                  <a:cubicBezTo>
                    <a:pt x="192" y="7"/>
                    <a:pt x="185" y="4"/>
                    <a:pt x="178" y="2"/>
                  </a:cubicBezTo>
                  <a:cubicBezTo>
                    <a:pt x="171" y="1"/>
                    <a:pt x="164" y="0"/>
                    <a:pt x="156" y="0"/>
                  </a:cubicBezTo>
                  <a:cubicBezTo>
                    <a:pt x="147" y="0"/>
                    <a:pt x="139" y="1"/>
                    <a:pt x="131" y="3"/>
                  </a:cubicBezTo>
                  <a:cubicBezTo>
                    <a:pt x="122" y="6"/>
                    <a:pt x="115" y="10"/>
                    <a:pt x="108" y="14"/>
                  </a:cubicBezTo>
                  <a:cubicBezTo>
                    <a:pt x="101" y="19"/>
                    <a:pt x="95" y="25"/>
                    <a:pt x="89" y="31"/>
                  </a:cubicBezTo>
                  <a:cubicBezTo>
                    <a:pt x="84" y="38"/>
                    <a:pt x="79" y="45"/>
                    <a:pt x="76" y="54"/>
                  </a:cubicBezTo>
                  <a:lnTo>
                    <a:pt x="70" y="54"/>
                  </a:lnTo>
                  <a:cubicBezTo>
                    <a:pt x="60" y="54"/>
                    <a:pt x="51" y="55"/>
                    <a:pt x="42" y="59"/>
                  </a:cubicBezTo>
                  <a:cubicBezTo>
                    <a:pt x="34" y="63"/>
                    <a:pt x="26" y="68"/>
                    <a:pt x="20" y="74"/>
                  </a:cubicBezTo>
                  <a:cubicBezTo>
                    <a:pt x="14" y="80"/>
                    <a:pt x="9" y="88"/>
                    <a:pt x="5" y="96"/>
                  </a:cubicBezTo>
                  <a:cubicBezTo>
                    <a:pt x="1" y="105"/>
                    <a:pt x="0" y="114"/>
                    <a:pt x="0" y="124"/>
                  </a:cubicBezTo>
                  <a:cubicBezTo>
                    <a:pt x="0" y="133"/>
                    <a:pt x="1" y="142"/>
                    <a:pt x="5" y="151"/>
                  </a:cubicBezTo>
                  <a:cubicBezTo>
                    <a:pt x="9" y="159"/>
                    <a:pt x="14" y="167"/>
                    <a:pt x="20" y="173"/>
                  </a:cubicBez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36" name="Freeform 39">
              <a:extLst>
                <a:ext uri="{FF2B5EF4-FFF2-40B4-BE49-F238E27FC236}">
                  <a16:creationId xmlns:a16="http://schemas.microsoft.com/office/drawing/2014/main" id="{2A126325-CF31-4945-B296-BDF41D9E6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" y="2594"/>
              <a:ext cx="249" cy="169"/>
            </a:xfrm>
            <a:custGeom>
              <a:avLst/>
              <a:gdLst>
                <a:gd name="T0" fmla="*/ 310 w 335"/>
                <a:gd name="T1" fmla="*/ 80 h 227"/>
                <a:gd name="T2" fmla="*/ 310 w 335"/>
                <a:gd name="T3" fmla="*/ 80 h 227"/>
                <a:gd name="T4" fmla="*/ 283 w 335"/>
                <a:gd name="T5" fmla="*/ 61 h 227"/>
                <a:gd name="T6" fmla="*/ 250 w 335"/>
                <a:gd name="T7" fmla="*/ 54 h 227"/>
                <a:gd name="T8" fmla="*/ 234 w 335"/>
                <a:gd name="T9" fmla="*/ 32 h 227"/>
                <a:gd name="T10" fmla="*/ 214 w 335"/>
                <a:gd name="T11" fmla="*/ 15 h 227"/>
                <a:gd name="T12" fmla="*/ 189 w 335"/>
                <a:gd name="T13" fmla="*/ 4 h 227"/>
                <a:gd name="T14" fmla="*/ 162 w 335"/>
                <a:gd name="T15" fmla="*/ 0 h 227"/>
                <a:gd name="T16" fmla="*/ 130 w 335"/>
                <a:gd name="T17" fmla="*/ 6 h 227"/>
                <a:gd name="T18" fmla="*/ 102 w 335"/>
                <a:gd name="T19" fmla="*/ 22 h 227"/>
                <a:gd name="T20" fmla="*/ 80 w 335"/>
                <a:gd name="T21" fmla="*/ 46 h 227"/>
                <a:gd name="T22" fmla="*/ 67 w 335"/>
                <a:gd name="T23" fmla="*/ 76 h 227"/>
                <a:gd name="T24" fmla="*/ 37 w 335"/>
                <a:gd name="T25" fmla="*/ 86 h 227"/>
                <a:gd name="T26" fmla="*/ 13 w 335"/>
                <a:gd name="T27" fmla="*/ 108 h 227"/>
                <a:gd name="T28" fmla="*/ 129 w 335"/>
                <a:gd name="T29" fmla="*/ 108 h 227"/>
                <a:gd name="T30" fmla="*/ 143 w 335"/>
                <a:gd name="T31" fmla="*/ 96 h 227"/>
                <a:gd name="T32" fmla="*/ 162 w 335"/>
                <a:gd name="T33" fmla="*/ 92 h 227"/>
                <a:gd name="T34" fmla="*/ 179 w 335"/>
                <a:gd name="T35" fmla="*/ 95 h 227"/>
                <a:gd name="T36" fmla="*/ 193 w 335"/>
                <a:gd name="T37" fmla="*/ 104 h 227"/>
                <a:gd name="T38" fmla="*/ 202 w 335"/>
                <a:gd name="T39" fmla="*/ 118 h 227"/>
                <a:gd name="T40" fmla="*/ 206 w 335"/>
                <a:gd name="T41" fmla="*/ 135 h 227"/>
                <a:gd name="T42" fmla="*/ 202 w 335"/>
                <a:gd name="T43" fmla="*/ 152 h 227"/>
                <a:gd name="T44" fmla="*/ 193 w 335"/>
                <a:gd name="T45" fmla="*/ 165 h 227"/>
                <a:gd name="T46" fmla="*/ 179 w 335"/>
                <a:gd name="T47" fmla="*/ 175 h 227"/>
                <a:gd name="T48" fmla="*/ 162 w 335"/>
                <a:gd name="T49" fmla="*/ 178 h 227"/>
                <a:gd name="T50" fmla="*/ 144 w 335"/>
                <a:gd name="T51" fmla="*/ 174 h 227"/>
                <a:gd name="T52" fmla="*/ 129 w 335"/>
                <a:gd name="T53" fmla="*/ 162 h 227"/>
                <a:gd name="T54" fmla="*/ 0 w 335"/>
                <a:gd name="T55" fmla="*/ 162 h 227"/>
                <a:gd name="T56" fmla="*/ 8 w 335"/>
                <a:gd name="T57" fmla="*/ 188 h 227"/>
                <a:gd name="T58" fmla="*/ 25 w 335"/>
                <a:gd name="T59" fmla="*/ 208 h 227"/>
                <a:gd name="T60" fmla="*/ 48 w 335"/>
                <a:gd name="T61" fmla="*/ 222 h 227"/>
                <a:gd name="T62" fmla="*/ 75 w 335"/>
                <a:gd name="T63" fmla="*/ 227 h 227"/>
                <a:gd name="T64" fmla="*/ 249 w 335"/>
                <a:gd name="T65" fmla="*/ 227 h 227"/>
                <a:gd name="T66" fmla="*/ 282 w 335"/>
                <a:gd name="T67" fmla="*/ 220 h 227"/>
                <a:gd name="T68" fmla="*/ 310 w 335"/>
                <a:gd name="T69" fmla="*/ 202 h 227"/>
                <a:gd name="T70" fmla="*/ 328 w 335"/>
                <a:gd name="T71" fmla="*/ 174 h 227"/>
                <a:gd name="T72" fmla="*/ 335 w 335"/>
                <a:gd name="T73" fmla="*/ 141 h 227"/>
                <a:gd name="T74" fmla="*/ 328 w 335"/>
                <a:gd name="T75" fmla="*/ 107 h 227"/>
                <a:gd name="T76" fmla="*/ 310 w 335"/>
                <a:gd name="T77" fmla="*/ 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5" h="227">
                  <a:moveTo>
                    <a:pt x="310" y="80"/>
                  </a:moveTo>
                  <a:lnTo>
                    <a:pt x="310" y="80"/>
                  </a:lnTo>
                  <a:cubicBezTo>
                    <a:pt x="302" y="72"/>
                    <a:pt x="293" y="66"/>
                    <a:pt x="283" y="61"/>
                  </a:cubicBezTo>
                  <a:cubicBezTo>
                    <a:pt x="272" y="57"/>
                    <a:pt x="261" y="54"/>
                    <a:pt x="250" y="54"/>
                  </a:cubicBezTo>
                  <a:cubicBezTo>
                    <a:pt x="245" y="46"/>
                    <a:pt x="240" y="38"/>
                    <a:pt x="234" y="32"/>
                  </a:cubicBezTo>
                  <a:cubicBezTo>
                    <a:pt x="228" y="25"/>
                    <a:pt x="221" y="20"/>
                    <a:pt x="214" y="15"/>
                  </a:cubicBezTo>
                  <a:cubicBezTo>
                    <a:pt x="206" y="10"/>
                    <a:pt x="198" y="7"/>
                    <a:pt x="189" y="4"/>
                  </a:cubicBezTo>
                  <a:cubicBezTo>
                    <a:pt x="181" y="2"/>
                    <a:pt x="172" y="0"/>
                    <a:pt x="162" y="0"/>
                  </a:cubicBezTo>
                  <a:cubicBezTo>
                    <a:pt x="151" y="0"/>
                    <a:pt x="140" y="2"/>
                    <a:pt x="130" y="6"/>
                  </a:cubicBezTo>
                  <a:cubicBezTo>
                    <a:pt x="119" y="10"/>
                    <a:pt x="110" y="15"/>
                    <a:pt x="102" y="22"/>
                  </a:cubicBezTo>
                  <a:cubicBezTo>
                    <a:pt x="93" y="28"/>
                    <a:pt x="86" y="36"/>
                    <a:pt x="80" y="46"/>
                  </a:cubicBezTo>
                  <a:cubicBezTo>
                    <a:pt x="74" y="55"/>
                    <a:pt x="70" y="65"/>
                    <a:pt x="67" y="76"/>
                  </a:cubicBezTo>
                  <a:cubicBezTo>
                    <a:pt x="56" y="77"/>
                    <a:pt x="46" y="81"/>
                    <a:pt x="37" y="86"/>
                  </a:cubicBezTo>
                  <a:cubicBezTo>
                    <a:pt x="27" y="92"/>
                    <a:pt x="19" y="99"/>
                    <a:pt x="13" y="108"/>
                  </a:cubicBezTo>
                  <a:lnTo>
                    <a:pt x="129" y="108"/>
                  </a:lnTo>
                  <a:cubicBezTo>
                    <a:pt x="133" y="103"/>
                    <a:pt x="138" y="99"/>
                    <a:pt x="143" y="96"/>
                  </a:cubicBezTo>
                  <a:cubicBezTo>
                    <a:pt x="149" y="93"/>
                    <a:pt x="156" y="92"/>
                    <a:pt x="162" y="92"/>
                  </a:cubicBezTo>
                  <a:cubicBezTo>
                    <a:pt x="168" y="92"/>
                    <a:pt x="174" y="93"/>
                    <a:pt x="179" y="95"/>
                  </a:cubicBezTo>
                  <a:cubicBezTo>
                    <a:pt x="184" y="97"/>
                    <a:pt x="189" y="101"/>
                    <a:pt x="193" y="104"/>
                  </a:cubicBezTo>
                  <a:cubicBezTo>
                    <a:pt x="197" y="108"/>
                    <a:pt x="200" y="113"/>
                    <a:pt x="202" y="118"/>
                  </a:cubicBezTo>
                  <a:cubicBezTo>
                    <a:pt x="204" y="123"/>
                    <a:pt x="206" y="129"/>
                    <a:pt x="206" y="135"/>
                  </a:cubicBezTo>
                  <a:cubicBezTo>
                    <a:pt x="206" y="141"/>
                    <a:pt x="204" y="146"/>
                    <a:pt x="202" y="152"/>
                  </a:cubicBezTo>
                  <a:cubicBezTo>
                    <a:pt x="200" y="157"/>
                    <a:pt x="197" y="161"/>
                    <a:pt x="193" y="165"/>
                  </a:cubicBezTo>
                  <a:cubicBezTo>
                    <a:pt x="189" y="169"/>
                    <a:pt x="184" y="172"/>
                    <a:pt x="179" y="175"/>
                  </a:cubicBezTo>
                  <a:cubicBezTo>
                    <a:pt x="174" y="177"/>
                    <a:pt x="168" y="178"/>
                    <a:pt x="162" y="178"/>
                  </a:cubicBezTo>
                  <a:cubicBezTo>
                    <a:pt x="156" y="178"/>
                    <a:pt x="149" y="177"/>
                    <a:pt x="144" y="174"/>
                  </a:cubicBezTo>
                  <a:cubicBezTo>
                    <a:pt x="138" y="171"/>
                    <a:pt x="133" y="167"/>
                    <a:pt x="129" y="162"/>
                  </a:cubicBezTo>
                  <a:lnTo>
                    <a:pt x="0" y="162"/>
                  </a:lnTo>
                  <a:cubicBezTo>
                    <a:pt x="1" y="171"/>
                    <a:pt x="4" y="180"/>
                    <a:pt x="8" y="188"/>
                  </a:cubicBezTo>
                  <a:cubicBezTo>
                    <a:pt x="13" y="196"/>
                    <a:pt x="18" y="203"/>
                    <a:pt x="25" y="208"/>
                  </a:cubicBezTo>
                  <a:cubicBezTo>
                    <a:pt x="32" y="214"/>
                    <a:pt x="39" y="219"/>
                    <a:pt x="48" y="222"/>
                  </a:cubicBezTo>
                  <a:cubicBezTo>
                    <a:pt x="56" y="225"/>
                    <a:pt x="65" y="227"/>
                    <a:pt x="75" y="227"/>
                  </a:cubicBezTo>
                  <a:lnTo>
                    <a:pt x="249" y="227"/>
                  </a:lnTo>
                  <a:cubicBezTo>
                    <a:pt x="261" y="227"/>
                    <a:pt x="272" y="225"/>
                    <a:pt x="282" y="220"/>
                  </a:cubicBezTo>
                  <a:cubicBezTo>
                    <a:pt x="293" y="215"/>
                    <a:pt x="302" y="209"/>
                    <a:pt x="310" y="202"/>
                  </a:cubicBezTo>
                  <a:cubicBezTo>
                    <a:pt x="318" y="194"/>
                    <a:pt x="324" y="185"/>
                    <a:pt x="328" y="174"/>
                  </a:cubicBezTo>
                  <a:cubicBezTo>
                    <a:pt x="333" y="164"/>
                    <a:pt x="335" y="152"/>
                    <a:pt x="335" y="141"/>
                  </a:cubicBezTo>
                  <a:cubicBezTo>
                    <a:pt x="335" y="129"/>
                    <a:pt x="333" y="118"/>
                    <a:pt x="328" y="107"/>
                  </a:cubicBezTo>
                  <a:cubicBezTo>
                    <a:pt x="324" y="97"/>
                    <a:pt x="318" y="88"/>
                    <a:pt x="310" y="80"/>
                  </a:cubicBez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763C0C-3AA0-4206-B3A3-72B37406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025814" y="2854578"/>
            <a:ext cx="3291840" cy="3383280"/>
          </a:xfrm>
          <a:prstGeom prst="roundRect">
            <a:avLst>
              <a:gd name="adj" fmla="val 5787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0" tIns="91440" rIns="27432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1A67C-9B6F-4898-A4AC-198C5F7D1D71}"/>
              </a:ext>
            </a:extLst>
          </p:cNvPr>
          <p:cNvSpPr txBox="1"/>
          <p:nvPr/>
        </p:nvSpPr>
        <p:spPr>
          <a:xfrm>
            <a:off x="8281329" y="4153892"/>
            <a:ext cx="2780810" cy="1261884"/>
          </a:xfrm>
          <a:prstGeom prst="rect">
            <a:avLst/>
          </a:prstGeom>
          <a:noFill/>
        </p:spPr>
        <p:txBody>
          <a:bodyPr wrap="square" lIns="182880" tIns="0" rIns="18288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Cost-effective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Endpoint security that keeps you productive and works with your IT without compromising budget.</a:t>
            </a:r>
          </a:p>
        </p:txBody>
      </p:sp>
      <p:grpSp>
        <p:nvGrpSpPr>
          <p:cNvPr id="37" name="Group 4">
            <a:extLst>
              <a:ext uri="{FF2B5EF4-FFF2-40B4-BE49-F238E27FC236}">
                <a16:creationId xmlns:a16="http://schemas.microsoft.com/office/drawing/2014/main" id="{034CAFB2-0297-4B24-B765-08AA9D1E2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91256" y="3264060"/>
            <a:ext cx="560956" cy="496374"/>
            <a:chOff x="6601" y="288"/>
            <a:chExt cx="443" cy="392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73D69320-D89B-496C-8F79-EB96085D35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4" y="363"/>
              <a:ext cx="127" cy="242"/>
            </a:xfrm>
            <a:custGeom>
              <a:avLst/>
              <a:gdLst>
                <a:gd name="T0" fmla="*/ 203 w 280"/>
                <a:gd name="T1" fmla="*/ 364 h 538"/>
                <a:gd name="T2" fmla="*/ 203 w 280"/>
                <a:gd name="T3" fmla="*/ 364 h 538"/>
                <a:gd name="T4" fmla="*/ 161 w 280"/>
                <a:gd name="T5" fmla="*/ 406 h 538"/>
                <a:gd name="T6" fmla="*/ 161 w 280"/>
                <a:gd name="T7" fmla="*/ 316 h 538"/>
                <a:gd name="T8" fmla="*/ 203 w 280"/>
                <a:gd name="T9" fmla="*/ 364 h 538"/>
                <a:gd name="T10" fmla="*/ 118 w 280"/>
                <a:gd name="T11" fmla="*/ 217 h 538"/>
                <a:gd name="T12" fmla="*/ 118 w 280"/>
                <a:gd name="T13" fmla="*/ 217 h 538"/>
                <a:gd name="T14" fmla="*/ 77 w 280"/>
                <a:gd name="T15" fmla="*/ 166 h 538"/>
                <a:gd name="T16" fmla="*/ 118 w 280"/>
                <a:gd name="T17" fmla="*/ 124 h 538"/>
                <a:gd name="T18" fmla="*/ 118 w 280"/>
                <a:gd name="T19" fmla="*/ 217 h 538"/>
                <a:gd name="T20" fmla="*/ 118 w 280"/>
                <a:gd name="T21" fmla="*/ 0 h 538"/>
                <a:gd name="T22" fmla="*/ 118 w 280"/>
                <a:gd name="T23" fmla="*/ 0 h 538"/>
                <a:gd name="T24" fmla="*/ 118 w 280"/>
                <a:gd name="T25" fmla="*/ 55 h 538"/>
                <a:gd name="T26" fmla="*/ 31 w 280"/>
                <a:gd name="T27" fmla="*/ 94 h 538"/>
                <a:gd name="T28" fmla="*/ 0 w 280"/>
                <a:gd name="T29" fmla="*/ 171 h 538"/>
                <a:gd name="T30" fmla="*/ 35 w 280"/>
                <a:gd name="T31" fmla="*/ 255 h 538"/>
                <a:gd name="T32" fmla="*/ 118 w 280"/>
                <a:gd name="T33" fmla="*/ 300 h 538"/>
                <a:gd name="T34" fmla="*/ 118 w 280"/>
                <a:gd name="T35" fmla="*/ 407 h 538"/>
                <a:gd name="T36" fmla="*/ 59 w 280"/>
                <a:gd name="T37" fmla="*/ 394 h 538"/>
                <a:gd name="T38" fmla="*/ 8 w 280"/>
                <a:gd name="T39" fmla="*/ 368 h 538"/>
                <a:gd name="T40" fmla="*/ 8 w 280"/>
                <a:gd name="T41" fmla="*/ 449 h 538"/>
                <a:gd name="T42" fmla="*/ 118 w 280"/>
                <a:gd name="T43" fmla="*/ 476 h 538"/>
                <a:gd name="T44" fmla="*/ 118 w 280"/>
                <a:gd name="T45" fmla="*/ 538 h 538"/>
                <a:gd name="T46" fmla="*/ 161 w 280"/>
                <a:gd name="T47" fmla="*/ 538 h 538"/>
                <a:gd name="T48" fmla="*/ 161 w 280"/>
                <a:gd name="T49" fmla="*/ 475 h 538"/>
                <a:gd name="T50" fmla="*/ 250 w 280"/>
                <a:gd name="T51" fmla="*/ 438 h 538"/>
                <a:gd name="T52" fmla="*/ 280 w 280"/>
                <a:gd name="T53" fmla="*/ 359 h 538"/>
                <a:gd name="T54" fmla="*/ 248 w 280"/>
                <a:gd name="T55" fmla="*/ 282 h 538"/>
                <a:gd name="T56" fmla="*/ 161 w 280"/>
                <a:gd name="T57" fmla="*/ 234 h 538"/>
                <a:gd name="T58" fmla="*/ 161 w 280"/>
                <a:gd name="T59" fmla="*/ 122 h 538"/>
                <a:gd name="T60" fmla="*/ 253 w 280"/>
                <a:gd name="T61" fmla="*/ 153 h 538"/>
                <a:gd name="T62" fmla="*/ 253 w 280"/>
                <a:gd name="T63" fmla="*/ 74 h 538"/>
                <a:gd name="T64" fmla="*/ 161 w 280"/>
                <a:gd name="T65" fmla="*/ 54 h 538"/>
                <a:gd name="T66" fmla="*/ 161 w 280"/>
                <a:gd name="T67" fmla="*/ 0 h 538"/>
                <a:gd name="T68" fmla="*/ 118 w 280"/>
                <a:gd name="T69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538">
                  <a:moveTo>
                    <a:pt x="203" y="364"/>
                  </a:moveTo>
                  <a:lnTo>
                    <a:pt x="203" y="364"/>
                  </a:lnTo>
                  <a:cubicBezTo>
                    <a:pt x="203" y="387"/>
                    <a:pt x="189" y="401"/>
                    <a:pt x="161" y="406"/>
                  </a:cubicBezTo>
                  <a:lnTo>
                    <a:pt x="161" y="316"/>
                  </a:lnTo>
                  <a:cubicBezTo>
                    <a:pt x="189" y="329"/>
                    <a:pt x="203" y="345"/>
                    <a:pt x="203" y="364"/>
                  </a:cubicBezTo>
                  <a:close/>
                  <a:moveTo>
                    <a:pt x="118" y="217"/>
                  </a:moveTo>
                  <a:lnTo>
                    <a:pt x="118" y="217"/>
                  </a:lnTo>
                  <a:cubicBezTo>
                    <a:pt x="91" y="204"/>
                    <a:pt x="77" y="187"/>
                    <a:pt x="77" y="166"/>
                  </a:cubicBezTo>
                  <a:cubicBezTo>
                    <a:pt x="77" y="143"/>
                    <a:pt x="91" y="129"/>
                    <a:pt x="118" y="124"/>
                  </a:cubicBezTo>
                  <a:lnTo>
                    <a:pt x="118" y="217"/>
                  </a:lnTo>
                  <a:close/>
                  <a:moveTo>
                    <a:pt x="118" y="0"/>
                  </a:moveTo>
                  <a:lnTo>
                    <a:pt x="118" y="0"/>
                  </a:lnTo>
                  <a:lnTo>
                    <a:pt x="118" y="55"/>
                  </a:lnTo>
                  <a:cubicBezTo>
                    <a:pt x="82" y="58"/>
                    <a:pt x="53" y="71"/>
                    <a:pt x="31" y="94"/>
                  </a:cubicBezTo>
                  <a:cubicBezTo>
                    <a:pt x="10" y="115"/>
                    <a:pt x="0" y="141"/>
                    <a:pt x="0" y="171"/>
                  </a:cubicBezTo>
                  <a:cubicBezTo>
                    <a:pt x="0" y="205"/>
                    <a:pt x="11" y="233"/>
                    <a:pt x="35" y="255"/>
                  </a:cubicBezTo>
                  <a:cubicBezTo>
                    <a:pt x="52" y="270"/>
                    <a:pt x="80" y="285"/>
                    <a:pt x="118" y="300"/>
                  </a:cubicBezTo>
                  <a:lnTo>
                    <a:pt x="118" y="407"/>
                  </a:lnTo>
                  <a:cubicBezTo>
                    <a:pt x="101" y="406"/>
                    <a:pt x="81" y="401"/>
                    <a:pt x="59" y="394"/>
                  </a:cubicBezTo>
                  <a:cubicBezTo>
                    <a:pt x="36" y="386"/>
                    <a:pt x="19" y="377"/>
                    <a:pt x="8" y="368"/>
                  </a:cubicBezTo>
                  <a:lnTo>
                    <a:pt x="8" y="449"/>
                  </a:lnTo>
                  <a:cubicBezTo>
                    <a:pt x="41" y="467"/>
                    <a:pt x="78" y="476"/>
                    <a:pt x="118" y="476"/>
                  </a:cubicBezTo>
                  <a:lnTo>
                    <a:pt x="118" y="538"/>
                  </a:lnTo>
                  <a:lnTo>
                    <a:pt x="161" y="538"/>
                  </a:lnTo>
                  <a:lnTo>
                    <a:pt x="161" y="475"/>
                  </a:lnTo>
                  <a:cubicBezTo>
                    <a:pt x="200" y="470"/>
                    <a:pt x="229" y="458"/>
                    <a:pt x="250" y="438"/>
                  </a:cubicBezTo>
                  <a:cubicBezTo>
                    <a:pt x="270" y="418"/>
                    <a:pt x="280" y="392"/>
                    <a:pt x="280" y="359"/>
                  </a:cubicBezTo>
                  <a:cubicBezTo>
                    <a:pt x="280" y="329"/>
                    <a:pt x="269" y="303"/>
                    <a:pt x="248" y="282"/>
                  </a:cubicBezTo>
                  <a:cubicBezTo>
                    <a:pt x="229" y="264"/>
                    <a:pt x="200" y="248"/>
                    <a:pt x="161" y="234"/>
                  </a:cubicBezTo>
                  <a:lnTo>
                    <a:pt x="161" y="122"/>
                  </a:lnTo>
                  <a:cubicBezTo>
                    <a:pt x="195" y="126"/>
                    <a:pt x="225" y="136"/>
                    <a:pt x="253" y="153"/>
                  </a:cubicBezTo>
                  <a:lnTo>
                    <a:pt x="253" y="74"/>
                  </a:lnTo>
                  <a:cubicBezTo>
                    <a:pt x="233" y="62"/>
                    <a:pt x="202" y="56"/>
                    <a:pt x="161" y="54"/>
                  </a:cubicBezTo>
                  <a:lnTo>
                    <a:pt x="161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CD9FA444-D790-4A99-A7F8-B37E12280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1" y="288"/>
              <a:ext cx="394" cy="392"/>
            </a:xfrm>
            <a:custGeom>
              <a:avLst/>
              <a:gdLst>
                <a:gd name="T0" fmla="*/ 787 w 866"/>
                <a:gd name="T1" fmla="*/ 403 h 872"/>
                <a:gd name="T2" fmla="*/ 787 w 866"/>
                <a:gd name="T3" fmla="*/ 403 h 872"/>
                <a:gd name="T4" fmla="*/ 788 w 866"/>
                <a:gd name="T5" fmla="*/ 435 h 872"/>
                <a:gd name="T6" fmla="*/ 433 w 866"/>
                <a:gd name="T7" fmla="*/ 793 h 872"/>
                <a:gd name="T8" fmla="*/ 78 w 866"/>
                <a:gd name="T9" fmla="*/ 435 h 872"/>
                <a:gd name="T10" fmla="*/ 433 w 866"/>
                <a:gd name="T11" fmla="*/ 77 h 872"/>
                <a:gd name="T12" fmla="*/ 583 w 866"/>
                <a:gd name="T13" fmla="*/ 111 h 872"/>
                <a:gd name="T14" fmla="*/ 623 w 866"/>
                <a:gd name="T15" fmla="*/ 43 h 872"/>
                <a:gd name="T16" fmla="*/ 433 w 866"/>
                <a:gd name="T17" fmla="*/ 0 h 872"/>
                <a:gd name="T18" fmla="*/ 0 w 866"/>
                <a:gd name="T19" fmla="*/ 435 h 872"/>
                <a:gd name="T20" fmla="*/ 433 w 866"/>
                <a:gd name="T21" fmla="*/ 872 h 872"/>
                <a:gd name="T22" fmla="*/ 866 w 866"/>
                <a:gd name="T23" fmla="*/ 435 h 872"/>
                <a:gd name="T24" fmla="*/ 864 w 866"/>
                <a:gd name="T25" fmla="*/ 390 h 872"/>
                <a:gd name="T26" fmla="*/ 788 w 866"/>
                <a:gd name="T27" fmla="*/ 404 h 872"/>
                <a:gd name="T28" fmla="*/ 787 w 866"/>
                <a:gd name="T29" fmla="*/ 403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6" h="872">
                  <a:moveTo>
                    <a:pt x="787" y="403"/>
                  </a:moveTo>
                  <a:lnTo>
                    <a:pt x="787" y="403"/>
                  </a:lnTo>
                  <a:cubicBezTo>
                    <a:pt x="788" y="414"/>
                    <a:pt x="788" y="425"/>
                    <a:pt x="788" y="435"/>
                  </a:cubicBezTo>
                  <a:cubicBezTo>
                    <a:pt x="788" y="633"/>
                    <a:pt x="629" y="793"/>
                    <a:pt x="433" y="793"/>
                  </a:cubicBezTo>
                  <a:cubicBezTo>
                    <a:pt x="237" y="793"/>
                    <a:pt x="78" y="633"/>
                    <a:pt x="78" y="435"/>
                  </a:cubicBezTo>
                  <a:cubicBezTo>
                    <a:pt x="78" y="238"/>
                    <a:pt x="237" y="77"/>
                    <a:pt x="433" y="77"/>
                  </a:cubicBezTo>
                  <a:cubicBezTo>
                    <a:pt x="487" y="77"/>
                    <a:pt x="538" y="89"/>
                    <a:pt x="583" y="111"/>
                  </a:cubicBezTo>
                  <a:cubicBezTo>
                    <a:pt x="592" y="86"/>
                    <a:pt x="606" y="63"/>
                    <a:pt x="623" y="43"/>
                  </a:cubicBezTo>
                  <a:cubicBezTo>
                    <a:pt x="566" y="15"/>
                    <a:pt x="501" y="0"/>
                    <a:pt x="433" y="0"/>
                  </a:cubicBezTo>
                  <a:cubicBezTo>
                    <a:pt x="194" y="0"/>
                    <a:pt x="0" y="195"/>
                    <a:pt x="0" y="435"/>
                  </a:cubicBezTo>
                  <a:cubicBezTo>
                    <a:pt x="0" y="676"/>
                    <a:pt x="194" y="872"/>
                    <a:pt x="433" y="872"/>
                  </a:cubicBezTo>
                  <a:cubicBezTo>
                    <a:pt x="672" y="872"/>
                    <a:pt x="866" y="676"/>
                    <a:pt x="866" y="435"/>
                  </a:cubicBezTo>
                  <a:cubicBezTo>
                    <a:pt x="866" y="420"/>
                    <a:pt x="866" y="405"/>
                    <a:pt x="864" y="390"/>
                  </a:cubicBezTo>
                  <a:cubicBezTo>
                    <a:pt x="840" y="398"/>
                    <a:pt x="815" y="404"/>
                    <a:pt x="788" y="404"/>
                  </a:cubicBezTo>
                  <a:cubicBezTo>
                    <a:pt x="788" y="404"/>
                    <a:pt x="787" y="403"/>
                    <a:pt x="787" y="403"/>
                  </a:cubicBezTo>
                  <a:close/>
                </a:path>
              </a:pathLst>
            </a:custGeom>
            <a:solidFill>
              <a:srgbClr val="C2C2C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1B4F798B-166E-4197-8415-89E3103B1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" y="288"/>
              <a:ext cx="169" cy="167"/>
            </a:xfrm>
            <a:custGeom>
              <a:avLst/>
              <a:gdLst>
                <a:gd name="T0" fmla="*/ 373 w 373"/>
                <a:gd name="T1" fmla="*/ 185 h 372"/>
                <a:gd name="T2" fmla="*/ 373 w 373"/>
                <a:gd name="T3" fmla="*/ 185 h 372"/>
                <a:gd name="T4" fmla="*/ 186 w 373"/>
                <a:gd name="T5" fmla="*/ 372 h 372"/>
                <a:gd name="T6" fmla="*/ 0 w 373"/>
                <a:gd name="T7" fmla="*/ 185 h 372"/>
                <a:gd name="T8" fmla="*/ 186 w 373"/>
                <a:gd name="T9" fmla="*/ 0 h 372"/>
                <a:gd name="T10" fmla="*/ 373 w 373"/>
                <a:gd name="T11" fmla="*/ 18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2">
                  <a:moveTo>
                    <a:pt x="373" y="185"/>
                  </a:moveTo>
                  <a:lnTo>
                    <a:pt x="373" y="185"/>
                  </a:lnTo>
                  <a:cubicBezTo>
                    <a:pt x="373" y="288"/>
                    <a:pt x="289" y="372"/>
                    <a:pt x="186" y="372"/>
                  </a:cubicBezTo>
                  <a:cubicBezTo>
                    <a:pt x="83" y="372"/>
                    <a:pt x="0" y="288"/>
                    <a:pt x="0" y="185"/>
                  </a:cubicBezTo>
                  <a:cubicBezTo>
                    <a:pt x="0" y="82"/>
                    <a:pt x="83" y="0"/>
                    <a:pt x="186" y="0"/>
                  </a:cubicBezTo>
                  <a:cubicBezTo>
                    <a:pt x="289" y="0"/>
                    <a:pt x="373" y="82"/>
                    <a:pt x="373" y="185"/>
                  </a:cubicBez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17A2E5CD-0D0A-4AAE-AEE3-D01CDBF87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" y="323"/>
              <a:ext cx="131" cy="102"/>
            </a:xfrm>
            <a:custGeom>
              <a:avLst/>
              <a:gdLst>
                <a:gd name="T0" fmla="*/ 281 w 288"/>
                <a:gd name="T1" fmla="*/ 13 h 225"/>
                <a:gd name="T2" fmla="*/ 281 w 288"/>
                <a:gd name="T3" fmla="*/ 13 h 225"/>
                <a:gd name="T4" fmla="*/ 278 w 288"/>
                <a:gd name="T5" fmla="*/ 9 h 225"/>
                <a:gd name="T6" fmla="*/ 273 w 288"/>
                <a:gd name="T7" fmla="*/ 5 h 225"/>
                <a:gd name="T8" fmla="*/ 243 w 288"/>
                <a:gd name="T9" fmla="*/ 9 h 225"/>
                <a:gd name="T10" fmla="*/ 239 w 288"/>
                <a:gd name="T11" fmla="*/ 13 h 225"/>
                <a:gd name="T12" fmla="*/ 235 w 288"/>
                <a:gd name="T13" fmla="*/ 17 h 225"/>
                <a:gd name="T14" fmla="*/ 189 w 288"/>
                <a:gd name="T15" fmla="*/ 63 h 225"/>
                <a:gd name="T16" fmla="*/ 98 w 288"/>
                <a:gd name="T17" fmla="*/ 155 h 225"/>
                <a:gd name="T18" fmla="*/ 45 w 288"/>
                <a:gd name="T19" fmla="*/ 102 h 225"/>
                <a:gd name="T20" fmla="*/ 10 w 288"/>
                <a:gd name="T21" fmla="*/ 102 h 225"/>
                <a:gd name="T22" fmla="*/ 10 w 288"/>
                <a:gd name="T23" fmla="*/ 137 h 225"/>
                <a:gd name="T24" fmla="*/ 98 w 288"/>
                <a:gd name="T25" fmla="*/ 225 h 225"/>
                <a:gd name="T26" fmla="*/ 260 w 288"/>
                <a:gd name="T27" fmla="*/ 63 h 225"/>
                <a:gd name="T28" fmla="*/ 273 w 288"/>
                <a:gd name="T29" fmla="*/ 50 h 225"/>
                <a:gd name="T30" fmla="*/ 278 w 288"/>
                <a:gd name="T31" fmla="*/ 45 h 225"/>
                <a:gd name="T32" fmla="*/ 281 w 288"/>
                <a:gd name="T33" fmla="*/ 1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225">
                  <a:moveTo>
                    <a:pt x="281" y="13"/>
                  </a:moveTo>
                  <a:lnTo>
                    <a:pt x="281" y="13"/>
                  </a:lnTo>
                  <a:cubicBezTo>
                    <a:pt x="281" y="12"/>
                    <a:pt x="280" y="10"/>
                    <a:pt x="278" y="9"/>
                  </a:cubicBezTo>
                  <a:cubicBezTo>
                    <a:pt x="277" y="7"/>
                    <a:pt x="275" y="6"/>
                    <a:pt x="273" y="5"/>
                  </a:cubicBezTo>
                  <a:cubicBezTo>
                    <a:pt x="263" y="0"/>
                    <a:pt x="251" y="1"/>
                    <a:pt x="243" y="9"/>
                  </a:cubicBezTo>
                  <a:lnTo>
                    <a:pt x="239" y="13"/>
                  </a:lnTo>
                  <a:lnTo>
                    <a:pt x="235" y="17"/>
                  </a:lnTo>
                  <a:lnTo>
                    <a:pt x="189" y="63"/>
                  </a:lnTo>
                  <a:lnTo>
                    <a:pt x="98" y="155"/>
                  </a:lnTo>
                  <a:lnTo>
                    <a:pt x="45" y="102"/>
                  </a:lnTo>
                  <a:cubicBezTo>
                    <a:pt x="35" y="92"/>
                    <a:pt x="19" y="92"/>
                    <a:pt x="10" y="102"/>
                  </a:cubicBezTo>
                  <a:cubicBezTo>
                    <a:pt x="0" y="112"/>
                    <a:pt x="0" y="128"/>
                    <a:pt x="10" y="137"/>
                  </a:cubicBezTo>
                  <a:lnTo>
                    <a:pt x="98" y="225"/>
                  </a:lnTo>
                  <a:lnTo>
                    <a:pt x="260" y="63"/>
                  </a:lnTo>
                  <a:lnTo>
                    <a:pt x="273" y="50"/>
                  </a:lnTo>
                  <a:lnTo>
                    <a:pt x="278" y="45"/>
                  </a:lnTo>
                  <a:cubicBezTo>
                    <a:pt x="287" y="36"/>
                    <a:pt x="288" y="23"/>
                    <a:pt x="281" y="13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471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D2FAFB-2184-4777-B6A4-8EB2E4837565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201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59AF552D-59F1-47B6-A8C9-2E284D306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637523"/>
            <a:ext cx="12192000" cy="3313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D2FB676-ED9E-4950-8F47-C1BF517C3E24}"/>
              </a:ext>
            </a:extLst>
          </p:cNvPr>
          <p:cNvGrpSpPr/>
          <p:nvPr/>
        </p:nvGrpSpPr>
        <p:grpSpPr>
          <a:xfrm>
            <a:off x="7348837" y="3201060"/>
            <a:ext cx="1982638" cy="1272219"/>
            <a:chOff x="2829079" y="3201059"/>
            <a:chExt cx="1982638" cy="1272219"/>
          </a:xfrm>
        </p:grpSpPr>
        <p:grpSp>
          <p:nvGrpSpPr>
            <p:cNvPr id="74" name="Graphic 60">
              <a:extLst>
                <a:ext uri="{FF2B5EF4-FFF2-40B4-BE49-F238E27FC236}">
                  <a16:creationId xmlns:a16="http://schemas.microsoft.com/office/drawing/2014/main" id="{E0C5D447-3CFF-4D6E-BEF4-9D451C44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3393274" y="3201059"/>
              <a:ext cx="854248" cy="595986"/>
              <a:chOff x="6553719" y="4571930"/>
              <a:chExt cx="981653" cy="684874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1250932-75EA-4FEB-B46E-A8D2A58EC38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46980" y="4692924"/>
                <a:ext cx="251121" cy="319608"/>
              </a:xfrm>
              <a:custGeom>
                <a:avLst/>
                <a:gdLst>
                  <a:gd name="connsiteX0" fmla="*/ 41092 w 251120"/>
                  <a:gd name="connsiteY0" fmla="*/ 326457 h 319607"/>
                  <a:gd name="connsiteX1" fmla="*/ 251121 w 251120"/>
                  <a:gd name="connsiteY1" fmla="*/ 130126 h 319607"/>
                  <a:gd name="connsiteX2" fmla="*/ 139258 w 251120"/>
                  <a:gd name="connsiteY2" fmla="*/ 130126 h 319607"/>
                  <a:gd name="connsiteX3" fmla="*/ 210028 w 251120"/>
                  <a:gd name="connsiteY3" fmla="*/ 0 h 319607"/>
                  <a:gd name="connsiteX4" fmla="*/ 105014 w 251120"/>
                  <a:gd name="connsiteY4" fmla="*/ 0 h 319607"/>
                  <a:gd name="connsiteX5" fmla="*/ 0 w 251120"/>
                  <a:gd name="connsiteY5" fmla="*/ 196331 h 319607"/>
                  <a:gd name="connsiteX6" fmla="*/ 82185 w 251120"/>
                  <a:gd name="connsiteY6" fmla="*/ 196331 h 319607"/>
                  <a:gd name="connsiteX7" fmla="*/ 11415 w 251120"/>
                  <a:gd name="connsiteY7" fmla="*/ 326457 h 319607"/>
                  <a:gd name="connsiteX8" fmla="*/ 41092 w 251120"/>
                  <a:gd name="connsiteY8" fmla="*/ 326457 h 319607"/>
                  <a:gd name="connsiteX9" fmla="*/ 41092 w 251120"/>
                  <a:gd name="connsiteY9" fmla="*/ 326457 h 31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120" h="319607">
                    <a:moveTo>
                      <a:pt x="41092" y="326457"/>
                    </a:moveTo>
                    <a:lnTo>
                      <a:pt x="251121" y="130126"/>
                    </a:lnTo>
                    <a:lnTo>
                      <a:pt x="139258" y="130126"/>
                    </a:lnTo>
                    <a:lnTo>
                      <a:pt x="210028" y="0"/>
                    </a:lnTo>
                    <a:lnTo>
                      <a:pt x="105014" y="0"/>
                    </a:lnTo>
                    <a:lnTo>
                      <a:pt x="0" y="196331"/>
                    </a:lnTo>
                    <a:lnTo>
                      <a:pt x="82185" y="196331"/>
                    </a:lnTo>
                    <a:lnTo>
                      <a:pt x="11415" y="326457"/>
                    </a:lnTo>
                    <a:lnTo>
                      <a:pt x="41092" y="326457"/>
                    </a:lnTo>
                    <a:lnTo>
                      <a:pt x="41092" y="326457"/>
                    </a:lnTo>
                    <a:close/>
                  </a:path>
                </a:pathLst>
              </a:custGeom>
              <a:solidFill>
                <a:schemeClr val="accent1"/>
              </a:solidFill>
              <a:ln w="227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7A8E071-CD83-48D3-8CE0-64BD7BF639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53719" y="4571930"/>
                <a:ext cx="981653" cy="684874"/>
              </a:xfrm>
              <a:custGeom>
                <a:avLst/>
                <a:gdLst>
                  <a:gd name="connsiteX0" fmla="*/ 989102 w 981652"/>
                  <a:gd name="connsiteY0" fmla="*/ 662045 h 684873"/>
                  <a:gd name="connsiteX1" fmla="*/ 913766 w 981652"/>
                  <a:gd name="connsiteY1" fmla="*/ 577577 h 684873"/>
                  <a:gd name="connsiteX2" fmla="*/ 904634 w 981652"/>
                  <a:gd name="connsiteY2" fmla="*/ 568445 h 684873"/>
                  <a:gd name="connsiteX3" fmla="*/ 909200 w 981652"/>
                  <a:gd name="connsiteY3" fmla="*/ 545616 h 684873"/>
                  <a:gd name="connsiteX4" fmla="*/ 909200 w 981652"/>
                  <a:gd name="connsiteY4" fmla="*/ 50224 h 684873"/>
                  <a:gd name="connsiteX5" fmla="*/ 858976 w 981652"/>
                  <a:gd name="connsiteY5" fmla="*/ 0 h 684873"/>
                  <a:gd name="connsiteX6" fmla="*/ 160404 w 981652"/>
                  <a:gd name="connsiteY6" fmla="*/ 0 h 684873"/>
                  <a:gd name="connsiteX7" fmla="*/ 112463 w 981652"/>
                  <a:gd name="connsiteY7" fmla="*/ 50224 h 684873"/>
                  <a:gd name="connsiteX8" fmla="*/ 112463 w 981652"/>
                  <a:gd name="connsiteY8" fmla="*/ 545616 h 684873"/>
                  <a:gd name="connsiteX9" fmla="*/ 117029 w 981652"/>
                  <a:gd name="connsiteY9" fmla="*/ 563880 h 684873"/>
                  <a:gd name="connsiteX10" fmla="*/ 96482 w 981652"/>
                  <a:gd name="connsiteY10" fmla="*/ 579860 h 684873"/>
                  <a:gd name="connsiteX11" fmla="*/ 2883 w 981652"/>
                  <a:gd name="connsiteY11" fmla="*/ 664328 h 684873"/>
                  <a:gd name="connsiteX12" fmla="*/ 27995 w 981652"/>
                  <a:gd name="connsiteY12" fmla="*/ 705420 h 684873"/>
                  <a:gd name="connsiteX13" fmla="*/ 968556 w 981652"/>
                  <a:gd name="connsiteY13" fmla="*/ 705420 h 684873"/>
                  <a:gd name="connsiteX14" fmla="*/ 989102 w 981652"/>
                  <a:gd name="connsiteY14" fmla="*/ 662045 h 684873"/>
                  <a:gd name="connsiteX15" fmla="*/ 470880 w 981652"/>
                  <a:gd name="connsiteY15" fmla="*/ 18263 h 684873"/>
                  <a:gd name="connsiteX16" fmla="*/ 548499 w 981652"/>
                  <a:gd name="connsiteY16" fmla="*/ 18263 h 684873"/>
                  <a:gd name="connsiteX17" fmla="*/ 553065 w 981652"/>
                  <a:gd name="connsiteY17" fmla="*/ 27395 h 684873"/>
                  <a:gd name="connsiteX18" fmla="*/ 548499 w 981652"/>
                  <a:gd name="connsiteY18" fmla="*/ 36527 h 684873"/>
                  <a:gd name="connsiteX19" fmla="*/ 470880 w 981652"/>
                  <a:gd name="connsiteY19" fmla="*/ 36527 h 684873"/>
                  <a:gd name="connsiteX20" fmla="*/ 466315 w 981652"/>
                  <a:gd name="connsiteY20" fmla="*/ 27395 h 684873"/>
                  <a:gd name="connsiteX21" fmla="*/ 470880 w 981652"/>
                  <a:gd name="connsiteY21" fmla="*/ 18263 h 684873"/>
                  <a:gd name="connsiteX22" fmla="*/ 167253 w 981652"/>
                  <a:gd name="connsiteY22" fmla="*/ 57073 h 684873"/>
                  <a:gd name="connsiteX23" fmla="*/ 861259 w 981652"/>
                  <a:gd name="connsiteY23" fmla="*/ 57073 h 684873"/>
                  <a:gd name="connsiteX24" fmla="*/ 861259 w 981652"/>
                  <a:gd name="connsiteY24" fmla="*/ 497675 h 684873"/>
                  <a:gd name="connsiteX25" fmla="*/ 167253 w 981652"/>
                  <a:gd name="connsiteY25" fmla="*/ 497675 h 684873"/>
                  <a:gd name="connsiteX26" fmla="*/ 167253 w 981652"/>
                  <a:gd name="connsiteY26" fmla="*/ 57073 h 68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1652" h="684873">
                    <a:moveTo>
                      <a:pt x="989102" y="662045"/>
                    </a:moveTo>
                    <a:lnTo>
                      <a:pt x="913766" y="577577"/>
                    </a:lnTo>
                    <a:cubicBezTo>
                      <a:pt x="909200" y="573011"/>
                      <a:pt x="906917" y="570728"/>
                      <a:pt x="904634" y="568445"/>
                    </a:cubicBezTo>
                    <a:cubicBezTo>
                      <a:pt x="909200" y="561597"/>
                      <a:pt x="909200" y="554748"/>
                      <a:pt x="909200" y="545616"/>
                    </a:cubicBezTo>
                    <a:cubicBezTo>
                      <a:pt x="909200" y="545616"/>
                      <a:pt x="909200" y="545616"/>
                      <a:pt x="909200" y="50224"/>
                    </a:cubicBezTo>
                    <a:cubicBezTo>
                      <a:pt x="909200" y="22829"/>
                      <a:pt x="886371" y="0"/>
                      <a:pt x="858976" y="0"/>
                    </a:cubicBezTo>
                    <a:cubicBezTo>
                      <a:pt x="858976" y="0"/>
                      <a:pt x="858976" y="0"/>
                      <a:pt x="160404" y="0"/>
                    </a:cubicBezTo>
                    <a:cubicBezTo>
                      <a:pt x="133009" y="0"/>
                      <a:pt x="112463" y="22829"/>
                      <a:pt x="112463" y="50224"/>
                    </a:cubicBezTo>
                    <a:cubicBezTo>
                      <a:pt x="112463" y="50224"/>
                      <a:pt x="112463" y="50224"/>
                      <a:pt x="112463" y="545616"/>
                    </a:cubicBezTo>
                    <a:cubicBezTo>
                      <a:pt x="112463" y="552465"/>
                      <a:pt x="114746" y="559314"/>
                      <a:pt x="117029" y="563880"/>
                    </a:cubicBezTo>
                    <a:cubicBezTo>
                      <a:pt x="110180" y="566162"/>
                      <a:pt x="105614" y="570728"/>
                      <a:pt x="96482" y="579860"/>
                    </a:cubicBezTo>
                    <a:lnTo>
                      <a:pt x="2883" y="664328"/>
                    </a:lnTo>
                    <a:cubicBezTo>
                      <a:pt x="-6249" y="682591"/>
                      <a:pt x="7449" y="705420"/>
                      <a:pt x="27995" y="705420"/>
                    </a:cubicBezTo>
                    <a:lnTo>
                      <a:pt x="968556" y="705420"/>
                    </a:lnTo>
                    <a:cubicBezTo>
                      <a:pt x="989102" y="705420"/>
                      <a:pt x="1000516" y="682591"/>
                      <a:pt x="989102" y="662045"/>
                    </a:cubicBezTo>
                    <a:close/>
                    <a:moveTo>
                      <a:pt x="470880" y="18263"/>
                    </a:moveTo>
                    <a:cubicBezTo>
                      <a:pt x="548499" y="18263"/>
                      <a:pt x="548499" y="18263"/>
                      <a:pt x="548499" y="18263"/>
                    </a:cubicBezTo>
                    <a:cubicBezTo>
                      <a:pt x="550782" y="18263"/>
                      <a:pt x="553065" y="22829"/>
                      <a:pt x="553065" y="27395"/>
                    </a:cubicBezTo>
                    <a:cubicBezTo>
                      <a:pt x="553065" y="31961"/>
                      <a:pt x="550782" y="36527"/>
                      <a:pt x="548499" y="36527"/>
                    </a:cubicBezTo>
                    <a:cubicBezTo>
                      <a:pt x="470880" y="36527"/>
                      <a:pt x="470880" y="36527"/>
                      <a:pt x="470880" y="36527"/>
                    </a:cubicBezTo>
                    <a:cubicBezTo>
                      <a:pt x="468597" y="36527"/>
                      <a:pt x="466315" y="31961"/>
                      <a:pt x="466315" y="27395"/>
                    </a:cubicBezTo>
                    <a:cubicBezTo>
                      <a:pt x="466315" y="22829"/>
                      <a:pt x="466315" y="18263"/>
                      <a:pt x="470880" y="18263"/>
                    </a:cubicBezTo>
                    <a:close/>
                    <a:moveTo>
                      <a:pt x="167253" y="57073"/>
                    </a:moveTo>
                    <a:lnTo>
                      <a:pt x="861259" y="57073"/>
                    </a:lnTo>
                    <a:lnTo>
                      <a:pt x="861259" y="497675"/>
                    </a:lnTo>
                    <a:lnTo>
                      <a:pt x="167253" y="497675"/>
                    </a:lnTo>
                    <a:lnTo>
                      <a:pt x="167253" y="57073"/>
                    </a:lnTo>
                    <a:close/>
                  </a:path>
                </a:pathLst>
              </a:custGeom>
              <a:solidFill>
                <a:srgbClr val="C1C1C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7971" tIns="78377" rIns="97971" bIns="7837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99525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7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3EFB80-1AD7-4DCC-8F71-02728E493BDA}"/>
                </a:ext>
              </a:extLst>
            </p:cNvPr>
            <p:cNvSpPr txBox="1">
              <a:spLocks/>
            </p:cNvSpPr>
            <p:nvPr/>
          </p:nvSpPr>
          <p:spPr>
            <a:xfrm>
              <a:off x="2829079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Endpoint Detection 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&amp; Response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68AB21C-38CE-42C2-BFE9-4CEF41481570}"/>
              </a:ext>
            </a:extLst>
          </p:cNvPr>
          <p:cNvGrpSpPr/>
          <p:nvPr/>
        </p:nvGrpSpPr>
        <p:grpSpPr>
          <a:xfrm>
            <a:off x="2848415" y="3199295"/>
            <a:ext cx="1982638" cy="1273983"/>
            <a:chOff x="7380283" y="3199295"/>
            <a:chExt cx="1982638" cy="127398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213C6AA-B96E-4ACC-A8DA-03292E5D03B7}"/>
                </a:ext>
              </a:extLst>
            </p:cNvPr>
            <p:cNvSpPr txBox="1">
              <a:spLocks/>
            </p:cNvSpPr>
            <p:nvPr/>
          </p:nvSpPr>
          <p:spPr>
            <a:xfrm>
              <a:off x="7380283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Attack Surface 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Reduction</a:t>
              </a:r>
            </a:p>
          </p:txBody>
        </p:sp>
        <p:grpSp>
          <p:nvGrpSpPr>
            <p:cNvPr id="102" name="Graphic 77">
              <a:extLst>
                <a:ext uri="{FF2B5EF4-FFF2-40B4-BE49-F238E27FC236}">
                  <a16:creationId xmlns:a16="http://schemas.microsoft.com/office/drawing/2014/main" id="{509144C6-48B8-4755-9873-43C0F55CB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8062730" y="3199295"/>
              <a:ext cx="617744" cy="599515"/>
              <a:chOff x="5795227" y="3790588"/>
              <a:chExt cx="556089" cy="539680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A9ABD14-8AF5-434D-894A-F01C866573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95227" y="4182593"/>
                <a:ext cx="147675" cy="147675"/>
              </a:xfrm>
              <a:custGeom>
                <a:avLst/>
                <a:gdLst>
                  <a:gd name="connsiteX0" fmla="*/ 121422 w 147675"/>
                  <a:gd name="connsiteY0" fmla="*/ 70556 h 147675"/>
                  <a:gd name="connsiteX1" fmla="*/ 123063 w 147675"/>
                  <a:gd name="connsiteY1" fmla="*/ 160802 h 147675"/>
                  <a:gd name="connsiteX2" fmla="*/ 162443 w 147675"/>
                  <a:gd name="connsiteY2" fmla="*/ 160802 h 147675"/>
                  <a:gd name="connsiteX3" fmla="*/ 162443 w 147675"/>
                  <a:gd name="connsiteY3" fmla="*/ 1641 h 147675"/>
                  <a:gd name="connsiteX4" fmla="*/ 0 w 147675"/>
                  <a:gd name="connsiteY4" fmla="*/ 0 h 147675"/>
                  <a:gd name="connsiteX5" fmla="*/ 0 w 147675"/>
                  <a:gd name="connsiteY5" fmla="*/ 39380 h 147675"/>
                  <a:gd name="connsiteX6" fmla="*/ 91887 w 147675"/>
                  <a:gd name="connsiteY6" fmla="*/ 41021 h 147675"/>
                  <a:gd name="connsiteX7" fmla="*/ 4923 w 147675"/>
                  <a:gd name="connsiteY7" fmla="*/ 129626 h 147675"/>
                  <a:gd name="connsiteX8" fmla="*/ 34458 w 147675"/>
                  <a:gd name="connsiteY8" fmla="*/ 159161 h 1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675" h="147675">
                    <a:moveTo>
                      <a:pt x="121422" y="70556"/>
                    </a:moveTo>
                    <a:lnTo>
                      <a:pt x="123063" y="160802"/>
                    </a:lnTo>
                    <a:lnTo>
                      <a:pt x="162443" y="160802"/>
                    </a:lnTo>
                    <a:lnTo>
                      <a:pt x="162443" y="1641"/>
                    </a:lnTo>
                    <a:lnTo>
                      <a:pt x="0" y="0"/>
                    </a:lnTo>
                    <a:lnTo>
                      <a:pt x="0" y="39380"/>
                    </a:lnTo>
                    <a:lnTo>
                      <a:pt x="91887" y="41021"/>
                    </a:lnTo>
                    <a:lnTo>
                      <a:pt x="4923" y="129626"/>
                    </a:lnTo>
                    <a:lnTo>
                      <a:pt x="34458" y="159161"/>
                    </a:lnTo>
                    <a:close/>
                  </a:path>
                </a:pathLst>
              </a:custGeom>
              <a:solidFill>
                <a:srgbClr val="C1C1C1"/>
              </a:solidFill>
              <a:ln w="16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B2ACAEF-EDA4-4AC3-BBF0-27D95B3095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87232" y="3790588"/>
                <a:ext cx="164084" cy="147675"/>
              </a:xfrm>
              <a:custGeom>
                <a:avLst/>
                <a:gdLst>
                  <a:gd name="connsiteX0" fmla="*/ 159161 w 164083"/>
                  <a:gd name="connsiteY0" fmla="*/ 31176 h 147675"/>
                  <a:gd name="connsiteX1" fmla="*/ 129626 w 164083"/>
                  <a:gd name="connsiteY1" fmla="*/ 1641 h 147675"/>
                  <a:gd name="connsiteX2" fmla="*/ 41021 w 164083"/>
                  <a:gd name="connsiteY2" fmla="*/ 90246 h 147675"/>
                  <a:gd name="connsiteX3" fmla="*/ 39380 w 164083"/>
                  <a:gd name="connsiteY3" fmla="*/ 0 h 147675"/>
                  <a:gd name="connsiteX4" fmla="*/ 0 w 164083"/>
                  <a:gd name="connsiteY4" fmla="*/ 0 h 147675"/>
                  <a:gd name="connsiteX5" fmla="*/ 1641 w 164083"/>
                  <a:gd name="connsiteY5" fmla="*/ 159161 h 147675"/>
                  <a:gd name="connsiteX6" fmla="*/ 162443 w 164083"/>
                  <a:gd name="connsiteY6" fmla="*/ 160802 h 147675"/>
                  <a:gd name="connsiteX7" fmla="*/ 164084 w 164083"/>
                  <a:gd name="connsiteY7" fmla="*/ 121422 h 147675"/>
                  <a:gd name="connsiteX8" fmla="*/ 70556 w 164083"/>
                  <a:gd name="connsiteY8" fmla="*/ 119781 h 1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083" h="147675">
                    <a:moveTo>
                      <a:pt x="159161" y="31176"/>
                    </a:moveTo>
                    <a:lnTo>
                      <a:pt x="129626" y="1641"/>
                    </a:lnTo>
                    <a:lnTo>
                      <a:pt x="41021" y="90246"/>
                    </a:lnTo>
                    <a:lnTo>
                      <a:pt x="39380" y="0"/>
                    </a:lnTo>
                    <a:lnTo>
                      <a:pt x="0" y="0"/>
                    </a:lnTo>
                    <a:lnTo>
                      <a:pt x="1641" y="159161"/>
                    </a:lnTo>
                    <a:lnTo>
                      <a:pt x="162443" y="160802"/>
                    </a:lnTo>
                    <a:lnTo>
                      <a:pt x="164084" y="121422"/>
                    </a:lnTo>
                    <a:lnTo>
                      <a:pt x="70556" y="119781"/>
                    </a:lnTo>
                    <a:close/>
                  </a:path>
                </a:pathLst>
              </a:custGeom>
              <a:solidFill>
                <a:srgbClr val="C1C1C1"/>
              </a:solidFill>
              <a:ln w="16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F5F19C1-719D-4773-8099-E6089A112C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64885" y="3860246"/>
                <a:ext cx="410209" cy="410209"/>
              </a:xfrm>
              <a:custGeom>
                <a:avLst/>
                <a:gdLst>
                  <a:gd name="connsiteX0" fmla="*/ 313400 w 410209"/>
                  <a:gd name="connsiteY0" fmla="*/ 123063 h 410209"/>
                  <a:gd name="connsiteX1" fmla="*/ 290428 w 410209"/>
                  <a:gd name="connsiteY1" fmla="*/ 123063 h 410209"/>
                  <a:gd name="connsiteX2" fmla="*/ 290428 w 410209"/>
                  <a:gd name="connsiteY2" fmla="*/ 98450 h 410209"/>
                  <a:gd name="connsiteX3" fmla="*/ 288787 w 410209"/>
                  <a:gd name="connsiteY3" fmla="*/ 0 h 410209"/>
                  <a:gd name="connsiteX4" fmla="*/ 0 w 410209"/>
                  <a:gd name="connsiteY4" fmla="*/ 0 h 410209"/>
                  <a:gd name="connsiteX5" fmla="*/ 0 w 410209"/>
                  <a:gd name="connsiteY5" fmla="*/ 290428 h 410209"/>
                  <a:gd name="connsiteX6" fmla="*/ 101732 w 410209"/>
                  <a:gd name="connsiteY6" fmla="*/ 290428 h 410209"/>
                  <a:gd name="connsiteX7" fmla="*/ 126344 w 410209"/>
                  <a:gd name="connsiteY7" fmla="*/ 292069 h 410209"/>
                  <a:gd name="connsiteX8" fmla="*/ 126344 w 410209"/>
                  <a:gd name="connsiteY8" fmla="*/ 315041 h 410209"/>
                  <a:gd name="connsiteX9" fmla="*/ 126344 w 410209"/>
                  <a:gd name="connsiteY9" fmla="*/ 413491 h 410209"/>
                  <a:gd name="connsiteX10" fmla="*/ 413491 w 410209"/>
                  <a:gd name="connsiteY10" fmla="*/ 413491 h 410209"/>
                  <a:gd name="connsiteX11" fmla="*/ 413491 w 410209"/>
                  <a:gd name="connsiteY11" fmla="*/ 124704 h 41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0209" h="410209">
                    <a:moveTo>
                      <a:pt x="313400" y="123063"/>
                    </a:moveTo>
                    <a:lnTo>
                      <a:pt x="290428" y="123063"/>
                    </a:lnTo>
                    <a:lnTo>
                      <a:pt x="290428" y="98450"/>
                    </a:lnTo>
                    <a:lnTo>
                      <a:pt x="288787" y="0"/>
                    </a:lnTo>
                    <a:lnTo>
                      <a:pt x="0" y="0"/>
                    </a:lnTo>
                    <a:lnTo>
                      <a:pt x="0" y="290428"/>
                    </a:lnTo>
                    <a:lnTo>
                      <a:pt x="101732" y="290428"/>
                    </a:lnTo>
                    <a:lnTo>
                      <a:pt x="126344" y="292069"/>
                    </a:lnTo>
                    <a:lnTo>
                      <a:pt x="126344" y="315041"/>
                    </a:lnTo>
                    <a:lnTo>
                      <a:pt x="126344" y="413491"/>
                    </a:lnTo>
                    <a:lnTo>
                      <a:pt x="413491" y="413491"/>
                    </a:lnTo>
                    <a:lnTo>
                      <a:pt x="413491" y="124704"/>
                    </a:lnTo>
                    <a:close/>
                  </a:path>
                </a:pathLst>
              </a:custGeom>
              <a:solidFill>
                <a:schemeClr val="accent1"/>
              </a:solidFill>
              <a:ln w="16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B612C9D-6020-4875-BD75-0EAC1C237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5790708" y="526662"/>
            <a:ext cx="610584" cy="644173"/>
            <a:chOff x="3392894" y="3784602"/>
            <a:chExt cx="948084" cy="100024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B84F15F-B97B-40E4-88E5-E211E09FDB0C}"/>
                </a:ext>
              </a:extLst>
            </p:cNvPr>
            <p:cNvSpPr>
              <a:spLocks/>
            </p:cNvSpPr>
            <p:nvPr/>
          </p:nvSpPr>
          <p:spPr>
            <a:xfrm>
              <a:off x="3440394" y="3825773"/>
              <a:ext cx="850336" cy="911287"/>
            </a:xfrm>
            <a:custGeom>
              <a:avLst/>
              <a:gdLst>
                <a:gd name="connsiteX0" fmla="*/ 178594 w 266700"/>
                <a:gd name="connsiteY0" fmla="*/ 20479 h 276225"/>
                <a:gd name="connsiteX1" fmla="*/ 133826 w 266700"/>
                <a:gd name="connsiteY1" fmla="*/ 7144 h 276225"/>
                <a:gd name="connsiteX2" fmla="*/ 133826 w 266700"/>
                <a:gd name="connsiteY2" fmla="*/ 8096 h 276225"/>
                <a:gd name="connsiteX3" fmla="*/ 89059 w 266700"/>
                <a:gd name="connsiteY3" fmla="*/ 21431 h 276225"/>
                <a:gd name="connsiteX4" fmla="*/ 7144 w 266700"/>
                <a:gd name="connsiteY4" fmla="*/ 44291 h 276225"/>
                <a:gd name="connsiteX5" fmla="*/ 7144 w 266700"/>
                <a:gd name="connsiteY5" fmla="*/ 108109 h 276225"/>
                <a:gd name="connsiteX6" fmla="*/ 11906 w 266700"/>
                <a:gd name="connsiteY6" fmla="*/ 143351 h 276225"/>
                <a:gd name="connsiteX7" fmla="*/ 11906 w 266700"/>
                <a:gd name="connsiteY7" fmla="*/ 143351 h 276225"/>
                <a:gd name="connsiteX8" fmla="*/ 133826 w 266700"/>
                <a:gd name="connsiteY8" fmla="*/ 278606 h 276225"/>
                <a:gd name="connsiteX9" fmla="*/ 255746 w 266700"/>
                <a:gd name="connsiteY9" fmla="*/ 143351 h 276225"/>
                <a:gd name="connsiteX10" fmla="*/ 255746 w 266700"/>
                <a:gd name="connsiteY10" fmla="*/ 142399 h 276225"/>
                <a:gd name="connsiteX11" fmla="*/ 255746 w 266700"/>
                <a:gd name="connsiteY11" fmla="*/ 142399 h 276225"/>
                <a:gd name="connsiteX12" fmla="*/ 260509 w 266700"/>
                <a:gd name="connsiteY12" fmla="*/ 107156 h 276225"/>
                <a:gd name="connsiteX13" fmla="*/ 260509 w 266700"/>
                <a:gd name="connsiteY13" fmla="*/ 43339 h 276225"/>
                <a:gd name="connsiteX14" fmla="*/ 178594 w 266700"/>
                <a:gd name="connsiteY14" fmla="*/ 20479 h 276225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126682 w 253365"/>
                <a:gd name="connsiteY2" fmla="*/ 952 h 271462"/>
                <a:gd name="connsiteX3" fmla="*/ 81915 w 253365"/>
                <a:gd name="connsiteY3" fmla="*/ 14287 h 271462"/>
                <a:gd name="connsiteX4" fmla="*/ 0 w 253365"/>
                <a:gd name="connsiteY4" fmla="*/ 37147 h 271462"/>
                <a:gd name="connsiteX5" fmla="*/ 0 w 253365"/>
                <a:gd name="connsiteY5" fmla="*/ 100965 h 271462"/>
                <a:gd name="connsiteX6" fmla="*/ 4762 w 253365"/>
                <a:gd name="connsiteY6" fmla="*/ 136207 h 271462"/>
                <a:gd name="connsiteX7" fmla="*/ 4762 w 253365"/>
                <a:gd name="connsiteY7" fmla="*/ 136207 h 271462"/>
                <a:gd name="connsiteX8" fmla="*/ 126682 w 253365"/>
                <a:gd name="connsiteY8" fmla="*/ 271462 h 271462"/>
                <a:gd name="connsiteX9" fmla="*/ 248602 w 253365"/>
                <a:gd name="connsiteY9" fmla="*/ 136207 h 271462"/>
                <a:gd name="connsiteX10" fmla="*/ 248602 w 253365"/>
                <a:gd name="connsiteY10" fmla="*/ 135255 h 271462"/>
                <a:gd name="connsiteX11" fmla="*/ 248602 w 253365"/>
                <a:gd name="connsiteY11" fmla="*/ 135255 h 271462"/>
                <a:gd name="connsiteX12" fmla="*/ 253365 w 253365"/>
                <a:gd name="connsiteY12" fmla="*/ 100012 h 271462"/>
                <a:gd name="connsiteX13" fmla="*/ 253365 w 253365"/>
                <a:gd name="connsiteY13" fmla="*/ 36195 h 271462"/>
                <a:gd name="connsiteX14" fmla="*/ 171450 w 253365"/>
                <a:gd name="connsiteY14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5" h="271526">
                  <a:moveTo>
                    <a:pt x="171450" y="13399"/>
                  </a:moveTo>
                  <a:cubicBezTo>
                    <a:pt x="160020" y="4826"/>
                    <a:pt x="143827" y="64"/>
                    <a:pt x="126682" y="64"/>
                  </a:cubicBezTo>
                  <a:cubicBezTo>
                    <a:pt x="109824" y="-745"/>
                    <a:pt x="99157" y="6224"/>
                    <a:pt x="81915" y="14351"/>
                  </a:cubicBezTo>
                  <a:cubicBezTo>
                    <a:pt x="56120" y="23814"/>
                    <a:pt x="32385" y="37211"/>
                    <a:pt x="0" y="37211"/>
                  </a:cubicBezTo>
                  <a:lnTo>
                    <a:pt x="0" y="101029"/>
                  </a:lnTo>
                  <a:cubicBezTo>
                    <a:pt x="0" y="113411"/>
                    <a:pt x="1905" y="124841"/>
                    <a:pt x="4762" y="136271"/>
                  </a:cubicBezTo>
                  <a:lnTo>
                    <a:pt x="4762" y="136271"/>
                  </a:lnTo>
                  <a:cubicBezTo>
                    <a:pt x="19050" y="188659"/>
                    <a:pt x="62865" y="235331"/>
                    <a:pt x="126682" y="271526"/>
                  </a:cubicBezTo>
                  <a:cubicBezTo>
                    <a:pt x="191452" y="235331"/>
                    <a:pt x="235267" y="188659"/>
                    <a:pt x="248602" y="136271"/>
                  </a:cubicBezTo>
                  <a:lnTo>
                    <a:pt x="248602" y="135319"/>
                  </a:lnTo>
                  <a:lnTo>
                    <a:pt x="248602" y="135319"/>
                  </a:lnTo>
                  <a:cubicBezTo>
                    <a:pt x="251460" y="123889"/>
                    <a:pt x="253365" y="111506"/>
                    <a:pt x="253365" y="100076"/>
                  </a:cubicBezTo>
                  <a:lnTo>
                    <a:pt x="253365" y="36259"/>
                  </a:lnTo>
                  <a:cubicBezTo>
                    <a:pt x="220980" y="36259"/>
                    <a:pt x="192405" y="27686"/>
                    <a:pt x="171450" y="13399"/>
                  </a:cubicBezTo>
                  <a:close/>
                </a:path>
              </a:pathLst>
            </a:custGeom>
            <a:solidFill>
              <a:schemeClr val="bg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2E35F780-09C4-4C06-9173-192FD0BE3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92894" y="3784602"/>
              <a:ext cx="948084" cy="1000242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EE98F0-615E-4167-9987-02BBA122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-1203960"/>
            <a:ext cx="11017250" cy="430213"/>
          </a:xfrm>
        </p:spPr>
        <p:txBody>
          <a:bodyPr/>
          <a:lstStyle/>
          <a:p>
            <a:pPr lvl="0"/>
            <a:r>
              <a:rPr lang="en-US" noProof="0" dirty="0"/>
              <a:t>Microsoft Defender</a:t>
            </a:r>
            <a:br>
              <a:rPr lang="en-US" noProof="0" dirty="0"/>
            </a:br>
            <a:r>
              <a:rPr lang="en-US" noProof="0" dirty="0"/>
              <a:t>for Business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8F2B03-B76F-42B8-8E3D-E2C787E8F5FC}"/>
              </a:ext>
            </a:extLst>
          </p:cNvPr>
          <p:cNvSpPr txBox="1">
            <a:spLocks/>
          </p:cNvSpPr>
          <p:nvPr/>
        </p:nvSpPr>
        <p:spPr>
          <a:xfrm>
            <a:off x="3619662" y="1333261"/>
            <a:ext cx="4952676" cy="89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489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Defender</a:t>
            </a:r>
          </a:p>
          <a:p>
            <a:pPr marL="0" marR="0" lvl="0" indent="0" algn="ctr" defTabSz="24489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Business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AB9ADD-D16E-45BB-A950-66744B84292B}"/>
              </a:ext>
            </a:extLst>
          </p:cNvPr>
          <p:cNvSpPr txBox="1">
            <a:spLocks/>
          </p:cNvSpPr>
          <p:nvPr/>
        </p:nvSpPr>
        <p:spPr>
          <a:xfrm>
            <a:off x="5045873" y="2167442"/>
            <a:ext cx="2100255" cy="33855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244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Elevate your security</a:t>
            </a:r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68360F0B-57F0-4E6D-9341-547C9502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5400000">
            <a:off x="5945883" y="87329"/>
            <a:ext cx="279400" cy="9145848"/>
          </a:xfrm>
          <a:prstGeom prst="rightBracket">
            <a:avLst>
              <a:gd name="adj" fmla="val 0"/>
            </a:avLst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9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1" b="0" i="0" u="none" strike="noStrike" kern="0" cap="none" spc="0" normalizeH="0" baseline="0" noProof="0" dirty="0">
              <a:ln>
                <a:noFill/>
              </a:ln>
              <a:gradFill>
                <a:gsLst>
                  <a:gs pos="83000">
                    <a:srgbClr val="2F2F2F"/>
                  </a:gs>
                  <a:gs pos="100000">
                    <a:srgbClr val="2F2F2F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90D0A-14FD-4F86-9189-EED4D88F41A1}"/>
              </a:ext>
            </a:extLst>
          </p:cNvPr>
          <p:cNvGrpSpPr/>
          <p:nvPr/>
        </p:nvGrpSpPr>
        <p:grpSpPr>
          <a:xfrm>
            <a:off x="5108069" y="3194645"/>
            <a:ext cx="1982638" cy="1278633"/>
            <a:chOff x="553477" y="3194645"/>
            <a:chExt cx="1982638" cy="127863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55F0DB-31DA-4561-AAF8-58790B93A5B4}"/>
                </a:ext>
              </a:extLst>
            </p:cNvPr>
            <p:cNvSpPr txBox="1">
              <a:spLocks/>
            </p:cNvSpPr>
            <p:nvPr/>
          </p:nvSpPr>
          <p:spPr>
            <a:xfrm>
              <a:off x="553477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/>
                  <a:cs typeface="Segoe UI"/>
                </a:rPr>
                <a:t>Next Generation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/>
                  <a:cs typeface="Segoe UI"/>
                </a:rPr>
                <a:t>Protection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14040B1-83C2-4185-9DFC-9F5DFBBE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1260749" y="3194645"/>
              <a:ext cx="568095" cy="608815"/>
              <a:chOff x="4874110" y="4594397"/>
              <a:chExt cx="568095" cy="60881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F446827-DDF4-408E-8349-525D04A2A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74110" y="4594397"/>
                <a:ext cx="568095" cy="608814"/>
              </a:xfrm>
              <a:custGeom>
                <a:avLst/>
                <a:gdLst>
                  <a:gd name="connsiteX0" fmla="*/ 178594 w 266700"/>
                  <a:gd name="connsiteY0" fmla="*/ 20479 h 276225"/>
                  <a:gd name="connsiteX1" fmla="*/ 133826 w 266700"/>
                  <a:gd name="connsiteY1" fmla="*/ 7144 h 276225"/>
                  <a:gd name="connsiteX2" fmla="*/ 133826 w 266700"/>
                  <a:gd name="connsiteY2" fmla="*/ 8096 h 276225"/>
                  <a:gd name="connsiteX3" fmla="*/ 89059 w 266700"/>
                  <a:gd name="connsiteY3" fmla="*/ 21431 h 276225"/>
                  <a:gd name="connsiteX4" fmla="*/ 7144 w 266700"/>
                  <a:gd name="connsiteY4" fmla="*/ 44291 h 276225"/>
                  <a:gd name="connsiteX5" fmla="*/ 7144 w 266700"/>
                  <a:gd name="connsiteY5" fmla="*/ 108109 h 276225"/>
                  <a:gd name="connsiteX6" fmla="*/ 11906 w 266700"/>
                  <a:gd name="connsiteY6" fmla="*/ 143351 h 276225"/>
                  <a:gd name="connsiteX7" fmla="*/ 11906 w 266700"/>
                  <a:gd name="connsiteY7" fmla="*/ 143351 h 276225"/>
                  <a:gd name="connsiteX8" fmla="*/ 133826 w 266700"/>
                  <a:gd name="connsiteY8" fmla="*/ 278606 h 276225"/>
                  <a:gd name="connsiteX9" fmla="*/ 255746 w 266700"/>
                  <a:gd name="connsiteY9" fmla="*/ 143351 h 276225"/>
                  <a:gd name="connsiteX10" fmla="*/ 255746 w 266700"/>
                  <a:gd name="connsiteY10" fmla="*/ 142399 h 276225"/>
                  <a:gd name="connsiteX11" fmla="*/ 255746 w 266700"/>
                  <a:gd name="connsiteY11" fmla="*/ 142399 h 276225"/>
                  <a:gd name="connsiteX12" fmla="*/ 260509 w 266700"/>
                  <a:gd name="connsiteY12" fmla="*/ 107156 h 276225"/>
                  <a:gd name="connsiteX13" fmla="*/ 260509 w 266700"/>
                  <a:gd name="connsiteY13" fmla="*/ 43339 h 276225"/>
                  <a:gd name="connsiteX14" fmla="*/ 178594 w 266700"/>
                  <a:gd name="connsiteY14" fmla="*/ 20479 h 276225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126682 w 253365"/>
                  <a:gd name="connsiteY2" fmla="*/ 952 h 271462"/>
                  <a:gd name="connsiteX3" fmla="*/ 81915 w 253365"/>
                  <a:gd name="connsiteY3" fmla="*/ 14287 h 271462"/>
                  <a:gd name="connsiteX4" fmla="*/ 0 w 253365"/>
                  <a:gd name="connsiteY4" fmla="*/ 37147 h 271462"/>
                  <a:gd name="connsiteX5" fmla="*/ 0 w 253365"/>
                  <a:gd name="connsiteY5" fmla="*/ 100965 h 271462"/>
                  <a:gd name="connsiteX6" fmla="*/ 4762 w 253365"/>
                  <a:gd name="connsiteY6" fmla="*/ 136207 h 271462"/>
                  <a:gd name="connsiteX7" fmla="*/ 4762 w 253365"/>
                  <a:gd name="connsiteY7" fmla="*/ 136207 h 271462"/>
                  <a:gd name="connsiteX8" fmla="*/ 126682 w 253365"/>
                  <a:gd name="connsiteY8" fmla="*/ 271462 h 271462"/>
                  <a:gd name="connsiteX9" fmla="*/ 248602 w 253365"/>
                  <a:gd name="connsiteY9" fmla="*/ 136207 h 271462"/>
                  <a:gd name="connsiteX10" fmla="*/ 248602 w 253365"/>
                  <a:gd name="connsiteY10" fmla="*/ 135255 h 271462"/>
                  <a:gd name="connsiteX11" fmla="*/ 248602 w 253365"/>
                  <a:gd name="connsiteY11" fmla="*/ 135255 h 271462"/>
                  <a:gd name="connsiteX12" fmla="*/ 253365 w 253365"/>
                  <a:gd name="connsiteY12" fmla="*/ 100012 h 271462"/>
                  <a:gd name="connsiteX13" fmla="*/ 253365 w 253365"/>
                  <a:gd name="connsiteY13" fmla="*/ 36195 h 271462"/>
                  <a:gd name="connsiteX14" fmla="*/ 171450 w 253365"/>
                  <a:gd name="connsiteY14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35 h 271462"/>
                  <a:gd name="connsiteX1" fmla="*/ 126682 w 253365"/>
                  <a:gd name="connsiteY1" fmla="*/ 0 h 271462"/>
                  <a:gd name="connsiteX2" fmla="*/ 81915 w 253365"/>
                  <a:gd name="connsiteY2" fmla="*/ 14287 h 271462"/>
                  <a:gd name="connsiteX3" fmla="*/ 0 w 253365"/>
                  <a:gd name="connsiteY3" fmla="*/ 37147 h 271462"/>
                  <a:gd name="connsiteX4" fmla="*/ 0 w 253365"/>
                  <a:gd name="connsiteY4" fmla="*/ 100965 h 271462"/>
                  <a:gd name="connsiteX5" fmla="*/ 4762 w 253365"/>
                  <a:gd name="connsiteY5" fmla="*/ 136207 h 271462"/>
                  <a:gd name="connsiteX6" fmla="*/ 4762 w 253365"/>
                  <a:gd name="connsiteY6" fmla="*/ 136207 h 271462"/>
                  <a:gd name="connsiteX7" fmla="*/ 126682 w 253365"/>
                  <a:gd name="connsiteY7" fmla="*/ 271462 h 271462"/>
                  <a:gd name="connsiteX8" fmla="*/ 248602 w 253365"/>
                  <a:gd name="connsiteY8" fmla="*/ 136207 h 271462"/>
                  <a:gd name="connsiteX9" fmla="*/ 248602 w 253365"/>
                  <a:gd name="connsiteY9" fmla="*/ 135255 h 271462"/>
                  <a:gd name="connsiteX10" fmla="*/ 248602 w 253365"/>
                  <a:gd name="connsiteY10" fmla="*/ 135255 h 271462"/>
                  <a:gd name="connsiteX11" fmla="*/ 253365 w 253365"/>
                  <a:gd name="connsiteY11" fmla="*/ 100012 h 271462"/>
                  <a:gd name="connsiteX12" fmla="*/ 253365 w 253365"/>
                  <a:gd name="connsiteY12" fmla="*/ 36195 h 271462"/>
                  <a:gd name="connsiteX13" fmla="*/ 171450 w 253365"/>
                  <a:gd name="connsiteY13" fmla="*/ 13335 h 271462"/>
                  <a:gd name="connsiteX0" fmla="*/ 171450 w 253365"/>
                  <a:gd name="connsiteY0" fmla="*/ 13399 h 271526"/>
                  <a:gd name="connsiteX1" fmla="*/ 126682 w 253365"/>
                  <a:gd name="connsiteY1" fmla="*/ 64 h 271526"/>
                  <a:gd name="connsiteX2" fmla="*/ 81915 w 253365"/>
                  <a:gd name="connsiteY2" fmla="*/ 14351 h 271526"/>
                  <a:gd name="connsiteX3" fmla="*/ 0 w 253365"/>
                  <a:gd name="connsiteY3" fmla="*/ 37211 h 271526"/>
                  <a:gd name="connsiteX4" fmla="*/ 0 w 253365"/>
                  <a:gd name="connsiteY4" fmla="*/ 101029 h 271526"/>
                  <a:gd name="connsiteX5" fmla="*/ 4762 w 253365"/>
                  <a:gd name="connsiteY5" fmla="*/ 136271 h 271526"/>
                  <a:gd name="connsiteX6" fmla="*/ 4762 w 253365"/>
                  <a:gd name="connsiteY6" fmla="*/ 136271 h 271526"/>
                  <a:gd name="connsiteX7" fmla="*/ 126682 w 253365"/>
                  <a:gd name="connsiteY7" fmla="*/ 271526 h 271526"/>
                  <a:gd name="connsiteX8" fmla="*/ 248602 w 253365"/>
                  <a:gd name="connsiteY8" fmla="*/ 136271 h 271526"/>
                  <a:gd name="connsiteX9" fmla="*/ 248602 w 253365"/>
                  <a:gd name="connsiteY9" fmla="*/ 135319 h 271526"/>
                  <a:gd name="connsiteX10" fmla="*/ 248602 w 253365"/>
                  <a:gd name="connsiteY10" fmla="*/ 135319 h 271526"/>
                  <a:gd name="connsiteX11" fmla="*/ 253365 w 253365"/>
                  <a:gd name="connsiteY11" fmla="*/ 100076 h 271526"/>
                  <a:gd name="connsiteX12" fmla="*/ 253365 w 253365"/>
                  <a:gd name="connsiteY12" fmla="*/ 36259 h 271526"/>
                  <a:gd name="connsiteX13" fmla="*/ 171450 w 253365"/>
                  <a:gd name="connsiteY13" fmla="*/ 13399 h 271526"/>
                  <a:gd name="connsiteX0" fmla="*/ 171450 w 253365"/>
                  <a:gd name="connsiteY0" fmla="*/ 13399 h 271526"/>
                  <a:gd name="connsiteX1" fmla="*/ 126682 w 253365"/>
                  <a:gd name="connsiteY1" fmla="*/ 64 h 271526"/>
                  <a:gd name="connsiteX2" fmla="*/ 81915 w 253365"/>
                  <a:gd name="connsiteY2" fmla="*/ 14351 h 271526"/>
                  <a:gd name="connsiteX3" fmla="*/ 0 w 253365"/>
                  <a:gd name="connsiteY3" fmla="*/ 37211 h 271526"/>
                  <a:gd name="connsiteX4" fmla="*/ 0 w 253365"/>
                  <a:gd name="connsiteY4" fmla="*/ 101029 h 271526"/>
                  <a:gd name="connsiteX5" fmla="*/ 4762 w 253365"/>
                  <a:gd name="connsiteY5" fmla="*/ 136271 h 271526"/>
                  <a:gd name="connsiteX6" fmla="*/ 4762 w 253365"/>
                  <a:gd name="connsiteY6" fmla="*/ 136271 h 271526"/>
                  <a:gd name="connsiteX7" fmla="*/ 126682 w 253365"/>
                  <a:gd name="connsiteY7" fmla="*/ 271526 h 271526"/>
                  <a:gd name="connsiteX8" fmla="*/ 248602 w 253365"/>
                  <a:gd name="connsiteY8" fmla="*/ 136271 h 271526"/>
                  <a:gd name="connsiteX9" fmla="*/ 248602 w 253365"/>
                  <a:gd name="connsiteY9" fmla="*/ 135319 h 271526"/>
                  <a:gd name="connsiteX10" fmla="*/ 248602 w 253365"/>
                  <a:gd name="connsiteY10" fmla="*/ 135319 h 271526"/>
                  <a:gd name="connsiteX11" fmla="*/ 253365 w 253365"/>
                  <a:gd name="connsiteY11" fmla="*/ 100076 h 271526"/>
                  <a:gd name="connsiteX12" fmla="*/ 253365 w 253365"/>
                  <a:gd name="connsiteY12" fmla="*/ 36259 h 271526"/>
                  <a:gd name="connsiteX13" fmla="*/ 171450 w 253365"/>
                  <a:gd name="connsiteY13" fmla="*/ 13399 h 271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5" h="271526">
                    <a:moveTo>
                      <a:pt x="171450" y="13399"/>
                    </a:moveTo>
                    <a:cubicBezTo>
                      <a:pt x="160020" y="4826"/>
                      <a:pt x="143827" y="64"/>
                      <a:pt x="126682" y="64"/>
                    </a:cubicBezTo>
                    <a:cubicBezTo>
                      <a:pt x="109824" y="-745"/>
                      <a:pt x="99157" y="6224"/>
                      <a:pt x="81915" y="14351"/>
                    </a:cubicBezTo>
                    <a:cubicBezTo>
                      <a:pt x="56120" y="23814"/>
                      <a:pt x="32385" y="37211"/>
                      <a:pt x="0" y="37211"/>
                    </a:cubicBezTo>
                    <a:lnTo>
                      <a:pt x="0" y="101029"/>
                    </a:lnTo>
                    <a:cubicBezTo>
                      <a:pt x="0" y="113411"/>
                      <a:pt x="1905" y="124841"/>
                      <a:pt x="4762" y="136271"/>
                    </a:cubicBezTo>
                    <a:lnTo>
                      <a:pt x="4762" y="136271"/>
                    </a:lnTo>
                    <a:cubicBezTo>
                      <a:pt x="19050" y="188659"/>
                      <a:pt x="62865" y="235331"/>
                      <a:pt x="126682" y="271526"/>
                    </a:cubicBezTo>
                    <a:cubicBezTo>
                      <a:pt x="191452" y="235331"/>
                      <a:pt x="235267" y="188659"/>
                      <a:pt x="248602" y="136271"/>
                    </a:cubicBezTo>
                    <a:lnTo>
                      <a:pt x="248602" y="135319"/>
                    </a:lnTo>
                    <a:lnTo>
                      <a:pt x="248602" y="135319"/>
                    </a:lnTo>
                    <a:cubicBezTo>
                      <a:pt x="251460" y="123889"/>
                      <a:pt x="253365" y="111506"/>
                      <a:pt x="253365" y="100076"/>
                    </a:cubicBezTo>
                    <a:lnTo>
                      <a:pt x="253365" y="36259"/>
                    </a:lnTo>
                    <a:cubicBezTo>
                      <a:pt x="220980" y="36259"/>
                      <a:pt x="192405" y="27686"/>
                      <a:pt x="171450" y="133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22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89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71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CE5CE2A-39FC-4AE2-99B7-2A98FC004A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82637" y="4884049"/>
                <a:ext cx="550746" cy="29508"/>
              </a:xfrm>
              <a:custGeom>
                <a:avLst/>
                <a:gdLst>
                  <a:gd name="connsiteX0" fmla="*/ 0 w 341327"/>
                  <a:gd name="connsiteY0" fmla="*/ 0 h 18288"/>
                  <a:gd name="connsiteX1" fmla="*/ 341327 w 341327"/>
                  <a:gd name="connsiteY1" fmla="*/ 0 h 18288"/>
                  <a:gd name="connsiteX2" fmla="*/ 340174 w 341327"/>
                  <a:gd name="connsiteY2" fmla="*/ 8528 h 18288"/>
                  <a:gd name="connsiteX3" fmla="*/ 340174 w 341327"/>
                  <a:gd name="connsiteY3" fmla="*/ 9851 h 18288"/>
                  <a:gd name="connsiteX4" fmla="*/ 336731 w 341327"/>
                  <a:gd name="connsiteY4" fmla="*/ 18288 h 18288"/>
                  <a:gd name="connsiteX5" fmla="*/ 4893 w 341327"/>
                  <a:gd name="connsiteY5" fmla="*/ 18288 h 18288"/>
                  <a:gd name="connsiteX6" fmla="*/ 1331 w 341327"/>
                  <a:gd name="connsiteY6" fmla="*/ 9851 h 1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327" h="18288">
                    <a:moveTo>
                      <a:pt x="0" y="0"/>
                    </a:moveTo>
                    <a:lnTo>
                      <a:pt x="341327" y="0"/>
                    </a:lnTo>
                    <a:lnTo>
                      <a:pt x="340174" y="8528"/>
                    </a:lnTo>
                    <a:lnTo>
                      <a:pt x="340174" y="9851"/>
                    </a:lnTo>
                    <a:lnTo>
                      <a:pt x="336731" y="18288"/>
                    </a:lnTo>
                    <a:lnTo>
                      <a:pt x="4893" y="18288"/>
                    </a:lnTo>
                    <a:lnTo>
                      <a:pt x="1331" y="98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89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57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27105CB-F66C-400A-813E-09E3EA0D79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43401" y="4594542"/>
                <a:ext cx="29508" cy="608670"/>
              </a:xfrm>
              <a:custGeom>
                <a:avLst/>
                <a:gdLst>
                  <a:gd name="connsiteX0" fmla="*/ 9144 w 18288"/>
                  <a:gd name="connsiteY0" fmla="*/ 0 h 377226"/>
                  <a:gd name="connsiteX1" fmla="*/ 18288 w 18288"/>
                  <a:gd name="connsiteY1" fmla="*/ 1287 h 377226"/>
                  <a:gd name="connsiteX2" fmla="*/ 18288 w 18288"/>
                  <a:gd name="connsiteY2" fmla="*/ 371260 h 377226"/>
                  <a:gd name="connsiteX3" fmla="*/ 9144 w 18288"/>
                  <a:gd name="connsiteY3" fmla="*/ 377226 h 377226"/>
                  <a:gd name="connsiteX4" fmla="*/ 0 w 18288"/>
                  <a:gd name="connsiteY4" fmla="*/ 371187 h 377226"/>
                  <a:gd name="connsiteX5" fmla="*/ 0 w 18288"/>
                  <a:gd name="connsiteY5" fmla="*/ 1559 h 37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88" h="377226">
                    <a:moveTo>
                      <a:pt x="9144" y="0"/>
                    </a:moveTo>
                    <a:lnTo>
                      <a:pt x="18288" y="1287"/>
                    </a:lnTo>
                    <a:lnTo>
                      <a:pt x="18288" y="371260"/>
                    </a:lnTo>
                    <a:lnTo>
                      <a:pt x="9144" y="377226"/>
                    </a:lnTo>
                    <a:lnTo>
                      <a:pt x="0" y="371187"/>
                    </a:lnTo>
                    <a:lnTo>
                      <a:pt x="0" y="1559"/>
                    </a:lnTo>
                    <a:close/>
                  </a:path>
                </a:pathLst>
              </a:custGeom>
              <a:solidFill>
                <a:schemeClr val="bg1"/>
              </a:solidFill>
              <a:ln w="222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4898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71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rgbClr val="2F2F2F"/>
                      </a:gs>
                      <a:gs pos="100000">
                        <a:srgbClr val="2F2F2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BDCA79-1183-4DF9-83B1-91A7FD054CBD}"/>
              </a:ext>
            </a:extLst>
          </p:cNvPr>
          <p:cNvGrpSpPr/>
          <p:nvPr/>
        </p:nvGrpSpPr>
        <p:grpSpPr>
          <a:xfrm>
            <a:off x="9655886" y="3179320"/>
            <a:ext cx="1982638" cy="1293958"/>
            <a:chOff x="9655886" y="3179320"/>
            <a:chExt cx="1982638" cy="12939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126E94-584F-43A9-8863-5BD648D414E4}"/>
                </a:ext>
              </a:extLst>
            </p:cNvPr>
            <p:cNvSpPr txBox="1">
              <a:spLocks/>
            </p:cNvSpPr>
            <p:nvPr/>
          </p:nvSpPr>
          <p:spPr>
            <a:xfrm>
              <a:off x="9655886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Auto Investigation</a:t>
              </a:r>
              <a:b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 &amp; Remediation</a:t>
              </a:r>
            </a:p>
          </p:txBody>
        </p:sp>
        <p:grpSp>
          <p:nvGrpSpPr>
            <p:cNvPr id="75" name="Graphic 73">
              <a:extLst>
                <a:ext uri="{FF2B5EF4-FFF2-40B4-BE49-F238E27FC236}">
                  <a16:creationId xmlns:a16="http://schemas.microsoft.com/office/drawing/2014/main" id="{8E00D373-E916-4A8F-92A9-607C1D1F8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3149" y="3179320"/>
              <a:ext cx="548112" cy="639464"/>
              <a:chOff x="9891286" y="4604828"/>
              <a:chExt cx="548112" cy="639464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6872574-50D2-417B-837D-D4FB441BA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91286" y="4604828"/>
                <a:ext cx="548112" cy="639464"/>
              </a:xfrm>
              <a:custGeom>
                <a:avLst/>
                <a:gdLst>
                  <a:gd name="connsiteX0" fmla="*/ 555420 w 548112"/>
                  <a:gd name="connsiteY0" fmla="*/ 160780 h 639464"/>
                  <a:gd name="connsiteX1" fmla="*/ 277710 w 548112"/>
                  <a:gd name="connsiteY1" fmla="*/ 0 h 639464"/>
                  <a:gd name="connsiteX2" fmla="*/ 0 w 548112"/>
                  <a:gd name="connsiteY2" fmla="*/ 160780 h 639464"/>
                  <a:gd name="connsiteX3" fmla="*/ 0 w 548112"/>
                  <a:gd name="connsiteY3" fmla="*/ 484166 h 639464"/>
                  <a:gd name="connsiteX4" fmla="*/ 279537 w 548112"/>
                  <a:gd name="connsiteY4" fmla="*/ 646772 h 639464"/>
                  <a:gd name="connsiteX5" fmla="*/ 378197 w 548112"/>
                  <a:gd name="connsiteY5" fmla="*/ 590134 h 639464"/>
                  <a:gd name="connsiteX6" fmla="*/ 317905 w 548112"/>
                  <a:gd name="connsiteY6" fmla="*/ 485993 h 639464"/>
                  <a:gd name="connsiteX7" fmla="*/ 279537 w 548112"/>
                  <a:gd name="connsiteY7" fmla="*/ 491474 h 639464"/>
                  <a:gd name="connsiteX8" fmla="*/ 116931 w 548112"/>
                  <a:gd name="connsiteY8" fmla="*/ 332521 h 639464"/>
                  <a:gd name="connsiteX9" fmla="*/ 279537 w 548112"/>
                  <a:gd name="connsiteY9" fmla="*/ 173569 h 639464"/>
                  <a:gd name="connsiteX10" fmla="*/ 442144 w 548112"/>
                  <a:gd name="connsiteY10" fmla="*/ 332521 h 639464"/>
                  <a:gd name="connsiteX11" fmla="*/ 409257 w 548112"/>
                  <a:gd name="connsiteY11" fmla="*/ 427527 h 639464"/>
                  <a:gd name="connsiteX12" fmla="*/ 471376 w 548112"/>
                  <a:gd name="connsiteY12" fmla="*/ 537150 h 639464"/>
                  <a:gd name="connsiteX13" fmla="*/ 557247 w 548112"/>
                  <a:gd name="connsiteY13" fmla="*/ 485993 h 639464"/>
                  <a:gd name="connsiteX14" fmla="*/ 557247 w 548112"/>
                  <a:gd name="connsiteY14" fmla="*/ 160780 h 639464"/>
                  <a:gd name="connsiteX15" fmla="*/ 555420 w 548112"/>
                  <a:gd name="connsiteY15" fmla="*/ 160780 h 639464"/>
                  <a:gd name="connsiteX16" fmla="*/ 555420 w 548112"/>
                  <a:gd name="connsiteY16" fmla="*/ 160780 h 6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8112" h="639464">
                    <a:moveTo>
                      <a:pt x="555420" y="160780"/>
                    </a:moveTo>
                    <a:lnTo>
                      <a:pt x="277710" y="0"/>
                    </a:lnTo>
                    <a:lnTo>
                      <a:pt x="0" y="160780"/>
                    </a:lnTo>
                    <a:lnTo>
                      <a:pt x="0" y="484166"/>
                    </a:lnTo>
                    <a:lnTo>
                      <a:pt x="279537" y="646772"/>
                    </a:lnTo>
                    <a:lnTo>
                      <a:pt x="378197" y="590134"/>
                    </a:lnTo>
                    <a:lnTo>
                      <a:pt x="317905" y="485993"/>
                    </a:lnTo>
                    <a:cubicBezTo>
                      <a:pt x="305116" y="487820"/>
                      <a:pt x="292326" y="491474"/>
                      <a:pt x="279537" y="491474"/>
                    </a:cubicBezTo>
                    <a:cubicBezTo>
                      <a:pt x="190012" y="491474"/>
                      <a:pt x="116931" y="420219"/>
                      <a:pt x="116931" y="332521"/>
                    </a:cubicBezTo>
                    <a:cubicBezTo>
                      <a:pt x="116931" y="244823"/>
                      <a:pt x="190012" y="173569"/>
                      <a:pt x="279537" y="173569"/>
                    </a:cubicBezTo>
                    <a:cubicBezTo>
                      <a:pt x="369062" y="173569"/>
                      <a:pt x="442144" y="244823"/>
                      <a:pt x="442144" y="332521"/>
                    </a:cubicBezTo>
                    <a:cubicBezTo>
                      <a:pt x="442144" y="367235"/>
                      <a:pt x="429354" y="400122"/>
                      <a:pt x="409257" y="427527"/>
                    </a:cubicBezTo>
                    <a:lnTo>
                      <a:pt x="471376" y="537150"/>
                    </a:lnTo>
                    <a:lnTo>
                      <a:pt x="557247" y="485993"/>
                    </a:lnTo>
                    <a:lnTo>
                      <a:pt x="557247" y="160780"/>
                    </a:lnTo>
                    <a:lnTo>
                      <a:pt x="555420" y="160780"/>
                    </a:lnTo>
                    <a:lnTo>
                      <a:pt x="555420" y="160780"/>
                    </a:lnTo>
                    <a:close/>
                  </a:path>
                </a:pathLst>
              </a:custGeom>
              <a:solidFill>
                <a:srgbClr val="C1C1C1"/>
              </a:solidFill>
              <a:ln w="18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2463425-1A62-4A33-BB97-7C9A5EFED6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60408" y="4861273"/>
                <a:ext cx="182704" cy="146163"/>
              </a:xfrm>
              <a:custGeom>
                <a:avLst/>
                <a:gdLst>
                  <a:gd name="connsiteX0" fmla="*/ 63946 w 182704"/>
                  <a:gd name="connsiteY0" fmla="*/ 155298 h 146163"/>
                  <a:gd name="connsiteX1" fmla="*/ 0 w 182704"/>
                  <a:gd name="connsiteY1" fmla="*/ 93179 h 146163"/>
                  <a:gd name="connsiteX2" fmla="*/ 25579 w 182704"/>
                  <a:gd name="connsiteY2" fmla="*/ 65773 h 146163"/>
                  <a:gd name="connsiteX3" fmla="*/ 62119 w 182704"/>
                  <a:gd name="connsiteY3" fmla="*/ 104141 h 146163"/>
                  <a:gd name="connsiteX4" fmla="*/ 164434 w 182704"/>
                  <a:gd name="connsiteY4" fmla="*/ 0 h 146163"/>
                  <a:gd name="connsiteX5" fmla="*/ 191839 w 182704"/>
                  <a:gd name="connsiteY5" fmla="*/ 25579 h 14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704" h="146163">
                    <a:moveTo>
                      <a:pt x="63946" y="155298"/>
                    </a:moveTo>
                    <a:lnTo>
                      <a:pt x="0" y="93179"/>
                    </a:lnTo>
                    <a:lnTo>
                      <a:pt x="25579" y="65773"/>
                    </a:lnTo>
                    <a:lnTo>
                      <a:pt x="62119" y="104141"/>
                    </a:lnTo>
                    <a:lnTo>
                      <a:pt x="164434" y="0"/>
                    </a:lnTo>
                    <a:lnTo>
                      <a:pt x="191839" y="25579"/>
                    </a:lnTo>
                    <a:close/>
                  </a:path>
                </a:pathLst>
              </a:custGeom>
              <a:solidFill>
                <a:schemeClr val="accent1"/>
              </a:solidFill>
              <a:ln w="18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0318EB-353D-449A-A4BF-F68BE7D7E654}"/>
              </a:ext>
            </a:extLst>
          </p:cNvPr>
          <p:cNvGrpSpPr/>
          <p:nvPr/>
        </p:nvGrpSpPr>
        <p:grpSpPr>
          <a:xfrm>
            <a:off x="541383" y="3173493"/>
            <a:ext cx="1982638" cy="1299785"/>
            <a:chOff x="5104681" y="3173493"/>
            <a:chExt cx="1982638" cy="129978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7E2A9B-72F7-425B-A3F4-8ABBE202473A}"/>
                </a:ext>
              </a:extLst>
            </p:cNvPr>
            <p:cNvSpPr txBox="1">
              <a:spLocks/>
            </p:cNvSpPr>
            <p:nvPr/>
          </p:nvSpPr>
          <p:spPr>
            <a:xfrm>
              <a:off x="5104681" y="3966765"/>
              <a:ext cx="1982638" cy="506513"/>
            </a:xfrm>
            <a:prstGeom prst="rect">
              <a:avLst/>
            </a:prstGeom>
            <a:noFill/>
          </p:spPr>
          <p:txBody>
            <a:bodyPr wrap="square" lIns="48986" tIns="58783" rIns="48986" bIns="58783" rtlCol="0" anchor="t" anchorCtr="0">
              <a:spAutoFit/>
            </a:bodyPr>
            <a:lstStyle/>
            <a:p>
              <a:pPr marL="0" marR="0" lvl="0" indent="0" algn="ctr" defTabSz="489844" rtl="0" eaLnBrk="1" fontAlgn="auto" latinLnBrk="0" hangingPunct="1">
                <a:lnSpc>
                  <a:spcPct val="90000"/>
                </a:lnSpc>
                <a:spcBef>
                  <a:spcPts val="32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egoe UI Black" panose="020B0A02040204020203" pitchFamily="34" charset="0"/>
                  <a:cs typeface="Segoe UI" panose="020B0502040204020203" pitchFamily="34" charset="0"/>
                </a:rPr>
                <a:t>Threat &amp; Vulnerability Management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93" name="Graphic 91">
              <a:extLst>
                <a:ext uri="{FF2B5EF4-FFF2-40B4-BE49-F238E27FC236}">
                  <a16:creationId xmlns:a16="http://schemas.microsoft.com/office/drawing/2014/main" id="{CA7092E5-3A0E-4BA3-BE2E-B4B2A8CF0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>
            <a:xfrm>
              <a:off x="5878961" y="3173493"/>
              <a:ext cx="434079" cy="651119"/>
              <a:chOff x="1311554" y="4617573"/>
              <a:chExt cx="434079" cy="651119"/>
            </a:xfrm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C037E3A-531A-444E-B2C9-461ECB2280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18176" y="4617573"/>
                <a:ext cx="208358" cy="243084"/>
              </a:xfrm>
              <a:custGeom>
                <a:avLst/>
                <a:gdLst>
                  <a:gd name="connsiteX0" fmla="*/ 208358 w 208357"/>
                  <a:gd name="connsiteY0" fmla="*/ 79871 h 243084"/>
                  <a:gd name="connsiteX1" fmla="*/ 0 w 208357"/>
                  <a:gd name="connsiteY1" fmla="*/ 0 h 243084"/>
                  <a:gd name="connsiteX2" fmla="*/ 0 w 208357"/>
                  <a:gd name="connsiteY2" fmla="*/ 138905 h 243084"/>
                  <a:gd name="connsiteX3" fmla="*/ 0 w 208357"/>
                  <a:gd name="connsiteY3" fmla="*/ 159741 h 243084"/>
                  <a:gd name="connsiteX4" fmla="*/ 0 w 208357"/>
                  <a:gd name="connsiteY4" fmla="*/ 256975 h 243084"/>
                  <a:gd name="connsiteX5" fmla="*/ 34726 w 208357"/>
                  <a:gd name="connsiteY5" fmla="*/ 256975 h 243084"/>
                  <a:gd name="connsiteX6" fmla="*/ 34726 w 208357"/>
                  <a:gd name="connsiteY6" fmla="*/ 145851 h 243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357" h="243084">
                    <a:moveTo>
                      <a:pt x="208358" y="79871"/>
                    </a:moveTo>
                    <a:lnTo>
                      <a:pt x="0" y="0"/>
                    </a:lnTo>
                    <a:lnTo>
                      <a:pt x="0" y="138905"/>
                    </a:lnTo>
                    <a:lnTo>
                      <a:pt x="0" y="159741"/>
                    </a:lnTo>
                    <a:lnTo>
                      <a:pt x="0" y="256975"/>
                    </a:lnTo>
                    <a:lnTo>
                      <a:pt x="34726" y="256975"/>
                    </a:lnTo>
                    <a:lnTo>
                      <a:pt x="34726" y="145851"/>
                    </a:lnTo>
                    <a:close/>
                  </a:path>
                </a:pathLst>
              </a:custGeom>
              <a:solidFill>
                <a:schemeClr val="accent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8F59608-A33B-47C2-A3D6-C8FE05561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11554" y="4874548"/>
                <a:ext cx="434079" cy="156268"/>
              </a:xfrm>
              <a:custGeom>
                <a:avLst/>
                <a:gdLst>
                  <a:gd name="connsiteX0" fmla="*/ 0 w 434078"/>
                  <a:gd name="connsiteY0" fmla="*/ 36463 h 156268"/>
                  <a:gd name="connsiteX1" fmla="*/ 0 w 434078"/>
                  <a:gd name="connsiteY1" fmla="*/ 159741 h 156268"/>
                  <a:gd name="connsiteX2" fmla="*/ 441024 w 434078"/>
                  <a:gd name="connsiteY2" fmla="*/ 159741 h 156268"/>
                  <a:gd name="connsiteX3" fmla="*/ 441024 w 434078"/>
                  <a:gd name="connsiteY3" fmla="*/ 60771 h 156268"/>
                  <a:gd name="connsiteX4" fmla="*/ 441024 w 434078"/>
                  <a:gd name="connsiteY4" fmla="*/ 60771 h 156268"/>
                  <a:gd name="connsiteX5" fmla="*/ 441024 w 434078"/>
                  <a:gd name="connsiteY5" fmla="*/ 159741 h 156268"/>
                  <a:gd name="connsiteX6" fmla="*/ 442760 w 434078"/>
                  <a:gd name="connsiteY6" fmla="*/ 159741 h 156268"/>
                  <a:gd name="connsiteX7" fmla="*/ 442760 w 434078"/>
                  <a:gd name="connsiteY7" fmla="*/ 34726 h 156268"/>
                  <a:gd name="connsiteX8" fmla="*/ 345527 w 434078"/>
                  <a:gd name="connsiteY8" fmla="*/ 34726 h 156268"/>
                  <a:gd name="connsiteX9" fmla="*/ 345527 w 434078"/>
                  <a:gd name="connsiteY9" fmla="*/ 76398 h 156268"/>
                  <a:gd name="connsiteX10" fmla="*/ 279547 w 434078"/>
                  <a:gd name="connsiteY10" fmla="*/ 76398 h 156268"/>
                  <a:gd name="connsiteX11" fmla="*/ 279547 w 434078"/>
                  <a:gd name="connsiteY11" fmla="*/ 0 h 156268"/>
                  <a:gd name="connsiteX12" fmla="*/ 158005 w 434078"/>
                  <a:gd name="connsiteY12" fmla="*/ 0 h 156268"/>
                  <a:gd name="connsiteX13" fmla="*/ 158005 w 434078"/>
                  <a:gd name="connsiteY13" fmla="*/ 76398 h 156268"/>
                  <a:gd name="connsiteX14" fmla="*/ 93761 w 434078"/>
                  <a:gd name="connsiteY14" fmla="*/ 76398 h 156268"/>
                  <a:gd name="connsiteX15" fmla="*/ 93761 w 434078"/>
                  <a:gd name="connsiteY15" fmla="*/ 36463 h 15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4078" h="156268">
                    <a:moveTo>
                      <a:pt x="0" y="36463"/>
                    </a:moveTo>
                    <a:lnTo>
                      <a:pt x="0" y="159741"/>
                    </a:lnTo>
                    <a:lnTo>
                      <a:pt x="441024" y="159741"/>
                    </a:lnTo>
                    <a:lnTo>
                      <a:pt x="441024" y="60771"/>
                    </a:lnTo>
                    <a:lnTo>
                      <a:pt x="441024" y="60771"/>
                    </a:lnTo>
                    <a:lnTo>
                      <a:pt x="441024" y="159741"/>
                    </a:lnTo>
                    <a:lnTo>
                      <a:pt x="442760" y="159741"/>
                    </a:lnTo>
                    <a:lnTo>
                      <a:pt x="442760" y="34726"/>
                    </a:lnTo>
                    <a:lnTo>
                      <a:pt x="345527" y="34726"/>
                    </a:lnTo>
                    <a:lnTo>
                      <a:pt x="345527" y="76398"/>
                    </a:lnTo>
                    <a:lnTo>
                      <a:pt x="279547" y="76398"/>
                    </a:lnTo>
                    <a:lnTo>
                      <a:pt x="279547" y="0"/>
                    </a:lnTo>
                    <a:lnTo>
                      <a:pt x="158005" y="0"/>
                    </a:lnTo>
                    <a:lnTo>
                      <a:pt x="158005" y="76398"/>
                    </a:lnTo>
                    <a:lnTo>
                      <a:pt x="93761" y="76398"/>
                    </a:lnTo>
                    <a:lnTo>
                      <a:pt x="93761" y="36463"/>
                    </a:lnTo>
                    <a:close/>
                  </a:path>
                </a:pathLst>
              </a:custGeom>
              <a:solidFill>
                <a:srgbClr val="C1C1C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751FB54-986C-4EC5-9C63-47EDCC6AEC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41071" y="5199239"/>
                <a:ext cx="381989" cy="69453"/>
              </a:xfrm>
              <a:custGeom>
                <a:avLst/>
                <a:gdLst>
                  <a:gd name="connsiteX0" fmla="*/ 0 w 381989"/>
                  <a:gd name="connsiteY0" fmla="*/ 0 h 69452"/>
                  <a:gd name="connsiteX1" fmla="*/ 383726 w 381989"/>
                  <a:gd name="connsiteY1" fmla="*/ 0 h 69452"/>
                  <a:gd name="connsiteX2" fmla="*/ 383726 w 381989"/>
                  <a:gd name="connsiteY2" fmla="*/ 76398 h 69452"/>
                  <a:gd name="connsiteX3" fmla="*/ 0 w 381989"/>
                  <a:gd name="connsiteY3" fmla="*/ 76398 h 6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989" h="69452">
                    <a:moveTo>
                      <a:pt x="0" y="0"/>
                    </a:moveTo>
                    <a:lnTo>
                      <a:pt x="383726" y="0"/>
                    </a:lnTo>
                    <a:lnTo>
                      <a:pt x="383726" y="76398"/>
                    </a:lnTo>
                    <a:lnTo>
                      <a:pt x="0" y="76398"/>
                    </a:lnTo>
                    <a:close/>
                  </a:path>
                </a:pathLst>
              </a:custGeom>
              <a:solidFill>
                <a:srgbClr val="C1C1C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AFEAD74-5911-4DDF-BD6A-17B22D0EBC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3579" y="5072488"/>
                <a:ext cx="243084" cy="86816"/>
              </a:xfrm>
              <a:custGeom>
                <a:avLst/>
                <a:gdLst>
                  <a:gd name="connsiteX0" fmla="*/ 0 w 243084"/>
                  <a:gd name="connsiteY0" fmla="*/ 0 h 86815"/>
                  <a:gd name="connsiteX1" fmla="*/ 258711 w 243084"/>
                  <a:gd name="connsiteY1" fmla="*/ 0 h 86815"/>
                  <a:gd name="connsiteX2" fmla="*/ 258711 w 243084"/>
                  <a:gd name="connsiteY2" fmla="*/ 88552 h 86815"/>
                  <a:gd name="connsiteX3" fmla="*/ 0 w 243084"/>
                  <a:gd name="connsiteY3" fmla="*/ 88552 h 8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84" h="86815">
                    <a:moveTo>
                      <a:pt x="0" y="0"/>
                    </a:moveTo>
                    <a:lnTo>
                      <a:pt x="258711" y="0"/>
                    </a:lnTo>
                    <a:lnTo>
                      <a:pt x="258711" y="88552"/>
                    </a:lnTo>
                    <a:lnTo>
                      <a:pt x="0" y="88552"/>
                    </a:lnTo>
                    <a:close/>
                  </a:path>
                </a:pathLst>
              </a:custGeom>
              <a:solidFill>
                <a:srgbClr val="C1C1C1"/>
              </a:solidFill>
              <a:ln w="172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FA8097-E578-44A4-9824-2FCFFAF5DEAF}"/>
              </a:ext>
            </a:extLst>
          </p:cNvPr>
          <p:cNvSpPr txBox="1">
            <a:spLocks/>
          </p:cNvSpPr>
          <p:nvPr/>
        </p:nvSpPr>
        <p:spPr>
          <a:xfrm>
            <a:off x="4121401" y="5201842"/>
            <a:ext cx="1785274" cy="424732"/>
          </a:xfrm>
          <a:prstGeom prst="rect">
            <a:avLst/>
          </a:prstGeom>
          <a:ln>
            <a:noFill/>
          </a:ln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algn="ctr">
              <a:defRPr sz="12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89844" rtl="0" eaLnBrk="1" fontAlgn="auto" latinLnBrk="0" hangingPunct="1">
              <a:lnSpc>
                <a:spcPct val="90000"/>
              </a:lnSpc>
              <a:spcBef>
                <a:spcPts val="321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Simplified Onboarding and Administration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4C561051-CE5A-48D4-8D0C-D7CA20E86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641032" y="5274508"/>
            <a:ext cx="279400" cy="279400"/>
          </a:xfrm>
          <a:custGeom>
            <a:avLst/>
            <a:gdLst>
              <a:gd name="T0" fmla="*/ 285 w 426"/>
              <a:gd name="T1" fmla="*/ 243 h 425"/>
              <a:gd name="T2" fmla="*/ 244 w 426"/>
              <a:gd name="T3" fmla="*/ 285 h 425"/>
              <a:gd name="T4" fmla="*/ 182 w 426"/>
              <a:gd name="T5" fmla="*/ 285 h 425"/>
              <a:gd name="T6" fmla="*/ 140 w 426"/>
              <a:gd name="T7" fmla="*/ 243 h 425"/>
              <a:gd name="T8" fmla="*/ 140 w 426"/>
              <a:gd name="T9" fmla="*/ 181 h 425"/>
              <a:gd name="T10" fmla="*/ 182 w 426"/>
              <a:gd name="T11" fmla="*/ 140 h 425"/>
              <a:gd name="T12" fmla="*/ 244 w 426"/>
              <a:gd name="T13" fmla="*/ 140 h 425"/>
              <a:gd name="T14" fmla="*/ 285 w 426"/>
              <a:gd name="T15" fmla="*/ 181 h 425"/>
              <a:gd name="T16" fmla="*/ 285 w 426"/>
              <a:gd name="T17" fmla="*/ 243 h 425"/>
              <a:gd name="T18" fmla="*/ 372 w 426"/>
              <a:gd name="T19" fmla="*/ 216 h 425"/>
              <a:gd name="T20" fmla="*/ 372 w 426"/>
              <a:gd name="T21" fmla="*/ 208 h 425"/>
              <a:gd name="T22" fmla="*/ 426 w 426"/>
              <a:gd name="T23" fmla="*/ 171 h 425"/>
              <a:gd name="T24" fmla="*/ 331 w 426"/>
              <a:gd name="T25" fmla="*/ 105 h 425"/>
              <a:gd name="T26" fmla="*/ 334 w 426"/>
              <a:gd name="T27" fmla="*/ 32 h 425"/>
              <a:gd name="T28" fmla="*/ 220 w 426"/>
              <a:gd name="T29" fmla="*/ 53 h 425"/>
              <a:gd name="T30" fmla="*/ 213 w 426"/>
              <a:gd name="T31" fmla="*/ 53 h 425"/>
              <a:gd name="T32" fmla="*/ 205 w 426"/>
              <a:gd name="T33" fmla="*/ 53 h 425"/>
              <a:gd name="T34" fmla="*/ 91 w 426"/>
              <a:gd name="T35" fmla="*/ 32 h 425"/>
              <a:gd name="T36" fmla="*/ 95 w 426"/>
              <a:gd name="T37" fmla="*/ 105 h 425"/>
              <a:gd name="T38" fmla="*/ 0 w 426"/>
              <a:gd name="T39" fmla="*/ 171 h 425"/>
              <a:gd name="T40" fmla="*/ 54 w 426"/>
              <a:gd name="T41" fmla="*/ 208 h 425"/>
              <a:gd name="T42" fmla="*/ 54 w 426"/>
              <a:gd name="T43" fmla="*/ 216 h 425"/>
              <a:gd name="T44" fmla="*/ 0 w 426"/>
              <a:gd name="T45" fmla="*/ 253 h 425"/>
              <a:gd name="T46" fmla="*/ 95 w 426"/>
              <a:gd name="T47" fmla="*/ 319 h 425"/>
              <a:gd name="T48" fmla="*/ 91 w 426"/>
              <a:gd name="T49" fmla="*/ 392 h 425"/>
              <a:gd name="T50" fmla="*/ 205 w 426"/>
              <a:gd name="T51" fmla="*/ 371 h 425"/>
              <a:gd name="T52" fmla="*/ 213 w 426"/>
              <a:gd name="T53" fmla="*/ 371 h 425"/>
              <a:gd name="T54" fmla="*/ 220 w 426"/>
              <a:gd name="T55" fmla="*/ 371 h 425"/>
              <a:gd name="T56" fmla="*/ 334 w 426"/>
              <a:gd name="T57" fmla="*/ 392 h 425"/>
              <a:gd name="T58" fmla="*/ 331 w 426"/>
              <a:gd name="T59" fmla="*/ 319 h 425"/>
              <a:gd name="T60" fmla="*/ 426 w 426"/>
              <a:gd name="T61" fmla="*/ 253 h 425"/>
              <a:gd name="T62" fmla="*/ 372 w 426"/>
              <a:gd name="T63" fmla="*/ 216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26" h="425">
                <a:moveTo>
                  <a:pt x="285" y="243"/>
                </a:moveTo>
                <a:lnTo>
                  <a:pt x="285" y="243"/>
                </a:lnTo>
                <a:cubicBezTo>
                  <a:pt x="281" y="252"/>
                  <a:pt x="276" y="261"/>
                  <a:pt x="269" y="268"/>
                </a:cubicBezTo>
                <a:cubicBezTo>
                  <a:pt x="261" y="275"/>
                  <a:pt x="253" y="281"/>
                  <a:pt x="244" y="285"/>
                </a:cubicBezTo>
                <a:cubicBezTo>
                  <a:pt x="234" y="289"/>
                  <a:pt x="224" y="291"/>
                  <a:pt x="213" y="291"/>
                </a:cubicBezTo>
                <a:cubicBezTo>
                  <a:pt x="202" y="291"/>
                  <a:pt x="192" y="289"/>
                  <a:pt x="182" y="285"/>
                </a:cubicBezTo>
                <a:cubicBezTo>
                  <a:pt x="173" y="281"/>
                  <a:pt x="164" y="275"/>
                  <a:pt x="157" y="268"/>
                </a:cubicBezTo>
                <a:cubicBezTo>
                  <a:pt x="150" y="261"/>
                  <a:pt x="144" y="252"/>
                  <a:pt x="140" y="243"/>
                </a:cubicBezTo>
                <a:cubicBezTo>
                  <a:pt x="136" y="233"/>
                  <a:pt x="134" y="223"/>
                  <a:pt x="134" y="212"/>
                </a:cubicBezTo>
                <a:cubicBezTo>
                  <a:pt x="134" y="201"/>
                  <a:pt x="136" y="191"/>
                  <a:pt x="140" y="181"/>
                </a:cubicBezTo>
                <a:cubicBezTo>
                  <a:pt x="144" y="172"/>
                  <a:pt x="150" y="164"/>
                  <a:pt x="157" y="156"/>
                </a:cubicBezTo>
                <a:cubicBezTo>
                  <a:pt x="164" y="149"/>
                  <a:pt x="173" y="144"/>
                  <a:pt x="182" y="140"/>
                </a:cubicBezTo>
                <a:cubicBezTo>
                  <a:pt x="192" y="135"/>
                  <a:pt x="202" y="133"/>
                  <a:pt x="213" y="133"/>
                </a:cubicBezTo>
                <a:cubicBezTo>
                  <a:pt x="224" y="133"/>
                  <a:pt x="234" y="135"/>
                  <a:pt x="244" y="140"/>
                </a:cubicBezTo>
                <a:cubicBezTo>
                  <a:pt x="253" y="144"/>
                  <a:pt x="261" y="149"/>
                  <a:pt x="269" y="156"/>
                </a:cubicBezTo>
                <a:cubicBezTo>
                  <a:pt x="276" y="164"/>
                  <a:pt x="281" y="172"/>
                  <a:pt x="285" y="181"/>
                </a:cubicBezTo>
                <a:cubicBezTo>
                  <a:pt x="290" y="191"/>
                  <a:pt x="292" y="201"/>
                  <a:pt x="292" y="212"/>
                </a:cubicBezTo>
                <a:cubicBezTo>
                  <a:pt x="292" y="223"/>
                  <a:pt x="290" y="233"/>
                  <a:pt x="285" y="243"/>
                </a:cubicBezTo>
                <a:close/>
                <a:moveTo>
                  <a:pt x="372" y="216"/>
                </a:moveTo>
                <a:lnTo>
                  <a:pt x="372" y="216"/>
                </a:lnTo>
                <a:cubicBezTo>
                  <a:pt x="372" y="215"/>
                  <a:pt x="372" y="213"/>
                  <a:pt x="372" y="212"/>
                </a:cubicBezTo>
                <a:cubicBezTo>
                  <a:pt x="372" y="211"/>
                  <a:pt x="372" y="210"/>
                  <a:pt x="372" y="208"/>
                </a:cubicBezTo>
                <a:cubicBezTo>
                  <a:pt x="372" y="207"/>
                  <a:pt x="372" y="206"/>
                  <a:pt x="372" y="205"/>
                </a:cubicBezTo>
                <a:lnTo>
                  <a:pt x="426" y="171"/>
                </a:lnTo>
                <a:lnTo>
                  <a:pt x="393" y="91"/>
                </a:lnTo>
                <a:lnTo>
                  <a:pt x="331" y="105"/>
                </a:lnTo>
                <a:cubicBezTo>
                  <a:pt x="327" y="101"/>
                  <a:pt x="324" y="98"/>
                  <a:pt x="320" y="94"/>
                </a:cubicBezTo>
                <a:lnTo>
                  <a:pt x="334" y="32"/>
                </a:lnTo>
                <a:lnTo>
                  <a:pt x="254" y="0"/>
                </a:lnTo>
                <a:lnTo>
                  <a:pt x="220" y="53"/>
                </a:lnTo>
                <a:cubicBezTo>
                  <a:pt x="219" y="53"/>
                  <a:pt x="218" y="53"/>
                  <a:pt x="217" y="53"/>
                </a:cubicBezTo>
                <a:cubicBezTo>
                  <a:pt x="215" y="53"/>
                  <a:pt x="214" y="53"/>
                  <a:pt x="213" y="53"/>
                </a:cubicBezTo>
                <a:cubicBezTo>
                  <a:pt x="212" y="53"/>
                  <a:pt x="210" y="53"/>
                  <a:pt x="209" y="53"/>
                </a:cubicBezTo>
                <a:cubicBezTo>
                  <a:pt x="208" y="53"/>
                  <a:pt x="207" y="53"/>
                  <a:pt x="205" y="53"/>
                </a:cubicBezTo>
                <a:lnTo>
                  <a:pt x="172" y="0"/>
                </a:lnTo>
                <a:lnTo>
                  <a:pt x="91" y="32"/>
                </a:lnTo>
                <a:lnTo>
                  <a:pt x="106" y="94"/>
                </a:lnTo>
                <a:cubicBezTo>
                  <a:pt x="102" y="98"/>
                  <a:pt x="98" y="101"/>
                  <a:pt x="95" y="105"/>
                </a:cubicBezTo>
                <a:lnTo>
                  <a:pt x="33" y="91"/>
                </a:lnTo>
                <a:lnTo>
                  <a:pt x="0" y="171"/>
                </a:lnTo>
                <a:lnTo>
                  <a:pt x="54" y="205"/>
                </a:lnTo>
                <a:cubicBezTo>
                  <a:pt x="54" y="206"/>
                  <a:pt x="54" y="207"/>
                  <a:pt x="54" y="208"/>
                </a:cubicBezTo>
                <a:cubicBezTo>
                  <a:pt x="54" y="210"/>
                  <a:pt x="54" y="211"/>
                  <a:pt x="54" y="212"/>
                </a:cubicBezTo>
                <a:cubicBezTo>
                  <a:pt x="54" y="213"/>
                  <a:pt x="54" y="215"/>
                  <a:pt x="54" y="216"/>
                </a:cubicBezTo>
                <a:cubicBezTo>
                  <a:pt x="54" y="217"/>
                  <a:pt x="54" y="218"/>
                  <a:pt x="54" y="220"/>
                </a:cubicBezTo>
                <a:lnTo>
                  <a:pt x="0" y="253"/>
                </a:lnTo>
                <a:lnTo>
                  <a:pt x="33" y="334"/>
                </a:lnTo>
                <a:lnTo>
                  <a:pt x="95" y="319"/>
                </a:lnTo>
                <a:cubicBezTo>
                  <a:pt x="98" y="323"/>
                  <a:pt x="102" y="327"/>
                  <a:pt x="106" y="330"/>
                </a:cubicBezTo>
                <a:lnTo>
                  <a:pt x="91" y="392"/>
                </a:lnTo>
                <a:lnTo>
                  <a:pt x="172" y="425"/>
                </a:lnTo>
                <a:lnTo>
                  <a:pt x="205" y="371"/>
                </a:lnTo>
                <a:cubicBezTo>
                  <a:pt x="207" y="371"/>
                  <a:pt x="208" y="371"/>
                  <a:pt x="209" y="371"/>
                </a:cubicBezTo>
                <a:cubicBezTo>
                  <a:pt x="210" y="371"/>
                  <a:pt x="212" y="371"/>
                  <a:pt x="213" y="371"/>
                </a:cubicBezTo>
                <a:cubicBezTo>
                  <a:pt x="214" y="371"/>
                  <a:pt x="215" y="371"/>
                  <a:pt x="217" y="371"/>
                </a:cubicBezTo>
                <a:cubicBezTo>
                  <a:pt x="218" y="371"/>
                  <a:pt x="219" y="371"/>
                  <a:pt x="220" y="371"/>
                </a:cubicBezTo>
                <a:lnTo>
                  <a:pt x="254" y="425"/>
                </a:lnTo>
                <a:lnTo>
                  <a:pt x="334" y="392"/>
                </a:lnTo>
                <a:lnTo>
                  <a:pt x="320" y="330"/>
                </a:lnTo>
                <a:cubicBezTo>
                  <a:pt x="324" y="327"/>
                  <a:pt x="327" y="323"/>
                  <a:pt x="331" y="319"/>
                </a:cubicBezTo>
                <a:lnTo>
                  <a:pt x="393" y="334"/>
                </a:lnTo>
                <a:lnTo>
                  <a:pt x="426" y="253"/>
                </a:lnTo>
                <a:lnTo>
                  <a:pt x="372" y="220"/>
                </a:lnTo>
                <a:cubicBezTo>
                  <a:pt x="372" y="218"/>
                  <a:pt x="372" y="217"/>
                  <a:pt x="372" y="216"/>
                </a:cubicBezTo>
                <a:close/>
              </a:path>
            </a:pathLst>
          </a:custGeom>
          <a:solidFill>
            <a:srgbClr val="C1C1C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6FA190-99B0-4BB5-BAF2-16FD44330E6C}"/>
              </a:ext>
            </a:extLst>
          </p:cNvPr>
          <p:cNvSpPr txBox="1">
            <a:spLocks/>
          </p:cNvSpPr>
          <p:nvPr/>
        </p:nvSpPr>
        <p:spPr>
          <a:xfrm>
            <a:off x="7003427" y="5284942"/>
            <a:ext cx="1632482" cy="258532"/>
          </a:xfrm>
          <a:prstGeom prst="rect">
            <a:avLst/>
          </a:prstGeom>
          <a:ln>
            <a:noFill/>
          </a:ln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 algn="ctr">
              <a:defRPr sz="1200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489844" rtl="0" eaLnBrk="1" fontAlgn="auto" latinLnBrk="0" hangingPunct="1">
              <a:lnSpc>
                <a:spcPct val="90000"/>
              </a:lnSpc>
              <a:spcBef>
                <a:spcPts val="321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APIs and Integration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B9B6A1-1B9B-457F-A456-8E5A2ACA0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09290" y="5229313"/>
            <a:ext cx="0" cy="36979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123">
            <a:extLst>
              <a:ext uri="{FF2B5EF4-FFF2-40B4-BE49-F238E27FC236}">
                <a16:creationId xmlns:a16="http://schemas.microsoft.com/office/drawing/2014/main" id="{07013CFE-8D72-4A33-9F38-9FD38CC7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56092" y="5259427"/>
            <a:ext cx="342900" cy="309563"/>
            <a:chOff x="3294" y="3393"/>
            <a:chExt cx="216" cy="195"/>
          </a:xfrm>
        </p:grpSpPr>
        <p:sp>
          <p:nvSpPr>
            <p:cNvPr id="65" name="Freeform 124">
              <a:extLst>
                <a:ext uri="{FF2B5EF4-FFF2-40B4-BE49-F238E27FC236}">
                  <a16:creationId xmlns:a16="http://schemas.microsoft.com/office/drawing/2014/main" id="{2CAFA824-10C4-4E2A-8B3D-6D71E598F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3393"/>
              <a:ext cx="17" cy="29"/>
            </a:xfrm>
            <a:custGeom>
              <a:avLst/>
              <a:gdLst>
                <a:gd name="T0" fmla="*/ 27 w 27"/>
                <a:gd name="T1" fmla="*/ 0 h 46"/>
                <a:gd name="T2" fmla="*/ 27 w 27"/>
                <a:gd name="T3" fmla="*/ 0 h 46"/>
                <a:gd name="T4" fmla="*/ 0 w 27"/>
                <a:gd name="T5" fmla="*/ 0 h 46"/>
                <a:gd name="T6" fmla="*/ 0 w 27"/>
                <a:gd name="T7" fmla="*/ 46 h 46"/>
                <a:gd name="T8" fmla="*/ 27 w 27"/>
                <a:gd name="T9" fmla="*/ 46 h 46"/>
                <a:gd name="T10" fmla="*/ 27 w 27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6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27" y="4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25">
              <a:extLst>
                <a:ext uri="{FF2B5EF4-FFF2-40B4-BE49-F238E27FC236}">
                  <a16:creationId xmlns:a16="http://schemas.microsoft.com/office/drawing/2014/main" id="{146C141C-F7CE-46F3-B150-F0AB03DB3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3471"/>
              <a:ext cx="17" cy="117"/>
            </a:xfrm>
            <a:custGeom>
              <a:avLst/>
              <a:gdLst>
                <a:gd name="T0" fmla="*/ 0 w 27"/>
                <a:gd name="T1" fmla="*/ 187 h 187"/>
                <a:gd name="T2" fmla="*/ 0 w 27"/>
                <a:gd name="T3" fmla="*/ 187 h 187"/>
                <a:gd name="T4" fmla="*/ 27 w 27"/>
                <a:gd name="T5" fmla="*/ 187 h 187"/>
                <a:gd name="T6" fmla="*/ 27 w 27"/>
                <a:gd name="T7" fmla="*/ 0 h 187"/>
                <a:gd name="T8" fmla="*/ 0 w 27"/>
                <a:gd name="T9" fmla="*/ 0 h 187"/>
                <a:gd name="T10" fmla="*/ 0 w 27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7">
                  <a:moveTo>
                    <a:pt x="0" y="187"/>
                  </a:moveTo>
                  <a:lnTo>
                    <a:pt x="0" y="187"/>
                  </a:lnTo>
                  <a:lnTo>
                    <a:pt x="27" y="18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126">
              <a:extLst>
                <a:ext uri="{FF2B5EF4-FFF2-40B4-BE49-F238E27FC236}">
                  <a16:creationId xmlns:a16="http://schemas.microsoft.com/office/drawing/2014/main" id="{945C5B20-2FC0-4E88-99BA-F14D4C37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3569"/>
              <a:ext cx="16" cy="19"/>
            </a:xfrm>
            <a:custGeom>
              <a:avLst/>
              <a:gdLst>
                <a:gd name="T0" fmla="*/ 0 w 27"/>
                <a:gd name="T1" fmla="*/ 30 h 30"/>
                <a:gd name="T2" fmla="*/ 0 w 27"/>
                <a:gd name="T3" fmla="*/ 30 h 30"/>
                <a:gd name="T4" fmla="*/ 27 w 27"/>
                <a:gd name="T5" fmla="*/ 30 h 30"/>
                <a:gd name="T6" fmla="*/ 27 w 27"/>
                <a:gd name="T7" fmla="*/ 0 h 30"/>
                <a:gd name="T8" fmla="*/ 0 w 27"/>
                <a:gd name="T9" fmla="*/ 0 h 30"/>
                <a:gd name="T10" fmla="*/ 0 w 27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0">
                  <a:moveTo>
                    <a:pt x="0" y="30"/>
                  </a:moveTo>
                  <a:lnTo>
                    <a:pt x="0" y="30"/>
                  </a:lnTo>
                  <a:lnTo>
                    <a:pt x="27" y="3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127">
              <a:extLst>
                <a:ext uri="{FF2B5EF4-FFF2-40B4-BE49-F238E27FC236}">
                  <a16:creationId xmlns:a16="http://schemas.microsoft.com/office/drawing/2014/main" id="{A7878955-17BA-4830-83F3-993C8CE3A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3393"/>
              <a:ext cx="16" cy="125"/>
            </a:xfrm>
            <a:custGeom>
              <a:avLst/>
              <a:gdLst>
                <a:gd name="T0" fmla="*/ 27 w 27"/>
                <a:gd name="T1" fmla="*/ 0 h 201"/>
                <a:gd name="T2" fmla="*/ 27 w 27"/>
                <a:gd name="T3" fmla="*/ 0 h 201"/>
                <a:gd name="T4" fmla="*/ 0 w 27"/>
                <a:gd name="T5" fmla="*/ 0 h 201"/>
                <a:gd name="T6" fmla="*/ 0 w 27"/>
                <a:gd name="T7" fmla="*/ 201 h 201"/>
                <a:gd name="T8" fmla="*/ 27 w 27"/>
                <a:gd name="T9" fmla="*/ 201 h 201"/>
                <a:gd name="T10" fmla="*/ 27 w 27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01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201"/>
                  </a:lnTo>
                  <a:lnTo>
                    <a:pt x="27" y="20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28">
              <a:extLst>
                <a:ext uri="{FF2B5EF4-FFF2-40B4-BE49-F238E27FC236}">
                  <a16:creationId xmlns:a16="http://schemas.microsoft.com/office/drawing/2014/main" id="{D1C5924C-5FA0-4327-A93F-4899A8B7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3519"/>
              <a:ext cx="16" cy="69"/>
            </a:xfrm>
            <a:custGeom>
              <a:avLst/>
              <a:gdLst>
                <a:gd name="T0" fmla="*/ 0 w 26"/>
                <a:gd name="T1" fmla="*/ 110 h 110"/>
                <a:gd name="T2" fmla="*/ 0 w 26"/>
                <a:gd name="T3" fmla="*/ 110 h 110"/>
                <a:gd name="T4" fmla="*/ 26 w 26"/>
                <a:gd name="T5" fmla="*/ 110 h 110"/>
                <a:gd name="T6" fmla="*/ 26 w 26"/>
                <a:gd name="T7" fmla="*/ 0 h 110"/>
                <a:gd name="T8" fmla="*/ 0 w 26"/>
                <a:gd name="T9" fmla="*/ 0 h 110"/>
                <a:gd name="T10" fmla="*/ 0 w 26"/>
                <a:gd name="T1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0">
                  <a:moveTo>
                    <a:pt x="0" y="110"/>
                  </a:moveTo>
                  <a:lnTo>
                    <a:pt x="0" y="110"/>
                  </a:lnTo>
                  <a:lnTo>
                    <a:pt x="26" y="110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29">
              <a:extLst>
                <a:ext uri="{FF2B5EF4-FFF2-40B4-BE49-F238E27FC236}">
                  <a16:creationId xmlns:a16="http://schemas.microsoft.com/office/drawing/2014/main" id="{AC7652B3-9E5D-45DA-98AE-8DFE19CCA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3393"/>
              <a:ext cx="16" cy="75"/>
            </a:xfrm>
            <a:custGeom>
              <a:avLst/>
              <a:gdLst>
                <a:gd name="T0" fmla="*/ 26 w 26"/>
                <a:gd name="T1" fmla="*/ 0 h 121"/>
                <a:gd name="T2" fmla="*/ 26 w 26"/>
                <a:gd name="T3" fmla="*/ 0 h 121"/>
                <a:gd name="T4" fmla="*/ 0 w 26"/>
                <a:gd name="T5" fmla="*/ 0 h 121"/>
                <a:gd name="T6" fmla="*/ 0 w 26"/>
                <a:gd name="T7" fmla="*/ 121 h 121"/>
                <a:gd name="T8" fmla="*/ 26 w 26"/>
                <a:gd name="T9" fmla="*/ 121 h 121"/>
                <a:gd name="T10" fmla="*/ 26 w 26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1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121"/>
                  </a:lnTo>
                  <a:lnTo>
                    <a:pt x="26" y="12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30">
              <a:extLst>
                <a:ext uri="{FF2B5EF4-FFF2-40B4-BE49-F238E27FC236}">
                  <a16:creationId xmlns:a16="http://schemas.microsoft.com/office/drawing/2014/main" id="{68CD8FAD-E223-495F-9586-EDE0D24A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" y="3422"/>
              <a:ext cx="50" cy="33"/>
            </a:xfrm>
            <a:custGeom>
              <a:avLst/>
              <a:gdLst>
                <a:gd name="T0" fmla="*/ 27 w 80"/>
                <a:gd name="T1" fmla="*/ 0 h 53"/>
                <a:gd name="T2" fmla="*/ 27 w 80"/>
                <a:gd name="T3" fmla="*/ 0 h 53"/>
                <a:gd name="T4" fmla="*/ 0 w 80"/>
                <a:gd name="T5" fmla="*/ 0 h 53"/>
                <a:gd name="T6" fmla="*/ 0 w 80"/>
                <a:gd name="T7" fmla="*/ 53 h 53"/>
                <a:gd name="T8" fmla="*/ 27 w 80"/>
                <a:gd name="T9" fmla="*/ 53 h 53"/>
                <a:gd name="T10" fmla="*/ 54 w 80"/>
                <a:gd name="T11" fmla="*/ 53 h 53"/>
                <a:gd name="T12" fmla="*/ 80 w 80"/>
                <a:gd name="T13" fmla="*/ 53 h 53"/>
                <a:gd name="T14" fmla="*/ 80 w 80"/>
                <a:gd name="T15" fmla="*/ 0 h 53"/>
                <a:gd name="T16" fmla="*/ 54 w 80"/>
                <a:gd name="T17" fmla="*/ 0 h 53"/>
                <a:gd name="T18" fmla="*/ 27 w 80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3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27" y="53"/>
                  </a:lnTo>
                  <a:lnTo>
                    <a:pt x="54" y="53"/>
                  </a:lnTo>
                  <a:lnTo>
                    <a:pt x="80" y="53"/>
                  </a:lnTo>
                  <a:lnTo>
                    <a:pt x="80" y="0"/>
                  </a:lnTo>
                  <a:lnTo>
                    <a:pt x="54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31">
              <a:extLst>
                <a:ext uri="{FF2B5EF4-FFF2-40B4-BE49-F238E27FC236}">
                  <a16:creationId xmlns:a16="http://schemas.microsoft.com/office/drawing/2014/main" id="{11A2D49C-6BDF-474B-8FEF-5D089172E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" y="3518"/>
              <a:ext cx="50" cy="34"/>
            </a:xfrm>
            <a:custGeom>
              <a:avLst/>
              <a:gdLst>
                <a:gd name="T0" fmla="*/ 26 w 80"/>
                <a:gd name="T1" fmla="*/ 0 h 54"/>
                <a:gd name="T2" fmla="*/ 26 w 80"/>
                <a:gd name="T3" fmla="*/ 0 h 54"/>
                <a:gd name="T4" fmla="*/ 0 w 80"/>
                <a:gd name="T5" fmla="*/ 0 h 54"/>
                <a:gd name="T6" fmla="*/ 0 w 80"/>
                <a:gd name="T7" fmla="*/ 54 h 54"/>
                <a:gd name="T8" fmla="*/ 26 w 80"/>
                <a:gd name="T9" fmla="*/ 54 h 54"/>
                <a:gd name="T10" fmla="*/ 53 w 80"/>
                <a:gd name="T11" fmla="*/ 54 h 54"/>
                <a:gd name="T12" fmla="*/ 80 w 80"/>
                <a:gd name="T13" fmla="*/ 54 h 54"/>
                <a:gd name="T14" fmla="*/ 80 w 80"/>
                <a:gd name="T15" fmla="*/ 0 h 54"/>
                <a:gd name="T16" fmla="*/ 53 w 80"/>
                <a:gd name="T17" fmla="*/ 0 h 54"/>
                <a:gd name="T18" fmla="*/ 26 w 80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4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26" y="54"/>
                  </a:lnTo>
                  <a:lnTo>
                    <a:pt x="53" y="54"/>
                  </a:lnTo>
                  <a:lnTo>
                    <a:pt x="80" y="54"/>
                  </a:lnTo>
                  <a:lnTo>
                    <a:pt x="80" y="0"/>
                  </a:lnTo>
                  <a:lnTo>
                    <a:pt x="5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32">
              <a:extLst>
                <a:ext uri="{FF2B5EF4-FFF2-40B4-BE49-F238E27FC236}">
                  <a16:creationId xmlns:a16="http://schemas.microsoft.com/office/drawing/2014/main" id="{DE6D34C9-47B3-48D5-9BD8-49E75BF61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" y="3468"/>
              <a:ext cx="50" cy="33"/>
            </a:xfrm>
            <a:custGeom>
              <a:avLst/>
              <a:gdLst>
                <a:gd name="T0" fmla="*/ 53 w 80"/>
                <a:gd name="T1" fmla="*/ 0 h 53"/>
                <a:gd name="T2" fmla="*/ 53 w 80"/>
                <a:gd name="T3" fmla="*/ 0 h 53"/>
                <a:gd name="T4" fmla="*/ 27 w 80"/>
                <a:gd name="T5" fmla="*/ 0 h 53"/>
                <a:gd name="T6" fmla="*/ 0 w 80"/>
                <a:gd name="T7" fmla="*/ 0 h 53"/>
                <a:gd name="T8" fmla="*/ 0 w 80"/>
                <a:gd name="T9" fmla="*/ 53 h 53"/>
                <a:gd name="T10" fmla="*/ 27 w 80"/>
                <a:gd name="T11" fmla="*/ 53 h 53"/>
                <a:gd name="T12" fmla="*/ 53 w 80"/>
                <a:gd name="T13" fmla="*/ 53 h 53"/>
                <a:gd name="T14" fmla="*/ 80 w 80"/>
                <a:gd name="T15" fmla="*/ 53 h 53"/>
                <a:gd name="T16" fmla="*/ 80 w 80"/>
                <a:gd name="T17" fmla="*/ 0 h 53"/>
                <a:gd name="T18" fmla="*/ 53 w 80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3">
                  <a:moveTo>
                    <a:pt x="53" y="0"/>
                  </a:moveTo>
                  <a:lnTo>
                    <a:pt x="53" y="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27" y="53"/>
                  </a:lnTo>
                  <a:lnTo>
                    <a:pt x="53" y="53"/>
                  </a:lnTo>
                  <a:lnTo>
                    <a:pt x="80" y="53"/>
                  </a:lnTo>
                  <a:lnTo>
                    <a:pt x="80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277A5B5-4D4C-47EC-888C-D1330F46C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18121" y="2338086"/>
            <a:ext cx="3539671" cy="598874"/>
            <a:chOff x="1530040" y="2505996"/>
            <a:chExt cx="430963" cy="43096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74D66BE-6C1C-4BA5-BC84-A66DBD538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040" y="2505996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146139B-5591-4211-B65D-6991C1D0075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745522" y="2290515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  <a:tailEnd type="arrow"/>
            </a:ln>
            <a:effectLst/>
          </p:spPr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53041C7-B14D-4A8D-83D4-A693990D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7134209" y="2338086"/>
            <a:ext cx="3539671" cy="598874"/>
            <a:chOff x="1530040" y="2505996"/>
            <a:chExt cx="430963" cy="430963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B5BC7C3-09ED-45D9-B83B-B0C4D811EC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040" y="2505996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C349367-B720-4DFE-9742-AD6FBA2CE9C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745522" y="2290515"/>
              <a:ext cx="0" cy="430963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90000"/>
                </a:schemeClr>
              </a:solidFill>
              <a:prstDash val="solid"/>
              <a:tailEnd type="arrow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DEA0755-83CD-4FFF-8627-6AA9B34E04F8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45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!! Chassis">
            <a:extLst>
              <a:ext uri="{FF2B5EF4-FFF2-40B4-BE49-F238E27FC236}">
                <a16:creationId xmlns:a16="http://schemas.microsoft.com/office/drawing/2014/main" id="{09D18B6B-3141-4786-83B5-07FA8DD2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78" y="1318858"/>
            <a:ext cx="10920631" cy="590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8A1E0-2F9F-48DE-84C6-F76A8EBD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Threat &amp; Vulnerability Management</a:t>
            </a:r>
          </a:p>
        </p:txBody>
      </p:sp>
      <p:pic>
        <p:nvPicPr>
          <p:cNvPr id="31" name="!! Screenshot">
            <a:extLst>
              <a:ext uri="{FF2B5EF4-FFF2-40B4-BE49-F238E27FC236}">
                <a16:creationId xmlns:a16="http://schemas.microsoft.com/office/drawing/2014/main" id="{491E6AE1-3AB6-4A81-9037-EF66E481B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21" y="2169039"/>
            <a:ext cx="7091008" cy="398869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7813EA8-A65D-434E-B5A6-6C219FF62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0390" y="3219289"/>
            <a:ext cx="321654" cy="320436"/>
            <a:chOff x="5004" y="795"/>
            <a:chExt cx="264" cy="26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9064478-2938-4785-A2A4-F3638F173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" y="795"/>
              <a:ext cx="181" cy="181"/>
            </a:xfrm>
            <a:custGeom>
              <a:avLst/>
              <a:gdLst>
                <a:gd name="T0" fmla="*/ 293 w 293"/>
                <a:gd name="T1" fmla="*/ 145 h 292"/>
                <a:gd name="T2" fmla="*/ 292 w 293"/>
                <a:gd name="T3" fmla="*/ 129 h 292"/>
                <a:gd name="T4" fmla="*/ 288 w 293"/>
                <a:gd name="T5" fmla="*/ 107 h 292"/>
                <a:gd name="T6" fmla="*/ 283 w 293"/>
                <a:gd name="T7" fmla="*/ 91 h 292"/>
                <a:gd name="T8" fmla="*/ 273 w 293"/>
                <a:gd name="T9" fmla="*/ 72 h 292"/>
                <a:gd name="T10" fmla="*/ 264 w 293"/>
                <a:gd name="T11" fmla="*/ 58 h 292"/>
                <a:gd name="T12" fmla="*/ 250 w 293"/>
                <a:gd name="T13" fmla="*/ 42 h 292"/>
                <a:gd name="T14" fmla="*/ 236 w 293"/>
                <a:gd name="T15" fmla="*/ 30 h 292"/>
                <a:gd name="T16" fmla="*/ 220 w 293"/>
                <a:gd name="T17" fmla="*/ 19 h 292"/>
                <a:gd name="T18" fmla="*/ 205 w 293"/>
                <a:gd name="T19" fmla="*/ 11 h 292"/>
                <a:gd name="T20" fmla="*/ 185 w 293"/>
                <a:gd name="T21" fmla="*/ 4 h 292"/>
                <a:gd name="T22" fmla="*/ 169 w 293"/>
                <a:gd name="T23" fmla="*/ 2 h 292"/>
                <a:gd name="T24" fmla="*/ 146 w 293"/>
                <a:gd name="T25" fmla="*/ 0 h 292"/>
                <a:gd name="T26" fmla="*/ 146 w 293"/>
                <a:gd name="T27" fmla="*/ 0 h 292"/>
                <a:gd name="T28" fmla="*/ 130 w 293"/>
                <a:gd name="T29" fmla="*/ 1 h 292"/>
                <a:gd name="T30" fmla="*/ 108 w 293"/>
                <a:gd name="T31" fmla="*/ 4 h 292"/>
                <a:gd name="T32" fmla="*/ 92 w 293"/>
                <a:gd name="T33" fmla="*/ 9 h 292"/>
                <a:gd name="T34" fmla="*/ 73 w 293"/>
                <a:gd name="T35" fmla="*/ 19 h 292"/>
                <a:gd name="T36" fmla="*/ 61 w 293"/>
                <a:gd name="T37" fmla="*/ 27 h 292"/>
                <a:gd name="T38" fmla="*/ 59 w 293"/>
                <a:gd name="T39" fmla="*/ 28 h 292"/>
                <a:gd name="T40" fmla="*/ 43 w 293"/>
                <a:gd name="T41" fmla="*/ 42 h 292"/>
                <a:gd name="T42" fmla="*/ 31 w 293"/>
                <a:gd name="T43" fmla="*/ 56 h 292"/>
                <a:gd name="T44" fmla="*/ 20 w 293"/>
                <a:gd name="T45" fmla="*/ 72 h 292"/>
                <a:gd name="T46" fmla="*/ 12 w 293"/>
                <a:gd name="T47" fmla="*/ 87 h 292"/>
                <a:gd name="T48" fmla="*/ 5 w 293"/>
                <a:gd name="T49" fmla="*/ 107 h 292"/>
                <a:gd name="T50" fmla="*/ 2 w 293"/>
                <a:gd name="T51" fmla="*/ 123 h 292"/>
                <a:gd name="T52" fmla="*/ 0 w 293"/>
                <a:gd name="T53" fmla="*/ 145 h 292"/>
                <a:gd name="T54" fmla="*/ 1 w 293"/>
                <a:gd name="T55" fmla="*/ 160 h 292"/>
                <a:gd name="T56" fmla="*/ 9 w 293"/>
                <a:gd name="T57" fmla="*/ 195 h 292"/>
                <a:gd name="T58" fmla="*/ 10 w 293"/>
                <a:gd name="T59" fmla="*/ 200 h 292"/>
                <a:gd name="T60" fmla="*/ 26 w 293"/>
                <a:gd name="T61" fmla="*/ 229 h 292"/>
                <a:gd name="T62" fmla="*/ 34 w 293"/>
                <a:gd name="T63" fmla="*/ 239 h 292"/>
                <a:gd name="T64" fmla="*/ 80 w 293"/>
                <a:gd name="T65" fmla="*/ 276 h 292"/>
                <a:gd name="T66" fmla="*/ 136 w 293"/>
                <a:gd name="T67" fmla="*/ 292 h 292"/>
                <a:gd name="T68" fmla="*/ 148 w 293"/>
                <a:gd name="T69" fmla="*/ 292 h 292"/>
                <a:gd name="T70" fmla="*/ 182 w 293"/>
                <a:gd name="T71" fmla="*/ 288 h 292"/>
                <a:gd name="T72" fmla="*/ 187 w 293"/>
                <a:gd name="T73" fmla="*/ 287 h 292"/>
                <a:gd name="T74" fmla="*/ 219 w 293"/>
                <a:gd name="T75" fmla="*/ 273 h 292"/>
                <a:gd name="T76" fmla="*/ 232 w 293"/>
                <a:gd name="T77" fmla="*/ 265 h 292"/>
                <a:gd name="T78" fmla="*/ 250 w 293"/>
                <a:gd name="T79" fmla="*/ 250 h 292"/>
                <a:gd name="T80" fmla="*/ 261 w 293"/>
                <a:gd name="T81" fmla="*/ 238 h 292"/>
                <a:gd name="T82" fmla="*/ 273 w 293"/>
                <a:gd name="T83" fmla="*/ 220 h 292"/>
                <a:gd name="T84" fmla="*/ 281 w 293"/>
                <a:gd name="T85" fmla="*/ 205 h 292"/>
                <a:gd name="T86" fmla="*/ 287 w 293"/>
                <a:gd name="T87" fmla="*/ 187 h 292"/>
                <a:gd name="T88" fmla="*/ 291 w 293"/>
                <a:gd name="T89" fmla="*/ 169 h 292"/>
                <a:gd name="T90" fmla="*/ 293 w 293"/>
                <a:gd name="T91" fmla="*/ 14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3" h="292">
                  <a:moveTo>
                    <a:pt x="293" y="148"/>
                  </a:moveTo>
                  <a:lnTo>
                    <a:pt x="293" y="148"/>
                  </a:lnTo>
                  <a:cubicBezTo>
                    <a:pt x="293" y="147"/>
                    <a:pt x="293" y="146"/>
                    <a:pt x="293" y="145"/>
                  </a:cubicBezTo>
                  <a:cubicBezTo>
                    <a:pt x="293" y="143"/>
                    <a:pt x="293" y="141"/>
                    <a:pt x="293" y="138"/>
                  </a:cubicBezTo>
                  <a:cubicBezTo>
                    <a:pt x="293" y="136"/>
                    <a:pt x="293" y="134"/>
                    <a:pt x="293" y="132"/>
                  </a:cubicBezTo>
                  <a:cubicBezTo>
                    <a:pt x="292" y="131"/>
                    <a:pt x="292" y="130"/>
                    <a:pt x="292" y="129"/>
                  </a:cubicBezTo>
                  <a:cubicBezTo>
                    <a:pt x="292" y="126"/>
                    <a:pt x="291" y="122"/>
                    <a:pt x="291" y="119"/>
                  </a:cubicBezTo>
                  <a:cubicBezTo>
                    <a:pt x="290" y="116"/>
                    <a:pt x="289" y="113"/>
                    <a:pt x="289" y="110"/>
                  </a:cubicBezTo>
                  <a:cubicBezTo>
                    <a:pt x="288" y="109"/>
                    <a:pt x="288" y="108"/>
                    <a:pt x="288" y="107"/>
                  </a:cubicBezTo>
                  <a:cubicBezTo>
                    <a:pt x="287" y="104"/>
                    <a:pt x="287" y="103"/>
                    <a:pt x="286" y="101"/>
                  </a:cubicBezTo>
                  <a:cubicBezTo>
                    <a:pt x="285" y="99"/>
                    <a:pt x="285" y="97"/>
                    <a:pt x="284" y="94"/>
                  </a:cubicBezTo>
                  <a:cubicBezTo>
                    <a:pt x="284" y="93"/>
                    <a:pt x="283" y="93"/>
                    <a:pt x="283" y="91"/>
                  </a:cubicBezTo>
                  <a:cubicBezTo>
                    <a:pt x="282" y="88"/>
                    <a:pt x="280" y="86"/>
                    <a:pt x="279" y="83"/>
                  </a:cubicBezTo>
                  <a:cubicBezTo>
                    <a:pt x="277" y="80"/>
                    <a:pt x="276" y="77"/>
                    <a:pt x="274" y="74"/>
                  </a:cubicBezTo>
                  <a:cubicBezTo>
                    <a:pt x="274" y="73"/>
                    <a:pt x="274" y="72"/>
                    <a:pt x="273" y="72"/>
                  </a:cubicBezTo>
                  <a:cubicBezTo>
                    <a:pt x="272" y="70"/>
                    <a:pt x="271" y="68"/>
                    <a:pt x="269" y="66"/>
                  </a:cubicBezTo>
                  <a:cubicBezTo>
                    <a:pt x="268" y="64"/>
                    <a:pt x="267" y="62"/>
                    <a:pt x="266" y="60"/>
                  </a:cubicBezTo>
                  <a:cubicBezTo>
                    <a:pt x="265" y="59"/>
                    <a:pt x="264" y="58"/>
                    <a:pt x="264" y="58"/>
                  </a:cubicBezTo>
                  <a:cubicBezTo>
                    <a:pt x="262" y="56"/>
                    <a:pt x="261" y="54"/>
                    <a:pt x="259" y="52"/>
                  </a:cubicBezTo>
                  <a:cubicBezTo>
                    <a:pt x="256" y="49"/>
                    <a:pt x="254" y="45"/>
                    <a:pt x="251" y="42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49" y="41"/>
                    <a:pt x="249" y="41"/>
                    <a:pt x="248" y="40"/>
                  </a:cubicBezTo>
                  <a:cubicBezTo>
                    <a:pt x="245" y="37"/>
                    <a:pt x="242" y="34"/>
                    <a:pt x="239" y="31"/>
                  </a:cubicBezTo>
                  <a:cubicBezTo>
                    <a:pt x="238" y="31"/>
                    <a:pt x="237" y="30"/>
                    <a:pt x="236" y="30"/>
                  </a:cubicBezTo>
                  <a:cubicBezTo>
                    <a:pt x="235" y="29"/>
                    <a:pt x="234" y="28"/>
                    <a:pt x="233" y="27"/>
                  </a:cubicBezTo>
                  <a:cubicBezTo>
                    <a:pt x="229" y="25"/>
                    <a:pt x="225" y="22"/>
                    <a:pt x="221" y="19"/>
                  </a:cubicBezTo>
                  <a:cubicBezTo>
                    <a:pt x="221" y="19"/>
                    <a:pt x="221" y="19"/>
                    <a:pt x="220" y="19"/>
                  </a:cubicBezTo>
                  <a:cubicBezTo>
                    <a:pt x="218" y="17"/>
                    <a:pt x="216" y="16"/>
                    <a:pt x="213" y="15"/>
                  </a:cubicBezTo>
                  <a:cubicBezTo>
                    <a:pt x="211" y="14"/>
                    <a:pt x="209" y="13"/>
                    <a:pt x="206" y="11"/>
                  </a:cubicBezTo>
                  <a:cubicBezTo>
                    <a:pt x="206" y="11"/>
                    <a:pt x="205" y="11"/>
                    <a:pt x="205" y="11"/>
                  </a:cubicBezTo>
                  <a:cubicBezTo>
                    <a:pt x="201" y="9"/>
                    <a:pt x="196" y="8"/>
                    <a:pt x="192" y="6"/>
                  </a:cubicBezTo>
                  <a:cubicBezTo>
                    <a:pt x="191" y="6"/>
                    <a:pt x="189" y="5"/>
                    <a:pt x="188" y="5"/>
                  </a:cubicBezTo>
                  <a:cubicBezTo>
                    <a:pt x="187" y="5"/>
                    <a:pt x="186" y="4"/>
                    <a:pt x="185" y="4"/>
                  </a:cubicBezTo>
                  <a:cubicBezTo>
                    <a:pt x="181" y="4"/>
                    <a:pt x="177" y="3"/>
                    <a:pt x="173" y="2"/>
                  </a:cubicBezTo>
                  <a:cubicBezTo>
                    <a:pt x="172" y="2"/>
                    <a:pt x="171" y="2"/>
                    <a:pt x="170" y="2"/>
                  </a:cubicBezTo>
                  <a:cubicBezTo>
                    <a:pt x="170" y="2"/>
                    <a:pt x="170" y="2"/>
                    <a:pt x="169" y="2"/>
                  </a:cubicBezTo>
                  <a:cubicBezTo>
                    <a:pt x="165" y="1"/>
                    <a:pt x="161" y="1"/>
                    <a:pt x="157" y="0"/>
                  </a:cubicBezTo>
                  <a:cubicBezTo>
                    <a:pt x="154" y="0"/>
                    <a:pt x="152" y="0"/>
                    <a:pt x="149" y="0"/>
                  </a:cubicBezTo>
                  <a:cubicBezTo>
                    <a:pt x="148" y="0"/>
                    <a:pt x="147" y="0"/>
                    <a:pt x="146" y="0"/>
                  </a:cubicBezTo>
                  <a:lnTo>
                    <a:pt x="146" y="0"/>
                  </a:lnTo>
                  <a:lnTo>
                    <a:pt x="146" y="0"/>
                  </a:lnTo>
                  <a:lnTo>
                    <a:pt x="146" y="0"/>
                  </a:lnTo>
                  <a:cubicBezTo>
                    <a:pt x="144" y="0"/>
                    <a:pt x="142" y="0"/>
                    <a:pt x="139" y="0"/>
                  </a:cubicBezTo>
                  <a:cubicBezTo>
                    <a:pt x="137" y="0"/>
                    <a:pt x="135" y="0"/>
                    <a:pt x="133" y="0"/>
                  </a:cubicBezTo>
                  <a:cubicBezTo>
                    <a:pt x="132" y="1"/>
                    <a:pt x="131" y="1"/>
                    <a:pt x="130" y="1"/>
                  </a:cubicBezTo>
                  <a:cubicBezTo>
                    <a:pt x="127" y="1"/>
                    <a:pt x="123" y="2"/>
                    <a:pt x="120" y="2"/>
                  </a:cubicBezTo>
                  <a:cubicBezTo>
                    <a:pt x="117" y="3"/>
                    <a:pt x="114" y="4"/>
                    <a:pt x="111" y="4"/>
                  </a:cubicBezTo>
                  <a:cubicBezTo>
                    <a:pt x="110" y="4"/>
                    <a:pt x="109" y="4"/>
                    <a:pt x="108" y="4"/>
                  </a:cubicBezTo>
                  <a:cubicBezTo>
                    <a:pt x="105" y="5"/>
                    <a:pt x="104" y="5"/>
                    <a:pt x="102" y="6"/>
                  </a:cubicBezTo>
                  <a:cubicBezTo>
                    <a:pt x="100" y="7"/>
                    <a:pt x="98" y="7"/>
                    <a:pt x="96" y="8"/>
                  </a:cubicBezTo>
                  <a:cubicBezTo>
                    <a:pt x="94" y="8"/>
                    <a:pt x="94" y="9"/>
                    <a:pt x="92" y="9"/>
                  </a:cubicBezTo>
                  <a:cubicBezTo>
                    <a:pt x="89" y="10"/>
                    <a:pt x="87" y="12"/>
                    <a:pt x="84" y="13"/>
                  </a:cubicBezTo>
                  <a:cubicBezTo>
                    <a:pt x="81" y="15"/>
                    <a:pt x="78" y="16"/>
                    <a:pt x="75" y="18"/>
                  </a:cubicBezTo>
                  <a:cubicBezTo>
                    <a:pt x="74" y="18"/>
                    <a:pt x="73" y="18"/>
                    <a:pt x="73" y="19"/>
                  </a:cubicBezTo>
                  <a:cubicBezTo>
                    <a:pt x="71" y="20"/>
                    <a:pt x="69" y="21"/>
                    <a:pt x="67" y="23"/>
                  </a:cubicBezTo>
                  <a:cubicBezTo>
                    <a:pt x="65" y="24"/>
                    <a:pt x="63" y="25"/>
                    <a:pt x="61" y="26"/>
                  </a:cubicBezTo>
                  <a:lnTo>
                    <a:pt x="61" y="27"/>
                  </a:lnTo>
                  <a:lnTo>
                    <a:pt x="61" y="27"/>
                  </a:lnTo>
                  <a:lnTo>
                    <a:pt x="61" y="26"/>
                  </a:lnTo>
                  <a:cubicBezTo>
                    <a:pt x="60" y="27"/>
                    <a:pt x="59" y="28"/>
                    <a:pt x="59" y="28"/>
                  </a:cubicBezTo>
                  <a:cubicBezTo>
                    <a:pt x="57" y="30"/>
                    <a:pt x="55" y="31"/>
                    <a:pt x="53" y="33"/>
                  </a:cubicBezTo>
                  <a:cubicBezTo>
                    <a:pt x="50" y="36"/>
                    <a:pt x="46" y="38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2" y="43"/>
                    <a:pt x="42" y="43"/>
                    <a:pt x="41" y="44"/>
                  </a:cubicBezTo>
                  <a:cubicBezTo>
                    <a:pt x="38" y="47"/>
                    <a:pt x="35" y="50"/>
                    <a:pt x="32" y="53"/>
                  </a:cubicBezTo>
                  <a:cubicBezTo>
                    <a:pt x="32" y="54"/>
                    <a:pt x="31" y="55"/>
                    <a:pt x="31" y="56"/>
                  </a:cubicBezTo>
                  <a:cubicBezTo>
                    <a:pt x="30" y="57"/>
                    <a:pt x="29" y="58"/>
                    <a:pt x="28" y="59"/>
                  </a:cubicBezTo>
                  <a:cubicBezTo>
                    <a:pt x="26" y="63"/>
                    <a:pt x="23" y="67"/>
                    <a:pt x="20" y="71"/>
                  </a:cubicBezTo>
                  <a:cubicBezTo>
                    <a:pt x="20" y="71"/>
                    <a:pt x="20" y="71"/>
                    <a:pt x="20" y="72"/>
                  </a:cubicBezTo>
                  <a:cubicBezTo>
                    <a:pt x="18" y="74"/>
                    <a:pt x="17" y="76"/>
                    <a:pt x="16" y="79"/>
                  </a:cubicBezTo>
                  <a:cubicBezTo>
                    <a:pt x="15" y="81"/>
                    <a:pt x="14" y="83"/>
                    <a:pt x="12" y="86"/>
                  </a:cubicBezTo>
                  <a:cubicBezTo>
                    <a:pt x="12" y="86"/>
                    <a:pt x="12" y="87"/>
                    <a:pt x="12" y="87"/>
                  </a:cubicBezTo>
                  <a:cubicBezTo>
                    <a:pt x="10" y="91"/>
                    <a:pt x="9" y="96"/>
                    <a:pt x="7" y="100"/>
                  </a:cubicBezTo>
                  <a:cubicBezTo>
                    <a:pt x="7" y="101"/>
                    <a:pt x="6" y="103"/>
                    <a:pt x="6" y="104"/>
                  </a:cubicBezTo>
                  <a:cubicBezTo>
                    <a:pt x="6" y="105"/>
                    <a:pt x="5" y="106"/>
                    <a:pt x="5" y="107"/>
                  </a:cubicBezTo>
                  <a:cubicBezTo>
                    <a:pt x="4" y="111"/>
                    <a:pt x="3" y="115"/>
                    <a:pt x="2" y="119"/>
                  </a:cubicBezTo>
                  <a:cubicBezTo>
                    <a:pt x="2" y="120"/>
                    <a:pt x="2" y="121"/>
                    <a:pt x="2" y="122"/>
                  </a:cubicBezTo>
                  <a:cubicBezTo>
                    <a:pt x="2" y="122"/>
                    <a:pt x="2" y="122"/>
                    <a:pt x="2" y="123"/>
                  </a:cubicBezTo>
                  <a:cubicBezTo>
                    <a:pt x="1" y="127"/>
                    <a:pt x="1" y="131"/>
                    <a:pt x="0" y="135"/>
                  </a:cubicBezTo>
                  <a:cubicBezTo>
                    <a:pt x="0" y="138"/>
                    <a:pt x="0" y="140"/>
                    <a:pt x="0" y="143"/>
                  </a:cubicBezTo>
                  <a:cubicBezTo>
                    <a:pt x="0" y="144"/>
                    <a:pt x="0" y="145"/>
                    <a:pt x="0" y="145"/>
                  </a:cubicBezTo>
                  <a:cubicBezTo>
                    <a:pt x="0" y="150"/>
                    <a:pt x="0" y="155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0"/>
                    <a:pt x="1" y="160"/>
                    <a:pt x="1" y="160"/>
                  </a:cubicBezTo>
                  <a:cubicBezTo>
                    <a:pt x="1" y="166"/>
                    <a:pt x="2" y="171"/>
                    <a:pt x="3" y="176"/>
                  </a:cubicBezTo>
                  <a:cubicBezTo>
                    <a:pt x="3" y="177"/>
                    <a:pt x="4" y="179"/>
                    <a:pt x="4" y="180"/>
                  </a:cubicBezTo>
                  <a:cubicBezTo>
                    <a:pt x="5" y="185"/>
                    <a:pt x="7" y="190"/>
                    <a:pt x="9" y="195"/>
                  </a:cubicBezTo>
                  <a:cubicBezTo>
                    <a:pt x="9" y="195"/>
                    <a:pt x="9" y="195"/>
                    <a:pt x="9" y="196"/>
                  </a:cubicBezTo>
                  <a:cubicBezTo>
                    <a:pt x="9" y="196"/>
                    <a:pt x="9" y="196"/>
                    <a:pt x="9" y="196"/>
                  </a:cubicBezTo>
                  <a:cubicBezTo>
                    <a:pt x="9" y="198"/>
                    <a:pt x="10" y="199"/>
                    <a:pt x="10" y="200"/>
                  </a:cubicBezTo>
                  <a:cubicBezTo>
                    <a:pt x="12" y="203"/>
                    <a:pt x="13" y="207"/>
                    <a:pt x="15" y="211"/>
                  </a:cubicBezTo>
                  <a:cubicBezTo>
                    <a:pt x="16" y="213"/>
                    <a:pt x="17" y="215"/>
                    <a:pt x="18" y="217"/>
                  </a:cubicBezTo>
                  <a:cubicBezTo>
                    <a:pt x="21" y="221"/>
                    <a:pt x="24" y="225"/>
                    <a:pt x="26" y="229"/>
                  </a:cubicBezTo>
                  <a:cubicBezTo>
                    <a:pt x="27" y="230"/>
                    <a:pt x="27" y="231"/>
                    <a:pt x="27" y="231"/>
                  </a:cubicBezTo>
                  <a:cubicBezTo>
                    <a:pt x="29" y="234"/>
                    <a:pt x="31" y="236"/>
                    <a:pt x="34" y="239"/>
                  </a:cubicBezTo>
                  <a:cubicBezTo>
                    <a:pt x="34" y="239"/>
                    <a:pt x="34" y="239"/>
                    <a:pt x="34" y="239"/>
                  </a:cubicBezTo>
                  <a:lnTo>
                    <a:pt x="34" y="239"/>
                  </a:lnTo>
                  <a:cubicBezTo>
                    <a:pt x="43" y="250"/>
                    <a:pt x="52" y="259"/>
                    <a:pt x="64" y="267"/>
                  </a:cubicBezTo>
                  <a:cubicBezTo>
                    <a:pt x="69" y="270"/>
                    <a:pt x="74" y="273"/>
                    <a:pt x="80" y="276"/>
                  </a:cubicBezTo>
                  <a:cubicBezTo>
                    <a:pt x="85" y="279"/>
                    <a:pt x="91" y="281"/>
                    <a:pt x="97" y="283"/>
                  </a:cubicBezTo>
                  <a:cubicBezTo>
                    <a:pt x="109" y="288"/>
                    <a:pt x="123" y="291"/>
                    <a:pt x="136" y="292"/>
                  </a:cubicBezTo>
                  <a:lnTo>
                    <a:pt x="136" y="292"/>
                  </a:lnTo>
                  <a:cubicBezTo>
                    <a:pt x="136" y="292"/>
                    <a:pt x="137" y="292"/>
                    <a:pt x="137" y="292"/>
                  </a:cubicBezTo>
                  <a:cubicBezTo>
                    <a:pt x="140" y="292"/>
                    <a:pt x="143" y="292"/>
                    <a:pt x="146" y="292"/>
                  </a:cubicBezTo>
                  <a:cubicBezTo>
                    <a:pt x="147" y="292"/>
                    <a:pt x="148" y="292"/>
                    <a:pt x="148" y="292"/>
                  </a:cubicBezTo>
                  <a:cubicBezTo>
                    <a:pt x="153" y="292"/>
                    <a:pt x="158" y="292"/>
                    <a:pt x="163" y="291"/>
                  </a:cubicBezTo>
                  <a:cubicBezTo>
                    <a:pt x="166" y="291"/>
                    <a:pt x="168" y="290"/>
                    <a:pt x="170" y="290"/>
                  </a:cubicBezTo>
                  <a:cubicBezTo>
                    <a:pt x="174" y="289"/>
                    <a:pt x="178" y="289"/>
                    <a:pt x="182" y="288"/>
                  </a:cubicBezTo>
                  <a:cubicBezTo>
                    <a:pt x="183" y="287"/>
                    <a:pt x="184" y="287"/>
                    <a:pt x="185" y="287"/>
                  </a:cubicBezTo>
                  <a:cubicBezTo>
                    <a:pt x="186" y="287"/>
                    <a:pt x="186" y="287"/>
                    <a:pt x="186" y="287"/>
                  </a:cubicBezTo>
                  <a:cubicBezTo>
                    <a:pt x="186" y="287"/>
                    <a:pt x="186" y="287"/>
                    <a:pt x="187" y="287"/>
                  </a:cubicBezTo>
                  <a:cubicBezTo>
                    <a:pt x="192" y="285"/>
                    <a:pt x="197" y="283"/>
                    <a:pt x="202" y="281"/>
                  </a:cubicBezTo>
                  <a:cubicBezTo>
                    <a:pt x="203" y="281"/>
                    <a:pt x="204" y="280"/>
                    <a:pt x="206" y="280"/>
                  </a:cubicBezTo>
                  <a:cubicBezTo>
                    <a:pt x="210" y="278"/>
                    <a:pt x="215" y="275"/>
                    <a:pt x="219" y="273"/>
                  </a:cubicBezTo>
                  <a:cubicBezTo>
                    <a:pt x="220" y="273"/>
                    <a:pt x="220" y="272"/>
                    <a:pt x="220" y="272"/>
                  </a:cubicBezTo>
                  <a:cubicBezTo>
                    <a:pt x="221" y="272"/>
                    <a:pt x="221" y="272"/>
                    <a:pt x="221" y="272"/>
                  </a:cubicBezTo>
                  <a:cubicBezTo>
                    <a:pt x="225" y="270"/>
                    <a:pt x="228" y="267"/>
                    <a:pt x="232" y="265"/>
                  </a:cubicBezTo>
                  <a:cubicBezTo>
                    <a:pt x="233" y="264"/>
                    <a:pt x="234" y="263"/>
                    <a:pt x="234" y="263"/>
                  </a:cubicBezTo>
                  <a:cubicBezTo>
                    <a:pt x="236" y="261"/>
                    <a:pt x="238" y="260"/>
                    <a:pt x="240" y="258"/>
                  </a:cubicBezTo>
                  <a:cubicBezTo>
                    <a:pt x="243" y="255"/>
                    <a:pt x="247" y="253"/>
                    <a:pt x="250" y="250"/>
                  </a:cubicBezTo>
                  <a:cubicBezTo>
                    <a:pt x="250" y="249"/>
                    <a:pt x="250" y="249"/>
                    <a:pt x="250" y="249"/>
                  </a:cubicBezTo>
                  <a:cubicBezTo>
                    <a:pt x="251" y="248"/>
                    <a:pt x="251" y="248"/>
                    <a:pt x="252" y="247"/>
                  </a:cubicBezTo>
                  <a:cubicBezTo>
                    <a:pt x="255" y="244"/>
                    <a:pt x="258" y="241"/>
                    <a:pt x="261" y="238"/>
                  </a:cubicBezTo>
                  <a:cubicBezTo>
                    <a:pt x="261" y="237"/>
                    <a:pt x="262" y="236"/>
                    <a:pt x="262" y="235"/>
                  </a:cubicBezTo>
                  <a:cubicBezTo>
                    <a:pt x="263" y="234"/>
                    <a:pt x="264" y="233"/>
                    <a:pt x="265" y="232"/>
                  </a:cubicBezTo>
                  <a:cubicBezTo>
                    <a:pt x="267" y="228"/>
                    <a:pt x="270" y="224"/>
                    <a:pt x="273" y="220"/>
                  </a:cubicBezTo>
                  <a:cubicBezTo>
                    <a:pt x="273" y="220"/>
                    <a:pt x="273" y="220"/>
                    <a:pt x="273" y="219"/>
                  </a:cubicBezTo>
                  <a:cubicBezTo>
                    <a:pt x="274" y="217"/>
                    <a:pt x="275" y="215"/>
                    <a:pt x="277" y="213"/>
                  </a:cubicBezTo>
                  <a:cubicBezTo>
                    <a:pt x="278" y="210"/>
                    <a:pt x="279" y="208"/>
                    <a:pt x="281" y="205"/>
                  </a:cubicBezTo>
                  <a:cubicBezTo>
                    <a:pt x="281" y="205"/>
                    <a:pt x="281" y="204"/>
                    <a:pt x="281" y="204"/>
                  </a:cubicBezTo>
                  <a:cubicBezTo>
                    <a:pt x="283" y="200"/>
                    <a:pt x="284" y="196"/>
                    <a:pt x="286" y="191"/>
                  </a:cubicBezTo>
                  <a:cubicBezTo>
                    <a:pt x="286" y="190"/>
                    <a:pt x="287" y="188"/>
                    <a:pt x="287" y="187"/>
                  </a:cubicBezTo>
                  <a:cubicBezTo>
                    <a:pt x="287" y="186"/>
                    <a:pt x="288" y="185"/>
                    <a:pt x="288" y="184"/>
                  </a:cubicBezTo>
                  <a:cubicBezTo>
                    <a:pt x="289" y="180"/>
                    <a:pt x="290" y="176"/>
                    <a:pt x="291" y="172"/>
                  </a:cubicBezTo>
                  <a:cubicBezTo>
                    <a:pt x="291" y="171"/>
                    <a:pt x="291" y="170"/>
                    <a:pt x="291" y="169"/>
                  </a:cubicBezTo>
                  <a:cubicBezTo>
                    <a:pt x="291" y="169"/>
                    <a:pt x="291" y="169"/>
                    <a:pt x="291" y="168"/>
                  </a:cubicBezTo>
                  <a:cubicBezTo>
                    <a:pt x="292" y="164"/>
                    <a:pt x="292" y="160"/>
                    <a:pt x="292" y="156"/>
                  </a:cubicBezTo>
                  <a:cubicBezTo>
                    <a:pt x="293" y="153"/>
                    <a:pt x="293" y="151"/>
                    <a:pt x="293" y="148"/>
                  </a:cubicBezTo>
                  <a:close/>
                </a:path>
              </a:pathLst>
            </a:custGeom>
            <a:solidFill>
              <a:srgbClr val="2F2F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4D02A711-4AE3-4790-81CD-FE55BF19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943"/>
              <a:ext cx="115" cy="115"/>
            </a:xfrm>
            <a:custGeom>
              <a:avLst/>
              <a:gdLst>
                <a:gd name="T0" fmla="*/ 186 w 186"/>
                <a:gd name="T1" fmla="*/ 19 h 186"/>
                <a:gd name="T2" fmla="*/ 186 w 186"/>
                <a:gd name="T3" fmla="*/ 19 h 186"/>
                <a:gd name="T4" fmla="*/ 22 w 186"/>
                <a:gd name="T5" fmla="*/ 183 h 186"/>
                <a:gd name="T6" fmla="*/ 13 w 186"/>
                <a:gd name="T7" fmla="*/ 186 h 186"/>
                <a:gd name="T8" fmla="*/ 3 w 186"/>
                <a:gd name="T9" fmla="*/ 183 h 186"/>
                <a:gd name="T10" fmla="*/ 0 w 186"/>
                <a:gd name="T11" fmla="*/ 173 h 186"/>
                <a:gd name="T12" fmla="*/ 3 w 186"/>
                <a:gd name="T13" fmla="*/ 164 h 186"/>
                <a:gd name="T14" fmla="*/ 167 w 186"/>
                <a:gd name="T15" fmla="*/ 0 h 186"/>
                <a:gd name="T16" fmla="*/ 186 w 186"/>
                <a:gd name="T17" fmla="*/ 1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186">
                  <a:moveTo>
                    <a:pt x="186" y="19"/>
                  </a:moveTo>
                  <a:lnTo>
                    <a:pt x="186" y="19"/>
                  </a:lnTo>
                  <a:lnTo>
                    <a:pt x="22" y="183"/>
                  </a:lnTo>
                  <a:cubicBezTo>
                    <a:pt x="20" y="185"/>
                    <a:pt x="16" y="186"/>
                    <a:pt x="13" y="186"/>
                  </a:cubicBezTo>
                  <a:cubicBezTo>
                    <a:pt x="9" y="186"/>
                    <a:pt x="6" y="185"/>
                    <a:pt x="3" y="183"/>
                  </a:cubicBezTo>
                  <a:cubicBezTo>
                    <a:pt x="1" y="180"/>
                    <a:pt x="0" y="177"/>
                    <a:pt x="0" y="173"/>
                  </a:cubicBezTo>
                  <a:cubicBezTo>
                    <a:pt x="0" y="170"/>
                    <a:pt x="1" y="166"/>
                    <a:pt x="3" y="164"/>
                  </a:cubicBezTo>
                  <a:lnTo>
                    <a:pt x="167" y="0"/>
                  </a:lnTo>
                  <a:lnTo>
                    <a:pt x="186" y="19"/>
                  </a:ln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63163D4-CD73-4B5D-A040-AB71E0131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811"/>
              <a:ext cx="149" cy="149"/>
            </a:xfrm>
            <a:custGeom>
              <a:avLst/>
              <a:gdLst>
                <a:gd name="T0" fmla="*/ 120 w 240"/>
                <a:gd name="T1" fmla="*/ 240 h 240"/>
                <a:gd name="T2" fmla="*/ 120 w 240"/>
                <a:gd name="T3" fmla="*/ 240 h 240"/>
                <a:gd name="T4" fmla="*/ 167 w 240"/>
                <a:gd name="T5" fmla="*/ 230 h 240"/>
                <a:gd name="T6" fmla="*/ 205 w 240"/>
                <a:gd name="T7" fmla="*/ 204 h 240"/>
                <a:gd name="T8" fmla="*/ 231 w 240"/>
                <a:gd name="T9" fmla="*/ 166 h 240"/>
                <a:gd name="T10" fmla="*/ 240 w 240"/>
                <a:gd name="T11" fmla="*/ 120 h 240"/>
                <a:gd name="T12" fmla="*/ 231 w 240"/>
                <a:gd name="T13" fmla="*/ 73 h 240"/>
                <a:gd name="T14" fmla="*/ 205 w 240"/>
                <a:gd name="T15" fmla="*/ 35 h 240"/>
                <a:gd name="T16" fmla="*/ 167 w 240"/>
                <a:gd name="T17" fmla="*/ 9 h 240"/>
                <a:gd name="T18" fmla="*/ 120 w 240"/>
                <a:gd name="T19" fmla="*/ 0 h 240"/>
                <a:gd name="T20" fmla="*/ 74 w 240"/>
                <a:gd name="T21" fmla="*/ 9 h 240"/>
                <a:gd name="T22" fmla="*/ 36 w 240"/>
                <a:gd name="T23" fmla="*/ 35 h 240"/>
                <a:gd name="T24" fmla="*/ 10 w 240"/>
                <a:gd name="T25" fmla="*/ 73 h 240"/>
                <a:gd name="T26" fmla="*/ 0 w 240"/>
                <a:gd name="T27" fmla="*/ 120 h 240"/>
                <a:gd name="T28" fmla="*/ 10 w 240"/>
                <a:gd name="T29" fmla="*/ 166 h 240"/>
                <a:gd name="T30" fmla="*/ 36 w 240"/>
                <a:gd name="T31" fmla="*/ 204 h 240"/>
                <a:gd name="T32" fmla="*/ 74 w 240"/>
                <a:gd name="T33" fmla="*/ 230 h 240"/>
                <a:gd name="T34" fmla="*/ 120 w 240"/>
                <a:gd name="T3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lnTo>
                    <a:pt x="120" y="240"/>
                  </a:lnTo>
                  <a:cubicBezTo>
                    <a:pt x="137" y="240"/>
                    <a:pt x="153" y="236"/>
                    <a:pt x="167" y="230"/>
                  </a:cubicBezTo>
                  <a:cubicBezTo>
                    <a:pt x="182" y="224"/>
                    <a:pt x="194" y="215"/>
                    <a:pt x="205" y="204"/>
                  </a:cubicBezTo>
                  <a:cubicBezTo>
                    <a:pt x="216" y="193"/>
                    <a:pt x="225" y="181"/>
                    <a:pt x="231" y="166"/>
                  </a:cubicBezTo>
                  <a:cubicBezTo>
                    <a:pt x="237" y="152"/>
                    <a:pt x="240" y="136"/>
                    <a:pt x="240" y="120"/>
                  </a:cubicBezTo>
                  <a:cubicBezTo>
                    <a:pt x="240" y="103"/>
                    <a:pt x="237" y="87"/>
                    <a:pt x="231" y="73"/>
                  </a:cubicBezTo>
                  <a:cubicBezTo>
                    <a:pt x="225" y="58"/>
                    <a:pt x="216" y="46"/>
                    <a:pt x="205" y="35"/>
                  </a:cubicBezTo>
                  <a:cubicBezTo>
                    <a:pt x="194" y="24"/>
                    <a:pt x="182" y="15"/>
                    <a:pt x="167" y="9"/>
                  </a:cubicBezTo>
                  <a:cubicBezTo>
                    <a:pt x="153" y="3"/>
                    <a:pt x="137" y="0"/>
                    <a:pt x="120" y="0"/>
                  </a:cubicBezTo>
                  <a:cubicBezTo>
                    <a:pt x="104" y="0"/>
                    <a:pt x="88" y="3"/>
                    <a:pt x="74" y="9"/>
                  </a:cubicBezTo>
                  <a:cubicBezTo>
                    <a:pt x="59" y="15"/>
                    <a:pt x="47" y="24"/>
                    <a:pt x="36" y="35"/>
                  </a:cubicBezTo>
                  <a:cubicBezTo>
                    <a:pt x="25" y="46"/>
                    <a:pt x="16" y="58"/>
                    <a:pt x="10" y="73"/>
                  </a:cubicBezTo>
                  <a:cubicBezTo>
                    <a:pt x="4" y="87"/>
                    <a:pt x="0" y="103"/>
                    <a:pt x="0" y="120"/>
                  </a:cubicBezTo>
                  <a:cubicBezTo>
                    <a:pt x="0" y="136"/>
                    <a:pt x="4" y="152"/>
                    <a:pt x="10" y="166"/>
                  </a:cubicBezTo>
                  <a:cubicBezTo>
                    <a:pt x="16" y="181"/>
                    <a:pt x="25" y="193"/>
                    <a:pt x="36" y="204"/>
                  </a:cubicBezTo>
                  <a:cubicBezTo>
                    <a:pt x="47" y="215"/>
                    <a:pt x="59" y="224"/>
                    <a:pt x="74" y="230"/>
                  </a:cubicBezTo>
                  <a:cubicBezTo>
                    <a:pt x="88" y="236"/>
                    <a:pt x="104" y="240"/>
                    <a:pt x="120" y="240"/>
                  </a:cubicBez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28CE3491-8677-4CB8-B3A0-F9B69563D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53" y="3899357"/>
            <a:ext cx="408926" cy="4089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8BC5CEB-30D8-49C9-A32F-8DCDADD52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23" y="4515392"/>
            <a:ext cx="393988" cy="39398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69ACD26-B4C0-4E70-953D-DCC8C2377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29180" y="347241"/>
            <a:ext cx="868101" cy="8681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9" name="Graphic 91">
            <a:extLst>
              <a:ext uri="{FF2B5EF4-FFF2-40B4-BE49-F238E27FC236}">
                <a16:creationId xmlns:a16="http://schemas.microsoft.com/office/drawing/2014/main" id="{C3B75140-9733-4C47-8279-CB6435373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1079097" y="503747"/>
            <a:ext cx="368266" cy="552398"/>
            <a:chOff x="1311554" y="4617573"/>
            <a:chExt cx="434079" cy="65111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04911C9-C486-4314-8181-9A042C6BEA42}"/>
                </a:ext>
              </a:extLst>
            </p:cNvPr>
            <p:cNvSpPr>
              <a:spLocks/>
            </p:cNvSpPr>
            <p:nvPr/>
          </p:nvSpPr>
          <p:spPr>
            <a:xfrm>
              <a:off x="1518176" y="4617573"/>
              <a:ext cx="208358" cy="243084"/>
            </a:xfrm>
            <a:custGeom>
              <a:avLst/>
              <a:gdLst>
                <a:gd name="connsiteX0" fmla="*/ 208358 w 208357"/>
                <a:gd name="connsiteY0" fmla="*/ 79871 h 243084"/>
                <a:gd name="connsiteX1" fmla="*/ 0 w 208357"/>
                <a:gd name="connsiteY1" fmla="*/ 0 h 243084"/>
                <a:gd name="connsiteX2" fmla="*/ 0 w 208357"/>
                <a:gd name="connsiteY2" fmla="*/ 138905 h 243084"/>
                <a:gd name="connsiteX3" fmla="*/ 0 w 208357"/>
                <a:gd name="connsiteY3" fmla="*/ 159741 h 243084"/>
                <a:gd name="connsiteX4" fmla="*/ 0 w 208357"/>
                <a:gd name="connsiteY4" fmla="*/ 256975 h 243084"/>
                <a:gd name="connsiteX5" fmla="*/ 34726 w 208357"/>
                <a:gd name="connsiteY5" fmla="*/ 256975 h 243084"/>
                <a:gd name="connsiteX6" fmla="*/ 34726 w 208357"/>
                <a:gd name="connsiteY6" fmla="*/ 145851 h 24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57" h="243084">
                  <a:moveTo>
                    <a:pt x="208358" y="79871"/>
                  </a:moveTo>
                  <a:lnTo>
                    <a:pt x="0" y="0"/>
                  </a:lnTo>
                  <a:lnTo>
                    <a:pt x="0" y="138905"/>
                  </a:lnTo>
                  <a:lnTo>
                    <a:pt x="0" y="159741"/>
                  </a:lnTo>
                  <a:lnTo>
                    <a:pt x="0" y="256975"/>
                  </a:lnTo>
                  <a:lnTo>
                    <a:pt x="34726" y="256975"/>
                  </a:lnTo>
                  <a:lnTo>
                    <a:pt x="34726" y="145851"/>
                  </a:lnTo>
                  <a:close/>
                </a:path>
              </a:pathLst>
            </a:custGeom>
            <a:solidFill>
              <a:schemeClr val="accent1"/>
            </a:solidFill>
            <a:ln w="17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1B0B158-B856-4697-A8EE-F35A049F70EB}"/>
                </a:ext>
              </a:extLst>
            </p:cNvPr>
            <p:cNvSpPr>
              <a:spLocks/>
            </p:cNvSpPr>
            <p:nvPr/>
          </p:nvSpPr>
          <p:spPr>
            <a:xfrm>
              <a:off x="1311554" y="4874548"/>
              <a:ext cx="434079" cy="156268"/>
            </a:xfrm>
            <a:custGeom>
              <a:avLst/>
              <a:gdLst>
                <a:gd name="connsiteX0" fmla="*/ 0 w 434078"/>
                <a:gd name="connsiteY0" fmla="*/ 36463 h 156268"/>
                <a:gd name="connsiteX1" fmla="*/ 0 w 434078"/>
                <a:gd name="connsiteY1" fmla="*/ 159741 h 156268"/>
                <a:gd name="connsiteX2" fmla="*/ 441024 w 434078"/>
                <a:gd name="connsiteY2" fmla="*/ 159741 h 156268"/>
                <a:gd name="connsiteX3" fmla="*/ 441024 w 434078"/>
                <a:gd name="connsiteY3" fmla="*/ 60771 h 156268"/>
                <a:gd name="connsiteX4" fmla="*/ 441024 w 434078"/>
                <a:gd name="connsiteY4" fmla="*/ 60771 h 156268"/>
                <a:gd name="connsiteX5" fmla="*/ 441024 w 434078"/>
                <a:gd name="connsiteY5" fmla="*/ 159741 h 156268"/>
                <a:gd name="connsiteX6" fmla="*/ 442760 w 434078"/>
                <a:gd name="connsiteY6" fmla="*/ 159741 h 156268"/>
                <a:gd name="connsiteX7" fmla="*/ 442760 w 434078"/>
                <a:gd name="connsiteY7" fmla="*/ 34726 h 156268"/>
                <a:gd name="connsiteX8" fmla="*/ 345527 w 434078"/>
                <a:gd name="connsiteY8" fmla="*/ 34726 h 156268"/>
                <a:gd name="connsiteX9" fmla="*/ 345527 w 434078"/>
                <a:gd name="connsiteY9" fmla="*/ 76398 h 156268"/>
                <a:gd name="connsiteX10" fmla="*/ 279547 w 434078"/>
                <a:gd name="connsiteY10" fmla="*/ 76398 h 156268"/>
                <a:gd name="connsiteX11" fmla="*/ 279547 w 434078"/>
                <a:gd name="connsiteY11" fmla="*/ 0 h 156268"/>
                <a:gd name="connsiteX12" fmla="*/ 158005 w 434078"/>
                <a:gd name="connsiteY12" fmla="*/ 0 h 156268"/>
                <a:gd name="connsiteX13" fmla="*/ 158005 w 434078"/>
                <a:gd name="connsiteY13" fmla="*/ 76398 h 156268"/>
                <a:gd name="connsiteX14" fmla="*/ 93761 w 434078"/>
                <a:gd name="connsiteY14" fmla="*/ 76398 h 156268"/>
                <a:gd name="connsiteX15" fmla="*/ 93761 w 434078"/>
                <a:gd name="connsiteY15" fmla="*/ 36463 h 15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4078" h="156268">
                  <a:moveTo>
                    <a:pt x="0" y="36463"/>
                  </a:moveTo>
                  <a:lnTo>
                    <a:pt x="0" y="159741"/>
                  </a:lnTo>
                  <a:lnTo>
                    <a:pt x="441024" y="159741"/>
                  </a:lnTo>
                  <a:lnTo>
                    <a:pt x="441024" y="60771"/>
                  </a:lnTo>
                  <a:lnTo>
                    <a:pt x="441024" y="60771"/>
                  </a:lnTo>
                  <a:lnTo>
                    <a:pt x="441024" y="159741"/>
                  </a:lnTo>
                  <a:lnTo>
                    <a:pt x="442760" y="159741"/>
                  </a:lnTo>
                  <a:lnTo>
                    <a:pt x="442760" y="34726"/>
                  </a:lnTo>
                  <a:lnTo>
                    <a:pt x="345527" y="34726"/>
                  </a:lnTo>
                  <a:lnTo>
                    <a:pt x="345527" y="76398"/>
                  </a:lnTo>
                  <a:lnTo>
                    <a:pt x="279547" y="76398"/>
                  </a:lnTo>
                  <a:lnTo>
                    <a:pt x="279547" y="0"/>
                  </a:lnTo>
                  <a:lnTo>
                    <a:pt x="158005" y="0"/>
                  </a:lnTo>
                  <a:lnTo>
                    <a:pt x="158005" y="76398"/>
                  </a:lnTo>
                  <a:lnTo>
                    <a:pt x="93761" y="76398"/>
                  </a:lnTo>
                  <a:lnTo>
                    <a:pt x="93761" y="36463"/>
                  </a:lnTo>
                  <a:close/>
                </a:path>
              </a:pathLst>
            </a:custGeom>
            <a:solidFill>
              <a:srgbClr val="C1C1C1"/>
            </a:solidFill>
            <a:ln w="17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8BC394-80F4-4168-A56D-4B8EC967693F}"/>
                </a:ext>
              </a:extLst>
            </p:cNvPr>
            <p:cNvSpPr>
              <a:spLocks/>
            </p:cNvSpPr>
            <p:nvPr/>
          </p:nvSpPr>
          <p:spPr>
            <a:xfrm>
              <a:off x="1341071" y="5199239"/>
              <a:ext cx="381989" cy="69453"/>
            </a:xfrm>
            <a:custGeom>
              <a:avLst/>
              <a:gdLst>
                <a:gd name="connsiteX0" fmla="*/ 0 w 381989"/>
                <a:gd name="connsiteY0" fmla="*/ 0 h 69452"/>
                <a:gd name="connsiteX1" fmla="*/ 383726 w 381989"/>
                <a:gd name="connsiteY1" fmla="*/ 0 h 69452"/>
                <a:gd name="connsiteX2" fmla="*/ 383726 w 381989"/>
                <a:gd name="connsiteY2" fmla="*/ 76398 h 69452"/>
                <a:gd name="connsiteX3" fmla="*/ 0 w 381989"/>
                <a:gd name="connsiteY3" fmla="*/ 76398 h 6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989" h="69452">
                  <a:moveTo>
                    <a:pt x="0" y="0"/>
                  </a:moveTo>
                  <a:lnTo>
                    <a:pt x="383726" y="0"/>
                  </a:lnTo>
                  <a:lnTo>
                    <a:pt x="383726" y="76398"/>
                  </a:lnTo>
                  <a:lnTo>
                    <a:pt x="0" y="76398"/>
                  </a:lnTo>
                  <a:close/>
                </a:path>
              </a:pathLst>
            </a:custGeom>
            <a:solidFill>
              <a:srgbClr val="C1C1C1"/>
            </a:solidFill>
            <a:ln w="17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C05879-9C05-4DF1-B10D-0F54F58B5581}"/>
                </a:ext>
              </a:extLst>
            </p:cNvPr>
            <p:cNvSpPr>
              <a:spLocks/>
            </p:cNvSpPr>
            <p:nvPr/>
          </p:nvSpPr>
          <p:spPr>
            <a:xfrm>
              <a:off x="1403579" y="5072488"/>
              <a:ext cx="243084" cy="86816"/>
            </a:xfrm>
            <a:custGeom>
              <a:avLst/>
              <a:gdLst>
                <a:gd name="connsiteX0" fmla="*/ 0 w 243084"/>
                <a:gd name="connsiteY0" fmla="*/ 0 h 86815"/>
                <a:gd name="connsiteX1" fmla="*/ 258711 w 243084"/>
                <a:gd name="connsiteY1" fmla="*/ 0 h 86815"/>
                <a:gd name="connsiteX2" fmla="*/ 258711 w 243084"/>
                <a:gd name="connsiteY2" fmla="*/ 88552 h 86815"/>
                <a:gd name="connsiteX3" fmla="*/ 0 w 243084"/>
                <a:gd name="connsiteY3" fmla="*/ 88552 h 8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084" h="86815">
                  <a:moveTo>
                    <a:pt x="0" y="0"/>
                  </a:moveTo>
                  <a:lnTo>
                    <a:pt x="258711" y="0"/>
                  </a:lnTo>
                  <a:lnTo>
                    <a:pt x="258711" y="88552"/>
                  </a:lnTo>
                  <a:lnTo>
                    <a:pt x="0" y="88552"/>
                  </a:lnTo>
                  <a:close/>
                </a:path>
              </a:pathLst>
            </a:custGeom>
            <a:solidFill>
              <a:srgbClr val="C1C1C1"/>
            </a:solidFill>
            <a:ln w="17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6" name="!! Capability statment">
            <a:extLst>
              <a:ext uri="{FF2B5EF4-FFF2-40B4-BE49-F238E27FC236}">
                <a16:creationId xmlns:a16="http://schemas.microsoft.com/office/drawing/2014/main" id="{C50E2993-B825-4806-9A93-7748F25C3E35}"/>
              </a:ext>
            </a:extLst>
          </p:cNvPr>
          <p:cNvSpPr txBox="1"/>
          <p:nvPr/>
        </p:nvSpPr>
        <p:spPr>
          <a:xfrm>
            <a:off x="588963" y="2078678"/>
            <a:ext cx="54539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 risk-based approach to mature your vulnerability management program</a:t>
            </a:r>
          </a:p>
        </p:txBody>
      </p:sp>
      <p:sp>
        <p:nvSpPr>
          <p:cNvPr id="38" name="!! Capability details">
            <a:extLst>
              <a:ext uri="{FF2B5EF4-FFF2-40B4-BE49-F238E27FC236}">
                <a16:creationId xmlns:a16="http://schemas.microsoft.com/office/drawing/2014/main" id="{EE12C912-0AF1-4135-AF8E-8DAFB8C9A28D}"/>
              </a:ext>
            </a:extLst>
          </p:cNvPr>
          <p:cNvSpPr txBox="1"/>
          <p:nvPr/>
        </p:nvSpPr>
        <p:spPr>
          <a:xfrm>
            <a:off x="1235878" y="3292216"/>
            <a:ext cx="4349899" cy="16004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Continuous real-time discovery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Context-aware prioritization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Built-in end-to-end remediation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5C3F7-A7D2-4B4A-9FBC-DB092DAA6C97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!! Chassis">
            <a:extLst>
              <a:ext uri="{FF2B5EF4-FFF2-40B4-BE49-F238E27FC236}">
                <a16:creationId xmlns:a16="http://schemas.microsoft.com/office/drawing/2014/main" id="{CC55CB46-8404-4468-A978-B4A40A4DE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78" y="1318858"/>
            <a:ext cx="10920631" cy="590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8A1E0-2F9F-48DE-84C6-F76A8EBD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Attack Surface Reduction</a:t>
            </a:r>
          </a:p>
        </p:txBody>
      </p:sp>
      <p:pic>
        <p:nvPicPr>
          <p:cNvPr id="25" name="!! Screenshot">
            <a:extLst>
              <a:ext uri="{FF2B5EF4-FFF2-40B4-BE49-F238E27FC236}">
                <a16:creationId xmlns:a16="http://schemas.microsoft.com/office/drawing/2014/main" id="{6FBC9EE1-43B1-40C5-AC24-716D4201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21" y="2169039"/>
            <a:ext cx="7199681" cy="3988692"/>
          </a:xfrm>
          <a:prstGeom prst="rect">
            <a:avLst/>
          </a:prstGeom>
        </p:spPr>
      </p:pic>
      <p:grpSp>
        <p:nvGrpSpPr>
          <p:cNvPr id="41" name="strong consistency">
            <a:extLst>
              <a:ext uri="{FF2B5EF4-FFF2-40B4-BE49-F238E27FC236}">
                <a16:creationId xmlns:a16="http://schemas.microsoft.com/office/drawing/2014/main" id="{C0FC347E-505D-459C-963F-F591D4E79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643" y="3239329"/>
            <a:ext cx="335230" cy="334202"/>
            <a:chOff x="3360" y="3030"/>
            <a:chExt cx="326" cy="325"/>
          </a:xfrm>
        </p:grpSpPr>
        <p:sp>
          <p:nvSpPr>
            <p:cNvPr id="42" name="AutoShape 167">
              <a:extLst>
                <a:ext uri="{FF2B5EF4-FFF2-40B4-BE49-F238E27FC236}">
                  <a16:creationId xmlns:a16="http://schemas.microsoft.com/office/drawing/2014/main" id="{FCA5DAFA-A510-48A0-9AF5-29DA4D1F9C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60" y="3030"/>
              <a:ext cx="32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Freeform 169">
              <a:extLst>
                <a:ext uri="{FF2B5EF4-FFF2-40B4-BE49-F238E27FC236}">
                  <a16:creationId xmlns:a16="http://schemas.microsoft.com/office/drawing/2014/main" id="{8FB0EB9E-9303-4B19-A403-F2934CB84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3082"/>
              <a:ext cx="100" cy="261"/>
            </a:xfrm>
            <a:custGeom>
              <a:avLst/>
              <a:gdLst>
                <a:gd name="T0" fmla="*/ 58 w 58"/>
                <a:gd name="T1" fmla="*/ 67 h 152"/>
                <a:gd name="T2" fmla="*/ 30 w 58"/>
                <a:gd name="T3" fmla="*/ 0 h 152"/>
                <a:gd name="T4" fmla="*/ 23 w 58"/>
                <a:gd name="T5" fmla="*/ 7 h 152"/>
                <a:gd name="T6" fmla="*/ 24 w 58"/>
                <a:gd name="T7" fmla="*/ 8 h 152"/>
                <a:gd name="T8" fmla="*/ 42 w 58"/>
                <a:gd name="T9" fmla="*/ 34 h 152"/>
                <a:gd name="T10" fmla="*/ 48 w 58"/>
                <a:gd name="T11" fmla="*/ 67 h 152"/>
                <a:gd name="T12" fmla="*/ 42 w 58"/>
                <a:gd name="T13" fmla="*/ 99 h 152"/>
                <a:gd name="T14" fmla="*/ 24 w 58"/>
                <a:gd name="T15" fmla="*/ 125 h 152"/>
                <a:gd name="T16" fmla="*/ 10 w 58"/>
                <a:gd name="T17" fmla="*/ 136 h 152"/>
                <a:gd name="T18" fmla="*/ 3 w 58"/>
                <a:gd name="T19" fmla="*/ 128 h 152"/>
                <a:gd name="T20" fmla="*/ 0 w 58"/>
                <a:gd name="T21" fmla="*/ 149 h 152"/>
                <a:gd name="T22" fmla="*/ 22 w 58"/>
                <a:gd name="T23" fmla="*/ 152 h 152"/>
                <a:gd name="T24" fmla="*/ 16 w 58"/>
                <a:gd name="T25" fmla="*/ 144 h 152"/>
                <a:gd name="T26" fmla="*/ 58 w 58"/>
                <a:gd name="T27" fmla="*/ 6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152">
                  <a:moveTo>
                    <a:pt x="58" y="67"/>
                  </a:moveTo>
                  <a:cubicBezTo>
                    <a:pt x="58" y="40"/>
                    <a:pt x="48" y="17"/>
                    <a:pt x="30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4" y="8"/>
                    <a:pt x="24" y="8"/>
                  </a:cubicBezTo>
                  <a:cubicBezTo>
                    <a:pt x="32" y="16"/>
                    <a:pt x="38" y="24"/>
                    <a:pt x="42" y="34"/>
                  </a:cubicBezTo>
                  <a:cubicBezTo>
                    <a:pt x="46" y="44"/>
                    <a:pt x="48" y="55"/>
                    <a:pt x="48" y="67"/>
                  </a:cubicBezTo>
                  <a:cubicBezTo>
                    <a:pt x="48" y="78"/>
                    <a:pt x="46" y="89"/>
                    <a:pt x="42" y="99"/>
                  </a:cubicBezTo>
                  <a:cubicBezTo>
                    <a:pt x="38" y="109"/>
                    <a:pt x="32" y="117"/>
                    <a:pt x="24" y="125"/>
                  </a:cubicBezTo>
                  <a:cubicBezTo>
                    <a:pt x="20" y="129"/>
                    <a:pt x="15" y="133"/>
                    <a:pt x="10" y="136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42" y="128"/>
                    <a:pt x="58" y="99"/>
                    <a:pt x="58" y="67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5EC665D7-C8A6-4D54-BA44-A3129BA1E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3228"/>
              <a:ext cx="205" cy="127"/>
            </a:xfrm>
            <a:custGeom>
              <a:avLst/>
              <a:gdLst>
                <a:gd name="T0" fmla="*/ 116 w 119"/>
                <a:gd name="T1" fmla="*/ 62 h 74"/>
                <a:gd name="T2" fmla="*/ 97 w 119"/>
                <a:gd name="T3" fmla="*/ 64 h 74"/>
                <a:gd name="T4" fmla="*/ 96 w 119"/>
                <a:gd name="T5" fmla="*/ 64 h 74"/>
                <a:gd name="T6" fmla="*/ 64 w 119"/>
                <a:gd name="T7" fmla="*/ 58 h 74"/>
                <a:gd name="T8" fmla="*/ 38 w 119"/>
                <a:gd name="T9" fmla="*/ 40 h 74"/>
                <a:gd name="T10" fmla="*/ 21 w 119"/>
                <a:gd name="T11" fmla="*/ 15 h 74"/>
                <a:gd name="T12" fmla="*/ 31 w 119"/>
                <a:gd name="T13" fmla="*/ 13 h 74"/>
                <a:gd name="T14" fmla="*/ 13 w 119"/>
                <a:gd name="T15" fmla="*/ 0 h 74"/>
                <a:gd name="T16" fmla="*/ 0 w 119"/>
                <a:gd name="T17" fmla="*/ 18 h 74"/>
                <a:gd name="T18" fmla="*/ 11 w 119"/>
                <a:gd name="T19" fmla="*/ 16 h 74"/>
                <a:gd name="T20" fmla="*/ 96 w 119"/>
                <a:gd name="T21" fmla="*/ 74 h 74"/>
                <a:gd name="T22" fmla="*/ 97 w 119"/>
                <a:gd name="T23" fmla="*/ 74 h 74"/>
                <a:gd name="T24" fmla="*/ 119 w 119"/>
                <a:gd name="T25" fmla="*/ 71 h 74"/>
                <a:gd name="T26" fmla="*/ 116 w 119"/>
                <a:gd name="T27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74">
                  <a:moveTo>
                    <a:pt x="116" y="62"/>
                  </a:moveTo>
                  <a:cubicBezTo>
                    <a:pt x="110" y="63"/>
                    <a:pt x="103" y="64"/>
                    <a:pt x="97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85" y="64"/>
                    <a:pt x="74" y="62"/>
                    <a:pt x="64" y="58"/>
                  </a:cubicBezTo>
                  <a:cubicBezTo>
                    <a:pt x="54" y="53"/>
                    <a:pt x="45" y="47"/>
                    <a:pt x="38" y="40"/>
                  </a:cubicBezTo>
                  <a:cubicBezTo>
                    <a:pt x="31" y="33"/>
                    <a:pt x="25" y="24"/>
                    <a:pt x="21" y="15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50"/>
                    <a:pt x="58" y="74"/>
                    <a:pt x="96" y="74"/>
                  </a:cubicBezTo>
                  <a:cubicBezTo>
                    <a:pt x="96" y="74"/>
                    <a:pt x="96" y="74"/>
                    <a:pt x="97" y="74"/>
                  </a:cubicBezTo>
                  <a:cubicBezTo>
                    <a:pt x="104" y="74"/>
                    <a:pt x="112" y="73"/>
                    <a:pt x="119" y="71"/>
                  </a:cubicBezTo>
                  <a:lnTo>
                    <a:pt x="116" y="62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5BC7F18E-B719-439E-8898-06FAB1CB4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3032"/>
              <a:ext cx="243" cy="161"/>
            </a:xfrm>
            <a:custGeom>
              <a:avLst/>
              <a:gdLst>
                <a:gd name="T0" fmla="*/ 141 w 141"/>
                <a:gd name="T1" fmla="*/ 20 h 94"/>
                <a:gd name="T2" fmla="*/ 132 w 141"/>
                <a:gd name="T3" fmla="*/ 0 h 94"/>
                <a:gd name="T4" fmla="*/ 128 w 141"/>
                <a:gd name="T5" fmla="*/ 10 h 94"/>
                <a:gd name="T6" fmla="*/ 93 w 141"/>
                <a:gd name="T7" fmla="*/ 3 h 94"/>
                <a:gd name="T8" fmla="*/ 93 w 141"/>
                <a:gd name="T9" fmla="*/ 3 h 94"/>
                <a:gd name="T10" fmla="*/ 0 w 141"/>
                <a:gd name="T11" fmla="*/ 94 h 94"/>
                <a:gd name="T12" fmla="*/ 10 w 141"/>
                <a:gd name="T13" fmla="*/ 94 h 94"/>
                <a:gd name="T14" fmla="*/ 16 w 141"/>
                <a:gd name="T15" fmla="*/ 63 h 94"/>
                <a:gd name="T16" fmla="*/ 34 w 141"/>
                <a:gd name="T17" fmla="*/ 37 h 94"/>
                <a:gd name="T18" fmla="*/ 60 w 141"/>
                <a:gd name="T19" fmla="*/ 19 h 94"/>
                <a:gd name="T20" fmla="*/ 93 w 141"/>
                <a:gd name="T21" fmla="*/ 12 h 94"/>
                <a:gd name="T22" fmla="*/ 93 w 141"/>
                <a:gd name="T23" fmla="*/ 12 h 94"/>
                <a:gd name="T24" fmla="*/ 125 w 141"/>
                <a:gd name="T25" fmla="*/ 19 h 94"/>
                <a:gd name="T26" fmla="*/ 121 w 141"/>
                <a:gd name="T27" fmla="*/ 28 h 94"/>
                <a:gd name="T28" fmla="*/ 141 w 141"/>
                <a:gd name="T29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94">
                  <a:moveTo>
                    <a:pt x="141" y="2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17" y="5"/>
                    <a:pt x="105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42" y="3"/>
                    <a:pt x="1" y="43"/>
                    <a:pt x="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83"/>
                    <a:pt x="12" y="73"/>
                    <a:pt x="16" y="63"/>
                  </a:cubicBezTo>
                  <a:cubicBezTo>
                    <a:pt x="20" y="53"/>
                    <a:pt x="26" y="44"/>
                    <a:pt x="34" y="37"/>
                  </a:cubicBezTo>
                  <a:cubicBezTo>
                    <a:pt x="42" y="29"/>
                    <a:pt x="50" y="23"/>
                    <a:pt x="60" y="19"/>
                  </a:cubicBezTo>
                  <a:cubicBezTo>
                    <a:pt x="71" y="15"/>
                    <a:pt x="81" y="12"/>
                    <a:pt x="93" y="12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104" y="12"/>
                    <a:pt x="114" y="15"/>
                    <a:pt x="125" y="19"/>
                  </a:cubicBezTo>
                  <a:cubicBezTo>
                    <a:pt x="121" y="28"/>
                    <a:pt x="121" y="28"/>
                    <a:pt x="121" y="28"/>
                  </a:cubicBezTo>
                  <a:lnTo>
                    <a:pt x="141" y="2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Freeform 172">
              <a:extLst>
                <a:ext uri="{FF2B5EF4-FFF2-40B4-BE49-F238E27FC236}">
                  <a16:creationId xmlns:a16="http://schemas.microsoft.com/office/drawing/2014/main" id="{A6657FCB-922A-4C72-8926-9E6DC3DB9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0" y="3078"/>
              <a:ext cx="231" cy="231"/>
            </a:xfrm>
            <a:custGeom>
              <a:avLst/>
              <a:gdLst>
                <a:gd name="T0" fmla="*/ 134 w 134"/>
                <a:gd name="T1" fmla="*/ 77 h 134"/>
                <a:gd name="T2" fmla="*/ 134 w 134"/>
                <a:gd name="T3" fmla="*/ 57 h 134"/>
                <a:gd name="T4" fmla="*/ 120 w 134"/>
                <a:gd name="T5" fmla="*/ 57 h 134"/>
                <a:gd name="T6" fmla="*/ 111 w 134"/>
                <a:gd name="T7" fmla="*/ 36 h 134"/>
                <a:gd name="T8" fmla="*/ 121 w 134"/>
                <a:gd name="T9" fmla="*/ 27 h 134"/>
                <a:gd name="T10" fmla="*/ 107 w 134"/>
                <a:gd name="T11" fmla="*/ 13 h 134"/>
                <a:gd name="T12" fmla="*/ 97 w 134"/>
                <a:gd name="T13" fmla="*/ 23 h 134"/>
                <a:gd name="T14" fmla="*/ 77 w 134"/>
                <a:gd name="T15" fmla="*/ 14 h 134"/>
                <a:gd name="T16" fmla="*/ 77 w 134"/>
                <a:gd name="T17" fmla="*/ 0 h 134"/>
                <a:gd name="T18" fmla="*/ 57 w 134"/>
                <a:gd name="T19" fmla="*/ 0 h 134"/>
                <a:gd name="T20" fmla="*/ 57 w 134"/>
                <a:gd name="T21" fmla="*/ 14 h 134"/>
                <a:gd name="T22" fmla="*/ 36 w 134"/>
                <a:gd name="T23" fmla="*/ 23 h 134"/>
                <a:gd name="T24" fmla="*/ 26 w 134"/>
                <a:gd name="T25" fmla="*/ 13 h 134"/>
                <a:gd name="T26" fmla="*/ 13 w 134"/>
                <a:gd name="T27" fmla="*/ 26 h 134"/>
                <a:gd name="T28" fmla="*/ 23 w 134"/>
                <a:gd name="T29" fmla="*/ 37 h 134"/>
                <a:gd name="T30" fmla="*/ 15 w 134"/>
                <a:gd name="T31" fmla="*/ 57 h 134"/>
                <a:gd name="T32" fmla="*/ 0 w 134"/>
                <a:gd name="T33" fmla="*/ 57 h 134"/>
                <a:gd name="T34" fmla="*/ 0 w 134"/>
                <a:gd name="T35" fmla="*/ 76 h 134"/>
                <a:gd name="T36" fmla="*/ 15 w 134"/>
                <a:gd name="T37" fmla="*/ 77 h 134"/>
                <a:gd name="T38" fmla="*/ 23 w 134"/>
                <a:gd name="T39" fmla="*/ 97 h 134"/>
                <a:gd name="T40" fmla="*/ 13 w 134"/>
                <a:gd name="T41" fmla="*/ 107 h 134"/>
                <a:gd name="T42" fmla="*/ 26 w 134"/>
                <a:gd name="T43" fmla="*/ 121 h 134"/>
                <a:gd name="T44" fmla="*/ 37 w 134"/>
                <a:gd name="T45" fmla="*/ 110 h 134"/>
                <a:gd name="T46" fmla="*/ 57 w 134"/>
                <a:gd name="T47" fmla="*/ 119 h 134"/>
                <a:gd name="T48" fmla="*/ 57 w 134"/>
                <a:gd name="T49" fmla="*/ 134 h 134"/>
                <a:gd name="T50" fmla="*/ 76 w 134"/>
                <a:gd name="T51" fmla="*/ 134 h 134"/>
                <a:gd name="T52" fmla="*/ 76 w 134"/>
                <a:gd name="T53" fmla="*/ 119 h 134"/>
                <a:gd name="T54" fmla="*/ 97 w 134"/>
                <a:gd name="T55" fmla="*/ 111 h 134"/>
                <a:gd name="T56" fmla="*/ 107 w 134"/>
                <a:gd name="T57" fmla="*/ 121 h 134"/>
                <a:gd name="T58" fmla="*/ 121 w 134"/>
                <a:gd name="T59" fmla="*/ 107 h 134"/>
                <a:gd name="T60" fmla="*/ 111 w 134"/>
                <a:gd name="T61" fmla="*/ 97 h 134"/>
                <a:gd name="T62" fmla="*/ 119 w 134"/>
                <a:gd name="T63" fmla="*/ 77 h 134"/>
                <a:gd name="T64" fmla="*/ 134 w 134"/>
                <a:gd name="T65" fmla="*/ 77 h 134"/>
                <a:gd name="T66" fmla="*/ 67 w 134"/>
                <a:gd name="T67" fmla="*/ 100 h 134"/>
                <a:gd name="T68" fmla="*/ 33 w 134"/>
                <a:gd name="T69" fmla="*/ 66 h 134"/>
                <a:gd name="T70" fmla="*/ 67 w 134"/>
                <a:gd name="T71" fmla="*/ 32 h 134"/>
                <a:gd name="T72" fmla="*/ 101 w 134"/>
                <a:gd name="T73" fmla="*/ 66 h 134"/>
                <a:gd name="T74" fmla="*/ 67 w 134"/>
                <a:gd name="T75" fmla="*/ 10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4" h="134">
                  <a:moveTo>
                    <a:pt x="134" y="77"/>
                  </a:moveTo>
                  <a:cubicBezTo>
                    <a:pt x="134" y="57"/>
                    <a:pt x="134" y="57"/>
                    <a:pt x="134" y="57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8" y="50"/>
                    <a:pt x="115" y="43"/>
                    <a:pt x="111" y="36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1" y="18"/>
                    <a:pt x="84" y="15"/>
                    <a:pt x="77" y="14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0" y="15"/>
                    <a:pt x="43" y="18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9" y="43"/>
                    <a:pt x="16" y="50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6" y="84"/>
                    <a:pt x="19" y="91"/>
                    <a:pt x="23" y="9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43" y="114"/>
                    <a:pt x="50" y="117"/>
                    <a:pt x="57" y="119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84" y="118"/>
                    <a:pt x="91" y="115"/>
                    <a:pt x="97" y="111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21" y="107"/>
                    <a:pt x="121" y="107"/>
                    <a:pt x="121" y="107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5" y="91"/>
                    <a:pt x="118" y="84"/>
                    <a:pt x="119" y="77"/>
                  </a:cubicBezTo>
                  <a:lnTo>
                    <a:pt x="134" y="77"/>
                  </a:lnTo>
                  <a:close/>
                  <a:moveTo>
                    <a:pt x="67" y="100"/>
                  </a:moveTo>
                  <a:cubicBezTo>
                    <a:pt x="48" y="100"/>
                    <a:pt x="33" y="85"/>
                    <a:pt x="33" y="66"/>
                  </a:cubicBezTo>
                  <a:cubicBezTo>
                    <a:pt x="33" y="47"/>
                    <a:pt x="48" y="32"/>
                    <a:pt x="67" y="32"/>
                  </a:cubicBezTo>
                  <a:cubicBezTo>
                    <a:pt x="86" y="32"/>
                    <a:pt x="101" y="48"/>
                    <a:pt x="101" y="66"/>
                  </a:cubicBezTo>
                  <a:cubicBezTo>
                    <a:pt x="101" y="85"/>
                    <a:pt x="86" y="100"/>
                    <a:pt x="67" y="100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895F0DF-8537-4B90-94E3-42B72BC90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12" y="3884822"/>
            <a:ext cx="376093" cy="3760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49365E-BEFC-4101-980D-D2A3FE8A3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12" y="4551260"/>
            <a:ext cx="376093" cy="37609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64941E4-2BD8-4C72-A32B-087AE2B35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29180" y="347241"/>
            <a:ext cx="868101" cy="8681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0" name="Graphic 77">
            <a:extLst>
              <a:ext uri="{FF2B5EF4-FFF2-40B4-BE49-F238E27FC236}">
                <a16:creationId xmlns:a16="http://schemas.microsoft.com/office/drawing/2014/main" id="{7B21E847-52E0-43D2-8583-A69E9A9A9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1009650" y="534011"/>
            <a:ext cx="507160" cy="492194"/>
            <a:chOff x="5795227" y="3790588"/>
            <a:chExt cx="556089" cy="5396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953D735-22AE-4D43-B289-17961FE98D98}"/>
                </a:ext>
              </a:extLst>
            </p:cNvPr>
            <p:cNvSpPr>
              <a:spLocks/>
            </p:cNvSpPr>
            <p:nvPr/>
          </p:nvSpPr>
          <p:spPr>
            <a:xfrm>
              <a:off x="5795227" y="4182593"/>
              <a:ext cx="147675" cy="147675"/>
            </a:xfrm>
            <a:custGeom>
              <a:avLst/>
              <a:gdLst>
                <a:gd name="connsiteX0" fmla="*/ 121422 w 147675"/>
                <a:gd name="connsiteY0" fmla="*/ 70556 h 147675"/>
                <a:gd name="connsiteX1" fmla="*/ 123063 w 147675"/>
                <a:gd name="connsiteY1" fmla="*/ 160802 h 147675"/>
                <a:gd name="connsiteX2" fmla="*/ 162443 w 147675"/>
                <a:gd name="connsiteY2" fmla="*/ 160802 h 147675"/>
                <a:gd name="connsiteX3" fmla="*/ 162443 w 147675"/>
                <a:gd name="connsiteY3" fmla="*/ 1641 h 147675"/>
                <a:gd name="connsiteX4" fmla="*/ 0 w 147675"/>
                <a:gd name="connsiteY4" fmla="*/ 0 h 147675"/>
                <a:gd name="connsiteX5" fmla="*/ 0 w 147675"/>
                <a:gd name="connsiteY5" fmla="*/ 39380 h 147675"/>
                <a:gd name="connsiteX6" fmla="*/ 91887 w 147675"/>
                <a:gd name="connsiteY6" fmla="*/ 41021 h 147675"/>
                <a:gd name="connsiteX7" fmla="*/ 4923 w 147675"/>
                <a:gd name="connsiteY7" fmla="*/ 129626 h 147675"/>
                <a:gd name="connsiteX8" fmla="*/ 34458 w 147675"/>
                <a:gd name="connsiteY8" fmla="*/ 159161 h 1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675" h="147675">
                  <a:moveTo>
                    <a:pt x="121422" y="70556"/>
                  </a:moveTo>
                  <a:lnTo>
                    <a:pt x="123063" y="160802"/>
                  </a:lnTo>
                  <a:lnTo>
                    <a:pt x="162443" y="160802"/>
                  </a:lnTo>
                  <a:lnTo>
                    <a:pt x="162443" y="1641"/>
                  </a:lnTo>
                  <a:lnTo>
                    <a:pt x="0" y="0"/>
                  </a:lnTo>
                  <a:lnTo>
                    <a:pt x="0" y="39380"/>
                  </a:lnTo>
                  <a:lnTo>
                    <a:pt x="91887" y="41021"/>
                  </a:lnTo>
                  <a:lnTo>
                    <a:pt x="4923" y="129626"/>
                  </a:lnTo>
                  <a:lnTo>
                    <a:pt x="34458" y="159161"/>
                  </a:lnTo>
                  <a:close/>
                </a:path>
              </a:pathLst>
            </a:custGeom>
            <a:solidFill>
              <a:srgbClr val="C1C1C1"/>
            </a:solidFill>
            <a:ln w="161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19F7A8-2E2F-4673-BB3D-3534A9C74B88}"/>
                </a:ext>
              </a:extLst>
            </p:cNvPr>
            <p:cNvSpPr>
              <a:spLocks/>
            </p:cNvSpPr>
            <p:nvPr/>
          </p:nvSpPr>
          <p:spPr>
            <a:xfrm>
              <a:off x="6187232" y="3790588"/>
              <a:ext cx="164084" cy="147675"/>
            </a:xfrm>
            <a:custGeom>
              <a:avLst/>
              <a:gdLst>
                <a:gd name="connsiteX0" fmla="*/ 159161 w 164083"/>
                <a:gd name="connsiteY0" fmla="*/ 31176 h 147675"/>
                <a:gd name="connsiteX1" fmla="*/ 129626 w 164083"/>
                <a:gd name="connsiteY1" fmla="*/ 1641 h 147675"/>
                <a:gd name="connsiteX2" fmla="*/ 41021 w 164083"/>
                <a:gd name="connsiteY2" fmla="*/ 90246 h 147675"/>
                <a:gd name="connsiteX3" fmla="*/ 39380 w 164083"/>
                <a:gd name="connsiteY3" fmla="*/ 0 h 147675"/>
                <a:gd name="connsiteX4" fmla="*/ 0 w 164083"/>
                <a:gd name="connsiteY4" fmla="*/ 0 h 147675"/>
                <a:gd name="connsiteX5" fmla="*/ 1641 w 164083"/>
                <a:gd name="connsiteY5" fmla="*/ 159161 h 147675"/>
                <a:gd name="connsiteX6" fmla="*/ 162443 w 164083"/>
                <a:gd name="connsiteY6" fmla="*/ 160802 h 147675"/>
                <a:gd name="connsiteX7" fmla="*/ 164084 w 164083"/>
                <a:gd name="connsiteY7" fmla="*/ 121422 h 147675"/>
                <a:gd name="connsiteX8" fmla="*/ 70556 w 164083"/>
                <a:gd name="connsiteY8" fmla="*/ 119781 h 1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083" h="147675">
                  <a:moveTo>
                    <a:pt x="159161" y="31176"/>
                  </a:moveTo>
                  <a:lnTo>
                    <a:pt x="129626" y="1641"/>
                  </a:lnTo>
                  <a:lnTo>
                    <a:pt x="41021" y="90246"/>
                  </a:lnTo>
                  <a:lnTo>
                    <a:pt x="39380" y="0"/>
                  </a:lnTo>
                  <a:lnTo>
                    <a:pt x="0" y="0"/>
                  </a:lnTo>
                  <a:lnTo>
                    <a:pt x="1641" y="159161"/>
                  </a:lnTo>
                  <a:lnTo>
                    <a:pt x="162443" y="160802"/>
                  </a:lnTo>
                  <a:lnTo>
                    <a:pt x="164084" y="121422"/>
                  </a:lnTo>
                  <a:lnTo>
                    <a:pt x="70556" y="119781"/>
                  </a:lnTo>
                  <a:close/>
                </a:path>
              </a:pathLst>
            </a:custGeom>
            <a:solidFill>
              <a:srgbClr val="C1C1C1"/>
            </a:solidFill>
            <a:ln w="161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1FA2623-249A-4BA8-B498-32DB224CB2B1}"/>
                </a:ext>
              </a:extLst>
            </p:cNvPr>
            <p:cNvSpPr>
              <a:spLocks/>
            </p:cNvSpPr>
            <p:nvPr/>
          </p:nvSpPr>
          <p:spPr>
            <a:xfrm>
              <a:off x="5864885" y="3860246"/>
              <a:ext cx="410209" cy="410209"/>
            </a:xfrm>
            <a:custGeom>
              <a:avLst/>
              <a:gdLst>
                <a:gd name="connsiteX0" fmla="*/ 313400 w 410209"/>
                <a:gd name="connsiteY0" fmla="*/ 123063 h 410209"/>
                <a:gd name="connsiteX1" fmla="*/ 290428 w 410209"/>
                <a:gd name="connsiteY1" fmla="*/ 123063 h 410209"/>
                <a:gd name="connsiteX2" fmla="*/ 290428 w 410209"/>
                <a:gd name="connsiteY2" fmla="*/ 98450 h 410209"/>
                <a:gd name="connsiteX3" fmla="*/ 288787 w 410209"/>
                <a:gd name="connsiteY3" fmla="*/ 0 h 410209"/>
                <a:gd name="connsiteX4" fmla="*/ 0 w 410209"/>
                <a:gd name="connsiteY4" fmla="*/ 0 h 410209"/>
                <a:gd name="connsiteX5" fmla="*/ 0 w 410209"/>
                <a:gd name="connsiteY5" fmla="*/ 290428 h 410209"/>
                <a:gd name="connsiteX6" fmla="*/ 101732 w 410209"/>
                <a:gd name="connsiteY6" fmla="*/ 290428 h 410209"/>
                <a:gd name="connsiteX7" fmla="*/ 126344 w 410209"/>
                <a:gd name="connsiteY7" fmla="*/ 292069 h 410209"/>
                <a:gd name="connsiteX8" fmla="*/ 126344 w 410209"/>
                <a:gd name="connsiteY8" fmla="*/ 315041 h 410209"/>
                <a:gd name="connsiteX9" fmla="*/ 126344 w 410209"/>
                <a:gd name="connsiteY9" fmla="*/ 413491 h 410209"/>
                <a:gd name="connsiteX10" fmla="*/ 413491 w 410209"/>
                <a:gd name="connsiteY10" fmla="*/ 413491 h 410209"/>
                <a:gd name="connsiteX11" fmla="*/ 413491 w 410209"/>
                <a:gd name="connsiteY11" fmla="*/ 124704 h 41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0209" h="410209">
                  <a:moveTo>
                    <a:pt x="313400" y="123063"/>
                  </a:moveTo>
                  <a:lnTo>
                    <a:pt x="290428" y="123063"/>
                  </a:lnTo>
                  <a:lnTo>
                    <a:pt x="290428" y="98450"/>
                  </a:lnTo>
                  <a:lnTo>
                    <a:pt x="288787" y="0"/>
                  </a:lnTo>
                  <a:lnTo>
                    <a:pt x="0" y="0"/>
                  </a:lnTo>
                  <a:lnTo>
                    <a:pt x="0" y="290428"/>
                  </a:lnTo>
                  <a:lnTo>
                    <a:pt x="101732" y="290428"/>
                  </a:lnTo>
                  <a:lnTo>
                    <a:pt x="126344" y="292069"/>
                  </a:lnTo>
                  <a:lnTo>
                    <a:pt x="126344" y="315041"/>
                  </a:lnTo>
                  <a:lnTo>
                    <a:pt x="126344" y="413491"/>
                  </a:lnTo>
                  <a:lnTo>
                    <a:pt x="413491" y="413491"/>
                  </a:lnTo>
                  <a:lnTo>
                    <a:pt x="413491" y="124704"/>
                  </a:lnTo>
                  <a:close/>
                </a:path>
              </a:pathLst>
            </a:custGeom>
            <a:solidFill>
              <a:schemeClr val="accent1"/>
            </a:solidFill>
            <a:ln w="161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0" name="!! Capability statment">
            <a:extLst>
              <a:ext uri="{FF2B5EF4-FFF2-40B4-BE49-F238E27FC236}">
                <a16:creationId xmlns:a16="http://schemas.microsoft.com/office/drawing/2014/main" id="{1FE3770B-74F3-44A1-B10A-80BFECE45E3C}"/>
              </a:ext>
            </a:extLst>
          </p:cNvPr>
          <p:cNvSpPr txBox="1"/>
          <p:nvPr/>
        </p:nvSpPr>
        <p:spPr>
          <a:xfrm>
            <a:off x="588964" y="2078678"/>
            <a:ext cx="41075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Protect against risks by reducing the surface area of attack</a:t>
            </a:r>
          </a:p>
        </p:txBody>
      </p:sp>
      <p:sp>
        <p:nvSpPr>
          <p:cNvPr id="49" name="!! Capability details">
            <a:extLst>
              <a:ext uri="{FF2B5EF4-FFF2-40B4-BE49-F238E27FC236}">
                <a16:creationId xmlns:a16="http://schemas.microsoft.com/office/drawing/2014/main" id="{0F89CE4D-E81C-465B-BE76-E260BC5AD288}"/>
              </a:ext>
            </a:extLst>
          </p:cNvPr>
          <p:cNvSpPr txBox="1"/>
          <p:nvPr/>
        </p:nvSpPr>
        <p:spPr>
          <a:xfrm>
            <a:off x="1235878" y="3292216"/>
            <a:ext cx="4349899" cy="16004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System hardening without disruption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Customization that fits your 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Visualize the impact and simply turn it 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6E96C-EA73-4FC5-B186-90A55FE61899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7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!! Chassis">
            <a:extLst>
              <a:ext uri="{FF2B5EF4-FFF2-40B4-BE49-F238E27FC236}">
                <a16:creationId xmlns:a16="http://schemas.microsoft.com/office/drawing/2014/main" id="{70A60CF2-35D8-468D-A62B-BEBC8FB09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78" y="1318858"/>
            <a:ext cx="10920631" cy="5909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FBB291-5037-4D31-A053-40471573D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21" y="2169039"/>
            <a:ext cx="6383613" cy="398869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8A1E0-2F9F-48DE-84C6-F76A8EBD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Next Generation Protection</a:t>
            </a:r>
          </a:p>
        </p:txBody>
      </p:sp>
      <p:grpSp>
        <p:nvGrpSpPr>
          <p:cNvPr id="33" name="alert">
            <a:extLst>
              <a:ext uri="{FF2B5EF4-FFF2-40B4-BE49-F238E27FC236}">
                <a16:creationId xmlns:a16="http://schemas.microsoft.com/office/drawing/2014/main" id="{1D7CBB01-FD3D-4063-B043-F93F46E9E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0738" y="3234077"/>
            <a:ext cx="413172" cy="416100"/>
            <a:chOff x="8244368" y="2145573"/>
            <a:chExt cx="438875" cy="441987"/>
          </a:xfrm>
        </p:grpSpPr>
        <p:sp>
          <p:nvSpPr>
            <p:cNvPr id="34" name="Freeform 213">
              <a:extLst>
                <a:ext uri="{FF2B5EF4-FFF2-40B4-BE49-F238E27FC236}">
                  <a16:creationId xmlns:a16="http://schemas.microsoft.com/office/drawing/2014/main" id="{61F056C3-253A-4FEA-9097-9BDB2609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091" y="2201600"/>
              <a:ext cx="70034" cy="99603"/>
            </a:xfrm>
            <a:custGeom>
              <a:avLst/>
              <a:gdLst>
                <a:gd name="T0" fmla="*/ 38 w 61"/>
                <a:gd name="T1" fmla="*/ 82 h 87"/>
                <a:gd name="T2" fmla="*/ 61 w 61"/>
                <a:gd name="T3" fmla="*/ 28 h 87"/>
                <a:gd name="T4" fmla="*/ 33 w 61"/>
                <a:gd name="T5" fmla="*/ 0 h 87"/>
                <a:gd name="T6" fmla="*/ 0 w 61"/>
                <a:gd name="T7" fmla="*/ 76 h 87"/>
                <a:gd name="T8" fmla="*/ 38 w 61"/>
                <a:gd name="T9" fmla="*/ 87 h 87"/>
                <a:gd name="T10" fmla="*/ 38 w 61"/>
                <a:gd name="T11" fmla="*/ 8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87">
                  <a:moveTo>
                    <a:pt x="38" y="82"/>
                  </a:moveTo>
                  <a:cubicBezTo>
                    <a:pt x="40" y="61"/>
                    <a:pt x="48" y="43"/>
                    <a:pt x="61" y="28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21"/>
                    <a:pt x="3" y="47"/>
                    <a:pt x="0" y="76"/>
                  </a:cubicBezTo>
                  <a:cubicBezTo>
                    <a:pt x="13" y="77"/>
                    <a:pt x="26" y="81"/>
                    <a:pt x="38" y="87"/>
                  </a:cubicBezTo>
                  <a:lnTo>
                    <a:pt x="38" y="82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 214">
              <a:extLst>
                <a:ext uri="{FF2B5EF4-FFF2-40B4-BE49-F238E27FC236}">
                  <a16:creationId xmlns:a16="http://schemas.microsoft.com/office/drawing/2014/main" id="{39387BF9-63DC-44D2-96E1-9AC41ED7B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560" y="2145573"/>
              <a:ext cx="93378" cy="70034"/>
            </a:xfrm>
            <a:custGeom>
              <a:avLst/>
              <a:gdLst>
                <a:gd name="T0" fmla="*/ 28 w 82"/>
                <a:gd name="T1" fmla="*/ 61 h 61"/>
                <a:gd name="T2" fmla="*/ 82 w 82"/>
                <a:gd name="T3" fmla="*/ 39 h 61"/>
                <a:gd name="T4" fmla="*/ 82 w 82"/>
                <a:gd name="T5" fmla="*/ 0 h 61"/>
                <a:gd name="T6" fmla="*/ 0 w 82"/>
                <a:gd name="T7" fmla="*/ 34 h 61"/>
                <a:gd name="T8" fmla="*/ 28 w 82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1">
                  <a:moveTo>
                    <a:pt x="28" y="61"/>
                  </a:moveTo>
                  <a:cubicBezTo>
                    <a:pt x="43" y="49"/>
                    <a:pt x="62" y="41"/>
                    <a:pt x="82" y="39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1" y="2"/>
                    <a:pt x="23" y="15"/>
                    <a:pt x="0" y="34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Freeform 215">
              <a:extLst>
                <a:ext uri="{FF2B5EF4-FFF2-40B4-BE49-F238E27FC236}">
                  <a16:creationId xmlns:a16="http://schemas.microsoft.com/office/drawing/2014/main" id="{A2F30AA6-CB30-4BFD-9BC1-A1A2E2D45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283" y="2145573"/>
              <a:ext cx="94934" cy="70034"/>
            </a:xfrm>
            <a:custGeom>
              <a:avLst/>
              <a:gdLst>
                <a:gd name="T0" fmla="*/ 0 w 82"/>
                <a:gd name="T1" fmla="*/ 0 h 61"/>
                <a:gd name="T2" fmla="*/ 0 w 82"/>
                <a:gd name="T3" fmla="*/ 39 h 61"/>
                <a:gd name="T4" fmla="*/ 54 w 82"/>
                <a:gd name="T5" fmla="*/ 61 h 61"/>
                <a:gd name="T6" fmla="*/ 82 w 82"/>
                <a:gd name="T7" fmla="*/ 34 h 61"/>
                <a:gd name="T8" fmla="*/ 0 w 82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1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20" y="41"/>
                    <a:pt x="39" y="49"/>
                    <a:pt x="54" y="61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59" y="15"/>
                    <a:pt x="31" y="2"/>
                    <a:pt x="0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Freeform 216">
              <a:extLst>
                <a:ext uri="{FF2B5EF4-FFF2-40B4-BE49-F238E27FC236}">
                  <a16:creationId xmlns:a16="http://schemas.microsoft.com/office/drawing/2014/main" id="{931296E6-F5FA-46BA-B689-4977CD5E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653" y="2201600"/>
              <a:ext cx="71590" cy="93378"/>
            </a:xfrm>
            <a:custGeom>
              <a:avLst/>
              <a:gdLst>
                <a:gd name="T0" fmla="*/ 23 w 62"/>
                <a:gd name="T1" fmla="*/ 82 h 82"/>
                <a:gd name="T2" fmla="*/ 62 w 62"/>
                <a:gd name="T3" fmla="*/ 82 h 82"/>
                <a:gd name="T4" fmla="*/ 28 w 62"/>
                <a:gd name="T5" fmla="*/ 0 h 82"/>
                <a:gd name="T6" fmla="*/ 0 w 62"/>
                <a:gd name="T7" fmla="*/ 28 h 82"/>
                <a:gd name="T8" fmla="*/ 23 w 62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2">
                  <a:moveTo>
                    <a:pt x="23" y="82"/>
                  </a:moveTo>
                  <a:cubicBezTo>
                    <a:pt x="62" y="82"/>
                    <a:pt x="62" y="82"/>
                    <a:pt x="62" y="82"/>
                  </a:cubicBezTo>
                  <a:cubicBezTo>
                    <a:pt x="59" y="51"/>
                    <a:pt x="47" y="22"/>
                    <a:pt x="28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3" y="43"/>
                    <a:pt x="21" y="61"/>
                    <a:pt x="23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 217">
              <a:extLst>
                <a:ext uri="{FF2B5EF4-FFF2-40B4-BE49-F238E27FC236}">
                  <a16:creationId xmlns:a16="http://schemas.microsoft.com/office/drawing/2014/main" id="{651A0399-3659-4A83-BDFD-9CBF4F9CD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1653" y="2318322"/>
              <a:ext cx="71590" cy="93378"/>
            </a:xfrm>
            <a:custGeom>
              <a:avLst/>
              <a:gdLst>
                <a:gd name="T0" fmla="*/ 0 w 62"/>
                <a:gd name="T1" fmla="*/ 54 h 81"/>
                <a:gd name="T2" fmla="*/ 28 w 62"/>
                <a:gd name="T3" fmla="*/ 81 h 81"/>
                <a:gd name="T4" fmla="*/ 62 w 62"/>
                <a:gd name="T5" fmla="*/ 0 h 81"/>
                <a:gd name="T6" fmla="*/ 23 w 62"/>
                <a:gd name="T7" fmla="*/ 0 h 81"/>
                <a:gd name="T8" fmla="*/ 0 w 62"/>
                <a:gd name="T9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1">
                  <a:moveTo>
                    <a:pt x="0" y="54"/>
                  </a:moveTo>
                  <a:cubicBezTo>
                    <a:pt x="28" y="81"/>
                    <a:pt x="28" y="81"/>
                    <a:pt x="28" y="81"/>
                  </a:cubicBezTo>
                  <a:cubicBezTo>
                    <a:pt x="47" y="59"/>
                    <a:pt x="59" y="31"/>
                    <a:pt x="6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20"/>
                    <a:pt x="13" y="39"/>
                    <a:pt x="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Freeform 218">
              <a:extLst>
                <a:ext uri="{FF2B5EF4-FFF2-40B4-BE49-F238E27FC236}">
                  <a16:creationId xmlns:a16="http://schemas.microsoft.com/office/drawing/2014/main" id="{0271DCB0-B3FB-4309-8B6C-B3DEAA91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4368" y="2301202"/>
              <a:ext cx="286358" cy="286358"/>
            </a:xfrm>
            <a:custGeom>
              <a:avLst/>
              <a:gdLst>
                <a:gd name="T0" fmla="*/ 248 w 248"/>
                <a:gd name="T1" fmla="*/ 235 h 249"/>
                <a:gd name="T2" fmla="*/ 159 w 248"/>
                <a:gd name="T3" fmla="*/ 146 h 249"/>
                <a:gd name="T4" fmla="*/ 179 w 248"/>
                <a:gd name="T5" fmla="*/ 90 h 249"/>
                <a:gd name="T6" fmla="*/ 90 w 248"/>
                <a:gd name="T7" fmla="*/ 0 h 249"/>
                <a:gd name="T8" fmla="*/ 0 w 248"/>
                <a:gd name="T9" fmla="*/ 90 h 249"/>
                <a:gd name="T10" fmla="*/ 90 w 248"/>
                <a:gd name="T11" fmla="*/ 179 h 249"/>
                <a:gd name="T12" fmla="*/ 145 w 248"/>
                <a:gd name="T13" fmla="*/ 160 h 249"/>
                <a:gd name="T14" fmla="*/ 233 w 248"/>
                <a:gd name="T15" fmla="*/ 249 h 249"/>
                <a:gd name="T16" fmla="*/ 248 w 248"/>
                <a:gd name="T17" fmla="*/ 2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9">
                  <a:moveTo>
                    <a:pt x="248" y="235"/>
                  </a:moveTo>
                  <a:cubicBezTo>
                    <a:pt x="159" y="146"/>
                    <a:pt x="159" y="146"/>
                    <a:pt x="159" y="146"/>
                  </a:cubicBezTo>
                  <a:cubicBezTo>
                    <a:pt x="172" y="131"/>
                    <a:pt x="179" y="111"/>
                    <a:pt x="179" y="90"/>
                  </a:cubicBezTo>
                  <a:cubicBezTo>
                    <a:pt x="179" y="40"/>
                    <a:pt x="139" y="0"/>
                    <a:pt x="90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139"/>
                    <a:pt x="40" y="179"/>
                    <a:pt x="90" y="179"/>
                  </a:cubicBezTo>
                  <a:cubicBezTo>
                    <a:pt x="110" y="179"/>
                    <a:pt x="129" y="172"/>
                    <a:pt x="145" y="160"/>
                  </a:cubicBezTo>
                  <a:cubicBezTo>
                    <a:pt x="233" y="249"/>
                    <a:pt x="233" y="249"/>
                    <a:pt x="233" y="249"/>
                  </a:cubicBezTo>
                  <a:lnTo>
                    <a:pt x="248" y="235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Oval 219">
              <a:extLst>
                <a:ext uri="{FF2B5EF4-FFF2-40B4-BE49-F238E27FC236}">
                  <a16:creationId xmlns:a16="http://schemas.microsoft.com/office/drawing/2014/main" id="{E0399CFD-9179-4528-A0D4-AA33550A1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6156" y="2322990"/>
              <a:ext cx="163411" cy="161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222">
              <a:extLst>
                <a:ext uri="{FF2B5EF4-FFF2-40B4-BE49-F238E27FC236}">
                  <a16:creationId xmlns:a16="http://schemas.microsoft.com/office/drawing/2014/main" id="{D0D31A23-39C4-4136-8F0C-41807C979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150" y="2231170"/>
              <a:ext cx="107385" cy="110497"/>
            </a:xfrm>
            <a:custGeom>
              <a:avLst/>
              <a:gdLst>
                <a:gd name="T0" fmla="*/ 93 w 93"/>
                <a:gd name="T1" fmla="*/ 14 h 96"/>
                <a:gd name="T2" fmla="*/ 79 w 93"/>
                <a:gd name="T3" fmla="*/ 0 h 96"/>
                <a:gd name="T4" fmla="*/ 41 w 93"/>
                <a:gd name="T5" fmla="*/ 38 h 96"/>
                <a:gd name="T6" fmla="*/ 30 w 93"/>
                <a:gd name="T7" fmla="*/ 36 h 96"/>
                <a:gd name="T8" fmla="*/ 0 w 93"/>
                <a:gd name="T9" fmla="*/ 66 h 96"/>
                <a:gd name="T10" fmla="*/ 30 w 93"/>
                <a:gd name="T11" fmla="*/ 96 h 96"/>
                <a:gd name="T12" fmla="*/ 60 w 93"/>
                <a:gd name="T13" fmla="*/ 66 h 96"/>
                <a:gd name="T14" fmla="*/ 56 w 93"/>
                <a:gd name="T15" fmla="*/ 51 h 96"/>
                <a:gd name="T16" fmla="*/ 93 w 93"/>
                <a:gd name="T17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96">
                  <a:moveTo>
                    <a:pt x="93" y="14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8" y="36"/>
                    <a:pt x="34" y="36"/>
                    <a:pt x="30" y="36"/>
                  </a:cubicBezTo>
                  <a:cubicBezTo>
                    <a:pt x="13" y="36"/>
                    <a:pt x="0" y="49"/>
                    <a:pt x="0" y="66"/>
                  </a:cubicBezTo>
                  <a:cubicBezTo>
                    <a:pt x="0" y="82"/>
                    <a:pt x="13" y="96"/>
                    <a:pt x="30" y="96"/>
                  </a:cubicBezTo>
                  <a:cubicBezTo>
                    <a:pt x="47" y="96"/>
                    <a:pt x="60" y="82"/>
                    <a:pt x="60" y="66"/>
                  </a:cubicBezTo>
                  <a:cubicBezTo>
                    <a:pt x="60" y="60"/>
                    <a:pt x="59" y="55"/>
                    <a:pt x="56" y="51"/>
                  </a:cubicBezTo>
                  <a:lnTo>
                    <a:pt x="93" y="14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E5BB81-DF59-4F2D-8AA7-F949CEC7C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7319" y="4697026"/>
            <a:ext cx="369690" cy="368338"/>
            <a:chOff x="1062038" y="5324475"/>
            <a:chExt cx="1301750" cy="12969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FCE1211-B811-48A1-9F6D-57B6197DA3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213" y="6026150"/>
              <a:ext cx="244475" cy="450850"/>
            </a:xfrm>
            <a:custGeom>
              <a:avLst/>
              <a:gdLst>
                <a:gd name="T0" fmla="*/ 0 w 80"/>
                <a:gd name="T1" fmla="*/ 0 h 147"/>
                <a:gd name="T2" fmla="*/ 0 w 80"/>
                <a:gd name="T3" fmla="*/ 0 h 147"/>
                <a:gd name="T4" fmla="*/ 0 w 80"/>
                <a:gd name="T5" fmla="*/ 128 h 147"/>
                <a:gd name="T6" fmla="*/ 0 w 80"/>
                <a:gd name="T7" fmla="*/ 147 h 147"/>
                <a:gd name="T8" fmla="*/ 80 w 80"/>
                <a:gd name="T9" fmla="*/ 147 h 147"/>
                <a:gd name="T10" fmla="*/ 80 w 80"/>
                <a:gd name="T11" fmla="*/ 128 h 147"/>
                <a:gd name="T12" fmla="*/ 80 w 80"/>
                <a:gd name="T13" fmla="*/ 0 h 147"/>
                <a:gd name="T14" fmla="*/ 0 w 80"/>
                <a:gd name="T15" fmla="*/ 0 h 147"/>
                <a:gd name="T16" fmla="*/ 23 w 80"/>
                <a:gd name="T17" fmla="*/ 128 h 147"/>
                <a:gd name="T18" fmla="*/ 23 w 80"/>
                <a:gd name="T19" fmla="*/ 128 h 147"/>
                <a:gd name="T20" fmla="*/ 23 w 80"/>
                <a:gd name="T21" fmla="*/ 107 h 147"/>
                <a:gd name="T22" fmla="*/ 50 w 80"/>
                <a:gd name="T23" fmla="*/ 107 h 147"/>
                <a:gd name="T24" fmla="*/ 50 w 80"/>
                <a:gd name="T25" fmla="*/ 128 h 147"/>
                <a:gd name="T26" fmla="*/ 50 w 80"/>
                <a:gd name="T27" fmla="*/ 133 h 147"/>
                <a:gd name="T28" fmla="*/ 23 w 80"/>
                <a:gd name="T29" fmla="*/ 133 h 147"/>
                <a:gd name="T30" fmla="*/ 23 w 80"/>
                <a:gd name="T31" fmla="*/ 12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147">
                  <a:moveTo>
                    <a:pt x="0" y="0"/>
                  </a:moveTo>
                  <a:lnTo>
                    <a:pt x="0" y="0"/>
                  </a:lnTo>
                  <a:lnTo>
                    <a:pt x="0" y="128"/>
                  </a:lnTo>
                  <a:lnTo>
                    <a:pt x="0" y="147"/>
                  </a:lnTo>
                  <a:lnTo>
                    <a:pt x="80" y="147"/>
                  </a:lnTo>
                  <a:lnTo>
                    <a:pt x="80" y="128"/>
                  </a:lnTo>
                  <a:lnTo>
                    <a:pt x="80" y="0"/>
                  </a:lnTo>
                  <a:lnTo>
                    <a:pt x="0" y="0"/>
                  </a:lnTo>
                  <a:close/>
                  <a:moveTo>
                    <a:pt x="23" y="128"/>
                  </a:moveTo>
                  <a:lnTo>
                    <a:pt x="23" y="128"/>
                  </a:lnTo>
                  <a:lnTo>
                    <a:pt x="23" y="107"/>
                  </a:lnTo>
                  <a:lnTo>
                    <a:pt x="50" y="107"/>
                  </a:lnTo>
                  <a:lnTo>
                    <a:pt x="50" y="128"/>
                  </a:lnTo>
                  <a:lnTo>
                    <a:pt x="50" y="133"/>
                  </a:lnTo>
                  <a:lnTo>
                    <a:pt x="23" y="133"/>
                  </a:lnTo>
                  <a:lnTo>
                    <a:pt x="23" y="128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C136075-9E92-4F4D-B928-87DFB9FBA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3238" y="6051550"/>
              <a:ext cx="573088" cy="406400"/>
            </a:xfrm>
            <a:custGeom>
              <a:avLst/>
              <a:gdLst>
                <a:gd name="T0" fmla="*/ 171 w 187"/>
                <a:gd name="T1" fmla="*/ 0 h 133"/>
                <a:gd name="T2" fmla="*/ 171 w 187"/>
                <a:gd name="T3" fmla="*/ 0 h 133"/>
                <a:gd name="T4" fmla="*/ 0 w 187"/>
                <a:gd name="T5" fmla="*/ 0 h 133"/>
                <a:gd name="T6" fmla="*/ 0 w 187"/>
                <a:gd name="T7" fmla="*/ 120 h 133"/>
                <a:gd name="T8" fmla="*/ 0 w 187"/>
                <a:gd name="T9" fmla="*/ 133 h 133"/>
                <a:gd name="T10" fmla="*/ 187 w 187"/>
                <a:gd name="T11" fmla="*/ 133 h 133"/>
                <a:gd name="T12" fmla="*/ 187 w 187"/>
                <a:gd name="T13" fmla="*/ 0 h 133"/>
                <a:gd name="T14" fmla="*/ 171 w 187"/>
                <a:gd name="T15" fmla="*/ 0 h 133"/>
                <a:gd name="T16" fmla="*/ 71 w 187"/>
                <a:gd name="T17" fmla="*/ 120 h 133"/>
                <a:gd name="T18" fmla="*/ 71 w 187"/>
                <a:gd name="T19" fmla="*/ 120 h 133"/>
                <a:gd name="T20" fmla="*/ 71 w 187"/>
                <a:gd name="T21" fmla="*/ 93 h 133"/>
                <a:gd name="T22" fmla="*/ 111 w 187"/>
                <a:gd name="T23" fmla="*/ 93 h 133"/>
                <a:gd name="T24" fmla="*/ 111 w 187"/>
                <a:gd name="T25" fmla="*/ 120 h 133"/>
                <a:gd name="T26" fmla="*/ 111 w 187"/>
                <a:gd name="T27" fmla="*/ 120 h 133"/>
                <a:gd name="T28" fmla="*/ 71 w 187"/>
                <a:gd name="T29" fmla="*/ 120 h 133"/>
                <a:gd name="T30" fmla="*/ 71 w 187"/>
                <a:gd name="T31" fmla="*/ 1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33">
                  <a:moveTo>
                    <a:pt x="171" y="0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87" y="133"/>
                  </a:lnTo>
                  <a:lnTo>
                    <a:pt x="187" y="0"/>
                  </a:lnTo>
                  <a:lnTo>
                    <a:pt x="171" y="0"/>
                  </a:lnTo>
                  <a:close/>
                  <a:moveTo>
                    <a:pt x="71" y="120"/>
                  </a:moveTo>
                  <a:lnTo>
                    <a:pt x="71" y="120"/>
                  </a:lnTo>
                  <a:lnTo>
                    <a:pt x="71" y="93"/>
                  </a:lnTo>
                  <a:lnTo>
                    <a:pt x="111" y="93"/>
                  </a:lnTo>
                  <a:lnTo>
                    <a:pt x="111" y="120"/>
                  </a:lnTo>
                  <a:lnTo>
                    <a:pt x="111" y="120"/>
                  </a:lnTo>
                  <a:lnTo>
                    <a:pt x="71" y="120"/>
                  </a:lnTo>
                  <a:lnTo>
                    <a:pt x="71" y="120"/>
                  </a:lnTo>
                  <a:close/>
                </a:path>
              </a:pathLst>
            </a:custGeom>
            <a:solidFill>
              <a:srgbClr val="D1D1D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60C505B-A7FA-4263-AAC5-8E218B5BF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038" y="5640388"/>
              <a:ext cx="1235075" cy="981075"/>
            </a:xfrm>
            <a:custGeom>
              <a:avLst/>
              <a:gdLst>
                <a:gd name="T0" fmla="*/ 0 w 403"/>
                <a:gd name="T1" fmla="*/ 99 h 320"/>
                <a:gd name="T2" fmla="*/ 0 w 403"/>
                <a:gd name="T3" fmla="*/ 99 h 320"/>
                <a:gd name="T4" fmla="*/ 1 w 403"/>
                <a:gd name="T5" fmla="*/ 99 h 320"/>
                <a:gd name="T6" fmla="*/ 81 w 403"/>
                <a:gd name="T7" fmla="*/ 99 h 320"/>
                <a:gd name="T8" fmla="*/ 108 w 403"/>
                <a:gd name="T9" fmla="*/ 126 h 320"/>
                <a:gd name="T10" fmla="*/ 108 w 403"/>
                <a:gd name="T11" fmla="*/ 254 h 320"/>
                <a:gd name="T12" fmla="*/ 189 w 403"/>
                <a:gd name="T13" fmla="*/ 254 h 320"/>
                <a:gd name="T14" fmla="*/ 189 w 403"/>
                <a:gd name="T15" fmla="*/ 294 h 320"/>
                <a:gd name="T16" fmla="*/ 136 w 403"/>
                <a:gd name="T17" fmla="*/ 294 h 320"/>
                <a:gd name="T18" fmla="*/ 136 w 403"/>
                <a:gd name="T19" fmla="*/ 320 h 320"/>
                <a:gd name="T20" fmla="*/ 269 w 403"/>
                <a:gd name="T21" fmla="*/ 320 h 320"/>
                <a:gd name="T22" fmla="*/ 269 w 403"/>
                <a:gd name="T23" fmla="*/ 294 h 320"/>
                <a:gd name="T24" fmla="*/ 232 w 403"/>
                <a:gd name="T25" fmla="*/ 294 h 320"/>
                <a:gd name="T26" fmla="*/ 228 w 403"/>
                <a:gd name="T27" fmla="*/ 294 h 320"/>
                <a:gd name="T28" fmla="*/ 216 w 403"/>
                <a:gd name="T29" fmla="*/ 288 h 320"/>
                <a:gd name="T30" fmla="*/ 206 w 403"/>
                <a:gd name="T31" fmla="*/ 267 h 320"/>
                <a:gd name="T32" fmla="*/ 206 w 403"/>
                <a:gd name="T33" fmla="*/ 254 h 320"/>
                <a:gd name="T34" fmla="*/ 206 w 403"/>
                <a:gd name="T35" fmla="*/ 134 h 320"/>
                <a:gd name="T36" fmla="*/ 232 w 403"/>
                <a:gd name="T37" fmla="*/ 107 h 320"/>
                <a:gd name="T38" fmla="*/ 403 w 403"/>
                <a:gd name="T39" fmla="*/ 107 h 320"/>
                <a:gd name="T40" fmla="*/ 403 w 403"/>
                <a:gd name="T41" fmla="*/ 71 h 320"/>
                <a:gd name="T42" fmla="*/ 343 w 403"/>
                <a:gd name="T43" fmla="*/ 89 h 320"/>
                <a:gd name="T44" fmla="*/ 235 w 403"/>
                <a:gd name="T45" fmla="*/ 0 h 320"/>
                <a:gd name="T46" fmla="*/ 107 w 403"/>
                <a:gd name="T47" fmla="*/ 0 h 320"/>
                <a:gd name="T48" fmla="*/ 0 w 403"/>
                <a:gd name="T49" fmla="*/ 0 h 320"/>
                <a:gd name="T50" fmla="*/ 0 w 403"/>
                <a:gd name="T51" fmla="*/ 9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320">
                  <a:moveTo>
                    <a:pt x="0" y="99"/>
                  </a:moveTo>
                  <a:lnTo>
                    <a:pt x="0" y="99"/>
                  </a:lnTo>
                  <a:cubicBezTo>
                    <a:pt x="1" y="99"/>
                    <a:pt x="1" y="99"/>
                    <a:pt x="1" y="99"/>
                  </a:cubicBezTo>
                  <a:lnTo>
                    <a:pt x="81" y="99"/>
                  </a:lnTo>
                  <a:cubicBezTo>
                    <a:pt x="96" y="99"/>
                    <a:pt x="108" y="111"/>
                    <a:pt x="108" y="126"/>
                  </a:cubicBezTo>
                  <a:lnTo>
                    <a:pt x="108" y="254"/>
                  </a:lnTo>
                  <a:lnTo>
                    <a:pt x="189" y="254"/>
                  </a:lnTo>
                  <a:lnTo>
                    <a:pt x="189" y="294"/>
                  </a:lnTo>
                  <a:lnTo>
                    <a:pt x="136" y="294"/>
                  </a:lnTo>
                  <a:lnTo>
                    <a:pt x="136" y="320"/>
                  </a:lnTo>
                  <a:lnTo>
                    <a:pt x="269" y="320"/>
                  </a:lnTo>
                  <a:lnTo>
                    <a:pt x="269" y="294"/>
                  </a:lnTo>
                  <a:lnTo>
                    <a:pt x="232" y="294"/>
                  </a:lnTo>
                  <a:cubicBezTo>
                    <a:pt x="231" y="294"/>
                    <a:pt x="229" y="294"/>
                    <a:pt x="228" y="294"/>
                  </a:cubicBezTo>
                  <a:cubicBezTo>
                    <a:pt x="223" y="293"/>
                    <a:pt x="219" y="291"/>
                    <a:pt x="216" y="288"/>
                  </a:cubicBezTo>
                  <a:cubicBezTo>
                    <a:pt x="210" y="283"/>
                    <a:pt x="206" y="276"/>
                    <a:pt x="206" y="267"/>
                  </a:cubicBezTo>
                  <a:lnTo>
                    <a:pt x="206" y="254"/>
                  </a:lnTo>
                  <a:lnTo>
                    <a:pt x="206" y="134"/>
                  </a:lnTo>
                  <a:cubicBezTo>
                    <a:pt x="206" y="119"/>
                    <a:pt x="218" y="107"/>
                    <a:pt x="232" y="107"/>
                  </a:cubicBezTo>
                  <a:lnTo>
                    <a:pt x="403" y="107"/>
                  </a:lnTo>
                  <a:lnTo>
                    <a:pt x="403" y="71"/>
                  </a:lnTo>
                  <a:cubicBezTo>
                    <a:pt x="385" y="82"/>
                    <a:pt x="365" y="89"/>
                    <a:pt x="343" y="89"/>
                  </a:cubicBezTo>
                  <a:cubicBezTo>
                    <a:pt x="290" y="89"/>
                    <a:pt x="245" y="51"/>
                    <a:pt x="235" y="0"/>
                  </a:cubicBezTo>
                  <a:lnTo>
                    <a:pt x="107" y="0"/>
                  </a:lnTo>
                  <a:lnTo>
                    <a:pt x="0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80556B-4162-43EE-ACF8-C59AC283EC6B}"/>
                </a:ext>
              </a:extLst>
            </p:cNvPr>
            <p:cNvGrpSpPr/>
            <p:nvPr/>
          </p:nvGrpSpPr>
          <p:grpSpPr>
            <a:xfrm>
              <a:off x="1862138" y="5324475"/>
              <a:ext cx="501650" cy="500063"/>
              <a:chOff x="1862138" y="5324475"/>
              <a:chExt cx="501650" cy="500063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50FBF4F3-9D02-4BC8-9C85-71F802E03E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62138" y="5324475"/>
                <a:ext cx="501650" cy="500063"/>
              </a:xfrm>
              <a:prstGeom prst="ellipse">
                <a:avLst/>
              </a:prstGeom>
              <a:solidFill>
                <a:srgbClr val="0078D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7" name="[T2O] TextBox 13">
                <a:extLst>
                  <a:ext uri="{FF2B5EF4-FFF2-40B4-BE49-F238E27FC236}">
                    <a16:creationId xmlns:a16="http://schemas.microsoft.com/office/drawing/2014/main" id="{8BDBE127-5C1B-4B67-9F8C-D8A1A6AA0862}"/>
                  </a:ext>
                </a:extLst>
              </p:cNvPr>
              <p:cNvSpPr/>
              <p:nvPr/>
            </p:nvSpPr>
            <p:spPr bwMode="auto">
              <a:xfrm>
                <a:off x="1996966" y="5467880"/>
                <a:ext cx="231995" cy="213252"/>
              </a:xfrm>
              <a:custGeom>
                <a:avLst/>
                <a:gdLst/>
                <a:ahLst/>
                <a:cxnLst/>
                <a:rect l="l" t="t" r="r" b="b"/>
                <a:pathLst>
                  <a:path w="139889" h="128587">
                    <a:moveTo>
                      <a:pt x="2637" y="0"/>
                    </a:moveTo>
                    <a:lnTo>
                      <a:pt x="48597" y="0"/>
                    </a:lnTo>
                    <a:lnTo>
                      <a:pt x="66931" y="36039"/>
                    </a:lnTo>
                    <a:cubicBezTo>
                      <a:pt x="69358" y="40811"/>
                      <a:pt x="71074" y="44830"/>
                      <a:pt x="72079" y="48094"/>
                    </a:cubicBezTo>
                    <a:lnTo>
                      <a:pt x="72581" y="48094"/>
                    </a:lnTo>
                    <a:cubicBezTo>
                      <a:pt x="73921" y="44160"/>
                      <a:pt x="75721" y="40058"/>
                      <a:pt x="77981" y="35788"/>
                    </a:cubicBezTo>
                    <a:lnTo>
                      <a:pt x="96691" y="0"/>
                    </a:lnTo>
                    <a:lnTo>
                      <a:pt x="139889" y="0"/>
                    </a:lnTo>
                    <a:lnTo>
                      <a:pt x="97445" y="62284"/>
                    </a:lnTo>
                    <a:lnTo>
                      <a:pt x="139638" y="128587"/>
                    </a:lnTo>
                    <a:lnTo>
                      <a:pt x="93929" y="128587"/>
                    </a:lnTo>
                    <a:lnTo>
                      <a:pt x="75344" y="93929"/>
                    </a:lnTo>
                    <a:cubicBezTo>
                      <a:pt x="73837" y="91166"/>
                      <a:pt x="72037" y="87273"/>
                      <a:pt x="69944" y="82251"/>
                    </a:cubicBezTo>
                    <a:lnTo>
                      <a:pt x="69442" y="82251"/>
                    </a:lnTo>
                    <a:cubicBezTo>
                      <a:pt x="68186" y="85767"/>
                      <a:pt x="66470" y="89534"/>
                      <a:pt x="64293" y="93552"/>
                    </a:cubicBezTo>
                    <a:lnTo>
                      <a:pt x="45583" y="128587"/>
                    </a:lnTo>
                    <a:lnTo>
                      <a:pt x="0" y="128587"/>
                    </a:lnTo>
                    <a:lnTo>
                      <a:pt x="43448" y="645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4D8151D-3088-4B8F-8060-693C06C0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2300" y="3876527"/>
            <a:ext cx="312470" cy="410500"/>
            <a:chOff x="779463" y="3908426"/>
            <a:chExt cx="242888" cy="319088"/>
          </a:xfrm>
        </p:grpSpPr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14E4F138-57CD-42D4-9AEC-F59861A67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463" y="3908426"/>
              <a:ext cx="242888" cy="139700"/>
            </a:xfrm>
            <a:custGeom>
              <a:avLst/>
              <a:gdLst>
                <a:gd name="T0" fmla="*/ 80 w 320"/>
                <a:gd name="T1" fmla="*/ 186 h 186"/>
                <a:gd name="T2" fmla="*/ 80 w 320"/>
                <a:gd name="T3" fmla="*/ 186 h 186"/>
                <a:gd name="T4" fmla="*/ 240 w 320"/>
                <a:gd name="T5" fmla="*/ 186 h 186"/>
                <a:gd name="T6" fmla="*/ 240 w 320"/>
                <a:gd name="T7" fmla="*/ 108 h 186"/>
                <a:gd name="T8" fmla="*/ 234 w 320"/>
                <a:gd name="T9" fmla="*/ 76 h 186"/>
                <a:gd name="T10" fmla="*/ 217 w 320"/>
                <a:gd name="T11" fmla="*/ 50 h 186"/>
                <a:gd name="T12" fmla="*/ 192 w 320"/>
                <a:gd name="T13" fmla="*/ 32 h 186"/>
                <a:gd name="T14" fmla="*/ 160 w 320"/>
                <a:gd name="T15" fmla="*/ 26 h 186"/>
                <a:gd name="T16" fmla="*/ 128 w 320"/>
                <a:gd name="T17" fmla="*/ 32 h 186"/>
                <a:gd name="T18" fmla="*/ 103 w 320"/>
                <a:gd name="T19" fmla="*/ 50 h 186"/>
                <a:gd name="T20" fmla="*/ 86 w 320"/>
                <a:gd name="T21" fmla="*/ 76 h 186"/>
                <a:gd name="T22" fmla="*/ 80 w 320"/>
                <a:gd name="T23" fmla="*/ 108 h 186"/>
                <a:gd name="T24" fmla="*/ 80 w 320"/>
                <a:gd name="T25" fmla="*/ 186 h 186"/>
                <a:gd name="T26" fmla="*/ 0 w 320"/>
                <a:gd name="T27" fmla="*/ 186 h 186"/>
                <a:gd name="T28" fmla="*/ 0 w 320"/>
                <a:gd name="T29" fmla="*/ 186 h 186"/>
                <a:gd name="T30" fmla="*/ 53 w 320"/>
                <a:gd name="T31" fmla="*/ 186 h 186"/>
                <a:gd name="T32" fmla="*/ 53 w 320"/>
                <a:gd name="T33" fmla="*/ 108 h 186"/>
                <a:gd name="T34" fmla="*/ 61 w 320"/>
                <a:gd name="T35" fmla="*/ 65 h 186"/>
                <a:gd name="T36" fmla="*/ 84 w 320"/>
                <a:gd name="T37" fmla="*/ 31 h 186"/>
                <a:gd name="T38" fmla="*/ 118 w 320"/>
                <a:gd name="T39" fmla="*/ 7 h 186"/>
                <a:gd name="T40" fmla="*/ 160 w 320"/>
                <a:gd name="T41" fmla="*/ 0 h 186"/>
                <a:gd name="T42" fmla="*/ 202 w 320"/>
                <a:gd name="T43" fmla="*/ 7 h 186"/>
                <a:gd name="T44" fmla="*/ 236 w 320"/>
                <a:gd name="T45" fmla="*/ 31 h 186"/>
                <a:gd name="T46" fmla="*/ 258 w 320"/>
                <a:gd name="T47" fmla="*/ 65 h 186"/>
                <a:gd name="T48" fmla="*/ 266 w 320"/>
                <a:gd name="T49" fmla="*/ 108 h 186"/>
                <a:gd name="T50" fmla="*/ 266 w 320"/>
                <a:gd name="T51" fmla="*/ 186 h 186"/>
                <a:gd name="T52" fmla="*/ 320 w 320"/>
                <a:gd name="T5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0" h="186">
                  <a:moveTo>
                    <a:pt x="80" y="186"/>
                  </a:moveTo>
                  <a:lnTo>
                    <a:pt x="80" y="186"/>
                  </a:lnTo>
                  <a:lnTo>
                    <a:pt x="240" y="186"/>
                  </a:lnTo>
                  <a:lnTo>
                    <a:pt x="240" y="108"/>
                  </a:lnTo>
                  <a:cubicBezTo>
                    <a:pt x="240" y="96"/>
                    <a:pt x="238" y="86"/>
                    <a:pt x="234" y="76"/>
                  </a:cubicBezTo>
                  <a:cubicBezTo>
                    <a:pt x="230" y="66"/>
                    <a:pt x="224" y="57"/>
                    <a:pt x="217" y="50"/>
                  </a:cubicBezTo>
                  <a:cubicBezTo>
                    <a:pt x="210" y="42"/>
                    <a:pt x="201" y="36"/>
                    <a:pt x="192" y="32"/>
                  </a:cubicBezTo>
                  <a:cubicBezTo>
                    <a:pt x="182" y="28"/>
                    <a:pt x="171" y="26"/>
                    <a:pt x="160" y="26"/>
                  </a:cubicBezTo>
                  <a:cubicBezTo>
                    <a:pt x="148" y="26"/>
                    <a:pt x="138" y="28"/>
                    <a:pt x="128" y="32"/>
                  </a:cubicBezTo>
                  <a:cubicBezTo>
                    <a:pt x="118" y="36"/>
                    <a:pt x="110" y="42"/>
                    <a:pt x="103" y="50"/>
                  </a:cubicBezTo>
                  <a:cubicBezTo>
                    <a:pt x="95" y="57"/>
                    <a:pt x="90" y="66"/>
                    <a:pt x="86" y="76"/>
                  </a:cubicBezTo>
                  <a:cubicBezTo>
                    <a:pt x="82" y="86"/>
                    <a:pt x="80" y="96"/>
                    <a:pt x="80" y="108"/>
                  </a:cubicBezTo>
                  <a:lnTo>
                    <a:pt x="80" y="186"/>
                  </a:lnTo>
                  <a:close/>
                  <a:moveTo>
                    <a:pt x="0" y="186"/>
                  </a:moveTo>
                  <a:lnTo>
                    <a:pt x="0" y="186"/>
                  </a:lnTo>
                  <a:lnTo>
                    <a:pt x="53" y="186"/>
                  </a:lnTo>
                  <a:lnTo>
                    <a:pt x="53" y="108"/>
                  </a:lnTo>
                  <a:cubicBezTo>
                    <a:pt x="53" y="93"/>
                    <a:pt x="56" y="79"/>
                    <a:pt x="61" y="65"/>
                  </a:cubicBezTo>
                  <a:cubicBezTo>
                    <a:pt x="67" y="52"/>
                    <a:pt x="74" y="41"/>
                    <a:pt x="84" y="31"/>
                  </a:cubicBezTo>
                  <a:cubicBezTo>
                    <a:pt x="93" y="21"/>
                    <a:pt x="105" y="13"/>
                    <a:pt x="118" y="7"/>
                  </a:cubicBezTo>
                  <a:cubicBezTo>
                    <a:pt x="131" y="3"/>
                    <a:pt x="145" y="0"/>
                    <a:pt x="160" y="0"/>
                  </a:cubicBezTo>
                  <a:cubicBezTo>
                    <a:pt x="175" y="0"/>
                    <a:pt x="189" y="3"/>
                    <a:pt x="202" y="7"/>
                  </a:cubicBezTo>
                  <a:cubicBezTo>
                    <a:pt x="215" y="13"/>
                    <a:pt x="226" y="21"/>
                    <a:pt x="236" y="31"/>
                  </a:cubicBezTo>
                  <a:cubicBezTo>
                    <a:pt x="245" y="41"/>
                    <a:pt x="253" y="52"/>
                    <a:pt x="258" y="65"/>
                  </a:cubicBezTo>
                  <a:cubicBezTo>
                    <a:pt x="264" y="79"/>
                    <a:pt x="266" y="93"/>
                    <a:pt x="266" y="108"/>
                  </a:cubicBezTo>
                  <a:lnTo>
                    <a:pt x="266" y="186"/>
                  </a:lnTo>
                  <a:lnTo>
                    <a:pt x="320" y="186"/>
                  </a:lnTo>
                </a:path>
              </a:pathLst>
            </a:custGeom>
            <a:solidFill>
              <a:srgbClr val="2F2F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DB79892B-5795-4412-A411-7B0F811153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463" y="4048126"/>
              <a:ext cx="242888" cy="179388"/>
            </a:xfrm>
            <a:custGeom>
              <a:avLst/>
              <a:gdLst>
                <a:gd name="T0" fmla="*/ 160 w 320"/>
                <a:gd name="T1" fmla="*/ 179 h 237"/>
                <a:gd name="T2" fmla="*/ 160 w 320"/>
                <a:gd name="T3" fmla="*/ 179 h 237"/>
                <a:gd name="T4" fmla="*/ 106 w 320"/>
                <a:gd name="T5" fmla="*/ 125 h 237"/>
                <a:gd name="T6" fmla="*/ 160 w 320"/>
                <a:gd name="T7" fmla="*/ 72 h 237"/>
                <a:gd name="T8" fmla="*/ 213 w 320"/>
                <a:gd name="T9" fmla="*/ 125 h 237"/>
                <a:gd name="T10" fmla="*/ 160 w 320"/>
                <a:gd name="T11" fmla="*/ 179 h 237"/>
                <a:gd name="T12" fmla="*/ 0 w 320"/>
                <a:gd name="T13" fmla="*/ 237 h 237"/>
                <a:gd name="T14" fmla="*/ 0 w 320"/>
                <a:gd name="T15" fmla="*/ 237 h 237"/>
                <a:gd name="T16" fmla="*/ 320 w 320"/>
                <a:gd name="T17" fmla="*/ 237 h 237"/>
                <a:gd name="T18" fmla="*/ 320 w 320"/>
                <a:gd name="T19" fmla="*/ 0 h 237"/>
                <a:gd name="T20" fmla="*/ 0 w 320"/>
                <a:gd name="T21" fmla="*/ 0 h 237"/>
                <a:gd name="T22" fmla="*/ 0 w 320"/>
                <a:gd name="T23" fmla="*/ 237 h 237"/>
                <a:gd name="T24" fmla="*/ 0 w 320"/>
                <a:gd name="T25" fmla="*/ 0 h 237"/>
                <a:gd name="T26" fmla="*/ 0 w 320"/>
                <a:gd name="T2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237">
                  <a:moveTo>
                    <a:pt x="160" y="179"/>
                  </a:moveTo>
                  <a:lnTo>
                    <a:pt x="160" y="179"/>
                  </a:lnTo>
                  <a:cubicBezTo>
                    <a:pt x="130" y="179"/>
                    <a:pt x="106" y="155"/>
                    <a:pt x="106" y="125"/>
                  </a:cubicBezTo>
                  <a:cubicBezTo>
                    <a:pt x="106" y="96"/>
                    <a:pt x="130" y="72"/>
                    <a:pt x="160" y="72"/>
                  </a:cubicBezTo>
                  <a:cubicBezTo>
                    <a:pt x="189" y="72"/>
                    <a:pt x="213" y="96"/>
                    <a:pt x="213" y="125"/>
                  </a:cubicBezTo>
                  <a:cubicBezTo>
                    <a:pt x="213" y="155"/>
                    <a:pt x="189" y="179"/>
                    <a:pt x="160" y="179"/>
                  </a:cubicBezTo>
                  <a:close/>
                  <a:moveTo>
                    <a:pt x="0" y="237"/>
                  </a:moveTo>
                  <a:lnTo>
                    <a:pt x="0" y="237"/>
                  </a:lnTo>
                  <a:lnTo>
                    <a:pt x="320" y="237"/>
                  </a:lnTo>
                  <a:lnTo>
                    <a:pt x="320" y="0"/>
                  </a:lnTo>
                  <a:lnTo>
                    <a:pt x="0" y="0"/>
                  </a:lnTo>
                  <a:lnTo>
                    <a:pt x="0" y="237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1C1C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28CA6C7D-D359-4B7E-B3F8-FF65A4A1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3" y="4122738"/>
              <a:ext cx="39688" cy="39688"/>
            </a:xfrm>
            <a:custGeom>
              <a:avLst/>
              <a:gdLst>
                <a:gd name="T0" fmla="*/ 27 w 53"/>
                <a:gd name="T1" fmla="*/ 0 h 53"/>
                <a:gd name="T2" fmla="*/ 27 w 53"/>
                <a:gd name="T3" fmla="*/ 0 h 53"/>
                <a:gd name="T4" fmla="*/ 0 w 53"/>
                <a:gd name="T5" fmla="*/ 26 h 53"/>
                <a:gd name="T6" fmla="*/ 27 w 53"/>
                <a:gd name="T7" fmla="*/ 53 h 53"/>
                <a:gd name="T8" fmla="*/ 53 w 53"/>
                <a:gd name="T9" fmla="*/ 26 h 53"/>
                <a:gd name="T10" fmla="*/ 27 w 53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27" y="0"/>
                  </a:moveTo>
                  <a:lnTo>
                    <a:pt x="27" y="0"/>
                  </a:ln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3" y="41"/>
                    <a:pt x="53" y="26"/>
                  </a:cubicBezTo>
                  <a:cubicBezTo>
                    <a:pt x="53" y="11"/>
                    <a:pt x="42" y="0"/>
                    <a:pt x="27" y="0"/>
                  </a:cubicBezTo>
                  <a:close/>
                </a:path>
              </a:pathLst>
            </a:custGeom>
            <a:solidFill>
              <a:srgbClr val="0078D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4368F922-C075-4283-8C51-CE522D799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29180" y="347241"/>
            <a:ext cx="868101" cy="8681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8D84BE9-B739-48D8-897E-A00D5EDF4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1027601" y="546340"/>
            <a:ext cx="471258" cy="505037"/>
            <a:chOff x="4874110" y="4594397"/>
            <a:chExt cx="568095" cy="608815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9DB03E7-EE2D-4C8E-92A5-27B3FD517139}"/>
                </a:ext>
              </a:extLst>
            </p:cNvPr>
            <p:cNvSpPr>
              <a:spLocks/>
            </p:cNvSpPr>
            <p:nvPr/>
          </p:nvSpPr>
          <p:spPr>
            <a:xfrm>
              <a:off x="4874110" y="4594397"/>
              <a:ext cx="568095" cy="608814"/>
            </a:xfrm>
            <a:custGeom>
              <a:avLst/>
              <a:gdLst>
                <a:gd name="connsiteX0" fmla="*/ 178594 w 266700"/>
                <a:gd name="connsiteY0" fmla="*/ 20479 h 276225"/>
                <a:gd name="connsiteX1" fmla="*/ 133826 w 266700"/>
                <a:gd name="connsiteY1" fmla="*/ 7144 h 276225"/>
                <a:gd name="connsiteX2" fmla="*/ 133826 w 266700"/>
                <a:gd name="connsiteY2" fmla="*/ 8096 h 276225"/>
                <a:gd name="connsiteX3" fmla="*/ 89059 w 266700"/>
                <a:gd name="connsiteY3" fmla="*/ 21431 h 276225"/>
                <a:gd name="connsiteX4" fmla="*/ 7144 w 266700"/>
                <a:gd name="connsiteY4" fmla="*/ 44291 h 276225"/>
                <a:gd name="connsiteX5" fmla="*/ 7144 w 266700"/>
                <a:gd name="connsiteY5" fmla="*/ 108109 h 276225"/>
                <a:gd name="connsiteX6" fmla="*/ 11906 w 266700"/>
                <a:gd name="connsiteY6" fmla="*/ 143351 h 276225"/>
                <a:gd name="connsiteX7" fmla="*/ 11906 w 266700"/>
                <a:gd name="connsiteY7" fmla="*/ 143351 h 276225"/>
                <a:gd name="connsiteX8" fmla="*/ 133826 w 266700"/>
                <a:gd name="connsiteY8" fmla="*/ 278606 h 276225"/>
                <a:gd name="connsiteX9" fmla="*/ 255746 w 266700"/>
                <a:gd name="connsiteY9" fmla="*/ 143351 h 276225"/>
                <a:gd name="connsiteX10" fmla="*/ 255746 w 266700"/>
                <a:gd name="connsiteY10" fmla="*/ 142399 h 276225"/>
                <a:gd name="connsiteX11" fmla="*/ 255746 w 266700"/>
                <a:gd name="connsiteY11" fmla="*/ 142399 h 276225"/>
                <a:gd name="connsiteX12" fmla="*/ 260509 w 266700"/>
                <a:gd name="connsiteY12" fmla="*/ 107156 h 276225"/>
                <a:gd name="connsiteX13" fmla="*/ 260509 w 266700"/>
                <a:gd name="connsiteY13" fmla="*/ 43339 h 276225"/>
                <a:gd name="connsiteX14" fmla="*/ 178594 w 266700"/>
                <a:gd name="connsiteY14" fmla="*/ 20479 h 276225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126682 w 253365"/>
                <a:gd name="connsiteY2" fmla="*/ 952 h 271462"/>
                <a:gd name="connsiteX3" fmla="*/ 81915 w 253365"/>
                <a:gd name="connsiteY3" fmla="*/ 14287 h 271462"/>
                <a:gd name="connsiteX4" fmla="*/ 0 w 253365"/>
                <a:gd name="connsiteY4" fmla="*/ 37147 h 271462"/>
                <a:gd name="connsiteX5" fmla="*/ 0 w 253365"/>
                <a:gd name="connsiteY5" fmla="*/ 100965 h 271462"/>
                <a:gd name="connsiteX6" fmla="*/ 4762 w 253365"/>
                <a:gd name="connsiteY6" fmla="*/ 136207 h 271462"/>
                <a:gd name="connsiteX7" fmla="*/ 4762 w 253365"/>
                <a:gd name="connsiteY7" fmla="*/ 136207 h 271462"/>
                <a:gd name="connsiteX8" fmla="*/ 126682 w 253365"/>
                <a:gd name="connsiteY8" fmla="*/ 271462 h 271462"/>
                <a:gd name="connsiteX9" fmla="*/ 248602 w 253365"/>
                <a:gd name="connsiteY9" fmla="*/ 136207 h 271462"/>
                <a:gd name="connsiteX10" fmla="*/ 248602 w 253365"/>
                <a:gd name="connsiteY10" fmla="*/ 135255 h 271462"/>
                <a:gd name="connsiteX11" fmla="*/ 248602 w 253365"/>
                <a:gd name="connsiteY11" fmla="*/ 135255 h 271462"/>
                <a:gd name="connsiteX12" fmla="*/ 253365 w 253365"/>
                <a:gd name="connsiteY12" fmla="*/ 100012 h 271462"/>
                <a:gd name="connsiteX13" fmla="*/ 253365 w 253365"/>
                <a:gd name="connsiteY13" fmla="*/ 36195 h 271462"/>
                <a:gd name="connsiteX14" fmla="*/ 171450 w 253365"/>
                <a:gd name="connsiteY14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35 h 271462"/>
                <a:gd name="connsiteX1" fmla="*/ 126682 w 253365"/>
                <a:gd name="connsiteY1" fmla="*/ 0 h 271462"/>
                <a:gd name="connsiteX2" fmla="*/ 81915 w 253365"/>
                <a:gd name="connsiteY2" fmla="*/ 14287 h 271462"/>
                <a:gd name="connsiteX3" fmla="*/ 0 w 253365"/>
                <a:gd name="connsiteY3" fmla="*/ 37147 h 271462"/>
                <a:gd name="connsiteX4" fmla="*/ 0 w 253365"/>
                <a:gd name="connsiteY4" fmla="*/ 100965 h 271462"/>
                <a:gd name="connsiteX5" fmla="*/ 4762 w 253365"/>
                <a:gd name="connsiteY5" fmla="*/ 136207 h 271462"/>
                <a:gd name="connsiteX6" fmla="*/ 4762 w 253365"/>
                <a:gd name="connsiteY6" fmla="*/ 136207 h 271462"/>
                <a:gd name="connsiteX7" fmla="*/ 126682 w 253365"/>
                <a:gd name="connsiteY7" fmla="*/ 271462 h 271462"/>
                <a:gd name="connsiteX8" fmla="*/ 248602 w 253365"/>
                <a:gd name="connsiteY8" fmla="*/ 136207 h 271462"/>
                <a:gd name="connsiteX9" fmla="*/ 248602 w 253365"/>
                <a:gd name="connsiteY9" fmla="*/ 135255 h 271462"/>
                <a:gd name="connsiteX10" fmla="*/ 248602 w 253365"/>
                <a:gd name="connsiteY10" fmla="*/ 135255 h 271462"/>
                <a:gd name="connsiteX11" fmla="*/ 253365 w 253365"/>
                <a:gd name="connsiteY11" fmla="*/ 100012 h 271462"/>
                <a:gd name="connsiteX12" fmla="*/ 253365 w 253365"/>
                <a:gd name="connsiteY12" fmla="*/ 36195 h 271462"/>
                <a:gd name="connsiteX13" fmla="*/ 171450 w 253365"/>
                <a:gd name="connsiteY13" fmla="*/ 13335 h 271462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  <a:gd name="connsiteX0" fmla="*/ 171450 w 253365"/>
                <a:gd name="connsiteY0" fmla="*/ 13399 h 271526"/>
                <a:gd name="connsiteX1" fmla="*/ 126682 w 253365"/>
                <a:gd name="connsiteY1" fmla="*/ 64 h 271526"/>
                <a:gd name="connsiteX2" fmla="*/ 81915 w 253365"/>
                <a:gd name="connsiteY2" fmla="*/ 14351 h 271526"/>
                <a:gd name="connsiteX3" fmla="*/ 0 w 253365"/>
                <a:gd name="connsiteY3" fmla="*/ 37211 h 271526"/>
                <a:gd name="connsiteX4" fmla="*/ 0 w 253365"/>
                <a:gd name="connsiteY4" fmla="*/ 101029 h 271526"/>
                <a:gd name="connsiteX5" fmla="*/ 4762 w 253365"/>
                <a:gd name="connsiteY5" fmla="*/ 136271 h 271526"/>
                <a:gd name="connsiteX6" fmla="*/ 4762 w 253365"/>
                <a:gd name="connsiteY6" fmla="*/ 136271 h 271526"/>
                <a:gd name="connsiteX7" fmla="*/ 126682 w 253365"/>
                <a:gd name="connsiteY7" fmla="*/ 271526 h 271526"/>
                <a:gd name="connsiteX8" fmla="*/ 248602 w 253365"/>
                <a:gd name="connsiteY8" fmla="*/ 136271 h 271526"/>
                <a:gd name="connsiteX9" fmla="*/ 248602 w 253365"/>
                <a:gd name="connsiteY9" fmla="*/ 135319 h 271526"/>
                <a:gd name="connsiteX10" fmla="*/ 248602 w 253365"/>
                <a:gd name="connsiteY10" fmla="*/ 135319 h 271526"/>
                <a:gd name="connsiteX11" fmla="*/ 253365 w 253365"/>
                <a:gd name="connsiteY11" fmla="*/ 100076 h 271526"/>
                <a:gd name="connsiteX12" fmla="*/ 253365 w 253365"/>
                <a:gd name="connsiteY12" fmla="*/ 36259 h 271526"/>
                <a:gd name="connsiteX13" fmla="*/ 171450 w 253365"/>
                <a:gd name="connsiteY13" fmla="*/ 13399 h 27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365" h="271526">
                  <a:moveTo>
                    <a:pt x="171450" y="13399"/>
                  </a:moveTo>
                  <a:cubicBezTo>
                    <a:pt x="160020" y="4826"/>
                    <a:pt x="143827" y="64"/>
                    <a:pt x="126682" y="64"/>
                  </a:cubicBezTo>
                  <a:cubicBezTo>
                    <a:pt x="109824" y="-745"/>
                    <a:pt x="99157" y="6224"/>
                    <a:pt x="81915" y="14351"/>
                  </a:cubicBezTo>
                  <a:cubicBezTo>
                    <a:pt x="56120" y="23814"/>
                    <a:pt x="32385" y="37211"/>
                    <a:pt x="0" y="37211"/>
                  </a:cubicBezTo>
                  <a:lnTo>
                    <a:pt x="0" y="101029"/>
                  </a:lnTo>
                  <a:cubicBezTo>
                    <a:pt x="0" y="113411"/>
                    <a:pt x="1905" y="124841"/>
                    <a:pt x="4762" y="136271"/>
                  </a:cubicBezTo>
                  <a:lnTo>
                    <a:pt x="4762" y="136271"/>
                  </a:lnTo>
                  <a:cubicBezTo>
                    <a:pt x="19050" y="188659"/>
                    <a:pt x="62865" y="235331"/>
                    <a:pt x="126682" y="271526"/>
                  </a:cubicBezTo>
                  <a:cubicBezTo>
                    <a:pt x="191452" y="235331"/>
                    <a:pt x="235267" y="188659"/>
                    <a:pt x="248602" y="136271"/>
                  </a:cubicBezTo>
                  <a:lnTo>
                    <a:pt x="248602" y="135319"/>
                  </a:lnTo>
                  <a:lnTo>
                    <a:pt x="248602" y="135319"/>
                  </a:lnTo>
                  <a:cubicBezTo>
                    <a:pt x="251460" y="123889"/>
                    <a:pt x="253365" y="111506"/>
                    <a:pt x="253365" y="100076"/>
                  </a:cubicBezTo>
                  <a:lnTo>
                    <a:pt x="253365" y="36259"/>
                  </a:lnTo>
                  <a:cubicBezTo>
                    <a:pt x="220980" y="36259"/>
                    <a:pt x="192405" y="27686"/>
                    <a:pt x="171450" y="13399"/>
                  </a:cubicBezTo>
                  <a:close/>
                </a:path>
              </a:pathLst>
            </a:custGeom>
            <a:solidFill>
              <a:schemeClr val="accent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89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71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2F2F2F"/>
                    </a:gs>
                    <a:gs pos="100000">
                      <a:srgbClr val="2F2F2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B030BD1-5421-4D60-AD47-6151FA5ECA25}"/>
                </a:ext>
              </a:extLst>
            </p:cNvPr>
            <p:cNvSpPr>
              <a:spLocks/>
            </p:cNvSpPr>
            <p:nvPr/>
          </p:nvSpPr>
          <p:spPr>
            <a:xfrm>
              <a:off x="4882637" y="4884049"/>
              <a:ext cx="550746" cy="29508"/>
            </a:xfrm>
            <a:custGeom>
              <a:avLst/>
              <a:gdLst>
                <a:gd name="connsiteX0" fmla="*/ 0 w 341327"/>
                <a:gd name="connsiteY0" fmla="*/ 0 h 18288"/>
                <a:gd name="connsiteX1" fmla="*/ 341327 w 341327"/>
                <a:gd name="connsiteY1" fmla="*/ 0 h 18288"/>
                <a:gd name="connsiteX2" fmla="*/ 340174 w 341327"/>
                <a:gd name="connsiteY2" fmla="*/ 8528 h 18288"/>
                <a:gd name="connsiteX3" fmla="*/ 340174 w 341327"/>
                <a:gd name="connsiteY3" fmla="*/ 9851 h 18288"/>
                <a:gd name="connsiteX4" fmla="*/ 336731 w 341327"/>
                <a:gd name="connsiteY4" fmla="*/ 18288 h 18288"/>
                <a:gd name="connsiteX5" fmla="*/ 4893 w 341327"/>
                <a:gd name="connsiteY5" fmla="*/ 18288 h 18288"/>
                <a:gd name="connsiteX6" fmla="*/ 1331 w 341327"/>
                <a:gd name="connsiteY6" fmla="*/ 9851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327" h="18288">
                  <a:moveTo>
                    <a:pt x="0" y="0"/>
                  </a:moveTo>
                  <a:lnTo>
                    <a:pt x="341327" y="0"/>
                  </a:lnTo>
                  <a:lnTo>
                    <a:pt x="340174" y="8528"/>
                  </a:lnTo>
                  <a:lnTo>
                    <a:pt x="340174" y="9851"/>
                  </a:lnTo>
                  <a:lnTo>
                    <a:pt x="336731" y="18288"/>
                  </a:lnTo>
                  <a:lnTo>
                    <a:pt x="4893" y="18288"/>
                  </a:lnTo>
                  <a:lnTo>
                    <a:pt x="1331" y="98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9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7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2F2F2F"/>
                    </a:gs>
                    <a:gs pos="100000">
                      <a:srgbClr val="2F2F2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984FEFD-799C-4818-BE55-B85CA87FBD1E}"/>
                </a:ext>
              </a:extLst>
            </p:cNvPr>
            <p:cNvSpPr>
              <a:spLocks/>
            </p:cNvSpPr>
            <p:nvPr/>
          </p:nvSpPr>
          <p:spPr>
            <a:xfrm>
              <a:off x="5143401" y="4594542"/>
              <a:ext cx="29508" cy="608670"/>
            </a:xfrm>
            <a:custGeom>
              <a:avLst/>
              <a:gdLst>
                <a:gd name="connsiteX0" fmla="*/ 9144 w 18288"/>
                <a:gd name="connsiteY0" fmla="*/ 0 h 377226"/>
                <a:gd name="connsiteX1" fmla="*/ 18288 w 18288"/>
                <a:gd name="connsiteY1" fmla="*/ 1287 h 377226"/>
                <a:gd name="connsiteX2" fmla="*/ 18288 w 18288"/>
                <a:gd name="connsiteY2" fmla="*/ 371260 h 377226"/>
                <a:gd name="connsiteX3" fmla="*/ 9144 w 18288"/>
                <a:gd name="connsiteY3" fmla="*/ 377226 h 377226"/>
                <a:gd name="connsiteX4" fmla="*/ 0 w 18288"/>
                <a:gd name="connsiteY4" fmla="*/ 371187 h 377226"/>
                <a:gd name="connsiteX5" fmla="*/ 0 w 18288"/>
                <a:gd name="connsiteY5" fmla="*/ 1559 h 37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" h="377226">
                  <a:moveTo>
                    <a:pt x="9144" y="0"/>
                  </a:moveTo>
                  <a:lnTo>
                    <a:pt x="18288" y="1287"/>
                  </a:lnTo>
                  <a:lnTo>
                    <a:pt x="18288" y="371260"/>
                  </a:lnTo>
                  <a:lnTo>
                    <a:pt x="9144" y="377226"/>
                  </a:lnTo>
                  <a:lnTo>
                    <a:pt x="0" y="371187"/>
                  </a:lnTo>
                  <a:lnTo>
                    <a:pt x="0" y="1559"/>
                  </a:lnTo>
                  <a:close/>
                </a:path>
              </a:pathLst>
            </a:custGeom>
            <a:solidFill>
              <a:schemeClr val="bg1"/>
            </a:solidFill>
            <a:ln w="222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89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71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2F2F2F"/>
                    </a:gs>
                    <a:gs pos="100000">
                      <a:srgbClr val="2F2F2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1" name="!! Capability statment">
            <a:extLst>
              <a:ext uri="{FF2B5EF4-FFF2-40B4-BE49-F238E27FC236}">
                <a16:creationId xmlns:a16="http://schemas.microsoft.com/office/drawing/2014/main" id="{9B0B5551-9B51-4D88-AAE8-683C2F807BBE}"/>
              </a:ext>
            </a:extLst>
          </p:cNvPr>
          <p:cNvSpPr txBox="1"/>
          <p:nvPr/>
        </p:nvSpPr>
        <p:spPr>
          <a:xfrm>
            <a:off x="588963" y="2078678"/>
            <a:ext cx="54539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Helps block and tackle sophisticated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threats and malware</a:t>
            </a:r>
          </a:p>
        </p:txBody>
      </p:sp>
      <p:sp>
        <p:nvSpPr>
          <p:cNvPr id="52" name="!! Capability details">
            <a:extLst>
              <a:ext uri="{FF2B5EF4-FFF2-40B4-BE49-F238E27FC236}">
                <a16:creationId xmlns:a16="http://schemas.microsoft.com/office/drawing/2014/main" id="{A3ED7293-6A9C-40DD-B797-30BA8C3E6BCE}"/>
              </a:ext>
            </a:extLst>
          </p:cNvPr>
          <p:cNvSpPr txBox="1"/>
          <p:nvPr/>
        </p:nvSpPr>
        <p:spPr>
          <a:xfrm>
            <a:off x="1235878" y="3292216"/>
            <a:ext cx="4349899" cy="187743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Behavioral based real-time protection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Blocks file-based and fileless malware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Stops malicious activity from trusted and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 Semibold"/>
              </a:rPr>
              <a:t>untrusted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C58F1-3A49-4620-9A5C-57DD747EDA28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 Chassis">
            <a:extLst>
              <a:ext uri="{FF2B5EF4-FFF2-40B4-BE49-F238E27FC236}">
                <a16:creationId xmlns:a16="http://schemas.microsoft.com/office/drawing/2014/main" id="{49E3FF2A-95B6-4FD7-B4E8-851F567C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3"/>
          <a:stretch/>
        </p:blipFill>
        <p:spPr>
          <a:xfrm>
            <a:off x="6709352" y="1318858"/>
            <a:ext cx="9803057" cy="590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8A1E0-2F9F-48DE-84C6-F76A8EBD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Endpoint Detection &amp; Response</a:t>
            </a:r>
          </a:p>
        </p:txBody>
      </p:sp>
      <p:pic>
        <p:nvPicPr>
          <p:cNvPr id="41" name="!! Screenshot">
            <a:extLst>
              <a:ext uri="{FF2B5EF4-FFF2-40B4-BE49-F238E27FC236}">
                <a16:creationId xmlns:a16="http://schemas.microsoft.com/office/drawing/2014/main" id="{4C877C0A-F3AA-4073-9453-33E9AA0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21" y="2169040"/>
            <a:ext cx="7032405" cy="3988692"/>
          </a:xfrm>
          <a:prstGeom prst="rect">
            <a:avLst/>
          </a:prstGeom>
        </p:spPr>
      </p:pic>
      <p:sp>
        <p:nvSpPr>
          <p:cNvPr id="23" name="!! Capability details">
            <a:extLst>
              <a:ext uri="{FF2B5EF4-FFF2-40B4-BE49-F238E27FC236}">
                <a16:creationId xmlns:a16="http://schemas.microsoft.com/office/drawing/2014/main" id="{0475693A-2AC4-4C42-9028-0C38B10E0D91}"/>
              </a:ext>
            </a:extLst>
          </p:cNvPr>
          <p:cNvSpPr txBox="1"/>
          <p:nvPr/>
        </p:nvSpPr>
        <p:spPr>
          <a:xfrm>
            <a:off x="1235878" y="3296372"/>
            <a:ext cx="5453985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3000"/>
              </a:spcAft>
              <a:defRPr/>
            </a:pPr>
            <a:r>
              <a:rPr lang="en-US" sz="1800" dirty="0">
                <a:cs typeface="Segoe UI Semibold"/>
              </a:rPr>
              <a:t>Behavioral-based detection</a:t>
            </a:r>
          </a:p>
          <a:p>
            <a:pPr defTabSz="914400">
              <a:spcAft>
                <a:spcPts val="3000"/>
              </a:spcAft>
              <a:defRPr/>
            </a:pPr>
            <a:r>
              <a:rPr lang="en-US" sz="1800" dirty="0">
                <a:cs typeface="Segoe UI Semibold"/>
              </a:rPr>
              <a:t>Manual response actions for a device or file</a:t>
            </a:r>
          </a:p>
          <a:p>
            <a:pPr defTabSz="914400">
              <a:spcAft>
                <a:spcPts val="3000"/>
              </a:spcAft>
              <a:defRPr/>
            </a:pPr>
            <a:r>
              <a:rPr lang="en-US" sz="1800" dirty="0">
                <a:cs typeface="Segoe UI Semibold"/>
              </a:rPr>
              <a:t>Live response to gain access to devices</a:t>
            </a:r>
          </a:p>
        </p:txBody>
      </p:sp>
      <p:grpSp>
        <p:nvGrpSpPr>
          <p:cNvPr id="3" name="chart5">
            <a:extLst>
              <a:ext uri="{FF2B5EF4-FFF2-40B4-BE49-F238E27FC236}">
                <a16:creationId xmlns:a16="http://schemas.microsoft.com/office/drawing/2014/main" id="{B2027AA7-7C97-4559-94DF-640FA6113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608" y="3218611"/>
            <a:ext cx="375638" cy="375638"/>
            <a:chOff x="747101" y="3257673"/>
            <a:chExt cx="297514" cy="29751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1B34384-EBA5-4DBD-878E-62D1D8932CF3}"/>
                </a:ext>
              </a:extLst>
            </p:cNvPr>
            <p:cNvSpPr/>
            <p:nvPr/>
          </p:nvSpPr>
          <p:spPr>
            <a:xfrm>
              <a:off x="811906" y="3315638"/>
              <a:ext cx="189350" cy="84548"/>
            </a:xfrm>
            <a:custGeom>
              <a:avLst/>
              <a:gdLst>
                <a:gd name="connsiteX0" fmla="*/ 4604 w 189350"/>
                <a:gd name="connsiteY0" fmla="*/ 84548 h 84548"/>
                <a:gd name="connsiteX1" fmla="*/ 0 w 189350"/>
                <a:gd name="connsiteY1" fmla="*/ 78410 h 84548"/>
                <a:gd name="connsiteX2" fmla="*/ 61429 w 189350"/>
                <a:gd name="connsiteY2" fmla="*/ 32377 h 84548"/>
                <a:gd name="connsiteX3" fmla="*/ 141476 w 189350"/>
                <a:gd name="connsiteY3" fmla="*/ 0 h 84548"/>
                <a:gd name="connsiteX4" fmla="*/ 189351 w 189350"/>
                <a:gd name="connsiteY4" fmla="*/ 47670 h 84548"/>
                <a:gd name="connsiteX5" fmla="*/ 183980 w 189350"/>
                <a:gd name="connsiteY5" fmla="*/ 53092 h 84548"/>
                <a:gd name="connsiteX6" fmla="*/ 139635 w 189350"/>
                <a:gd name="connsiteY6" fmla="*/ 9002 h 84548"/>
                <a:gd name="connsiteX7" fmla="*/ 65214 w 189350"/>
                <a:gd name="connsiteY7" fmla="*/ 39128 h 84548"/>
                <a:gd name="connsiteX8" fmla="*/ 4604 w 189350"/>
                <a:gd name="connsiteY8" fmla="*/ 84548 h 8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50" h="84548">
                  <a:moveTo>
                    <a:pt x="4604" y="84548"/>
                  </a:moveTo>
                  <a:lnTo>
                    <a:pt x="0" y="78410"/>
                  </a:lnTo>
                  <a:lnTo>
                    <a:pt x="61429" y="32377"/>
                  </a:lnTo>
                  <a:lnTo>
                    <a:pt x="141476" y="0"/>
                  </a:lnTo>
                  <a:lnTo>
                    <a:pt x="189351" y="47670"/>
                  </a:lnTo>
                  <a:lnTo>
                    <a:pt x="183980" y="53092"/>
                  </a:lnTo>
                  <a:lnTo>
                    <a:pt x="139635" y="9002"/>
                  </a:lnTo>
                  <a:lnTo>
                    <a:pt x="65214" y="39128"/>
                  </a:lnTo>
                  <a:lnTo>
                    <a:pt x="4604" y="84548"/>
                  </a:lnTo>
                  <a:close/>
                </a:path>
              </a:pathLst>
            </a:custGeom>
            <a:solidFill>
              <a:schemeClr val="accent1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667D7AF-623C-4ACE-BBD6-BA6E9D404FF3}"/>
                </a:ext>
              </a:extLst>
            </p:cNvPr>
            <p:cNvSpPr/>
            <p:nvPr/>
          </p:nvSpPr>
          <p:spPr>
            <a:xfrm>
              <a:off x="937117" y="3304799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A9D3868-2891-4294-A364-9408F3814445}"/>
                </a:ext>
              </a:extLst>
            </p:cNvPr>
            <p:cNvSpPr/>
            <p:nvPr/>
          </p:nvSpPr>
          <p:spPr>
            <a:xfrm>
              <a:off x="983203" y="3350669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2E8379-82D2-431A-B2F7-AC3FB49E779A}"/>
                </a:ext>
              </a:extLst>
            </p:cNvPr>
            <p:cNvSpPr/>
            <p:nvPr/>
          </p:nvSpPr>
          <p:spPr>
            <a:xfrm>
              <a:off x="860447" y="3335846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9D7C6BD-E85A-4331-9B2E-F7469E2FD2D9}"/>
                </a:ext>
              </a:extLst>
            </p:cNvPr>
            <p:cNvSpPr/>
            <p:nvPr/>
          </p:nvSpPr>
          <p:spPr>
            <a:xfrm>
              <a:off x="798864" y="3381787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072751-87A7-4C46-A05C-EC18B5791C02}"/>
                </a:ext>
              </a:extLst>
            </p:cNvPr>
            <p:cNvSpPr/>
            <p:nvPr/>
          </p:nvSpPr>
          <p:spPr>
            <a:xfrm>
              <a:off x="811906" y="3392365"/>
              <a:ext cx="189350" cy="84548"/>
            </a:xfrm>
            <a:custGeom>
              <a:avLst/>
              <a:gdLst>
                <a:gd name="connsiteX0" fmla="*/ 4604 w 189350"/>
                <a:gd name="connsiteY0" fmla="*/ 84548 h 84548"/>
                <a:gd name="connsiteX1" fmla="*/ 0 w 189350"/>
                <a:gd name="connsiteY1" fmla="*/ 78410 h 84548"/>
                <a:gd name="connsiteX2" fmla="*/ 61429 w 189350"/>
                <a:gd name="connsiteY2" fmla="*/ 32377 h 84548"/>
                <a:gd name="connsiteX3" fmla="*/ 141476 w 189350"/>
                <a:gd name="connsiteY3" fmla="*/ 0 h 84548"/>
                <a:gd name="connsiteX4" fmla="*/ 189351 w 189350"/>
                <a:gd name="connsiteY4" fmla="*/ 47670 h 84548"/>
                <a:gd name="connsiteX5" fmla="*/ 183980 w 189350"/>
                <a:gd name="connsiteY5" fmla="*/ 53092 h 84548"/>
                <a:gd name="connsiteX6" fmla="*/ 139635 w 189350"/>
                <a:gd name="connsiteY6" fmla="*/ 9002 h 84548"/>
                <a:gd name="connsiteX7" fmla="*/ 65214 w 189350"/>
                <a:gd name="connsiteY7" fmla="*/ 39129 h 84548"/>
                <a:gd name="connsiteX8" fmla="*/ 4604 w 189350"/>
                <a:gd name="connsiteY8" fmla="*/ 84548 h 8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50" h="84548">
                  <a:moveTo>
                    <a:pt x="4604" y="84548"/>
                  </a:moveTo>
                  <a:lnTo>
                    <a:pt x="0" y="78410"/>
                  </a:lnTo>
                  <a:lnTo>
                    <a:pt x="61429" y="32377"/>
                  </a:lnTo>
                  <a:lnTo>
                    <a:pt x="141476" y="0"/>
                  </a:lnTo>
                  <a:lnTo>
                    <a:pt x="189351" y="47670"/>
                  </a:lnTo>
                  <a:lnTo>
                    <a:pt x="183980" y="53092"/>
                  </a:lnTo>
                  <a:lnTo>
                    <a:pt x="139635" y="9002"/>
                  </a:lnTo>
                  <a:lnTo>
                    <a:pt x="65214" y="39129"/>
                  </a:lnTo>
                  <a:lnTo>
                    <a:pt x="4604" y="84548"/>
                  </a:lnTo>
                  <a:close/>
                </a:path>
              </a:pathLst>
            </a:custGeom>
            <a:solidFill>
              <a:schemeClr val="accent1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053222-F86B-4976-96B8-716ADF71B163}"/>
                </a:ext>
              </a:extLst>
            </p:cNvPr>
            <p:cNvSpPr/>
            <p:nvPr/>
          </p:nvSpPr>
          <p:spPr>
            <a:xfrm>
              <a:off x="937117" y="3381502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9DFC6D0-83CA-44DE-8642-350439C38C06}"/>
                </a:ext>
              </a:extLst>
            </p:cNvPr>
            <p:cNvSpPr/>
            <p:nvPr/>
          </p:nvSpPr>
          <p:spPr>
            <a:xfrm>
              <a:off x="983203" y="3427396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628209-2674-4D5F-AF6F-6A9116653C01}"/>
                </a:ext>
              </a:extLst>
            </p:cNvPr>
            <p:cNvSpPr/>
            <p:nvPr/>
          </p:nvSpPr>
          <p:spPr>
            <a:xfrm>
              <a:off x="860447" y="3412572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89EFDD-5285-4E96-985D-B8088082018F}"/>
                </a:ext>
              </a:extLst>
            </p:cNvPr>
            <p:cNvSpPr/>
            <p:nvPr/>
          </p:nvSpPr>
          <p:spPr>
            <a:xfrm>
              <a:off x="798864" y="3458490"/>
              <a:ext cx="30688" cy="30688"/>
            </a:xfrm>
            <a:custGeom>
              <a:avLst/>
              <a:gdLst>
                <a:gd name="connsiteX0" fmla="*/ 15344 w 30688"/>
                <a:gd name="connsiteY0" fmla="*/ 30689 h 30688"/>
                <a:gd name="connsiteX1" fmla="*/ 30689 w 30688"/>
                <a:gd name="connsiteY1" fmla="*/ 15344 h 30688"/>
                <a:gd name="connsiteX2" fmla="*/ 15344 w 30688"/>
                <a:gd name="connsiteY2" fmla="*/ 0 h 30688"/>
                <a:gd name="connsiteX3" fmla="*/ 0 w 30688"/>
                <a:gd name="connsiteY3" fmla="*/ 15344 h 30688"/>
                <a:gd name="connsiteX4" fmla="*/ 15344 w 30688"/>
                <a:gd name="connsiteY4" fmla="*/ 30689 h 3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88" h="30688">
                  <a:moveTo>
                    <a:pt x="15344" y="30689"/>
                  </a:moveTo>
                  <a:cubicBezTo>
                    <a:pt x="23819" y="30689"/>
                    <a:pt x="30689" y="23819"/>
                    <a:pt x="30689" y="15344"/>
                  </a:cubicBezTo>
                  <a:cubicBezTo>
                    <a:pt x="30689" y="6870"/>
                    <a:pt x="23819" y="0"/>
                    <a:pt x="15344" y="0"/>
                  </a:cubicBezTo>
                  <a:cubicBezTo>
                    <a:pt x="6870" y="0"/>
                    <a:pt x="0" y="6870"/>
                    <a:pt x="0" y="15344"/>
                  </a:cubicBezTo>
                  <a:cubicBezTo>
                    <a:pt x="0" y="23819"/>
                    <a:pt x="6870" y="30689"/>
                    <a:pt x="15344" y="30689"/>
                  </a:cubicBezTo>
                  <a:close/>
                </a:path>
              </a:pathLst>
            </a:custGeom>
            <a:solidFill>
              <a:srgbClr val="0078D4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899E833-3E2A-41FE-B96C-908B10D4DB97}"/>
                </a:ext>
              </a:extLst>
            </p:cNvPr>
            <p:cNvSpPr/>
            <p:nvPr/>
          </p:nvSpPr>
          <p:spPr>
            <a:xfrm>
              <a:off x="768177" y="3274156"/>
              <a:ext cx="15446" cy="261111"/>
            </a:xfrm>
            <a:custGeom>
              <a:avLst/>
              <a:gdLst>
                <a:gd name="connsiteX0" fmla="*/ 15447 w 15446"/>
                <a:gd name="connsiteY0" fmla="*/ 0 h 261111"/>
                <a:gd name="connsiteX1" fmla="*/ 0 w 15446"/>
                <a:gd name="connsiteY1" fmla="*/ 0 h 261111"/>
                <a:gd name="connsiteX2" fmla="*/ 0 w 15446"/>
                <a:gd name="connsiteY2" fmla="*/ 261111 h 261111"/>
                <a:gd name="connsiteX3" fmla="*/ 15447 w 15446"/>
                <a:gd name="connsiteY3" fmla="*/ 261111 h 261111"/>
                <a:gd name="connsiteX4" fmla="*/ 15447 w 15446"/>
                <a:gd name="connsiteY4" fmla="*/ 0 h 26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46" h="261111">
                  <a:moveTo>
                    <a:pt x="15447" y="0"/>
                  </a:moveTo>
                  <a:lnTo>
                    <a:pt x="0" y="0"/>
                  </a:lnTo>
                  <a:lnTo>
                    <a:pt x="0" y="261111"/>
                  </a:lnTo>
                  <a:lnTo>
                    <a:pt x="15447" y="261111"/>
                  </a:lnTo>
                  <a:lnTo>
                    <a:pt x="15447" y="0"/>
                  </a:lnTo>
                  <a:close/>
                </a:path>
              </a:pathLst>
            </a:custGeom>
            <a:solidFill>
              <a:srgbClr val="C1C1C1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4DAB4E8-81E3-421C-BA2C-22DC7449DA9C}"/>
                </a:ext>
              </a:extLst>
            </p:cNvPr>
            <p:cNvSpPr/>
            <p:nvPr/>
          </p:nvSpPr>
          <p:spPr>
            <a:xfrm>
              <a:off x="768235" y="3519918"/>
              <a:ext cx="261315" cy="15447"/>
            </a:xfrm>
            <a:custGeom>
              <a:avLst/>
              <a:gdLst>
                <a:gd name="connsiteX0" fmla="*/ 261316 w 261315"/>
                <a:gd name="connsiteY0" fmla="*/ 15447 h 15447"/>
                <a:gd name="connsiteX1" fmla="*/ 261316 w 261315"/>
                <a:gd name="connsiteY1" fmla="*/ 0 h 15447"/>
                <a:gd name="connsiteX2" fmla="*/ 0 w 261315"/>
                <a:gd name="connsiteY2" fmla="*/ 0 h 15447"/>
                <a:gd name="connsiteX3" fmla="*/ 0 w 261315"/>
                <a:gd name="connsiteY3" fmla="*/ 15447 h 15447"/>
                <a:gd name="connsiteX4" fmla="*/ 261316 w 261315"/>
                <a:gd name="connsiteY4" fmla="*/ 15447 h 1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315" h="15447">
                  <a:moveTo>
                    <a:pt x="261316" y="15447"/>
                  </a:moveTo>
                  <a:lnTo>
                    <a:pt x="261316" y="0"/>
                  </a:lnTo>
                  <a:lnTo>
                    <a:pt x="0" y="0"/>
                  </a:lnTo>
                  <a:lnTo>
                    <a:pt x="0" y="15447"/>
                  </a:lnTo>
                  <a:lnTo>
                    <a:pt x="261316" y="15447"/>
                  </a:lnTo>
                  <a:close/>
                </a:path>
              </a:pathLst>
            </a:custGeom>
            <a:solidFill>
              <a:srgbClr val="C1C1C1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30EE8B9-7C58-40DB-B8B0-42714F13E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5347" y="3904082"/>
            <a:ext cx="352160" cy="337574"/>
            <a:chOff x="108902" y="4078171"/>
            <a:chExt cx="431089" cy="41323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70A62DE-909F-46B6-BC50-879201F798CC}"/>
                </a:ext>
              </a:extLst>
            </p:cNvPr>
            <p:cNvSpPr/>
            <p:nvPr/>
          </p:nvSpPr>
          <p:spPr>
            <a:xfrm>
              <a:off x="108902" y="4309914"/>
              <a:ext cx="90405" cy="181492"/>
            </a:xfrm>
            <a:custGeom>
              <a:avLst/>
              <a:gdLst>
                <a:gd name="connsiteX0" fmla="*/ 90406 w 90405"/>
                <a:gd name="connsiteY0" fmla="*/ 0 h 181492"/>
                <a:gd name="connsiteX1" fmla="*/ 0 w 90405"/>
                <a:gd name="connsiteY1" fmla="*/ 0 h 181492"/>
                <a:gd name="connsiteX2" fmla="*/ 0 w 90405"/>
                <a:gd name="connsiteY2" fmla="*/ 181492 h 181492"/>
                <a:gd name="connsiteX3" fmla="*/ 90406 w 90405"/>
                <a:gd name="connsiteY3" fmla="*/ 181492 h 181492"/>
                <a:gd name="connsiteX4" fmla="*/ 90406 w 90405"/>
                <a:gd name="connsiteY4" fmla="*/ 0 h 18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05" h="181492">
                  <a:moveTo>
                    <a:pt x="90406" y="0"/>
                  </a:moveTo>
                  <a:lnTo>
                    <a:pt x="0" y="0"/>
                  </a:lnTo>
                  <a:lnTo>
                    <a:pt x="0" y="181492"/>
                  </a:lnTo>
                  <a:lnTo>
                    <a:pt x="90406" y="181492"/>
                  </a:lnTo>
                  <a:lnTo>
                    <a:pt x="90406" y="0"/>
                  </a:lnTo>
                  <a:close/>
                </a:path>
              </a:pathLst>
            </a:custGeom>
            <a:solidFill>
              <a:srgbClr val="C1C1C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3FB79D-80A5-41B9-8767-C4AACF0E4511}"/>
                </a:ext>
              </a:extLst>
            </p:cNvPr>
            <p:cNvSpPr/>
            <p:nvPr/>
          </p:nvSpPr>
          <p:spPr>
            <a:xfrm>
              <a:off x="449586" y="4174077"/>
              <a:ext cx="90405" cy="317252"/>
            </a:xfrm>
            <a:custGeom>
              <a:avLst/>
              <a:gdLst>
                <a:gd name="connsiteX0" fmla="*/ 90406 w 90405"/>
                <a:gd name="connsiteY0" fmla="*/ 0 h 317252"/>
                <a:gd name="connsiteX1" fmla="*/ 0 w 90405"/>
                <a:gd name="connsiteY1" fmla="*/ 0 h 317252"/>
                <a:gd name="connsiteX2" fmla="*/ 0 w 90405"/>
                <a:gd name="connsiteY2" fmla="*/ 317252 h 317252"/>
                <a:gd name="connsiteX3" fmla="*/ 90406 w 90405"/>
                <a:gd name="connsiteY3" fmla="*/ 317252 h 317252"/>
                <a:gd name="connsiteX4" fmla="*/ 90406 w 90405"/>
                <a:gd name="connsiteY4" fmla="*/ 0 h 31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05" h="317252">
                  <a:moveTo>
                    <a:pt x="90406" y="0"/>
                  </a:moveTo>
                  <a:lnTo>
                    <a:pt x="0" y="0"/>
                  </a:lnTo>
                  <a:lnTo>
                    <a:pt x="0" y="317252"/>
                  </a:lnTo>
                  <a:lnTo>
                    <a:pt x="90406" y="317252"/>
                  </a:lnTo>
                  <a:lnTo>
                    <a:pt x="90406" y="0"/>
                  </a:lnTo>
                  <a:close/>
                </a:path>
              </a:pathLst>
            </a:custGeom>
            <a:solidFill>
              <a:srgbClr val="0078D4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8B7CC-D223-4321-A47D-EF0AA8F4C6C7}"/>
                </a:ext>
              </a:extLst>
            </p:cNvPr>
            <p:cNvSpPr/>
            <p:nvPr/>
          </p:nvSpPr>
          <p:spPr>
            <a:xfrm>
              <a:off x="222892" y="4264329"/>
              <a:ext cx="90405" cy="226997"/>
            </a:xfrm>
            <a:custGeom>
              <a:avLst/>
              <a:gdLst>
                <a:gd name="connsiteX0" fmla="*/ 90406 w 90405"/>
                <a:gd name="connsiteY0" fmla="*/ 0 h 226997"/>
                <a:gd name="connsiteX1" fmla="*/ 0 w 90405"/>
                <a:gd name="connsiteY1" fmla="*/ 0 h 226997"/>
                <a:gd name="connsiteX2" fmla="*/ 0 w 90405"/>
                <a:gd name="connsiteY2" fmla="*/ 226997 h 226997"/>
                <a:gd name="connsiteX3" fmla="*/ 90406 w 90405"/>
                <a:gd name="connsiteY3" fmla="*/ 226997 h 226997"/>
                <a:gd name="connsiteX4" fmla="*/ 90406 w 90405"/>
                <a:gd name="connsiteY4" fmla="*/ 0 h 22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05" h="226997">
                  <a:moveTo>
                    <a:pt x="90406" y="0"/>
                  </a:moveTo>
                  <a:lnTo>
                    <a:pt x="0" y="0"/>
                  </a:lnTo>
                  <a:lnTo>
                    <a:pt x="0" y="226997"/>
                  </a:lnTo>
                  <a:lnTo>
                    <a:pt x="90406" y="226997"/>
                  </a:lnTo>
                  <a:lnTo>
                    <a:pt x="90406" y="0"/>
                  </a:lnTo>
                  <a:close/>
                </a:path>
              </a:pathLst>
            </a:custGeom>
            <a:solidFill>
              <a:srgbClr val="C1C1C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844835-4727-4C0F-8273-76CE2129A917}"/>
                </a:ext>
              </a:extLst>
            </p:cNvPr>
            <p:cNvSpPr/>
            <p:nvPr/>
          </p:nvSpPr>
          <p:spPr>
            <a:xfrm>
              <a:off x="336201" y="4151461"/>
              <a:ext cx="90405" cy="339853"/>
            </a:xfrm>
            <a:custGeom>
              <a:avLst/>
              <a:gdLst>
                <a:gd name="connsiteX0" fmla="*/ 90406 w 90405"/>
                <a:gd name="connsiteY0" fmla="*/ 0 h 339853"/>
                <a:gd name="connsiteX1" fmla="*/ 0 w 90405"/>
                <a:gd name="connsiteY1" fmla="*/ 0 h 339853"/>
                <a:gd name="connsiteX2" fmla="*/ 0 w 90405"/>
                <a:gd name="connsiteY2" fmla="*/ 339854 h 339853"/>
                <a:gd name="connsiteX3" fmla="*/ 90406 w 90405"/>
                <a:gd name="connsiteY3" fmla="*/ 339854 h 339853"/>
                <a:gd name="connsiteX4" fmla="*/ 90406 w 90405"/>
                <a:gd name="connsiteY4" fmla="*/ 0 h 33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05" h="339853">
                  <a:moveTo>
                    <a:pt x="90406" y="0"/>
                  </a:moveTo>
                  <a:lnTo>
                    <a:pt x="0" y="0"/>
                  </a:lnTo>
                  <a:lnTo>
                    <a:pt x="0" y="339854"/>
                  </a:lnTo>
                  <a:lnTo>
                    <a:pt x="90406" y="339854"/>
                  </a:lnTo>
                  <a:lnTo>
                    <a:pt x="90406" y="0"/>
                  </a:lnTo>
                  <a:close/>
                </a:path>
              </a:pathLst>
            </a:custGeom>
            <a:solidFill>
              <a:srgbClr val="0078D4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5D30BC9-4A5A-4ED0-B238-C76314CA8A41}"/>
                </a:ext>
              </a:extLst>
            </p:cNvPr>
            <p:cNvSpPr/>
            <p:nvPr/>
          </p:nvSpPr>
          <p:spPr>
            <a:xfrm>
              <a:off x="263558" y="4170437"/>
              <a:ext cx="235085" cy="233573"/>
            </a:xfrm>
            <a:custGeom>
              <a:avLst/>
              <a:gdLst>
                <a:gd name="connsiteX0" fmla="*/ 7937 w 235085"/>
                <a:gd name="connsiteY0" fmla="*/ 233573 h 233573"/>
                <a:gd name="connsiteX1" fmla="*/ 0 w 235085"/>
                <a:gd name="connsiteY1" fmla="*/ 225561 h 233573"/>
                <a:gd name="connsiteX2" fmla="*/ 113159 w 235085"/>
                <a:gd name="connsiteY2" fmla="*/ 112856 h 233573"/>
                <a:gd name="connsiteX3" fmla="*/ 227073 w 235085"/>
                <a:gd name="connsiteY3" fmla="*/ 0 h 233573"/>
                <a:gd name="connsiteX4" fmla="*/ 235086 w 235085"/>
                <a:gd name="connsiteY4" fmla="*/ 8087 h 233573"/>
                <a:gd name="connsiteX5" fmla="*/ 121172 w 235085"/>
                <a:gd name="connsiteY5" fmla="*/ 120869 h 233573"/>
                <a:gd name="connsiteX6" fmla="*/ 7937 w 235085"/>
                <a:gd name="connsiteY6" fmla="*/ 233573 h 23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085" h="233573">
                  <a:moveTo>
                    <a:pt x="7937" y="233573"/>
                  </a:moveTo>
                  <a:lnTo>
                    <a:pt x="0" y="225561"/>
                  </a:lnTo>
                  <a:lnTo>
                    <a:pt x="113159" y="112856"/>
                  </a:lnTo>
                  <a:lnTo>
                    <a:pt x="227073" y="0"/>
                  </a:lnTo>
                  <a:lnTo>
                    <a:pt x="235086" y="8087"/>
                  </a:lnTo>
                  <a:lnTo>
                    <a:pt x="121172" y="120869"/>
                  </a:lnTo>
                  <a:lnTo>
                    <a:pt x="7937" y="233573"/>
                  </a:lnTo>
                  <a:close/>
                </a:path>
              </a:pathLst>
            </a:custGeom>
            <a:solidFill>
              <a:srgbClr val="C1C1C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D425A7C-73BB-4284-BC7F-CF180E5CC244}"/>
                </a:ext>
              </a:extLst>
            </p:cNvPr>
            <p:cNvSpPr/>
            <p:nvPr/>
          </p:nvSpPr>
          <p:spPr>
            <a:xfrm>
              <a:off x="467805" y="4147786"/>
              <a:ext cx="52308" cy="52308"/>
            </a:xfrm>
            <a:custGeom>
              <a:avLst/>
              <a:gdLst>
                <a:gd name="connsiteX0" fmla="*/ 26154 w 52308"/>
                <a:gd name="connsiteY0" fmla="*/ 52308 h 52308"/>
                <a:gd name="connsiteX1" fmla="*/ 52308 w 52308"/>
                <a:gd name="connsiteY1" fmla="*/ 26154 h 52308"/>
                <a:gd name="connsiteX2" fmla="*/ 26154 w 52308"/>
                <a:gd name="connsiteY2" fmla="*/ 0 h 52308"/>
                <a:gd name="connsiteX3" fmla="*/ 0 w 52308"/>
                <a:gd name="connsiteY3" fmla="*/ 26154 h 52308"/>
                <a:gd name="connsiteX4" fmla="*/ 26154 w 52308"/>
                <a:gd name="connsiteY4" fmla="*/ 52308 h 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08" h="52308">
                  <a:moveTo>
                    <a:pt x="26154" y="52308"/>
                  </a:moveTo>
                  <a:cubicBezTo>
                    <a:pt x="40598" y="52308"/>
                    <a:pt x="52308" y="40598"/>
                    <a:pt x="52308" y="26154"/>
                  </a:cubicBezTo>
                  <a:cubicBezTo>
                    <a:pt x="52308" y="11709"/>
                    <a:pt x="40598" y="0"/>
                    <a:pt x="26154" y="0"/>
                  </a:cubicBezTo>
                  <a:cubicBezTo>
                    <a:pt x="11710" y="0"/>
                    <a:pt x="0" y="11709"/>
                    <a:pt x="0" y="26154"/>
                  </a:cubicBezTo>
                  <a:cubicBezTo>
                    <a:pt x="0" y="40598"/>
                    <a:pt x="11710" y="52308"/>
                    <a:pt x="26154" y="52308"/>
                  </a:cubicBezTo>
                  <a:close/>
                </a:path>
              </a:pathLst>
            </a:custGeom>
            <a:solidFill>
              <a:srgbClr val="C1C1C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CDEDC3-0898-4FE9-9B6B-8ED9C29FBA66}"/>
                </a:ext>
              </a:extLst>
            </p:cNvPr>
            <p:cNvSpPr/>
            <p:nvPr/>
          </p:nvSpPr>
          <p:spPr>
            <a:xfrm>
              <a:off x="354570" y="4261148"/>
              <a:ext cx="52308" cy="52308"/>
            </a:xfrm>
            <a:custGeom>
              <a:avLst/>
              <a:gdLst>
                <a:gd name="connsiteX0" fmla="*/ 26154 w 52308"/>
                <a:gd name="connsiteY0" fmla="*/ 52308 h 52308"/>
                <a:gd name="connsiteX1" fmla="*/ 52308 w 52308"/>
                <a:gd name="connsiteY1" fmla="*/ 26154 h 52308"/>
                <a:gd name="connsiteX2" fmla="*/ 26154 w 52308"/>
                <a:gd name="connsiteY2" fmla="*/ 0 h 52308"/>
                <a:gd name="connsiteX3" fmla="*/ 0 w 52308"/>
                <a:gd name="connsiteY3" fmla="*/ 26154 h 52308"/>
                <a:gd name="connsiteX4" fmla="*/ 26154 w 52308"/>
                <a:gd name="connsiteY4" fmla="*/ 52308 h 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08" h="52308">
                  <a:moveTo>
                    <a:pt x="26154" y="52308"/>
                  </a:moveTo>
                  <a:cubicBezTo>
                    <a:pt x="40598" y="52308"/>
                    <a:pt x="52308" y="40598"/>
                    <a:pt x="52308" y="26154"/>
                  </a:cubicBezTo>
                  <a:cubicBezTo>
                    <a:pt x="52308" y="11710"/>
                    <a:pt x="40598" y="0"/>
                    <a:pt x="26154" y="0"/>
                  </a:cubicBezTo>
                  <a:cubicBezTo>
                    <a:pt x="11710" y="0"/>
                    <a:pt x="0" y="11710"/>
                    <a:pt x="0" y="26154"/>
                  </a:cubicBezTo>
                  <a:cubicBezTo>
                    <a:pt x="0" y="40598"/>
                    <a:pt x="11710" y="52308"/>
                    <a:pt x="26154" y="52308"/>
                  </a:cubicBezTo>
                  <a:close/>
                </a:path>
              </a:pathLst>
            </a:custGeom>
            <a:solidFill>
              <a:srgbClr val="C1C1C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A39300E-7B2F-4837-BF3A-35EFA57079F4}"/>
                </a:ext>
              </a:extLst>
            </p:cNvPr>
            <p:cNvSpPr/>
            <p:nvPr/>
          </p:nvSpPr>
          <p:spPr>
            <a:xfrm>
              <a:off x="241411" y="4375147"/>
              <a:ext cx="52308" cy="52308"/>
            </a:xfrm>
            <a:custGeom>
              <a:avLst/>
              <a:gdLst>
                <a:gd name="connsiteX0" fmla="*/ 26154 w 52308"/>
                <a:gd name="connsiteY0" fmla="*/ 52308 h 52308"/>
                <a:gd name="connsiteX1" fmla="*/ 52309 w 52308"/>
                <a:gd name="connsiteY1" fmla="*/ 26154 h 52308"/>
                <a:gd name="connsiteX2" fmla="*/ 26154 w 52308"/>
                <a:gd name="connsiteY2" fmla="*/ 0 h 52308"/>
                <a:gd name="connsiteX3" fmla="*/ 0 w 52308"/>
                <a:gd name="connsiteY3" fmla="*/ 26154 h 52308"/>
                <a:gd name="connsiteX4" fmla="*/ 26154 w 52308"/>
                <a:gd name="connsiteY4" fmla="*/ 52308 h 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08" h="52308">
                  <a:moveTo>
                    <a:pt x="26154" y="52308"/>
                  </a:moveTo>
                  <a:cubicBezTo>
                    <a:pt x="40599" y="52308"/>
                    <a:pt x="52309" y="40598"/>
                    <a:pt x="52309" y="26154"/>
                  </a:cubicBezTo>
                  <a:cubicBezTo>
                    <a:pt x="52309" y="11710"/>
                    <a:pt x="40599" y="0"/>
                    <a:pt x="26154" y="0"/>
                  </a:cubicBezTo>
                  <a:cubicBezTo>
                    <a:pt x="11710" y="0"/>
                    <a:pt x="0" y="11710"/>
                    <a:pt x="0" y="26154"/>
                  </a:cubicBezTo>
                  <a:cubicBezTo>
                    <a:pt x="0" y="40598"/>
                    <a:pt x="11710" y="52308"/>
                    <a:pt x="26154" y="52308"/>
                  </a:cubicBezTo>
                  <a:close/>
                </a:path>
              </a:pathLst>
            </a:custGeom>
            <a:solidFill>
              <a:srgbClr val="0078D4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41BA778-5F29-4338-9F87-CA3D4CE13197}"/>
                </a:ext>
              </a:extLst>
            </p:cNvPr>
            <p:cNvSpPr/>
            <p:nvPr/>
          </p:nvSpPr>
          <p:spPr>
            <a:xfrm>
              <a:off x="128556" y="4289206"/>
              <a:ext cx="52308" cy="52308"/>
            </a:xfrm>
            <a:custGeom>
              <a:avLst/>
              <a:gdLst>
                <a:gd name="connsiteX0" fmla="*/ 26154 w 52308"/>
                <a:gd name="connsiteY0" fmla="*/ 52308 h 52308"/>
                <a:gd name="connsiteX1" fmla="*/ 52308 w 52308"/>
                <a:gd name="connsiteY1" fmla="*/ 26154 h 52308"/>
                <a:gd name="connsiteX2" fmla="*/ 26154 w 52308"/>
                <a:gd name="connsiteY2" fmla="*/ 0 h 52308"/>
                <a:gd name="connsiteX3" fmla="*/ 0 w 52308"/>
                <a:gd name="connsiteY3" fmla="*/ 26154 h 52308"/>
                <a:gd name="connsiteX4" fmla="*/ 26154 w 52308"/>
                <a:gd name="connsiteY4" fmla="*/ 52308 h 5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08" h="52308">
                  <a:moveTo>
                    <a:pt x="26154" y="52308"/>
                  </a:moveTo>
                  <a:cubicBezTo>
                    <a:pt x="40599" y="52308"/>
                    <a:pt x="52308" y="40598"/>
                    <a:pt x="52308" y="26154"/>
                  </a:cubicBezTo>
                  <a:cubicBezTo>
                    <a:pt x="52308" y="11710"/>
                    <a:pt x="40599" y="0"/>
                    <a:pt x="26154" y="0"/>
                  </a:cubicBezTo>
                  <a:cubicBezTo>
                    <a:pt x="11710" y="0"/>
                    <a:pt x="0" y="11710"/>
                    <a:pt x="0" y="26154"/>
                  </a:cubicBezTo>
                  <a:cubicBezTo>
                    <a:pt x="0" y="40598"/>
                    <a:pt x="11710" y="52308"/>
                    <a:pt x="26154" y="52308"/>
                  </a:cubicBezTo>
                  <a:close/>
                </a:path>
              </a:pathLst>
            </a:custGeom>
            <a:solidFill>
              <a:srgbClr val="0078D4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3093A5-AA69-4206-8775-CC67F6166088}"/>
                </a:ext>
              </a:extLst>
            </p:cNvPr>
            <p:cNvSpPr/>
            <p:nvPr/>
          </p:nvSpPr>
          <p:spPr>
            <a:xfrm>
              <a:off x="213066" y="4169307"/>
              <a:ext cx="77177" cy="77177"/>
            </a:xfrm>
            <a:custGeom>
              <a:avLst/>
              <a:gdLst>
                <a:gd name="connsiteX0" fmla="*/ 18067 w 77177"/>
                <a:gd name="connsiteY0" fmla="*/ 0 h 77177"/>
                <a:gd name="connsiteX1" fmla="*/ 0 w 77177"/>
                <a:gd name="connsiteY1" fmla="*/ 18066 h 77177"/>
                <a:gd name="connsiteX2" fmla="*/ 59112 w 77177"/>
                <a:gd name="connsiteY2" fmla="*/ 77177 h 77177"/>
                <a:gd name="connsiteX3" fmla="*/ 77177 w 77177"/>
                <a:gd name="connsiteY3" fmla="*/ 59111 h 77177"/>
                <a:gd name="connsiteX4" fmla="*/ 18067 w 77177"/>
                <a:gd name="connsiteY4" fmla="*/ 0 h 7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77" h="77177">
                  <a:moveTo>
                    <a:pt x="18067" y="0"/>
                  </a:moveTo>
                  <a:lnTo>
                    <a:pt x="0" y="18066"/>
                  </a:lnTo>
                  <a:lnTo>
                    <a:pt x="59112" y="77177"/>
                  </a:lnTo>
                  <a:lnTo>
                    <a:pt x="77177" y="59111"/>
                  </a:lnTo>
                  <a:lnTo>
                    <a:pt x="18067" y="0"/>
                  </a:lnTo>
                  <a:close/>
                </a:path>
              </a:pathLst>
            </a:custGeom>
            <a:solidFill>
              <a:schemeClr val="tx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1A690DF-AADE-46C2-8647-ED4E7ED1371F}"/>
                </a:ext>
              </a:extLst>
            </p:cNvPr>
            <p:cNvSpPr/>
            <p:nvPr/>
          </p:nvSpPr>
          <p:spPr>
            <a:xfrm>
              <a:off x="129689" y="4078171"/>
              <a:ext cx="129107" cy="129107"/>
            </a:xfrm>
            <a:custGeom>
              <a:avLst/>
              <a:gdLst>
                <a:gd name="connsiteX0" fmla="*/ 64554 w 129107"/>
                <a:gd name="connsiteY0" fmla="*/ 0 h 129107"/>
                <a:gd name="connsiteX1" fmla="*/ 0 w 129107"/>
                <a:gd name="connsiteY1" fmla="*/ 64554 h 129107"/>
                <a:gd name="connsiteX2" fmla="*/ 64554 w 129107"/>
                <a:gd name="connsiteY2" fmla="*/ 129108 h 129107"/>
                <a:gd name="connsiteX3" fmla="*/ 129108 w 129107"/>
                <a:gd name="connsiteY3" fmla="*/ 64554 h 129107"/>
                <a:gd name="connsiteX4" fmla="*/ 64554 w 129107"/>
                <a:gd name="connsiteY4" fmla="*/ 0 h 129107"/>
                <a:gd name="connsiteX5" fmla="*/ 64554 w 129107"/>
                <a:gd name="connsiteY5" fmla="*/ 103407 h 129107"/>
                <a:gd name="connsiteX6" fmla="*/ 25776 w 129107"/>
                <a:gd name="connsiteY6" fmla="*/ 64630 h 129107"/>
                <a:gd name="connsiteX7" fmla="*/ 64554 w 129107"/>
                <a:gd name="connsiteY7" fmla="*/ 25852 h 129107"/>
                <a:gd name="connsiteX8" fmla="*/ 103332 w 129107"/>
                <a:gd name="connsiteY8" fmla="*/ 64630 h 129107"/>
                <a:gd name="connsiteX9" fmla="*/ 64554 w 129107"/>
                <a:gd name="connsiteY9" fmla="*/ 103407 h 12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07" h="129107">
                  <a:moveTo>
                    <a:pt x="64554" y="0"/>
                  </a:moveTo>
                  <a:cubicBezTo>
                    <a:pt x="28951" y="0"/>
                    <a:pt x="0" y="28875"/>
                    <a:pt x="0" y="64554"/>
                  </a:cubicBezTo>
                  <a:cubicBezTo>
                    <a:pt x="0" y="100233"/>
                    <a:pt x="28876" y="129108"/>
                    <a:pt x="64554" y="129108"/>
                  </a:cubicBezTo>
                  <a:cubicBezTo>
                    <a:pt x="100233" y="129108"/>
                    <a:pt x="129108" y="100233"/>
                    <a:pt x="129108" y="64554"/>
                  </a:cubicBezTo>
                  <a:cubicBezTo>
                    <a:pt x="129108" y="28875"/>
                    <a:pt x="100233" y="0"/>
                    <a:pt x="64554" y="0"/>
                  </a:cubicBezTo>
                  <a:close/>
                  <a:moveTo>
                    <a:pt x="64554" y="103407"/>
                  </a:moveTo>
                  <a:cubicBezTo>
                    <a:pt x="43086" y="103407"/>
                    <a:pt x="25776" y="86022"/>
                    <a:pt x="25776" y="64630"/>
                  </a:cubicBezTo>
                  <a:cubicBezTo>
                    <a:pt x="25776" y="43162"/>
                    <a:pt x="43162" y="25852"/>
                    <a:pt x="64554" y="25852"/>
                  </a:cubicBezTo>
                  <a:cubicBezTo>
                    <a:pt x="85946" y="25852"/>
                    <a:pt x="103332" y="43238"/>
                    <a:pt x="103332" y="64630"/>
                  </a:cubicBezTo>
                  <a:cubicBezTo>
                    <a:pt x="103332" y="86022"/>
                    <a:pt x="86022" y="103407"/>
                    <a:pt x="64554" y="103407"/>
                  </a:cubicBezTo>
                  <a:close/>
                </a:path>
              </a:pathLst>
            </a:custGeom>
            <a:solidFill>
              <a:schemeClr val="tx1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26AD1BA-969A-4AE6-BF11-6CB6E5FF8013}"/>
                </a:ext>
              </a:extLst>
            </p:cNvPr>
            <p:cNvSpPr/>
            <p:nvPr/>
          </p:nvSpPr>
          <p:spPr>
            <a:xfrm>
              <a:off x="150989" y="4309099"/>
              <a:ext cx="119809" cy="99446"/>
            </a:xfrm>
            <a:custGeom>
              <a:avLst/>
              <a:gdLst>
                <a:gd name="connsiteX0" fmla="*/ 7105 w 119809"/>
                <a:gd name="connsiteY0" fmla="*/ 0 h 99446"/>
                <a:gd name="connsiteX1" fmla="*/ 0 w 119809"/>
                <a:gd name="connsiteY1" fmla="*/ 8837 h 99446"/>
                <a:gd name="connsiteX2" fmla="*/ 112704 w 119809"/>
                <a:gd name="connsiteY2" fmla="*/ 99446 h 99446"/>
                <a:gd name="connsiteX3" fmla="*/ 119809 w 119809"/>
                <a:gd name="connsiteY3" fmla="*/ 90609 h 99446"/>
                <a:gd name="connsiteX4" fmla="*/ 7105 w 119809"/>
                <a:gd name="connsiteY4" fmla="*/ 0 h 9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09" h="99446">
                  <a:moveTo>
                    <a:pt x="7105" y="0"/>
                  </a:moveTo>
                  <a:lnTo>
                    <a:pt x="0" y="8837"/>
                  </a:lnTo>
                  <a:lnTo>
                    <a:pt x="112704" y="99446"/>
                  </a:lnTo>
                  <a:lnTo>
                    <a:pt x="119809" y="90609"/>
                  </a:lnTo>
                  <a:lnTo>
                    <a:pt x="7105" y="0"/>
                  </a:lnTo>
                  <a:close/>
                </a:path>
              </a:pathLst>
            </a:custGeom>
            <a:solidFill>
              <a:srgbClr val="0078D4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7250ECB-6F27-4F33-9378-E0A173902BD0}"/>
                </a:ext>
              </a:extLst>
            </p:cNvPr>
            <p:cNvSpPr/>
            <p:nvPr/>
          </p:nvSpPr>
          <p:spPr>
            <a:xfrm>
              <a:off x="263558" y="4324191"/>
              <a:ext cx="72113" cy="79822"/>
            </a:xfrm>
            <a:custGeom>
              <a:avLst/>
              <a:gdLst>
                <a:gd name="connsiteX0" fmla="*/ 0 w 72113"/>
                <a:gd name="connsiteY0" fmla="*/ 71810 h 79822"/>
                <a:gd name="connsiteX1" fmla="*/ 7937 w 72113"/>
                <a:gd name="connsiteY1" fmla="*/ 79823 h 79822"/>
                <a:gd name="connsiteX2" fmla="*/ 72113 w 72113"/>
                <a:gd name="connsiteY2" fmla="*/ 16025 h 79822"/>
                <a:gd name="connsiteX3" fmla="*/ 72113 w 72113"/>
                <a:gd name="connsiteY3" fmla="*/ 0 h 79822"/>
                <a:gd name="connsiteX4" fmla="*/ 0 w 72113"/>
                <a:gd name="connsiteY4" fmla="*/ 71810 h 7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13" h="79822">
                  <a:moveTo>
                    <a:pt x="0" y="71810"/>
                  </a:moveTo>
                  <a:lnTo>
                    <a:pt x="7937" y="79823"/>
                  </a:lnTo>
                  <a:lnTo>
                    <a:pt x="72113" y="16025"/>
                  </a:lnTo>
                  <a:lnTo>
                    <a:pt x="72113" y="0"/>
                  </a:lnTo>
                  <a:lnTo>
                    <a:pt x="0" y="71810"/>
                  </a:lnTo>
                  <a:close/>
                </a:path>
              </a:pathLst>
            </a:custGeom>
            <a:solidFill>
              <a:srgbClr val="0078D4"/>
            </a:solidFill>
            <a:ln w="89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6C0EA24-E3C4-4828-AD40-71B0BB290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2132" y="4607956"/>
            <a:ext cx="398590" cy="262700"/>
            <a:chOff x="10308506" y="3987801"/>
            <a:chExt cx="441890" cy="291237"/>
          </a:xfrm>
          <a:solidFill>
            <a:srgbClr val="C1C1C1"/>
          </a:solidFill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F47D310-683F-4A32-8CFF-B3D9DF6A9C24}"/>
                </a:ext>
              </a:extLst>
            </p:cNvPr>
            <p:cNvGrpSpPr/>
            <p:nvPr/>
          </p:nvGrpSpPr>
          <p:grpSpPr>
            <a:xfrm>
              <a:off x="10384636" y="3987801"/>
              <a:ext cx="365760" cy="291237"/>
              <a:chOff x="10406929" y="3987801"/>
              <a:chExt cx="365760" cy="291237"/>
            </a:xfrm>
            <a:grpFill/>
          </p:grpSpPr>
          <p:sp>
            <p:nvSpPr>
              <p:cNvPr id="69" name="Freeform 39">
                <a:extLst>
                  <a:ext uri="{FF2B5EF4-FFF2-40B4-BE49-F238E27FC236}">
                    <a16:creationId xmlns:a16="http://schemas.microsoft.com/office/drawing/2014/main" id="{048B6A41-7D6B-4F3C-AFA1-524302007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6929" y="4074825"/>
                <a:ext cx="365760" cy="26988"/>
              </a:xfrm>
              <a:custGeom>
                <a:avLst/>
                <a:gdLst>
                  <a:gd name="T0" fmla="*/ 0 w 320"/>
                  <a:gd name="T1" fmla="*/ 27 h 27"/>
                  <a:gd name="T2" fmla="*/ 0 w 320"/>
                  <a:gd name="T3" fmla="*/ 27 h 27"/>
                  <a:gd name="T4" fmla="*/ 320 w 320"/>
                  <a:gd name="T5" fmla="*/ 27 h 27"/>
                  <a:gd name="T6" fmla="*/ 320 w 320"/>
                  <a:gd name="T7" fmla="*/ 0 h 27"/>
                  <a:gd name="T8" fmla="*/ 0 w 320"/>
                  <a:gd name="T9" fmla="*/ 0 h 27"/>
                  <a:gd name="T10" fmla="*/ 0 w 320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27">
                    <a:moveTo>
                      <a:pt x="0" y="27"/>
                    </a:moveTo>
                    <a:lnTo>
                      <a:pt x="0" y="27"/>
                    </a:lnTo>
                    <a:lnTo>
                      <a:pt x="320" y="27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0" name="Freeform 40">
                <a:extLst>
                  <a:ext uri="{FF2B5EF4-FFF2-40B4-BE49-F238E27FC236}">
                    <a16:creationId xmlns:a16="http://schemas.microsoft.com/office/drawing/2014/main" id="{D614E629-78B6-480F-9B71-19E352C0C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6929" y="4163437"/>
                <a:ext cx="365760" cy="26988"/>
              </a:xfrm>
              <a:custGeom>
                <a:avLst/>
                <a:gdLst>
                  <a:gd name="T0" fmla="*/ 0 w 320"/>
                  <a:gd name="T1" fmla="*/ 27 h 27"/>
                  <a:gd name="T2" fmla="*/ 0 w 320"/>
                  <a:gd name="T3" fmla="*/ 27 h 27"/>
                  <a:gd name="T4" fmla="*/ 320 w 320"/>
                  <a:gd name="T5" fmla="*/ 27 h 27"/>
                  <a:gd name="T6" fmla="*/ 320 w 320"/>
                  <a:gd name="T7" fmla="*/ 0 h 27"/>
                  <a:gd name="T8" fmla="*/ 0 w 320"/>
                  <a:gd name="T9" fmla="*/ 0 h 27"/>
                  <a:gd name="T10" fmla="*/ 0 w 320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27">
                    <a:moveTo>
                      <a:pt x="0" y="27"/>
                    </a:moveTo>
                    <a:lnTo>
                      <a:pt x="0" y="27"/>
                    </a:lnTo>
                    <a:lnTo>
                      <a:pt x="320" y="27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Freeform 41">
                <a:extLst>
                  <a:ext uri="{FF2B5EF4-FFF2-40B4-BE49-F238E27FC236}">
                    <a16:creationId xmlns:a16="http://schemas.microsoft.com/office/drawing/2014/main" id="{672A4AD1-A576-4A8F-8EC2-29FDD2E73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6929" y="3987801"/>
                <a:ext cx="365760" cy="25400"/>
              </a:xfrm>
              <a:custGeom>
                <a:avLst/>
                <a:gdLst>
                  <a:gd name="T0" fmla="*/ 0 w 320"/>
                  <a:gd name="T1" fmla="*/ 26 h 26"/>
                  <a:gd name="T2" fmla="*/ 0 w 320"/>
                  <a:gd name="T3" fmla="*/ 26 h 26"/>
                  <a:gd name="T4" fmla="*/ 320 w 320"/>
                  <a:gd name="T5" fmla="*/ 26 h 26"/>
                  <a:gd name="T6" fmla="*/ 320 w 320"/>
                  <a:gd name="T7" fmla="*/ 0 h 26"/>
                  <a:gd name="T8" fmla="*/ 0 w 320"/>
                  <a:gd name="T9" fmla="*/ 0 h 26"/>
                  <a:gd name="T10" fmla="*/ 0 w 320"/>
                  <a:gd name="T1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26">
                    <a:moveTo>
                      <a:pt x="0" y="26"/>
                    </a:moveTo>
                    <a:lnTo>
                      <a:pt x="0" y="26"/>
                    </a:lnTo>
                    <a:lnTo>
                      <a:pt x="320" y="26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" name="Freeform 40">
                <a:extLst>
                  <a:ext uri="{FF2B5EF4-FFF2-40B4-BE49-F238E27FC236}">
                    <a16:creationId xmlns:a16="http://schemas.microsoft.com/office/drawing/2014/main" id="{4DB132FC-52A4-4FB9-B1F5-4CC686184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6929" y="4252050"/>
                <a:ext cx="365760" cy="26988"/>
              </a:xfrm>
              <a:custGeom>
                <a:avLst/>
                <a:gdLst>
                  <a:gd name="T0" fmla="*/ 0 w 320"/>
                  <a:gd name="T1" fmla="*/ 27 h 27"/>
                  <a:gd name="T2" fmla="*/ 0 w 320"/>
                  <a:gd name="T3" fmla="*/ 27 h 27"/>
                  <a:gd name="T4" fmla="*/ 320 w 320"/>
                  <a:gd name="T5" fmla="*/ 27 h 27"/>
                  <a:gd name="T6" fmla="*/ 320 w 320"/>
                  <a:gd name="T7" fmla="*/ 0 h 27"/>
                  <a:gd name="T8" fmla="*/ 0 w 320"/>
                  <a:gd name="T9" fmla="*/ 0 h 27"/>
                  <a:gd name="T10" fmla="*/ 0 w 320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27">
                    <a:moveTo>
                      <a:pt x="0" y="27"/>
                    </a:moveTo>
                    <a:lnTo>
                      <a:pt x="0" y="27"/>
                    </a:lnTo>
                    <a:lnTo>
                      <a:pt x="320" y="27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21661E24-EFCF-48AA-93E3-EB69579F1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8506" y="3987801"/>
              <a:ext cx="36576" cy="26988"/>
            </a:xfrm>
            <a:custGeom>
              <a:avLst/>
              <a:gdLst>
                <a:gd name="T0" fmla="*/ 0 w 320"/>
                <a:gd name="T1" fmla="*/ 27 h 27"/>
                <a:gd name="T2" fmla="*/ 0 w 320"/>
                <a:gd name="T3" fmla="*/ 27 h 27"/>
                <a:gd name="T4" fmla="*/ 320 w 320"/>
                <a:gd name="T5" fmla="*/ 27 h 27"/>
                <a:gd name="T6" fmla="*/ 320 w 320"/>
                <a:gd name="T7" fmla="*/ 0 h 27"/>
                <a:gd name="T8" fmla="*/ 0 w 320"/>
                <a:gd name="T9" fmla="*/ 0 h 27"/>
                <a:gd name="T10" fmla="*/ 0 w 320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7">
                  <a:moveTo>
                    <a:pt x="0" y="27"/>
                  </a:moveTo>
                  <a:lnTo>
                    <a:pt x="0" y="27"/>
                  </a:lnTo>
                  <a:lnTo>
                    <a:pt x="320" y="27"/>
                  </a:lnTo>
                  <a:lnTo>
                    <a:pt x="320" y="0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287745B-148E-4DCF-B483-ADD03E0BA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8506" y="4075884"/>
              <a:ext cx="36576" cy="26988"/>
            </a:xfrm>
            <a:custGeom>
              <a:avLst/>
              <a:gdLst>
                <a:gd name="T0" fmla="*/ 0 w 320"/>
                <a:gd name="T1" fmla="*/ 27 h 27"/>
                <a:gd name="T2" fmla="*/ 0 w 320"/>
                <a:gd name="T3" fmla="*/ 27 h 27"/>
                <a:gd name="T4" fmla="*/ 320 w 320"/>
                <a:gd name="T5" fmla="*/ 27 h 27"/>
                <a:gd name="T6" fmla="*/ 320 w 320"/>
                <a:gd name="T7" fmla="*/ 0 h 27"/>
                <a:gd name="T8" fmla="*/ 0 w 320"/>
                <a:gd name="T9" fmla="*/ 0 h 27"/>
                <a:gd name="T10" fmla="*/ 0 w 320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7">
                  <a:moveTo>
                    <a:pt x="0" y="27"/>
                  </a:moveTo>
                  <a:lnTo>
                    <a:pt x="0" y="27"/>
                  </a:lnTo>
                  <a:lnTo>
                    <a:pt x="320" y="27"/>
                  </a:lnTo>
                  <a:lnTo>
                    <a:pt x="320" y="0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1DBE67A9-8E8F-4803-8041-10F294F21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8506" y="4163967"/>
              <a:ext cx="36576" cy="26988"/>
            </a:xfrm>
            <a:custGeom>
              <a:avLst/>
              <a:gdLst>
                <a:gd name="T0" fmla="*/ 0 w 320"/>
                <a:gd name="T1" fmla="*/ 27 h 27"/>
                <a:gd name="T2" fmla="*/ 0 w 320"/>
                <a:gd name="T3" fmla="*/ 27 h 27"/>
                <a:gd name="T4" fmla="*/ 320 w 320"/>
                <a:gd name="T5" fmla="*/ 27 h 27"/>
                <a:gd name="T6" fmla="*/ 320 w 320"/>
                <a:gd name="T7" fmla="*/ 0 h 27"/>
                <a:gd name="T8" fmla="*/ 0 w 320"/>
                <a:gd name="T9" fmla="*/ 0 h 27"/>
                <a:gd name="T10" fmla="*/ 0 w 320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7">
                  <a:moveTo>
                    <a:pt x="0" y="27"/>
                  </a:moveTo>
                  <a:lnTo>
                    <a:pt x="0" y="27"/>
                  </a:lnTo>
                  <a:lnTo>
                    <a:pt x="320" y="27"/>
                  </a:lnTo>
                  <a:lnTo>
                    <a:pt x="320" y="0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64074FA4-B86B-40A4-8704-92D04F5D1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8506" y="4252050"/>
              <a:ext cx="36576" cy="26988"/>
            </a:xfrm>
            <a:custGeom>
              <a:avLst/>
              <a:gdLst>
                <a:gd name="T0" fmla="*/ 0 w 320"/>
                <a:gd name="T1" fmla="*/ 27 h 27"/>
                <a:gd name="T2" fmla="*/ 0 w 320"/>
                <a:gd name="T3" fmla="*/ 27 h 27"/>
                <a:gd name="T4" fmla="*/ 320 w 320"/>
                <a:gd name="T5" fmla="*/ 27 h 27"/>
                <a:gd name="T6" fmla="*/ 320 w 320"/>
                <a:gd name="T7" fmla="*/ 0 h 27"/>
                <a:gd name="T8" fmla="*/ 0 w 320"/>
                <a:gd name="T9" fmla="*/ 0 h 27"/>
                <a:gd name="T10" fmla="*/ 0 w 320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27">
                  <a:moveTo>
                    <a:pt x="0" y="27"/>
                  </a:moveTo>
                  <a:lnTo>
                    <a:pt x="0" y="27"/>
                  </a:lnTo>
                  <a:lnTo>
                    <a:pt x="320" y="27"/>
                  </a:lnTo>
                  <a:lnTo>
                    <a:pt x="320" y="0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8EF942D9-6D98-4426-872C-6C080E98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29180" y="347241"/>
            <a:ext cx="868101" cy="8681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9" name="Graphic 60">
            <a:extLst>
              <a:ext uri="{FF2B5EF4-FFF2-40B4-BE49-F238E27FC236}">
                <a16:creationId xmlns:a16="http://schemas.microsoft.com/office/drawing/2014/main" id="{ED16C9D3-8F68-4121-A2D4-E10AE733B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0964900" y="550004"/>
            <a:ext cx="596660" cy="416274"/>
            <a:chOff x="6553719" y="4571930"/>
            <a:chExt cx="981653" cy="68487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9A22517-7166-4B1C-9681-62DD3A474162}"/>
                </a:ext>
              </a:extLst>
            </p:cNvPr>
            <p:cNvSpPr>
              <a:spLocks/>
            </p:cNvSpPr>
            <p:nvPr/>
          </p:nvSpPr>
          <p:spPr>
            <a:xfrm>
              <a:off x="6946980" y="4692924"/>
              <a:ext cx="251121" cy="319608"/>
            </a:xfrm>
            <a:custGeom>
              <a:avLst/>
              <a:gdLst>
                <a:gd name="connsiteX0" fmla="*/ 41092 w 251120"/>
                <a:gd name="connsiteY0" fmla="*/ 326457 h 319607"/>
                <a:gd name="connsiteX1" fmla="*/ 251121 w 251120"/>
                <a:gd name="connsiteY1" fmla="*/ 130126 h 319607"/>
                <a:gd name="connsiteX2" fmla="*/ 139258 w 251120"/>
                <a:gd name="connsiteY2" fmla="*/ 130126 h 319607"/>
                <a:gd name="connsiteX3" fmla="*/ 210028 w 251120"/>
                <a:gd name="connsiteY3" fmla="*/ 0 h 319607"/>
                <a:gd name="connsiteX4" fmla="*/ 105014 w 251120"/>
                <a:gd name="connsiteY4" fmla="*/ 0 h 319607"/>
                <a:gd name="connsiteX5" fmla="*/ 0 w 251120"/>
                <a:gd name="connsiteY5" fmla="*/ 196331 h 319607"/>
                <a:gd name="connsiteX6" fmla="*/ 82185 w 251120"/>
                <a:gd name="connsiteY6" fmla="*/ 196331 h 319607"/>
                <a:gd name="connsiteX7" fmla="*/ 11415 w 251120"/>
                <a:gd name="connsiteY7" fmla="*/ 326457 h 319607"/>
                <a:gd name="connsiteX8" fmla="*/ 41092 w 251120"/>
                <a:gd name="connsiteY8" fmla="*/ 326457 h 319607"/>
                <a:gd name="connsiteX9" fmla="*/ 41092 w 251120"/>
                <a:gd name="connsiteY9" fmla="*/ 326457 h 31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1120" h="319607">
                  <a:moveTo>
                    <a:pt x="41092" y="326457"/>
                  </a:moveTo>
                  <a:lnTo>
                    <a:pt x="251121" y="130126"/>
                  </a:lnTo>
                  <a:lnTo>
                    <a:pt x="139258" y="130126"/>
                  </a:lnTo>
                  <a:lnTo>
                    <a:pt x="210028" y="0"/>
                  </a:lnTo>
                  <a:lnTo>
                    <a:pt x="105014" y="0"/>
                  </a:lnTo>
                  <a:lnTo>
                    <a:pt x="0" y="196331"/>
                  </a:lnTo>
                  <a:lnTo>
                    <a:pt x="82185" y="196331"/>
                  </a:lnTo>
                  <a:lnTo>
                    <a:pt x="11415" y="326457"/>
                  </a:lnTo>
                  <a:lnTo>
                    <a:pt x="41092" y="326457"/>
                  </a:lnTo>
                  <a:lnTo>
                    <a:pt x="41092" y="326457"/>
                  </a:lnTo>
                  <a:close/>
                </a:path>
              </a:pathLst>
            </a:custGeom>
            <a:solidFill>
              <a:schemeClr val="accent1"/>
            </a:solidFill>
            <a:ln w="227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36C3392-4D17-438C-AE2A-FE186BD029D8}"/>
                </a:ext>
              </a:extLst>
            </p:cNvPr>
            <p:cNvSpPr>
              <a:spLocks/>
            </p:cNvSpPr>
            <p:nvPr/>
          </p:nvSpPr>
          <p:spPr>
            <a:xfrm>
              <a:off x="6553719" y="4571930"/>
              <a:ext cx="981653" cy="684874"/>
            </a:xfrm>
            <a:custGeom>
              <a:avLst/>
              <a:gdLst>
                <a:gd name="connsiteX0" fmla="*/ 989102 w 981652"/>
                <a:gd name="connsiteY0" fmla="*/ 662045 h 684873"/>
                <a:gd name="connsiteX1" fmla="*/ 913766 w 981652"/>
                <a:gd name="connsiteY1" fmla="*/ 577577 h 684873"/>
                <a:gd name="connsiteX2" fmla="*/ 904634 w 981652"/>
                <a:gd name="connsiteY2" fmla="*/ 568445 h 684873"/>
                <a:gd name="connsiteX3" fmla="*/ 909200 w 981652"/>
                <a:gd name="connsiteY3" fmla="*/ 545616 h 684873"/>
                <a:gd name="connsiteX4" fmla="*/ 909200 w 981652"/>
                <a:gd name="connsiteY4" fmla="*/ 50224 h 684873"/>
                <a:gd name="connsiteX5" fmla="*/ 858976 w 981652"/>
                <a:gd name="connsiteY5" fmla="*/ 0 h 684873"/>
                <a:gd name="connsiteX6" fmla="*/ 160404 w 981652"/>
                <a:gd name="connsiteY6" fmla="*/ 0 h 684873"/>
                <a:gd name="connsiteX7" fmla="*/ 112463 w 981652"/>
                <a:gd name="connsiteY7" fmla="*/ 50224 h 684873"/>
                <a:gd name="connsiteX8" fmla="*/ 112463 w 981652"/>
                <a:gd name="connsiteY8" fmla="*/ 545616 h 684873"/>
                <a:gd name="connsiteX9" fmla="*/ 117029 w 981652"/>
                <a:gd name="connsiteY9" fmla="*/ 563880 h 684873"/>
                <a:gd name="connsiteX10" fmla="*/ 96482 w 981652"/>
                <a:gd name="connsiteY10" fmla="*/ 579860 h 684873"/>
                <a:gd name="connsiteX11" fmla="*/ 2883 w 981652"/>
                <a:gd name="connsiteY11" fmla="*/ 664328 h 684873"/>
                <a:gd name="connsiteX12" fmla="*/ 27995 w 981652"/>
                <a:gd name="connsiteY12" fmla="*/ 705420 h 684873"/>
                <a:gd name="connsiteX13" fmla="*/ 968556 w 981652"/>
                <a:gd name="connsiteY13" fmla="*/ 705420 h 684873"/>
                <a:gd name="connsiteX14" fmla="*/ 989102 w 981652"/>
                <a:gd name="connsiteY14" fmla="*/ 662045 h 684873"/>
                <a:gd name="connsiteX15" fmla="*/ 470880 w 981652"/>
                <a:gd name="connsiteY15" fmla="*/ 18263 h 684873"/>
                <a:gd name="connsiteX16" fmla="*/ 548499 w 981652"/>
                <a:gd name="connsiteY16" fmla="*/ 18263 h 684873"/>
                <a:gd name="connsiteX17" fmla="*/ 553065 w 981652"/>
                <a:gd name="connsiteY17" fmla="*/ 27395 h 684873"/>
                <a:gd name="connsiteX18" fmla="*/ 548499 w 981652"/>
                <a:gd name="connsiteY18" fmla="*/ 36527 h 684873"/>
                <a:gd name="connsiteX19" fmla="*/ 470880 w 981652"/>
                <a:gd name="connsiteY19" fmla="*/ 36527 h 684873"/>
                <a:gd name="connsiteX20" fmla="*/ 466315 w 981652"/>
                <a:gd name="connsiteY20" fmla="*/ 27395 h 684873"/>
                <a:gd name="connsiteX21" fmla="*/ 470880 w 981652"/>
                <a:gd name="connsiteY21" fmla="*/ 18263 h 684873"/>
                <a:gd name="connsiteX22" fmla="*/ 167253 w 981652"/>
                <a:gd name="connsiteY22" fmla="*/ 57073 h 684873"/>
                <a:gd name="connsiteX23" fmla="*/ 861259 w 981652"/>
                <a:gd name="connsiteY23" fmla="*/ 57073 h 684873"/>
                <a:gd name="connsiteX24" fmla="*/ 861259 w 981652"/>
                <a:gd name="connsiteY24" fmla="*/ 497675 h 684873"/>
                <a:gd name="connsiteX25" fmla="*/ 167253 w 981652"/>
                <a:gd name="connsiteY25" fmla="*/ 497675 h 684873"/>
                <a:gd name="connsiteX26" fmla="*/ 167253 w 981652"/>
                <a:gd name="connsiteY26" fmla="*/ 57073 h 68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1652" h="684873">
                  <a:moveTo>
                    <a:pt x="989102" y="662045"/>
                  </a:moveTo>
                  <a:lnTo>
                    <a:pt x="913766" y="577577"/>
                  </a:lnTo>
                  <a:cubicBezTo>
                    <a:pt x="909200" y="573011"/>
                    <a:pt x="906917" y="570728"/>
                    <a:pt x="904634" y="568445"/>
                  </a:cubicBezTo>
                  <a:cubicBezTo>
                    <a:pt x="909200" y="561597"/>
                    <a:pt x="909200" y="554748"/>
                    <a:pt x="909200" y="545616"/>
                  </a:cubicBezTo>
                  <a:cubicBezTo>
                    <a:pt x="909200" y="545616"/>
                    <a:pt x="909200" y="545616"/>
                    <a:pt x="909200" y="50224"/>
                  </a:cubicBezTo>
                  <a:cubicBezTo>
                    <a:pt x="909200" y="22829"/>
                    <a:pt x="886371" y="0"/>
                    <a:pt x="858976" y="0"/>
                  </a:cubicBezTo>
                  <a:cubicBezTo>
                    <a:pt x="858976" y="0"/>
                    <a:pt x="858976" y="0"/>
                    <a:pt x="160404" y="0"/>
                  </a:cubicBezTo>
                  <a:cubicBezTo>
                    <a:pt x="133009" y="0"/>
                    <a:pt x="112463" y="22829"/>
                    <a:pt x="112463" y="50224"/>
                  </a:cubicBezTo>
                  <a:cubicBezTo>
                    <a:pt x="112463" y="50224"/>
                    <a:pt x="112463" y="50224"/>
                    <a:pt x="112463" y="545616"/>
                  </a:cubicBezTo>
                  <a:cubicBezTo>
                    <a:pt x="112463" y="552465"/>
                    <a:pt x="114746" y="559314"/>
                    <a:pt x="117029" y="563880"/>
                  </a:cubicBezTo>
                  <a:cubicBezTo>
                    <a:pt x="110180" y="566162"/>
                    <a:pt x="105614" y="570728"/>
                    <a:pt x="96482" y="579860"/>
                  </a:cubicBezTo>
                  <a:lnTo>
                    <a:pt x="2883" y="664328"/>
                  </a:lnTo>
                  <a:cubicBezTo>
                    <a:pt x="-6249" y="682591"/>
                    <a:pt x="7449" y="705420"/>
                    <a:pt x="27995" y="705420"/>
                  </a:cubicBezTo>
                  <a:lnTo>
                    <a:pt x="968556" y="705420"/>
                  </a:lnTo>
                  <a:cubicBezTo>
                    <a:pt x="989102" y="705420"/>
                    <a:pt x="1000516" y="682591"/>
                    <a:pt x="989102" y="662045"/>
                  </a:cubicBezTo>
                  <a:close/>
                  <a:moveTo>
                    <a:pt x="470880" y="18263"/>
                  </a:moveTo>
                  <a:cubicBezTo>
                    <a:pt x="548499" y="18263"/>
                    <a:pt x="548499" y="18263"/>
                    <a:pt x="548499" y="18263"/>
                  </a:cubicBezTo>
                  <a:cubicBezTo>
                    <a:pt x="550782" y="18263"/>
                    <a:pt x="553065" y="22829"/>
                    <a:pt x="553065" y="27395"/>
                  </a:cubicBezTo>
                  <a:cubicBezTo>
                    <a:pt x="553065" y="31961"/>
                    <a:pt x="550782" y="36527"/>
                    <a:pt x="548499" y="36527"/>
                  </a:cubicBezTo>
                  <a:cubicBezTo>
                    <a:pt x="470880" y="36527"/>
                    <a:pt x="470880" y="36527"/>
                    <a:pt x="470880" y="36527"/>
                  </a:cubicBezTo>
                  <a:cubicBezTo>
                    <a:pt x="468597" y="36527"/>
                    <a:pt x="466315" y="31961"/>
                    <a:pt x="466315" y="27395"/>
                  </a:cubicBezTo>
                  <a:cubicBezTo>
                    <a:pt x="466315" y="22829"/>
                    <a:pt x="466315" y="18263"/>
                    <a:pt x="470880" y="18263"/>
                  </a:cubicBezTo>
                  <a:close/>
                  <a:moveTo>
                    <a:pt x="167253" y="57073"/>
                  </a:moveTo>
                  <a:lnTo>
                    <a:pt x="861259" y="57073"/>
                  </a:lnTo>
                  <a:lnTo>
                    <a:pt x="861259" y="497675"/>
                  </a:lnTo>
                  <a:lnTo>
                    <a:pt x="167253" y="497675"/>
                  </a:lnTo>
                  <a:lnTo>
                    <a:pt x="167253" y="57073"/>
                  </a:lnTo>
                  <a:close/>
                </a:path>
              </a:pathLst>
            </a:custGeom>
            <a:solidFill>
              <a:srgbClr val="C1C1C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7971" tIns="78377" rIns="97971" bIns="7837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9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57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rgbClr val="2F2F2F"/>
                    </a:gs>
                    <a:gs pos="100000">
                      <a:srgbClr val="2F2F2F"/>
                    </a:gs>
                  </a:gsLst>
                  <a:lin ang="5400000" scaled="1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75" name="!! Capability statment">
            <a:extLst>
              <a:ext uri="{FF2B5EF4-FFF2-40B4-BE49-F238E27FC236}">
                <a16:creationId xmlns:a16="http://schemas.microsoft.com/office/drawing/2014/main" id="{B0B5E795-66E7-46A4-9D36-00D1F3E9E9F7}"/>
              </a:ext>
            </a:extLst>
          </p:cNvPr>
          <p:cNvSpPr txBox="1"/>
          <p:nvPr/>
        </p:nvSpPr>
        <p:spPr>
          <a:xfrm>
            <a:off x="588963" y="2078678"/>
            <a:ext cx="54539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Detect and investigate advanced persistent attacks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DAFFA-ADD8-4773-A395-C92BE4CEC8F3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 Chassis">
            <a:extLst>
              <a:ext uri="{FF2B5EF4-FFF2-40B4-BE49-F238E27FC236}">
                <a16:creationId xmlns:a16="http://schemas.microsoft.com/office/drawing/2014/main" id="{49E3FF2A-95B6-4FD7-B4E8-851F567C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78" y="1318858"/>
            <a:ext cx="10920631" cy="5909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8A1E0-2F9F-48DE-84C6-F76A8EBD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30887"/>
          </a:xfrm>
        </p:spPr>
        <p:txBody>
          <a:bodyPr/>
          <a:lstStyle/>
          <a:p>
            <a:r>
              <a:rPr lang="en-US" dirty="0"/>
              <a:t>Auto Investigation &amp; Remediation</a:t>
            </a:r>
          </a:p>
        </p:txBody>
      </p:sp>
      <p:pic>
        <p:nvPicPr>
          <p:cNvPr id="27" name="!! Screenshot">
            <a:extLst>
              <a:ext uri="{FF2B5EF4-FFF2-40B4-BE49-F238E27FC236}">
                <a16:creationId xmlns:a16="http://schemas.microsoft.com/office/drawing/2014/main" id="{788BFB20-3805-4D7C-98DE-2BF768EBD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21" y="2169040"/>
            <a:ext cx="7091009" cy="3988692"/>
          </a:xfrm>
          <a:prstGeom prst="rect">
            <a:avLst/>
          </a:prstGeom>
        </p:spPr>
      </p:pic>
      <p:sp>
        <p:nvSpPr>
          <p:cNvPr id="30" name="!! Capability statment">
            <a:extLst>
              <a:ext uri="{FF2B5EF4-FFF2-40B4-BE49-F238E27FC236}">
                <a16:creationId xmlns:a16="http://schemas.microsoft.com/office/drawing/2014/main" id="{97F2F1B4-436E-4CC2-9EB4-893228D87383}"/>
              </a:ext>
            </a:extLst>
          </p:cNvPr>
          <p:cNvSpPr txBox="1"/>
          <p:nvPr/>
        </p:nvSpPr>
        <p:spPr>
          <a:xfrm>
            <a:off x="588263" y="2078678"/>
            <a:ext cx="545398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defRPr/>
            </a:pPr>
            <a:r>
              <a:rPr lang="en-US" sz="2000" dirty="0">
                <a:solidFill>
                  <a:schemeClr val="accent1"/>
                </a:solidFill>
                <a:latin typeface="Segoe UI Semibold"/>
              </a:rPr>
              <a:t>Automatically investigates alerts and helps to remediate complex threats</a:t>
            </a:r>
          </a:p>
        </p:txBody>
      </p:sp>
      <p:sp>
        <p:nvSpPr>
          <p:cNvPr id="13" name="!! Capability details">
            <a:extLst>
              <a:ext uri="{FF2B5EF4-FFF2-40B4-BE49-F238E27FC236}">
                <a16:creationId xmlns:a16="http://schemas.microsoft.com/office/drawing/2014/main" id="{0D71E248-BCBC-4EE7-98A8-6BEEE53B314F}"/>
              </a:ext>
            </a:extLst>
          </p:cNvPr>
          <p:cNvSpPr txBox="1"/>
          <p:nvPr/>
        </p:nvSpPr>
        <p:spPr>
          <a:xfrm>
            <a:off x="1235878" y="3292216"/>
            <a:ext cx="5453985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3000"/>
              </a:spcAft>
              <a:defRPr/>
            </a:pPr>
            <a:r>
              <a:rPr lang="en-US" sz="1800" dirty="0">
                <a:cs typeface="Segoe UI Semibold"/>
              </a:rPr>
              <a:t>Mimics the ideal steps analysts would take</a:t>
            </a:r>
          </a:p>
          <a:p>
            <a:pPr defTabSz="914400">
              <a:spcAft>
                <a:spcPts val="3000"/>
              </a:spcAft>
              <a:defRPr/>
            </a:pPr>
            <a:r>
              <a:rPr lang="en-US" sz="1800" dirty="0">
                <a:cs typeface="Segoe UI Semibold"/>
              </a:rPr>
              <a:t>Tackles file or memory-based attacks</a:t>
            </a:r>
          </a:p>
          <a:p>
            <a:pPr defTabSz="914400">
              <a:spcAft>
                <a:spcPts val="3000"/>
              </a:spcAft>
              <a:defRPr/>
            </a:pPr>
            <a:r>
              <a:rPr lang="en-US" sz="1800" dirty="0">
                <a:cs typeface="Segoe UI Semibold"/>
              </a:rPr>
              <a:t>Scales security operations with 24x7 automated responses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A2C279-48E8-4F0F-A767-B169A81E1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53" y="3228400"/>
            <a:ext cx="356060" cy="356060"/>
          </a:xfrm>
          <a:prstGeom prst="rect">
            <a:avLst/>
          </a:prstGeom>
        </p:spPr>
      </p:pic>
      <p:grpSp>
        <p:nvGrpSpPr>
          <p:cNvPr id="5" name="calendar5">
            <a:extLst>
              <a:ext uri="{FF2B5EF4-FFF2-40B4-BE49-F238E27FC236}">
                <a16:creationId xmlns:a16="http://schemas.microsoft.com/office/drawing/2014/main" id="{B435DC5B-4406-47AB-A600-AED73D16C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7815" y="4589139"/>
            <a:ext cx="300338" cy="300336"/>
            <a:chOff x="761969" y="4605417"/>
            <a:chExt cx="267779" cy="26777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F86BC8-0CA7-4C12-87B8-A5829AE63513}"/>
                </a:ext>
              </a:extLst>
            </p:cNvPr>
            <p:cNvSpPr/>
            <p:nvPr/>
          </p:nvSpPr>
          <p:spPr>
            <a:xfrm>
              <a:off x="791745" y="4700561"/>
              <a:ext cx="233944" cy="170648"/>
            </a:xfrm>
            <a:custGeom>
              <a:avLst/>
              <a:gdLst>
                <a:gd name="connsiteX0" fmla="*/ 54532 w 233944"/>
                <a:gd name="connsiteY0" fmla="*/ 83119 h 170648"/>
                <a:gd name="connsiteX1" fmla="*/ 0 w 233944"/>
                <a:gd name="connsiteY1" fmla="*/ 65291 h 170648"/>
                <a:gd name="connsiteX2" fmla="*/ 0 w 233944"/>
                <a:gd name="connsiteY2" fmla="*/ 170648 h 170648"/>
                <a:gd name="connsiteX3" fmla="*/ 233945 w 233944"/>
                <a:gd name="connsiteY3" fmla="*/ 170648 h 170648"/>
                <a:gd name="connsiteX4" fmla="*/ 233945 w 233944"/>
                <a:gd name="connsiteY4" fmla="*/ 0 h 170648"/>
                <a:gd name="connsiteX5" fmla="*/ 150814 w 233944"/>
                <a:gd name="connsiteY5" fmla="*/ 367 h 170648"/>
                <a:gd name="connsiteX6" fmla="*/ 145756 w 233944"/>
                <a:gd name="connsiteY6" fmla="*/ 5376 h 170648"/>
                <a:gd name="connsiteX7" fmla="*/ 54532 w 233944"/>
                <a:gd name="connsiteY7" fmla="*/ 83119 h 17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944" h="170648">
                  <a:moveTo>
                    <a:pt x="54532" y="83119"/>
                  </a:moveTo>
                  <a:cubicBezTo>
                    <a:pt x="34117" y="83119"/>
                    <a:pt x="15265" y="76502"/>
                    <a:pt x="0" y="65291"/>
                  </a:cubicBezTo>
                  <a:lnTo>
                    <a:pt x="0" y="170648"/>
                  </a:lnTo>
                  <a:lnTo>
                    <a:pt x="233945" y="170648"/>
                  </a:lnTo>
                  <a:lnTo>
                    <a:pt x="233945" y="0"/>
                  </a:lnTo>
                  <a:lnTo>
                    <a:pt x="150814" y="367"/>
                  </a:lnTo>
                  <a:lnTo>
                    <a:pt x="145756" y="5376"/>
                  </a:lnTo>
                  <a:cubicBezTo>
                    <a:pt x="138767" y="49439"/>
                    <a:pt x="100603" y="83119"/>
                    <a:pt x="54532" y="83119"/>
                  </a:cubicBezTo>
                  <a:close/>
                </a:path>
              </a:pathLst>
            </a:custGeom>
            <a:solidFill>
              <a:srgbClr val="0078D4"/>
            </a:solidFill>
            <a:ln w="54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642CFCB-5103-40FD-932B-062BFEAB690C}"/>
                </a:ext>
              </a:extLst>
            </p:cNvPr>
            <p:cNvSpPr/>
            <p:nvPr/>
          </p:nvSpPr>
          <p:spPr>
            <a:xfrm>
              <a:off x="934421" y="4663844"/>
              <a:ext cx="91224" cy="42087"/>
            </a:xfrm>
            <a:custGeom>
              <a:avLst/>
              <a:gdLst>
                <a:gd name="connsiteX0" fmla="*/ 0 w 91224"/>
                <a:gd name="connsiteY0" fmla="*/ 0 h 42087"/>
                <a:gd name="connsiteX1" fmla="*/ 3127 w 91224"/>
                <a:gd name="connsiteY1" fmla="*/ 13509 h 42087"/>
                <a:gd name="connsiteX2" fmla="*/ 4184 w 91224"/>
                <a:gd name="connsiteY2" fmla="*/ 27569 h 42087"/>
                <a:gd name="connsiteX3" fmla="*/ 3035 w 91224"/>
                <a:gd name="connsiteY3" fmla="*/ 42088 h 42087"/>
                <a:gd name="connsiteX4" fmla="*/ 91224 w 91224"/>
                <a:gd name="connsiteY4" fmla="*/ 42088 h 42087"/>
                <a:gd name="connsiteX5" fmla="*/ 91224 w 91224"/>
                <a:gd name="connsiteY5" fmla="*/ 138 h 42087"/>
                <a:gd name="connsiteX6" fmla="*/ 0 w 91224"/>
                <a:gd name="connsiteY6" fmla="*/ 0 h 4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224" h="42087">
                  <a:moveTo>
                    <a:pt x="0" y="0"/>
                  </a:moveTo>
                  <a:cubicBezTo>
                    <a:pt x="1380" y="4365"/>
                    <a:pt x="2437" y="8868"/>
                    <a:pt x="3127" y="13509"/>
                  </a:cubicBezTo>
                  <a:cubicBezTo>
                    <a:pt x="3817" y="18104"/>
                    <a:pt x="4184" y="22790"/>
                    <a:pt x="4184" y="27569"/>
                  </a:cubicBezTo>
                  <a:cubicBezTo>
                    <a:pt x="4184" y="32485"/>
                    <a:pt x="3771" y="37355"/>
                    <a:pt x="3035" y="42088"/>
                  </a:cubicBezTo>
                  <a:lnTo>
                    <a:pt x="91224" y="42088"/>
                  </a:lnTo>
                  <a:lnTo>
                    <a:pt x="91224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1C1"/>
            </a:solidFill>
            <a:ln w="54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44D4F0-2EBB-4C22-91A1-642176DEEC30}"/>
                </a:ext>
              </a:extLst>
            </p:cNvPr>
            <p:cNvSpPr/>
            <p:nvPr/>
          </p:nvSpPr>
          <p:spPr>
            <a:xfrm>
              <a:off x="763698" y="4608896"/>
              <a:ext cx="165158" cy="165043"/>
            </a:xfrm>
            <a:custGeom>
              <a:avLst/>
              <a:gdLst>
                <a:gd name="connsiteX0" fmla="*/ 82580 w 165158"/>
                <a:gd name="connsiteY0" fmla="*/ 165044 h 165043"/>
                <a:gd name="connsiteX1" fmla="*/ 165159 w 165158"/>
                <a:gd name="connsiteY1" fmla="*/ 82522 h 165043"/>
                <a:gd name="connsiteX2" fmla="*/ 82580 w 165158"/>
                <a:gd name="connsiteY2" fmla="*/ 0 h 165043"/>
                <a:gd name="connsiteX3" fmla="*/ 0 w 165158"/>
                <a:gd name="connsiteY3" fmla="*/ 82522 h 165043"/>
                <a:gd name="connsiteX4" fmla="*/ 82580 w 165158"/>
                <a:gd name="connsiteY4" fmla="*/ 165044 h 16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58" h="165043">
                  <a:moveTo>
                    <a:pt x="82580" y="165044"/>
                  </a:moveTo>
                  <a:cubicBezTo>
                    <a:pt x="128187" y="165044"/>
                    <a:pt x="165159" y="128097"/>
                    <a:pt x="165159" y="82522"/>
                  </a:cubicBezTo>
                  <a:cubicBezTo>
                    <a:pt x="165159" y="36946"/>
                    <a:pt x="128187" y="0"/>
                    <a:pt x="82580" y="0"/>
                  </a:cubicBezTo>
                  <a:cubicBezTo>
                    <a:pt x="36972" y="0"/>
                    <a:pt x="0" y="36946"/>
                    <a:pt x="0" y="82522"/>
                  </a:cubicBezTo>
                  <a:cubicBezTo>
                    <a:pt x="0" y="128097"/>
                    <a:pt x="36972" y="165044"/>
                    <a:pt x="82580" y="165044"/>
                  </a:cubicBezTo>
                  <a:close/>
                </a:path>
              </a:pathLst>
            </a:custGeom>
            <a:solidFill>
              <a:srgbClr val="C1C1C1"/>
            </a:solidFill>
            <a:ln w="54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EB48124-1735-4DF5-AA03-532C5F7CD85F}"/>
                </a:ext>
              </a:extLst>
            </p:cNvPr>
            <p:cNvSpPr/>
            <p:nvPr/>
          </p:nvSpPr>
          <p:spPr>
            <a:xfrm>
              <a:off x="846412" y="4629304"/>
              <a:ext cx="13978" cy="75629"/>
            </a:xfrm>
            <a:custGeom>
              <a:avLst/>
              <a:gdLst>
                <a:gd name="connsiteX0" fmla="*/ 13978 w 13978"/>
                <a:gd name="connsiteY0" fmla="*/ 0 h 75629"/>
                <a:gd name="connsiteX1" fmla="*/ 0 w 13978"/>
                <a:gd name="connsiteY1" fmla="*/ 0 h 75629"/>
                <a:gd name="connsiteX2" fmla="*/ 0 w 13978"/>
                <a:gd name="connsiteY2" fmla="*/ 75630 h 75629"/>
                <a:gd name="connsiteX3" fmla="*/ 13978 w 13978"/>
                <a:gd name="connsiteY3" fmla="*/ 75630 h 75629"/>
                <a:gd name="connsiteX4" fmla="*/ 13978 w 13978"/>
                <a:gd name="connsiteY4" fmla="*/ 0 h 7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8" h="75629">
                  <a:moveTo>
                    <a:pt x="13978" y="0"/>
                  </a:moveTo>
                  <a:lnTo>
                    <a:pt x="0" y="0"/>
                  </a:lnTo>
                  <a:lnTo>
                    <a:pt x="0" y="75630"/>
                  </a:lnTo>
                  <a:lnTo>
                    <a:pt x="13978" y="75630"/>
                  </a:lnTo>
                  <a:lnTo>
                    <a:pt x="13978" y="0"/>
                  </a:lnTo>
                  <a:close/>
                </a:path>
              </a:pathLst>
            </a:custGeom>
            <a:solidFill>
              <a:srgbClr val="0078D4"/>
            </a:solidFill>
            <a:ln w="54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FD02973-9345-4BDA-A564-6689AC05B851}"/>
                </a:ext>
              </a:extLst>
            </p:cNvPr>
            <p:cNvSpPr/>
            <p:nvPr/>
          </p:nvSpPr>
          <p:spPr>
            <a:xfrm>
              <a:off x="784127" y="4690948"/>
              <a:ext cx="76234" cy="13967"/>
            </a:xfrm>
            <a:custGeom>
              <a:avLst/>
              <a:gdLst>
                <a:gd name="connsiteX0" fmla="*/ 0 w 76234"/>
                <a:gd name="connsiteY0" fmla="*/ 0 h 13967"/>
                <a:gd name="connsiteX1" fmla="*/ 0 w 76234"/>
                <a:gd name="connsiteY1" fmla="*/ 13968 h 13967"/>
                <a:gd name="connsiteX2" fmla="*/ 76235 w 76234"/>
                <a:gd name="connsiteY2" fmla="*/ 13968 h 13967"/>
                <a:gd name="connsiteX3" fmla="*/ 76235 w 76234"/>
                <a:gd name="connsiteY3" fmla="*/ 0 h 13967"/>
                <a:gd name="connsiteX4" fmla="*/ 0 w 76234"/>
                <a:gd name="connsiteY4" fmla="*/ 0 h 1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34" h="13967">
                  <a:moveTo>
                    <a:pt x="0" y="0"/>
                  </a:moveTo>
                  <a:lnTo>
                    <a:pt x="0" y="13968"/>
                  </a:lnTo>
                  <a:lnTo>
                    <a:pt x="76235" y="13968"/>
                  </a:lnTo>
                  <a:lnTo>
                    <a:pt x="762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8D4"/>
            </a:solidFill>
            <a:ln w="54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48931-312D-4785-8673-C81ED237B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2387" y="3926435"/>
            <a:ext cx="313224" cy="281852"/>
            <a:chOff x="1351625" y="5426251"/>
            <a:chExt cx="409428" cy="3684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86E99A1-3269-43A0-AEFF-7824B0804126}"/>
                </a:ext>
              </a:extLst>
            </p:cNvPr>
            <p:cNvGrpSpPr/>
            <p:nvPr/>
          </p:nvGrpSpPr>
          <p:grpSpPr>
            <a:xfrm>
              <a:off x="1351625" y="5426251"/>
              <a:ext cx="279540" cy="362912"/>
              <a:chOff x="5748260" y="331645"/>
              <a:chExt cx="279540" cy="362912"/>
            </a:xfrm>
            <a:solidFill>
              <a:srgbClr val="C1C1C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A1E70BE-13C5-4587-A706-0319DB55CF74}"/>
                  </a:ext>
                </a:extLst>
              </p:cNvPr>
              <p:cNvSpPr/>
              <p:nvPr/>
            </p:nvSpPr>
            <p:spPr>
              <a:xfrm>
                <a:off x="5953747" y="331645"/>
                <a:ext cx="73563" cy="73563"/>
              </a:xfrm>
              <a:custGeom>
                <a:avLst/>
                <a:gdLst>
                  <a:gd name="connsiteX0" fmla="*/ 0 w 142875"/>
                  <a:gd name="connsiteY0" fmla="*/ 0 h 142875"/>
                  <a:gd name="connsiteX1" fmla="*/ 0 w 142875"/>
                  <a:gd name="connsiteY1" fmla="*/ 144780 h 142875"/>
                  <a:gd name="connsiteX2" fmla="*/ 144780 w 142875"/>
                  <a:gd name="connsiteY2" fmla="*/ 14478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5" h="142875">
                    <a:moveTo>
                      <a:pt x="0" y="0"/>
                    </a:moveTo>
                    <a:lnTo>
                      <a:pt x="0" y="144780"/>
                    </a:lnTo>
                    <a:lnTo>
                      <a:pt x="144780" y="144780"/>
                    </a:lnTo>
                    <a:close/>
                  </a:path>
                </a:pathLst>
              </a:custGeom>
              <a:solidFill>
                <a:srgbClr val="D1D1D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326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C0FE4DC-5618-490A-ADD6-70ADC8C9F380}"/>
                  </a:ext>
                </a:extLst>
              </p:cNvPr>
              <p:cNvSpPr/>
              <p:nvPr/>
            </p:nvSpPr>
            <p:spPr>
              <a:xfrm>
                <a:off x="5748260" y="331645"/>
                <a:ext cx="279540" cy="362912"/>
              </a:xfrm>
              <a:custGeom>
                <a:avLst/>
                <a:gdLst>
                  <a:gd name="connsiteX0" fmla="*/ 0 w 279540"/>
                  <a:gd name="connsiteY0" fmla="*/ 0 h 362912"/>
                  <a:gd name="connsiteX1" fmla="*/ 185543 w 279540"/>
                  <a:gd name="connsiteY1" fmla="*/ 0 h 362912"/>
                  <a:gd name="connsiteX2" fmla="*/ 185543 w 279540"/>
                  <a:gd name="connsiteY2" fmla="*/ 94779 h 362912"/>
                  <a:gd name="connsiteX3" fmla="*/ 279540 w 279540"/>
                  <a:gd name="connsiteY3" fmla="*/ 94779 h 362912"/>
                  <a:gd name="connsiteX4" fmla="*/ 279540 w 279540"/>
                  <a:gd name="connsiteY4" fmla="*/ 362912 h 362912"/>
                  <a:gd name="connsiteX5" fmla="*/ 0 w 279540"/>
                  <a:gd name="connsiteY5" fmla="*/ 362912 h 36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540" h="362912">
                    <a:moveTo>
                      <a:pt x="0" y="0"/>
                    </a:moveTo>
                    <a:lnTo>
                      <a:pt x="185543" y="0"/>
                    </a:lnTo>
                    <a:lnTo>
                      <a:pt x="185543" y="94779"/>
                    </a:lnTo>
                    <a:lnTo>
                      <a:pt x="279540" y="94779"/>
                    </a:lnTo>
                    <a:lnTo>
                      <a:pt x="279540" y="362912"/>
                    </a:lnTo>
                    <a:lnTo>
                      <a:pt x="0" y="362912"/>
                    </a:lnTo>
                    <a:close/>
                  </a:path>
                </a:pathLst>
              </a:custGeom>
              <a:solidFill>
                <a:srgbClr val="C1C1C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326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7" name="Warning_E7BA" title="Icon of a triangle with an exclaimation point inside">
              <a:extLst>
                <a:ext uri="{FF2B5EF4-FFF2-40B4-BE49-F238E27FC236}">
                  <a16:creationId xmlns:a16="http://schemas.microsoft.com/office/drawing/2014/main" id="{9B3A2B78-4759-45E7-9746-F326660185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500296" y="5577202"/>
              <a:ext cx="260757" cy="217469"/>
            </a:xfrm>
            <a:custGeom>
              <a:avLst/>
              <a:gdLst>
                <a:gd name="T0" fmla="*/ 0 w 3939"/>
                <a:gd name="T1" fmla="*/ 3941 h 3941"/>
                <a:gd name="T2" fmla="*/ 1970 w 3939"/>
                <a:gd name="T3" fmla="*/ 0 h 3941"/>
                <a:gd name="T4" fmla="*/ 3939 w 3939"/>
                <a:gd name="T5" fmla="*/ 3941 h 3941"/>
                <a:gd name="T6" fmla="*/ 0 w 3939"/>
                <a:gd name="T7" fmla="*/ 3941 h 3941"/>
                <a:gd name="T8" fmla="*/ 1970 w 3939"/>
                <a:gd name="T9" fmla="*/ 1144 h 3941"/>
                <a:gd name="T10" fmla="*/ 1970 w 3939"/>
                <a:gd name="T11" fmla="*/ 2911 h 3941"/>
                <a:gd name="T12" fmla="*/ 1970 w 3939"/>
                <a:gd name="T13" fmla="*/ 3205 h 3941"/>
                <a:gd name="T14" fmla="*/ 1970 w 3939"/>
                <a:gd name="T15" fmla="*/ 3500 h 3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39" h="3941">
                  <a:moveTo>
                    <a:pt x="0" y="3941"/>
                  </a:moveTo>
                  <a:lnTo>
                    <a:pt x="1970" y="0"/>
                  </a:lnTo>
                  <a:lnTo>
                    <a:pt x="3939" y="3941"/>
                  </a:lnTo>
                  <a:lnTo>
                    <a:pt x="0" y="3941"/>
                  </a:lnTo>
                  <a:moveTo>
                    <a:pt x="1970" y="1144"/>
                  </a:moveTo>
                  <a:lnTo>
                    <a:pt x="1970" y="2911"/>
                  </a:lnTo>
                  <a:moveTo>
                    <a:pt x="1970" y="3205"/>
                  </a:moveTo>
                  <a:lnTo>
                    <a:pt x="1970" y="3500"/>
                  </a:lnTo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29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757C4AC-9921-47E3-9933-1D828FFAC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829180" y="347241"/>
            <a:ext cx="868101" cy="8681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3" name="Graphic 73">
            <a:extLst>
              <a:ext uri="{FF2B5EF4-FFF2-40B4-BE49-F238E27FC236}">
                <a16:creationId xmlns:a16="http://schemas.microsoft.com/office/drawing/2014/main" id="{906CE26D-44C7-4945-BFDD-CB03895B0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1043741" y="520861"/>
            <a:ext cx="438978" cy="512142"/>
            <a:chOff x="9891286" y="4604828"/>
            <a:chExt cx="548112" cy="639464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0FD8760-20CC-46F8-A97C-CD4CC5721B8A}"/>
                </a:ext>
              </a:extLst>
            </p:cNvPr>
            <p:cNvSpPr>
              <a:spLocks/>
            </p:cNvSpPr>
            <p:nvPr/>
          </p:nvSpPr>
          <p:spPr>
            <a:xfrm>
              <a:off x="9891286" y="4604828"/>
              <a:ext cx="548112" cy="639464"/>
            </a:xfrm>
            <a:custGeom>
              <a:avLst/>
              <a:gdLst>
                <a:gd name="connsiteX0" fmla="*/ 555420 w 548112"/>
                <a:gd name="connsiteY0" fmla="*/ 160780 h 639464"/>
                <a:gd name="connsiteX1" fmla="*/ 277710 w 548112"/>
                <a:gd name="connsiteY1" fmla="*/ 0 h 639464"/>
                <a:gd name="connsiteX2" fmla="*/ 0 w 548112"/>
                <a:gd name="connsiteY2" fmla="*/ 160780 h 639464"/>
                <a:gd name="connsiteX3" fmla="*/ 0 w 548112"/>
                <a:gd name="connsiteY3" fmla="*/ 484166 h 639464"/>
                <a:gd name="connsiteX4" fmla="*/ 279537 w 548112"/>
                <a:gd name="connsiteY4" fmla="*/ 646772 h 639464"/>
                <a:gd name="connsiteX5" fmla="*/ 378197 w 548112"/>
                <a:gd name="connsiteY5" fmla="*/ 590134 h 639464"/>
                <a:gd name="connsiteX6" fmla="*/ 317905 w 548112"/>
                <a:gd name="connsiteY6" fmla="*/ 485993 h 639464"/>
                <a:gd name="connsiteX7" fmla="*/ 279537 w 548112"/>
                <a:gd name="connsiteY7" fmla="*/ 491474 h 639464"/>
                <a:gd name="connsiteX8" fmla="*/ 116931 w 548112"/>
                <a:gd name="connsiteY8" fmla="*/ 332521 h 639464"/>
                <a:gd name="connsiteX9" fmla="*/ 279537 w 548112"/>
                <a:gd name="connsiteY9" fmla="*/ 173569 h 639464"/>
                <a:gd name="connsiteX10" fmla="*/ 442144 w 548112"/>
                <a:gd name="connsiteY10" fmla="*/ 332521 h 639464"/>
                <a:gd name="connsiteX11" fmla="*/ 409257 w 548112"/>
                <a:gd name="connsiteY11" fmla="*/ 427527 h 639464"/>
                <a:gd name="connsiteX12" fmla="*/ 471376 w 548112"/>
                <a:gd name="connsiteY12" fmla="*/ 537150 h 639464"/>
                <a:gd name="connsiteX13" fmla="*/ 557247 w 548112"/>
                <a:gd name="connsiteY13" fmla="*/ 485993 h 639464"/>
                <a:gd name="connsiteX14" fmla="*/ 557247 w 548112"/>
                <a:gd name="connsiteY14" fmla="*/ 160780 h 639464"/>
                <a:gd name="connsiteX15" fmla="*/ 555420 w 548112"/>
                <a:gd name="connsiteY15" fmla="*/ 160780 h 639464"/>
                <a:gd name="connsiteX16" fmla="*/ 555420 w 548112"/>
                <a:gd name="connsiteY16" fmla="*/ 160780 h 63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8112" h="639464">
                  <a:moveTo>
                    <a:pt x="555420" y="160780"/>
                  </a:moveTo>
                  <a:lnTo>
                    <a:pt x="277710" y="0"/>
                  </a:lnTo>
                  <a:lnTo>
                    <a:pt x="0" y="160780"/>
                  </a:lnTo>
                  <a:lnTo>
                    <a:pt x="0" y="484166"/>
                  </a:lnTo>
                  <a:lnTo>
                    <a:pt x="279537" y="646772"/>
                  </a:lnTo>
                  <a:lnTo>
                    <a:pt x="378197" y="590134"/>
                  </a:lnTo>
                  <a:lnTo>
                    <a:pt x="317905" y="485993"/>
                  </a:lnTo>
                  <a:cubicBezTo>
                    <a:pt x="305116" y="487820"/>
                    <a:pt x="292326" y="491474"/>
                    <a:pt x="279537" y="491474"/>
                  </a:cubicBezTo>
                  <a:cubicBezTo>
                    <a:pt x="190012" y="491474"/>
                    <a:pt x="116931" y="420219"/>
                    <a:pt x="116931" y="332521"/>
                  </a:cubicBezTo>
                  <a:cubicBezTo>
                    <a:pt x="116931" y="244823"/>
                    <a:pt x="190012" y="173569"/>
                    <a:pt x="279537" y="173569"/>
                  </a:cubicBezTo>
                  <a:cubicBezTo>
                    <a:pt x="369062" y="173569"/>
                    <a:pt x="442144" y="244823"/>
                    <a:pt x="442144" y="332521"/>
                  </a:cubicBezTo>
                  <a:cubicBezTo>
                    <a:pt x="442144" y="367235"/>
                    <a:pt x="429354" y="400122"/>
                    <a:pt x="409257" y="427527"/>
                  </a:cubicBezTo>
                  <a:lnTo>
                    <a:pt x="471376" y="537150"/>
                  </a:lnTo>
                  <a:lnTo>
                    <a:pt x="557247" y="485993"/>
                  </a:lnTo>
                  <a:lnTo>
                    <a:pt x="557247" y="160780"/>
                  </a:lnTo>
                  <a:lnTo>
                    <a:pt x="555420" y="160780"/>
                  </a:lnTo>
                  <a:lnTo>
                    <a:pt x="555420" y="160780"/>
                  </a:lnTo>
                  <a:close/>
                </a:path>
              </a:pathLst>
            </a:custGeom>
            <a:solidFill>
              <a:srgbClr val="C1C1C1"/>
            </a:solidFill>
            <a:ln w="18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E371605-187B-48BF-AB34-B19B1B1C777E}"/>
                </a:ext>
              </a:extLst>
            </p:cNvPr>
            <p:cNvSpPr>
              <a:spLocks/>
            </p:cNvSpPr>
            <p:nvPr/>
          </p:nvSpPr>
          <p:spPr>
            <a:xfrm>
              <a:off x="10060408" y="4861273"/>
              <a:ext cx="182704" cy="146163"/>
            </a:xfrm>
            <a:custGeom>
              <a:avLst/>
              <a:gdLst>
                <a:gd name="connsiteX0" fmla="*/ 63946 w 182704"/>
                <a:gd name="connsiteY0" fmla="*/ 155298 h 146163"/>
                <a:gd name="connsiteX1" fmla="*/ 0 w 182704"/>
                <a:gd name="connsiteY1" fmla="*/ 93179 h 146163"/>
                <a:gd name="connsiteX2" fmla="*/ 25579 w 182704"/>
                <a:gd name="connsiteY2" fmla="*/ 65773 h 146163"/>
                <a:gd name="connsiteX3" fmla="*/ 62119 w 182704"/>
                <a:gd name="connsiteY3" fmla="*/ 104141 h 146163"/>
                <a:gd name="connsiteX4" fmla="*/ 164434 w 182704"/>
                <a:gd name="connsiteY4" fmla="*/ 0 h 146163"/>
                <a:gd name="connsiteX5" fmla="*/ 191839 w 182704"/>
                <a:gd name="connsiteY5" fmla="*/ 25579 h 14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704" h="146163">
                  <a:moveTo>
                    <a:pt x="63946" y="155298"/>
                  </a:moveTo>
                  <a:lnTo>
                    <a:pt x="0" y="93179"/>
                  </a:lnTo>
                  <a:lnTo>
                    <a:pt x="25579" y="65773"/>
                  </a:lnTo>
                  <a:lnTo>
                    <a:pt x="62119" y="104141"/>
                  </a:lnTo>
                  <a:lnTo>
                    <a:pt x="164434" y="0"/>
                  </a:lnTo>
                  <a:lnTo>
                    <a:pt x="191839" y="25579"/>
                  </a:lnTo>
                  <a:close/>
                </a:path>
              </a:pathLst>
            </a:custGeom>
            <a:solidFill>
              <a:schemeClr val="accent1"/>
            </a:solidFill>
            <a:ln w="18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BAC0FA-1C5D-4B83-B6FF-D68EF2DF6261}"/>
              </a:ext>
            </a:extLst>
          </p:cNvPr>
          <p:cNvSpPr txBox="1"/>
          <p:nvPr/>
        </p:nvSpPr>
        <p:spPr>
          <a:xfrm>
            <a:off x="9000034" y="6578677"/>
            <a:ext cx="3191966" cy="26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*Not all capabilities available at time of preview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LIGHT GRAY TEMPLATE">
  <a:themeElements>
    <a:clrScheme name="Custom 3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243A5E"/>
      </a:accent2>
      <a:accent3>
        <a:srgbClr val="50E6FF"/>
      </a:accent3>
      <a:accent4>
        <a:srgbClr val="515251"/>
      </a:accent4>
      <a:accent5>
        <a:srgbClr val="737373"/>
      </a:accent5>
      <a:accent6>
        <a:srgbClr val="D2D2D2"/>
      </a:accent6>
      <a:hlink>
        <a:srgbClr val="0076D3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8A8728A-1399-4730-8B79-4E840462A9E6}" vid="{86913031-2664-43C4-ADAB-5888F3782CAB}"/>
    </a:ext>
  </a:extLst>
</a:theme>
</file>

<file path=ppt/theme/theme2.xml><?xml version="1.0" encoding="utf-8"?>
<a:theme xmlns:a="http://schemas.openxmlformats.org/drawingml/2006/main" name="!!! _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F6BB1F83-54D4-4674-A10A-F8BCEC001145}" vid="{1A3A42F5-84A9-432E-B850-933B257E518B}"/>
    </a:ext>
  </a:extLst>
</a:theme>
</file>

<file path=ppt/theme/theme3.xml><?xml version="1.0" encoding="utf-8"?>
<a:theme xmlns:a="http://schemas.openxmlformats.org/drawingml/2006/main" name="3_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365 PPT Template 2018_2" id="{01A7FB2A-7862-441E-89D5-C3EE05893CAC}" vid="{DEC62A46-47F5-4825-899D-4E8B117FF749}"/>
    </a:ext>
  </a:extLst>
</a:theme>
</file>

<file path=ppt/theme/theme4.xml><?xml version="1.0" encoding="utf-8"?>
<a:theme xmlns:a="http://schemas.openxmlformats.org/drawingml/2006/main" name="White Template">
  <a:themeElements>
    <a:clrScheme name="TS_20_Blue on White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243A5E"/>
      </a:accent2>
      <a:accent3>
        <a:srgbClr val="50E6FF"/>
      </a:accent3>
      <a:accent4>
        <a:srgbClr val="008575"/>
      </a:accent4>
      <a:accent5>
        <a:srgbClr val="274B47"/>
      </a:accent5>
      <a:accent6>
        <a:srgbClr val="737373"/>
      </a:accent6>
      <a:hlink>
        <a:srgbClr val="0078D4"/>
      </a:hlink>
      <a:folHlink>
        <a:srgbClr val="0078D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Starter Blue - February 2020_v6" id="{071E01FD-2079-42F8-8403-F72D98F421C4}" vid="{4AE5ECA4-1508-4F7F-B9BC-6CD0E5E51A63}"/>
    </a:ext>
  </a:extLst>
</a:theme>
</file>

<file path=ppt/theme/theme5.xml><?xml version="1.0" encoding="utf-8"?>
<a:theme xmlns:a="http://schemas.openxmlformats.org/drawingml/2006/main" name="1_!!! _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.potx" id="{DC08C9B7-AB05-43B4-8471-D64A84AF9A6E}" vid="{71085144-FF1F-4895-99BB-DBE8BEE110F6}"/>
    </a:ext>
  </a:extLst>
</a:theme>
</file>

<file path=ppt/theme/theme6.xml><?xml version="1.0" encoding="utf-8"?>
<a:theme xmlns:a="http://schemas.openxmlformats.org/drawingml/2006/main" name="1_White Template">
  <a:themeElements>
    <a:clrScheme name="TS_20_Blue on White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243A5E"/>
      </a:accent2>
      <a:accent3>
        <a:srgbClr val="50E6FF"/>
      </a:accent3>
      <a:accent4>
        <a:srgbClr val="008575"/>
      </a:accent4>
      <a:accent5>
        <a:srgbClr val="274B47"/>
      </a:accent5>
      <a:accent6>
        <a:srgbClr val="737373"/>
      </a:accent6>
      <a:hlink>
        <a:srgbClr val="0078D4"/>
      </a:hlink>
      <a:folHlink>
        <a:srgbClr val="0078D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Starter Blue - February 2020_v6" id="{071E01FD-2079-42F8-8403-F72D98F421C4}" vid="{4AE5ECA4-1508-4F7F-B9BC-6CD0E5E51A63}"/>
    </a:ext>
  </a:extLst>
</a:theme>
</file>

<file path=ppt/theme/theme7.xml><?xml version="1.0" encoding="utf-8"?>
<a:theme xmlns:a="http://schemas.openxmlformats.org/drawingml/2006/main" name="4_White Template">
  <a:themeElements>
    <a:clrScheme name="TS_20_Blue on White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0078D4"/>
      </a:accent1>
      <a:accent2>
        <a:srgbClr val="243A5E"/>
      </a:accent2>
      <a:accent3>
        <a:srgbClr val="50E6FF"/>
      </a:accent3>
      <a:accent4>
        <a:srgbClr val="008575"/>
      </a:accent4>
      <a:accent5>
        <a:srgbClr val="274B47"/>
      </a:accent5>
      <a:accent6>
        <a:srgbClr val="737373"/>
      </a:accent6>
      <a:hlink>
        <a:srgbClr val="0078D4"/>
      </a:hlink>
      <a:folHlink>
        <a:srgbClr val="0078D4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Starter Blue - February 2020_v6" id="{071E01FD-2079-42F8-8403-F72D98F421C4}" vid="{4AE5ECA4-1508-4F7F-B9BC-6CD0E5E51A6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13AFB683AC04E85961F057B870826" ma:contentTypeVersion="6" ma:contentTypeDescription="Create a new document." ma:contentTypeScope="" ma:versionID="7ccdb38a1646dfa6ca1ed61967325d7d">
  <xsd:schema xmlns:xsd="http://www.w3.org/2001/XMLSchema" xmlns:xs="http://www.w3.org/2001/XMLSchema" xmlns:p="http://schemas.microsoft.com/office/2006/metadata/properties" xmlns:ns2="b4c4f75a-5614-4cba-b382-472edac04dba" xmlns:ns3="0af0608a-167a-4e09-a4f0-e4af00c9634f" targetNamespace="http://schemas.microsoft.com/office/2006/metadata/properties" ma:root="true" ma:fieldsID="caa8251aa776cd3f2c9c663c022e501e" ns2:_="" ns3:_="">
    <xsd:import namespace="b4c4f75a-5614-4cba-b382-472edac04dba"/>
    <xsd:import namespace="0af0608a-167a-4e09-a4f0-e4af00c963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4f75a-5614-4cba-b382-472edac04d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f0608a-167a-4e09-a4f0-e4af00c963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B934DD-354B-40C2-BFC1-731FA571708C}"/>
</file>

<file path=customXml/itemProps2.xml><?xml version="1.0" encoding="utf-8"?>
<ds:datastoreItem xmlns:ds="http://schemas.openxmlformats.org/officeDocument/2006/customXml" ds:itemID="{EFB19A45-FC6F-4CBD-935C-FF75A493CDC2}"/>
</file>

<file path=customXml/itemProps3.xml><?xml version="1.0" encoding="utf-8"?>
<ds:datastoreItem xmlns:ds="http://schemas.openxmlformats.org/officeDocument/2006/customXml" ds:itemID="{C363E995-1896-46D6-A386-6855457BB206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1414</Words>
  <Application>Microsoft Office PowerPoint</Application>
  <PresentationFormat>Widescreen</PresentationFormat>
  <Paragraphs>345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Abadi</vt:lpstr>
      <vt:lpstr>Arial</vt:lpstr>
      <vt:lpstr>Calibri</vt:lpstr>
      <vt:lpstr>Consolas</vt:lpstr>
      <vt:lpstr>Segoe UI</vt:lpstr>
      <vt:lpstr>Segoe UI </vt:lpstr>
      <vt:lpstr>Segoe UI Semibold</vt:lpstr>
      <vt:lpstr>Segoe UI Semilight</vt:lpstr>
      <vt:lpstr>Wingdings</vt:lpstr>
      <vt:lpstr>LIGHT GRAY TEMPLATE</vt:lpstr>
      <vt:lpstr>!!! _Microsoft 365 PPT Template - 2018</vt:lpstr>
      <vt:lpstr>3_Microsoft 365 PPT Template - 2018</vt:lpstr>
      <vt:lpstr>White Template</vt:lpstr>
      <vt:lpstr>1_!!! _Microsoft 365 PPT Template - 2018</vt:lpstr>
      <vt:lpstr>1_White Template</vt:lpstr>
      <vt:lpstr>4_White Template</vt:lpstr>
      <vt:lpstr>Microsoft Defender for Business</vt:lpstr>
      <vt:lpstr>SMBs are increasingly a target of cyberattacks like ransomware</vt:lpstr>
      <vt:lpstr>Microsoft Defender for Business </vt:lpstr>
      <vt:lpstr>Microsoft Defender for Business</vt:lpstr>
      <vt:lpstr>Threat &amp; Vulnerability Management</vt:lpstr>
      <vt:lpstr>Attack Surface Reduction</vt:lpstr>
      <vt:lpstr>Next Generation Protection</vt:lpstr>
      <vt:lpstr>Endpoint Detection &amp; Response</vt:lpstr>
      <vt:lpstr>Auto Investigation &amp; Remediation</vt:lpstr>
      <vt:lpstr>Simplified Onboarding and Administration</vt:lpstr>
      <vt:lpstr>APIs - Connecting with the platform</vt:lpstr>
      <vt:lpstr>Microsoft 365 Lighthouse overview</vt:lpstr>
      <vt:lpstr>Microsoft 365 Lighthouse with Defender for Business and Microsoft Business Premium</vt:lpstr>
      <vt:lpstr>Delivering endpoint security across platforms </vt:lpstr>
      <vt:lpstr>Product comparison</vt:lpstr>
      <vt:lpstr>Get started with Microsoft Defender for Business</vt:lpstr>
      <vt:lpstr>Thank you!</vt:lpstr>
      <vt:lpstr>Appendix</vt:lpstr>
      <vt:lpstr>Detailed product comparison</vt:lpstr>
      <vt:lpstr>Detailed product comparison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2021-10-28T19:06:20Z</dcterms:created>
  <dcterms:modified xsi:type="dcterms:W3CDTF">2021-10-28T19:18:50Z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0x01010030513AFB683AC04E85961F057B870826</vt:lpwstr>
  </property>
</Properties>
</file>