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2806" r:id="rId4"/>
    <p:sldMasterId id="2147492874" r:id="rId5"/>
  </p:sldMasterIdLst>
  <p:notesMasterIdLst>
    <p:notesMasterId r:id="rId28"/>
  </p:notesMasterIdLst>
  <p:handoutMasterIdLst>
    <p:handoutMasterId r:id="rId29"/>
  </p:handoutMasterIdLst>
  <p:sldIdLst>
    <p:sldId id="2147469814" r:id="rId6"/>
    <p:sldId id="2147469815" r:id="rId7"/>
    <p:sldId id="2147469816" r:id="rId8"/>
    <p:sldId id="2147469818" r:id="rId9"/>
    <p:sldId id="2147469817" r:id="rId10"/>
    <p:sldId id="2147469819" r:id="rId11"/>
    <p:sldId id="2147469820" r:id="rId12"/>
    <p:sldId id="2147469847" r:id="rId13"/>
    <p:sldId id="2147469848" r:id="rId14"/>
    <p:sldId id="2147469833" r:id="rId15"/>
    <p:sldId id="2147469854" r:id="rId16"/>
    <p:sldId id="2147469836" r:id="rId17"/>
    <p:sldId id="2147469849" r:id="rId18"/>
    <p:sldId id="2147469850" r:id="rId19"/>
    <p:sldId id="2147469839" r:id="rId20"/>
    <p:sldId id="2147469835" r:id="rId21"/>
    <p:sldId id="2147469846" r:id="rId22"/>
    <p:sldId id="2147469841" r:id="rId23"/>
    <p:sldId id="2147469842" r:id="rId24"/>
    <p:sldId id="2147469843" r:id="rId25"/>
    <p:sldId id="2145705666" r:id="rId26"/>
    <p:sldId id="2145705670" r:id="rId2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7D0D04-7741-0C4F-9C27-98CE8E189762}" name="Jon Orton" initials="JO" userId="S::jonorton@microsoft.com::b929e65e-fcdc-4557-a1ff-b0d4ce98b76d" providerId="AD"/>
  <p188:author id="{EED93C06-6FBA-8CA4-1F26-A3DB0B570C46}" name="Irina Nechaeva" initials="IN" userId="S::nechaeva@microsoft.com::d3a725e3-8a82-4f2a-a1a4-5e27f82e1b20" providerId="AD"/>
  <p188:author id="{7EC4DA09-A143-8FFA-254E-10C8880A7B10}" name="Saku Uchikawa" initials="SU" userId="Anonymous_Saku Uchikawa" providerId="None"/>
  <p188:author id="{30D53D12-B458-154E-1872-9BA653565FDC}" name="Nicole Partridge" initials="NP" userId="S::nicopart@microsoft.com::24201d2c-1f72-4db8-9ac4-329314f15805" providerId="AD"/>
  <p188:author id="{4B544F14-4844-75AA-2CC1-869C620A87CB}" name="Melissa Grant" initials="MG" userId="S::mgrant@microsoft.com::be0b8634-6b43-4c94-a1a9-bde89e26f865" providerId="AD"/>
  <p188:author id="{A2A98C1D-21EE-E56B-7424-C665A313D431}" name="Blythe Price" initials="BP" userId="S::blprice@microsoft.com::757478c8-2a64-411e-86d4-52237b9a09dc" providerId="AD"/>
  <p188:author id="{80EDC023-F12A-8EAB-0A34-A02AF93435AE}" name="Kayla Locke" initials="KL" userId="S::kakrau@microsoft.com::68549f40-e4ce-4784-83f3-acebd0b20c83" providerId="AD"/>
  <p188:author id="{2EFD172E-C533-0181-99D3-961D485BFB69}" name="Monica Lueder" initials="ML" userId="S-1-5-21-2127521184-1604012920-1887927527-2598260" providerId="AD"/>
  <p188:author id="{34842D2E-2D48-B2A1-9395-0DD036012DAB}" name="Dan Holme" initials="DH" userId="S::dahol@microsoft.com::bcb40eb6-c13d-470e-bfdb-ff51b18c30b3" providerId="AD"/>
  <p188:author id="{43EC412E-6707-705B-B387-2331F202CB06}" name="Rachel Russell" initials="RR" userId="S::rachelru@microsoft.com::4a4a5355-ac01-47a3-856a-147a8ccdba52" providerId="AD"/>
  <p188:author id="{12A9CA35-5BD9-906F-9458-88E8AA7FD7E5}" name="Seth Patton" initials="SP" userId="S::sethpat@microsoft.com::2b5c901c-bc63-4a16-b9d6-95b2fe7e48a1" providerId="AD"/>
  <p188:author id="{80929F39-6CE1-6D5D-8884-965C9C44502E}" name="Kady Dundas" initials="KD" userId="S::kadyd@microsoft.com::2a54bade-b882-4d3f-91f5-3c80e67b46f6" providerId="AD"/>
  <p188:author id="{CA538148-CDFA-496E-EE8B-8601EBAAD950}" name="Marissa Salazar" initials="MS" userId="S::maris@microsoft.com::e644c7a0-7f3a-4429-9a19-30807ffc42f9" providerId="AD"/>
  <p188:author id="{DCAC824E-3E43-B1E0-C68D-DE9C9B264CA0}" name="James Skay" initials="JS" userId="S::jskay@microsoft.com::1066981d-2933-4694-b152-41317f705a32" providerId="AD"/>
  <p188:author id="{5BB24A5C-B0F9-7F03-2866-2A0D4C8E632D}" name="Chanda Wong" initials="CW" userId="S::chawong@microsoft.com::6e43c97f-1cf7-41ca-a97d-55dc076b80c8" providerId="AD"/>
  <p188:author id="{A4248F60-2859-C44B-ACC7-67051D68E2D4}" name="Irada Sadykhova" initials="IS" userId="S::iradas@microsoft.com::053ca6d3-e3c2-4643-a98c-d19b82c09fae" providerId="AD"/>
  <p188:author id="{2EF5D263-567C-8F7B-79E6-16F62EF08A41}" name="Sarah Lundy" initials="SL" userId="S::sarlun@microsoft.com::fe3771d5-f225-4755-81a7-59f838a83505" providerId="AD"/>
  <p188:author id="{B3D18764-E50E-DF36-9CE8-061B19BE6AF6}" name="Mary Feil-Jacobs" initials="MFJ" userId="Anonymous_Mary Feil-Jacobs" providerId="None"/>
  <p188:author id="{7EA05C6A-70E9-C065-A2AF-7ED0BAC62415}" name="Lori Craw" initials="LC" userId="S::loris@microsoft.com::5f4358e4-d654-4caf-ae09-e0a18879c123" providerId="AD"/>
  <p188:author id="{4A76606D-D642-537A-9E80-4C07ED7BD028}" name="Tina Hsu (M365 STUDIO)" initials="TH(S" userId="S::tihs@microsoft.com::7a27a4db-9010-4de2-b47c-b0df2630d14d" providerId="AD"/>
  <p188:author id="{93733071-226A-B558-2631-000120EBAABB}" name="TJ Devine" initials="TD" userId="S::thdevine@microsoft.com::3a7cf1d3-06fa-4ead-bf45-a6286ff2620a" providerId="AD"/>
  <p188:author id="{75459478-9DF3-BC57-AE70-5BD0288F5EEA}" name="Stephanie Selin (DERFLAN INC)" initials="SI" userId="S::v-sselin@microsoft.com::56759923-0752-4feb-addf-2263c55a1aff" providerId="AD"/>
  <p188:author id="{F0F8E686-D7D0-849A-C650-137165DE5FBF}" name="Anne Michels" initials="AM" userId="S::anmich@microsoft.com::4c6cbe9a-1dc3-4a2d-a6b2-5aac6578526c" providerId="AD"/>
  <p188:author id="{4C48E68B-E3C9-6225-13B1-34B8698FB6B0}" name="Neha Bhaskar" initials="" userId="nehabha@microsoft.com" providerId="O365"/>
  <p188:author id="{3FD8A58F-C4DB-72A6-944B-5AF0B1CBE581}" name="Erin Raynaud" initials="ER" userId="S::erinh@microsoft.com::b42bb0ca-6030-4e04-b117-ca1326c40139" providerId="AD"/>
  <p188:author id="{E1170B9E-F04A-29BA-A56A-2E29F18DEECD}" name="Adam Baron" initials="AB" userId="S::adambar@microsoft.com::daf71b99-b566-4a24-a82b-dbdbe2d381c3" providerId="AD"/>
  <p188:author id="{584D53A4-4D59-3D52-E6EA-D3275B499782}" name="Barak Klinghofer" initials="BK" userId="S::barakkl@microsoft.com::8e4f5d8d-665f-4686-b8f8-33357a436dad" providerId="AD"/>
  <p188:author id="{3DD080A5-B799-A87E-01DF-03FA05AA0718}" name="Karen Kesler" initials="KK" userId="S::kark@microsoft.com::25d237b4-62e1-4a77-8729-27929744c410" providerId="AD"/>
  <p188:author id="{230679AB-ED00-6457-83CB-F30D422317CE}" name="Stella Chernyak" initials="SC" userId="S::stelcher@microsoft.com::e9f67d61-ea6f-468b-a0bd-1f14be8b9050" providerId="AD"/>
  <p188:author id="{1A1B0DAC-973C-8C8E-C536-00C54A256FAA}" name="Diana McCarty" initials="DM" userId="S::dianamc@microsoft.com::1084fc9c-eb15-4702-a95f-a055d2d4b89b" providerId="AD"/>
  <p188:author id="{03B282C3-0200-1C79-75BE-A3E86697A44F}" name="Jon Maunder" initials="JM" userId="S::jomaun@microsoft.com::6a726026-e4ba-4a67-9b31-0b545cd08456" providerId="AD"/>
  <p188:author id="{929E9BC6-C223-60BD-2C10-7BBBFF7C088F}" name="Ari Rooney (DERFLAN INC)" initials="AI" userId="S::v-arirooney@microsoft.com::e9cd80f6-dffb-4ef9-a368-5b42020de32d" providerId="AD"/>
  <p188:author id="{78757CC7-480D-8B59-8FE9-81D8C3C85CF4}" name="Susan Aznoff (SNODGRASS ANNAND PLLC FORMERLY)" initials="SF" userId="S::v-suazno@microsoft.com::c0a526a9-e867-46b3-9653-7278b22ff610" providerId="AD"/>
  <p188:author id="{A28647CC-249B-F875-6639-09A93030D64C}" name="Veronika Kiseleva" initials="VK" userId="S::vekisele@microsoft.com::0ee6bc72-a60f-416a-9f84-cc3b8da6d98f" providerId="AD"/>
  <p188:author id="{D9DF1FCF-B5EB-CCC0-23C0-2EA6A94F8BDC}" name="Chris Shaffer" initials="CS" userId="S::chrissh@microsoft.com::34801a3d-5e41-4357-8ab5-cf04e358093b" providerId="AD"/>
  <p188:author id="{722329CF-5D95-3C88-3CFF-398883936E60}" name="Eva Etchells" initials="EE" userId="S::evae@microsoft.com::16b5a13c-f898-47d6-87c7-ad5c7f8cc8c5" providerId="AD"/>
  <p188:author id="{AFBB33D0-6FC1-C1F1-2619-16F6A63B2E9A}" name="Jessica Rafuse (CELA)" initials="JR(" userId="S::jrafuse@microsoft.com::4c8c7be5-5d03-45d1-97ac-39db4156b391" providerId="AD"/>
  <p188:author id="{6F63EAD2-88F7-7D4C-CD9B-8F7F3D0A0EB4}" name="Kady Dundas" initials="KD" userId="S::Kadyd@microsoft.com::2a54bade-b882-4d3f-91f5-3c80e67b46f6" providerId="AD"/>
  <p188:author id="{0A289FDE-01AE-A971-7212-1065B4BDBF46}" name="Neha Bhaskar" initials="NB" userId="S::nehabha@microsoft.com::052c77ed-d026-4f53-9d05-7934a49ec63c" providerId="AD"/>
  <p188:author id="{02AC47E8-3276-75EC-6A88-D8CD79916074}" name="Becky Andrews (CELA)" initials="BA(" userId="S::bandrews@microsoft.com::c72eaf32-4ce1-480c-b620-2e175d764bdc" providerId="AD"/>
  <p188:author id="{903D06F5-1E01-5A4A-2E05-DDFB59BD23BB}" name="Mary Feil-Jacobs" initials="MF" userId="S-1-5-21-2127521184-1604012920-1887927527-65006" providerId="AD"/>
  <p188:author id="{0B8A32FE-F1CE-98DE-B0BD-3BDEA804FD72}" name="Tracy Tran" initials="TT" userId="S::tracyt@microsoft.com::7b485f56-8fe8-4efc-a1b3-85e720327ac5" providerId="AD"/>
  <p188:author id="{043827FF-F377-47C9-AFB8-30FE09D74013}" name="Julie Krause" initials="JK" userId="S::jkrause@microsoft.com::24179005-1b21-4ac8-b62c-10edcac7c9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Dan Holme" initials="DH" lastIdx="21" clrIdx="5">
    <p:extLst>
      <p:ext uri="{19B8F6BF-5375-455C-9EA6-DF929625EA0E}">
        <p15:presenceInfo xmlns:p15="http://schemas.microsoft.com/office/powerpoint/2012/main" userId="S::dahol@microsoft.com::bcb40eb6-c13d-470e-bfdb-ff51b18c30b3" providerId="AD"/>
      </p:ext>
    </p:extLst>
  </p:cmAuthor>
  <p:cmAuthor id="6" name="Lori Craw" initials="LC" lastIdx="6" clrIdx="6">
    <p:extLst>
      <p:ext uri="{19B8F6BF-5375-455C-9EA6-DF929625EA0E}">
        <p15:presenceInfo xmlns:p15="http://schemas.microsoft.com/office/powerpoint/2012/main" userId="S::loris@microsoft.com::5f4358e4-d654-4caf-ae09-e0a18879c123" providerId="AD"/>
      </p:ext>
    </p:extLst>
  </p:cmAuthor>
  <p:cmAuthor id="7" name="Christina Torok" initials="CT" lastIdx="1" clrIdx="7">
    <p:extLst>
      <p:ext uri="{19B8F6BF-5375-455C-9EA6-DF929625EA0E}">
        <p15:presenceInfo xmlns:p15="http://schemas.microsoft.com/office/powerpoint/2012/main" userId="S::chtorok@microsoft.com::8637ff65-b017-4304-b0a0-eb077a0fcfe2" providerId="AD"/>
      </p:ext>
    </p:extLst>
  </p:cmAuthor>
  <p:cmAuthor id="8" name="Stella Chernyak" initials="SC" lastIdx="9" clrIdx="8">
    <p:extLst>
      <p:ext uri="{19B8F6BF-5375-455C-9EA6-DF929625EA0E}">
        <p15:presenceInfo xmlns:p15="http://schemas.microsoft.com/office/powerpoint/2012/main" userId="S::stelcher@microsoft.com::e9f67d61-ea6f-468b-a0bd-1f14be8b9050" providerId="AD"/>
      </p:ext>
    </p:extLst>
  </p:cmAuthor>
  <p:cmAuthor id="9" name="Bryony Wolf" initials="BW" lastIdx="2" clrIdx="9">
    <p:extLst>
      <p:ext uri="{19B8F6BF-5375-455C-9EA6-DF929625EA0E}">
        <p15:presenceInfo xmlns:p15="http://schemas.microsoft.com/office/powerpoint/2012/main" userId="S::brwolf@microsoft.com::78cfe9c3-700f-40fc-b779-d4321f1c8c6c" providerId="AD"/>
      </p:ext>
    </p:extLst>
  </p:cmAuthor>
  <p:cmAuthor id="10" name="Seth Patton" initials="SP" lastIdx="2" clrIdx="10">
    <p:extLst>
      <p:ext uri="{19B8F6BF-5375-455C-9EA6-DF929625EA0E}">
        <p15:presenceInfo xmlns:p15="http://schemas.microsoft.com/office/powerpoint/2012/main" userId="S::sethpat@microsoft.com::2b5c901c-bc63-4a16-b9d6-95b2fe7e48a1" providerId="AD"/>
      </p:ext>
    </p:extLst>
  </p:cmAuthor>
  <p:cmAuthor id="11" name="Kady Dundas" initials="KD" lastIdx="11" clrIdx="11">
    <p:extLst>
      <p:ext uri="{19B8F6BF-5375-455C-9EA6-DF929625EA0E}">
        <p15:presenceInfo xmlns:p15="http://schemas.microsoft.com/office/powerpoint/2012/main" userId="S::kadyd@microsoft.com::2a54bade-b882-4d3f-91f5-3c80e67b46f6" providerId="AD"/>
      </p:ext>
    </p:extLst>
  </p:cmAuthor>
  <p:cmAuthor id="12" name="Weston Lander" initials="WL" lastIdx="1" clrIdx="12">
    <p:extLst>
      <p:ext uri="{19B8F6BF-5375-455C-9EA6-DF929625EA0E}">
        <p15:presenceInfo xmlns:p15="http://schemas.microsoft.com/office/powerpoint/2012/main" userId="S::welander@microsoft.com::cf709653-1e1a-4c5b-9c62-58ca4ca3881a" providerId="AD"/>
      </p:ext>
    </p:extLst>
  </p:cmAuthor>
  <p:cmAuthor id="13" name="James Skay" initials="JS" lastIdx="1" clrIdx="13">
    <p:extLst>
      <p:ext uri="{19B8F6BF-5375-455C-9EA6-DF929625EA0E}">
        <p15:presenceInfo xmlns:p15="http://schemas.microsoft.com/office/powerpoint/2012/main" userId="S::jskay@microsoft.com::1066981d-2933-4694-b152-41317f705a32" providerId="AD"/>
      </p:ext>
    </p:extLst>
  </p:cmAuthor>
  <p:cmAuthor id="14" name="Marissa Salazar" initials="MS" lastIdx="1" clrIdx="13">
    <p:extLst>
      <p:ext uri="{19B8F6BF-5375-455C-9EA6-DF929625EA0E}">
        <p15:presenceInfo xmlns:p15="http://schemas.microsoft.com/office/powerpoint/2012/main" userId="S::maris@microsoft.com::e644c7a0-7f3a-4429-9a19-30807ffc42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C5"/>
    <a:srgbClr val="0A66B1"/>
    <a:srgbClr val="0078D4"/>
    <a:srgbClr val="0078D7"/>
    <a:srgbClr val="50E6FF"/>
    <a:srgbClr val="243A5E"/>
    <a:srgbClr val="D83B01"/>
    <a:srgbClr val="313030"/>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C876E-460A-43E0-9C6C-C92A7BE2419C}" v="1157" dt="2021-10-29T21:23:16.939"/>
    <p1510:client id="{6C01B6BD-78CA-4FA0-8DD9-2C13DC3F2E85}" v="2268" dt="2021-10-27T18:22:5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3" y="39"/>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11/3/2021 11:16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11/3/2021 11:13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ka.ms/M365Lighthou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ka.ms/MDB-Blog"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ka.ms/DefenderforBusinessWebinar" TargetMode="External"/><Relationship Id="rId4" Type="http://schemas.openxmlformats.org/officeDocument/2006/relationships/hyperlink" Target="https://aka.ms/DefenderforBusines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11/3/2021 11:13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0125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summary of the licensing model, Post General Availability Microsoft Defender for Business will be available for purchase in two ways </a:t>
            </a:r>
          </a:p>
          <a:p>
            <a:pPr marL="12065" marR="0" lvl="0" indent="0" algn="l" defTabSz="914400" rtl="0" eaLnBrk="1" fontAlgn="auto" latinLnBrk="0" hangingPunct="1">
              <a:lnSpc>
                <a:spcPct val="100000"/>
              </a:lnSpc>
              <a:spcBef>
                <a:spcPts val="350"/>
              </a:spcBef>
              <a:spcAft>
                <a:spcPts val="0"/>
              </a:spcAft>
              <a:buClrTx/>
              <a:buSzTx/>
              <a:buFontTx/>
              <a:buNone/>
              <a:tabLst>
                <a:tab pos="302895" algn="l"/>
                <a:tab pos="303530" algn="l"/>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1) </a:t>
            </a: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As standalone SKU</a:t>
            </a:r>
          </a:p>
          <a:p>
            <a:pPr marL="12065" marR="0" lvl="0" indent="0" algn="l" defTabSz="914400" rtl="0" eaLnBrk="1" fontAlgn="auto" latinLnBrk="0" hangingPunct="1">
              <a:lnSpc>
                <a:spcPct val="100000"/>
              </a:lnSpc>
              <a:spcBef>
                <a:spcPts val="254"/>
              </a:spcBef>
              <a:spcAft>
                <a:spcPts val="0"/>
              </a:spcAft>
              <a:buClrTx/>
              <a:buSzTx/>
              <a:buFontTx/>
              <a:buNone/>
              <a:tabLst>
                <a:tab pos="295910" algn="l"/>
                <a:tab pos="296545" algn="l"/>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Generally available H1 2022</a:t>
            </a:r>
          </a:p>
          <a:p>
            <a:pPr marL="12065" marR="0" lvl="0" indent="0" algn="l" defTabSz="914400" rtl="0" eaLnBrk="1" fontAlgn="auto" latinLnBrk="0" hangingPunct="1">
              <a:lnSpc>
                <a:spcPct val="100000"/>
              </a:lnSpc>
              <a:spcBef>
                <a:spcPts val="254"/>
              </a:spcBef>
              <a:spcAft>
                <a:spcPts val="0"/>
              </a:spcAft>
              <a:buClrTx/>
              <a:buSzTx/>
              <a:buFontTx/>
              <a:buNone/>
              <a:tabLst>
                <a:tab pos="295910" algn="l"/>
                <a:tab pos="296545" algn="l"/>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2065" marR="0" lvl="0" indent="0" algn="l" defTabSz="914400" rtl="0" eaLnBrk="1" fontAlgn="auto" latinLnBrk="0" hangingPunct="1">
              <a:lnSpc>
                <a:spcPct val="100000"/>
              </a:lnSpc>
              <a:spcBef>
                <a:spcPts val="280"/>
              </a:spcBef>
              <a:spcAft>
                <a:spcPts val="0"/>
              </a:spcAft>
              <a:buClrTx/>
              <a:buSzTx/>
              <a:buFontTx/>
              <a:buNone/>
              <a:tabLst>
                <a:tab pos="356870" algn="l"/>
                <a:tab pos="357505" algn="l"/>
                <a:tab pos="878205" algn="l"/>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2) Included as part of Microsoft 365 Business Premium</a:t>
            </a:r>
          </a:p>
          <a:p>
            <a:pPr marL="12065" marR="0" lvl="0" indent="0" algn="l" defTabSz="914400" rtl="0" eaLnBrk="1" fontAlgn="auto" latinLnBrk="0" hangingPunct="1">
              <a:lnSpc>
                <a:spcPct val="100000"/>
              </a:lnSpc>
              <a:spcBef>
                <a:spcPts val="280"/>
              </a:spcBef>
              <a:spcAft>
                <a:spcPts val="0"/>
              </a:spcAft>
              <a:buClrTx/>
              <a:buSzTx/>
              <a:buFontTx/>
              <a:buNone/>
              <a:tabLst>
                <a:tab pos="356870" algn="l"/>
                <a:tab pos="357505" algn="l"/>
                <a:tab pos="878205" algn="l"/>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MDB will roll out to new and existing M365 Business Premium customers, post GA</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11/3/2021 11:13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73939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end this section, here’s a quick overview of how Defender for Business lines up against our broader portfolio. As you can see, for customers with &lt; 300 employees Microsoft Defender for Business is our key offering for businesses with &lt; 300 employees. It contains most of the capabilities found in MDE P2, with some exceptions like Threat Hunting and some other features have been simplified for ease of management by SMB IT generalists. So we really are bringing enterprise-grade and premium capabilities to SMBs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9D1912-96C6-4FD3-965A-A83E8FC3C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49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the partner tools available to secure customers at scale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11/3/2021 11:13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57735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We know that in the SMB space, partners play a critical role in managing customers IT environments. That is why we are making    Microsoft engineering investments in new partner tools to help you deliver managed services to your customers and accelerate profitability. </a:t>
            </a:r>
            <a:endParaRPr lang="en-US" sz="12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marL="0" marR="0" lvl="0" indent="0" algn="l" defTabSz="914367" rtl="0" eaLnBrk="1" fontAlgn="auto" latinLnBrk="0" hangingPunct="1">
              <a:lnSpc>
                <a:spcPct val="107000"/>
              </a:lnSpc>
              <a:spcBef>
                <a:spcPts val="0"/>
              </a:spcBef>
              <a:spcAft>
                <a:spcPts val="800"/>
              </a:spcAft>
              <a:buClrTx/>
              <a:buSzTx/>
              <a:buFontTx/>
              <a:buNone/>
              <a:tabLst/>
              <a:defRPr/>
            </a:pPr>
            <a:r>
              <a:rPr lang="en-US" sz="12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At Inspire this year, we launched of Microsoft 365 Lighthouse into public preview.</a:t>
            </a:r>
            <a:endParaRPr lang="en-US" sz="12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marL="0" marR="0">
              <a:spcBef>
                <a:spcPts val="0"/>
              </a:spcBef>
              <a:spcAft>
                <a:spcPts val="600"/>
              </a:spcAft>
            </a:pPr>
            <a:r>
              <a:rPr lang="en-US" sz="1200" kern="1200">
                <a:solidFill>
                  <a:srgbClr val="000000"/>
                </a:solidFill>
                <a:effectLst/>
                <a:latin typeface="Calibri" panose="020F0502020204030204" pitchFamily="34" charset="0"/>
                <a:ea typeface="SimSun" panose="02010600030101010101" pitchFamily="2" charset="-122"/>
                <a:cs typeface="SimHei" panose="02010609060101010101" pitchFamily="49" charset="-122"/>
              </a:rPr>
              <a:t>Microsoft 365 Lighthouse is a unified portal that helps managed service providers secure devices, data, and users at scale for small and medium sized business customers. It simplifies onboarding of tenants by recommending security configuration baselines tailored to SMBs and provides multi-tenant views across all your customer environments. </a:t>
            </a:r>
            <a:endParaRPr lang="en-US" sz="12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marL="0" marR="0">
              <a:spcBef>
                <a:spcPts val="0"/>
              </a:spcBef>
              <a:spcAft>
                <a:spcPts val="600"/>
              </a:spcAft>
            </a:pPr>
            <a:r>
              <a:rPr lang="en-US" sz="12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Let’s</a:t>
            </a:r>
            <a:r>
              <a:rPr lang="en-US" sz="1200" b="0" i="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  </a:t>
            </a:r>
            <a:r>
              <a:rPr lang="en-US" sz="12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 talk about what Microsoft 365 Lighthouse is and how it can help you secure and manage your Microsoft Defender for Business and Microsoft 365 Business Premium customers at scale.</a:t>
            </a:r>
            <a:endParaRPr lang="en-US" sz="12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Microsoft 365 Lighthouse helps managed service providers (MSPs) to secure devices, data, and users at scale for small and medium sized businesses. It simplifies the onboarding and management of Microsoft 365 Business Premium tenants into a unified portal, provides a view of customer environments, and recommends minimum security configuration baselines. MSPs can drive scale and growth of security managed services with Microsoft 365 Business Premium and Microsoft 365 Lighthouse. You can learn more about growing your managed services business with Microsoft 365 Business Premium and Microsoft 365 Lighthouse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https://aka.ms/M365Lighthouse</a:t>
            </a:r>
            <a:r>
              <a:rPr lang="en-US" sz="1200">
                <a:effectLst/>
                <a:latin typeface="Calibri" panose="020F0502020204030204" pitchFamily="34" charset="0"/>
                <a:ea typeface="Calibri" panose="020F0502020204030204" pitchFamily="34" charset="0"/>
                <a:cs typeface="Times New Roman" panose="02020603050405020304" pitchFamily="18" charset="0"/>
              </a:rPr>
              <a:t> </a:t>
            </a:r>
          </a:p>
          <a:p>
            <a:pPr lvl="0"/>
            <a:endParaRPr lang="en-US" sz="1200" kern="1200">
              <a:solidFill>
                <a:schemeClr val="tx1"/>
              </a:solidFill>
              <a:effectLst/>
              <a:latin typeface="+mn-lt"/>
              <a:ea typeface="+mn-ea"/>
              <a:cs typeface="+mn-cs"/>
            </a:endParaRPr>
          </a:p>
          <a:p>
            <a:pPr defTabSz="1887497">
              <a:lnSpc>
                <a:spcPct val="90000"/>
              </a:lnSpc>
              <a:spcAft>
                <a:spcPts val="688"/>
              </a:spcAft>
              <a:defRPr/>
            </a:pPr>
            <a:endParaRPr lang="en-US" sz="1800">
              <a:latin typeface="Segoe UI Light" pitchFamily="34" charset="0"/>
            </a:endParaRPr>
          </a:p>
        </p:txBody>
      </p:sp>
      <p:sp>
        <p:nvSpPr>
          <p:cNvPr id="4" name="Slide Number Placeholder 3"/>
          <p:cNvSpPr>
            <a:spLocks noGrp="1"/>
          </p:cNvSpPr>
          <p:nvPr>
            <p:ph type="sldNum" sz="quarter" idx="10"/>
          </p:nvPr>
        </p:nvSpPr>
        <p:spPr/>
        <p:txBody>
          <a:bodyPr/>
          <a:lstStyle/>
          <a:p>
            <a:pPr marL="0" marR="0" lvl="0" indent="0" algn="r" defTabSz="1885538" rtl="0" eaLnBrk="1" fontAlgn="auto" latinLnBrk="0" hangingPunct="1">
              <a:lnSpc>
                <a:spcPct val="100000"/>
              </a:lnSpc>
              <a:spcBef>
                <a:spcPts val="0"/>
              </a:spcBef>
              <a:spcAft>
                <a:spcPts val="0"/>
              </a:spcAft>
              <a:buClrTx/>
              <a:buSzTx/>
              <a:buFontTx/>
              <a:buNone/>
              <a:tabLst/>
              <a:defRPr/>
            </a:pPr>
            <a:fld id="{5E70976A-617A-403B-A958-BC1FAEC53115}" type="slidenum">
              <a:rPr kumimoji="0" lang="en-US" sz="3600" b="0" i="0" u="none" strike="noStrike" kern="0" cap="none" spc="0" normalizeH="0" baseline="0" noProof="0">
                <a:ln>
                  <a:noFill/>
                </a:ln>
                <a:solidFill>
                  <a:prstClr val="black"/>
                </a:solidFill>
                <a:effectLst/>
                <a:uLnTx/>
                <a:uFillTx/>
                <a:latin typeface="Segoe UI" pitchFamily="34" charset="0"/>
                <a:ea typeface="+mn-ea"/>
                <a:cs typeface="+mn-cs"/>
              </a:rPr>
              <a:pPr marL="0" marR="0" lvl="0" indent="0" algn="r" defTabSz="1885538" rtl="0" eaLnBrk="1" fontAlgn="auto" latinLnBrk="0" hangingPunct="1">
                <a:lnSpc>
                  <a:spcPct val="100000"/>
                </a:lnSpc>
                <a:spcBef>
                  <a:spcPts val="0"/>
                </a:spcBef>
                <a:spcAft>
                  <a:spcPts val="0"/>
                </a:spcAft>
                <a:buClrTx/>
                <a:buSzTx/>
                <a:buFontTx/>
                <a:buNone/>
                <a:tabLst/>
                <a:defRPr/>
              </a:pPr>
              <a:t>13</a:t>
            </a:fld>
            <a:endParaRPr kumimoji="0" lang="en-US" sz="3600" b="0" i="0" u="none" strike="noStrike" kern="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36557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600"/>
              </a:spcAft>
              <a:buClrTx/>
              <a:buSzTx/>
              <a:buFontTx/>
              <a:buNone/>
              <a:tabLst/>
              <a:defRPr/>
            </a:pPr>
            <a:r>
              <a:rPr lang="en-US" sz="1800" b="0" i="0">
                <a:solidFill>
                  <a:srgbClr val="242424"/>
                </a:solidFill>
                <a:effectLst/>
                <a:latin typeface="Segoe UI" panose="020B0502040204020203" pitchFamily="34" charset="0"/>
              </a:rPr>
              <a:t>Microsoft 365 Lighthouse will add alerts and incidents from Defender for Business in two locations. We’re delivering a multi-customer summary of security events from the home page dashboard, and you can use this card to double-click into the security incidents and alerts queue to see more detail. This capability will be delivered later in preview, with additional security management capabilities planned on the roadmap. There are additional capabilities for Microsoft 365 Business Premium, you can learn more about It at https://aka.ms/M365BPPartnerPlaybook </a:t>
            </a:r>
            <a:endParaRPr lang="en-US" sz="1800" i="0">
              <a:latin typeface="Segoe UI Light" pitchFamily="34" charset="0"/>
            </a:endParaRPr>
          </a:p>
          <a:p>
            <a:pPr marL="0" marR="0">
              <a:spcBef>
                <a:spcPts val="0"/>
              </a:spcBef>
              <a:spcAft>
                <a:spcPts val="600"/>
              </a:spcAft>
            </a:pPr>
            <a:endParaRPr lang="en-US" sz="1800" b="0" i="0">
              <a:solidFill>
                <a:srgbClr val="242424"/>
              </a:solidFill>
              <a:effectLst/>
              <a:latin typeface="Segoe UI" panose="020B0502040204020203" pitchFamily="34" charset="0"/>
            </a:endParaRPr>
          </a:p>
          <a:p>
            <a:pPr marL="0" marR="0">
              <a:spcBef>
                <a:spcPts val="0"/>
              </a:spcBef>
              <a:spcAft>
                <a:spcPts val="600"/>
              </a:spcAft>
            </a:pPr>
            <a:endParaRPr lang="en-US" sz="1800" b="0" i="0">
              <a:solidFill>
                <a:srgbClr val="242424"/>
              </a:solidFill>
              <a:effectLst/>
              <a:latin typeface="Segoe UI" panose="020B0502040204020203" pitchFamily="34" charset="0"/>
            </a:endParaRPr>
          </a:p>
          <a:p>
            <a:pPr marL="0" marR="0">
              <a:spcBef>
                <a:spcPts val="0"/>
              </a:spcBef>
              <a:spcAft>
                <a:spcPts val="600"/>
              </a:spcAft>
            </a:pPr>
            <a:endParaRPr lang="en-US" sz="1800" b="0" i="0">
              <a:solidFill>
                <a:srgbClr val="242424"/>
              </a:solidFill>
              <a:effectLst/>
              <a:latin typeface="Segoe UI" panose="020B0502040204020203" pitchFamily="34" charset="0"/>
            </a:endParaRPr>
          </a:p>
          <a:p>
            <a:pPr marL="0" marR="0">
              <a:spcBef>
                <a:spcPts val="0"/>
              </a:spcBef>
              <a:spcAft>
                <a:spcPts val="600"/>
              </a:spcAft>
            </a:pPr>
            <a:r>
              <a:rPr lang="en-US" sz="1800" b="0" i="0">
                <a:solidFill>
                  <a:srgbClr val="242424"/>
                </a:solidFill>
                <a:effectLst/>
                <a:latin typeface="Segoe UI" panose="020B0502040204020203" pitchFamily="34" charset="0"/>
              </a:rPr>
              <a:t>Microsoft 365 Lighthouse will add alerts and incidents from Defender for Business in two locations. We’re delivering a multi-customer summary of security events from the home page dashboard, and you can use this card to double-click into the security incidents and alerts queue to see more detail. This capability will be delivered later in preview, with additional security management capabilities planned on the roadmap. </a:t>
            </a:r>
            <a:endParaRPr lang="en-US" sz="1800" i="0">
              <a:latin typeface="Segoe UI Light" pitchFamily="34" charset="0"/>
            </a:endParaRPr>
          </a:p>
        </p:txBody>
      </p:sp>
      <p:sp>
        <p:nvSpPr>
          <p:cNvPr id="4" name="Slide Number Placeholder 3"/>
          <p:cNvSpPr>
            <a:spLocks noGrp="1"/>
          </p:cNvSpPr>
          <p:nvPr>
            <p:ph type="sldNum" sz="quarter" idx="10"/>
          </p:nvPr>
        </p:nvSpPr>
        <p:spPr/>
        <p:txBody>
          <a:bodyPr/>
          <a:lstStyle/>
          <a:p>
            <a:pPr marL="0" marR="0" lvl="0" indent="0" algn="r" defTabSz="1885538" rtl="0" eaLnBrk="1" fontAlgn="auto" latinLnBrk="0" hangingPunct="1">
              <a:lnSpc>
                <a:spcPct val="100000"/>
              </a:lnSpc>
              <a:spcBef>
                <a:spcPts val="0"/>
              </a:spcBef>
              <a:spcAft>
                <a:spcPts val="0"/>
              </a:spcAft>
              <a:buClrTx/>
              <a:buSzTx/>
              <a:buFontTx/>
              <a:buNone/>
              <a:tabLst/>
              <a:defRPr/>
            </a:pPr>
            <a:fld id="{5E70976A-617A-403B-A958-BC1FAEC53115}" type="slidenum">
              <a:rPr kumimoji="0" lang="en-US" sz="3600" b="0" i="0" u="none" strike="noStrike" kern="0" cap="none" spc="0" normalizeH="0" baseline="0" noProof="0">
                <a:ln>
                  <a:noFill/>
                </a:ln>
                <a:solidFill>
                  <a:prstClr val="black"/>
                </a:solidFill>
                <a:effectLst/>
                <a:uLnTx/>
                <a:uFillTx/>
                <a:latin typeface="Segoe UI" pitchFamily="34" charset="0"/>
                <a:ea typeface="+mn-ea"/>
                <a:cs typeface="+mn-cs"/>
              </a:rPr>
              <a:pPr marL="0" marR="0" lvl="0" indent="0" algn="r" defTabSz="1885538" rtl="0" eaLnBrk="1" fontAlgn="auto" latinLnBrk="0" hangingPunct="1">
                <a:lnSpc>
                  <a:spcPct val="100000"/>
                </a:lnSpc>
                <a:spcBef>
                  <a:spcPts val="0"/>
                </a:spcBef>
                <a:spcAft>
                  <a:spcPts val="0"/>
                </a:spcAft>
                <a:buClrTx/>
                <a:buSzTx/>
                <a:buFontTx/>
                <a:buNone/>
                <a:tabLst/>
                <a:defRPr/>
              </a:pPr>
              <a:t>14</a:t>
            </a:fld>
            <a:endParaRPr kumimoji="0" lang="en-US" sz="3600" b="0" i="0" u="none" strike="noStrike" kern="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8666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reviewed the product capabilities, let’s summarize who the solution is targeted at and what’s the opportunity for you as partners</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11/3/2021 11:13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7539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Microsoft Defender for Business can help you </a:t>
            </a:r>
          </a:p>
          <a:p>
            <a:pPr marL="228600" indent="-228600">
              <a:buAutoNum type="alphaLcParenR"/>
            </a:pPr>
            <a:r>
              <a:rPr lang="en-US"/>
              <a:t>Increase ARPU for existing customers by accelerating upsell to BP</a:t>
            </a:r>
          </a:p>
          <a:p>
            <a:pPr marL="228600" indent="-228600">
              <a:buAutoNum type="alphaLcParenR"/>
            </a:pPr>
            <a:r>
              <a:rPr lang="en-US"/>
              <a:t>Help you onramp and recruit new types of customers</a:t>
            </a:r>
          </a:p>
          <a:p>
            <a:pPr marL="441582" marR="0" lvl="1" indent="-228600" algn="l" defTabSz="914367" rtl="0" eaLnBrk="1" fontAlgn="auto" latinLnBrk="0" hangingPunct="1">
              <a:lnSpc>
                <a:spcPct val="90000"/>
              </a:lnSpc>
              <a:spcBef>
                <a:spcPts val="0"/>
              </a:spcBef>
              <a:spcAft>
                <a:spcPts val="333"/>
              </a:spcAft>
              <a:buClrTx/>
              <a:buSzTx/>
              <a:buFont typeface="Arial" pitchFamily="34" charset="0"/>
              <a:buAutoNum type="alphaLcParenR"/>
              <a:tabLst/>
              <a:defRPr/>
            </a:pPr>
            <a:r>
              <a:rPr lang="en-US"/>
              <a:t>Non Microsoft 365 customers (e.g. on premises, Google Workspace) etc who may yet be ready to shift to MSFT productivity portfolio. Microsoft Defender for Business provides an easy way for them to get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enterprise-grade security  that works regardless of platform/ device. There will be no other Microsoft pre-requisites required post GA</a:t>
            </a:r>
          </a:p>
          <a:p>
            <a:pPr marL="441582" marR="0" lvl="1" indent="-228600" algn="l" defTabSz="914367" rtl="0" eaLnBrk="1" fontAlgn="auto" latinLnBrk="0" hangingPunct="1">
              <a:lnSpc>
                <a:spcPct val="90000"/>
              </a:lnSpc>
              <a:spcBef>
                <a:spcPts val="0"/>
              </a:spcBef>
              <a:spcAft>
                <a:spcPts val="333"/>
              </a:spcAft>
              <a:buClrTx/>
              <a:buSzTx/>
              <a:buFont typeface="Arial" pitchFamily="34" charset="0"/>
              <a:buAutoNum type="alphaLcParenR"/>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Arial" panose="020B0604020202020204" pitchFamily="34" charset="0"/>
              </a:rPr>
              <a:t>Onramp Cost-conscious customers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in emerging markets etc  who don’t yet have the budget to upgrade to BP:  Due to economic climate and budget constraints, the customer is looking for lower priced point security solutions but wants a best of breed product.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Arial" panose="020B0604020202020204" pitchFamily="34" charset="0"/>
            </a:endParaRPr>
          </a:p>
          <a:p>
            <a:pPr marL="212982" marR="0" lvl="1" indent="0" algn="l" defTabSz="914367" rtl="0" eaLnBrk="1" fontAlgn="auto" latinLnBrk="0" hangingPunct="1">
              <a:lnSpc>
                <a:spcPct val="90000"/>
              </a:lnSpc>
              <a:spcBef>
                <a:spcPts val="0"/>
              </a:spcBef>
              <a:spcAft>
                <a:spcPts val="333"/>
              </a:spcAft>
              <a:buClrTx/>
              <a:buSzTx/>
              <a:buFont typeface="Arial" pitchFamily="34" charset="0"/>
              <a:buNone/>
              <a:tabLst/>
              <a:defRPr/>
            </a:pP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441582" marR="0" lvl="1" indent="-228600" algn="l" defTabSz="914367" rtl="0" eaLnBrk="1" fontAlgn="auto" latinLnBrk="0" hangingPunct="1">
              <a:lnSpc>
                <a:spcPct val="90000"/>
              </a:lnSpc>
              <a:spcBef>
                <a:spcPts val="0"/>
              </a:spcBef>
              <a:spcAft>
                <a:spcPts val="333"/>
              </a:spcAft>
              <a:buClrTx/>
              <a:buSzTx/>
              <a:buFont typeface="Arial" pitchFamily="34" charset="0"/>
              <a:buAutoNum type="alphaLcParenR"/>
              <a:tabLst/>
              <a:defRPr/>
            </a:pP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Arial" panose="020B0604020202020204" pitchFamily="34" charset="0"/>
            </a:endParaRPr>
          </a:p>
          <a:p>
            <a:pPr marL="441582" lvl="1" indent="-228600">
              <a:buAutoNum type="alphaLcParenR"/>
            </a:pP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11/3/2021 11:13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265886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to summarize, here are the key opportunities for partners </a:t>
            </a:r>
          </a:p>
          <a:p>
            <a:endParaRPr lang="en-US"/>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r>
              <a:rPr kumimoji="0" lang="en-US" sz="900" b="0" i="0" u="none" strike="noStrike" kern="1200" cap="none" spc="0" normalizeH="0" baseline="0" noProof="0">
                <a:ln>
                  <a:noFill/>
                </a:ln>
                <a:solidFill>
                  <a:srgbClr val="000000"/>
                </a:solidFill>
                <a:effectLst/>
                <a:uLnTx/>
                <a:uFillTx/>
                <a:latin typeface="Segoe UI"/>
                <a:ea typeface="+mn-ea"/>
                <a:cs typeface="+mn-cs"/>
              </a:rPr>
              <a:t>Boost security for all your customers and devices - with AI-powered automation to rapidly protect, detect, and respond to threats with advanced technologies like Endpoint Detection and Response and Threat and Vulnerability Management. </a:t>
            </a: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r>
              <a:rPr kumimoji="0" lang="en-US" sz="900" b="0" i="0" u="none" strike="noStrike" kern="1200" cap="none" spc="0" normalizeH="0" baseline="0" noProof="0">
                <a:ln>
                  <a:noFill/>
                </a:ln>
                <a:solidFill>
                  <a:srgbClr val="000000"/>
                </a:solidFill>
                <a:effectLst/>
                <a:uLnTx/>
                <a:uFillTx/>
                <a:latin typeface="Segoe UI"/>
                <a:ea typeface="+mn-ea"/>
                <a:cs typeface="+mn-cs"/>
              </a:rPr>
              <a:t>Secure all your customers from one place with Microsoft 365 Lighthouse. Later in preview, you will be able to view threats for your customers, with additional capabilities coming post GA.  Standardize on one solution across customer devices -Windows, iOS, Mac, Android..</a:t>
            </a: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r>
              <a:rPr kumimoji="0" lang="en-US" sz="900" b="0" i="0" u="none" strike="noStrike" kern="1200" cap="none" spc="0" normalizeH="0" baseline="0" noProof="0">
                <a:ln>
                  <a:noFill/>
                </a:ln>
                <a:solidFill>
                  <a:srgbClr val="000000"/>
                </a:solidFill>
                <a:effectLst/>
                <a:uLnTx/>
                <a:uFillTx/>
                <a:latin typeface="Segoe UI"/>
                <a:ea typeface="+mn-ea"/>
                <a:cs typeface="+mn-cs"/>
              </a:rPr>
              <a:t>Build new higher margin, standardized endpoint security services. Reduce operational costs with a simplified solution, that can be managed by IT generalists and lowers support overhead</a:t>
            </a: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r>
              <a:rPr kumimoji="0" lang="en-US" sz="900" b="0" i="0" u="none" strike="noStrike" kern="1200" cap="none" spc="0" normalizeH="0" baseline="0" noProof="0">
                <a:ln>
                  <a:noFill/>
                </a:ln>
                <a:solidFill>
                  <a:srgbClr val="000000"/>
                </a:solidFill>
                <a:effectLst/>
                <a:uLnTx/>
                <a:uFillTx/>
                <a:latin typeface="Segoe UI"/>
                <a:ea typeface="+mn-ea"/>
                <a:cs typeface="+mn-cs"/>
              </a:rPr>
              <a:t>Use Microsoft Defender for Business as an onramp for new customers who you can then upsell to Microsoft’s broader portfolio of SMB offerings like Microsoft 365 Business Premium or add-on additional Azure and Microsoft security solutions. </a:t>
            </a: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a:p>
            <a:pPr marL="228600" marR="0" lvl="0" indent="-228600" algn="l" defTabSz="914367" rtl="0" eaLnBrk="1" fontAlgn="auto" latinLnBrk="0" hangingPunct="1">
              <a:lnSpc>
                <a:spcPct val="100000"/>
              </a:lnSpc>
              <a:spcBef>
                <a:spcPts val="0"/>
              </a:spcBef>
              <a:spcAft>
                <a:spcPts val="1200"/>
              </a:spcAft>
              <a:buClrTx/>
              <a:buSzTx/>
              <a:buFontTx/>
              <a:buAutoNum type="arabicPeriod"/>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9D7C1B-E4EF-40B8-831A-EC98293DB3F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25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11/3/2021 11:13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2398605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We hope this has given you a good overview of Microsoft Defender for Business and the partner opportunity. To get started,  Here are some resources to learn more. We’ll have more to share when the preview starts later in November.</a:t>
            </a:r>
          </a:p>
          <a:p>
            <a:pPr marL="0" marR="0">
              <a:spcBef>
                <a:spcPts val="0"/>
              </a:spcBef>
              <a:spcAft>
                <a:spcPts val="600"/>
              </a:spcAft>
            </a:pPr>
            <a:endPar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endParaRPr>
          </a:p>
          <a:p>
            <a:pPr lvl="0">
              <a:spcBef>
                <a:spcPts val="2400"/>
              </a:spcBef>
            </a:pPr>
            <a:r>
              <a:rPr lang="en-US" sz="4800"/>
              <a:t>Read our blog: </a:t>
            </a:r>
            <a:r>
              <a:rPr lang="en-US" sz="4800">
                <a:hlinkClick r:id="rId3"/>
              </a:rPr>
              <a:t>https://aka.ms/MDB-Blog</a:t>
            </a:r>
            <a:endParaRPr lang="en-US" sz="4800"/>
          </a:p>
          <a:p>
            <a:pPr lvl="0">
              <a:spcBef>
                <a:spcPts val="2400"/>
              </a:spcBef>
            </a:pPr>
            <a:r>
              <a:rPr lang="en-US" sz="4800"/>
              <a:t>Check out the documentation: </a:t>
            </a:r>
            <a:r>
              <a:rPr lang="en-US" sz="4800">
                <a:hlinkClick r:id="rId4"/>
              </a:rPr>
              <a:t>https://aka.ms/DefenderforBusiness</a:t>
            </a:r>
            <a:r>
              <a:rPr lang="en-US" sz="4800"/>
              <a:t>  </a:t>
            </a:r>
          </a:p>
          <a:p>
            <a:pPr lvl="0">
              <a:spcBef>
                <a:spcPts val="2400"/>
              </a:spcBef>
            </a:pPr>
            <a:r>
              <a:rPr lang="en-US" sz="4800">
                <a:hlinkClick r:id="rId5"/>
              </a:rPr>
              <a:t>Join the partner webinar</a:t>
            </a:r>
            <a:r>
              <a:rPr lang="en-US" sz="4800"/>
              <a:t>, Nov 18th at 8 am Pacific </a:t>
            </a:r>
          </a:p>
          <a:p>
            <a:pPr marL="0" marR="0">
              <a:spcBef>
                <a:spcPts val="0"/>
              </a:spcBef>
              <a:spcAft>
                <a:spcPts val="600"/>
              </a:spcAft>
            </a:pPr>
            <a:endParaRPr lang="en-US" sz="18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endParaRPr lang="en-US" sz="12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B9F0533-C7D6-46FE-B0A4-8044D98A4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92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In this presentation we’ll introduce Microsoft Defender for Business- which is coming soon in preview and why it’s relevant for customers and partners alike. We’ll go in –depth in product capabilities, licensing model at GA , Lighthouse integration for partners . Plus, we’ll cover the partner opportunity and how you as partners can help attract and serve new types of customers and drive additional revenue with existing customers. </a:t>
            </a:r>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11/3/2021 11:13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214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900">
              <a:solidFill>
                <a:srgbClr val="0078D4"/>
              </a:solidFill>
              <a:effectLst/>
              <a:latin typeface="Symbol" panose="05050102010706020507" pitchFamily="18" charset="2"/>
              <a:ea typeface="Segoe UI Light" panose="020B0502040204020203" pitchFamily="34" charset="0"/>
              <a:cs typeface="SimHei" panose="02010609060101010101" pitchFamily="49" charset="-122"/>
            </a:endParaRPr>
          </a:p>
          <a:p>
            <a:pPr marL="0" marR="0">
              <a:spcBef>
                <a:spcPts val="0"/>
              </a:spcBef>
              <a:spcAft>
                <a:spcPts val="600"/>
              </a:spcAft>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If we think about the trends shaping the Small and medium business space, there are really three that are top of mind</a:t>
            </a:r>
          </a:p>
          <a:p>
            <a:pPr marL="0" marR="0">
              <a:spcBef>
                <a:spcPts val="0"/>
              </a:spcBef>
              <a:spcAft>
                <a:spcPts val="600"/>
              </a:spcAft>
            </a:pPr>
            <a:endPar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endParaRPr>
          </a:p>
          <a:p>
            <a:pPr marL="342900" marR="0" indent="-342900">
              <a:spcBef>
                <a:spcPts val="0"/>
              </a:spcBef>
              <a:spcAft>
                <a:spcPts val="600"/>
              </a:spcAft>
              <a:buAutoNum type="arabicPeriod"/>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Customers know that work from anywhere is here to stay, with 70% employees looking for continued flexible and remote work options. </a:t>
            </a:r>
          </a:p>
          <a:p>
            <a:pPr marL="342900" marR="0" indent="-342900">
              <a:spcBef>
                <a:spcPts val="0"/>
              </a:spcBef>
              <a:spcAft>
                <a:spcPts val="600"/>
              </a:spcAft>
              <a:buAutoNum type="arabicPeriod"/>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But with it, come increased security risks. There’s hardly a day that goes by without news of a new ransomware or phishing attack. Infact the WEF estimates a 238% increase in cyberattacks from Feb-April last year. So, what customers need is elevated security to deal with increasingly more sophisticated cyberthreats</a:t>
            </a:r>
          </a:p>
          <a:p>
            <a:pPr marL="342900" marR="0" indent="-342900">
              <a:spcBef>
                <a:spcPts val="0"/>
              </a:spcBef>
              <a:spcAft>
                <a:spcPts val="600"/>
              </a:spcAft>
              <a:buAutoNum type="arabicPeriod"/>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However, most SMBs are not equipped to handle these security threats inhouse and they’re looking to IT partners like you for help. Infact 90% of SMBs say they would switch IT providers if offered a more comprehensive security solution.</a:t>
            </a:r>
            <a:endParaRPr lang="en-US" sz="18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marL="0" marR="0">
              <a:spcBef>
                <a:spcPts val="0"/>
              </a:spcBef>
              <a:spcAft>
                <a:spcPts val="600"/>
              </a:spcAft>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 </a:t>
            </a:r>
            <a:endParaRPr lang="en-US" sz="18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marL="0" marR="0">
              <a:spcBef>
                <a:spcPts val="0"/>
              </a:spcBef>
              <a:spcAft>
                <a:spcPts val="600"/>
              </a:spcAft>
            </a:pPr>
            <a:r>
              <a:rPr lang="en-US" sz="1800" kern="1200">
                <a:solidFill>
                  <a:srgbClr val="000000"/>
                </a:solidFill>
                <a:effectLst/>
                <a:latin typeface="Calibri" panose="020F0502020204030204" pitchFamily="34" charset="0"/>
                <a:ea typeface="SimHei" panose="02010609060101010101" pitchFamily="49" charset="-122"/>
                <a:cs typeface="SimHei" panose="02010609060101010101" pitchFamily="49" charset="-122"/>
              </a:rPr>
              <a:t> </a:t>
            </a:r>
            <a:endParaRPr lang="en-US" sz="1800" kern="120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1748A-C3F1-4DCC-BEC0-0C96C4C83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51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b="0">
                <a:effectLst/>
                <a:latin typeface="Segoe UI" panose="020B0502040204020203" pitchFamily="34" charset="0"/>
                <a:ea typeface="Calibri" panose="020F0502020204030204" pitchFamily="34" charset="0"/>
                <a:cs typeface="Times New Roman" panose="02020603050405020304" pitchFamily="18" charset="0"/>
              </a:rPr>
              <a:t>To give you more specifics, there has been over 300% increase in ransomware attacks alone in the past year and the economic cost of these for small and medium businesses can be catastrophic with over 60% of small businesses not being able to operate after they’ve experienced a cyberattack</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4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a:effectLst/>
                <a:latin typeface="Calibri" panose="020F0502020204030204" pitchFamily="34" charset="0"/>
                <a:ea typeface="Segoe UI Light" panose="020B0502040204020203" pitchFamily="34" charset="0"/>
              </a:rPr>
              <a:t>This presents opportunities for you as IT partners to serve these customers by augmenting their security– but the question is – 1) how you transition into security services or expand your existing portfolio of security services beyond AV ) how you standardize these services across all customers and deliver them at scale quickly and easily.  C)how do you do so without increasing costs or complexity</a:t>
            </a: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1748A-C3F1-4DCC-BEC0-0C96C4C83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92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11/3/2021 11:13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7539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I’d like to introduce Microsoft Defender for Business – an </a:t>
            </a:r>
            <a:r>
              <a:rPr lang="en-US" sz="1800">
                <a:effectLst/>
                <a:latin typeface="Calibri" panose="020F0502020204030204" pitchFamily="34" charset="0"/>
                <a:ea typeface="Calibri" panose="020F0502020204030204" pitchFamily="34" charset="0"/>
                <a:cs typeface="Arial" panose="020B0604020202020204" pitchFamily="34" charset="0"/>
              </a:rPr>
              <a:t>enterprise-grade endpoint security to business with up to 300 employees in a simple and cost-effective solution. </a:t>
            </a:r>
            <a:endParaRPr lang="en-US" sz="1800">
              <a:effectLst/>
              <a:latin typeface="Calibri" panose="020F0502020204030204" pitchFamily="34" charset="0"/>
              <a:ea typeface="Calibri" panose="020F0502020204030204" pitchFamily="34" charset="0"/>
            </a:endParaRPr>
          </a:p>
          <a:p>
            <a:pPr marL="0" marR="0"/>
            <a:r>
              <a:rPr lang="en-US" sz="1800">
                <a:effectLst/>
                <a:latin typeface="Calibri" panose="020F0502020204030204" pitchFamily="34" charset="0"/>
                <a:ea typeface="Calibri" panose="020F0502020204030204" pitchFamily="34" charset="0"/>
                <a:cs typeface="Arial" panose="020B0604020202020204" pitchFamily="34" charset="0"/>
              </a:rPr>
              <a:t>You can use Defender for Business to elevate your customers’ security from traditional antivirus to next-gen antivirus protection, endpoint detection and response, and threat and vulnerability management. It offers simplified configuration and management with intelligent automated investigation and response to help protect your endpoints.</a:t>
            </a:r>
            <a:endParaRPr lang="en-US" sz="1800">
              <a:effectLst/>
              <a:latin typeface="Calibri" panose="020F0502020204030204" pitchFamily="34" charset="0"/>
              <a:ea typeface="Calibri" panose="020F0502020204030204" pitchFamily="34" charset="0"/>
            </a:endParaRPr>
          </a:p>
          <a:p>
            <a:pPr marL="0" marR="0"/>
            <a:r>
              <a:rPr lang="en-US" sz="1800">
                <a:effectLst/>
                <a:latin typeface="Calibri" panose="020F0502020204030204" pitchFamily="34" charset="0"/>
                <a:ea typeface="Calibri" panose="020F0502020204030204" pitchFamily="34" charset="0"/>
                <a:cs typeface="Arial" panose="020B0604020202020204" pitchFamily="34" charset="0"/>
              </a:rPr>
              <a:t>Defender for Business brings together additional endpoint security capabilities in one package to remove the need for separate web and network protection, threat, and vulnerability management solutions. It’s proactive automated investigation and response mean that IT administrators can prioritize only on security events that need their attention.  </a:t>
            </a:r>
          </a:p>
          <a:p>
            <a:pPr marL="0" marR="0"/>
            <a:endParaRPr lang="en-US" sz="1800">
              <a:effectLst/>
              <a:latin typeface="Calibri" panose="020F0502020204030204" pitchFamily="34" charset="0"/>
              <a:ea typeface="Calibri" panose="020F0502020204030204" pitchFamily="34" charset="0"/>
            </a:endParaRPr>
          </a:p>
          <a:p>
            <a:pPr marL="0" marR="0"/>
            <a:r>
              <a:rPr lang="en-US" sz="1800">
                <a:effectLst/>
                <a:latin typeface="Calibri" panose="020F0502020204030204" pitchFamily="34" charset="0"/>
                <a:ea typeface="Calibri" panose="020F0502020204030204" pitchFamily="34" charset="0"/>
                <a:cs typeface="Arial" panose="020B0604020202020204" pitchFamily="34" charset="0"/>
              </a:rPr>
              <a:t>For IT service providers, Microsoft 365 Lighthouse will add alerts and incidents from Defender for Business providing a view of security events across multiple customers, with additional management controls coming. </a:t>
            </a:r>
          </a:p>
          <a:p>
            <a:pPr marL="0" marR="0"/>
            <a:r>
              <a:rPr lang="en-US" sz="1800">
                <a:effectLst/>
                <a:latin typeface="Calibri" panose="020F0502020204030204" pitchFamily="34" charset="0"/>
                <a:ea typeface="Calibri" panose="020F0502020204030204" pitchFamily="34" charset="0"/>
                <a:cs typeface="Arial" panose="020B0604020202020204" pitchFamily="34" charset="0"/>
              </a:rPr>
              <a:t>we also wanted to bring these capabilities in a licensing model that’s cost effective and simple. </a:t>
            </a:r>
            <a:endParaRPr lang="en-US" sz="1800">
              <a:effectLst/>
              <a:latin typeface="Calibri" panose="020F0502020204030204" pitchFamily="34" charset="0"/>
              <a:ea typeface="Calibri" panose="020F0502020204030204" pitchFamily="34" charset="0"/>
            </a:endParaRPr>
          </a:p>
          <a:p>
            <a:pPr marL="0" marR="0"/>
            <a:r>
              <a:rPr lang="en-US" sz="1800">
                <a:effectLst/>
                <a:latin typeface="Calibri" panose="020F0502020204030204" pitchFamily="34" charset="0"/>
                <a:ea typeface="Calibri" panose="020F0502020204030204" pitchFamily="34" charset="0"/>
                <a:cs typeface="Arial" panose="020B0604020202020204" pitchFamily="34" charset="0"/>
              </a:rPr>
              <a:t>Microsoft Defender for Business will be available to customers as a standalone solution, and it will be included within Microsoft 365 Business Premium. </a:t>
            </a:r>
          </a:p>
          <a:p>
            <a:pPr marL="0" marR="0"/>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a:effectLst/>
                <a:latin typeface="Calibri" panose="020F0502020204030204" pitchFamily="34" charset="0"/>
                <a:ea typeface="Calibri" panose="020F0502020204030204" pitchFamily="34" charset="0"/>
                <a:cs typeface="Arial" panose="020B0604020202020204" pitchFamily="34" charset="0"/>
              </a:rPr>
              <a:t>(1 - Microsoft commissioned Forrester Research,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30000">
              <a:gradFill>
                <a:gsLst>
                  <a:gs pos="2917">
                    <a:schemeClr val="tx1"/>
                  </a:gs>
                  <a:gs pos="30000">
                    <a:schemeClr val="tx1"/>
                  </a:gs>
                </a:gsLst>
                <a:lin ang="5400000" scaled="0"/>
              </a:gradFill>
              <a:effectLst/>
              <a:latin typeface="Calibri" panose="020F0502020204030204" pitchFamily="34" charset="0"/>
              <a:cs typeface="Arial" panose="020B0604020202020204" pitchFamily="34" charset="0"/>
            </a:endParaRPr>
          </a:p>
          <a:p>
            <a:pPr marL="0" marR="0" lvl="0" indent="0" algn="l" defTabSz="914367" rtl="0" eaLnBrk="1" fontAlgn="auto" latinLnBrk="0" hangingPunct="1">
              <a:lnSpc>
                <a:spcPct val="100000"/>
              </a:lnSpc>
              <a:spcBef>
                <a:spcPts val="0"/>
              </a:spcBef>
              <a:spcAft>
                <a:spcPts val="1200"/>
              </a:spcAft>
              <a:buClrTx/>
              <a:buSzTx/>
              <a:buFontTx/>
              <a:buNone/>
              <a:tabLst/>
              <a:defRPr/>
            </a:pPr>
            <a:r>
              <a:rPr lang="en-US" sz="2400">
                <a:gradFill>
                  <a:gsLst>
                    <a:gs pos="2917">
                      <a:srgbClr val="0078D4"/>
                    </a:gs>
                    <a:gs pos="100000">
                      <a:srgbClr val="0078D4"/>
                    </a:gs>
                  </a:gsLst>
                  <a:lin ang="5400000" scaled="0"/>
                </a:gradFill>
                <a:latin typeface="Segoe UI Semibold"/>
              </a:rPr>
              <a:t>Enterprise-grade endpoint protection</a:t>
            </a:r>
          </a:p>
          <a:p>
            <a:pPr marL="0" marR="0" lvl="0" indent="0" algn="l" defTabSz="914367" rtl="0" eaLnBrk="1" fontAlgn="auto" latinLnBrk="0" hangingPunct="1">
              <a:lnSpc>
                <a:spcPct val="100000"/>
              </a:lnSpc>
              <a:spcBef>
                <a:spcPts val="0"/>
              </a:spcBef>
              <a:spcAft>
                <a:spcPts val="1200"/>
              </a:spcAft>
              <a:buClrTx/>
              <a:buSzTx/>
              <a:buFontTx/>
              <a:buNone/>
              <a:tabLst/>
              <a:defRPr/>
            </a:pPr>
            <a:r>
              <a:rPr lang="en-US" sz="2000">
                <a:gradFill>
                  <a:gsLst>
                    <a:gs pos="2917">
                      <a:srgbClr val="1A1A1A"/>
                    </a:gs>
                    <a:gs pos="100000">
                      <a:srgbClr val="1A1A1A"/>
                    </a:gs>
                  </a:gsLst>
                  <a:lin ang="5400000" scaled="0"/>
                </a:gradFill>
                <a:latin typeface="Segoe UI"/>
              </a:rPr>
              <a:t>Security for all your devices with AI-powered automation to rapidly protect, detect, and respond to threats.</a:t>
            </a:r>
          </a:p>
          <a:p>
            <a:pPr marL="0" marR="0" lvl="0" indent="0" algn="l" defTabSz="914367" rtl="0" eaLnBrk="1" fontAlgn="auto" latinLnBrk="0" hangingPunct="1">
              <a:lnSpc>
                <a:spcPct val="100000"/>
              </a:lnSpc>
              <a:spcBef>
                <a:spcPts val="0"/>
              </a:spcBef>
              <a:spcAft>
                <a:spcPts val="1200"/>
              </a:spcAft>
              <a:buClrTx/>
              <a:buSzTx/>
              <a:buFontTx/>
              <a:buNone/>
              <a:tabLst/>
              <a:defRPr/>
            </a:pPr>
            <a:endParaRPr lang="en-US" sz="2000">
              <a:gradFill>
                <a:gsLst>
                  <a:gs pos="2917">
                    <a:srgbClr val="1A1A1A"/>
                  </a:gs>
                  <a:gs pos="100000">
                    <a:srgbClr val="1A1A1A"/>
                  </a:gs>
                </a:gsLst>
                <a:lin ang="5400000" scaled="0"/>
              </a:gradFill>
              <a:latin typeface="Segoe UI"/>
            </a:endParaRPr>
          </a:p>
          <a:p>
            <a:pPr marL="0" marR="0" lvl="0" indent="0" algn="l" defTabSz="914367"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gradFill>
                  <a:gsLst>
                    <a:gs pos="2917">
                      <a:srgbClr val="0078D4"/>
                    </a:gs>
                    <a:gs pos="100000">
                      <a:srgbClr val="0078D4"/>
                    </a:gs>
                  </a:gsLst>
                  <a:lin ang="5400000" scaled="0"/>
                </a:gradFill>
                <a:effectLst/>
                <a:uLnTx/>
                <a:uFillTx/>
                <a:latin typeface="Segoe UI Semibold"/>
                <a:ea typeface="+mn-ea"/>
                <a:cs typeface="+mn-cs"/>
              </a:rPr>
              <a:t>Easy to use</a:t>
            </a:r>
            <a:endParaRPr kumimoji="0" lang="en-US" sz="3200" b="0" i="0" u="none" strike="noStrike" kern="1200" cap="none" spc="0" normalizeH="0" baseline="0" noProof="0">
              <a:ln>
                <a:noFill/>
              </a:ln>
              <a:gradFill>
                <a:gsLst>
                  <a:gs pos="2917">
                    <a:srgbClr val="0078D4"/>
                  </a:gs>
                  <a:gs pos="100000">
                    <a:srgbClr val="0078D4"/>
                  </a:gs>
                </a:gsLst>
                <a:lin ang="5400000" scaled="0"/>
              </a:gra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rPr>
              <a:t>Streamlined onboarding and management experiences that provide actionable insights for ease of use</a:t>
            </a:r>
          </a:p>
          <a:p>
            <a:pPr marL="0" marR="0" lvl="0" indent="0" algn="l" defTabSz="914367"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gradFill>
                  <a:gsLst>
                    <a:gs pos="2917">
                      <a:srgbClr val="0078D4"/>
                    </a:gs>
                    <a:gs pos="100000">
                      <a:srgbClr val="0078D4"/>
                    </a:gs>
                  </a:gsLst>
                  <a:lin ang="5400000" scaled="0"/>
                </a:gradFill>
                <a:effectLst/>
                <a:uLnTx/>
                <a:uFillTx/>
                <a:latin typeface="Segoe UI Semibold"/>
                <a:ea typeface="+mn-ea"/>
                <a:cs typeface="+mn-cs"/>
              </a:rPr>
              <a:t>Cost-effective</a:t>
            </a:r>
          </a:p>
          <a:p>
            <a:pPr marL="0" marR="0" lvl="0" indent="0" algn="l" defTabSz="914367"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rPr>
              <a:t>Endpoint security that keeps you productive and works with your IT without compromising budget.</a:t>
            </a:r>
          </a:p>
          <a:p>
            <a:pPr marL="0" marR="0" lvl="0" indent="0" algn="ctr" defTabSz="914367"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1200"/>
              </a:spcAft>
              <a:buClrTx/>
              <a:buSzTx/>
              <a:buFontTx/>
              <a:buNone/>
              <a:tabLst/>
              <a:defRPr/>
            </a:pPr>
            <a:endParaRPr lang="en-US" sz="2000">
              <a:gradFill>
                <a:gsLst>
                  <a:gs pos="2917">
                    <a:srgbClr val="1A1A1A"/>
                  </a:gs>
                  <a:gs pos="100000">
                    <a:srgbClr val="1A1A1A"/>
                  </a:gs>
                </a:gsLst>
                <a:lin ang="5400000" scaled="0"/>
              </a:gradFill>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gradFill>
                <a:gsLst>
                  <a:gs pos="2917">
                    <a:schemeClr val="tx1"/>
                  </a:gs>
                  <a:gs pos="30000">
                    <a:schemeClr val="tx1"/>
                  </a:gs>
                </a:gsLst>
                <a:lin ang="5400000" scaled="0"/>
              </a:gradFill>
            </a:endParaRPr>
          </a:p>
          <a:p>
            <a:pPr marL="0" marR="0"/>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9D7C1B-E4EF-40B8-831A-EC98293DB3F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8348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6AF81-4263-4289-8155-76A7450DB9F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5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71717"/>
                </a:solidFill>
                <a:effectLst/>
                <a:latin typeface="Segoe UI" panose="020B0502040204020203" pitchFamily="34" charset="0"/>
              </a:rPr>
              <a:t>Plus you can use it to protect customers across devices , so it’s easy to standardize on 1 endpoint protection solution across your customers</a:t>
            </a:r>
          </a:p>
          <a:p>
            <a:endParaRPr lang="en-US" b="1" i="0">
              <a:solidFill>
                <a:srgbClr val="171717"/>
              </a:solidFill>
              <a:effectLst/>
              <a:latin typeface="Segoe UI" panose="020B0502040204020203" pitchFamily="34" charset="0"/>
            </a:endParaRPr>
          </a:p>
          <a:p>
            <a:r>
              <a:rPr lang="en-US"/>
              <a:t>Windows</a:t>
            </a:r>
          </a:p>
          <a:p>
            <a:r>
              <a:rPr lang="en-US"/>
              <a:t>MacOS</a:t>
            </a:r>
          </a:p>
          <a:p>
            <a:endParaRPr lang="en-US"/>
          </a:p>
          <a:p>
            <a:endParaRPr lang="en-US"/>
          </a:p>
          <a:p>
            <a:r>
              <a:rPr lang="en-US"/>
              <a:t>Android </a:t>
            </a:r>
          </a:p>
          <a:p>
            <a:r>
              <a:rPr lang="en-US"/>
              <a:t>iOS</a:t>
            </a:r>
          </a:p>
          <a:p>
            <a:endParaRPr lang="en-US"/>
          </a:p>
          <a:p>
            <a:r>
              <a:rPr lang="en-US" b="1"/>
              <a:t>Virtual Desktops:</a:t>
            </a:r>
          </a:p>
          <a:p>
            <a:r>
              <a:rPr lang="en-US"/>
              <a:t>Windows 365</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09773-E83E-425B-B884-ED298E5128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34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99024-B309-4E43-A7AD-261A34381454}"/>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312780" y="0"/>
            <a:ext cx="6879220" cy="685800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37217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752039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7325034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16168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789161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7613023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4432557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975894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361400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4980443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892712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8" name="Picture 7" descr="A man standing in front of a computer&#10;&#10;">
            <a:extLst>
              <a:ext uri="{FF2B5EF4-FFF2-40B4-BE49-F238E27FC236}">
                <a16:creationId xmlns:a16="http://schemas.microsoft.com/office/drawing/2014/main" id="{DB049787-37A0-4FBC-AA3E-D261F9F9522C}"/>
              </a:ext>
            </a:extLst>
          </p:cNvPr>
          <p:cNvPicPr>
            <a:picLocks noChangeAspect="1"/>
          </p:cNvPicPr>
          <p:nvPr userDrawn="1"/>
        </p:nvPicPr>
        <p:blipFill rotWithShape="1">
          <a:blip r:embed="rId2"/>
          <a:srcRect l="16675" r="16675"/>
          <a:stretch/>
        </p:blipFill>
        <p:spPr bwMode="ltGray">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0469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115999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1615103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7505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09684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80059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194689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46306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69708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3590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613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51141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053051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43174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791750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1383962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91477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99024-B309-4E43-A7AD-261A34381454}"/>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312780" y="0"/>
            <a:ext cx="6879220" cy="685800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819531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8" name="Picture 7" descr="A man standing in front of a computer&#10;&#10;">
            <a:extLst>
              <a:ext uri="{FF2B5EF4-FFF2-40B4-BE49-F238E27FC236}">
                <a16:creationId xmlns:a16="http://schemas.microsoft.com/office/drawing/2014/main" id="{DB049787-37A0-4FBC-AA3E-D261F9F9522C}"/>
              </a:ext>
            </a:extLst>
          </p:cNvPr>
          <p:cNvPicPr>
            <a:picLocks noChangeAspect="1"/>
          </p:cNvPicPr>
          <p:nvPr userDrawn="1"/>
        </p:nvPicPr>
        <p:blipFill rotWithShape="1">
          <a:blip r:embed="rId2"/>
          <a:srcRect l="16675" r="16675"/>
          <a:stretch/>
        </p:blipFill>
        <p:spPr bwMode="ltGray">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80446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888843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278928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7724752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856981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4341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5017029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2157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41635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15803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1519824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5419727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123074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8361636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6453749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018578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11117250"/>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3555936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4868463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4746461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534173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1791641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9470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4496500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801443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94780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9988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61142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43435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5326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2217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50459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643568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37696381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65610630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71200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14191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4906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73342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99505317"/>
      </p:ext>
    </p:extLst>
  </p:cSld>
  <p:clrMap bg1="lt1" tx1="dk1" bg2="lt2" tx2="dk2" accent1="accent1" accent2="accent2" accent3="accent3" accent4="accent4" accent5="accent5" accent6="accent6" hlink="hlink" folHlink="folHlink"/>
  <p:sldLayoutIdLst>
    <p:sldLayoutId id="2147492807" r:id="rId1"/>
    <p:sldLayoutId id="2147492808" r:id="rId2"/>
    <p:sldLayoutId id="2147492809" r:id="rId3"/>
    <p:sldLayoutId id="2147492810" r:id="rId4"/>
    <p:sldLayoutId id="2147492811" r:id="rId5"/>
    <p:sldLayoutId id="2147492812" r:id="rId6"/>
    <p:sldLayoutId id="2147492813" r:id="rId7"/>
    <p:sldLayoutId id="2147492814" r:id="rId8"/>
    <p:sldLayoutId id="2147492815" r:id="rId9"/>
    <p:sldLayoutId id="2147492816" r:id="rId10"/>
    <p:sldLayoutId id="2147492817" r:id="rId11"/>
    <p:sldLayoutId id="2147492818" r:id="rId12"/>
    <p:sldLayoutId id="2147492819" r:id="rId13"/>
    <p:sldLayoutId id="2147492820" r:id="rId14"/>
    <p:sldLayoutId id="2147492821" r:id="rId15"/>
    <p:sldLayoutId id="2147492822" r:id="rId16"/>
    <p:sldLayoutId id="2147492823" r:id="rId17"/>
    <p:sldLayoutId id="2147492824" r:id="rId18"/>
    <p:sldLayoutId id="2147492825" r:id="rId19"/>
    <p:sldLayoutId id="2147492826" r:id="rId20"/>
    <p:sldLayoutId id="2147492827" r:id="rId21"/>
    <p:sldLayoutId id="2147492828" r:id="rId22"/>
    <p:sldLayoutId id="2147492829" r:id="rId23"/>
    <p:sldLayoutId id="2147492830" r:id="rId24"/>
    <p:sldLayoutId id="2147492831" r:id="rId25"/>
    <p:sldLayoutId id="2147492832" r:id="rId26"/>
    <p:sldLayoutId id="2147492833" r:id="rId27"/>
    <p:sldLayoutId id="2147492834" r:id="rId28"/>
    <p:sldLayoutId id="2147492835" r:id="rId29"/>
    <p:sldLayoutId id="2147492836" r:id="rId30"/>
    <p:sldLayoutId id="2147492837" r:id="rId31"/>
    <p:sldLayoutId id="2147492838" r:id="rId32"/>
    <p:sldLayoutId id="2147492861" r:id="rId33"/>
    <p:sldLayoutId id="2147492864" r:id="rId34"/>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02765043"/>
      </p:ext>
    </p:extLst>
  </p:cSld>
  <p:clrMap bg1="lt1" tx1="dk1" bg2="lt2" tx2="dk2" accent1="accent1" accent2="accent2" accent3="accent3" accent4="accent4" accent5="accent5" accent6="accent6" hlink="hlink" folHlink="folHlink"/>
  <p:sldLayoutIdLst>
    <p:sldLayoutId id="2147492875" r:id="rId1"/>
    <p:sldLayoutId id="2147492876" r:id="rId2"/>
    <p:sldLayoutId id="2147492877" r:id="rId3"/>
    <p:sldLayoutId id="2147492878" r:id="rId4"/>
    <p:sldLayoutId id="2147492879" r:id="rId5"/>
    <p:sldLayoutId id="2147492880" r:id="rId6"/>
    <p:sldLayoutId id="2147492881" r:id="rId7"/>
    <p:sldLayoutId id="2147492882" r:id="rId8"/>
    <p:sldLayoutId id="2147492883" r:id="rId9"/>
    <p:sldLayoutId id="2147492884" r:id="rId10"/>
    <p:sldLayoutId id="2147492885" r:id="rId11"/>
    <p:sldLayoutId id="2147492886" r:id="rId12"/>
    <p:sldLayoutId id="2147492887" r:id="rId13"/>
    <p:sldLayoutId id="2147492888" r:id="rId14"/>
    <p:sldLayoutId id="2147492889" r:id="rId15"/>
    <p:sldLayoutId id="2147492890" r:id="rId16"/>
    <p:sldLayoutId id="2147492891" r:id="rId17"/>
    <p:sldLayoutId id="2147492892" r:id="rId18"/>
    <p:sldLayoutId id="2147492893" r:id="rId19"/>
    <p:sldLayoutId id="2147492894" r:id="rId20"/>
    <p:sldLayoutId id="2147492895" r:id="rId21"/>
    <p:sldLayoutId id="2147492896" r:id="rId22"/>
    <p:sldLayoutId id="2147492897" r:id="rId23"/>
    <p:sldLayoutId id="2147492898" r:id="rId24"/>
    <p:sldLayoutId id="2147492899" r:id="rId25"/>
    <p:sldLayoutId id="2147492900" r:id="rId26"/>
    <p:sldLayoutId id="2147492901" r:id="rId27"/>
    <p:sldLayoutId id="2147492902" r:id="rId28"/>
    <p:sldLayoutId id="2147492903" r:id="rId29"/>
    <p:sldLayoutId id="2147492904" r:id="rId30"/>
    <p:sldLayoutId id="2147492905" r:id="rId31"/>
    <p:sldLayoutId id="2147492906" r:id="rId32"/>
    <p:sldLayoutId id="2147492907" r:id="rId33"/>
    <p:sldLayoutId id="2147492908" r:id="rId34"/>
  </p:sldLayoutIdLst>
  <p:transition>
    <p:fade/>
  </p:transition>
  <p:hf sldNum="0" hd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aka.ms/MDB-Blog" TargetMode="External"/><Relationship Id="rId7" Type="http://schemas.openxmlformats.org/officeDocument/2006/relationships/hyperlink" Target="https://aka.ms/BusinessBasictoBusinessPremiumUpsellGuide"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hyperlink" Target="https://aka.ms/BusinessStandardtoBusinessPremiumUpsellGuide" TargetMode="External"/><Relationship Id="rId5" Type="http://schemas.openxmlformats.org/officeDocument/2006/relationships/hyperlink" Target="https://aka.ms/M365BPPartnerPlaybook" TargetMode="External"/><Relationship Id="rId4" Type="http://schemas.openxmlformats.org/officeDocument/2006/relationships/hyperlink" Target="https://aka.ms/DefenderforBusinessWebina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en-us/worklab/work-trend-index/hybrid-work"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page.continuum.net/resources/downloadables/white-paper/bf/underserved-and-unprepared-the-state-of-smb-cyber-security-in-2019" TargetMode="External"/><Relationship Id="rId5" Type="http://schemas.openxmlformats.org/officeDocument/2006/relationships/hyperlink" Target="https://www.wsj.com/articles/why-the-hybrid-workplace-is-a-cybersecurity-nightmare-11623164400?mod=hp_jr_pos2" TargetMode="External"/><Relationship Id="rId4" Type="http://schemas.openxmlformats.org/officeDocument/2006/relationships/hyperlink" Target="https://barracudamsp.com/resources/pdf/reports/RP_MSP-Day-2020.pd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nam06.safelinks.protection.outlook.com/?url=https%3A%2F%2Fgo.kaspersky.com%2Frs%2F802-IJN-240%2Fimages%2FGL_Kaspersky_Report-IT-Security-Economics_report_2019.pdf&amp;data=04%7C01%7Cv-katdi%40microsoft.com%7C332c18ec13134f52a70208d897b86f2c%7C72f988bf86f141af91ab2d7cd011db47%7C1%7C1%7C637426165676867138%7CUnknown%7CTWFpbGZsb3d8eyJWIjoiMC4wLjAwMDAiLCJQIjoiV2luMzIiLCJBTiI6Ik1haWwiLCJXVCI6Mn0%3D%7C1000&amp;sdata=2q%2BI0o7YiAaDVj4TRbicILZtP9gnd5jTHBP9BlIpxvs%3D&amp;reserved=0" TargetMode="External"/><Relationship Id="rId3" Type="http://schemas.openxmlformats.org/officeDocument/2006/relationships/hyperlink" Target="https://www.us-cert.gov/ncas/alerts/aa20-099a" TargetMode="External"/><Relationship Id="rId7" Type="http://schemas.openxmlformats.org/officeDocument/2006/relationships/hyperlink" Target="https://enterprise.verizon.com/resources/reports/dbir/2020/introduction/"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bcnews.go.com/Politics/dhs-secretary-warns-ransomware-attacks-rise-targets-include/story?id=77512872"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page.continuum.net/resources/downloadables/white-paper/bf/underserved-and-unprepared-the-state-of-smb-cyber-security-in-2019"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channelfutures.com/msp-501/2020-msp-501-full-repor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146E-519D-41BB-8B2C-3AA3F2BFEC45}"/>
              </a:ext>
            </a:extLst>
          </p:cNvPr>
          <p:cNvSpPr>
            <a:spLocks noGrp="1"/>
          </p:cNvSpPr>
          <p:nvPr>
            <p:ph type="title"/>
          </p:nvPr>
        </p:nvSpPr>
        <p:spPr>
          <a:xfrm>
            <a:off x="588963" y="2217356"/>
            <a:ext cx="4167187" cy="1108075"/>
          </a:xfrm>
        </p:spPr>
        <p:txBody>
          <a:bodyPr wrap="square" anchor="ctr">
            <a:noAutofit/>
          </a:bodyPr>
          <a:lstStyle/>
          <a:p>
            <a:r>
              <a:rPr lang="en-US" sz="2800"/>
              <a:t>Grow your business by elevating your customers’ security with </a:t>
            </a:r>
            <a:r>
              <a:rPr lang="en-US" sz="2800">
                <a:solidFill>
                  <a:schemeClr val="tx1"/>
                </a:solidFill>
              </a:rPr>
              <a:t>Microsoft Defender for Business</a:t>
            </a:r>
          </a:p>
        </p:txBody>
      </p:sp>
      <p:sp>
        <p:nvSpPr>
          <p:cNvPr id="5" name="Text Placeholder 4">
            <a:extLst>
              <a:ext uri="{FF2B5EF4-FFF2-40B4-BE49-F238E27FC236}">
                <a16:creationId xmlns:a16="http://schemas.microsoft.com/office/drawing/2014/main" id="{9DD3D088-E9AB-438C-A924-6FFB44962F6A}"/>
              </a:ext>
            </a:extLst>
          </p:cNvPr>
          <p:cNvSpPr>
            <a:spLocks noGrp="1"/>
          </p:cNvSpPr>
          <p:nvPr>
            <p:ph type="body" sz="quarter" idx="12"/>
          </p:nvPr>
        </p:nvSpPr>
        <p:spPr>
          <a:xfrm>
            <a:off x="582042" y="3962400"/>
            <a:ext cx="4164583" cy="338554"/>
          </a:xfrm>
        </p:spPr>
        <p:txBody>
          <a:bodyPr/>
          <a:lstStyle/>
          <a:p>
            <a:r>
              <a:rPr lang="en-US"/>
              <a:t>Name</a:t>
            </a:r>
          </a:p>
          <a:p>
            <a:r>
              <a:rPr lang="en-US"/>
              <a:t>Date</a:t>
            </a:r>
          </a:p>
        </p:txBody>
      </p:sp>
    </p:spTree>
    <p:extLst>
      <p:ext uri="{BB962C8B-B14F-4D97-AF65-F5344CB8AC3E}">
        <p14:creationId xmlns:p14="http://schemas.microsoft.com/office/powerpoint/2010/main" val="22312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F90E-62D1-4517-9974-095F44489901}"/>
              </a:ext>
            </a:extLst>
          </p:cNvPr>
          <p:cNvSpPr>
            <a:spLocks noGrp="1"/>
          </p:cNvSpPr>
          <p:nvPr>
            <p:ph type="title"/>
          </p:nvPr>
        </p:nvSpPr>
        <p:spPr>
          <a:xfrm>
            <a:off x="588263" y="457200"/>
            <a:ext cx="11018520" cy="430887"/>
          </a:xfrm>
        </p:spPr>
        <p:txBody>
          <a:bodyPr/>
          <a:lstStyle/>
          <a:p>
            <a:r>
              <a:rPr lang="en-US" noProof="0"/>
              <a:t>How to purchase Microsoft Defender for Business</a:t>
            </a:r>
            <a:endParaRPr lang="en-US"/>
          </a:p>
        </p:txBody>
      </p:sp>
      <p:sp>
        <p:nvSpPr>
          <p:cNvPr id="8" name="object 4">
            <a:extLst>
              <a:ext uri="{FF2B5EF4-FFF2-40B4-BE49-F238E27FC236}">
                <a16:creationId xmlns:a16="http://schemas.microsoft.com/office/drawing/2014/main" id="{9BB4E24F-3AB7-4F13-B883-6800A30787E6}"/>
              </a:ext>
            </a:extLst>
          </p:cNvPr>
          <p:cNvSpPr txBox="1"/>
          <p:nvPr/>
        </p:nvSpPr>
        <p:spPr>
          <a:xfrm>
            <a:off x="1259590" y="3198386"/>
            <a:ext cx="2613180" cy="887422"/>
          </a:xfrm>
          <a:prstGeom prst="rect">
            <a:avLst/>
          </a:prstGeom>
        </p:spPr>
        <p:txBody>
          <a:bodyPr vert="horz" wrap="square" lIns="0" tIns="12700" rIns="0" bIns="0" rtlCol="0">
            <a:spAutoFit/>
          </a:bodyPr>
          <a:lstStyle/>
          <a:p>
            <a:pPr marL="0" marR="5080" lvl="0" indent="1270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Microsoft Defender </a:t>
            </a:r>
            <a:r>
              <a:rPr kumimoji="0" lang="en-US" sz="14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Business ($3pupm)</a:t>
            </a:r>
          </a:p>
          <a:p>
            <a:pPr marL="0" marR="5080" lvl="0" indent="12700" algn="ctr" defTabSz="914400"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Enterprise-grade </a:t>
            </a:r>
            <a:b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endpoint security </a:t>
            </a:r>
            <a:endParaRPr kumimoji="0"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25" name="TextBox 24">
            <a:extLst>
              <a:ext uri="{FF2B5EF4-FFF2-40B4-BE49-F238E27FC236}">
                <a16:creationId xmlns:a16="http://schemas.microsoft.com/office/drawing/2014/main" id="{D5AFA5FF-ECD2-4D30-9921-B1F5A3213E40}"/>
              </a:ext>
            </a:extLst>
          </p:cNvPr>
          <p:cNvSpPr txBox="1"/>
          <p:nvPr/>
        </p:nvSpPr>
        <p:spPr>
          <a:xfrm>
            <a:off x="1468899" y="4085808"/>
            <a:ext cx="2194560"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Per user license</a:t>
            </a:r>
          </a:p>
        </p:txBody>
      </p:sp>
      <p:sp>
        <p:nvSpPr>
          <p:cNvPr id="9" name="object 5">
            <a:extLst>
              <a:ext uri="{FF2B5EF4-FFF2-40B4-BE49-F238E27FC236}">
                <a16:creationId xmlns:a16="http://schemas.microsoft.com/office/drawing/2014/main" id="{D40B8BFC-7F95-486D-9191-8176D056381B}"/>
              </a:ext>
            </a:extLst>
          </p:cNvPr>
          <p:cNvSpPr txBox="1"/>
          <p:nvPr/>
        </p:nvSpPr>
        <p:spPr>
          <a:xfrm>
            <a:off x="1134012" y="4474003"/>
            <a:ext cx="2864334" cy="1964608"/>
          </a:xfrm>
          <a:prstGeom prst="roundRect">
            <a:avLst>
              <a:gd name="adj" fmla="val 6464"/>
            </a:avLst>
          </a:prstGeom>
          <a:ln w="19050">
            <a:solidFill>
              <a:schemeClr val="bg2">
                <a:lumMod val="90000"/>
              </a:schemeClr>
            </a:solidFill>
          </a:ln>
        </p:spPr>
        <p:txBody>
          <a:bodyPr vert="horz" wrap="square" lIns="91440" tIns="91440" rIns="91440" bIns="91440" rtlCol="0">
            <a:noAutofit/>
          </a:bodyPr>
          <a:lstStyle/>
          <a:p>
            <a:pPr marL="171450" marR="0" lvl="0" indent="-171450" algn="l" defTabSz="914400" rtl="0" eaLnBrk="1" fontAlgn="auto" latinLnBrk="0" hangingPunct="1">
              <a:lnSpc>
                <a:spcPct val="100000"/>
              </a:lnSpc>
              <a:spcBef>
                <a:spcPts val="49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Next generation protection</a:t>
            </a:r>
          </a:p>
          <a:p>
            <a:pPr marL="171450" marR="0" lvl="0" indent="-171450" algn="l" defTabSz="914400" rtl="0" eaLnBrk="1" fontAlgn="auto" latinLnBrk="0" hangingPunct="1">
              <a:lnSpc>
                <a:spcPct val="100000"/>
              </a:lnSpc>
              <a:spcBef>
                <a:spcPts val="49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Cross Platform support (iOS, Android, Windows, MacOS)</a:t>
            </a:r>
          </a:p>
          <a:p>
            <a:pPr marL="171450" marR="0" lvl="0" indent="-171450" algn="l" defTabSz="914400" rtl="0" eaLnBrk="1" fontAlgn="auto" latinLnBrk="0" hangingPunct="1">
              <a:lnSpc>
                <a:spcPct val="100000"/>
              </a:lnSpc>
              <a:spcBef>
                <a:spcPts val="49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Endpoint Detection and Response</a:t>
            </a:r>
          </a:p>
          <a:p>
            <a:pPr marL="171450" marR="0" lvl="0" indent="-171450" algn="l" defTabSz="914400" rtl="0" eaLnBrk="1" fontAlgn="auto" latinLnBrk="0" hangingPunct="1">
              <a:lnSpc>
                <a:spcPct val="100000"/>
              </a:lnSpc>
              <a:spcBef>
                <a:spcPts val="49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Threat and Vulnerability Management</a:t>
            </a:r>
          </a:p>
          <a:p>
            <a:pPr marL="171450" marR="0" lvl="0" indent="-171450" algn="l" defTabSz="914400" rtl="0" eaLnBrk="1" fontAlgn="auto" latinLnBrk="0" hangingPunct="1">
              <a:lnSpc>
                <a:spcPct val="100000"/>
              </a:lnSpc>
              <a:spcBef>
                <a:spcPts val="49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more </a:t>
            </a:r>
          </a:p>
        </p:txBody>
      </p:sp>
      <p:sp>
        <p:nvSpPr>
          <p:cNvPr id="7" name="object 3">
            <a:extLst>
              <a:ext uri="{FF2B5EF4-FFF2-40B4-BE49-F238E27FC236}">
                <a16:creationId xmlns:a16="http://schemas.microsoft.com/office/drawing/2014/main" id="{5A9B0F25-1FC0-4674-B133-89E02D8703A6}"/>
              </a:ext>
            </a:extLst>
          </p:cNvPr>
          <p:cNvSpPr txBox="1"/>
          <p:nvPr/>
        </p:nvSpPr>
        <p:spPr>
          <a:xfrm>
            <a:off x="4136855" y="1139434"/>
            <a:ext cx="4058644" cy="684803"/>
          </a:xfrm>
          <a:prstGeom prst="rect">
            <a:avLst/>
          </a:prstGeom>
        </p:spPr>
        <p:txBody>
          <a:bodyPr vert="horz" wrap="square" lIns="0" tIns="12700" rIns="0" bIns="0" rtlCol="0">
            <a:spAutoFit/>
          </a:bodyPr>
          <a:lstStyle/>
          <a:p>
            <a:pPr marL="1130935" marR="5080" lvl="0" indent="-111887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Microsoft 365 </a:t>
            </a:r>
            <a:r>
              <a:rPr kumimoji="0" lang="en-US" sz="14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Business Premium</a:t>
            </a:r>
          </a:p>
          <a:p>
            <a:pPr marL="1130935" marR="5080" lvl="0" indent="-1118870" algn="ctr" defTabSz="914400"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($20pupm)</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Comprehensive productivity and security solution </a:t>
            </a:r>
            <a:endParaRPr kumimoji="0"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24" name="TextBox 23">
            <a:extLst>
              <a:ext uri="{FF2B5EF4-FFF2-40B4-BE49-F238E27FC236}">
                <a16:creationId xmlns:a16="http://schemas.microsoft.com/office/drawing/2014/main" id="{F029DFFE-93AF-44DE-9BE3-0869069BC370}"/>
              </a:ext>
            </a:extLst>
          </p:cNvPr>
          <p:cNvSpPr txBox="1"/>
          <p:nvPr/>
        </p:nvSpPr>
        <p:spPr>
          <a:xfrm>
            <a:off x="5079848" y="1774795"/>
            <a:ext cx="2194560"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Per user license</a:t>
            </a:r>
          </a:p>
        </p:txBody>
      </p:sp>
      <p:sp>
        <p:nvSpPr>
          <p:cNvPr id="11" name="object 8">
            <a:extLst>
              <a:ext uri="{FF2B5EF4-FFF2-40B4-BE49-F238E27FC236}">
                <a16:creationId xmlns:a16="http://schemas.microsoft.com/office/drawing/2014/main" id="{8A54C5F2-04A0-46F8-9B30-534D70D28C9C}"/>
              </a:ext>
            </a:extLst>
          </p:cNvPr>
          <p:cNvSpPr txBox="1"/>
          <p:nvPr/>
        </p:nvSpPr>
        <p:spPr>
          <a:xfrm>
            <a:off x="8348955" y="3160462"/>
            <a:ext cx="2583455" cy="1927451"/>
          </a:xfrm>
          <a:prstGeom prst="rect">
            <a:avLst/>
          </a:prstGeom>
        </p:spPr>
        <p:txBody>
          <a:bodyPr vert="horz" wrap="square" lIns="0" tIns="44450" rIns="0" bIns="0" rtlCol="0">
            <a:spAutoFit/>
          </a:bodyPr>
          <a:lstStyle/>
          <a:p>
            <a:pPr marL="12065" marR="0" lvl="0" indent="0" algn="l" defTabSz="914400" rtl="0" eaLnBrk="1" fontAlgn="auto" latinLnBrk="0" hangingPunct="1">
              <a:lnSpc>
                <a:spcPct val="100000"/>
              </a:lnSpc>
              <a:spcBef>
                <a:spcPts val="350"/>
              </a:spcBef>
              <a:spcAft>
                <a:spcPts val="0"/>
              </a:spcAft>
              <a:buClrTx/>
              <a:buSzTx/>
              <a:buFontTx/>
              <a:buNone/>
              <a:tabLst>
                <a:tab pos="302895" algn="l"/>
                <a:tab pos="303530" algn="l"/>
              </a:tabLst>
              <a:defRPr/>
            </a:pPr>
            <a:r>
              <a:rPr kumimoji="0" lang="en-US" sz="13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1) </a:t>
            </a:r>
            <a:r>
              <a:rPr kumimoji="0" lang="en-US" sz="12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As standalone SKU</a:t>
            </a:r>
          </a:p>
          <a:p>
            <a:pPr marL="12065" marR="0" lvl="0" indent="0" algn="l" defTabSz="914400" rtl="0" eaLnBrk="1" fontAlgn="auto" latinLnBrk="0" hangingPunct="1">
              <a:lnSpc>
                <a:spcPct val="100000"/>
              </a:lnSpc>
              <a:spcBef>
                <a:spcPts val="350"/>
              </a:spcBef>
              <a:spcAft>
                <a:spcPts val="0"/>
              </a:spcAft>
              <a:buClrTx/>
              <a:buSzTx/>
              <a:buFontTx/>
              <a:buNone/>
              <a:tabLst>
                <a:tab pos="302895" algn="l"/>
                <a:tab pos="303530" algn="l"/>
              </a:tabLst>
              <a:defRPr/>
            </a:pPr>
            <a:r>
              <a:rPr kumimoji="0"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Ent</a:t>
            </a: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itl</a:t>
            </a:r>
            <a:r>
              <a:rPr kumimoji="0"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ement for use on up to 5 devices</a:t>
            </a:r>
          </a:p>
          <a:p>
            <a:pPr marL="12065" marR="0" lvl="0" indent="0" algn="l" defTabSz="914400" rtl="0" eaLnBrk="1" fontAlgn="auto" latinLnBrk="0" hangingPunct="1">
              <a:lnSpc>
                <a:spcPct val="100000"/>
              </a:lnSpc>
              <a:spcBef>
                <a:spcPts val="254"/>
              </a:spcBef>
              <a:spcAft>
                <a:spcPts val="0"/>
              </a:spcAft>
              <a:buClrTx/>
              <a:buSzTx/>
              <a:buFontTx/>
              <a:buNone/>
              <a:tabLst>
                <a:tab pos="295910" algn="l"/>
                <a:tab pos="296545" algn="l"/>
              </a:tabLst>
              <a:defRPr/>
            </a:pPr>
            <a:r>
              <a:rPr kumimoji="0"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Generally available </a:t>
            </a: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H1 2022</a:t>
            </a:r>
          </a:p>
          <a:p>
            <a:pPr marL="12065" marR="0" lvl="0" indent="0" algn="l" defTabSz="914400" rtl="0" eaLnBrk="1" fontAlgn="auto" latinLnBrk="0" hangingPunct="1">
              <a:lnSpc>
                <a:spcPct val="100000"/>
              </a:lnSpc>
              <a:spcBef>
                <a:spcPts val="254"/>
              </a:spcBef>
              <a:spcAft>
                <a:spcPts val="0"/>
              </a:spcAft>
              <a:buClrTx/>
              <a:buSzTx/>
              <a:buFontTx/>
              <a:buNone/>
              <a:tabLst>
                <a:tab pos="295910" algn="l"/>
                <a:tab pos="296545" algn="l"/>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2065" marR="0" lvl="0" indent="0" algn="l" defTabSz="914400" rtl="0" eaLnBrk="1" fontAlgn="auto" latinLnBrk="0" hangingPunct="1">
              <a:lnSpc>
                <a:spcPct val="100000"/>
              </a:lnSpc>
              <a:spcBef>
                <a:spcPts val="280"/>
              </a:spcBef>
              <a:spcAft>
                <a:spcPts val="0"/>
              </a:spcAft>
              <a:buClrTx/>
              <a:buSzTx/>
              <a:buFontTx/>
              <a:buNone/>
              <a:tabLst>
                <a:tab pos="356870" algn="l"/>
                <a:tab pos="357505" algn="l"/>
                <a:tab pos="878205" algn="l"/>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2) Included as part of Microsoft 365 Business Premium</a:t>
            </a:r>
          </a:p>
          <a:p>
            <a:pPr marL="12065" marR="0" lvl="0" indent="0" algn="l" defTabSz="914400" rtl="0" eaLnBrk="1" fontAlgn="auto" latinLnBrk="0" hangingPunct="1">
              <a:lnSpc>
                <a:spcPct val="100000"/>
              </a:lnSpc>
              <a:spcBef>
                <a:spcPts val="280"/>
              </a:spcBef>
              <a:spcAft>
                <a:spcPts val="0"/>
              </a:spcAft>
              <a:buClrTx/>
              <a:buSzTx/>
              <a:buFontTx/>
              <a:buNone/>
              <a:tabLst>
                <a:tab pos="356870" algn="l"/>
                <a:tab pos="357505" algn="l"/>
                <a:tab pos="878205" algn="l"/>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Defender for Business will roll out to new and existing M365 Business Premium customers, post GA</a:t>
            </a:r>
          </a:p>
        </p:txBody>
      </p:sp>
      <p:grpSp>
        <p:nvGrpSpPr>
          <p:cNvPr id="4" name="Group 3">
            <a:extLst>
              <a:ext uri="{FF2B5EF4-FFF2-40B4-BE49-F238E27FC236}">
                <a16:creationId xmlns:a16="http://schemas.microsoft.com/office/drawing/2014/main" id="{C87989F1-B503-4C25-BFF8-EDCC3AEB50E4}"/>
              </a:ext>
              <a:ext uri="{C183D7F6-B498-43B3-948B-1728B52AA6E4}">
                <adec:decorative xmlns:adec="http://schemas.microsoft.com/office/drawing/2017/decorative" val="1"/>
              </a:ext>
            </a:extLst>
          </p:cNvPr>
          <p:cNvGrpSpPr/>
          <p:nvPr/>
        </p:nvGrpSpPr>
        <p:grpSpPr>
          <a:xfrm>
            <a:off x="4205679" y="2123055"/>
            <a:ext cx="3942898" cy="4315556"/>
            <a:chOff x="3626945" y="1491989"/>
            <a:chExt cx="3942898" cy="5134717"/>
          </a:xfrm>
        </p:grpSpPr>
        <p:sp>
          <p:nvSpPr>
            <p:cNvPr id="13" name="Archiving">
              <a:extLst>
                <a:ext uri="{FF2B5EF4-FFF2-40B4-BE49-F238E27FC236}">
                  <a16:creationId xmlns:a16="http://schemas.microsoft.com/office/drawing/2014/main" id="{17A2BCC8-44EF-4BF0-8697-04297ADB9E39}"/>
                </a:ext>
              </a:extLst>
            </p:cNvPr>
            <p:cNvSpPr/>
            <p:nvPr/>
          </p:nvSpPr>
          <p:spPr>
            <a:xfrm>
              <a:off x="3711578" y="1631559"/>
              <a:ext cx="3773632" cy="575265"/>
            </a:xfrm>
            <a:prstGeom prst="rect">
              <a:avLst/>
            </a:prstGeom>
            <a:solidFill>
              <a:srgbClr val="E6E6E6">
                <a:lumMod val="50000"/>
              </a:srgbClr>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Segoe UI Semibold"/>
                  <a:ea typeface="+mn-ea"/>
                  <a:cs typeface="+mn-cs"/>
                </a:rPr>
                <a:t>Microsoft 365 Business Standard ($12.50)</a:t>
              </a:r>
              <a:br>
                <a:rPr kumimoji="0" lang="en-US" sz="1200" b="0" i="0" u="none" strike="noStrike" kern="0" cap="none" spc="0" normalizeH="0" baseline="0" noProof="0">
                  <a:ln>
                    <a:noFill/>
                  </a:ln>
                  <a:solidFill>
                    <a:srgbClr val="FFFFFF"/>
                  </a:solidFill>
                  <a:effectLst/>
                  <a:uLnTx/>
                  <a:uFillTx/>
                  <a:latin typeface="Segoe UI Semibold"/>
                  <a:ea typeface="+mn-ea"/>
                  <a:cs typeface="+mn-cs"/>
                </a:rPr>
              </a:br>
              <a:r>
                <a:rPr kumimoji="0" lang="en-US" sz="1200" b="0" i="0" u="none" strike="noStrike" kern="0" cap="none" spc="0" normalizeH="0" baseline="0" noProof="0">
                  <a:ln>
                    <a:noFill/>
                  </a:ln>
                  <a:solidFill>
                    <a:srgbClr val="FFFFFF"/>
                  </a:solidFill>
                  <a:effectLst/>
                  <a:uLnTx/>
                  <a:uFillTx/>
                  <a:latin typeface="Segoe UI"/>
                  <a:ea typeface="+mn-ea"/>
                  <a:cs typeface="+mn-cs"/>
                </a:rPr>
                <a:t>Office apps and services, Teams </a:t>
              </a:r>
              <a:endParaRPr kumimoji="0" lang="en-US" sz="1200" b="0" i="0" u="none" strike="noStrike" kern="0" cap="none" spc="0" normalizeH="0" baseline="0" noProof="0">
                <a:ln>
                  <a:noFill/>
                </a:ln>
                <a:solidFill>
                  <a:srgbClr val="FFFFFF"/>
                </a:solidFill>
                <a:effectLst/>
                <a:uLnTx/>
                <a:uFillTx/>
                <a:latin typeface="Segoe UI"/>
                <a:ea typeface="+mn-ea"/>
                <a:cs typeface="Segoe UI"/>
              </a:endParaRPr>
            </a:p>
          </p:txBody>
        </p:sp>
        <p:sp>
          <p:nvSpPr>
            <p:cNvPr id="14" name="Archiving">
              <a:extLst>
                <a:ext uri="{FF2B5EF4-FFF2-40B4-BE49-F238E27FC236}">
                  <a16:creationId xmlns:a16="http://schemas.microsoft.com/office/drawing/2014/main" id="{0267EE19-2987-4CA5-BF8F-07CC4F70FC3C}"/>
                </a:ext>
              </a:extLst>
            </p:cNvPr>
            <p:cNvSpPr/>
            <p:nvPr/>
          </p:nvSpPr>
          <p:spPr>
            <a:xfrm>
              <a:off x="3711578" y="3129119"/>
              <a:ext cx="3773632"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nn-NO" sz="1200" b="0" i="0" u="none" strike="noStrike" kern="0" cap="none" spc="0" normalizeH="0" baseline="0" noProof="0">
                  <a:ln>
                    <a:noFill/>
                  </a:ln>
                  <a:solidFill>
                    <a:srgbClr val="282828"/>
                  </a:solidFill>
                  <a:effectLst/>
                  <a:uLnTx/>
                  <a:uFillTx/>
                  <a:latin typeface="Segoe UI"/>
                  <a:ea typeface="+mn-ea"/>
                  <a:cs typeface="+mn-cs"/>
                </a:rPr>
                <a:t>Microsoft Defender for Office 365 Plan 1</a:t>
              </a:r>
              <a:r>
                <a:rPr kumimoji="0" lang="en-US" sz="1200" b="0" i="0" u="none" strike="noStrike" kern="0" cap="none" spc="0" normalizeH="0" baseline="0" noProof="0">
                  <a:ln>
                    <a:noFill/>
                  </a:ln>
                  <a:solidFill>
                    <a:srgbClr val="282828"/>
                  </a:solidFill>
                  <a:effectLst/>
                  <a:uLnTx/>
                  <a:uFillTx/>
                  <a:latin typeface="Segoe UI"/>
                  <a:ea typeface="+mn-ea"/>
                  <a:cs typeface="+mn-cs"/>
                </a:rPr>
                <a:t> </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15" name="Device management">
              <a:extLst>
                <a:ext uri="{FF2B5EF4-FFF2-40B4-BE49-F238E27FC236}">
                  <a16:creationId xmlns:a16="http://schemas.microsoft.com/office/drawing/2014/main" id="{88AB5305-28EE-41ED-ABAA-2C42FF79BF6B}"/>
                </a:ext>
              </a:extLst>
            </p:cNvPr>
            <p:cNvSpPr/>
            <p:nvPr/>
          </p:nvSpPr>
          <p:spPr>
            <a:xfrm>
              <a:off x="3711578" y="3513458"/>
              <a:ext cx="3773633"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282828"/>
                  </a:solidFill>
                  <a:effectLst/>
                  <a:uLnTx/>
                  <a:uFillTx/>
                  <a:latin typeface="Segoe UI"/>
                  <a:ea typeface="+mn-ea"/>
                  <a:cs typeface="+mn-cs"/>
                </a:rPr>
                <a:t>Intune </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16" name="Productivity Software">
              <a:extLst>
                <a:ext uri="{FF2B5EF4-FFF2-40B4-BE49-F238E27FC236}">
                  <a16:creationId xmlns:a16="http://schemas.microsoft.com/office/drawing/2014/main" id="{15B8479F-80D0-4CEA-9B23-E66C43C0D2DA}"/>
                </a:ext>
              </a:extLst>
            </p:cNvPr>
            <p:cNvSpPr/>
            <p:nvPr/>
          </p:nvSpPr>
          <p:spPr>
            <a:xfrm>
              <a:off x="3711578" y="3897797"/>
              <a:ext cx="3773633"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Azure AD Premium Plan 1 </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17" name="Productivity Software">
              <a:extLst>
                <a:ext uri="{FF2B5EF4-FFF2-40B4-BE49-F238E27FC236}">
                  <a16:creationId xmlns:a16="http://schemas.microsoft.com/office/drawing/2014/main" id="{0F62F145-BEA3-4B84-8B97-6E86E7046553}"/>
                </a:ext>
              </a:extLst>
            </p:cNvPr>
            <p:cNvSpPr/>
            <p:nvPr/>
          </p:nvSpPr>
          <p:spPr>
            <a:xfrm>
              <a:off x="3711578" y="4282136"/>
              <a:ext cx="3773633"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Azure Information Protection Premium P1</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18" name="Device Anti Virus">
              <a:extLst>
                <a:ext uri="{FF2B5EF4-FFF2-40B4-BE49-F238E27FC236}">
                  <a16:creationId xmlns:a16="http://schemas.microsoft.com/office/drawing/2014/main" id="{808135D6-EAD7-4064-B234-BA498CFC460D}"/>
                </a:ext>
              </a:extLst>
            </p:cNvPr>
            <p:cNvSpPr/>
            <p:nvPr/>
          </p:nvSpPr>
          <p:spPr>
            <a:xfrm>
              <a:off x="3711578" y="4666475"/>
              <a:ext cx="3773633"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Exchange Online Archiving </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19" name="Cloud identity mgmt">
              <a:extLst>
                <a:ext uri="{FF2B5EF4-FFF2-40B4-BE49-F238E27FC236}">
                  <a16:creationId xmlns:a16="http://schemas.microsoft.com/office/drawing/2014/main" id="{46D3212E-9006-471D-AC92-C6326EB2996D}"/>
                </a:ext>
              </a:extLst>
            </p:cNvPr>
            <p:cNvSpPr/>
            <p:nvPr/>
          </p:nvSpPr>
          <p:spPr>
            <a:xfrm>
              <a:off x="3715055" y="5050814"/>
              <a:ext cx="3766678"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Autopilot</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20" name="Device Anti Virus">
              <a:extLst>
                <a:ext uri="{FF2B5EF4-FFF2-40B4-BE49-F238E27FC236}">
                  <a16:creationId xmlns:a16="http://schemas.microsoft.com/office/drawing/2014/main" id="{5BE3720C-FE6C-4A96-8D38-6CD6DAF7A85E}"/>
                </a:ext>
              </a:extLst>
            </p:cNvPr>
            <p:cNvSpPr/>
            <p:nvPr/>
          </p:nvSpPr>
          <p:spPr>
            <a:xfrm>
              <a:off x="3715055" y="5435153"/>
              <a:ext cx="3766678"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Azure Virtual Desktop license </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21" name="Archiving">
              <a:extLst>
                <a:ext uri="{FF2B5EF4-FFF2-40B4-BE49-F238E27FC236}">
                  <a16:creationId xmlns:a16="http://schemas.microsoft.com/office/drawing/2014/main" id="{D22D0245-3D5A-4114-B1CD-7F7F6A5AC6D0}"/>
                </a:ext>
              </a:extLst>
            </p:cNvPr>
            <p:cNvSpPr/>
            <p:nvPr/>
          </p:nvSpPr>
          <p:spPr>
            <a:xfrm>
              <a:off x="3718532" y="5819496"/>
              <a:ext cx="3759725"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Windows 10/11 Business</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sp>
          <p:nvSpPr>
            <p:cNvPr id="22" name="Plus Sign 21">
              <a:extLst>
                <a:ext uri="{FF2B5EF4-FFF2-40B4-BE49-F238E27FC236}">
                  <a16:creationId xmlns:a16="http://schemas.microsoft.com/office/drawing/2014/main" id="{D6084C51-73C9-44D7-A196-C4A714233975}"/>
                </a:ext>
                <a:ext uri="{C183D7F6-B498-43B3-948B-1728B52AA6E4}">
                  <adec:decorative xmlns:adec="http://schemas.microsoft.com/office/drawing/2017/decorative" val="1"/>
                </a:ext>
              </a:extLst>
            </p:cNvPr>
            <p:cNvSpPr/>
            <p:nvPr/>
          </p:nvSpPr>
          <p:spPr bwMode="auto">
            <a:xfrm>
              <a:off x="5346713" y="2251106"/>
              <a:ext cx="365760" cy="435187"/>
            </a:xfrm>
            <a:prstGeom prst="mathPlus">
              <a:avLst>
                <a:gd name="adj1" fmla="val 10524"/>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Archiving">
              <a:extLst>
                <a:ext uri="{FF2B5EF4-FFF2-40B4-BE49-F238E27FC236}">
                  <a16:creationId xmlns:a16="http://schemas.microsoft.com/office/drawing/2014/main" id="{02FC92B1-A436-4DF1-8522-4FF42027ACAF}"/>
                </a:ext>
              </a:extLst>
            </p:cNvPr>
            <p:cNvSpPr/>
            <p:nvPr/>
          </p:nvSpPr>
          <p:spPr>
            <a:xfrm>
              <a:off x="3711578" y="2745352"/>
              <a:ext cx="3773632" cy="334832"/>
            </a:xfrm>
            <a:prstGeom prst="rect">
              <a:avLst/>
            </a:prstGeom>
            <a:solidFill>
              <a:schemeClr val="accent1"/>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nn-NO" sz="1200" b="0" i="0" u="none" strike="noStrike" kern="0" cap="none" spc="0" normalizeH="0" baseline="0" noProof="0">
                  <a:ln>
                    <a:noFill/>
                  </a:ln>
                  <a:solidFill>
                    <a:srgbClr val="FFFFFF"/>
                  </a:solidFill>
                  <a:effectLst/>
                  <a:uLnTx/>
                  <a:uFillTx/>
                  <a:latin typeface="Segoe UI"/>
                  <a:ea typeface="+mn-ea"/>
                  <a:cs typeface="+mn-cs"/>
                </a:rPr>
                <a:t>Microsoft Defender for </a:t>
              </a:r>
              <a:r>
                <a:rPr kumimoji="0" lang="en-US" sz="1200" b="0" i="0" u="none" strike="noStrike" kern="0" cap="none" spc="0" normalizeH="0" baseline="0" noProof="0">
                  <a:ln>
                    <a:noFill/>
                  </a:ln>
                  <a:solidFill>
                    <a:srgbClr val="FFFFFF"/>
                  </a:solidFill>
                  <a:effectLst/>
                  <a:uLnTx/>
                  <a:uFillTx/>
                  <a:latin typeface="Segoe UI"/>
                  <a:ea typeface="+mn-ea"/>
                  <a:cs typeface="+mn-cs"/>
                </a:rPr>
                <a:t>Business</a:t>
              </a:r>
              <a:endParaRPr kumimoji="0" lang="en-US" sz="1200" b="0" i="0" u="none" strike="noStrike" kern="0" cap="none" spc="0" normalizeH="0" baseline="0" noProof="0">
                <a:ln>
                  <a:noFill/>
                </a:ln>
                <a:solidFill>
                  <a:srgbClr val="FFFFFF"/>
                </a:solidFill>
                <a:effectLst/>
                <a:uLnTx/>
                <a:uFillTx/>
                <a:latin typeface="Segoe UI"/>
                <a:ea typeface="+mn-ea"/>
                <a:cs typeface="Segoe UI"/>
              </a:endParaRPr>
            </a:p>
          </p:txBody>
        </p:sp>
        <p:sp>
          <p:nvSpPr>
            <p:cNvPr id="27" name="Rectangle: Rounded Corners 26">
              <a:extLst>
                <a:ext uri="{FF2B5EF4-FFF2-40B4-BE49-F238E27FC236}">
                  <a16:creationId xmlns:a16="http://schemas.microsoft.com/office/drawing/2014/main" id="{ECB4F0C5-574C-4E16-B2EB-D7D651FAA464}"/>
                </a:ext>
              </a:extLst>
            </p:cNvPr>
            <p:cNvSpPr/>
            <p:nvPr/>
          </p:nvSpPr>
          <p:spPr>
            <a:xfrm>
              <a:off x="3626945" y="1491989"/>
              <a:ext cx="3942898" cy="5134717"/>
            </a:xfrm>
            <a:prstGeom prst="roundRect">
              <a:avLst>
                <a:gd name="adj" fmla="val 3605"/>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chiving">
              <a:extLst>
                <a:ext uri="{FF2B5EF4-FFF2-40B4-BE49-F238E27FC236}">
                  <a16:creationId xmlns:a16="http://schemas.microsoft.com/office/drawing/2014/main" id="{68C2C5E0-91D3-4D7E-9B76-38F64FE4EBA7}"/>
                </a:ext>
              </a:extLst>
            </p:cNvPr>
            <p:cNvSpPr/>
            <p:nvPr/>
          </p:nvSpPr>
          <p:spPr>
            <a:xfrm>
              <a:off x="3718532" y="6182427"/>
              <a:ext cx="3759725" cy="334832"/>
            </a:xfrm>
            <a:prstGeom prst="rect">
              <a:avLst/>
            </a:prstGeom>
            <a:solidFill>
              <a:schemeClr val="bg2"/>
            </a:solidFill>
            <a:ln w="19050" cap="flat" cmpd="sng" algn="ctr">
              <a:noFill/>
              <a:prstDash val="solid"/>
            </a:ln>
            <a:effectLst/>
          </p:spPr>
          <p:txBody>
            <a:bodyPr rot="0" spcFirstLastPara="0" vertOverflow="overflow" horzOverflow="overflow" vert="horz" wrap="square" lIns="91362" tIns="0" rIns="0" bIns="0" numCol="1" spcCol="0" rtlCol="0" fromWordArt="0" anchor="ctr" anchorCtr="0" forceAA="0" compatLnSpc="1">
              <a:prstTxWarp prst="textNoShape">
                <a:avLst/>
              </a:prstTxWarp>
              <a:noAutofit/>
            </a:bodyPr>
            <a:lstStyle/>
            <a:p>
              <a:pPr marL="0" marR="0" lvl="0" indent="0" algn="l" defTabSz="8951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Shared Computer Activation</a:t>
              </a:r>
              <a:endParaRPr kumimoji="0" lang="en-US" sz="1200" b="0" i="0" u="none" strike="noStrike" kern="0" cap="none" spc="0" normalizeH="0" baseline="0" noProof="0">
                <a:ln>
                  <a:noFill/>
                </a:ln>
                <a:solidFill>
                  <a:srgbClr val="282828"/>
                </a:solidFill>
                <a:effectLst/>
                <a:uLnTx/>
                <a:uFillTx/>
                <a:latin typeface="Segoe UI"/>
                <a:ea typeface="+mn-ea"/>
                <a:cs typeface="Segoe UI"/>
              </a:endParaRPr>
            </a:p>
          </p:txBody>
        </p:sp>
      </p:grpSp>
      <p:sp>
        <p:nvSpPr>
          <p:cNvPr id="29" name="TextBox 28">
            <a:extLst>
              <a:ext uri="{FF2B5EF4-FFF2-40B4-BE49-F238E27FC236}">
                <a16:creationId xmlns:a16="http://schemas.microsoft.com/office/drawing/2014/main" id="{BCD69FEA-D141-43AC-9CDB-78F2761211E7}"/>
              </a:ext>
            </a:extLst>
          </p:cNvPr>
          <p:cNvSpPr txBox="1"/>
          <p:nvPr/>
        </p:nvSpPr>
        <p:spPr>
          <a:xfrm>
            <a:off x="4267201" y="6436897"/>
            <a:ext cx="4239490" cy="264303"/>
          </a:xfrm>
          <a:prstGeom prst="rect">
            <a:avLst/>
          </a:prstGeom>
          <a:noFill/>
        </p:spPr>
        <p:txBody>
          <a:bodyPr wrap="square">
            <a:spAutoFit/>
          </a:bodyPr>
          <a:lstStyle/>
          <a:p>
            <a:pPr marL="0" marR="0" lvl="0" indent="0" algn="l" defTabSz="914367"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FF0000"/>
                </a:solidFill>
                <a:effectLst/>
                <a:uLnTx/>
                <a:uFillTx/>
                <a:latin typeface="Segoe UI" panose="020B0502040204020203" pitchFamily="34" charset="0"/>
                <a:ea typeface="Calibri" panose="020F0502020204030204" pitchFamily="34" charset="0"/>
                <a:cs typeface="Arial" panose="020B0604020202020204" pitchFamily="34" charset="0"/>
              </a:rPr>
              <a:t>Note that not all capabilities may be available in preview</a:t>
            </a:r>
            <a:r>
              <a:rPr lang="en-US" sz="1100">
                <a:solidFill>
                  <a:srgbClr val="FF0000"/>
                </a:solidFill>
                <a:latin typeface="Segoe UI" panose="020B0502040204020203" pitchFamily="34" charset="0"/>
                <a:ea typeface="Calibri" panose="020F0502020204030204" pitchFamily="34" charset="0"/>
                <a:cs typeface="Arial" panose="020B0604020202020204" pitchFamily="34" charset="0"/>
              </a:rPr>
              <a:t>.</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46710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724A9-3967-451F-9F95-6EE4E72A0C78}"/>
              </a:ext>
              <a:ext uri="{C183D7F6-B498-43B3-948B-1728B52AA6E4}">
                <adec:decorative xmlns:adec="http://schemas.microsoft.com/office/drawing/2017/decorative" val="1"/>
              </a:ext>
            </a:extLst>
          </p:cNvPr>
          <p:cNvSpPr/>
          <p:nvPr/>
        </p:nvSpPr>
        <p:spPr bwMode="auto">
          <a:xfrm>
            <a:off x="0" y="1192228"/>
            <a:ext cx="12192000" cy="14699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 name="Title 5">
            <a:extLst>
              <a:ext uri="{FF2B5EF4-FFF2-40B4-BE49-F238E27FC236}">
                <a16:creationId xmlns:a16="http://schemas.microsoft.com/office/drawing/2014/main" id="{7EB98312-B45F-459C-97AD-ACDB892A25F2}"/>
              </a:ext>
            </a:extLst>
          </p:cNvPr>
          <p:cNvSpPr>
            <a:spLocks noGrp="1"/>
          </p:cNvSpPr>
          <p:nvPr>
            <p:ph type="title"/>
          </p:nvPr>
        </p:nvSpPr>
        <p:spPr>
          <a:xfrm>
            <a:off x="588263" y="457200"/>
            <a:ext cx="11018520" cy="430887"/>
          </a:xfrm>
        </p:spPr>
        <p:txBody>
          <a:bodyPr/>
          <a:lstStyle/>
          <a:p>
            <a:r>
              <a:rPr lang="en-US"/>
              <a:t>Product comparison</a:t>
            </a:r>
          </a:p>
        </p:txBody>
      </p:sp>
      <p:sp>
        <p:nvSpPr>
          <p:cNvPr id="14" name="TextBox 13">
            <a:extLst>
              <a:ext uri="{FF2B5EF4-FFF2-40B4-BE49-F238E27FC236}">
                <a16:creationId xmlns:a16="http://schemas.microsoft.com/office/drawing/2014/main" id="{70A4CEE5-E993-4BE9-8C68-66758BBACBE9}"/>
              </a:ext>
            </a:extLst>
          </p:cNvPr>
          <p:cNvSpPr txBox="1"/>
          <p:nvPr/>
        </p:nvSpPr>
        <p:spPr>
          <a:xfrm>
            <a:off x="585790" y="1505246"/>
            <a:ext cx="3037086" cy="861774"/>
          </a:xfrm>
          <a:prstGeom prst="rect">
            <a:avLst/>
          </a:prstGeom>
          <a:noFill/>
        </p:spPr>
        <p:txBody>
          <a:bodyPr wrap="square" lIns="0" tIns="0" rIns="0" bIns="0" anchor="t">
            <a:spAutoFit/>
          </a:bodyPr>
          <a:lstStyle/>
          <a:p>
            <a:pPr marL="0" marR="0" lvl="0" indent="0" algn="l" defTabSz="69944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3175">
                  <a:noFill/>
                </a:ln>
                <a:solidFill>
                  <a:srgbClr val="FFFFFF"/>
                </a:solidFill>
                <a:effectLst/>
                <a:uLnTx/>
                <a:uFillTx/>
                <a:latin typeface="Segoe UI"/>
                <a:ea typeface="+mn-ea"/>
                <a:cs typeface="Segoe UI"/>
              </a:rPr>
              <a:t>Cross platform and enterprise grade protection with next-gen protection, endpoint detection and response, and threat and vulnerability management</a:t>
            </a:r>
          </a:p>
        </p:txBody>
      </p:sp>
      <p:sp>
        <p:nvSpPr>
          <p:cNvPr id="8" name="TextBox 7">
            <a:extLst>
              <a:ext uri="{FF2B5EF4-FFF2-40B4-BE49-F238E27FC236}">
                <a16:creationId xmlns:a16="http://schemas.microsoft.com/office/drawing/2014/main" id="{680D715F-19B7-4928-993B-76D55E2BABF7}"/>
              </a:ext>
            </a:extLst>
          </p:cNvPr>
          <p:cNvSpPr txBox="1"/>
          <p:nvPr/>
        </p:nvSpPr>
        <p:spPr>
          <a:xfrm>
            <a:off x="4260116" y="1505246"/>
            <a:ext cx="1899477" cy="861774"/>
          </a:xfrm>
          <a:prstGeom prst="rect">
            <a:avLst/>
          </a:prstGeom>
          <a:noFill/>
        </p:spPr>
        <p:txBody>
          <a:bodyPr wrap="square" lIns="0" tIns="0" rIns="0" bIns="0" anchor="t">
            <a:spAutoFit/>
          </a:bodyPr>
          <a:lstStyle/>
          <a:p>
            <a:pPr marL="0" marR="0" lvl="0" indent="0" algn="l" defTabSz="69944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3175">
                  <a:noFill/>
                </a:ln>
                <a:solidFill>
                  <a:srgbClr val="FFFFFF"/>
                </a:solidFill>
                <a:effectLst/>
                <a:uLnTx/>
                <a:uFillTx/>
                <a:latin typeface="Segoe UI"/>
                <a:ea typeface="+mn-ea"/>
                <a:cs typeface="Segoe UI"/>
              </a:rPr>
              <a:t>Available as a standalone offering and as part of Microsoft 365 Business Premium </a:t>
            </a:r>
            <a:endParaRPr kumimoji="0" lang="en-US" sz="1400" b="0" i="0" u="none" strike="noStrike" kern="1200" cap="none" spc="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A4071832-ADD7-43DF-8D6F-4010B7FB2B33}"/>
              </a:ext>
            </a:extLst>
          </p:cNvPr>
          <p:cNvSpPr txBox="1"/>
          <p:nvPr/>
        </p:nvSpPr>
        <p:spPr>
          <a:xfrm>
            <a:off x="6796833" y="1505246"/>
            <a:ext cx="1899477" cy="861774"/>
          </a:xfrm>
          <a:prstGeom prst="rect">
            <a:avLst/>
          </a:prstGeom>
          <a:noFill/>
        </p:spPr>
        <p:txBody>
          <a:bodyPr wrap="square" lIns="0" tIns="0" rIns="0" bIns="0" anchor="t">
            <a:spAutoFit/>
          </a:bodyPr>
          <a:lstStyle/>
          <a:p>
            <a:pPr marL="0" marR="0" lvl="0" indent="0" algn="l" defTabSz="69944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3175">
                  <a:noFill/>
                </a:ln>
                <a:solidFill>
                  <a:srgbClr val="FFFFFF"/>
                </a:solidFill>
                <a:effectLst/>
                <a:uLnTx/>
                <a:uFillTx/>
                <a:latin typeface="Segoe UI"/>
                <a:ea typeface="+mn-ea"/>
                <a:cs typeface="Segoe UI"/>
              </a:rPr>
              <a:t>Standalone offering will serve non-Microsoft 365 customers. No licensing prerequisites </a:t>
            </a:r>
            <a:endParaRPr kumimoji="0" lang="en-US" sz="1400" b="0" i="0" u="none" strike="noStrike" kern="1200" cap="none" spc="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0" name="TextBox 9">
            <a:extLst>
              <a:ext uri="{FF2B5EF4-FFF2-40B4-BE49-F238E27FC236}">
                <a16:creationId xmlns:a16="http://schemas.microsoft.com/office/drawing/2014/main" id="{F564BD34-3908-4B9F-A9DE-07F0A99A8277}"/>
              </a:ext>
            </a:extLst>
          </p:cNvPr>
          <p:cNvSpPr txBox="1"/>
          <p:nvPr/>
        </p:nvSpPr>
        <p:spPr>
          <a:xfrm>
            <a:off x="9333552" y="1505246"/>
            <a:ext cx="2423128" cy="861774"/>
          </a:xfrm>
          <a:prstGeom prst="rect">
            <a:avLst/>
          </a:prstGeom>
          <a:noFill/>
        </p:spPr>
        <p:txBody>
          <a:bodyPr wrap="square" lIns="0" tIns="0" rIns="0" bIns="0" anchor="t">
            <a:spAutoFit/>
          </a:bodyPr>
          <a:lstStyle/>
          <a:p>
            <a:pPr marL="0" marR="0" lvl="0" indent="0" algn="l" defTabSz="699448"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a:ln w="3175">
                  <a:noFill/>
                </a:ln>
                <a:solidFill>
                  <a:srgbClr val="FFFFFF"/>
                </a:solidFill>
                <a:effectLst/>
                <a:uLnTx/>
                <a:uFillTx/>
                <a:latin typeface="Segoe UI"/>
                <a:ea typeface="+mn-ea"/>
                <a:cs typeface="Segoe UI"/>
              </a:rPr>
              <a:t>Supports multi-customer viewing of security incidents with Microsoft 365 Lighthouse for partners in preview</a:t>
            </a:r>
            <a:endParaRPr kumimoji="0" lang="en-US" sz="1400" b="0" i="0" u="none" strike="noStrike" kern="1200" cap="none" spc="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p:txBody>
      </p:sp>
      <p:graphicFrame>
        <p:nvGraphicFramePr>
          <p:cNvPr id="15" name="Table 13">
            <a:extLst>
              <a:ext uri="{FF2B5EF4-FFF2-40B4-BE49-F238E27FC236}">
                <a16:creationId xmlns:a16="http://schemas.microsoft.com/office/drawing/2014/main" id="{61B474D2-9B9A-4B31-A9A5-4D48292167E8}"/>
              </a:ext>
            </a:extLst>
          </p:cNvPr>
          <p:cNvGraphicFramePr>
            <a:graphicFrameLocks noGrp="1"/>
          </p:cNvGraphicFramePr>
          <p:nvPr/>
        </p:nvGraphicFramePr>
        <p:xfrm>
          <a:off x="374469" y="2703571"/>
          <a:ext cx="9583784" cy="3990252"/>
        </p:xfrm>
        <a:graphic>
          <a:graphicData uri="http://schemas.openxmlformats.org/drawingml/2006/table">
            <a:tbl>
              <a:tblPr firstRow="1" bandRow="1">
                <a:effectLst/>
                <a:tableStyleId>{5C22544A-7EE6-4342-B048-85BDC9FD1C3A}</a:tableStyleId>
              </a:tblPr>
              <a:tblGrid>
                <a:gridCol w="5092085">
                  <a:extLst>
                    <a:ext uri="{9D8B030D-6E8A-4147-A177-3AD203B41FA5}">
                      <a16:colId xmlns:a16="http://schemas.microsoft.com/office/drawing/2014/main" val="3878487154"/>
                    </a:ext>
                  </a:extLst>
                </a:gridCol>
                <a:gridCol w="1495315">
                  <a:extLst>
                    <a:ext uri="{9D8B030D-6E8A-4147-A177-3AD203B41FA5}">
                      <a16:colId xmlns:a16="http://schemas.microsoft.com/office/drawing/2014/main" val="2922660469"/>
                    </a:ext>
                  </a:extLst>
                </a:gridCol>
                <a:gridCol w="1498192">
                  <a:extLst>
                    <a:ext uri="{9D8B030D-6E8A-4147-A177-3AD203B41FA5}">
                      <a16:colId xmlns:a16="http://schemas.microsoft.com/office/drawing/2014/main" val="2871303130"/>
                    </a:ext>
                  </a:extLst>
                </a:gridCol>
                <a:gridCol w="1498192">
                  <a:extLst>
                    <a:ext uri="{9D8B030D-6E8A-4147-A177-3AD203B41FA5}">
                      <a16:colId xmlns:a16="http://schemas.microsoft.com/office/drawing/2014/main" val="1082983260"/>
                    </a:ext>
                  </a:extLst>
                </a:gridCol>
              </a:tblGrid>
              <a:tr h="24514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spc="0">
                          <a:solidFill>
                            <a:schemeClr val="tx2"/>
                          </a:solidFill>
                          <a:latin typeface="+mj-lt"/>
                          <a:ea typeface="+mn-ea"/>
                          <a:cs typeface="+mn-cs"/>
                        </a:rPr>
                        <a:t>Customer size </a:t>
                      </a:r>
                    </a:p>
                  </a:txBody>
                  <a:tcPr marR="6200" marT="2067" marB="2067" anchor="ctr">
                    <a:lnL w="12700" cmpd="sng">
                      <a:noFill/>
                    </a:lnL>
                    <a:lnR w="9525" cap="flat" cmpd="sng" algn="ctr">
                      <a:solidFill>
                        <a:schemeClr val="bg2">
                          <a:lumMod val="90000"/>
                        </a:schemeClr>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1200" b="0" kern="1200" spc="0" noProof="0">
                          <a:solidFill>
                            <a:schemeClr val="tx2"/>
                          </a:solidFill>
                          <a:latin typeface="+mj-lt"/>
                          <a:ea typeface="+mn-ea"/>
                          <a:cs typeface="+mn-cs"/>
                        </a:rPr>
                        <a:t>&lt; 300 seats</a:t>
                      </a:r>
                    </a:p>
                  </a:txBody>
                  <a:tcPr marL="6200" marR="6200" marT="2067" marB="2067"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spcAft>
                          <a:spcPts val="300"/>
                        </a:spcAft>
                      </a:pPr>
                      <a:r>
                        <a:rPr lang="en-US" sz="1200" b="0" kern="1200" spc="0">
                          <a:solidFill>
                            <a:schemeClr val="tx2"/>
                          </a:solidFill>
                          <a:latin typeface="+mj-lt"/>
                          <a:ea typeface="+mn-ea"/>
                          <a:cs typeface="+mn-cs"/>
                        </a:rPr>
                        <a:t>&gt; 300 seats</a:t>
                      </a:r>
                    </a:p>
                  </a:txBody>
                  <a:tcPr marL="6200" marR="6200" marT="2067" marB="2067" anchor="ctr">
                    <a:lnL w="9525" cap="flat" cmpd="sng" algn="ctr">
                      <a:solidFill>
                        <a:schemeClr val="bg2">
                          <a:lumMod val="90000"/>
                        </a:schemeClr>
                      </a:solidFill>
                      <a:prstDash val="solid"/>
                      <a:round/>
                      <a:headEnd type="none" w="med" len="med"/>
                      <a:tailEnd type="none" w="med" len="med"/>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endParaRPr lang="en-US" sz="1200" b="0" kern="1200" spc="0" noProof="0">
                        <a:solidFill>
                          <a:schemeClr val="tx2"/>
                        </a:solidFill>
                        <a:latin typeface="+mj-lt"/>
                        <a:ea typeface="+mn-ea"/>
                        <a:cs typeface="+mn-cs"/>
                      </a:endParaRPr>
                    </a:p>
                  </a:txBody>
                  <a:tcPr marL="6200" marR="6200" marT="2067" marB="2067" anchor="ctr">
                    <a:lnL w="9525" cap="flat" cmpd="sng" algn="ctr">
                      <a:solidFill>
                        <a:schemeClr val="bg2">
                          <a:lumMod val="90000"/>
                        </a:schemeClr>
                      </a:solidFill>
                      <a:prstDash val="solid"/>
                      <a:round/>
                      <a:headEnd type="none" w="med" len="med"/>
                      <a:tailEnd type="none" w="med" len="med"/>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78272891"/>
                  </a:ext>
                </a:extLst>
              </a:tr>
              <a:tr h="69170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CA" sz="1200" b="0" kern="1200" spc="0">
                          <a:solidFill>
                            <a:schemeClr val="tx2"/>
                          </a:solidFill>
                          <a:latin typeface="+mj-lt"/>
                          <a:ea typeface="+mn-ea"/>
                          <a:cs typeface="+mn-cs"/>
                        </a:rPr>
                        <a:t>Endpoint capabilities\SKU</a:t>
                      </a:r>
                      <a:endParaRPr lang="en-US" sz="1200" b="0" kern="1200" spc="0">
                        <a:solidFill>
                          <a:schemeClr val="tx2"/>
                        </a:solidFill>
                        <a:latin typeface="+mj-lt"/>
                        <a:ea typeface="+mn-ea"/>
                        <a:cs typeface="+mn-cs"/>
                      </a:endParaRPr>
                    </a:p>
                  </a:txBody>
                  <a:tcPr marR="6200" marT="2067" marB="2067" anchor="ctr">
                    <a:lnL w="12700" cmpd="sng">
                      <a:noFill/>
                    </a:lnL>
                    <a:lnR w="9525" cap="flat" cmpd="sng" algn="ctr">
                      <a:solidFill>
                        <a:schemeClr val="bg2">
                          <a:lumMod val="90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1200" b="0" kern="1200" spc="0" noProof="0">
                          <a:solidFill>
                            <a:schemeClr val="tx2"/>
                          </a:solidFill>
                          <a:latin typeface="+mj-lt"/>
                          <a:ea typeface="+mn-ea"/>
                          <a:cs typeface="+mn-cs"/>
                        </a:rPr>
                        <a:t>Microsoft Defender for Business</a:t>
                      </a:r>
                    </a:p>
                  </a:txBody>
                  <a:tcPr marL="6200" marR="6200" marT="2067" marB="2067"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300"/>
                        </a:spcAft>
                      </a:pPr>
                      <a:r>
                        <a:rPr lang="en-US" sz="1200" b="0" kern="1200" spc="0">
                          <a:solidFill>
                            <a:schemeClr val="tx2"/>
                          </a:solidFill>
                          <a:latin typeface="+mj-lt"/>
                          <a:ea typeface="+mn-ea"/>
                          <a:cs typeface="+mn-cs"/>
                        </a:rPr>
                        <a:t>Microsoft Defender for Endpoint Plan 1 </a:t>
                      </a:r>
                    </a:p>
                  </a:txBody>
                  <a:tcPr marL="6200" marR="6200" marT="2067" marB="2067"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1200" b="0" kern="1200" spc="0" noProof="0">
                          <a:solidFill>
                            <a:schemeClr val="tx2"/>
                          </a:solidFill>
                          <a:latin typeface="+mj-lt"/>
                          <a:ea typeface="+mn-ea"/>
                          <a:cs typeface="+mn-cs"/>
                        </a:rPr>
                        <a:t>Microsoft Defender for Endpoint Plan 2</a:t>
                      </a:r>
                    </a:p>
                  </a:txBody>
                  <a:tcPr marL="6200" marR="6200" marT="2067" marB="2067" anchor="ctr">
                    <a:lnL w="9525" cap="flat" cmpd="sng" algn="ctr">
                      <a:solidFill>
                        <a:schemeClr val="bg2">
                          <a:lumMod val="90000"/>
                        </a:schemeClr>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0508989"/>
                  </a:ext>
                </a:extLst>
              </a:tr>
              <a:tr h="234356">
                <a:tc>
                  <a:txBody>
                    <a:bodyPr/>
                    <a:lstStyle/>
                    <a:p>
                      <a:pPr marL="0" algn="l" defTabSz="756760" rtl="0" eaLnBrk="1" latinLnBrk="0" hangingPunct="1">
                        <a:spcAft>
                          <a:spcPts val="0"/>
                        </a:spcAft>
                      </a:pPr>
                      <a:r>
                        <a:rPr lang="en-US" sz="1200" kern="1200" spc="0">
                          <a:solidFill>
                            <a:schemeClr val="tx1"/>
                          </a:solidFill>
                          <a:latin typeface="+mn-lt"/>
                          <a:ea typeface="+mn-ea"/>
                          <a:cs typeface="+mn-cs"/>
                        </a:rPr>
                        <a:t>Centralized management</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390638"/>
                  </a:ext>
                </a:extLst>
              </a:tr>
              <a:tr h="234356">
                <a:tc>
                  <a:txBody>
                    <a:bodyPr/>
                    <a:lstStyle/>
                    <a:p>
                      <a:pPr marL="0" algn="l" rtl="0" eaLnBrk="1" latinLnBrk="0" hangingPunct="1">
                        <a:spcAft>
                          <a:spcPts val="0"/>
                        </a:spcAft>
                      </a:pPr>
                      <a:r>
                        <a:rPr lang="en-US" sz="1200" kern="1200" spc="0">
                          <a:solidFill>
                            <a:schemeClr val="tx1"/>
                          </a:solidFill>
                          <a:latin typeface="+mn-lt"/>
                          <a:ea typeface="+mn-ea"/>
                          <a:cs typeface="+mn-cs"/>
                        </a:rPr>
                        <a:t>Simplified client configuration </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6537140"/>
                  </a:ext>
                </a:extLst>
              </a:tr>
              <a:tr h="234356">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1200" kern="1200" spc="0">
                          <a:solidFill>
                            <a:schemeClr val="tx1"/>
                          </a:solidFill>
                          <a:latin typeface="+mn-lt"/>
                          <a:ea typeface="+mn-ea"/>
                          <a:cs typeface="+mn-cs"/>
                        </a:rPr>
                        <a:t>Threat and Vulnerability Management</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rPr>
                        <a:t></a:t>
                      </a: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667832"/>
                  </a:ext>
                </a:extLst>
              </a:tr>
              <a:tr h="234356">
                <a:tc>
                  <a:txBody>
                    <a:bodyPr/>
                    <a:lstStyle/>
                    <a:p>
                      <a:pPr marL="0" algn="l" defTabSz="756760" rtl="0" eaLnBrk="1" latinLnBrk="0" hangingPunct="1">
                        <a:spcAft>
                          <a:spcPts val="0"/>
                        </a:spcAft>
                      </a:pPr>
                      <a:r>
                        <a:rPr lang="en-CA" sz="1200" kern="1200" spc="0">
                          <a:solidFill>
                            <a:schemeClr val="tx1"/>
                          </a:solidFill>
                          <a:latin typeface="+mn-lt"/>
                          <a:ea typeface="+mn-ea"/>
                          <a:cs typeface="+mn-cs"/>
                        </a:rPr>
                        <a:t>Attack Surface Reduction</a:t>
                      </a:r>
                      <a:endParaRPr lang="en-US" sz="1200" kern="1200" spc="0">
                        <a:solidFill>
                          <a:schemeClr val="tx1"/>
                        </a:solidFill>
                        <a:latin typeface="+mn-lt"/>
                        <a:ea typeface="+mn-ea"/>
                        <a:cs typeface="+mn-cs"/>
                      </a:endParaRP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821290"/>
                  </a:ext>
                </a:extLst>
              </a:tr>
              <a:tr h="234356">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1200" kern="1200" spc="0">
                          <a:solidFill>
                            <a:schemeClr val="tx1"/>
                          </a:solidFill>
                          <a:latin typeface="+mn-lt"/>
                          <a:ea typeface="+mn-ea"/>
                          <a:cs typeface="+mn-cs"/>
                        </a:rPr>
                        <a:t>Next-Gen Protection</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413225"/>
                  </a:ext>
                </a:extLst>
              </a:tr>
              <a:tr h="234356">
                <a:tc>
                  <a:txBody>
                    <a:bodyPr/>
                    <a:lstStyle/>
                    <a:p>
                      <a:pPr marL="0" algn="l" defTabSz="756760" rtl="0" eaLnBrk="1" latinLnBrk="0" hangingPunct="1">
                        <a:spcAft>
                          <a:spcPts val="0"/>
                        </a:spcAft>
                      </a:pPr>
                      <a:r>
                        <a:rPr lang="en-US" sz="1200" kern="1200" spc="0">
                          <a:solidFill>
                            <a:schemeClr val="tx1"/>
                          </a:solidFill>
                          <a:latin typeface="+mn-lt"/>
                          <a:ea typeface="+mn-ea"/>
                          <a:cs typeface="+mn-cs"/>
                        </a:rPr>
                        <a:t>Endpoint Detection and Response</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r>
                        <a:rPr kumimoji="0" lang="en-US" sz="1200" b="0" i="0" u="none" strike="noStrike" kern="1200" cap="none" spc="0" normalizeH="0" baseline="30000" noProof="0">
                          <a:ln>
                            <a:noFill/>
                          </a:ln>
                          <a:solidFill>
                            <a:schemeClr val="tx1"/>
                          </a:solidFill>
                          <a:effectLst/>
                          <a:uLnTx/>
                          <a:uFillTx/>
                          <a:latin typeface="Segoe UI"/>
                          <a:ea typeface="+mn-ea"/>
                          <a:cs typeface="+mn-cs"/>
                        </a:rPr>
                        <a:t>2</a:t>
                      </a: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01556"/>
                  </a:ext>
                </a:extLst>
              </a:tr>
              <a:tr h="234356">
                <a:tc>
                  <a:txBody>
                    <a:bodyPr/>
                    <a:lstStyle/>
                    <a:p>
                      <a:pPr marL="0" algn="l" defTabSz="756760" rtl="0" eaLnBrk="1" latinLnBrk="0" hangingPunct="1">
                        <a:spcAft>
                          <a:spcPts val="0"/>
                        </a:spcAft>
                      </a:pPr>
                      <a:r>
                        <a:rPr lang="en-US" sz="1200" kern="1200" spc="0">
                          <a:solidFill>
                            <a:schemeClr val="tx1"/>
                          </a:solidFill>
                          <a:latin typeface="+mn-lt"/>
                          <a:ea typeface="+mn-ea"/>
                          <a:cs typeface="+mn-cs"/>
                        </a:rPr>
                        <a:t>Automated Investigation and Response</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r>
                        <a:rPr kumimoji="0" lang="en-US" sz="1200" b="0" i="0" u="none" strike="noStrike" kern="1200" cap="none" spc="0" normalizeH="0" baseline="30000" noProof="0">
                          <a:ln>
                            <a:noFill/>
                          </a:ln>
                          <a:solidFill>
                            <a:schemeClr val="tx1"/>
                          </a:solidFill>
                          <a:effectLst/>
                          <a:uLnTx/>
                          <a:uFillTx/>
                          <a:latin typeface="Segoe UI"/>
                          <a:ea typeface="+mn-ea"/>
                          <a:cs typeface="+mn-cs"/>
                        </a:rPr>
                        <a:t>2</a:t>
                      </a:r>
                      <a:endPar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19658"/>
                  </a:ext>
                </a:extLst>
              </a:tr>
              <a:tr h="234356">
                <a:tc>
                  <a:txBody>
                    <a:bodyPr/>
                    <a:lstStyle/>
                    <a:p>
                      <a:pPr marL="0" algn="l" defTabSz="756760" rtl="0" eaLnBrk="1" latinLnBrk="0" hangingPunct="1">
                        <a:spcAft>
                          <a:spcPts val="0"/>
                        </a:spcAft>
                      </a:pPr>
                      <a:r>
                        <a:rPr lang="en-US" sz="1200" kern="1200" spc="0">
                          <a:solidFill>
                            <a:schemeClr val="tx1"/>
                          </a:solidFill>
                          <a:latin typeface="+mn-lt"/>
                          <a:ea typeface="+mn-ea"/>
                          <a:cs typeface="+mn-cs"/>
                        </a:rPr>
                        <a:t>Threat Hunting and 6-months data retention</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17480"/>
                  </a:ext>
                </a:extLst>
              </a:tr>
              <a:tr h="234356">
                <a:tc>
                  <a:txBody>
                    <a:bodyPr/>
                    <a:lstStyle/>
                    <a:p>
                      <a:pPr marL="0" algn="l" defTabSz="756760" rtl="0" eaLnBrk="1" latinLnBrk="0" hangingPunct="1">
                        <a:spcAft>
                          <a:spcPts val="0"/>
                        </a:spcAft>
                      </a:pPr>
                      <a:r>
                        <a:rPr lang="en-US" sz="1200" kern="1200" spc="0">
                          <a:solidFill>
                            <a:schemeClr val="tx1"/>
                          </a:solidFill>
                          <a:latin typeface="+mn-lt"/>
                          <a:ea typeface="+mn-ea"/>
                          <a:cs typeface="+mn-cs"/>
                        </a:rPr>
                        <a:t>Threat Analytics</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r>
                        <a:rPr kumimoji="0" lang="en-US" sz="1200" b="0" i="0" u="none" strike="noStrike" kern="1200" cap="none" spc="0" normalizeH="0" baseline="30000" noProof="0">
                          <a:ln>
                            <a:noFill/>
                          </a:ln>
                          <a:solidFill>
                            <a:schemeClr val="tx1"/>
                          </a:solidFill>
                          <a:effectLst/>
                          <a:uLnTx/>
                          <a:uFillTx/>
                          <a:latin typeface="Segoe UI"/>
                          <a:ea typeface="+mn-ea"/>
                          <a:cs typeface="+mn-cs"/>
                        </a:rPr>
                        <a:t>2</a:t>
                      </a:r>
                      <a:endPar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605768"/>
                  </a:ext>
                </a:extLst>
              </a:tr>
              <a:tr h="237744">
                <a:tc>
                  <a:txBody>
                    <a:bodyPr/>
                    <a:lstStyle/>
                    <a:p>
                      <a:pPr marL="0" algn="l" defTabSz="756760" rtl="0" eaLnBrk="1" latinLnBrk="0" hangingPunct="1">
                        <a:spcAft>
                          <a:spcPts val="0"/>
                        </a:spcAft>
                      </a:pPr>
                      <a:r>
                        <a:rPr lang="en-US" sz="1200" kern="1200" spc="0">
                          <a:solidFill>
                            <a:schemeClr val="tx1"/>
                          </a:solidFill>
                          <a:latin typeface="+mn-lt"/>
                          <a:ea typeface="+mn-ea"/>
                          <a:cs typeface="+mn-cs"/>
                        </a:rPr>
                        <a:t>Cross platform support for Windows, MacOS, iOS, and Android</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629047"/>
                  </a:ext>
                </a:extLst>
              </a:tr>
              <a:tr h="234356">
                <a:tc>
                  <a:txBody>
                    <a:bodyPr/>
                    <a:lstStyle/>
                    <a:p>
                      <a:pPr marL="0" algn="l" defTabSz="756760" rtl="0" eaLnBrk="1" latinLnBrk="0" hangingPunct="1">
                        <a:spcAft>
                          <a:spcPts val="0"/>
                        </a:spcAft>
                      </a:pPr>
                      <a:r>
                        <a:rPr lang="en-US" sz="1200" kern="1200" spc="0">
                          <a:solidFill>
                            <a:schemeClr val="tx1"/>
                          </a:solidFill>
                          <a:latin typeface="+mn-lt"/>
                          <a:ea typeface="+mn-ea"/>
                          <a:cs typeface="+mn-cs"/>
                        </a:rPr>
                        <a:t>Microsoft Threat Experts</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4903557"/>
                  </a:ext>
                </a:extLst>
              </a:tr>
              <a:tr h="234356">
                <a:tc>
                  <a:txBody>
                    <a:bodyPr/>
                    <a:lstStyle/>
                    <a:p>
                      <a:pPr marL="0" algn="l" rtl="0" eaLnBrk="1" latinLnBrk="0" hangingPunct="1">
                        <a:spcAft>
                          <a:spcPts val="0"/>
                        </a:spcAft>
                      </a:pPr>
                      <a:r>
                        <a:rPr lang="en-US" sz="1200" kern="1200" spc="0">
                          <a:solidFill>
                            <a:schemeClr val="tx1"/>
                          </a:solidFill>
                          <a:latin typeface="+mn-lt"/>
                          <a:ea typeface="+mn-ea"/>
                          <a:cs typeface="+mn-cs"/>
                        </a:rPr>
                        <a:t>Partner APIs </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853139"/>
                  </a:ext>
                </a:extLst>
              </a:tr>
              <a:tr h="237744">
                <a:tc>
                  <a:txBody>
                    <a:bodyPr/>
                    <a:lstStyle/>
                    <a:p>
                      <a:pPr marL="0" algn="l" rtl="0" eaLnBrk="1" latinLnBrk="0" hangingPunct="1">
                        <a:spcAft>
                          <a:spcPts val="0"/>
                        </a:spcAft>
                      </a:pPr>
                      <a:r>
                        <a:rPr lang="en-US" sz="1200" kern="1200" spc="0">
                          <a:solidFill>
                            <a:schemeClr val="tx1"/>
                          </a:solidFill>
                          <a:latin typeface="+mn-lt"/>
                          <a:ea typeface="+mn-ea"/>
                          <a:cs typeface="+mn-cs"/>
                        </a:rPr>
                        <a:t>Microsoft 365 Lighthouse for viewing security incidents across customers</a:t>
                      </a:r>
                    </a:p>
                  </a:txBody>
                  <a:tcPr marR="6200" marT="4133" marB="4133" anchor="ctr">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6350">
                            <a:solidFill>
                              <a:srgbClr val="000000"/>
                            </a:solidFill>
                          </a:ln>
                          <a:solidFill>
                            <a:schemeClr val="tx1"/>
                          </a:solidFill>
                          <a:effectLst/>
                          <a:uLnTx/>
                          <a:uFillTx/>
                          <a:latin typeface="Segoe UI"/>
                          <a:ea typeface="+mn-ea"/>
                          <a:cs typeface="+mn-cs"/>
                        </a:rPr>
                        <a:t></a:t>
                      </a:r>
                      <a:r>
                        <a:rPr lang="en-US" sz="1200" baseline="30000">
                          <a:solidFill>
                            <a:schemeClr val="tx1"/>
                          </a:solidFill>
                          <a:latin typeface="Segoe UI" panose="020B0502040204020203" pitchFamily="34" charset="0"/>
                        </a:rPr>
                        <a:t>3</a:t>
                      </a:r>
                      <a:endParaRPr kumimoji="0" lang="en-US" sz="1200" b="0" i="0" u="none" strike="noStrike" kern="1200" cap="none" spc="0" normalizeH="0" baseline="0" noProof="0">
                        <a:ln w="6350">
                          <a:solidFill>
                            <a:srgbClr val="000000"/>
                          </a:solidFill>
                        </a:ln>
                        <a:solidFill>
                          <a:schemeClr val="tx1"/>
                        </a:solidFill>
                        <a:effectLst/>
                        <a:uLnTx/>
                        <a:uFillTx/>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lang="en-US" sz="1200" kern="1200" spc="0">
                        <a:solidFill>
                          <a:schemeClr val="tx1"/>
                        </a:solidFill>
                        <a:latin typeface="+mn-lt"/>
                        <a:ea typeface="+mn-ea"/>
                        <a:cs typeface="+mn-cs"/>
                      </a:endParaRPr>
                    </a:p>
                  </a:txBody>
                  <a:tcPr marL="6200" marR="6200" marT="4133" marB="4133" anchor="ctr">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693827"/>
                  </a:ext>
                </a:extLst>
              </a:tr>
            </a:tbl>
          </a:graphicData>
        </a:graphic>
      </p:graphicFrame>
      <p:cxnSp>
        <p:nvCxnSpPr>
          <p:cNvPr id="11" name="Straight Connector 10">
            <a:extLst>
              <a:ext uri="{FF2B5EF4-FFF2-40B4-BE49-F238E27FC236}">
                <a16:creationId xmlns:a16="http://schemas.microsoft.com/office/drawing/2014/main" id="{19AEAB84-AE94-4BD5-A91D-0BB22DAAFE0F}"/>
              </a:ext>
              <a:ext uri="{C183D7F6-B498-43B3-948B-1728B52AA6E4}">
                <adec:decorative xmlns:adec="http://schemas.microsoft.com/office/drawing/2017/decorative" val="1"/>
              </a:ext>
            </a:extLst>
          </p:cNvPr>
          <p:cNvCxnSpPr>
            <a:cxnSpLocks/>
          </p:cNvCxnSpPr>
          <p:nvPr/>
        </p:nvCxnSpPr>
        <p:spPr>
          <a:xfrm>
            <a:off x="3941496" y="1508863"/>
            <a:ext cx="0" cy="854541"/>
          </a:xfrm>
          <a:prstGeom prst="line">
            <a:avLst/>
          </a:prstGeom>
          <a:ln w="190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E60F43-6812-4595-82F8-874063E6667A}"/>
              </a:ext>
              <a:ext uri="{C183D7F6-B498-43B3-948B-1728B52AA6E4}">
                <adec:decorative xmlns:adec="http://schemas.microsoft.com/office/drawing/2017/decorative" val="1"/>
              </a:ext>
            </a:extLst>
          </p:cNvPr>
          <p:cNvCxnSpPr>
            <a:cxnSpLocks/>
          </p:cNvCxnSpPr>
          <p:nvPr/>
        </p:nvCxnSpPr>
        <p:spPr>
          <a:xfrm>
            <a:off x="6478213" y="1508863"/>
            <a:ext cx="0" cy="854541"/>
          </a:xfrm>
          <a:prstGeom prst="line">
            <a:avLst/>
          </a:prstGeom>
          <a:ln w="190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420BDD-F240-4658-95AF-0FC2D90A8819}"/>
              </a:ext>
              <a:ext uri="{C183D7F6-B498-43B3-948B-1728B52AA6E4}">
                <adec:decorative xmlns:adec="http://schemas.microsoft.com/office/drawing/2017/decorative" val="1"/>
              </a:ext>
            </a:extLst>
          </p:cNvPr>
          <p:cNvCxnSpPr>
            <a:cxnSpLocks/>
          </p:cNvCxnSpPr>
          <p:nvPr/>
        </p:nvCxnSpPr>
        <p:spPr>
          <a:xfrm>
            <a:off x="9014930" y="1508863"/>
            <a:ext cx="0" cy="854541"/>
          </a:xfrm>
          <a:prstGeom prst="line">
            <a:avLst/>
          </a:prstGeom>
          <a:ln w="190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1EF9BE-75CF-4E36-B9C6-5A60D07B457C}"/>
              </a:ext>
            </a:extLst>
          </p:cNvPr>
          <p:cNvSpPr txBox="1"/>
          <p:nvPr/>
        </p:nvSpPr>
        <p:spPr>
          <a:xfrm>
            <a:off x="9276187" y="6649930"/>
            <a:ext cx="4032584" cy="208070"/>
          </a:xfrm>
          <a:prstGeom prst="rect">
            <a:avLst/>
          </a:prstGeom>
          <a:noFill/>
        </p:spPr>
        <p:txBody>
          <a:bodyPr wrap="square" rtlCol="0">
            <a:spAutoFit/>
          </a:bodyPr>
          <a:lstStyle/>
          <a:p>
            <a:pPr marL="0" marR="0" lvl="0" indent="0" algn="l" defTabSz="685801" rtl="0" eaLnBrk="1" fontAlgn="ctr" latinLnBrk="0" hangingPunct="1">
              <a:lnSpc>
                <a:spcPct val="100000"/>
              </a:lnSpc>
              <a:spcBef>
                <a:spcPts val="0"/>
              </a:spcBef>
              <a:spcAft>
                <a:spcPts val="0"/>
              </a:spcAft>
              <a:buClrTx/>
              <a:buSzTx/>
              <a:buFontTx/>
              <a:buNone/>
              <a:tabLst/>
              <a:defRPr/>
            </a:pPr>
            <a:r>
              <a:rPr kumimoji="0" lang="en-US" sz="788" b="0" i="0" u="none" strike="noStrike" kern="1200" cap="none" spc="0" normalizeH="0" baseline="30000" noProof="0">
                <a:ln>
                  <a:noFill/>
                </a:ln>
                <a:solidFill>
                  <a:srgbClr val="000000"/>
                </a:solidFill>
                <a:effectLst/>
                <a:uLnTx/>
                <a:uFillTx/>
                <a:latin typeface="Calibri" panose="020F0502020204030204"/>
                <a:ea typeface="+mn-ea"/>
                <a:cs typeface="+mn-cs"/>
              </a:rPr>
              <a:t>1</a:t>
            </a:r>
            <a:r>
              <a:rPr kumimoji="0" lang="en-US" sz="752"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Limited. </a:t>
            </a:r>
            <a:r>
              <a:rPr kumimoji="0" lang="en-US" sz="752" b="0" i="0" u="none" strike="noStrike" kern="1200" cap="none" spc="0" normalizeH="0" baseline="30000" noProof="0">
                <a:ln>
                  <a:noFill/>
                </a:ln>
                <a:solidFill>
                  <a:srgbClr val="000000"/>
                </a:solidFill>
                <a:effectLst/>
                <a:uLnTx/>
                <a:uFillTx/>
                <a:latin typeface="Segoe UI" panose="020B0502040204020203" pitchFamily="34" charset="0"/>
                <a:ea typeface="+mn-ea"/>
                <a:cs typeface="+mn-cs"/>
              </a:rPr>
              <a:t>2 </a:t>
            </a:r>
            <a:r>
              <a:rPr kumimoji="0" lang="en-US" sz="752"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Optimized for SMB. </a:t>
            </a:r>
            <a:r>
              <a:rPr kumimoji="0" lang="en-US" sz="752" b="0" i="0" u="none" strike="noStrike" kern="1200" cap="none" spc="0" normalizeH="0" baseline="30000" noProof="0">
                <a:ln>
                  <a:noFill/>
                </a:ln>
                <a:solidFill>
                  <a:srgbClr val="000000"/>
                </a:solidFill>
                <a:effectLst/>
                <a:uLnTx/>
                <a:uFillTx/>
                <a:latin typeface="Segoe UI" panose="020B0502040204020203" pitchFamily="34" charset="0"/>
                <a:ea typeface="+mn-ea"/>
                <a:cs typeface="+mn-cs"/>
              </a:rPr>
              <a:t>3 </a:t>
            </a:r>
            <a:r>
              <a:rPr kumimoji="0" lang="en-US" sz="752"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Additional capabilities planned </a:t>
            </a:r>
          </a:p>
        </p:txBody>
      </p:sp>
      <p:sp>
        <p:nvSpPr>
          <p:cNvPr id="19" name="TextBox 18">
            <a:extLst>
              <a:ext uri="{FF2B5EF4-FFF2-40B4-BE49-F238E27FC236}">
                <a16:creationId xmlns:a16="http://schemas.microsoft.com/office/drawing/2014/main" id="{5464292F-4D53-417B-A887-CDBDA12AB230}"/>
              </a:ext>
            </a:extLst>
          </p:cNvPr>
          <p:cNvSpPr txBox="1"/>
          <p:nvPr/>
        </p:nvSpPr>
        <p:spPr>
          <a:xfrm>
            <a:off x="9958253" y="6204487"/>
            <a:ext cx="2307739" cy="445443"/>
          </a:xfrm>
          <a:prstGeom prst="rect">
            <a:avLst/>
          </a:prstGeom>
          <a:noFill/>
        </p:spPr>
        <p:txBody>
          <a:bodyPr wrap="square">
            <a:spAutoFit/>
          </a:bodyPr>
          <a:lstStyle/>
          <a:p>
            <a:pPr marL="0" marR="0">
              <a:lnSpc>
                <a:spcPct val="107000"/>
              </a:lnSpc>
              <a:spcBef>
                <a:spcPts val="0"/>
              </a:spcBef>
              <a:spcAft>
                <a:spcPts val="800"/>
              </a:spcAft>
            </a:pPr>
            <a:r>
              <a:rPr lang="en-US" sz="1100">
                <a:solidFill>
                  <a:srgbClr val="FF0000"/>
                </a:solidFill>
                <a:effectLst/>
                <a:latin typeface="Segoe UI" panose="020B0502040204020203" pitchFamily="34" charset="0"/>
                <a:ea typeface="Calibri" panose="020F0502020204030204" pitchFamily="34" charset="0"/>
                <a:cs typeface="Arial" panose="020B0604020202020204" pitchFamily="34" charset="0"/>
              </a:rPr>
              <a:t>Note that not all capabilities </a:t>
            </a:r>
            <a:r>
              <a:rPr lang="en-US" sz="1100">
                <a:solidFill>
                  <a:srgbClr val="FF0000"/>
                </a:solidFill>
                <a:latin typeface="Segoe UI" panose="020B0502040204020203" pitchFamily="34" charset="0"/>
                <a:ea typeface="Calibri" panose="020F0502020204030204" pitchFamily="34" charset="0"/>
                <a:cs typeface="Arial" panose="020B0604020202020204" pitchFamily="34" charset="0"/>
              </a:rPr>
              <a:t>may</a:t>
            </a:r>
            <a:r>
              <a:rPr lang="en-US" sz="1100">
                <a:solidFill>
                  <a:srgbClr val="FF0000"/>
                </a:solidFill>
                <a:effectLst/>
                <a:latin typeface="Segoe UI" panose="020B0502040204020203" pitchFamily="34" charset="0"/>
                <a:ea typeface="Calibri" panose="020F0502020204030204" pitchFamily="34" charset="0"/>
                <a:cs typeface="Arial" panose="020B0604020202020204" pitchFamily="34" charset="0"/>
              </a:rPr>
              <a:t> be available in preview</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00614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B11AF-3C62-465A-84D4-CE846C1FD42D}"/>
              </a:ext>
            </a:extLst>
          </p:cNvPr>
          <p:cNvSpPr>
            <a:spLocks noGrp="1"/>
          </p:cNvSpPr>
          <p:nvPr>
            <p:ph type="title"/>
          </p:nvPr>
        </p:nvSpPr>
        <p:spPr>
          <a:xfrm>
            <a:off x="585216" y="2038612"/>
            <a:ext cx="9144000" cy="1495794"/>
          </a:xfrm>
        </p:spPr>
        <p:txBody>
          <a:bodyPr/>
          <a:lstStyle/>
          <a:p>
            <a:r>
              <a:rPr lang="en-US"/>
              <a:t>Partner tools: Manage Defender for Business customers at scale with Microsoft 365 Lighthouse </a:t>
            </a:r>
          </a:p>
        </p:txBody>
      </p:sp>
    </p:spTree>
    <p:extLst>
      <p:ext uri="{BB962C8B-B14F-4D97-AF65-F5344CB8AC3E}">
        <p14:creationId xmlns:p14="http://schemas.microsoft.com/office/powerpoint/2010/main" val="21531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F5ECDAE-BCAE-4B7F-87F2-5EF9284B6A5A}"/>
              </a:ext>
              <a:ext uri="{C183D7F6-B498-43B3-948B-1728B52AA6E4}">
                <adec:decorative xmlns:adec="http://schemas.microsoft.com/office/drawing/2017/decorative" val="1"/>
              </a:ext>
            </a:extLst>
          </p:cNvPr>
          <p:cNvSpPr/>
          <p:nvPr/>
        </p:nvSpPr>
        <p:spPr bwMode="auto">
          <a:xfrm>
            <a:off x="0" y="1452189"/>
            <a:ext cx="12192000" cy="2404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Rectangle: Rounded Corners 18">
            <a:extLst>
              <a:ext uri="{FF2B5EF4-FFF2-40B4-BE49-F238E27FC236}">
                <a16:creationId xmlns:a16="http://schemas.microsoft.com/office/drawing/2014/main" id="{AFF0F088-A8C9-47ED-938F-874FD604C620}"/>
              </a:ext>
              <a:ext uri="{C183D7F6-B498-43B3-948B-1728B52AA6E4}">
                <adec:decorative xmlns:adec="http://schemas.microsoft.com/office/drawing/2017/decorative" val="1"/>
              </a:ext>
            </a:extLst>
          </p:cNvPr>
          <p:cNvSpPr/>
          <p:nvPr/>
        </p:nvSpPr>
        <p:spPr bwMode="auto">
          <a:xfrm>
            <a:off x="875148" y="3221320"/>
            <a:ext cx="2370676" cy="3012266"/>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2" name="Title 1"/>
          <p:cNvSpPr>
            <a:spLocks noGrp="1"/>
          </p:cNvSpPr>
          <p:nvPr>
            <p:ph type="title"/>
          </p:nvPr>
        </p:nvSpPr>
        <p:spPr>
          <a:xfrm>
            <a:off x="588963" y="457200"/>
            <a:ext cx="11017250" cy="430213"/>
          </a:xfrm>
        </p:spPr>
        <p:txBody>
          <a:bodyPr/>
          <a:lstStyle/>
          <a:p>
            <a:r>
              <a:rPr lang="en-US"/>
              <a:t>Microsoft 365 Lighthouse overview</a:t>
            </a:r>
          </a:p>
        </p:txBody>
      </p:sp>
      <p:sp>
        <p:nvSpPr>
          <p:cNvPr id="41" name="Text Placeholder 2">
            <a:extLst>
              <a:ext uri="{FF2B5EF4-FFF2-40B4-BE49-F238E27FC236}">
                <a16:creationId xmlns:a16="http://schemas.microsoft.com/office/drawing/2014/main" id="{32E788BA-33EA-44E8-89C4-9DFE6E92B6BA}"/>
              </a:ext>
            </a:extLst>
          </p:cNvPr>
          <p:cNvSpPr txBox="1">
            <a:spLocks/>
          </p:cNvSpPr>
          <p:nvPr/>
        </p:nvSpPr>
        <p:spPr>
          <a:xfrm>
            <a:off x="588964" y="1689536"/>
            <a:ext cx="10277288" cy="55399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63">
              <a:buFont typeface="Wingdings" panose="05000000000000000000" pitchFamily="2" charset="2"/>
              <a:buNone/>
              <a:defRPr/>
            </a:pPr>
            <a:r>
              <a:rPr lang="en-US" sz="1800">
                <a:solidFill>
                  <a:schemeClr val="bg1"/>
                </a:solidFill>
                <a:latin typeface="Segoe UI Semibold"/>
                <a:cs typeface="Segoe UI Semibold"/>
              </a:rPr>
              <a:t>Helps </a:t>
            </a:r>
            <a:r>
              <a:rPr lang="en-US" sz="1800">
                <a:solidFill>
                  <a:schemeClr val="accent3"/>
                </a:solidFill>
                <a:latin typeface="Segoe UI Semibold"/>
                <a:cs typeface="Segoe UI Semibold"/>
              </a:rPr>
              <a:t>Managed Service Providers </a:t>
            </a:r>
            <a:r>
              <a:rPr lang="en-US" sz="1800">
                <a:solidFill>
                  <a:schemeClr val="bg1"/>
                </a:solidFill>
                <a:latin typeface="Segoe UI Semibold"/>
                <a:cs typeface="Segoe UI Semibold"/>
              </a:rPr>
              <a:t>to secure devices, data, and users for customers that are using Microsoft 365 Business Premium and Microsoft Defender for Business</a:t>
            </a:r>
          </a:p>
        </p:txBody>
      </p:sp>
      <p:sp>
        <p:nvSpPr>
          <p:cNvPr id="20" name="TextBox 19">
            <a:extLst>
              <a:ext uri="{FF2B5EF4-FFF2-40B4-BE49-F238E27FC236}">
                <a16:creationId xmlns:a16="http://schemas.microsoft.com/office/drawing/2014/main" id="{F2D49489-43EC-43E8-9051-D7E28F82EAB9}"/>
              </a:ext>
            </a:extLst>
          </p:cNvPr>
          <p:cNvSpPr txBox="1"/>
          <p:nvPr/>
        </p:nvSpPr>
        <p:spPr>
          <a:xfrm>
            <a:off x="900725" y="3513636"/>
            <a:ext cx="2319522" cy="2400657"/>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mn-cs"/>
              </a:rPr>
              <a:t>Customer management </a:t>
            </a:r>
            <a:br>
              <a:rPr kumimoji="0" lang="en-US" sz="1600" b="0" i="0" u="none" strike="noStrike" kern="1200" cap="none" spc="0" normalizeH="0" baseline="0" noProof="0">
                <a:ln>
                  <a:noFill/>
                </a:ln>
                <a:solidFill>
                  <a:schemeClr val="accent1"/>
                </a:solidFill>
                <a:effectLst/>
                <a:uLnTx/>
                <a:uFillTx/>
                <a:latin typeface="Segoe UI Semibold"/>
                <a:ea typeface="+mn-ea"/>
                <a:cs typeface="+mn-cs"/>
              </a:rPr>
            </a:br>
            <a:r>
              <a:rPr kumimoji="0" lang="en-US" sz="1600" b="0" i="0" u="none" strike="noStrike" kern="1200" cap="none" spc="0" normalizeH="0" baseline="0" noProof="0">
                <a:ln>
                  <a:noFill/>
                </a:ln>
                <a:solidFill>
                  <a:schemeClr val="accent1"/>
                </a:solidFill>
                <a:effectLst/>
                <a:uLnTx/>
                <a:uFillTx/>
                <a:latin typeface="Segoe UI Semibold"/>
                <a:ea typeface="+mn-ea"/>
                <a:cs typeface="+mn-cs"/>
              </a:rPr>
              <a:t>at scale</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effectLst/>
                <a:uLnTx/>
                <a:uFillTx/>
                <a:latin typeface="Segoe UI"/>
                <a:ea typeface="+mn-ea"/>
                <a:cs typeface="+mn-cs"/>
              </a:rPr>
              <a:t>Monitor and manage customers centrally to easily identify gaps in end-customer configuration, target improvements, and </a:t>
            </a:r>
            <a:br>
              <a:rPr kumimoji="0" lang="en-US" sz="1400" b="0" i="0" u="none" strike="noStrike" kern="1200" cap="none" spc="0" normalizeH="0" baseline="0" noProof="0">
                <a:ln>
                  <a:noFill/>
                </a:ln>
                <a:effectLst/>
                <a:uLnTx/>
                <a:uFillTx/>
                <a:latin typeface="Segoe UI"/>
                <a:ea typeface="+mn-ea"/>
                <a:cs typeface="+mn-cs"/>
              </a:rPr>
            </a:br>
            <a:r>
              <a:rPr kumimoji="0" lang="en-US" sz="1400" b="0" i="0" u="none" strike="noStrike" kern="1200" cap="none" spc="0" normalizeH="0" baseline="0" noProof="0">
                <a:ln>
                  <a:noFill/>
                </a:ln>
                <a:effectLst/>
                <a:uLnTx/>
                <a:uFillTx/>
                <a:latin typeface="Segoe UI"/>
                <a:ea typeface="+mn-ea"/>
                <a:cs typeface="+mn-cs"/>
              </a:rPr>
              <a:t>drive adoption.</a:t>
            </a:r>
          </a:p>
        </p:txBody>
      </p:sp>
      <p:sp>
        <p:nvSpPr>
          <p:cNvPr id="23" name="Rectangle: Rounded Corners 22">
            <a:extLst>
              <a:ext uri="{FF2B5EF4-FFF2-40B4-BE49-F238E27FC236}">
                <a16:creationId xmlns:a16="http://schemas.microsoft.com/office/drawing/2014/main" id="{18E0395F-7A13-4A35-8970-C5C101CB0842}"/>
              </a:ext>
              <a:ext uri="{C183D7F6-B498-43B3-948B-1728B52AA6E4}">
                <adec:decorative xmlns:adec="http://schemas.microsoft.com/office/drawing/2017/decorative" val="1"/>
              </a:ext>
            </a:extLst>
          </p:cNvPr>
          <p:cNvSpPr/>
          <p:nvPr/>
        </p:nvSpPr>
        <p:spPr bwMode="auto">
          <a:xfrm>
            <a:off x="3544232" y="3221320"/>
            <a:ext cx="2370676" cy="3012266"/>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24" name="TextBox 23">
            <a:extLst>
              <a:ext uri="{FF2B5EF4-FFF2-40B4-BE49-F238E27FC236}">
                <a16:creationId xmlns:a16="http://schemas.microsoft.com/office/drawing/2014/main" id="{87C2E18E-75E3-44D5-A3DD-A24314795660}"/>
              </a:ext>
            </a:extLst>
          </p:cNvPr>
          <p:cNvSpPr txBox="1"/>
          <p:nvPr/>
        </p:nvSpPr>
        <p:spPr>
          <a:xfrm>
            <a:off x="3569809" y="3513636"/>
            <a:ext cx="2319522" cy="1508105"/>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mn-cs"/>
              </a:rPr>
              <a:t>Proactive risk management</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effectLst/>
                <a:uLnTx/>
                <a:uFillTx/>
                <a:latin typeface="Segoe UI"/>
                <a:ea typeface="+mn-ea"/>
                <a:cs typeface="+mn-cs"/>
              </a:rPr>
              <a:t>Realize efficiencies in customer management to support business scale and growth</a:t>
            </a:r>
          </a:p>
        </p:txBody>
      </p:sp>
      <p:sp>
        <p:nvSpPr>
          <p:cNvPr id="26" name="Rectangle: Rounded Corners 25">
            <a:extLst>
              <a:ext uri="{FF2B5EF4-FFF2-40B4-BE49-F238E27FC236}">
                <a16:creationId xmlns:a16="http://schemas.microsoft.com/office/drawing/2014/main" id="{CEA8B849-6E51-4F00-A1DF-7CD6FC742608}"/>
              </a:ext>
              <a:ext uri="{C183D7F6-B498-43B3-948B-1728B52AA6E4}">
                <adec:decorative xmlns:adec="http://schemas.microsoft.com/office/drawing/2017/decorative" val="1"/>
              </a:ext>
            </a:extLst>
          </p:cNvPr>
          <p:cNvSpPr/>
          <p:nvPr/>
        </p:nvSpPr>
        <p:spPr bwMode="auto">
          <a:xfrm>
            <a:off x="6187682" y="3221320"/>
            <a:ext cx="2370676" cy="3012266"/>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27" name="TextBox 26">
            <a:extLst>
              <a:ext uri="{FF2B5EF4-FFF2-40B4-BE49-F238E27FC236}">
                <a16:creationId xmlns:a16="http://schemas.microsoft.com/office/drawing/2014/main" id="{CA1C24F6-3C4D-46B2-ADA7-941991F37271}"/>
              </a:ext>
            </a:extLst>
          </p:cNvPr>
          <p:cNvSpPr txBox="1"/>
          <p:nvPr/>
        </p:nvSpPr>
        <p:spPr>
          <a:xfrm>
            <a:off x="6213259" y="3513636"/>
            <a:ext cx="2319522" cy="1938992"/>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mn-cs"/>
              </a:rPr>
              <a:t>Improved </a:t>
            </a:r>
            <a:br>
              <a:rPr kumimoji="0" lang="en-US" sz="1600" b="0" i="0" u="none" strike="noStrike" kern="1200" cap="none" spc="0" normalizeH="0" baseline="0" noProof="0">
                <a:ln>
                  <a:noFill/>
                </a:ln>
                <a:solidFill>
                  <a:schemeClr val="accent1"/>
                </a:solidFill>
                <a:effectLst/>
                <a:uLnTx/>
                <a:uFillTx/>
                <a:latin typeface="Segoe UI Semibold"/>
                <a:ea typeface="+mn-ea"/>
                <a:cs typeface="+mn-cs"/>
              </a:rPr>
            </a:br>
            <a:r>
              <a:rPr kumimoji="0" lang="en-US" sz="1600" b="0" i="0" u="none" strike="noStrike" kern="1200" cap="none" spc="0" normalizeH="0" baseline="0" noProof="0">
                <a:ln>
                  <a:noFill/>
                </a:ln>
                <a:solidFill>
                  <a:schemeClr val="accent1"/>
                </a:solidFill>
                <a:effectLst/>
                <a:uLnTx/>
                <a:uFillTx/>
                <a:latin typeface="Segoe UI Semibold"/>
                <a:ea typeface="+mn-ea"/>
                <a:cs typeface="+mn-cs"/>
              </a:rPr>
              <a:t>security</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effectLst/>
                <a:uLnTx/>
                <a:uFillTx/>
                <a:latin typeface="Segoe UI"/>
                <a:ea typeface="+mn-ea"/>
                <a:cs typeface="+mn-cs"/>
              </a:rPr>
              <a:t>Secure and protect devices, data, and users across customer environments using recommended best practices.</a:t>
            </a:r>
          </a:p>
        </p:txBody>
      </p:sp>
      <p:sp>
        <p:nvSpPr>
          <p:cNvPr id="29" name="Rectangle: Rounded Corners 28">
            <a:extLst>
              <a:ext uri="{FF2B5EF4-FFF2-40B4-BE49-F238E27FC236}">
                <a16:creationId xmlns:a16="http://schemas.microsoft.com/office/drawing/2014/main" id="{4FC99E5F-4884-4017-96AB-7BA7CE38CF9C}"/>
              </a:ext>
              <a:ext uri="{C183D7F6-B498-43B3-948B-1728B52AA6E4}">
                <adec:decorative xmlns:adec="http://schemas.microsoft.com/office/drawing/2017/decorative" val="1"/>
              </a:ext>
            </a:extLst>
          </p:cNvPr>
          <p:cNvSpPr/>
          <p:nvPr/>
        </p:nvSpPr>
        <p:spPr bwMode="auto">
          <a:xfrm>
            <a:off x="8856767" y="3221320"/>
            <a:ext cx="2370676" cy="3012266"/>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30" name="TextBox 29">
            <a:extLst>
              <a:ext uri="{FF2B5EF4-FFF2-40B4-BE49-F238E27FC236}">
                <a16:creationId xmlns:a16="http://schemas.microsoft.com/office/drawing/2014/main" id="{14ADCF49-1FCD-4856-995C-7C2E60005BEB}"/>
              </a:ext>
            </a:extLst>
          </p:cNvPr>
          <p:cNvSpPr txBox="1"/>
          <p:nvPr/>
        </p:nvSpPr>
        <p:spPr>
          <a:xfrm>
            <a:off x="8882344" y="3513636"/>
            <a:ext cx="2319522" cy="1723549"/>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mn-cs"/>
              </a:rPr>
              <a:t>Standardize configuration</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effectLst/>
                <a:uLnTx/>
                <a:uFillTx/>
                <a:latin typeface="Segoe UI"/>
                <a:ea typeface="+mn-ea"/>
                <a:cs typeface="+mn-cs"/>
              </a:rPr>
              <a:t>Benefit from deployment plans to drive standardization, upsell across customer base, and reduce risk </a:t>
            </a:r>
          </a:p>
        </p:txBody>
      </p:sp>
      <p:grpSp>
        <p:nvGrpSpPr>
          <p:cNvPr id="31" name="Group 4">
            <a:extLst>
              <a:ext uri="{FF2B5EF4-FFF2-40B4-BE49-F238E27FC236}">
                <a16:creationId xmlns:a16="http://schemas.microsoft.com/office/drawing/2014/main" id="{059BD0C6-9D1A-407E-8539-687D5524AD12}"/>
              </a:ext>
              <a:ext uri="{C183D7F6-B498-43B3-948B-1728B52AA6E4}">
                <adec:decorative xmlns:adec="http://schemas.microsoft.com/office/drawing/2017/decorative" val="1"/>
              </a:ext>
            </a:extLst>
          </p:cNvPr>
          <p:cNvGrpSpPr>
            <a:grpSpLocks noChangeAspect="1"/>
          </p:cNvGrpSpPr>
          <p:nvPr/>
        </p:nvGrpSpPr>
        <p:grpSpPr bwMode="auto">
          <a:xfrm flipH="1">
            <a:off x="1834012" y="2549651"/>
            <a:ext cx="452948" cy="386386"/>
            <a:chOff x="6371" y="3345"/>
            <a:chExt cx="279" cy="238"/>
          </a:xfrm>
          <a:solidFill>
            <a:schemeClr val="bg1"/>
          </a:solidFill>
        </p:grpSpPr>
        <p:sp>
          <p:nvSpPr>
            <p:cNvPr id="32" name="Freeform 5">
              <a:extLst>
                <a:ext uri="{FF2B5EF4-FFF2-40B4-BE49-F238E27FC236}">
                  <a16:creationId xmlns:a16="http://schemas.microsoft.com/office/drawing/2014/main" id="{7EF3951D-32BD-43B2-A83B-93790070B5B1}"/>
                </a:ext>
              </a:extLst>
            </p:cNvPr>
            <p:cNvSpPr>
              <a:spLocks/>
            </p:cNvSpPr>
            <p:nvPr/>
          </p:nvSpPr>
          <p:spPr bwMode="auto">
            <a:xfrm>
              <a:off x="6371" y="3345"/>
              <a:ext cx="239" cy="238"/>
            </a:xfrm>
            <a:custGeom>
              <a:avLst/>
              <a:gdLst>
                <a:gd name="T0" fmla="*/ 320 w 320"/>
                <a:gd name="T1" fmla="*/ 0 h 320"/>
                <a:gd name="T2" fmla="*/ 320 w 320"/>
                <a:gd name="T3" fmla="*/ 0 h 320"/>
                <a:gd name="T4" fmla="*/ 0 w 320"/>
                <a:gd name="T5" fmla="*/ 0 h 320"/>
                <a:gd name="T6" fmla="*/ 0 w 320"/>
                <a:gd name="T7" fmla="*/ 320 h 320"/>
                <a:gd name="T8" fmla="*/ 107 w 320"/>
                <a:gd name="T9" fmla="*/ 320 h 320"/>
                <a:gd name="T10" fmla="*/ 107 w 320"/>
                <a:gd name="T11" fmla="*/ 80 h 320"/>
                <a:gd name="T12" fmla="*/ 320 w 320"/>
                <a:gd name="T13" fmla="*/ 80 h 320"/>
                <a:gd name="T14" fmla="*/ 320 w 320"/>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320">
                  <a:moveTo>
                    <a:pt x="320" y="0"/>
                  </a:moveTo>
                  <a:lnTo>
                    <a:pt x="320" y="0"/>
                  </a:lnTo>
                  <a:lnTo>
                    <a:pt x="0" y="0"/>
                  </a:lnTo>
                  <a:lnTo>
                    <a:pt x="0" y="320"/>
                  </a:lnTo>
                  <a:lnTo>
                    <a:pt x="107" y="320"/>
                  </a:lnTo>
                  <a:lnTo>
                    <a:pt x="107" y="80"/>
                  </a:lnTo>
                  <a:lnTo>
                    <a:pt x="320" y="80"/>
                  </a:lnTo>
                  <a:lnTo>
                    <a:pt x="320"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33" name="Freeform 6">
              <a:extLst>
                <a:ext uri="{FF2B5EF4-FFF2-40B4-BE49-F238E27FC236}">
                  <a16:creationId xmlns:a16="http://schemas.microsoft.com/office/drawing/2014/main" id="{3D1CFBF3-A3B1-4391-A385-8FB618E4375C}"/>
                </a:ext>
              </a:extLst>
            </p:cNvPr>
            <p:cNvSpPr>
              <a:spLocks/>
            </p:cNvSpPr>
            <p:nvPr/>
          </p:nvSpPr>
          <p:spPr bwMode="auto">
            <a:xfrm>
              <a:off x="6471" y="3424"/>
              <a:ext cx="160" cy="159"/>
            </a:xfrm>
            <a:custGeom>
              <a:avLst/>
              <a:gdLst>
                <a:gd name="T0" fmla="*/ 214 w 214"/>
                <a:gd name="T1" fmla="*/ 0 h 213"/>
                <a:gd name="T2" fmla="*/ 214 w 214"/>
                <a:gd name="T3" fmla="*/ 0 h 213"/>
                <a:gd name="T4" fmla="*/ 0 w 214"/>
                <a:gd name="T5" fmla="*/ 0 h 213"/>
                <a:gd name="T6" fmla="*/ 0 w 214"/>
                <a:gd name="T7" fmla="*/ 213 h 213"/>
                <a:gd name="T8" fmla="*/ 107 w 214"/>
                <a:gd name="T9" fmla="*/ 213 h 213"/>
                <a:gd name="T10" fmla="*/ 107 w 214"/>
                <a:gd name="T11" fmla="*/ 80 h 213"/>
                <a:gd name="T12" fmla="*/ 214 w 214"/>
                <a:gd name="T13" fmla="*/ 80 h 213"/>
                <a:gd name="T14" fmla="*/ 214 w 214"/>
                <a:gd name="T15" fmla="*/ 0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13">
                  <a:moveTo>
                    <a:pt x="214" y="0"/>
                  </a:moveTo>
                  <a:lnTo>
                    <a:pt x="214" y="0"/>
                  </a:lnTo>
                  <a:lnTo>
                    <a:pt x="0" y="0"/>
                  </a:lnTo>
                  <a:lnTo>
                    <a:pt x="0" y="213"/>
                  </a:lnTo>
                  <a:lnTo>
                    <a:pt x="107" y="213"/>
                  </a:lnTo>
                  <a:lnTo>
                    <a:pt x="107" y="80"/>
                  </a:lnTo>
                  <a:lnTo>
                    <a:pt x="214" y="80"/>
                  </a:lnTo>
                  <a:lnTo>
                    <a:pt x="214"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34" name="Freeform 7">
              <a:extLst>
                <a:ext uri="{FF2B5EF4-FFF2-40B4-BE49-F238E27FC236}">
                  <a16:creationId xmlns:a16="http://schemas.microsoft.com/office/drawing/2014/main" id="{5708CDD7-ED84-4A41-BDA3-BD8A5A85E65E}"/>
                </a:ext>
              </a:extLst>
            </p:cNvPr>
            <p:cNvSpPr>
              <a:spLocks/>
            </p:cNvSpPr>
            <p:nvPr/>
          </p:nvSpPr>
          <p:spPr bwMode="auto">
            <a:xfrm>
              <a:off x="6571" y="3504"/>
              <a:ext cx="79" cy="79"/>
            </a:xfrm>
            <a:custGeom>
              <a:avLst/>
              <a:gdLst>
                <a:gd name="T0" fmla="*/ 0 w 106"/>
                <a:gd name="T1" fmla="*/ 106 h 106"/>
                <a:gd name="T2" fmla="*/ 0 w 106"/>
                <a:gd name="T3" fmla="*/ 106 h 106"/>
                <a:gd name="T4" fmla="*/ 106 w 106"/>
                <a:gd name="T5" fmla="*/ 106 h 106"/>
                <a:gd name="T6" fmla="*/ 106 w 106"/>
                <a:gd name="T7" fmla="*/ 0 h 106"/>
                <a:gd name="T8" fmla="*/ 0 w 106"/>
                <a:gd name="T9" fmla="*/ 0 h 106"/>
                <a:gd name="T10" fmla="*/ 0 w 106"/>
                <a:gd name="T11" fmla="*/ 106 h 106"/>
              </a:gdLst>
              <a:ahLst/>
              <a:cxnLst>
                <a:cxn ang="0">
                  <a:pos x="T0" y="T1"/>
                </a:cxn>
                <a:cxn ang="0">
                  <a:pos x="T2" y="T3"/>
                </a:cxn>
                <a:cxn ang="0">
                  <a:pos x="T4" y="T5"/>
                </a:cxn>
                <a:cxn ang="0">
                  <a:pos x="T6" y="T7"/>
                </a:cxn>
                <a:cxn ang="0">
                  <a:pos x="T8" y="T9"/>
                </a:cxn>
                <a:cxn ang="0">
                  <a:pos x="T10" y="T11"/>
                </a:cxn>
              </a:cxnLst>
              <a:rect l="0" t="0" r="r" b="b"/>
              <a:pathLst>
                <a:path w="106" h="106">
                  <a:moveTo>
                    <a:pt x="0" y="106"/>
                  </a:moveTo>
                  <a:lnTo>
                    <a:pt x="0" y="106"/>
                  </a:lnTo>
                  <a:lnTo>
                    <a:pt x="106" y="106"/>
                  </a:lnTo>
                  <a:lnTo>
                    <a:pt x="106" y="0"/>
                  </a:lnTo>
                  <a:lnTo>
                    <a:pt x="0" y="0"/>
                  </a:lnTo>
                  <a:lnTo>
                    <a:pt x="0" y="106"/>
                  </a:lnTo>
                  <a:close/>
                </a:path>
              </a:pathLst>
            </a:custGeom>
            <a:solidFill>
              <a:schemeClr val="accent3"/>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grpSp>
        <p:nvGrpSpPr>
          <p:cNvPr id="38" name="Group 37">
            <a:extLst>
              <a:ext uri="{FF2B5EF4-FFF2-40B4-BE49-F238E27FC236}">
                <a16:creationId xmlns:a16="http://schemas.microsoft.com/office/drawing/2014/main" id="{808EB8A4-73AE-4514-9A58-87AAE6533789}"/>
              </a:ext>
              <a:ext uri="{C183D7F6-B498-43B3-948B-1728B52AA6E4}">
                <adec:decorative xmlns:adec="http://schemas.microsoft.com/office/drawing/2017/decorative" val="1"/>
              </a:ext>
            </a:extLst>
          </p:cNvPr>
          <p:cNvGrpSpPr/>
          <p:nvPr/>
        </p:nvGrpSpPr>
        <p:grpSpPr>
          <a:xfrm>
            <a:off x="4463474" y="2502811"/>
            <a:ext cx="532192" cy="480066"/>
            <a:chOff x="5750242" y="3088957"/>
            <a:chExt cx="690562" cy="678180"/>
          </a:xfrm>
          <a:solidFill>
            <a:schemeClr val="bg1"/>
          </a:solidFill>
        </p:grpSpPr>
        <p:sp>
          <p:nvSpPr>
            <p:cNvPr id="39" name="Freeform: Shape 38">
              <a:extLst>
                <a:ext uri="{FF2B5EF4-FFF2-40B4-BE49-F238E27FC236}">
                  <a16:creationId xmlns:a16="http://schemas.microsoft.com/office/drawing/2014/main" id="{951869C9-73E0-4F53-9232-73375B30E340}"/>
                </a:ext>
              </a:extLst>
            </p:cNvPr>
            <p:cNvSpPr/>
            <p:nvPr/>
          </p:nvSpPr>
          <p:spPr>
            <a:xfrm>
              <a:off x="5750242" y="3671887"/>
              <a:ext cx="171450" cy="95250"/>
            </a:xfrm>
            <a:custGeom>
              <a:avLst/>
              <a:gdLst>
                <a:gd name="connsiteX0" fmla="*/ 171450 w 171450"/>
                <a:gd name="connsiteY0" fmla="*/ 0 h 95250"/>
                <a:gd name="connsiteX1" fmla="*/ 0 w 171450"/>
                <a:gd name="connsiteY1" fmla="*/ 34290 h 95250"/>
                <a:gd name="connsiteX2" fmla="*/ 0 w 171450"/>
                <a:gd name="connsiteY2" fmla="*/ 95250 h 95250"/>
                <a:gd name="connsiteX3" fmla="*/ 171450 w 171450"/>
                <a:gd name="connsiteY3" fmla="*/ 95250 h 95250"/>
                <a:gd name="connsiteX4" fmla="*/ 171450 w 1714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95250">
                  <a:moveTo>
                    <a:pt x="171450" y="0"/>
                  </a:moveTo>
                  <a:cubicBezTo>
                    <a:pt x="117158" y="16192"/>
                    <a:pt x="60008" y="27623"/>
                    <a:pt x="0" y="34290"/>
                  </a:cubicBezTo>
                  <a:lnTo>
                    <a:pt x="0" y="95250"/>
                  </a:lnTo>
                  <a:lnTo>
                    <a:pt x="171450" y="95250"/>
                  </a:lnTo>
                  <a:lnTo>
                    <a:pt x="171450" y="0"/>
                  </a:lnTo>
                  <a:close/>
                </a:path>
              </a:pathLst>
            </a:custGeom>
            <a:grpFill/>
            <a:ln w="9525" cap="flat">
              <a:noFill/>
              <a:prstDash val="solid"/>
              <a:miter/>
            </a:ln>
          </p:spPr>
          <p:txBody>
            <a:bodyPr rtlCol="0" anchor="ctr"/>
            <a:lstStyle/>
            <a:p>
              <a:pPr defTabSz="761824">
                <a:defRPr/>
              </a:pPr>
              <a:endParaRPr lang="en-US" sz="1500" kern="0">
                <a:solidFill>
                  <a:srgbClr val="282828"/>
                </a:solidFill>
              </a:endParaRPr>
            </a:p>
          </p:txBody>
        </p:sp>
        <p:sp>
          <p:nvSpPr>
            <p:cNvPr id="40" name="Freeform: Shape 39">
              <a:extLst>
                <a:ext uri="{FF2B5EF4-FFF2-40B4-BE49-F238E27FC236}">
                  <a16:creationId xmlns:a16="http://schemas.microsoft.com/office/drawing/2014/main" id="{FE0EBAE2-D84E-476E-A587-92F527C97819}"/>
                </a:ext>
              </a:extLst>
            </p:cNvPr>
            <p:cNvSpPr/>
            <p:nvPr/>
          </p:nvSpPr>
          <p:spPr>
            <a:xfrm>
              <a:off x="5978842" y="3563302"/>
              <a:ext cx="171450" cy="203835"/>
            </a:xfrm>
            <a:custGeom>
              <a:avLst/>
              <a:gdLst>
                <a:gd name="connsiteX0" fmla="*/ 0 w 171450"/>
                <a:gd name="connsiteY0" fmla="*/ 203835 h 203835"/>
                <a:gd name="connsiteX1" fmla="*/ 171450 w 171450"/>
                <a:gd name="connsiteY1" fmla="*/ 203835 h 203835"/>
                <a:gd name="connsiteX2" fmla="*/ 171450 w 171450"/>
                <a:gd name="connsiteY2" fmla="*/ 0 h 203835"/>
                <a:gd name="connsiteX3" fmla="*/ 0 w 171450"/>
                <a:gd name="connsiteY3" fmla="*/ 88583 h 203835"/>
                <a:gd name="connsiteX4" fmla="*/ 0 w 171450"/>
                <a:gd name="connsiteY4" fmla="*/ 203835 h 20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03835">
                  <a:moveTo>
                    <a:pt x="0" y="203835"/>
                  </a:moveTo>
                  <a:lnTo>
                    <a:pt x="171450" y="203835"/>
                  </a:lnTo>
                  <a:lnTo>
                    <a:pt x="171450" y="0"/>
                  </a:lnTo>
                  <a:cubicBezTo>
                    <a:pt x="118110" y="36195"/>
                    <a:pt x="60960" y="65723"/>
                    <a:pt x="0" y="88583"/>
                  </a:cubicBezTo>
                  <a:lnTo>
                    <a:pt x="0" y="203835"/>
                  </a:lnTo>
                  <a:close/>
                </a:path>
              </a:pathLst>
            </a:custGeom>
            <a:grpFill/>
            <a:ln w="9525" cap="flat">
              <a:noFill/>
              <a:prstDash val="solid"/>
              <a:miter/>
            </a:ln>
          </p:spPr>
          <p:txBody>
            <a:bodyPr rtlCol="0" anchor="ctr"/>
            <a:lstStyle/>
            <a:p>
              <a:pPr defTabSz="761824">
                <a:defRPr/>
              </a:pPr>
              <a:endParaRPr lang="en-US" sz="1500" kern="0">
                <a:solidFill>
                  <a:srgbClr val="282828"/>
                </a:solidFill>
              </a:endParaRPr>
            </a:p>
          </p:txBody>
        </p:sp>
        <p:sp>
          <p:nvSpPr>
            <p:cNvPr id="45" name="Freeform: Shape 44">
              <a:extLst>
                <a:ext uri="{FF2B5EF4-FFF2-40B4-BE49-F238E27FC236}">
                  <a16:creationId xmlns:a16="http://schemas.microsoft.com/office/drawing/2014/main" id="{394396EE-08AA-4EDE-BFA7-C472E49CB5CE}"/>
                </a:ext>
              </a:extLst>
            </p:cNvPr>
            <p:cNvSpPr/>
            <p:nvPr/>
          </p:nvSpPr>
          <p:spPr>
            <a:xfrm>
              <a:off x="6207442" y="3328035"/>
              <a:ext cx="171449" cy="439102"/>
            </a:xfrm>
            <a:custGeom>
              <a:avLst/>
              <a:gdLst>
                <a:gd name="connsiteX0" fmla="*/ 0 w 171449"/>
                <a:gd name="connsiteY0" fmla="*/ 439103 h 439102"/>
                <a:gd name="connsiteX1" fmla="*/ 171450 w 171449"/>
                <a:gd name="connsiteY1" fmla="*/ 439103 h 439102"/>
                <a:gd name="connsiteX2" fmla="*/ 171450 w 171449"/>
                <a:gd name="connsiteY2" fmla="*/ 0 h 439102"/>
                <a:gd name="connsiteX3" fmla="*/ 0 w 171449"/>
                <a:gd name="connsiteY3" fmla="*/ 192405 h 439102"/>
                <a:gd name="connsiteX4" fmla="*/ 0 w 171449"/>
                <a:gd name="connsiteY4" fmla="*/ 439103 h 43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9" h="439102">
                  <a:moveTo>
                    <a:pt x="0" y="439103"/>
                  </a:moveTo>
                  <a:lnTo>
                    <a:pt x="171450" y="439103"/>
                  </a:lnTo>
                  <a:lnTo>
                    <a:pt x="171450" y="0"/>
                  </a:lnTo>
                  <a:cubicBezTo>
                    <a:pt x="121920" y="75247"/>
                    <a:pt x="64770" y="139065"/>
                    <a:pt x="0" y="192405"/>
                  </a:cubicBezTo>
                  <a:lnTo>
                    <a:pt x="0" y="439103"/>
                  </a:lnTo>
                  <a:close/>
                </a:path>
              </a:pathLst>
            </a:custGeom>
            <a:grpFill/>
            <a:ln w="9525" cap="flat">
              <a:noFill/>
              <a:prstDash val="solid"/>
              <a:miter/>
            </a:ln>
          </p:spPr>
          <p:txBody>
            <a:bodyPr rtlCol="0" anchor="ctr"/>
            <a:lstStyle/>
            <a:p>
              <a:pPr defTabSz="761824">
                <a:defRPr/>
              </a:pPr>
              <a:endParaRPr lang="en-US" sz="1500" kern="0">
                <a:solidFill>
                  <a:srgbClr val="282828"/>
                </a:solidFill>
              </a:endParaRPr>
            </a:p>
          </p:txBody>
        </p:sp>
        <p:sp>
          <p:nvSpPr>
            <p:cNvPr id="48" name="Freeform: Shape 47">
              <a:extLst>
                <a:ext uri="{FF2B5EF4-FFF2-40B4-BE49-F238E27FC236}">
                  <a16:creationId xmlns:a16="http://schemas.microsoft.com/office/drawing/2014/main" id="{F812E80E-BEF5-42DD-B9F4-24E8540350BD}"/>
                </a:ext>
              </a:extLst>
            </p:cNvPr>
            <p:cNvSpPr/>
            <p:nvPr/>
          </p:nvSpPr>
          <p:spPr>
            <a:xfrm>
              <a:off x="5750242" y="3088957"/>
              <a:ext cx="690562" cy="578167"/>
            </a:xfrm>
            <a:custGeom>
              <a:avLst/>
              <a:gdLst>
                <a:gd name="connsiteX0" fmla="*/ 228600 w 690562"/>
                <a:gd name="connsiteY0" fmla="*/ 521970 h 578167"/>
                <a:gd name="connsiteX1" fmla="*/ 400050 w 690562"/>
                <a:gd name="connsiteY1" fmla="*/ 426720 h 578167"/>
                <a:gd name="connsiteX2" fmla="*/ 457200 w 690562"/>
                <a:gd name="connsiteY2" fmla="*/ 380048 h 578167"/>
                <a:gd name="connsiteX3" fmla="*/ 628650 w 690562"/>
                <a:gd name="connsiteY3" fmla="*/ 165735 h 578167"/>
                <a:gd name="connsiteX4" fmla="*/ 639128 w 690562"/>
                <a:gd name="connsiteY4" fmla="*/ 146685 h 578167"/>
                <a:gd name="connsiteX5" fmla="*/ 690563 w 690562"/>
                <a:gd name="connsiteY5" fmla="*/ 170498 h 578167"/>
                <a:gd name="connsiteX6" fmla="*/ 676275 w 690562"/>
                <a:gd name="connsiteY6" fmla="*/ 0 h 578167"/>
                <a:gd name="connsiteX7" fmla="*/ 536258 w 690562"/>
                <a:gd name="connsiteY7" fmla="*/ 100012 h 578167"/>
                <a:gd name="connsiteX8" fmla="*/ 587693 w 690562"/>
                <a:gd name="connsiteY8" fmla="*/ 123825 h 578167"/>
                <a:gd name="connsiteX9" fmla="*/ 0 w 690562"/>
                <a:gd name="connsiteY9" fmla="*/ 521018 h 578167"/>
                <a:gd name="connsiteX10" fmla="*/ 0 w 690562"/>
                <a:gd name="connsiteY10" fmla="*/ 578168 h 578167"/>
                <a:gd name="connsiteX11" fmla="*/ 171450 w 690562"/>
                <a:gd name="connsiteY11" fmla="*/ 541973 h 578167"/>
                <a:gd name="connsiteX12" fmla="*/ 228600 w 690562"/>
                <a:gd name="connsiteY12" fmla="*/ 521970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562" h="578167">
                  <a:moveTo>
                    <a:pt x="228600" y="521970"/>
                  </a:moveTo>
                  <a:cubicBezTo>
                    <a:pt x="290513" y="497205"/>
                    <a:pt x="347663" y="465773"/>
                    <a:pt x="400050" y="426720"/>
                  </a:cubicBezTo>
                  <a:cubicBezTo>
                    <a:pt x="420053" y="412432"/>
                    <a:pt x="439103" y="396240"/>
                    <a:pt x="457200" y="380048"/>
                  </a:cubicBezTo>
                  <a:cubicBezTo>
                    <a:pt x="522923" y="320993"/>
                    <a:pt x="580073" y="249555"/>
                    <a:pt x="628650" y="165735"/>
                  </a:cubicBezTo>
                  <a:cubicBezTo>
                    <a:pt x="632460" y="160020"/>
                    <a:pt x="635318" y="153353"/>
                    <a:pt x="639128" y="146685"/>
                  </a:cubicBezTo>
                  <a:lnTo>
                    <a:pt x="690563" y="170498"/>
                  </a:lnTo>
                  <a:lnTo>
                    <a:pt x="676275" y="0"/>
                  </a:lnTo>
                  <a:lnTo>
                    <a:pt x="536258" y="100012"/>
                  </a:lnTo>
                  <a:lnTo>
                    <a:pt x="587693" y="123825"/>
                  </a:lnTo>
                  <a:cubicBezTo>
                    <a:pt x="457200" y="359093"/>
                    <a:pt x="264795" y="489585"/>
                    <a:pt x="0" y="521018"/>
                  </a:cubicBezTo>
                  <a:lnTo>
                    <a:pt x="0" y="578168"/>
                  </a:lnTo>
                  <a:cubicBezTo>
                    <a:pt x="60008" y="571500"/>
                    <a:pt x="117158" y="559118"/>
                    <a:pt x="171450" y="541973"/>
                  </a:cubicBezTo>
                  <a:cubicBezTo>
                    <a:pt x="191453" y="536258"/>
                    <a:pt x="210503" y="529590"/>
                    <a:pt x="228600" y="521970"/>
                  </a:cubicBezTo>
                  <a:close/>
                </a:path>
              </a:pathLst>
            </a:custGeom>
            <a:solidFill>
              <a:schemeClr val="accent3"/>
            </a:solidFill>
            <a:ln w="9525" cap="flat">
              <a:noFill/>
              <a:prstDash val="solid"/>
              <a:miter/>
            </a:ln>
          </p:spPr>
          <p:txBody>
            <a:bodyPr rtlCol="0" anchor="ctr"/>
            <a:lstStyle/>
            <a:p>
              <a:pPr defTabSz="761824">
                <a:defRPr/>
              </a:pPr>
              <a:endParaRPr lang="en-US" sz="1500" kern="0">
                <a:solidFill>
                  <a:srgbClr val="282828"/>
                </a:solidFill>
              </a:endParaRPr>
            </a:p>
          </p:txBody>
        </p:sp>
      </p:grpSp>
      <p:grpSp>
        <p:nvGrpSpPr>
          <p:cNvPr id="49" name="Group 21">
            <a:extLst>
              <a:ext uri="{FF2B5EF4-FFF2-40B4-BE49-F238E27FC236}">
                <a16:creationId xmlns:a16="http://schemas.microsoft.com/office/drawing/2014/main" id="{45B9DB9E-248C-4A54-B74B-61E1968FF65A}"/>
              </a:ext>
              <a:ext uri="{C183D7F6-B498-43B3-948B-1728B52AA6E4}">
                <adec:decorative xmlns:adec="http://schemas.microsoft.com/office/drawing/2017/decorative" val="1"/>
              </a:ext>
            </a:extLst>
          </p:cNvPr>
          <p:cNvGrpSpPr>
            <a:grpSpLocks noChangeAspect="1"/>
          </p:cNvGrpSpPr>
          <p:nvPr/>
        </p:nvGrpSpPr>
        <p:grpSpPr bwMode="auto">
          <a:xfrm>
            <a:off x="9805891" y="2524488"/>
            <a:ext cx="472428" cy="436712"/>
            <a:chOff x="7439" y="4053"/>
            <a:chExt cx="291" cy="269"/>
          </a:xfrm>
          <a:solidFill>
            <a:schemeClr val="bg1"/>
          </a:solidFill>
        </p:grpSpPr>
        <p:sp>
          <p:nvSpPr>
            <p:cNvPr id="50" name="Freeform 22">
              <a:extLst>
                <a:ext uri="{FF2B5EF4-FFF2-40B4-BE49-F238E27FC236}">
                  <a16:creationId xmlns:a16="http://schemas.microsoft.com/office/drawing/2014/main" id="{AF603A81-57F8-488A-A823-A968905C0019}"/>
                </a:ext>
              </a:extLst>
            </p:cNvPr>
            <p:cNvSpPr>
              <a:spLocks/>
            </p:cNvSpPr>
            <p:nvPr/>
          </p:nvSpPr>
          <p:spPr bwMode="auto">
            <a:xfrm>
              <a:off x="7439" y="4160"/>
              <a:ext cx="252" cy="162"/>
            </a:xfrm>
            <a:custGeom>
              <a:avLst/>
              <a:gdLst>
                <a:gd name="T0" fmla="*/ 0 w 339"/>
                <a:gd name="T1" fmla="*/ 0 h 217"/>
                <a:gd name="T2" fmla="*/ 0 w 339"/>
                <a:gd name="T3" fmla="*/ 0 h 217"/>
                <a:gd name="T4" fmla="*/ 0 w 339"/>
                <a:gd name="T5" fmla="*/ 217 h 217"/>
                <a:gd name="T6" fmla="*/ 339 w 339"/>
                <a:gd name="T7" fmla="*/ 217 h 217"/>
                <a:gd name="T8" fmla="*/ 339 w 339"/>
                <a:gd name="T9" fmla="*/ 160 h 217"/>
                <a:gd name="T10" fmla="*/ 52 w 339"/>
                <a:gd name="T11" fmla="*/ 160 h 217"/>
                <a:gd name="T12" fmla="*/ 52 w 339"/>
                <a:gd name="T13" fmla="*/ 0 h 217"/>
                <a:gd name="T14" fmla="*/ 0 w 339"/>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217">
                  <a:moveTo>
                    <a:pt x="0" y="0"/>
                  </a:moveTo>
                  <a:lnTo>
                    <a:pt x="0" y="0"/>
                  </a:lnTo>
                  <a:lnTo>
                    <a:pt x="0" y="217"/>
                  </a:lnTo>
                  <a:lnTo>
                    <a:pt x="339" y="217"/>
                  </a:lnTo>
                  <a:lnTo>
                    <a:pt x="339" y="160"/>
                  </a:lnTo>
                  <a:lnTo>
                    <a:pt x="52" y="160"/>
                  </a:lnTo>
                  <a:lnTo>
                    <a:pt x="52" y="0"/>
                  </a:lnTo>
                  <a:lnTo>
                    <a:pt x="0"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51" name="Freeform 23">
              <a:extLst>
                <a:ext uri="{FF2B5EF4-FFF2-40B4-BE49-F238E27FC236}">
                  <a16:creationId xmlns:a16="http://schemas.microsoft.com/office/drawing/2014/main" id="{D1C23584-4962-4245-8A73-55EF27187AF2}"/>
                </a:ext>
              </a:extLst>
            </p:cNvPr>
            <p:cNvSpPr>
              <a:spLocks/>
            </p:cNvSpPr>
            <p:nvPr/>
          </p:nvSpPr>
          <p:spPr bwMode="auto">
            <a:xfrm>
              <a:off x="7439" y="4106"/>
              <a:ext cx="38" cy="29"/>
            </a:xfrm>
            <a:custGeom>
              <a:avLst/>
              <a:gdLst>
                <a:gd name="T0" fmla="*/ 0 w 52"/>
                <a:gd name="T1" fmla="*/ 38 h 38"/>
                <a:gd name="T2" fmla="*/ 0 w 52"/>
                <a:gd name="T3" fmla="*/ 38 h 38"/>
                <a:gd name="T4" fmla="*/ 52 w 52"/>
                <a:gd name="T5" fmla="*/ 38 h 38"/>
                <a:gd name="T6" fmla="*/ 52 w 52"/>
                <a:gd name="T7" fmla="*/ 0 h 38"/>
                <a:gd name="T8" fmla="*/ 0 w 52"/>
                <a:gd name="T9" fmla="*/ 0 h 38"/>
                <a:gd name="T10" fmla="*/ 0 w 52"/>
                <a:gd name="T11" fmla="*/ 38 h 38"/>
              </a:gdLst>
              <a:ahLst/>
              <a:cxnLst>
                <a:cxn ang="0">
                  <a:pos x="T0" y="T1"/>
                </a:cxn>
                <a:cxn ang="0">
                  <a:pos x="T2" y="T3"/>
                </a:cxn>
                <a:cxn ang="0">
                  <a:pos x="T4" y="T5"/>
                </a:cxn>
                <a:cxn ang="0">
                  <a:pos x="T6" y="T7"/>
                </a:cxn>
                <a:cxn ang="0">
                  <a:pos x="T8" y="T9"/>
                </a:cxn>
                <a:cxn ang="0">
                  <a:pos x="T10" y="T11"/>
                </a:cxn>
              </a:cxnLst>
              <a:rect l="0" t="0" r="r" b="b"/>
              <a:pathLst>
                <a:path w="52" h="38">
                  <a:moveTo>
                    <a:pt x="0" y="38"/>
                  </a:moveTo>
                  <a:lnTo>
                    <a:pt x="0" y="38"/>
                  </a:lnTo>
                  <a:lnTo>
                    <a:pt x="52" y="38"/>
                  </a:lnTo>
                  <a:lnTo>
                    <a:pt x="52" y="0"/>
                  </a:lnTo>
                  <a:lnTo>
                    <a:pt x="0" y="0"/>
                  </a:lnTo>
                  <a:lnTo>
                    <a:pt x="0" y="38"/>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52" name="Freeform 24">
              <a:extLst>
                <a:ext uri="{FF2B5EF4-FFF2-40B4-BE49-F238E27FC236}">
                  <a16:creationId xmlns:a16="http://schemas.microsoft.com/office/drawing/2014/main" id="{31D1D10C-46D4-4060-8E31-8BA0F8410AE7}"/>
                </a:ext>
              </a:extLst>
            </p:cNvPr>
            <p:cNvSpPr>
              <a:spLocks noEditPoints="1"/>
            </p:cNvSpPr>
            <p:nvPr/>
          </p:nvSpPr>
          <p:spPr bwMode="auto">
            <a:xfrm>
              <a:off x="7501" y="4106"/>
              <a:ext cx="229" cy="149"/>
            </a:xfrm>
            <a:custGeom>
              <a:avLst/>
              <a:gdLst>
                <a:gd name="T0" fmla="*/ 135 w 307"/>
                <a:gd name="T1" fmla="*/ 183 h 200"/>
                <a:gd name="T2" fmla="*/ 135 w 307"/>
                <a:gd name="T3" fmla="*/ 183 h 200"/>
                <a:gd name="T4" fmla="*/ 76 w 307"/>
                <a:gd name="T5" fmla="*/ 123 h 200"/>
                <a:gd name="T6" fmla="*/ 76 w 307"/>
                <a:gd name="T7" fmla="*/ 99 h 200"/>
                <a:gd name="T8" fmla="*/ 100 w 307"/>
                <a:gd name="T9" fmla="*/ 99 h 200"/>
                <a:gd name="T10" fmla="*/ 135 w 307"/>
                <a:gd name="T11" fmla="*/ 135 h 200"/>
                <a:gd name="T12" fmla="*/ 198 w 307"/>
                <a:gd name="T13" fmla="*/ 72 h 200"/>
                <a:gd name="T14" fmla="*/ 229 w 307"/>
                <a:gd name="T15" fmla="*/ 41 h 200"/>
                <a:gd name="T16" fmla="*/ 232 w 307"/>
                <a:gd name="T17" fmla="*/ 38 h 200"/>
                <a:gd name="T18" fmla="*/ 235 w 307"/>
                <a:gd name="T19" fmla="*/ 36 h 200"/>
                <a:gd name="T20" fmla="*/ 255 w 307"/>
                <a:gd name="T21" fmla="*/ 33 h 200"/>
                <a:gd name="T22" fmla="*/ 259 w 307"/>
                <a:gd name="T23" fmla="*/ 36 h 200"/>
                <a:gd name="T24" fmla="*/ 261 w 307"/>
                <a:gd name="T25" fmla="*/ 38 h 200"/>
                <a:gd name="T26" fmla="*/ 259 w 307"/>
                <a:gd name="T27" fmla="*/ 60 h 200"/>
                <a:gd name="T28" fmla="*/ 255 w 307"/>
                <a:gd name="T29" fmla="*/ 64 h 200"/>
                <a:gd name="T30" fmla="*/ 246 w 307"/>
                <a:gd name="T31" fmla="*/ 72 h 200"/>
                <a:gd name="T32" fmla="*/ 135 w 307"/>
                <a:gd name="T33" fmla="*/ 183 h 200"/>
                <a:gd name="T34" fmla="*/ 289 w 307"/>
                <a:gd name="T35" fmla="*/ 0 h 200"/>
                <a:gd name="T36" fmla="*/ 289 w 307"/>
                <a:gd name="T37" fmla="*/ 0 h 200"/>
                <a:gd name="T38" fmla="*/ 272 w 307"/>
                <a:gd name="T39" fmla="*/ 0 h 200"/>
                <a:gd name="T40" fmla="*/ 0 w 307"/>
                <a:gd name="T41" fmla="*/ 0 h 200"/>
                <a:gd name="T42" fmla="*/ 0 w 307"/>
                <a:gd name="T43" fmla="*/ 0 h 200"/>
                <a:gd name="T44" fmla="*/ 0 w 307"/>
                <a:gd name="T45" fmla="*/ 38 h 200"/>
                <a:gd name="T46" fmla="*/ 0 w 307"/>
                <a:gd name="T47" fmla="*/ 41 h 200"/>
                <a:gd name="T48" fmla="*/ 0 w 307"/>
                <a:gd name="T49" fmla="*/ 72 h 200"/>
                <a:gd name="T50" fmla="*/ 0 w 307"/>
                <a:gd name="T51" fmla="*/ 200 h 200"/>
                <a:gd name="T52" fmla="*/ 255 w 307"/>
                <a:gd name="T53" fmla="*/ 200 h 200"/>
                <a:gd name="T54" fmla="*/ 272 w 307"/>
                <a:gd name="T55" fmla="*/ 200 h 200"/>
                <a:gd name="T56" fmla="*/ 289 w 307"/>
                <a:gd name="T57" fmla="*/ 200 h 200"/>
                <a:gd name="T58" fmla="*/ 307 w 307"/>
                <a:gd name="T59" fmla="*/ 200 h 200"/>
                <a:gd name="T60" fmla="*/ 307 w 307"/>
                <a:gd name="T61" fmla="*/ 0 h 200"/>
                <a:gd name="T62" fmla="*/ 289 w 30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200">
                  <a:moveTo>
                    <a:pt x="135" y="183"/>
                  </a:moveTo>
                  <a:lnTo>
                    <a:pt x="135" y="183"/>
                  </a:lnTo>
                  <a:lnTo>
                    <a:pt x="76" y="123"/>
                  </a:lnTo>
                  <a:cubicBezTo>
                    <a:pt x="69" y="116"/>
                    <a:pt x="69" y="105"/>
                    <a:pt x="76" y="99"/>
                  </a:cubicBezTo>
                  <a:cubicBezTo>
                    <a:pt x="82" y="92"/>
                    <a:pt x="93" y="92"/>
                    <a:pt x="100" y="99"/>
                  </a:cubicBezTo>
                  <a:lnTo>
                    <a:pt x="135" y="135"/>
                  </a:lnTo>
                  <a:lnTo>
                    <a:pt x="198" y="72"/>
                  </a:lnTo>
                  <a:lnTo>
                    <a:pt x="229" y="41"/>
                  </a:lnTo>
                  <a:lnTo>
                    <a:pt x="232" y="38"/>
                  </a:lnTo>
                  <a:lnTo>
                    <a:pt x="235" y="36"/>
                  </a:lnTo>
                  <a:cubicBezTo>
                    <a:pt x="240" y="30"/>
                    <a:pt x="248" y="29"/>
                    <a:pt x="255" y="33"/>
                  </a:cubicBezTo>
                  <a:cubicBezTo>
                    <a:pt x="256" y="33"/>
                    <a:pt x="257" y="34"/>
                    <a:pt x="259" y="36"/>
                  </a:cubicBezTo>
                  <a:cubicBezTo>
                    <a:pt x="259" y="36"/>
                    <a:pt x="260" y="37"/>
                    <a:pt x="261" y="38"/>
                  </a:cubicBezTo>
                  <a:cubicBezTo>
                    <a:pt x="265" y="45"/>
                    <a:pt x="265" y="54"/>
                    <a:pt x="259" y="60"/>
                  </a:cubicBezTo>
                  <a:lnTo>
                    <a:pt x="255" y="64"/>
                  </a:lnTo>
                  <a:lnTo>
                    <a:pt x="246" y="72"/>
                  </a:lnTo>
                  <a:lnTo>
                    <a:pt x="135" y="183"/>
                  </a:lnTo>
                  <a:close/>
                  <a:moveTo>
                    <a:pt x="289" y="0"/>
                  </a:moveTo>
                  <a:lnTo>
                    <a:pt x="289" y="0"/>
                  </a:lnTo>
                  <a:lnTo>
                    <a:pt x="272" y="0"/>
                  </a:lnTo>
                  <a:lnTo>
                    <a:pt x="0" y="0"/>
                  </a:lnTo>
                  <a:lnTo>
                    <a:pt x="0" y="0"/>
                  </a:lnTo>
                  <a:lnTo>
                    <a:pt x="0" y="38"/>
                  </a:lnTo>
                  <a:lnTo>
                    <a:pt x="0" y="41"/>
                  </a:lnTo>
                  <a:lnTo>
                    <a:pt x="0" y="72"/>
                  </a:lnTo>
                  <a:lnTo>
                    <a:pt x="0" y="200"/>
                  </a:lnTo>
                  <a:lnTo>
                    <a:pt x="255" y="200"/>
                  </a:lnTo>
                  <a:lnTo>
                    <a:pt x="272" y="200"/>
                  </a:lnTo>
                  <a:lnTo>
                    <a:pt x="289" y="200"/>
                  </a:lnTo>
                  <a:lnTo>
                    <a:pt x="307" y="200"/>
                  </a:lnTo>
                  <a:lnTo>
                    <a:pt x="307" y="0"/>
                  </a:lnTo>
                  <a:lnTo>
                    <a:pt x="289" y="0"/>
                  </a:lnTo>
                  <a:close/>
                </a:path>
              </a:pathLst>
            </a:custGeom>
            <a:solidFill>
              <a:schemeClr val="accent3"/>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53" name="Freeform 25">
              <a:extLst>
                <a:ext uri="{FF2B5EF4-FFF2-40B4-BE49-F238E27FC236}">
                  <a16:creationId xmlns:a16="http://schemas.microsoft.com/office/drawing/2014/main" id="{13E0EC4C-D36C-4085-9CC2-AE3364B81CC8}"/>
                </a:ext>
              </a:extLst>
            </p:cNvPr>
            <p:cNvSpPr>
              <a:spLocks/>
            </p:cNvSpPr>
            <p:nvPr/>
          </p:nvSpPr>
          <p:spPr bwMode="auto">
            <a:xfrm>
              <a:off x="7500" y="4053"/>
              <a:ext cx="229" cy="28"/>
            </a:xfrm>
            <a:custGeom>
              <a:avLst/>
              <a:gdLst>
                <a:gd name="T0" fmla="*/ 0 w 307"/>
                <a:gd name="T1" fmla="*/ 0 h 38"/>
                <a:gd name="T2" fmla="*/ 0 w 307"/>
                <a:gd name="T3" fmla="*/ 0 h 38"/>
                <a:gd name="T4" fmla="*/ 0 w 307"/>
                <a:gd name="T5" fmla="*/ 38 h 38"/>
                <a:gd name="T6" fmla="*/ 14 w 307"/>
                <a:gd name="T7" fmla="*/ 38 h 38"/>
                <a:gd name="T8" fmla="*/ 293 w 307"/>
                <a:gd name="T9" fmla="*/ 38 h 38"/>
                <a:gd name="T10" fmla="*/ 307 w 307"/>
                <a:gd name="T11" fmla="*/ 38 h 38"/>
                <a:gd name="T12" fmla="*/ 307 w 307"/>
                <a:gd name="T13" fmla="*/ 0 h 38"/>
                <a:gd name="T14" fmla="*/ 0 w 30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8">
                  <a:moveTo>
                    <a:pt x="0" y="0"/>
                  </a:moveTo>
                  <a:lnTo>
                    <a:pt x="0" y="0"/>
                  </a:lnTo>
                  <a:lnTo>
                    <a:pt x="0" y="38"/>
                  </a:lnTo>
                  <a:lnTo>
                    <a:pt x="14" y="38"/>
                  </a:lnTo>
                  <a:lnTo>
                    <a:pt x="293" y="38"/>
                  </a:lnTo>
                  <a:lnTo>
                    <a:pt x="307" y="38"/>
                  </a:lnTo>
                  <a:lnTo>
                    <a:pt x="307" y="0"/>
                  </a:lnTo>
                  <a:lnTo>
                    <a:pt x="0"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grpSp>
        <p:nvGrpSpPr>
          <p:cNvPr id="56" name="Group 4">
            <a:extLst>
              <a:ext uri="{FF2B5EF4-FFF2-40B4-BE49-F238E27FC236}">
                <a16:creationId xmlns:a16="http://schemas.microsoft.com/office/drawing/2014/main" id="{90990D7B-2144-4D59-8A92-1F999589DCCC}"/>
              </a:ext>
              <a:ext uri="{C183D7F6-B498-43B3-948B-1728B52AA6E4}">
                <adec:decorative xmlns:adec="http://schemas.microsoft.com/office/drawing/2017/decorative" val="1"/>
              </a:ext>
            </a:extLst>
          </p:cNvPr>
          <p:cNvGrpSpPr>
            <a:grpSpLocks noChangeAspect="1"/>
          </p:cNvGrpSpPr>
          <p:nvPr/>
        </p:nvGrpSpPr>
        <p:grpSpPr bwMode="auto">
          <a:xfrm>
            <a:off x="7088490" y="2516851"/>
            <a:ext cx="569060" cy="451986"/>
            <a:chOff x="3502" y="900"/>
            <a:chExt cx="384" cy="305"/>
          </a:xfrm>
          <a:solidFill>
            <a:schemeClr val="bg1"/>
          </a:solidFill>
        </p:grpSpPr>
        <p:sp>
          <p:nvSpPr>
            <p:cNvPr id="57" name="Freeform 5">
              <a:extLst>
                <a:ext uri="{FF2B5EF4-FFF2-40B4-BE49-F238E27FC236}">
                  <a16:creationId xmlns:a16="http://schemas.microsoft.com/office/drawing/2014/main" id="{5C9FC3E2-A417-40ED-B32F-6D605D208FC2}"/>
                </a:ext>
              </a:extLst>
            </p:cNvPr>
            <p:cNvSpPr>
              <a:spLocks/>
            </p:cNvSpPr>
            <p:nvPr/>
          </p:nvSpPr>
          <p:spPr bwMode="auto">
            <a:xfrm>
              <a:off x="3502" y="900"/>
              <a:ext cx="310" cy="247"/>
            </a:xfrm>
            <a:custGeom>
              <a:avLst/>
              <a:gdLst>
                <a:gd name="T0" fmla="*/ 1304 w 1304"/>
                <a:gd name="T1" fmla="*/ 292 h 1042"/>
                <a:gd name="T2" fmla="*/ 1203 w 1304"/>
                <a:gd name="T3" fmla="*/ 116 h 1042"/>
                <a:gd name="T4" fmla="*/ 1063 w 1304"/>
                <a:gd name="T5" fmla="*/ 31 h 1042"/>
                <a:gd name="T6" fmla="*/ 891 w 1304"/>
                <a:gd name="T7" fmla="*/ 0 h 1042"/>
                <a:gd name="T8" fmla="*/ 776 w 1304"/>
                <a:gd name="T9" fmla="*/ 16 h 1042"/>
                <a:gd name="T10" fmla="*/ 670 w 1304"/>
                <a:gd name="T11" fmla="*/ 56 h 1042"/>
                <a:gd name="T12" fmla="*/ 574 w 1304"/>
                <a:gd name="T13" fmla="*/ 126 h 1042"/>
                <a:gd name="T14" fmla="*/ 499 w 1304"/>
                <a:gd name="T15" fmla="*/ 217 h 1042"/>
                <a:gd name="T16" fmla="*/ 423 w 1304"/>
                <a:gd name="T17" fmla="*/ 212 h 1042"/>
                <a:gd name="T18" fmla="*/ 262 w 1304"/>
                <a:gd name="T19" fmla="*/ 247 h 1042"/>
                <a:gd name="T20" fmla="*/ 126 w 1304"/>
                <a:gd name="T21" fmla="*/ 338 h 1042"/>
                <a:gd name="T22" fmla="*/ 36 w 1304"/>
                <a:gd name="T23" fmla="*/ 474 h 1042"/>
                <a:gd name="T24" fmla="*/ 0 w 1304"/>
                <a:gd name="T25" fmla="*/ 635 h 1042"/>
                <a:gd name="T26" fmla="*/ 36 w 1304"/>
                <a:gd name="T27" fmla="*/ 796 h 1042"/>
                <a:gd name="T28" fmla="*/ 126 w 1304"/>
                <a:gd name="T29" fmla="*/ 932 h 1042"/>
                <a:gd name="T30" fmla="*/ 262 w 1304"/>
                <a:gd name="T31" fmla="*/ 1022 h 1042"/>
                <a:gd name="T32" fmla="*/ 761 w 1304"/>
                <a:gd name="T33" fmla="*/ 1037 h 1042"/>
                <a:gd name="T34" fmla="*/ 630 w 1304"/>
                <a:gd name="T35" fmla="*/ 610 h 1042"/>
                <a:gd name="T36" fmla="*/ 630 w 1304"/>
                <a:gd name="T37" fmla="*/ 388 h 1042"/>
                <a:gd name="T38" fmla="*/ 1304 w 1304"/>
                <a:gd name="T39" fmla="*/ 29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4" h="1042">
                  <a:moveTo>
                    <a:pt x="1304" y="292"/>
                  </a:moveTo>
                  <a:cubicBezTo>
                    <a:pt x="1304" y="292"/>
                    <a:pt x="1244" y="157"/>
                    <a:pt x="1203" y="116"/>
                  </a:cubicBezTo>
                  <a:cubicBezTo>
                    <a:pt x="1163" y="81"/>
                    <a:pt x="1113" y="51"/>
                    <a:pt x="1063" y="31"/>
                  </a:cubicBezTo>
                  <a:cubicBezTo>
                    <a:pt x="1007" y="11"/>
                    <a:pt x="952" y="0"/>
                    <a:pt x="891" y="0"/>
                  </a:cubicBezTo>
                  <a:cubicBezTo>
                    <a:pt x="851" y="0"/>
                    <a:pt x="811" y="6"/>
                    <a:pt x="776" y="16"/>
                  </a:cubicBezTo>
                  <a:cubicBezTo>
                    <a:pt x="735" y="26"/>
                    <a:pt x="700" y="41"/>
                    <a:pt x="670" y="56"/>
                  </a:cubicBezTo>
                  <a:cubicBezTo>
                    <a:pt x="635" y="76"/>
                    <a:pt x="604" y="96"/>
                    <a:pt x="574" y="126"/>
                  </a:cubicBezTo>
                  <a:cubicBezTo>
                    <a:pt x="544" y="151"/>
                    <a:pt x="519" y="182"/>
                    <a:pt x="499" y="217"/>
                  </a:cubicBezTo>
                  <a:cubicBezTo>
                    <a:pt x="474" y="212"/>
                    <a:pt x="448" y="212"/>
                    <a:pt x="423" y="212"/>
                  </a:cubicBezTo>
                  <a:cubicBezTo>
                    <a:pt x="368" y="212"/>
                    <a:pt x="313" y="222"/>
                    <a:pt x="262" y="247"/>
                  </a:cubicBezTo>
                  <a:cubicBezTo>
                    <a:pt x="212" y="267"/>
                    <a:pt x="167" y="297"/>
                    <a:pt x="126" y="338"/>
                  </a:cubicBezTo>
                  <a:cubicBezTo>
                    <a:pt x="86" y="378"/>
                    <a:pt x="61" y="418"/>
                    <a:pt x="36" y="474"/>
                  </a:cubicBezTo>
                  <a:cubicBezTo>
                    <a:pt x="16" y="524"/>
                    <a:pt x="0" y="579"/>
                    <a:pt x="0" y="635"/>
                  </a:cubicBezTo>
                  <a:cubicBezTo>
                    <a:pt x="0" y="690"/>
                    <a:pt x="11" y="745"/>
                    <a:pt x="36" y="796"/>
                  </a:cubicBezTo>
                  <a:cubicBezTo>
                    <a:pt x="56" y="846"/>
                    <a:pt x="86" y="891"/>
                    <a:pt x="126" y="932"/>
                  </a:cubicBezTo>
                  <a:cubicBezTo>
                    <a:pt x="167" y="972"/>
                    <a:pt x="207" y="997"/>
                    <a:pt x="262" y="1022"/>
                  </a:cubicBezTo>
                  <a:cubicBezTo>
                    <a:pt x="313" y="1042"/>
                    <a:pt x="705" y="1037"/>
                    <a:pt x="761" y="1037"/>
                  </a:cubicBezTo>
                  <a:cubicBezTo>
                    <a:pt x="761" y="1037"/>
                    <a:pt x="615" y="876"/>
                    <a:pt x="630" y="610"/>
                  </a:cubicBezTo>
                  <a:cubicBezTo>
                    <a:pt x="630" y="579"/>
                    <a:pt x="630" y="388"/>
                    <a:pt x="630" y="388"/>
                  </a:cubicBezTo>
                  <a:cubicBezTo>
                    <a:pt x="1012" y="398"/>
                    <a:pt x="1017" y="136"/>
                    <a:pt x="1304" y="292"/>
                  </a:cubicBezTo>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58" name="Freeform 6">
              <a:extLst>
                <a:ext uri="{FF2B5EF4-FFF2-40B4-BE49-F238E27FC236}">
                  <a16:creationId xmlns:a16="http://schemas.microsoft.com/office/drawing/2014/main" id="{56C8E781-1A98-4132-B76A-5455742C2474}"/>
                </a:ext>
              </a:extLst>
            </p:cNvPr>
            <p:cNvSpPr>
              <a:spLocks/>
            </p:cNvSpPr>
            <p:nvPr/>
          </p:nvSpPr>
          <p:spPr bwMode="auto">
            <a:xfrm>
              <a:off x="3678" y="986"/>
              <a:ext cx="208" cy="219"/>
            </a:xfrm>
            <a:custGeom>
              <a:avLst/>
              <a:gdLst>
                <a:gd name="T0" fmla="*/ 413 w 876"/>
                <a:gd name="T1" fmla="*/ 911 h 921"/>
                <a:gd name="T2" fmla="*/ 312 w 876"/>
                <a:gd name="T3" fmla="*/ 846 h 921"/>
                <a:gd name="T4" fmla="*/ 217 w 876"/>
                <a:gd name="T5" fmla="*/ 770 h 921"/>
                <a:gd name="T6" fmla="*/ 131 w 876"/>
                <a:gd name="T7" fmla="*/ 679 h 921"/>
                <a:gd name="T8" fmla="*/ 61 w 876"/>
                <a:gd name="T9" fmla="*/ 579 h 921"/>
                <a:gd name="T10" fmla="*/ 16 w 876"/>
                <a:gd name="T11" fmla="*/ 463 h 921"/>
                <a:gd name="T12" fmla="*/ 0 w 876"/>
                <a:gd name="T13" fmla="*/ 337 h 921"/>
                <a:gd name="T14" fmla="*/ 0 w 876"/>
                <a:gd name="T15" fmla="*/ 121 h 921"/>
                <a:gd name="T16" fmla="*/ 31 w 876"/>
                <a:gd name="T17" fmla="*/ 121 h 921"/>
                <a:gd name="T18" fmla="*/ 161 w 876"/>
                <a:gd name="T19" fmla="*/ 101 h 921"/>
                <a:gd name="T20" fmla="*/ 282 w 876"/>
                <a:gd name="T21" fmla="*/ 45 h 921"/>
                <a:gd name="T22" fmla="*/ 358 w 876"/>
                <a:gd name="T23" fmla="*/ 10 h 921"/>
                <a:gd name="T24" fmla="*/ 438 w 876"/>
                <a:gd name="T25" fmla="*/ 0 h 921"/>
                <a:gd name="T26" fmla="*/ 519 w 876"/>
                <a:gd name="T27" fmla="*/ 10 h 921"/>
                <a:gd name="T28" fmla="*/ 594 w 876"/>
                <a:gd name="T29" fmla="*/ 45 h 921"/>
                <a:gd name="T30" fmla="*/ 715 w 876"/>
                <a:gd name="T31" fmla="*/ 101 h 921"/>
                <a:gd name="T32" fmla="*/ 846 w 876"/>
                <a:gd name="T33" fmla="*/ 121 h 921"/>
                <a:gd name="T34" fmla="*/ 876 w 876"/>
                <a:gd name="T35" fmla="*/ 121 h 921"/>
                <a:gd name="T36" fmla="*/ 876 w 876"/>
                <a:gd name="T37" fmla="*/ 337 h 921"/>
                <a:gd name="T38" fmla="*/ 861 w 876"/>
                <a:gd name="T39" fmla="*/ 463 h 921"/>
                <a:gd name="T40" fmla="*/ 816 w 876"/>
                <a:gd name="T41" fmla="*/ 579 h 921"/>
                <a:gd name="T42" fmla="*/ 745 w 876"/>
                <a:gd name="T43" fmla="*/ 679 h 921"/>
                <a:gd name="T44" fmla="*/ 660 w 876"/>
                <a:gd name="T45" fmla="*/ 770 h 921"/>
                <a:gd name="T46" fmla="*/ 564 w 876"/>
                <a:gd name="T47" fmla="*/ 846 h 921"/>
                <a:gd name="T48" fmla="*/ 463 w 876"/>
                <a:gd name="T49" fmla="*/ 911 h 921"/>
                <a:gd name="T50" fmla="*/ 448 w 876"/>
                <a:gd name="T51" fmla="*/ 921 h 921"/>
                <a:gd name="T52" fmla="*/ 413 w 876"/>
                <a:gd name="T53" fmla="*/ 91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6" h="921">
                  <a:moveTo>
                    <a:pt x="413" y="911"/>
                  </a:moveTo>
                  <a:cubicBezTo>
                    <a:pt x="378" y="891"/>
                    <a:pt x="343" y="871"/>
                    <a:pt x="312" y="846"/>
                  </a:cubicBezTo>
                  <a:cubicBezTo>
                    <a:pt x="277" y="820"/>
                    <a:pt x="247" y="795"/>
                    <a:pt x="217" y="770"/>
                  </a:cubicBezTo>
                  <a:cubicBezTo>
                    <a:pt x="187" y="740"/>
                    <a:pt x="156" y="710"/>
                    <a:pt x="131" y="679"/>
                  </a:cubicBezTo>
                  <a:cubicBezTo>
                    <a:pt x="106" y="649"/>
                    <a:pt x="81" y="614"/>
                    <a:pt x="61" y="579"/>
                  </a:cubicBezTo>
                  <a:cubicBezTo>
                    <a:pt x="41" y="544"/>
                    <a:pt x="26" y="503"/>
                    <a:pt x="16" y="463"/>
                  </a:cubicBezTo>
                  <a:cubicBezTo>
                    <a:pt x="5" y="423"/>
                    <a:pt x="0" y="377"/>
                    <a:pt x="0" y="337"/>
                  </a:cubicBezTo>
                  <a:lnTo>
                    <a:pt x="0" y="121"/>
                  </a:lnTo>
                  <a:lnTo>
                    <a:pt x="31" y="121"/>
                  </a:lnTo>
                  <a:cubicBezTo>
                    <a:pt x="76" y="121"/>
                    <a:pt x="121" y="111"/>
                    <a:pt x="161" y="101"/>
                  </a:cubicBezTo>
                  <a:cubicBezTo>
                    <a:pt x="202" y="90"/>
                    <a:pt x="242" y="70"/>
                    <a:pt x="282" y="45"/>
                  </a:cubicBezTo>
                  <a:cubicBezTo>
                    <a:pt x="307" y="30"/>
                    <a:pt x="333" y="20"/>
                    <a:pt x="358" y="10"/>
                  </a:cubicBezTo>
                  <a:cubicBezTo>
                    <a:pt x="383" y="5"/>
                    <a:pt x="408" y="0"/>
                    <a:pt x="438" y="0"/>
                  </a:cubicBezTo>
                  <a:cubicBezTo>
                    <a:pt x="469" y="0"/>
                    <a:pt x="494" y="5"/>
                    <a:pt x="519" y="10"/>
                  </a:cubicBezTo>
                  <a:cubicBezTo>
                    <a:pt x="544" y="15"/>
                    <a:pt x="569" y="30"/>
                    <a:pt x="594" y="45"/>
                  </a:cubicBezTo>
                  <a:cubicBezTo>
                    <a:pt x="635" y="70"/>
                    <a:pt x="675" y="90"/>
                    <a:pt x="715" y="101"/>
                  </a:cubicBezTo>
                  <a:cubicBezTo>
                    <a:pt x="755" y="111"/>
                    <a:pt x="801" y="121"/>
                    <a:pt x="846" y="121"/>
                  </a:cubicBezTo>
                  <a:lnTo>
                    <a:pt x="876" y="121"/>
                  </a:lnTo>
                  <a:lnTo>
                    <a:pt x="876" y="337"/>
                  </a:lnTo>
                  <a:cubicBezTo>
                    <a:pt x="876" y="382"/>
                    <a:pt x="871" y="423"/>
                    <a:pt x="861" y="463"/>
                  </a:cubicBezTo>
                  <a:cubicBezTo>
                    <a:pt x="851" y="503"/>
                    <a:pt x="836" y="544"/>
                    <a:pt x="816" y="579"/>
                  </a:cubicBezTo>
                  <a:cubicBezTo>
                    <a:pt x="796" y="614"/>
                    <a:pt x="771" y="649"/>
                    <a:pt x="745" y="679"/>
                  </a:cubicBezTo>
                  <a:cubicBezTo>
                    <a:pt x="720" y="710"/>
                    <a:pt x="690" y="740"/>
                    <a:pt x="660" y="770"/>
                  </a:cubicBezTo>
                  <a:cubicBezTo>
                    <a:pt x="630" y="800"/>
                    <a:pt x="594" y="825"/>
                    <a:pt x="564" y="846"/>
                  </a:cubicBezTo>
                  <a:cubicBezTo>
                    <a:pt x="529" y="871"/>
                    <a:pt x="499" y="891"/>
                    <a:pt x="463" y="911"/>
                  </a:cubicBezTo>
                  <a:lnTo>
                    <a:pt x="448" y="921"/>
                  </a:lnTo>
                  <a:lnTo>
                    <a:pt x="413" y="911"/>
                  </a:lnTo>
                  <a:close/>
                </a:path>
              </a:pathLst>
            </a:custGeom>
            <a:solidFill>
              <a:schemeClr val="accent3"/>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grpSp>
      <p:grpSp>
        <p:nvGrpSpPr>
          <p:cNvPr id="35" name="Group 34">
            <a:extLst>
              <a:ext uri="{FF2B5EF4-FFF2-40B4-BE49-F238E27FC236}">
                <a16:creationId xmlns:a16="http://schemas.microsoft.com/office/drawing/2014/main" id="{8F9D8D54-AB49-4737-B634-84BC5493D588}"/>
              </a:ext>
              <a:ext uri="{C183D7F6-B498-43B3-948B-1728B52AA6E4}">
                <adec:decorative xmlns:adec="http://schemas.microsoft.com/office/drawing/2017/decorative" val="1"/>
              </a:ext>
            </a:extLst>
          </p:cNvPr>
          <p:cNvGrpSpPr/>
          <p:nvPr/>
        </p:nvGrpSpPr>
        <p:grpSpPr>
          <a:xfrm>
            <a:off x="10866251" y="-46300"/>
            <a:ext cx="1325749" cy="1356051"/>
            <a:chOff x="9698239" y="735219"/>
            <a:chExt cx="1325749" cy="1356051"/>
          </a:xfrm>
        </p:grpSpPr>
        <p:sp>
          <p:nvSpPr>
            <p:cNvPr id="36" name="Diagonal Stripe 35">
              <a:extLst>
                <a:ext uri="{FF2B5EF4-FFF2-40B4-BE49-F238E27FC236}">
                  <a16:creationId xmlns:a16="http://schemas.microsoft.com/office/drawing/2014/main" id="{C893964F-5308-449F-BCDA-E52581575D58}"/>
                </a:ext>
              </a:extLst>
            </p:cNvPr>
            <p:cNvSpPr/>
            <p:nvPr/>
          </p:nvSpPr>
          <p:spPr bwMode="auto">
            <a:xfrm rot="5400000">
              <a:off x="9698239" y="765521"/>
              <a:ext cx="1325749" cy="1325749"/>
            </a:xfrm>
            <a:prstGeom prst="diagStrip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solidFill>
                  <a:srgbClr val="FFFFFF"/>
                </a:solidFill>
                <a:ea typeface="Segoe UI" pitchFamily="34" charset="0"/>
                <a:cs typeface="Segoe UI" pitchFamily="34" charset="0"/>
              </a:endParaRPr>
            </a:p>
          </p:txBody>
        </p:sp>
        <p:sp>
          <p:nvSpPr>
            <p:cNvPr id="37" name="Rounded Rectangle 9">
              <a:extLst>
                <a:ext uri="{FF2B5EF4-FFF2-40B4-BE49-F238E27FC236}">
                  <a16:creationId xmlns:a16="http://schemas.microsoft.com/office/drawing/2014/main" id="{8E2D10CC-225A-45F5-A1CD-760A00397601}"/>
                </a:ext>
              </a:extLst>
            </p:cNvPr>
            <p:cNvSpPr/>
            <p:nvPr/>
          </p:nvSpPr>
          <p:spPr bwMode="auto">
            <a:xfrm rot="2700000">
              <a:off x="9987123" y="1128915"/>
              <a:ext cx="1080000" cy="292608"/>
            </a:xfrm>
            <a:prstGeom prst="roundRect">
              <a:avLst>
                <a:gd name="adj" fmla="val 0"/>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3"/>
                  </a:solidFill>
                  <a:effectLst/>
                  <a:uLnTx/>
                  <a:uFillTx/>
                  <a:latin typeface="Segoe UI Semibold" panose="020B0502040204020203" pitchFamily="34" charset="0"/>
                  <a:ea typeface="+mn-ea"/>
                  <a:cs typeface="Segoe UI Semibold" panose="020B0502040204020203" pitchFamily="34" charset="0"/>
                </a:rPr>
                <a:t>Public Preview</a:t>
              </a:r>
            </a:p>
          </p:txBody>
        </p:sp>
      </p:grpSp>
      <p:sp>
        <p:nvSpPr>
          <p:cNvPr id="43" name="TextBox 42">
            <a:extLst>
              <a:ext uri="{FF2B5EF4-FFF2-40B4-BE49-F238E27FC236}">
                <a16:creationId xmlns:a16="http://schemas.microsoft.com/office/drawing/2014/main" id="{59729568-8D9C-4E8F-8A81-D637BBC3AB9B}"/>
              </a:ext>
            </a:extLst>
          </p:cNvPr>
          <p:cNvSpPr txBox="1"/>
          <p:nvPr/>
        </p:nvSpPr>
        <p:spPr>
          <a:xfrm>
            <a:off x="900725" y="6525902"/>
            <a:ext cx="9839725" cy="264303"/>
          </a:xfrm>
          <a:prstGeom prst="rect">
            <a:avLst/>
          </a:prstGeom>
          <a:noFill/>
        </p:spPr>
        <p:txBody>
          <a:bodyPr wrap="square">
            <a:spAutoFit/>
          </a:bodyPr>
          <a:lstStyle/>
          <a:p>
            <a:pPr marL="0" marR="0">
              <a:lnSpc>
                <a:spcPct val="107000"/>
              </a:lnSpc>
              <a:spcBef>
                <a:spcPts val="0"/>
              </a:spcBef>
              <a:spcAft>
                <a:spcPts val="800"/>
              </a:spcAft>
            </a:pPr>
            <a:r>
              <a:rPr lang="en-US" sz="1100">
                <a:solidFill>
                  <a:srgbClr val="FF0000"/>
                </a:solidFill>
                <a:effectLst/>
                <a:latin typeface="Segoe UI" panose="020B0502040204020203" pitchFamily="34" charset="0"/>
                <a:ea typeface="Calibri" panose="020F0502020204030204" pitchFamily="34" charset="0"/>
                <a:cs typeface="Arial" panose="020B0604020202020204" pitchFamily="34" charset="0"/>
              </a:rPr>
              <a:t>Note that not all capabilities </a:t>
            </a:r>
            <a:r>
              <a:rPr lang="en-US" sz="1100">
                <a:solidFill>
                  <a:srgbClr val="FF0000"/>
                </a:solidFill>
                <a:latin typeface="Segoe UI" panose="020B0502040204020203" pitchFamily="34" charset="0"/>
                <a:ea typeface="Calibri" panose="020F0502020204030204" pitchFamily="34" charset="0"/>
                <a:cs typeface="Arial" panose="020B0604020202020204" pitchFamily="34" charset="0"/>
              </a:rPr>
              <a:t>may</a:t>
            </a:r>
            <a:r>
              <a:rPr lang="en-US" sz="1100">
                <a:solidFill>
                  <a:srgbClr val="FF0000"/>
                </a:solidFill>
                <a:effectLst/>
                <a:latin typeface="Segoe UI" panose="020B0502040204020203" pitchFamily="34" charset="0"/>
                <a:ea typeface="Calibri" panose="020F0502020204030204" pitchFamily="34" charset="0"/>
                <a:cs typeface="Arial" panose="020B0604020202020204" pitchFamily="34" charset="0"/>
              </a:rPr>
              <a:t> be available in preview,</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90687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3A6152-B823-4BE3-A762-B5A70F560150}"/>
              </a:ext>
              <a:ext uri="{C183D7F6-B498-43B3-948B-1728B52AA6E4}">
                <adec:decorative xmlns:adec="http://schemas.microsoft.com/office/drawing/2017/decorative" val="1"/>
              </a:ext>
            </a:extLst>
          </p:cNvPr>
          <p:cNvSpPr/>
          <p:nvPr/>
        </p:nvSpPr>
        <p:spPr bwMode="auto">
          <a:xfrm>
            <a:off x="0" y="1753702"/>
            <a:ext cx="12192000" cy="214267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7" name="Title 6">
            <a:extLst>
              <a:ext uri="{FF2B5EF4-FFF2-40B4-BE49-F238E27FC236}">
                <a16:creationId xmlns:a16="http://schemas.microsoft.com/office/drawing/2014/main" id="{49CC3BB2-B5F7-41E0-8D70-9D2A297BEDC2}"/>
              </a:ext>
            </a:extLst>
          </p:cNvPr>
          <p:cNvSpPr>
            <a:spLocks noGrp="1"/>
          </p:cNvSpPr>
          <p:nvPr>
            <p:ph type="title"/>
          </p:nvPr>
        </p:nvSpPr>
        <p:spPr>
          <a:xfrm>
            <a:off x="588963" y="457200"/>
            <a:ext cx="8520313" cy="430213"/>
          </a:xfrm>
        </p:spPr>
        <p:txBody>
          <a:bodyPr/>
          <a:lstStyle/>
          <a:p>
            <a:r>
              <a:rPr lang="en-US" noProof="0"/>
              <a:t>Microsoft 365 Lighthouse with Defender for Business and Microsoft Business Premium</a:t>
            </a:r>
            <a:endParaRPr lang="en-US"/>
          </a:p>
        </p:txBody>
      </p:sp>
      <p:sp>
        <p:nvSpPr>
          <p:cNvPr id="3" name="Text Placeholder 2">
            <a:extLst>
              <a:ext uri="{FF2B5EF4-FFF2-40B4-BE49-F238E27FC236}">
                <a16:creationId xmlns:a16="http://schemas.microsoft.com/office/drawing/2014/main" id="{65733215-386A-42A1-A657-C745C4AE8E32}"/>
              </a:ext>
            </a:extLst>
          </p:cNvPr>
          <p:cNvSpPr>
            <a:spLocks noGrp="1"/>
          </p:cNvSpPr>
          <p:nvPr>
            <p:ph type="body" sz="quarter" idx="4294967295"/>
          </p:nvPr>
        </p:nvSpPr>
        <p:spPr>
          <a:xfrm>
            <a:off x="588963" y="2107377"/>
            <a:ext cx="11134725" cy="554037"/>
          </a:xfrm>
        </p:spPr>
        <p:txBody>
          <a:bodyPr/>
          <a:lstStyle/>
          <a:p>
            <a:pPr marL="0" marR="0" lvl="0" indent="0"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800">
                <a:latin typeface="Segoe UI Semibold"/>
                <a:cs typeface="Segoe UI Semibold"/>
              </a:rPr>
              <a:t>View security incidents and alerts from </a:t>
            </a:r>
            <a:r>
              <a:rPr lang="en-US" sz="1800">
                <a:solidFill>
                  <a:schemeClr val="accent1"/>
                </a:solidFill>
                <a:latin typeface="Segoe UI Semibold"/>
                <a:cs typeface="Segoe UI Semibold"/>
              </a:rPr>
              <a:t>Defender for Business </a:t>
            </a:r>
            <a:r>
              <a:rPr lang="en-US" sz="1800">
                <a:latin typeface="Segoe UI Semibold"/>
                <a:cs typeface="Segoe UI Semibold"/>
              </a:rPr>
              <a:t>in the dashboard and get the detail from the Incidents queue. Additional security management capabilities are planned on the roadmap.</a:t>
            </a:r>
          </a:p>
        </p:txBody>
      </p:sp>
      <p:pic>
        <p:nvPicPr>
          <p:cNvPr id="1026" name="Picture 2">
            <a:extLst>
              <a:ext uri="{FF2B5EF4-FFF2-40B4-BE49-F238E27FC236}">
                <a16:creationId xmlns:a16="http://schemas.microsoft.com/office/drawing/2014/main" id="{7C029CAE-CAB6-4107-BD40-0B228EEBF37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 r="1"/>
          <a:stretch/>
        </p:blipFill>
        <p:spPr bwMode="auto">
          <a:xfrm>
            <a:off x="6234975" y="2924173"/>
            <a:ext cx="5250180" cy="2932119"/>
          </a:xfrm>
          <a:prstGeom prst="rect">
            <a:avLst/>
          </a:prstGeom>
          <a:ln>
            <a:noFill/>
          </a:ln>
          <a:effectLst>
            <a:outerShdw blurRad="127000" sx="101000" sy="101000" algn="tl" rotWithShape="0">
              <a:prstClr val="black">
                <a:alpha val="30000"/>
              </a:prstClr>
            </a:outerShdw>
          </a:effectLst>
        </p:spPr>
      </p:pic>
      <p:pic>
        <p:nvPicPr>
          <p:cNvPr id="3074" name="Picture 2">
            <a:extLst>
              <a:ext uri="{FF2B5EF4-FFF2-40B4-BE49-F238E27FC236}">
                <a16:creationId xmlns:a16="http://schemas.microsoft.com/office/drawing/2014/main" id="{AD2CCAFF-0FCB-4EB4-877A-40484F9699D7}"/>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4" t="704" r="704" b="704"/>
          <a:stretch/>
        </p:blipFill>
        <p:spPr bwMode="auto">
          <a:xfrm>
            <a:off x="589824" y="2924173"/>
            <a:ext cx="5223543" cy="2932119"/>
          </a:xfrm>
          <a:prstGeom prst="rect">
            <a:avLst/>
          </a:prstGeom>
          <a:ln>
            <a:noFill/>
          </a:ln>
          <a:effectLst>
            <a:outerShdw blurRad="127000" sx="101000" sy="101000" algn="tl" rotWithShape="0">
              <a:prstClr val="black">
                <a:alpha val="30000"/>
              </a:prstClr>
            </a:outerShdw>
          </a:effectLst>
        </p:spPr>
      </p:pic>
      <p:sp>
        <p:nvSpPr>
          <p:cNvPr id="4" name="TextBox 3">
            <a:extLst>
              <a:ext uri="{FF2B5EF4-FFF2-40B4-BE49-F238E27FC236}">
                <a16:creationId xmlns:a16="http://schemas.microsoft.com/office/drawing/2014/main" id="{22B22C56-E359-4BAA-9250-1721AE1A0E67}"/>
              </a:ext>
            </a:extLst>
          </p:cNvPr>
          <p:cNvSpPr txBox="1"/>
          <p:nvPr/>
        </p:nvSpPr>
        <p:spPr>
          <a:xfrm>
            <a:off x="588963" y="6026718"/>
            <a:ext cx="472408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Segoe UI"/>
                <a:ea typeface="+mn-ea"/>
                <a:cs typeface="+mn-cs"/>
              </a:rPr>
              <a:t>Image 1: Security incident summary on the Home dashboard</a:t>
            </a:r>
          </a:p>
        </p:txBody>
      </p:sp>
      <p:sp>
        <p:nvSpPr>
          <p:cNvPr id="5" name="TextBox 4">
            <a:extLst>
              <a:ext uri="{FF2B5EF4-FFF2-40B4-BE49-F238E27FC236}">
                <a16:creationId xmlns:a16="http://schemas.microsoft.com/office/drawing/2014/main" id="{56BA9101-B9E9-42D4-822C-E288F723A25B}"/>
              </a:ext>
            </a:extLst>
          </p:cNvPr>
          <p:cNvSpPr txBox="1"/>
          <p:nvPr/>
        </p:nvSpPr>
        <p:spPr>
          <a:xfrm>
            <a:off x="6234975" y="6026718"/>
            <a:ext cx="5108215"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Segoe UI"/>
                <a:ea typeface="+mn-ea"/>
                <a:cs typeface="+mn-cs"/>
              </a:rPr>
              <a:t>Image 2: Incident queue highlighting security incidents and alert details</a:t>
            </a:r>
          </a:p>
        </p:txBody>
      </p:sp>
      <p:grpSp>
        <p:nvGrpSpPr>
          <p:cNvPr id="11" name="Group 10">
            <a:extLst>
              <a:ext uri="{FF2B5EF4-FFF2-40B4-BE49-F238E27FC236}">
                <a16:creationId xmlns:a16="http://schemas.microsoft.com/office/drawing/2014/main" id="{ADBEA988-A67B-4DE5-B07D-53892CB4AF45}"/>
              </a:ext>
              <a:ext uri="{C183D7F6-B498-43B3-948B-1728B52AA6E4}">
                <adec:decorative xmlns:adec="http://schemas.microsoft.com/office/drawing/2017/decorative" val="1"/>
              </a:ext>
            </a:extLst>
          </p:cNvPr>
          <p:cNvGrpSpPr/>
          <p:nvPr/>
        </p:nvGrpSpPr>
        <p:grpSpPr>
          <a:xfrm>
            <a:off x="10866251" y="-46300"/>
            <a:ext cx="1325749" cy="1356051"/>
            <a:chOff x="9698239" y="735219"/>
            <a:chExt cx="1325749" cy="1356051"/>
          </a:xfrm>
        </p:grpSpPr>
        <p:sp>
          <p:nvSpPr>
            <p:cNvPr id="9" name="Diagonal Stripe 8">
              <a:extLst>
                <a:ext uri="{FF2B5EF4-FFF2-40B4-BE49-F238E27FC236}">
                  <a16:creationId xmlns:a16="http://schemas.microsoft.com/office/drawing/2014/main" id="{66EFB8BF-EA01-45CA-9D6C-94F462BB5CB1}"/>
                </a:ext>
              </a:extLst>
            </p:cNvPr>
            <p:cNvSpPr/>
            <p:nvPr/>
          </p:nvSpPr>
          <p:spPr bwMode="auto">
            <a:xfrm rot="5400000">
              <a:off x="9698239" y="765521"/>
              <a:ext cx="1325749" cy="1325749"/>
            </a:xfrm>
            <a:prstGeom prst="diagStrip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solidFill>
                  <a:srgbClr val="FFFFFF"/>
                </a:solidFill>
                <a:ea typeface="Segoe UI" pitchFamily="34" charset="0"/>
                <a:cs typeface="Segoe UI" pitchFamily="34" charset="0"/>
              </a:endParaRPr>
            </a:p>
          </p:txBody>
        </p:sp>
        <p:sp>
          <p:nvSpPr>
            <p:cNvPr id="2" name="Rounded Rectangle 9">
              <a:extLst>
                <a:ext uri="{FF2B5EF4-FFF2-40B4-BE49-F238E27FC236}">
                  <a16:creationId xmlns:a16="http://schemas.microsoft.com/office/drawing/2014/main" id="{CEF80154-95C6-4AAD-8E23-3D7E561C3E8E}"/>
                </a:ext>
              </a:extLst>
            </p:cNvPr>
            <p:cNvSpPr/>
            <p:nvPr/>
          </p:nvSpPr>
          <p:spPr bwMode="auto">
            <a:xfrm rot="2700000">
              <a:off x="9987123" y="1128915"/>
              <a:ext cx="1080000" cy="292608"/>
            </a:xfrm>
            <a:prstGeom prst="roundRect">
              <a:avLst>
                <a:gd name="adj" fmla="val 0"/>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3"/>
                  </a:solidFill>
                  <a:effectLst/>
                  <a:uLnTx/>
                  <a:uFillTx/>
                  <a:latin typeface="Segoe UI Semibold" panose="020B0502040204020203" pitchFamily="34" charset="0"/>
                  <a:ea typeface="+mn-ea"/>
                  <a:cs typeface="Segoe UI Semibold" panose="020B0502040204020203" pitchFamily="34" charset="0"/>
                </a:rPr>
                <a:t>Public Preview</a:t>
              </a:r>
            </a:p>
          </p:txBody>
        </p:sp>
      </p:grpSp>
    </p:spTree>
    <p:extLst>
      <p:ext uri="{BB962C8B-B14F-4D97-AF65-F5344CB8AC3E}">
        <p14:creationId xmlns:p14="http://schemas.microsoft.com/office/powerpoint/2010/main" val="23043948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B11AF-3C62-465A-84D4-CE846C1FD42D}"/>
              </a:ext>
            </a:extLst>
          </p:cNvPr>
          <p:cNvSpPr>
            <a:spLocks noGrp="1"/>
          </p:cNvSpPr>
          <p:nvPr>
            <p:ph type="title"/>
          </p:nvPr>
        </p:nvSpPr>
        <p:spPr>
          <a:xfrm>
            <a:off x="592473" y="2220040"/>
            <a:ext cx="9144000" cy="1495794"/>
          </a:xfrm>
        </p:spPr>
        <p:txBody>
          <a:bodyPr/>
          <a:lstStyle/>
          <a:p>
            <a:r>
              <a:rPr lang="en-US"/>
              <a:t>Understanding customer and partner Opportunity </a:t>
            </a:r>
            <a:br>
              <a:rPr lang="en-US"/>
            </a:br>
            <a:r>
              <a:rPr lang="en-US"/>
              <a:t>with Microsoft Defender for Business</a:t>
            </a:r>
          </a:p>
        </p:txBody>
      </p:sp>
    </p:spTree>
    <p:extLst>
      <p:ext uri="{BB962C8B-B14F-4D97-AF65-F5344CB8AC3E}">
        <p14:creationId xmlns:p14="http://schemas.microsoft.com/office/powerpoint/2010/main" val="220640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E6EBC7-B8D1-4839-B2B1-B41E4CF82D90}"/>
              </a:ext>
              <a:ext uri="{C183D7F6-B498-43B3-948B-1728B52AA6E4}">
                <adec:decorative xmlns:adec="http://schemas.microsoft.com/office/drawing/2017/decorative" val="1"/>
              </a:ext>
            </a:extLst>
          </p:cNvPr>
          <p:cNvSpPr/>
          <p:nvPr/>
        </p:nvSpPr>
        <p:spPr bwMode="auto">
          <a:xfrm>
            <a:off x="0" y="0"/>
            <a:ext cx="4826643"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 name="Title 2">
            <a:extLst>
              <a:ext uri="{FF2B5EF4-FFF2-40B4-BE49-F238E27FC236}">
                <a16:creationId xmlns:a16="http://schemas.microsoft.com/office/drawing/2014/main" id="{EE4F5DEC-AA25-4CDE-9E5D-2F632F7186CF}"/>
              </a:ext>
            </a:extLst>
          </p:cNvPr>
          <p:cNvSpPr>
            <a:spLocks noGrp="1"/>
          </p:cNvSpPr>
          <p:nvPr>
            <p:ph type="title"/>
          </p:nvPr>
        </p:nvSpPr>
        <p:spPr>
          <a:xfrm>
            <a:off x="5051276" y="198507"/>
            <a:ext cx="11611553" cy="430887"/>
          </a:xfrm>
        </p:spPr>
        <p:txBody>
          <a:bodyPr/>
          <a:lstStyle/>
          <a:p>
            <a:r>
              <a:rPr lang="en-US"/>
              <a:t>Onramp new customers and upsell existing</a:t>
            </a:r>
          </a:p>
        </p:txBody>
      </p:sp>
      <p:sp>
        <p:nvSpPr>
          <p:cNvPr id="6" name="TextBox 5">
            <a:extLst>
              <a:ext uri="{FF2B5EF4-FFF2-40B4-BE49-F238E27FC236}">
                <a16:creationId xmlns:a16="http://schemas.microsoft.com/office/drawing/2014/main" id="{12554B10-136D-42DB-92CE-BE614D4F5462}"/>
              </a:ext>
            </a:extLst>
          </p:cNvPr>
          <p:cNvSpPr txBox="1"/>
          <p:nvPr/>
        </p:nvSpPr>
        <p:spPr>
          <a:xfrm>
            <a:off x="533555" y="2950252"/>
            <a:ext cx="3046188" cy="1015663"/>
          </a:xfrm>
          <a:prstGeom prst="rect">
            <a:avLst/>
          </a:prstGeom>
          <a:noFill/>
        </p:spPr>
        <p:txBody>
          <a:bodyPr wrap="square" lIns="0" tIns="0" rIns="0" bIns="0" rtlCol="0">
            <a:spAutoFit/>
          </a:bodyPr>
          <a:lstStyle/>
          <a:p>
            <a:pPr marL="342900" marR="0" lvl="0" indent="-342900" algn="l" defTabSz="914367"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Elevate security and increase ARPU with existing customers</a:t>
            </a:r>
          </a:p>
          <a:p>
            <a:pPr marL="342900" marR="0" lvl="0" indent="-342900" algn="l" defTabSz="914367" rtl="0" eaLnBrk="1" fontAlgn="auto" latinLnBrk="0" hangingPunct="1">
              <a:lnSpc>
                <a:spcPct val="100000"/>
              </a:lnSpc>
              <a:spcBef>
                <a:spcPts val="0"/>
              </a:spcBef>
              <a:spcAft>
                <a:spcPts val="1200"/>
              </a:spcAft>
              <a:buClrTx/>
              <a:buSzTx/>
              <a:buFont typeface="+mj-lt"/>
              <a:buAutoNum type="arabicPeriod"/>
              <a:tabLst/>
              <a:defRPr/>
            </a:pPr>
            <a:r>
              <a:rPr lang="en-US" sz="1400">
                <a:solidFill>
                  <a:srgbClr val="FFFFFF"/>
                </a:solidFill>
                <a:latin typeface="Segoe UI"/>
              </a:rPr>
              <a:t>Recruit new customers (on-premises, compete)</a:t>
            </a:r>
          </a:p>
        </p:txBody>
      </p:sp>
      <p:sp>
        <p:nvSpPr>
          <p:cNvPr id="5" name="TextBox 4">
            <a:extLst>
              <a:ext uri="{FF2B5EF4-FFF2-40B4-BE49-F238E27FC236}">
                <a16:creationId xmlns:a16="http://schemas.microsoft.com/office/drawing/2014/main" id="{4B99A8C5-304C-4339-83F1-B28147EBC17B}"/>
              </a:ext>
            </a:extLst>
          </p:cNvPr>
          <p:cNvSpPr txBox="1"/>
          <p:nvPr/>
        </p:nvSpPr>
        <p:spPr>
          <a:xfrm>
            <a:off x="5671592" y="1563618"/>
            <a:ext cx="5932144" cy="4223207"/>
          </a:xfrm>
          <a:prstGeom prst="rect">
            <a:avLst/>
          </a:prstGeom>
          <a:noFill/>
        </p:spPr>
        <p:txBody>
          <a:bodyPr wrap="square" lIns="91440" tIns="45720" rIns="91440" bIns="45720" anchor="ctr" anchorCtr="0">
            <a:spAutoFit/>
          </a:bodyPr>
          <a:lstStyle/>
          <a:p>
            <a:pPr marL="228600" marR="0" lvl="0" indent="-228600" algn="l" defTabSz="914367" rtl="0" eaLnBrk="1" fontAlgn="auto" latinLnBrk="0" hangingPunct="1">
              <a:lnSpc>
                <a:spcPct val="107000"/>
              </a:lnSpc>
              <a:spcBef>
                <a:spcPts val="0"/>
              </a:spcBef>
              <a:spcAft>
                <a:spcPts val="1800"/>
              </a:spcAft>
              <a:buClrTx/>
              <a:buSzTx/>
              <a:buFont typeface="+mj-lt"/>
              <a:buAutoNum type="arabicPeriod"/>
              <a:tabLst/>
              <a:defRPr/>
            </a:pPr>
            <a:r>
              <a:rPr kumimoji="0" lang="en-US" sz="1600" b="0" i="0" u="none" strike="noStrike" kern="1200" cap="none" spc="0" normalizeH="0" baseline="0" noProof="0">
                <a:ln>
                  <a:noFill/>
                </a:ln>
                <a:solidFill>
                  <a:srgbClr val="0078D4"/>
                </a:solidFill>
                <a:effectLst/>
                <a:uLnTx/>
                <a:uFillTx/>
                <a:latin typeface="Segoe UI Semibold"/>
                <a:ea typeface="Calibri" panose="020F0502020204030204" pitchFamily="34" charset="0"/>
                <a:cs typeface="Arial" panose="020B0604020202020204" pitchFamily="34" charset="0"/>
              </a:rPr>
              <a:t>Upsell Existing Microsoft 365 customers: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Arial" panose="020B0604020202020204" pitchFamily="34" charset="0"/>
              </a:rPr>
              <a:t>Cement Upsell to </a:t>
            </a:r>
            <a:r>
              <a:rPr lang="en-US" sz="1600">
                <a:solidFill>
                  <a:srgbClr val="000000"/>
                </a:solidFill>
                <a:latin typeface="Segoe UI" panose="020B0502040204020203" pitchFamily="34" charset="0"/>
                <a:ea typeface="Calibri" panose="020F0502020204030204" pitchFamily="34" charset="0"/>
                <a:cs typeface="Arial" panose="020B0604020202020204" pitchFamily="34" charset="0"/>
              </a:rPr>
              <a:t>Microsoft 365 Business Premium</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Arial" panose="020B0604020202020204" pitchFamily="34" charset="0"/>
              </a:rPr>
              <a:t> by highlighting new value</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t>
            </a:r>
            <a:endParaRPr lang="en-US" sz="1600" noProof="0">
              <a:solidFill>
                <a:srgbClr val="000000"/>
              </a:solidFill>
              <a:latin typeface="Segoe UI" panose="020B0502040204020203" pitchFamily="34" charset="0"/>
              <a:ea typeface="Times New Roman" panose="02020603050405020304" pitchFamily="18" charset="0"/>
              <a:cs typeface="Arial" panose="020B0604020202020204" pitchFamily="34" charset="0"/>
            </a:endParaRPr>
          </a:p>
          <a:p>
            <a:pPr marL="228600" marR="0" lvl="0" indent="-228600" algn="l" defTabSz="914367" rtl="0" eaLnBrk="1" fontAlgn="auto" latinLnBrk="0" hangingPunct="1">
              <a:lnSpc>
                <a:spcPct val="107000"/>
              </a:lnSpc>
              <a:spcBef>
                <a:spcPts val="0"/>
              </a:spcBef>
              <a:spcAft>
                <a:spcPts val="1800"/>
              </a:spcAft>
              <a:buClrTx/>
              <a:buSzTx/>
              <a:buFont typeface="+mj-lt"/>
              <a:buAutoNum type="arabicPeriod"/>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Arial"/>
              </a:rPr>
              <a:t>Recruit Non-Microsoft 365 Customers</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 </a:t>
            </a:r>
            <a:r>
              <a:rPr lang="en-US" sz="1600">
                <a:solidFill>
                  <a:srgbClr val="505050"/>
                </a:solidFill>
                <a:effectLst/>
                <a:latin typeface="Segoe UI" panose="020B0502040204020203" pitchFamily="34" charset="0"/>
                <a:ea typeface="Times New Roman" panose="02020603050405020304" pitchFamily="18" charset="0"/>
                <a:cs typeface="Arial" panose="020B0604020202020204" pitchFamily="34" charset="0"/>
              </a:rPr>
              <a:t>Defender for Business is a great solution for compete and on-premises customers who want additional security but are not yet ready to move full scale to the Microsoft 365 cloud. It offers them enterprise-grade protection that is both cost-effective and easy to use, without requiring additional Microsoft solutions as pre-requisites.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07000"/>
              </a:lnSpc>
              <a:spcAft>
                <a:spcPts val="1800"/>
              </a:spcAft>
              <a:buFont typeface="+mj-lt"/>
              <a:buAutoNum type="arabicPeriod"/>
              <a:defRPr/>
            </a:pPr>
            <a:r>
              <a:rPr kumimoji="0" lang="en-US" sz="1600" b="0" i="0" u="none" strike="noStrike" kern="1200" cap="none" spc="0" normalizeH="0" baseline="0" noProof="0">
                <a:ln>
                  <a:noFill/>
                </a:ln>
                <a:solidFill>
                  <a:srgbClr val="0078D4"/>
                </a:solidFill>
                <a:effectLst/>
                <a:uLnTx/>
                <a:uFillTx/>
                <a:latin typeface="Segoe UI Semibold"/>
                <a:ea typeface="+mn-ea"/>
                <a:cs typeface="Arial"/>
              </a:rPr>
              <a:t>Onramp Cost-conscious customers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in emerging markets etc.</a:t>
            </a:r>
            <a:r>
              <a:rPr lang="en-US" sz="1600">
                <a:solidFill>
                  <a:srgbClr val="000000"/>
                </a:solidFill>
                <a:latin typeface="Segoe UI"/>
                <a:ea typeface="Times New Roman" panose="02020603050405020304" pitchFamily="18" charset="0"/>
                <a:cs typeface="Segoe UI"/>
              </a:rPr>
              <a:t>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 who don’t yet have the budget to upgrade to </a:t>
            </a:r>
            <a:r>
              <a:rPr lang="en-US" sz="1600">
                <a:solidFill>
                  <a:srgbClr val="000000"/>
                </a:solidFill>
                <a:latin typeface="Segoe UI"/>
                <a:ea typeface="Times New Roman" panose="02020603050405020304" pitchFamily="18" charset="0"/>
                <a:cs typeface="Segoe UI"/>
              </a:rPr>
              <a:t>Business Premium</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a:t>
            </a:r>
            <a:r>
              <a:rPr lang="en-US" sz="1600">
                <a:solidFill>
                  <a:srgbClr val="000000"/>
                </a:solidFill>
                <a:latin typeface="Segoe UI"/>
                <a:ea typeface="Times New Roman" panose="02020603050405020304" pitchFamily="18" charset="0"/>
                <a:cs typeface="Segoe UI"/>
              </a:rPr>
              <a:t>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 Due to economic climate and budget constraints, the customer </a:t>
            </a:r>
            <a:r>
              <a:rPr lang="en-US" sz="1600">
                <a:solidFill>
                  <a:srgbClr val="000000"/>
                </a:solidFill>
                <a:latin typeface="Segoe UI"/>
                <a:ea typeface="Times New Roman" panose="02020603050405020304" pitchFamily="18" charset="0"/>
                <a:cs typeface="Segoe UI"/>
              </a:rPr>
              <a:t>may be</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 looking for lower priced point security solutions but want a best of breed product.</a:t>
            </a:r>
            <a:endParaRPr kumimoji="0" lang="en-US" sz="1600" b="0" i="0" u="none" strike="noStrike" kern="1200" cap="none" spc="0" normalizeH="0" baseline="0" noProof="0">
              <a:ln>
                <a:noFill/>
              </a:ln>
              <a:solidFill>
                <a:srgbClr val="000000"/>
              </a:solidFill>
              <a:effectLst/>
              <a:uLnTx/>
              <a:uFillTx/>
              <a:latin typeface="Segoe UI"/>
              <a:ea typeface="Calibri" panose="020F0502020204030204" pitchFamily="34" charset="0"/>
              <a:cs typeface="Segoe UI"/>
            </a:endParaRPr>
          </a:p>
        </p:txBody>
      </p:sp>
      <p:sp>
        <p:nvSpPr>
          <p:cNvPr id="8" name="Title 2">
            <a:extLst>
              <a:ext uri="{FF2B5EF4-FFF2-40B4-BE49-F238E27FC236}">
                <a16:creationId xmlns:a16="http://schemas.microsoft.com/office/drawing/2014/main" id="{03CABF73-BB13-4B02-82B3-BB04429AFD7D}"/>
              </a:ext>
            </a:extLst>
          </p:cNvPr>
          <p:cNvSpPr txBox="1">
            <a:spLocks/>
          </p:cNvSpPr>
          <p:nvPr/>
        </p:nvSpPr>
        <p:spPr>
          <a:xfrm>
            <a:off x="533555" y="1089127"/>
            <a:ext cx="3543899" cy="1292662"/>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a:lstStyle>
          <a:p>
            <a:r>
              <a:rPr lang="en-US">
                <a:solidFill>
                  <a:schemeClr val="accent3"/>
                </a:solidFill>
              </a:rPr>
              <a:t>Target customers </a:t>
            </a:r>
            <a:br>
              <a:rPr lang="en-US">
                <a:solidFill>
                  <a:schemeClr val="accent3"/>
                </a:solidFill>
              </a:rPr>
            </a:br>
            <a:r>
              <a:rPr lang="en-US">
                <a:solidFill>
                  <a:schemeClr val="bg1"/>
                </a:solidFill>
              </a:rPr>
              <a:t>for Microsoft Defender for Business</a:t>
            </a:r>
          </a:p>
        </p:txBody>
      </p:sp>
    </p:spTree>
    <p:extLst>
      <p:ext uri="{BB962C8B-B14F-4D97-AF65-F5344CB8AC3E}">
        <p14:creationId xmlns:p14="http://schemas.microsoft.com/office/powerpoint/2010/main" val="41304186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A246-2B17-4677-9FE8-90915F3B7B2F}"/>
              </a:ext>
            </a:extLst>
          </p:cNvPr>
          <p:cNvSpPr>
            <a:spLocks noGrp="1"/>
          </p:cNvSpPr>
          <p:nvPr>
            <p:ph type="title"/>
          </p:nvPr>
        </p:nvSpPr>
        <p:spPr>
          <a:xfrm>
            <a:off x="588263" y="457200"/>
            <a:ext cx="11018520" cy="430887"/>
          </a:xfrm>
        </p:spPr>
        <p:txBody>
          <a:bodyPr/>
          <a:lstStyle/>
          <a:p>
            <a:r>
              <a:rPr lang="en-US"/>
              <a:t>Partner Opportunity Summary</a:t>
            </a:r>
          </a:p>
        </p:txBody>
      </p:sp>
      <p:sp>
        <p:nvSpPr>
          <p:cNvPr id="46" name="Rectangle 45">
            <a:extLst>
              <a:ext uri="{FF2B5EF4-FFF2-40B4-BE49-F238E27FC236}">
                <a16:creationId xmlns:a16="http://schemas.microsoft.com/office/drawing/2014/main" id="{7DA23A60-CD91-4FB2-8A4A-4146F834E5D2}"/>
              </a:ext>
              <a:ext uri="{C183D7F6-B498-43B3-948B-1728B52AA6E4}">
                <adec:decorative xmlns:adec="http://schemas.microsoft.com/office/drawing/2017/decorative" val="1"/>
              </a:ext>
            </a:extLst>
          </p:cNvPr>
          <p:cNvSpPr/>
          <p:nvPr/>
        </p:nvSpPr>
        <p:spPr bwMode="auto">
          <a:xfrm>
            <a:off x="0" y="1438311"/>
            <a:ext cx="12192000" cy="21426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7" name="TextBox 46">
            <a:extLst>
              <a:ext uri="{FF2B5EF4-FFF2-40B4-BE49-F238E27FC236}">
                <a16:creationId xmlns:a16="http://schemas.microsoft.com/office/drawing/2014/main" id="{38FFDBA4-B3DB-49FD-AF96-3976B7561098}"/>
              </a:ext>
            </a:extLst>
          </p:cNvPr>
          <p:cNvSpPr txBox="1"/>
          <p:nvPr/>
        </p:nvSpPr>
        <p:spPr>
          <a:xfrm>
            <a:off x="1912108" y="1637387"/>
            <a:ext cx="8460260" cy="954107"/>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solidFill>
                  <a:srgbClr val="50E6FF"/>
                </a:solidFill>
                <a:effectLst/>
                <a:uLnTx/>
                <a:uFillTx/>
                <a:latin typeface="Segoe UI Semibold"/>
                <a:ea typeface="+mn-ea"/>
                <a:cs typeface="+mn-cs"/>
              </a:rPr>
              <a:t>Elevate your customers’ security and grow your business </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rPr>
              <a:t>Grow your business and reduce risk by enhancing your customers’ security with an </a:t>
            </a:r>
            <a:br>
              <a:rPr kumimoji="0" lang="en-US" sz="1400" b="0" i="0" u="none" strike="noStrike" kern="1200" cap="none" spc="0" normalizeH="0" baseline="0" noProof="0">
                <a:ln>
                  <a:noFill/>
                </a:ln>
                <a:solidFill>
                  <a:srgbClr val="FFFFFF"/>
                </a:solidFill>
                <a:effectLst/>
                <a:uLnTx/>
                <a:uFillTx/>
                <a:latin typeface="Segoe UI Semibold"/>
                <a:ea typeface="+mn-ea"/>
                <a:cs typeface="+mn-cs"/>
              </a:rPr>
            </a:br>
            <a:r>
              <a:rPr kumimoji="0" lang="en-US" sz="1400" b="0" i="0" u="none" strike="noStrike" kern="1200" cap="none" spc="0" normalizeH="0" baseline="0" noProof="0">
                <a:ln>
                  <a:noFill/>
                </a:ln>
                <a:solidFill>
                  <a:srgbClr val="FFFFFF"/>
                </a:solidFill>
                <a:effectLst/>
                <a:uLnTx/>
                <a:uFillTx/>
                <a:latin typeface="Segoe UI Semibold"/>
                <a:ea typeface="+mn-ea"/>
                <a:cs typeface="+mn-cs"/>
              </a:rPr>
              <a:t>enterprise –grade endpoint protection solution that’s easy to manage.</a:t>
            </a:r>
          </a:p>
        </p:txBody>
      </p:sp>
      <p:sp>
        <p:nvSpPr>
          <p:cNvPr id="49" name="Rectangle: Rounded Corners 48">
            <a:extLst>
              <a:ext uri="{FF2B5EF4-FFF2-40B4-BE49-F238E27FC236}">
                <a16:creationId xmlns:a16="http://schemas.microsoft.com/office/drawing/2014/main" id="{A69938F9-44E4-4A0D-9631-BCBFF5EAB04F}"/>
              </a:ext>
              <a:ext uri="{C183D7F6-B498-43B3-948B-1728B52AA6E4}">
                <adec:decorative xmlns:adec="http://schemas.microsoft.com/office/drawing/2017/decorative" val="1"/>
              </a:ext>
            </a:extLst>
          </p:cNvPr>
          <p:cNvSpPr/>
          <p:nvPr/>
        </p:nvSpPr>
        <p:spPr bwMode="auto">
          <a:xfrm>
            <a:off x="646253" y="2805404"/>
            <a:ext cx="2502520" cy="3560671"/>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50" name="TextBox 49">
            <a:extLst>
              <a:ext uri="{FF2B5EF4-FFF2-40B4-BE49-F238E27FC236}">
                <a16:creationId xmlns:a16="http://schemas.microsoft.com/office/drawing/2014/main" id="{CC6AF1F5-D550-4E2A-8534-3C570B1AD1D0}"/>
              </a:ext>
            </a:extLst>
          </p:cNvPr>
          <p:cNvSpPr txBox="1"/>
          <p:nvPr/>
        </p:nvSpPr>
        <p:spPr>
          <a:xfrm>
            <a:off x="719201" y="3745894"/>
            <a:ext cx="2356622" cy="2308324"/>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Increase security and reduce risk</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Boost security for all your customers and devices - with AI-powered automation to rapidly protect, detect, and respond to threats with advanced technologies like Endpoint Detection and Response and Threat and Vulnerability Management. </a:t>
            </a:r>
          </a:p>
        </p:txBody>
      </p:sp>
      <p:grpSp>
        <p:nvGrpSpPr>
          <p:cNvPr id="51" name="Group 4">
            <a:extLst>
              <a:ext uri="{FF2B5EF4-FFF2-40B4-BE49-F238E27FC236}">
                <a16:creationId xmlns:a16="http://schemas.microsoft.com/office/drawing/2014/main" id="{98E7B5F1-C5D6-4CBA-BA85-A515210FD50D}"/>
              </a:ext>
              <a:ext uri="{C183D7F6-B498-43B3-948B-1728B52AA6E4}">
                <adec:decorative xmlns:adec="http://schemas.microsoft.com/office/drawing/2017/decorative" val="1"/>
              </a:ext>
            </a:extLst>
          </p:cNvPr>
          <p:cNvGrpSpPr>
            <a:grpSpLocks noChangeAspect="1"/>
          </p:cNvGrpSpPr>
          <p:nvPr/>
        </p:nvGrpSpPr>
        <p:grpSpPr bwMode="auto">
          <a:xfrm>
            <a:off x="1638952" y="3123508"/>
            <a:ext cx="517120" cy="470782"/>
            <a:chOff x="1383" y="998"/>
            <a:chExt cx="279" cy="254"/>
          </a:xfrm>
        </p:grpSpPr>
        <p:sp>
          <p:nvSpPr>
            <p:cNvPr id="52" name="Freeform 5">
              <a:extLst>
                <a:ext uri="{FF2B5EF4-FFF2-40B4-BE49-F238E27FC236}">
                  <a16:creationId xmlns:a16="http://schemas.microsoft.com/office/drawing/2014/main" id="{13689B75-95F9-4D98-973A-6E0B19648BC8}"/>
                </a:ext>
              </a:extLst>
            </p:cNvPr>
            <p:cNvSpPr>
              <a:spLocks/>
            </p:cNvSpPr>
            <p:nvPr/>
          </p:nvSpPr>
          <p:spPr bwMode="auto">
            <a:xfrm>
              <a:off x="1383" y="1057"/>
              <a:ext cx="279" cy="159"/>
            </a:xfrm>
            <a:custGeom>
              <a:avLst/>
              <a:gdLst>
                <a:gd name="T0" fmla="*/ 165 w 374"/>
                <a:gd name="T1" fmla="*/ 166 h 213"/>
                <a:gd name="T2" fmla="*/ 165 w 374"/>
                <a:gd name="T3" fmla="*/ 166 h 213"/>
                <a:gd name="T4" fmla="*/ 160 w 374"/>
                <a:gd name="T5" fmla="*/ 131 h 213"/>
                <a:gd name="T6" fmla="*/ 160 w 374"/>
                <a:gd name="T7" fmla="*/ 74 h 213"/>
                <a:gd name="T8" fmla="*/ 200 w 374"/>
                <a:gd name="T9" fmla="*/ 69 h 213"/>
                <a:gd name="T10" fmla="*/ 237 w 374"/>
                <a:gd name="T11" fmla="*/ 53 h 213"/>
                <a:gd name="T12" fmla="*/ 258 w 374"/>
                <a:gd name="T13" fmla="*/ 43 h 213"/>
                <a:gd name="T14" fmla="*/ 280 w 374"/>
                <a:gd name="T15" fmla="*/ 40 h 213"/>
                <a:gd name="T16" fmla="*/ 303 w 374"/>
                <a:gd name="T17" fmla="*/ 43 h 213"/>
                <a:gd name="T18" fmla="*/ 323 w 374"/>
                <a:gd name="T19" fmla="*/ 53 h 213"/>
                <a:gd name="T20" fmla="*/ 360 w 374"/>
                <a:gd name="T21" fmla="*/ 69 h 213"/>
                <a:gd name="T22" fmla="*/ 374 w 374"/>
                <a:gd name="T23" fmla="*/ 72 h 213"/>
                <a:gd name="T24" fmla="*/ 374 w 374"/>
                <a:gd name="T25" fmla="*/ 0 h 213"/>
                <a:gd name="T26" fmla="*/ 0 w 374"/>
                <a:gd name="T27" fmla="*/ 0 h 213"/>
                <a:gd name="T28" fmla="*/ 0 w 374"/>
                <a:gd name="T29" fmla="*/ 213 h 213"/>
                <a:gd name="T30" fmla="*/ 187 w 374"/>
                <a:gd name="T31" fmla="*/ 213 h 213"/>
                <a:gd name="T32" fmla="*/ 178 w 374"/>
                <a:gd name="T33" fmla="*/ 198 h 213"/>
                <a:gd name="T34" fmla="*/ 165 w 374"/>
                <a:gd name="T35" fmla="*/ 1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13">
                  <a:moveTo>
                    <a:pt x="165" y="166"/>
                  </a:moveTo>
                  <a:lnTo>
                    <a:pt x="165" y="166"/>
                  </a:lnTo>
                  <a:cubicBezTo>
                    <a:pt x="162" y="155"/>
                    <a:pt x="160" y="143"/>
                    <a:pt x="160" y="131"/>
                  </a:cubicBezTo>
                  <a:lnTo>
                    <a:pt x="160" y="74"/>
                  </a:lnTo>
                  <a:cubicBezTo>
                    <a:pt x="174" y="74"/>
                    <a:pt x="187" y="72"/>
                    <a:pt x="200" y="69"/>
                  </a:cubicBezTo>
                  <a:cubicBezTo>
                    <a:pt x="213" y="66"/>
                    <a:pt x="225" y="60"/>
                    <a:pt x="237" y="53"/>
                  </a:cubicBezTo>
                  <a:cubicBezTo>
                    <a:pt x="244" y="48"/>
                    <a:pt x="251" y="45"/>
                    <a:pt x="258" y="43"/>
                  </a:cubicBezTo>
                  <a:cubicBezTo>
                    <a:pt x="264" y="41"/>
                    <a:pt x="272" y="40"/>
                    <a:pt x="280" y="40"/>
                  </a:cubicBezTo>
                  <a:cubicBezTo>
                    <a:pt x="289" y="40"/>
                    <a:pt x="296" y="41"/>
                    <a:pt x="303" y="43"/>
                  </a:cubicBezTo>
                  <a:cubicBezTo>
                    <a:pt x="309" y="45"/>
                    <a:pt x="316" y="48"/>
                    <a:pt x="323" y="53"/>
                  </a:cubicBezTo>
                  <a:cubicBezTo>
                    <a:pt x="335" y="60"/>
                    <a:pt x="347" y="66"/>
                    <a:pt x="360" y="69"/>
                  </a:cubicBezTo>
                  <a:cubicBezTo>
                    <a:pt x="364" y="70"/>
                    <a:pt x="369" y="71"/>
                    <a:pt x="374" y="72"/>
                  </a:cubicBezTo>
                  <a:lnTo>
                    <a:pt x="374" y="0"/>
                  </a:lnTo>
                  <a:lnTo>
                    <a:pt x="0" y="0"/>
                  </a:lnTo>
                  <a:lnTo>
                    <a:pt x="0" y="213"/>
                  </a:lnTo>
                  <a:lnTo>
                    <a:pt x="187" y="213"/>
                  </a:lnTo>
                  <a:cubicBezTo>
                    <a:pt x="184" y="208"/>
                    <a:pt x="181" y="203"/>
                    <a:pt x="178" y="198"/>
                  </a:cubicBezTo>
                  <a:cubicBezTo>
                    <a:pt x="173" y="188"/>
                    <a:pt x="168" y="177"/>
                    <a:pt x="165" y="166"/>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53" name="Freeform 6">
              <a:extLst>
                <a:ext uri="{FF2B5EF4-FFF2-40B4-BE49-F238E27FC236}">
                  <a16:creationId xmlns:a16="http://schemas.microsoft.com/office/drawing/2014/main" id="{98CE0287-2452-4B7B-A5AB-CBE62B213D24}"/>
                </a:ext>
              </a:extLst>
            </p:cNvPr>
            <p:cNvSpPr>
              <a:spLocks/>
            </p:cNvSpPr>
            <p:nvPr/>
          </p:nvSpPr>
          <p:spPr bwMode="auto">
            <a:xfrm>
              <a:off x="1383" y="998"/>
              <a:ext cx="278" cy="39"/>
            </a:xfrm>
            <a:custGeom>
              <a:avLst/>
              <a:gdLst>
                <a:gd name="T0" fmla="*/ 373 w 373"/>
                <a:gd name="T1" fmla="*/ 0 h 53"/>
                <a:gd name="T2" fmla="*/ 373 w 373"/>
                <a:gd name="T3" fmla="*/ 0 h 53"/>
                <a:gd name="T4" fmla="*/ 0 w 373"/>
                <a:gd name="T5" fmla="*/ 0 h 53"/>
                <a:gd name="T6" fmla="*/ 0 w 373"/>
                <a:gd name="T7" fmla="*/ 53 h 53"/>
                <a:gd name="T8" fmla="*/ 373 w 373"/>
                <a:gd name="T9" fmla="*/ 53 h 53"/>
                <a:gd name="T10" fmla="*/ 373 w 373"/>
                <a:gd name="T11" fmla="*/ 0 h 53"/>
              </a:gdLst>
              <a:ahLst/>
              <a:cxnLst>
                <a:cxn ang="0">
                  <a:pos x="T0" y="T1"/>
                </a:cxn>
                <a:cxn ang="0">
                  <a:pos x="T2" y="T3"/>
                </a:cxn>
                <a:cxn ang="0">
                  <a:pos x="T4" y="T5"/>
                </a:cxn>
                <a:cxn ang="0">
                  <a:pos x="T6" y="T7"/>
                </a:cxn>
                <a:cxn ang="0">
                  <a:pos x="T8" y="T9"/>
                </a:cxn>
                <a:cxn ang="0">
                  <a:pos x="T10" y="T11"/>
                </a:cxn>
              </a:cxnLst>
              <a:rect l="0" t="0" r="r" b="b"/>
              <a:pathLst>
                <a:path w="373" h="53">
                  <a:moveTo>
                    <a:pt x="373" y="0"/>
                  </a:moveTo>
                  <a:lnTo>
                    <a:pt x="373" y="0"/>
                  </a:lnTo>
                  <a:lnTo>
                    <a:pt x="0" y="0"/>
                  </a:lnTo>
                  <a:lnTo>
                    <a:pt x="0" y="53"/>
                  </a:lnTo>
                  <a:lnTo>
                    <a:pt x="373" y="53"/>
                  </a:lnTo>
                  <a:lnTo>
                    <a:pt x="373"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54" name="Freeform 7">
              <a:extLst>
                <a:ext uri="{FF2B5EF4-FFF2-40B4-BE49-F238E27FC236}">
                  <a16:creationId xmlns:a16="http://schemas.microsoft.com/office/drawing/2014/main" id="{A13DF045-4B64-44DB-9DDE-36D1B23F0D99}"/>
                </a:ext>
              </a:extLst>
            </p:cNvPr>
            <p:cNvSpPr>
              <a:spLocks/>
            </p:cNvSpPr>
            <p:nvPr/>
          </p:nvSpPr>
          <p:spPr bwMode="auto">
            <a:xfrm>
              <a:off x="1523" y="1107"/>
              <a:ext cx="138" cy="145"/>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grpSp>
      <p:sp>
        <p:nvSpPr>
          <p:cNvPr id="56" name="Rectangle: Rounded Corners 55">
            <a:extLst>
              <a:ext uri="{FF2B5EF4-FFF2-40B4-BE49-F238E27FC236}">
                <a16:creationId xmlns:a16="http://schemas.microsoft.com/office/drawing/2014/main" id="{1BA8F71E-5242-4CDC-A79C-491AE0363E0E}"/>
              </a:ext>
              <a:ext uri="{C183D7F6-B498-43B3-948B-1728B52AA6E4}">
                <adec:decorative xmlns:adec="http://schemas.microsoft.com/office/drawing/2017/decorative" val="1"/>
              </a:ext>
            </a:extLst>
          </p:cNvPr>
          <p:cNvSpPr/>
          <p:nvPr/>
        </p:nvSpPr>
        <p:spPr bwMode="auto">
          <a:xfrm>
            <a:off x="3445244" y="2805404"/>
            <a:ext cx="2502520" cy="3560671"/>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57" name="TextBox 56">
            <a:extLst>
              <a:ext uri="{FF2B5EF4-FFF2-40B4-BE49-F238E27FC236}">
                <a16:creationId xmlns:a16="http://schemas.microsoft.com/office/drawing/2014/main" id="{574398E1-C017-4BAB-ABA9-18A02D23E938}"/>
              </a:ext>
            </a:extLst>
          </p:cNvPr>
          <p:cNvSpPr txBox="1"/>
          <p:nvPr/>
        </p:nvSpPr>
        <p:spPr>
          <a:xfrm>
            <a:off x="3518192" y="3745894"/>
            <a:ext cx="2356622" cy="2492990"/>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Manage all your customers with ease</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Secure all your customers from one place with Microsoft 365 Lighthouse. Later in preview, you will be able to view threats for your customers, with additional capabilities coming post GA.  Standardize on one solution across customer devices -Windows, iOS, Mac, Android..</a:t>
            </a:r>
          </a:p>
        </p:txBody>
      </p:sp>
      <p:grpSp>
        <p:nvGrpSpPr>
          <p:cNvPr id="58" name="Group 37">
            <a:extLst>
              <a:ext uri="{FF2B5EF4-FFF2-40B4-BE49-F238E27FC236}">
                <a16:creationId xmlns:a16="http://schemas.microsoft.com/office/drawing/2014/main" id="{E50CFDBD-9695-47F5-95A8-2B628AB80BC6}"/>
              </a:ext>
              <a:ext uri="{C183D7F6-B498-43B3-948B-1728B52AA6E4}">
                <adec:decorative xmlns:adec="http://schemas.microsoft.com/office/drawing/2017/decorative" val="1"/>
              </a:ext>
            </a:extLst>
          </p:cNvPr>
          <p:cNvGrpSpPr>
            <a:grpSpLocks noChangeAspect="1"/>
          </p:cNvGrpSpPr>
          <p:nvPr/>
        </p:nvGrpSpPr>
        <p:grpSpPr bwMode="auto">
          <a:xfrm>
            <a:off x="4402726" y="3168918"/>
            <a:ext cx="587554" cy="379962"/>
            <a:chOff x="8450" y="2558"/>
            <a:chExt cx="317" cy="205"/>
          </a:xfrm>
        </p:grpSpPr>
        <p:sp>
          <p:nvSpPr>
            <p:cNvPr id="59" name="Freeform 38">
              <a:extLst>
                <a:ext uri="{FF2B5EF4-FFF2-40B4-BE49-F238E27FC236}">
                  <a16:creationId xmlns:a16="http://schemas.microsoft.com/office/drawing/2014/main" id="{FCE699EA-5F28-45F5-91FF-61C2B2789476}"/>
                </a:ext>
              </a:extLst>
            </p:cNvPr>
            <p:cNvSpPr>
              <a:spLocks/>
            </p:cNvSpPr>
            <p:nvPr/>
          </p:nvSpPr>
          <p:spPr bwMode="auto">
            <a:xfrm>
              <a:off x="8450" y="2558"/>
              <a:ext cx="208" cy="156"/>
            </a:xfrm>
            <a:custGeom>
              <a:avLst/>
              <a:gdLst>
                <a:gd name="T0" fmla="*/ 20 w 280"/>
                <a:gd name="T1" fmla="*/ 173 h 210"/>
                <a:gd name="T2" fmla="*/ 20 w 280"/>
                <a:gd name="T3" fmla="*/ 173 h 210"/>
                <a:gd name="T4" fmla="*/ 42 w 280"/>
                <a:gd name="T5" fmla="*/ 188 h 210"/>
                <a:gd name="T6" fmla="*/ 70 w 280"/>
                <a:gd name="T7" fmla="*/ 194 h 210"/>
                <a:gd name="T8" fmla="*/ 229 w 280"/>
                <a:gd name="T9" fmla="*/ 194 h 210"/>
                <a:gd name="T10" fmla="*/ 239 w 280"/>
                <a:gd name="T11" fmla="*/ 206 h 210"/>
                <a:gd name="T12" fmla="*/ 253 w 280"/>
                <a:gd name="T13" fmla="*/ 210 h 210"/>
                <a:gd name="T14" fmla="*/ 264 w 280"/>
                <a:gd name="T15" fmla="*/ 208 h 210"/>
                <a:gd name="T16" fmla="*/ 272 w 280"/>
                <a:gd name="T17" fmla="*/ 202 h 210"/>
                <a:gd name="T18" fmla="*/ 278 w 280"/>
                <a:gd name="T19" fmla="*/ 193 h 210"/>
                <a:gd name="T20" fmla="*/ 280 w 280"/>
                <a:gd name="T21" fmla="*/ 183 h 210"/>
                <a:gd name="T22" fmla="*/ 278 w 280"/>
                <a:gd name="T23" fmla="*/ 172 h 210"/>
                <a:gd name="T24" fmla="*/ 272 w 280"/>
                <a:gd name="T25" fmla="*/ 164 h 210"/>
                <a:gd name="T26" fmla="*/ 264 w 280"/>
                <a:gd name="T27" fmla="*/ 158 h 210"/>
                <a:gd name="T28" fmla="*/ 253 w 280"/>
                <a:gd name="T29" fmla="*/ 156 h 210"/>
                <a:gd name="T30" fmla="*/ 239 w 280"/>
                <a:gd name="T31" fmla="*/ 160 h 210"/>
                <a:gd name="T32" fmla="*/ 229 w 280"/>
                <a:gd name="T33" fmla="*/ 172 h 210"/>
                <a:gd name="T34" fmla="*/ 70 w 280"/>
                <a:gd name="T35" fmla="*/ 172 h 210"/>
                <a:gd name="T36" fmla="*/ 51 w 280"/>
                <a:gd name="T37" fmla="*/ 168 h 210"/>
                <a:gd name="T38" fmla="*/ 35 w 280"/>
                <a:gd name="T39" fmla="*/ 158 h 210"/>
                <a:gd name="T40" fmla="*/ 25 w 280"/>
                <a:gd name="T41" fmla="*/ 142 h 210"/>
                <a:gd name="T42" fmla="*/ 21 w 280"/>
                <a:gd name="T43" fmla="*/ 124 h 210"/>
                <a:gd name="T44" fmla="*/ 25 w 280"/>
                <a:gd name="T45" fmla="*/ 105 h 210"/>
                <a:gd name="T46" fmla="*/ 35 w 280"/>
                <a:gd name="T47" fmla="*/ 89 h 210"/>
                <a:gd name="T48" fmla="*/ 51 w 280"/>
                <a:gd name="T49" fmla="*/ 79 h 210"/>
                <a:gd name="T50" fmla="*/ 70 w 280"/>
                <a:gd name="T51" fmla="*/ 75 h 210"/>
                <a:gd name="T52" fmla="*/ 92 w 280"/>
                <a:gd name="T53" fmla="*/ 75 h 210"/>
                <a:gd name="T54" fmla="*/ 100 w 280"/>
                <a:gd name="T55" fmla="*/ 54 h 210"/>
                <a:gd name="T56" fmla="*/ 114 w 280"/>
                <a:gd name="T57" fmla="*/ 37 h 210"/>
                <a:gd name="T58" fmla="*/ 134 w 280"/>
                <a:gd name="T59" fmla="*/ 25 h 210"/>
                <a:gd name="T60" fmla="*/ 156 w 280"/>
                <a:gd name="T61" fmla="*/ 21 h 210"/>
                <a:gd name="T62" fmla="*/ 185 w 280"/>
                <a:gd name="T63" fmla="*/ 28 h 210"/>
                <a:gd name="T64" fmla="*/ 208 w 280"/>
                <a:gd name="T65" fmla="*/ 47 h 210"/>
                <a:gd name="T66" fmla="*/ 219 w 280"/>
                <a:gd name="T67" fmla="*/ 43 h 210"/>
                <a:gd name="T68" fmla="*/ 230 w 280"/>
                <a:gd name="T69" fmla="*/ 40 h 210"/>
                <a:gd name="T70" fmla="*/ 216 w 280"/>
                <a:gd name="T71" fmla="*/ 23 h 210"/>
                <a:gd name="T72" fmla="*/ 198 w 280"/>
                <a:gd name="T73" fmla="*/ 10 h 210"/>
                <a:gd name="T74" fmla="*/ 178 w 280"/>
                <a:gd name="T75" fmla="*/ 2 h 210"/>
                <a:gd name="T76" fmla="*/ 156 w 280"/>
                <a:gd name="T77" fmla="*/ 0 h 210"/>
                <a:gd name="T78" fmla="*/ 131 w 280"/>
                <a:gd name="T79" fmla="*/ 3 h 210"/>
                <a:gd name="T80" fmla="*/ 108 w 280"/>
                <a:gd name="T81" fmla="*/ 14 h 210"/>
                <a:gd name="T82" fmla="*/ 89 w 280"/>
                <a:gd name="T83" fmla="*/ 31 h 210"/>
                <a:gd name="T84" fmla="*/ 76 w 280"/>
                <a:gd name="T85" fmla="*/ 54 h 210"/>
                <a:gd name="T86" fmla="*/ 70 w 280"/>
                <a:gd name="T87" fmla="*/ 54 h 210"/>
                <a:gd name="T88" fmla="*/ 42 w 280"/>
                <a:gd name="T89" fmla="*/ 59 h 210"/>
                <a:gd name="T90" fmla="*/ 20 w 280"/>
                <a:gd name="T91" fmla="*/ 74 h 210"/>
                <a:gd name="T92" fmla="*/ 5 w 280"/>
                <a:gd name="T93" fmla="*/ 96 h 210"/>
                <a:gd name="T94" fmla="*/ 0 w 280"/>
                <a:gd name="T95" fmla="*/ 124 h 210"/>
                <a:gd name="T96" fmla="*/ 5 w 280"/>
                <a:gd name="T97" fmla="*/ 151 h 210"/>
                <a:gd name="T98" fmla="*/ 20 w 280"/>
                <a:gd name="T99" fmla="*/ 17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210">
                  <a:moveTo>
                    <a:pt x="20" y="173"/>
                  </a:moveTo>
                  <a:lnTo>
                    <a:pt x="20" y="173"/>
                  </a:lnTo>
                  <a:cubicBezTo>
                    <a:pt x="26" y="180"/>
                    <a:pt x="34" y="185"/>
                    <a:pt x="42" y="188"/>
                  </a:cubicBezTo>
                  <a:cubicBezTo>
                    <a:pt x="51" y="192"/>
                    <a:pt x="60" y="194"/>
                    <a:pt x="70" y="194"/>
                  </a:cubicBezTo>
                  <a:lnTo>
                    <a:pt x="229" y="194"/>
                  </a:lnTo>
                  <a:cubicBezTo>
                    <a:pt x="231" y="199"/>
                    <a:pt x="234" y="203"/>
                    <a:pt x="239" y="206"/>
                  </a:cubicBezTo>
                  <a:cubicBezTo>
                    <a:pt x="243" y="208"/>
                    <a:pt x="248" y="210"/>
                    <a:pt x="253" y="210"/>
                  </a:cubicBezTo>
                  <a:cubicBezTo>
                    <a:pt x="257" y="210"/>
                    <a:pt x="261" y="209"/>
                    <a:pt x="264" y="208"/>
                  </a:cubicBezTo>
                  <a:cubicBezTo>
                    <a:pt x="267" y="207"/>
                    <a:pt x="270" y="205"/>
                    <a:pt x="272" y="202"/>
                  </a:cubicBezTo>
                  <a:cubicBezTo>
                    <a:pt x="275" y="200"/>
                    <a:pt x="277" y="197"/>
                    <a:pt x="278" y="193"/>
                  </a:cubicBezTo>
                  <a:cubicBezTo>
                    <a:pt x="280" y="190"/>
                    <a:pt x="280" y="187"/>
                    <a:pt x="280" y="183"/>
                  </a:cubicBezTo>
                  <a:cubicBezTo>
                    <a:pt x="280" y="179"/>
                    <a:pt x="280" y="176"/>
                    <a:pt x="278" y="172"/>
                  </a:cubicBezTo>
                  <a:cubicBezTo>
                    <a:pt x="277" y="169"/>
                    <a:pt x="275" y="166"/>
                    <a:pt x="272" y="164"/>
                  </a:cubicBezTo>
                  <a:cubicBezTo>
                    <a:pt x="270" y="161"/>
                    <a:pt x="267" y="160"/>
                    <a:pt x="264" y="158"/>
                  </a:cubicBezTo>
                  <a:cubicBezTo>
                    <a:pt x="261" y="157"/>
                    <a:pt x="257" y="156"/>
                    <a:pt x="253" y="156"/>
                  </a:cubicBezTo>
                  <a:cubicBezTo>
                    <a:pt x="248" y="156"/>
                    <a:pt x="243" y="157"/>
                    <a:pt x="239" y="160"/>
                  </a:cubicBezTo>
                  <a:cubicBezTo>
                    <a:pt x="234" y="163"/>
                    <a:pt x="231" y="167"/>
                    <a:pt x="229" y="172"/>
                  </a:cubicBezTo>
                  <a:lnTo>
                    <a:pt x="70" y="172"/>
                  </a:lnTo>
                  <a:cubicBezTo>
                    <a:pt x="63" y="172"/>
                    <a:pt x="57" y="171"/>
                    <a:pt x="51" y="168"/>
                  </a:cubicBezTo>
                  <a:cubicBezTo>
                    <a:pt x="45" y="166"/>
                    <a:pt x="40" y="162"/>
                    <a:pt x="35" y="158"/>
                  </a:cubicBezTo>
                  <a:cubicBezTo>
                    <a:pt x="31" y="153"/>
                    <a:pt x="28" y="148"/>
                    <a:pt x="25" y="142"/>
                  </a:cubicBezTo>
                  <a:cubicBezTo>
                    <a:pt x="22" y="136"/>
                    <a:pt x="21" y="130"/>
                    <a:pt x="21" y="124"/>
                  </a:cubicBezTo>
                  <a:cubicBezTo>
                    <a:pt x="21" y="117"/>
                    <a:pt x="22" y="111"/>
                    <a:pt x="25" y="105"/>
                  </a:cubicBezTo>
                  <a:cubicBezTo>
                    <a:pt x="28" y="99"/>
                    <a:pt x="31" y="94"/>
                    <a:pt x="35" y="89"/>
                  </a:cubicBezTo>
                  <a:cubicBezTo>
                    <a:pt x="40" y="85"/>
                    <a:pt x="45" y="81"/>
                    <a:pt x="51" y="79"/>
                  </a:cubicBezTo>
                  <a:cubicBezTo>
                    <a:pt x="57" y="76"/>
                    <a:pt x="63" y="75"/>
                    <a:pt x="70" y="75"/>
                  </a:cubicBezTo>
                  <a:lnTo>
                    <a:pt x="92" y="75"/>
                  </a:lnTo>
                  <a:cubicBezTo>
                    <a:pt x="94" y="67"/>
                    <a:pt x="96" y="60"/>
                    <a:pt x="100" y="54"/>
                  </a:cubicBezTo>
                  <a:cubicBezTo>
                    <a:pt x="104" y="47"/>
                    <a:pt x="109" y="41"/>
                    <a:pt x="114" y="37"/>
                  </a:cubicBezTo>
                  <a:cubicBezTo>
                    <a:pt x="120" y="32"/>
                    <a:pt x="126" y="28"/>
                    <a:pt x="134" y="25"/>
                  </a:cubicBezTo>
                  <a:cubicBezTo>
                    <a:pt x="141" y="23"/>
                    <a:pt x="148" y="21"/>
                    <a:pt x="156" y="21"/>
                  </a:cubicBezTo>
                  <a:cubicBezTo>
                    <a:pt x="166" y="21"/>
                    <a:pt x="176" y="24"/>
                    <a:pt x="185" y="28"/>
                  </a:cubicBezTo>
                  <a:cubicBezTo>
                    <a:pt x="194" y="33"/>
                    <a:pt x="202" y="39"/>
                    <a:pt x="208" y="47"/>
                  </a:cubicBezTo>
                  <a:cubicBezTo>
                    <a:pt x="212" y="46"/>
                    <a:pt x="215" y="44"/>
                    <a:pt x="219" y="43"/>
                  </a:cubicBezTo>
                  <a:cubicBezTo>
                    <a:pt x="222" y="42"/>
                    <a:pt x="226" y="41"/>
                    <a:pt x="230" y="40"/>
                  </a:cubicBezTo>
                  <a:cubicBezTo>
                    <a:pt x="225" y="34"/>
                    <a:pt x="221" y="28"/>
                    <a:pt x="216" y="23"/>
                  </a:cubicBezTo>
                  <a:cubicBezTo>
                    <a:pt x="210" y="18"/>
                    <a:pt x="204" y="14"/>
                    <a:pt x="198" y="10"/>
                  </a:cubicBezTo>
                  <a:cubicBezTo>
                    <a:pt x="192" y="7"/>
                    <a:pt x="185" y="4"/>
                    <a:pt x="178" y="2"/>
                  </a:cubicBezTo>
                  <a:cubicBezTo>
                    <a:pt x="171" y="1"/>
                    <a:pt x="164" y="0"/>
                    <a:pt x="156" y="0"/>
                  </a:cubicBezTo>
                  <a:cubicBezTo>
                    <a:pt x="147" y="0"/>
                    <a:pt x="139" y="1"/>
                    <a:pt x="131" y="3"/>
                  </a:cubicBezTo>
                  <a:cubicBezTo>
                    <a:pt x="122" y="6"/>
                    <a:pt x="115" y="10"/>
                    <a:pt x="108" y="14"/>
                  </a:cubicBezTo>
                  <a:cubicBezTo>
                    <a:pt x="101" y="19"/>
                    <a:pt x="95" y="25"/>
                    <a:pt x="89" y="31"/>
                  </a:cubicBezTo>
                  <a:cubicBezTo>
                    <a:pt x="84" y="38"/>
                    <a:pt x="79" y="45"/>
                    <a:pt x="76" y="54"/>
                  </a:cubicBezTo>
                  <a:lnTo>
                    <a:pt x="70" y="54"/>
                  </a:lnTo>
                  <a:cubicBezTo>
                    <a:pt x="60" y="54"/>
                    <a:pt x="51" y="55"/>
                    <a:pt x="42" y="59"/>
                  </a:cubicBezTo>
                  <a:cubicBezTo>
                    <a:pt x="34" y="63"/>
                    <a:pt x="26" y="68"/>
                    <a:pt x="20" y="74"/>
                  </a:cubicBezTo>
                  <a:cubicBezTo>
                    <a:pt x="14" y="80"/>
                    <a:pt x="9" y="88"/>
                    <a:pt x="5" y="96"/>
                  </a:cubicBezTo>
                  <a:cubicBezTo>
                    <a:pt x="1" y="105"/>
                    <a:pt x="0" y="114"/>
                    <a:pt x="0" y="124"/>
                  </a:cubicBezTo>
                  <a:cubicBezTo>
                    <a:pt x="0" y="133"/>
                    <a:pt x="1" y="142"/>
                    <a:pt x="5" y="151"/>
                  </a:cubicBezTo>
                  <a:cubicBezTo>
                    <a:pt x="9" y="159"/>
                    <a:pt x="14" y="167"/>
                    <a:pt x="20" y="173"/>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60" name="Freeform 39">
              <a:extLst>
                <a:ext uri="{FF2B5EF4-FFF2-40B4-BE49-F238E27FC236}">
                  <a16:creationId xmlns:a16="http://schemas.microsoft.com/office/drawing/2014/main" id="{FFB8161C-8FD7-4549-B5EE-DCF6D4E988FF}"/>
                </a:ext>
              </a:extLst>
            </p:cNvPr>
            <p:cNvSpPr>
              <a:spLocks/>
            </p:cNvSpPr>
            <p:nvPr/>
          </p:nvSpPr>
          <p:spPr bwMode="auto">
            <a:xfrm>
              <a:off x="8518" y="2594"/>
              <a:ext cx="249" cy="169"/>
            </a:xfrm>
            <a:custGeom>
              <a:avLst/>
              <a:gdLst>
                <a:gd name="T0" fmla="*/ 310 w 335"/>
                <a:gd name="T1" fmla="*/ 80 h 227"/>
                <a:gd name="T2" fmla="*/ 310 w 335"/>
                <a:gd name="T3" fmla="*/ 80 h 227"/>
                <a:gd name="T4" fmla="*/ 283 w 335"/>
                <a:gd name="T5" fmla="*/ 61 h 227"/>
                <a:gd name="T6" fmla="*/ 250 w 335"/>
                <a:gd name="T7" fmla="*/ 54 h 227"/>
                <a:gd name="T8" fmla="*/ 234 w 335"/>
                <a:gd name="T9" fmla="*/ 32 h 227"/>
                <a:gd name="T10" fmla="*/ 214 w 335"/>
                <a:gd name="T11" fmla="*/ 15 h 227"/>
                <a:gd name="T12" fmla="*/ 189 w 335"/>
                <a:gd name="T13" fmla="*/ 4 h 227"/>
                <a:gd name="T14" fmla="*/ 162 w 335"/>
                <a:gd name="T15" fmla="*/ 0 h 227"/>
                <a:gd name="T16" fmla="*/ 130 w 335"/>
                <a:gd name="T17" fmla="*/ 6 h 227"/>
                <a:gd name="T18" fmla="*/ 102 w 335"/>
                <a:gd name="T19" fmla="*/ 22 h 227"/>
                <a:gd name="T20" fmla="*/ 80 w 335"/>
                <a:gd name="T21" fmla="*/ 46 h 227"/>
                <a:gd name="T22" fmla="*/ 67 w 335"/>
                <a:gd name="T23" fmla="*/ 76 h 227"/>
                <a:gd name="T24" fmla="*/ 37 w 335"/>
                <a:gd name="T25" fmla="*/ 86 h 227"/>
                <a:gd name="T26" fmla="*/ 13 w 335"/>
                <a:gd name="T27" fmla="*/ 108 h 227"/>
                <a:gd name="T28" fmla="*/ 129 w 335"/>
                <a:gd name="T29" fmla="*/ 108 h 227"/>
                <a:gd name="T30" fmla="*/ 143 w 335"/>
                <a:gd name="T31" fmla="*/ 96 h 227"/>
                <a:gd name="T32" fmla="*/ 162 w 335"/>
                <a:gd name="T33" fmla="*/ 92 h 227"/>
                <a:gd name="T34" fmla="*/ 179 w 335"/>
                <a:gd name="T35" fmla="*/ 95 h 227"/>
                <a:gd name="T36" fmla="*/ 193 w 335"/>
                <a:gd name="T37" fmla="*/ 104 h 227"/>
                <a:gd name="T38" fmla="*/ 202 w 335"/>
                <a:gd name="T39" fmla="*/ 118 h 227"/>
                <a:gd name="T40" fmla="*/ 206 w 335"/>
                <a:gd name="T41" fmla="*/ 135 h 227"/>
                <a:gd name="T42" fmla="*/ 202 w 335"/>
                <a:gd name="T43" fmla="*/ 152 h 227"/>
                <a:gd name="T44" fmla="*/ 193 w 335"/>
                <a:gd name="T45" fmla="*/ 165 h 227"/>
                <a:gd name="T46" fmla="*/ 179 w 335"/>
                <a:gd name="T47" fmla="*/ 175 h 227"/>
                <a:gd name="T48" fmla="*/ 162 w 335"/>
                <a:gd name="T49" fmla="*/ 178 h 227"/>
                <a:gd name="T50" fmla="*/ 144 w 335"/>
                <a:gd name="T51" fmla="*/ 174 h 227"/>
                <a:gd name="T52" fmla="*/ 129 w 335"/>
                <a:gd name="T53" fmla="*/ 162 h 227"/>
                <a:gd name="T54" fmla="*/ 0 w 335"/>
                <a:gd name="T55" fmla="*/ 162 h 227"/>
                <a:gd name="T56" fmla="*/ 8 w 335"/>
                <a:gd name="T57" fmla="*/ 188 h 227"/>
                <a:gd name="T58" fmla="*/ 25 w 335"/>
                <a:gd name="T59" fmla="*/ 208 h 227"/>
                <a:gd name="T60" fmla="*/ 48 w 335"/>
                <a:gd name="T61" fmla="*/ 222 h 227"/>
                <a:gd name="T62" fmla="*/ 75 w 335"/>
                <a:gd name="T63" fmla="*/ 227 h 227"/>
                <a:gd name="T64" fmla="*/ 249 w 335"/>
                <a:gd name="T65" fmla="*/ 227 h 227"/>
                <a:gd name="T66" fmla="*/ 282 w 335"/>
                <a:gd name="T67" fmla="*/ 220 h 227"/>
                <a:gd name="T68" fmla="*/ 310 w 335"/>
                <a:gd name="T69" fmla="*/ 202 h 227"/>
                <a:gd name="T70" fmla="*/ 328 w 335"/>
                <a:gd name="T71" fmla="*/ 174 h 227"/>
                <a:gd name="T72" fmla="*/ 335 w 335"/>
                <a:gd name="T73" fmla="*/ 141 h 227"/>
                <a:gd name="T74" fmla="*/ 328 w 335"/>
                <a:gd name="T75" fmla="*/ 107 h 227"/>
                <a:gd name="T76" fmla="*/ 310 w 335"/>
                <a:gd name="T77" fmla="*/ 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227">
                  <a:moveTo>
                    <a:pt x="310" y="80"/>
                  </a:moveTo>
                  <a:lnTo>
                    <a:pt x="310" y="80"/>
                  </a:lnTo>
                  <a:cubicBezTo>
                    <a:pt x="302" y="72"/>
                    <a:pt x="293" y="66"/>
                    <a:pt x="283" y="61"/>
                  </a:cubicBezTo>
                  <a:cubicBezTo>
                    <a:pt x="272" y="57"/>
                    <a:pt x="261" y="54"/>
                    <a:pt x="250" y="54"/>
                  </a:cubicBezTo>
                  <a:cubicBezTo>
                    <a:pt x="245" y="46"/>
                    <a:pt x="240" y="38"/>
                    <a:pt x="234" y="32"/>
                  </a:cubicBezTo>
                  <a:cubicBezTo>
                    <a:pt x="228" y="25"/>
                    <a:pt x="221" y="20"/>
                    <a:pt x="214" y="15"/>
                  </a:cubicBezTo>
                  <a:cubicBezTo>
                    <a:pt x="206" y="10"/>
                    <a:pt x="198" y="7"/>
                    <a:pt x="189" y="4"/>
                  </a:cubicBezTo>
                  <a:cubicBezTo>
                    <a:pt x="181" y="2"/>
                    <a:pt x="172" y="0"/>
                    <a:pt x="162" y="0"/>
                  </a:cubicBezTo>
                  <a:cubicBezTo>
                    <a:pt x="151" y="0"/>
                    <a:pt x="140" y="2"/>
                    <a:pt x="130" y="6"/>
                  </a:cubicBezTo>
                  <a:cubicBezTo>
                    <a:pt x="119" y="10"/>
                    <a:pt x="110" y="15"/>
                    <a:pt x="102" y="22"/>
                  </a:cubicBezTo>
                  <a:cubicBezTo>
                    <a:pt x="93" y="28"/>
                    <a:pt x="86" y="36"/>
                    <a:pt x="80" y="46"/>
                  </a:cubicBezTo>
                  <a:cubicBezTo>
                    <a:pt x="74" y="55"/>
                    <a:pt x="70" y="65"/>
                    <a:pt x="67" y="76"/>
                  </a:cubicBezTo>
                  <a:cubicBezTo>
                    <a:pt x="56" y="77"/>
                    <a:pt x="46" y="81"/>
                    <a:pt x="37" y="86"/>
                  </a:cubicBezTo>
                  <a:cubicBezTo>
                    <a:pt x="27" y="92"/>
                    <a:pt x="19" y="99"/>
                    <a:pt x="13" y="108"/>
                  </a:cubicBezTo>
                  <a:lnTo>
                    <a:pt x="129" y="108"/>
                  </a:lnTo>
                  <a:cubicBezTo>
                    <a:pt x="133" y="103"/>
                    <a:pt x="138" y="99"/>
                    <a:pt x="143" y="96"/>
                  </a:cubicBezTo>
                  <a:cubicBezTo>
                    <a:pt x="149" y="93"/>
                    <a:pt x="156" y="92"/>
                    <a:pt x="162" y="92"/>
                  </a:cubicBezTo>
                  <a:cubicBezTo>
                    <a:pt x="168" y="92"/>
                    <a:pt x="174" y="93"/>
                    <a:pt x="179" y="95"/>
                  </a:cubicBezTo>
                  <a:cubicBezTo>
                    <a:pt x="184" y="97"/>
                    <a:pt x="189" y="101"/>
                    <a:pt x="193" y="104"/>
                  </a:cubicBezTo>
                  <a:cubicBezTo>
                    <a:pt x="197" y="108"/>
                    <a:pt x="200" y="113"/>
                    <a:pt x="202" y="118"/>
                  </a:cubicBezTo>
                  <a:cubicBezTo>
                    <a:pt x="204" y="123"/>
                    <a:pt x="206" y="129"/>
                    <a:pt x="206" y="135"/>
                  </a:cubicBezTo>
                  <a:cubicBezTo>
                    <a:pt x="206" y="141"/>
                    <a:pt x="204" y="146"/>
                    <a:pt x="202" y="152"/>
                  </a:cubicBezTo>
                  <a:cubicBezTo>
                    <a:pt x="200" y="157"/>
                    <a:pt x="197" y="161"/>
                    <a:pt x="193" y="165"/>
                  </a:cubicBezTo>
                  <a:cubicBezTo>
                    <a:pt x="189" y="169"/>
                    <a:pt x="184" y="172"/>
                    <a:pt x="179" y="175"/>
                  </a:cubicBezTo>
                  <a:cubicBezTo>
                    <a:pt x="174" y="177"/>
                    <a:pt x="168" y="178"/>
                    <a:pt x="162" y="178"/>
                  </a:cubicBezTo>
                  <a:cubicBezTo>
                    <a:pt x="156" y="178"/>
                    <a:pt x="149" y="177"/>
                    <a:pt x="144" y="174"/>
                  </a:cubicBezTo>
                  <a:cubicBezTo>
                    <a:pt x="138" y="171"/>
                    <a:pt x="133" y="167"/>
                    <a:pt x="129" y="162"/>
                  </a:cubicBezTo>
                  <a:lnTo>
                    <a:pt x="0" y="162"/>
                  </a:lnTo>
                  <a:cubicBezTo>
                    <a:pt x="1" y="171"/>
                    <a:pt x="4" y="180"/>
                    <a:pt x="8" y="188"/>
                  </a:cubicBezTo>
                  <a:cubicBezTo>
                    <a:pt x="13" y="196"/>
                    <a:pt x="18" y="203"/>
                    <a:pt x="25" y="208"/>
                  </a:cubicBezTo>
                  <a:cubicBezTo>
                    <a:pt x="32" y="214"/>
                    <a:pt x="39" y="219"/>
                    <a:pt x="48" y="222"/>
                  </a:cubicBezTo>
                  <a:cubicBezTo>
                    <a:pt x="56" y="225"/>
                    <a:pt x="65" y="227"/>
                    <a:pt x="75" y="227"/>
                  </a:cubicBezTo>
                  <a:lnTo>
                    <a:pt x="249" y="227"/>
                  </a:lnTo>
                  <a:cubicBezTo>
                    <a:pt x="261" y="227"/>
                    <a:pt x="272" y="225"/>
                    <a:pt x="282" y="220"/>
                  </a:cubicBezTo>
                  <a:cubicBezTo>
                    <a:pt x="293" y="215"/>
                    <a:pt x="302" y="209"/>
                    <a:pt x="310" y="202"/>
                  </a:cubicBezTo>
                  <a:cubicBezTo>
                    <a:pt x="318" y="194"/>
                    <a:pt x="324" y="185"/>
                    <a:pt x="328" y="174"/>
                  </a:cubicBezTo>
                  <a:cubicBezTo>
                    <a:pt x="333" y="164"/>
                    <a:pt x="335" y="152"/>
                    <a:pt x="335" y="141"/>
                  </a:cubicBezTo>
                  <a:cubicBezTo>
                    <a:pt x="335" y="129"/>
                    <a:pt x="333" y="118"/>
                    <a:pt x="328" y="107"/>
                  </a:cubicBezTo>
                  <a:cubicBezTo>
                    <a:pt x="324" y="97"/>
                    <a:pt x="318" y="88"/>
                    <a:pt x="310" y="8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grpSp>
      <p:sp>
        <p:nvSpPr>
          <p:cNvPr id="62" name="Rectangle: Rounded Corners 61">
            <a:extLst>
              <a:ext uri="{FF2B5EF4-FFF2-40B4-BE49-F238E27FC236}">
                <a16:creationId xmlns:a16="http://schemas.microsoft.com/office/drawing/2014/main" id="{A930A953-7AEF-4BEC-A0C9-27094532E6E8}"/>
              </a:ext>
              <a:ext uri="{C183D7F6-B498-43B3-948B-1728B52AA6E4}">
                <adec:decorative xmlns:adec="http://schemas.microsoft.com/office/drawing/2017/decorative" val="1"/>
              </a:ext>
            </a:extLst>
          </p:cNvPr>
          <p:cNvSpPr/>
          <p:nvPr/>
        </p:nvSpPr>
        <p:spPr bwMode="auto">
          <a:xfrm>
            <a:off x="6244235" y="2805404"/>
            <a:ext cx="2502520" cy="3560671"/>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63" name="TextBox 62">
            <a:extLst>
              <a:ext uri="{FF2B5EF4-FFF2-40B4-BE49-F238E27FC236}">
                <a16:creationId xmlns:a16="http://schemas.microsoft.com/office/drawing/2014/main" id="{710A5A86-B697-4655-8222-26D31EC376E9}"/>
              </a:ext>
            </a:extLst>
          </p:cNvPr>
          <p:cNvSpPr txBox="1"/>
          <p:nvPr/>
        </p:nvSpPr>
        <p:spPr>
          <a:xfrm>
            <a:off x="6317184" y="3745894"/>
            <a:ext cx="2356622" cy="1877437"/>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Grow revenue &amp; reduce operational costs</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Build new higher margin, standardized endpoint security services. Reduce operational costs with a simplified solution, that can be managed by IT generalists and lowers support overhead</a:t>
            </a:r>
          </a:p>
        </p:txBody>
      </p:sp>
      <p:grpSp>
        <p:nvGrpSpPr>
          <p:cNvPr id="64" name="Group 4">
            <a:extLst>
              <a:ext uri="{FF2B5EF4-FFF2-40B4-BE49-F238E27FC236}">
                <a16:creationId xmlns:a16="http://schemas.microsoft.com/office/drawing/2014/main" id="{D715D18D-3DA0-4D28-81DE-A1E3D0512594}"/>
              </a:ext>
              <a:ext uri="{C183D7F6-B498-43B3-948B-1728B52AA6E4}">
                <adec:decorative xmlns:adec="http://schemas.microsoft.com/office/drawing/2017/decorative" val="1"/>
              </a:ext>
            </a:extLst>
          </p:cNvPr>
          <p:cNvGrpSpPr>
            <a:grpSpLocks noChangeAspect="1"/>
          </p:cNvGrpSpPr>
          <p:nvPr/>
        </p:nvGrpSpPr>
        <p:grpSpPr bwMode="auto">
          <a:xfrm>
            <a:off x="7215017" y="3110712"/>
            <a:ext cx="560956" cy="496374"/>
            <a:chOff x="6601" y="288"/>
            <a:chExt cx="443" cy="392"/>
          </a:xfrm>
        </p:grpSpPr>
        <p:sp>
          <p:nvSpPr>
            <p:cNvPr id="65" name="Freeform 5">
              <a:extLst>
                <a:ext uri="{FF2B5EF4-FFF2-40B4-BE49-F238E27FC236}">
                  <a16:creationId xmlns:a16="http://schemas.microsoft.com/office/drawing/2014/main" id="{850D4DFC-0E8B-44E0-A01F-E39DB026714E}"/>
                </a:ext>
              </a:extLst>
            </p:cNvPr>
            <p:cNvSpPr>
              <a:spLocks noEditPoints="1"/>
            </p:cNvSpPr>
            <p:nvPr/>
          </p:nvSpPr>
          <p:spPr bwMode="auto">
            <a:xfrm>
              <a:off x="6734" y="363"/>
              <a:ext cx="127" cy="242"/>
            </a:xfrm>
            <a:custGeom>
              <a:avLst/>
              <a:gdLst>
                <a:gd name="T0" fmla="*/ 203 w 280"/>
                <a:gd name="T1" fmla="*/ 364 h 538"/>
                <a:gd name="T2" fmla="*/ 203 w 280"/>
                <a:gd name="T3" fmla="*/ 364 h 538"/>
                <a:gd name="T4" fmla="*/ 161 w 280"/>
                <a:gd name="T5" fmla="*/ 406 h 538"/>
                <a:gd name="T6" fmla="*/ 161 w 280"/>
                <a:gd name="T7" fmla="*/ 316 h 538"/>
                <a:gd name="T8" fmla="*/ 203 w 280"/>
                <a:gd name="T9" fmla="*/ 364 h 538"/>
                <a:gd name="T10" fmla="*/ 118 w 280"/>
                <a:gd name="T11" fmla="*/ 217 h 538"/>
                <a:gd name="T12" fmla="*/ 118 w 280"/>
                <a:gd name="T13" fmla="*/ 217 h 538"/>
                <a:gd name="T14" fmla="*/ 77 w 280"/>
                <a:gd name="T15" fmla="*/ 166 h 538"/>
                <a:gd name="T16" fmla="*/ 118 w 280"/>
                <a:gd name="T17" fmla="*/ 124 h 538"/>
                <a:gd name="T18" fmla="*/ 118 w 280"/>
                <a:gd name="T19" fmla="*/ 217 h 538"/>
                <a:gd name="T20" fmla="*/ 118 w 280"/>
                <a:gd name="T21" fmla="*/ 0 h 538"/>
                <a:gd name="T22" fmla="*/ 118 w 280"/>
                <a:gd name="T23" fmla="*/ 0 h 538"/>
                <a:gd name="T24" fmla="*/ 118 w 280"/>
                <a:gd name="T25" fmla="*/ 55 h 538"/>
                <a:gd name="T26" fmla="*/ 31 w 280"/>
                <a:gd name="T27" fmla="*/ 94 h 538"/>
                <a:gd name="T28" fmla="*/ 0 w 280"/>
                <a:gd name="T29" fmla="*/ 171 h 538"/>
                <a:gd name="T30" fmla="*/ 35 w 280"/>
                <a:gd name="T31" fmla="*/ 255 h 538"/>
                <a:gd name="T32" fmla="*/ 118 w 280"/>
                <a:gd name="T33" fmla="*/ 300 h 538"/>
                <a:gd name="T34" fmla="*/ 118 w 280"/>
                <a:gd name="T35" fmla="*/ 407 h 538"/>
                <a:gd name="T36" fmla="*/ 59 w 280"/>
                <a:gd name="T37" fmla="*/ 394 h 538"/>
                <a:gd name="T38" fmla="*/ 8 w 280"/>
                <a:gd name="T39" fmla="*/ 368 h 538"/>
                <a:gd name="T40" fmla="*/ 8 w 280"/>
                <a:gd name="T41" fmla="*/ 449 h 538"/>
                <a:gd name="T42" fmla="*/ 118 w 280"/>
                <a:gd name="T43" fmla="*/ 476 h 538"/>
                <a:gd name="T44" fmla="*/ 118 w 280"/>
                <a:gd name="T45" fmla="*/ 538 h 538"/>
                <a:gd name="T46" fmla="*/ 161 w 280"/>
                <a:gd name="T47" fmla="*/ 538 h 538"/>
                <a:gd name="T48" fmla="*/ 161 w 280"/>
                <a:gd name="T49" fmla="*/ 475 h 538"/>
                <a:gd name="T50" fmla="*/ 250 w 280"/>
                <a:gd name="T51" fmla="*/ 438 h 538"/>
                <a:gd name="T52" fmla="*/ 280 w 280"/>
                <a:gd name="T53" fmla="*/ 359 h 538"/>
                <a:gd name="T54" fmla="*/ 248 w 280"/>
                <a:gd name="T55" fmla="*/ 282 h 538"/>
                <a:gd name="T56" fmla="*/ 161 w 280"/>
                <a:gd name="T57" fmla="*/ 234 h 538"/>
                <a:gd name="T58" fmla="*/ 161 w 280"/>
                <a:gd name="T59" fmla="*/ 122 h 538"/>
                <a:gd name="T60" fmla="*/ 253 w 280"/>
                <a:gd name="T61" fmla="*/ 153 h 538"/>
                <a:gd name="T62" fmla="*/ 253 w 280"/>
                <a:gd name="T63" fmla="*/ 74 h 538"/>
                <a:gd name="T64" fmla="*/ 161 w 280"/>
                <a:gd name="T65" fmla="*/ 54 h 538"/>
                <a:gd name="T66" fmla="*/ 161 w 280"/>
                <a:gd name="T67" fmla="*/ 0 h 538"/>
                <a:gd name="T68" fmla="*/ 118 w 280"/>
                <a:gd name="T6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38">
                  <a:moveTo>
                    <a:pt x="203" y="364"/>
                  </a:moveTo>
                  <a:lnTo>
                    <a:pt x="203" y="364"/>
                  </a:lnTo>
                  <a:cubicBezTo>
                    <a:pt x="203" y="387"/>
                    <a:pt x="189" y="401"/>
                    <a:pt x="161" y="406"/>
                  </a:cubicBezTo>
                  <a:lnTo>
                    <a:pt x="161" y="316"/>
                  </a:lnTo>
                  <a:cubicBezTo>
                    <a:pt x="189" y="329"/>
                    <a:pt x="203" y="345"/>
                    <a:pt x="203" y="364"/>
                  </a:cubicBezTo>
                  <a:close/>
                  <a:moveTo>
                    <a:pt x="118" y="217"/>
                  </a:moveTo>
                  <a:lnTo>
                    <a:pt x="118" y="217"/>
                  </a:lnTo>
                  <a:cubicBezTo>
                    <a:pt x="91" y="204"/>
                    <a:pt x="77" y="187"/>
                    <a:pt x="77" y="166"/>
                  </a:cubicBezTo>
                  <a:cubicBezTo>
                    <a:pt x="77" y="143"/>
                    <a:pt x="91" y="129"/>
                    <a:pt x="118" y="124"/>
                  </a:cubicBezTo>
                  <a:lnTo>
                    <a:pt x="118" y="217"/>
                  </a:lnTo>
                  <a:close/>
                  <a:moveTo>
                    <a:pt x="118" y="0"/>
                  </a:moveTo>
                  <a:lnTo>
                    <a:pt x="118" y="0"/>
                  </a:lnTo>
                  <a:lnTo>
                    <a:pt x="118" y="55"/>
                  </a:lnTo>
                  <a:cubicBezTo>
                    <a:pt x="82" y="58"/>
                    <a:pt x="53" y="71"/>
                    <a:pt x="31" y="94"/>
                  </a:cubicBezTo>
                  <a:cubicBezTo>
                    <a:pt x="10" y="115"/>
                    <a:pt x="0" y="141"/>
                    <a:pt x="0" y="171"/>
                  </a:cubicBezTo>
                  <a:cubicBezTo>
                    <a:pt x="0" y="205"/>
                    <a:pt x="11" y="233"/>
                    <a:pt x="35" y="255"/>
                  </a:cubicBezTo>
                  <a:cubicBezTo>
                    <a:pt x="52" y="270"/>
                    <a:pt x="80" y="285"/>
                    <a:pt x="118" y="300"/>
                  </a:cubicBezTo>
                  <a:lnTo>
                    <a:pt x="118" y="407"/>
                  </a:lnTo>
                  <a:cubicBezTo>
                    <a:pt x="101" y="406"/>
                    <a:pt x="81" y="401"/>
                    <a:pt x="59" y="394"/>
                  </a:cubicBezTo>
                  <a:cubicBezTo>
                    <a:pt x="36" y="386"/>
                    <a:pt x="19" y="377"/>
                    <a:pt x="8" y="368"/>
                  </a:cubicBezTo>
                  <a:lnTo>
                    <a:pt x="8" y="449"/>
                  </a:lnTo>
                  <a:cubicBezTo>
                    <a:pt x="41" y="467"/>
                    <a:pt x="78" y="476"/>
                    <a:pt x="118" y="476"/>
                  </a:cubicBezTo>
                  <a:lnTo>
                    <a:pt x="118" y="538"/>
                  </a:lnTo>
                  <a:lnTo>
                    <a:pt x="161" y="538"/>
                  </a:lnTo>
                  <a:lnTo>
                    <a:pt x="161" y="475"/>
                  </a:lnTo>
                  <a:cubicBezTo>
                    <a:pt x="200" y="470"/>
                    <a:pt x="229" y="458"/>
                    <a:pt x="250" y="438"/>
                  </a:cubicBezTo>
                  <a:cubicBezTo>
                    <a:pt x="270" y="418"/>
                    <a:pt x="280" y="392"/>
                    <a:pt x="280" y="359"/>
                  </a:cubicBezTo>
                  <a:cubicBezTo>
                    <a:pt x="280" y="329"/>
                    <a:pt x="269" y="303"/>
                    <a:pt x="248" y="282"/>
                  </a:cubicBezTo>
                  <a:cubicBezTo>
                    <a:pt x="229" y="264"/>
                    <a:pt x="200" y="248"/>
                    <a:pt x="161" y="234"/>
                  </a:cubicBezTo>
                  <a:lnTo>
                    <a:pt x="161" y="122"/>
                  </a:lnTo>
                  <a:cubicBezTo>
                    <a:pt x="195" y="126"/>
                    <a:pt x="225" y="136"/>
                    <a:pt x="253" y="153"/>
                  </a:cubicBezTo>
                  <a:lnTo>
                    <a:pt x="253" y="74"/>
                  </a:lnTo>
                  <a:cubicBezTo>
                    <a:pt x="233" y="62"/>
                    <a:pt x="202" y="56"/>
                    <a:pt x="161" y="54"/>
                  </a:cubicBezTo>
                  <a:lnTo>
                    <a:pt x="161" y="0"/>
                  </a:lnTo>
                  <a:lnTo>
                    <a:pt x="118" y="0"/>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66" name="Freeform 6">
              <a:extLst>
                <a:ext uri="{FF2B5EF4-FFF2-40B4-BE49-F238E27FC236}">
                  <a16:creationId xmlns:a16="http://schemas.microsoft.com/office/drawing/2014/main" id="{DC593AA4-99BA-4A37-8E08-FC8A08B41B8E}"/>
                </a:ext>
              </a:extLst>
            </p:cNvPr>
            <p:cNvSpPr>
              <a:spLocks/>
            </p:cNvSpPr>
            <p:nvPr/>
          </p:nvSpPr>
          <p:spPr bwMode="auto">
            <a:xfrm>
              <a:off x="6601" y="288"/>
              <a:ext cx="394" cy="392"/>
            </a:xfrm>
            <a:custGeom>
              <a:avLst/>
              <a:gdLst>
                <a:gd name="T0" fmla="*/ 787 w 866"/>
                <a:gd name="T1" fmla="*/ 403 h 872"/>
                <a:gd name="T2" fmla="*/ 787 w 866"/>
                <a:gd name="T3" fmla="*/ 403 h 872"/>
                <a:gd name="T4" fmla="*/ 788 w 866"/>
                <a:gd name="T5" fmla="*/ 435 h 872"/>
                <a:gd name="T6" fmla="*/ 433 w 866"/>
                <a:gd name="T7" fmla="*/ 793 h 872"/>
                <a:gd name="T8" fmla="*/ 78 w 866"/>
                <a:gd name="T9" fmla="*/ 435 h 872"/>
                <a:gd name="T10" fmla="*/ 433 w 866"/>
                <a:gd name="T11" fmla="*/ 77 h 872"/>
                <a:gd name="T12" fmla="*/ 583 w 866"/>
                <a:gd name="T13" fmla="*/ 111 h 872"/>
                <a:gd name="T14" fmla="*/ 623 w 866"/>
                <a:gd name="T15" fmla="*/ 43 h 872"/>
                <a:gd name="T16" fmla="*/ 433 w 866"/>
                <a:gd name="T17" fmla="*/ 0 h 872"/>
                <a:gd name="T18" fmla="*/ 0 w 866"/>
                <a:gd name="T19" fmla="*/ 435 h 872"/>
                <a:gd name="T20" fmla="*/ 433 w 866"/>
                <a:gd name="T21" fmla="*/ 872 h 872"/>
                <a:gd name="T22" fmla="*/ 866 w 866"/>
                <a:gd name="T23" fmla="*/ 435 h 872"/>
                <a:gd name="T24" fmla="*/ 864 w 866"/>
                <a:gd name="T25" fmla="*/ 390 h 872"/>
                <a:gd name="T26" fmla="*/ 788 w 866"/>
                <a:gd name="T27" fmla="*/ 404 h 872"/>
                <a:gd name="T28" fmla="*/ 787 w 866"/>
                <a:gd name="T29" fmla="*/ 403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 h="872">
                  <a:moveTo>
                    <a:pt x="787" y="403"/>
                  </a:moveTo>
                  <a:lnTo>
                    <a:pt x="787" y="403"/>
                  </a:lnTo>
                  <a:cubicBezTo>
                    <a:pt x="788" y="414"/>
                    <a:pt x="788" y="425"/>
                    <a:pt x="788" y="435"/>
                  </a:cubicBezTo>
                  <a:cubicBezTo>
                    <a:pt x="788" y="633"/>
                    <a:pt x="629" y="793"/>
                    <a:pt x="433" y="793"/>
                  </a:cubicBezTo>
                  <a:cubicBezTo>
                    <a:pt x="237" y="793"/>
                    <a:pt x="78" y="633"/>
                    <a:pt x="78" y="435"/>
                  </a:cubicBezTo>
                  <a:cubicBezTo>
                    <a:pt x="78" y="238"/>
                    <a:pt x="237" y="77"/>
                    <a:pt x="433" y="77"/>
                  </a:cubicBezTo>
                  <a:cubicBezTo>
                    <a:pt x="487" y="77"/>
                    <a:pt x="538" y="89"/>
                    <a:pt x="583" y="111"/>
                  </a:cubicBezTo>
                  <a:cubicBezTo>
                    <a:pt x="592" y="86"/>
                    <a:pt x="606" y="63"/>
                    <a:pt x="623" y="43"/>
                  </a:cubicBezTo>
                  <a:cubicBezTo>
                    <a:pt x="566" y="15"/>
                    <a:pt x="501" y="0"/>
                    <a:pt x="433" y="0"/>
                  </a:cubicBezTo>
                  <a:cubicBezTo>
                    <a:pt x="194" y="0"/>
                    <a:pt x="0" y="195"/>
                    <a:pt x="0" y="435"/>
                  </a:cubicBezTo>
                  <a:cubicBezTo>
                    <a:pt x="0" y="676"/>
                    <a:pt x="194" y="872"/>
                    <a:pt x="433" y="872"/>
                  </a:cubicBezTo>
                  <a:cubicBezTo>
                    <a:pt x="672" y="872"/>
                    <a:pt x="866" y="676"/>
                    <a:pt x="866" y="435"/>
                  </a:cubicBezTo>
                  <a:cubicBezTo>
                    <a:pt x="866" y="420"/>
                    <a:pt x="866" y="405"/>
                    <a:pt x="864" y="390"/>
                  </a:cubicBezTo>
                  <a:cubicBezTo>
                    <a:pt x="840" y="398"/>
                    <a:pt x="815" y="404"/>
                    <a:pt x="788" y="404"/>
                  </a:cubicBezTo>
                  <a:cubicBezTo>
                    <a:pt x="788" y="404"/>
                    <a:pt x="787" y="403"/>
                    <a:pt x="787" y="403"/>
                  </a:cubicBezTo>
                  <a:close/>
                </a:path>
              </a:pathLst>
            </a:custGeom>
            <a:solidFill>
              <a:srgbClr val="C2C2C2"/>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67" name="Freeform 7">
              <a:extLst>
                <a:ext uri="{FF2B5EF4-FFF2-40B4-BE49-F238E27FC236}">
                  <a16:creationId xmlns:a16="http://schemas.microsoft.com/office/drawing/2014/main" id="{60121A5F-4107-4194-BBB2-3ED367028779}"/>
                </a:ext>
              </a:extLst>
            </p:cNvPr>
            <p:cNvSpPr>
              <a:spLocks/>
            </p:cNvSpPr>
            <p:nvPr/>
          </p:nvSpPr>
          <p:spPr bwMode="auto">
            <a:xfrm>
              <a:off x="6875" y="288"/>
              <a:ext cx="169" cy="167"/>
            </a:xfrm>
            <a:custGeom>
              <a:avLst/>
              <a:gdLst>
                <a:gd name="T0" fmla="*/ 373 w 373"/>
                <a:gd name="T1" fmla="*/ 185 h 372"/>
                <a:gd name="T2" fmla="*/ 373 w 373"/>
                <a:gd name="T3" fmla="*/ 185 h 372"/>
                <a:gd name="T4" fmla="*/ 186 w 373"/>
                <a:gd name="T5" fmla="*/ 372 h 372"/>
                <a:gd name="T6" fmla="*/ 0 w 373"/>
                <a:gd name="T7" fmla="*/ 185 h 372"/>
                <a:gd name="T8" fmla="*/ 186 w 373"/>
                <a:gd name="T9" fmla="*/ 0 h 372"/>
                <a:gd name="T10" fmla="*/ 373 w 373"/>
                <a:gd name="T11" fmla="*/ 185 h 372"/>
              </a:gdLst>
              <a:ahLst/>
              <a:cxnLst>
                <a:cxn ang="0">
                  <a:pos x="T0" y="T1"/>
                </a:cxn>
                <a:cxn ang="0">
                  <a:pos x="T2" y="T3"/>
                </a:cxn>
                <a:cxn ang="0">
                  <a:pos x="T4" y="T5"/>
                </a:cxn>
                <a:cxn ang="0">
                  <a:pos x="T6" y="T7"/>
                </a:cxn>
                <a:cxn ang="0">
                  <a:pos x="T8" y="T9"/>
                </a:cxn>
                <a:cxn ang="0">
                  <a:pos x="T10" y="T11"/>
                </a:cxn>
              </a:cxnLst>
              <a:rect l="0" t="0" r="r" b="b"/>
              <a:pathLst>
                <a:path w="373" h="372">
                  <a:moveTo>
                    <a:pt x="373" y="185"/>
                  </a:moveTo>
                  <a:lnTo>
                    <a:pt x="373" y="185"/>
                  </a:lnTo>
                  <a:cubicBezTo>
                    <a:pt x="373" y="288"/>
                    <a:pt x="289" y="372"/>
                    <a:pt x="186" y="372"/>
                  </a:cubicBezTo>
                  <a:cubicBezTo>
                    <a:pt x="83" y="372"/>
                    <a:pt x="0" y="288"/>
                    <a:pt x="0" y="185"/>
                  </a:cubicBezTo>
                  <a:cubicBezTo>
                    <a:pt x="0" y="82"/>
                    <a:pt x="83" y="0"/>
                    <a:pt x="186" y="0"/>
                  </a:cubicBezTo>
                  <a:cubicBezTo>
                    <a:pt x="289" y="0"/>
                    <a:pt x="373" y="82"/>
                    <a:pt x="373" y="185"/>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68" name="Freeform 8">
              <a:extLst>
                <a:ext uri="{FF2B5EF4-FFF2-40B4-BE49-F238E27FC236}">
                  <a16:creationId xmlns:a16="http://schemas.microsoft.com/office/drawing/2014/main" id="{FF5D2FAE-72B3-4368-8456-3405703ACFB9}"/>
                </a:ext>
              </a:extLst>
            </p:cNvPr>
            <p:cNvSpPr>
              <a:spLocks/>
            </p:cNvSpPr>
            <p:nvPr/>
          </p:nvSpPr>
          <p:spPr bwMode="auto">
            <a:xfrm>
              <a:off x="6894" y="323"/>
              <a:ext cx="131" cy="102"/>
            </a:xfrm>
            <a:custGeom>
              <a:avLst/>
              <a:gdLst>
                <a:gd name="T0" fmla="*/ 281 w 288"/>
                <a:gd name="T1" fmla="*/ 13 h 225"/>
                <a:gd name="T2" fmla="*/ 281 w 288"/>
                <a:gd name="T3" fmla="*/ 13 h 225"/>
                <a:gd name="T4" fmla="*/ 278 w 288"/>
                <a:gd name="T5" fmla="*/ 9 h 225"/>
                <a:gd name="T6" fmla="*/ 273 w 288"/>
                <a:gd name="T7" fmla="*/ 5 h 225"/>
                <a:gd name="T8" fmla="*/ 243 w 288"/>
                <a:gd name="T9" fmla="*/ 9 h 225"/>
                <a:gd name="T10" fmla="*/ 239 w 288"/>
                <a:gd name="T11" fmla="*/ 13 h 225"/>
                <a:gd name="T12" fmla="*/ 235 w 288"/>
                <a:gd name="T13" fmla="*/ 17 h 225"/>
                <a:gd name="T14" fmla="*/ 189 w 288"/>
                <a:gd name="T15" fmla="*/ 63 h 225"/>
                <a:gd name="T16" fmla="*/ 98 w 288"/>
                <a:gd name="T17" fmla="*/ 155 h 225"/>
                <a:gd name="T18" fmla="*/ 45 w 288"/>
                <a:gd name="T19" fmla="*/ 102 h 225"/>
                <a:gd name="T20" fmla="*/ 10 w 288"/>
                <a:gd name="T21" fmla="*/ 102 h 225"/>
                <a:gd name="T22" fmla="*/ 10 w 288"/>
                <a:gd name="T23" fmla="*/ 137 h 225"/>
                <a:gd name="T24" fmla="*/ 98 w 288"/>
                <a:gd name="T25" fmla="*/ 225 h 225"/>
                <a:gd name="T26" fmla="*/ 260 w 288"/>
                <a:gd name="T27" fmla="*/ 63 h 225"/>
                <a:gd name="T28" fmla="*/ 273 w 288"/>
                <a:gd name="T29" fmla="*/ 50 h 225"/>
                <a:gd name="T30" fmla="*/ 278 w 288"/>
                <a:gd name="T31" fmla="*/ 45 h 225"/>
                <a:gd name="T32" fmla="*/ 281 w 288"/>
                <a:gd name="T33" fmla="*/ 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225">
                  <a:moveTo>
                    <a:pt x="281" y="13"/>
                  </a:moveTo>
                  <a:lnTo>
                    <a:pt x="281" y="13"/>
                  </a:lnTo>
                  <a:cubicBezTo>
                    <a:pt x="281" y="12"/>
                    <a:pt x="280" y="10"/>
                    <a:pt x="278" y="9"/>
                  </a:cubicBezTo>
                  <a:cubicBezTo>
                    <a:pt x="277" y="7"/>
                    <a:pt x="275" y="6"/>
                    <a:pt x="273" y="5"/>
                  </a:cubicBezTo>
                  <a:cubicBezTo>
                    <a:pt x="263" y="0"/>
                    <a:pt x="251" y="1"/>
                    <a:pt x="243" y="9"/>
                  </a:cubicBezTo>
                  <a:lnTo>
                    <a:pt x="239" y="13"/>
                  </a:lnTo>
                  <a:lnTo>
                    <a:pt x="235" y="17"/>
                  </a:lnTo>
                  <a:lnTo>
                    <a:pt x="189" y="63"/>
                  </a:lnTo>
                  <a:lnTo>
                    <a:pt x="98" y="155"/>
                  </a:lnTo>
                  <a:lnTo>
                    <a:pt x="45" y="102"/>
                  </a:lnTo>
                  <a:cubicBezTo>
                    <a:pt x="35" y="92"/>
                    <a:pt x="19" y="92"/>
                    <a:pt x="10" y="102"/>
                  </a:cubicBezTo>
                  <a:cubicBezTo>
                    <a:pt x="0" y="112"/>
                    <a:pt x="0" y="128"/>
                    <a:pt x="10" y="137"/>
                  </a:cubicBezTo>
                  <a:lnTo>
                    <a:pt x="98" y="225"/>
                  </a:lnTo>
                  <a:lnTo>
                    <a:pt x="260" y="63"/>
                  </a:lnTo>
                  <a:lnTo>
                    <a:pt x="273" y="50"/>
                  </a:lnTo>
                  <a:lnTo>
                    <a:pt x="278" y="45"/>
                  </a:lnTo>
                  <a:cubicBezTo>
                    <a:pt x="287" y="36"/>
                    <a:pt x="288" y="23"/>
                    <a:pt x="281" y="13"/>
                  </a:cubicBezTo>
                  <a:close/>
                </a:path>
              </a:pathLst>
            </a:custGeom>
            <a:solidFill>
              <a:srgbClr val="FFFFFF"/>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grpSp>
      <p:sp>
        <p:nvSpPr>
          <p:cNvPr id="70" name="Rectangle: Rounded Corners 69">
            <a:extLst>
              <a:ext uri="{FF2B5EF4-FFF2-40B4-BE49-F238E27FC236}">
                <a16:creationId xmlns:a16="http://schemas.microsoft.com/office/drawing/2014/main" id="{D2CA38A0-634B-43FD-8FE9-F10D533E510E}"/>
              </a:ext>
              <a:ext uri="{C183D7F6-B498-43B3-948B-1728B52AA6E4}">
                <adec:decorative xmlns:adec="http://schemas.microsoft.com/office/drawing/2017/decorative" val="1"/>
              </a:ext>
            </a:extLst>
          </p:cNvPr>
          <p:cNvSpPr/>
          <p:nvPr/>
        </p:nvSpPr>
        <p:spPr bwMode="auto">
          <a:xfrm>
            <a:off x="9043227" y="2805404"/>
            <a:ext cx="2502520" cy="3560671"/>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71" name="TextBox 70">
            <a:extLst>
              <a:ext uri="{FF2B5EF4-FFF2-40B4-BE49-F238E27FC236}">
                <a16:creationId xmlns:a16="http://schemas.microsoft.com/office/drawing/2014/main" id="{04386069-C0FC-42D5-8256-CF2330FE7F03}"/>
              </a:ext>
            </a:extLst>
          </p:cNvPr>
          <p:cNvSpPr txBox="1"/>
          <p:nvPr/>
        </p:nvSpPr>
        <p:spPr>
          <a:xfrm>
            <a:off x="9116176" y="3745894"/>
            <a:ext cx="2356622" cy="2462213"/>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Onramp new customers and Upsell to broader Microsoft portfolio</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Use Microsoft Defender for Business as an onramp for new customers who you can then upsell to Microsoft’s broader portfolio of SMB offerings like Microsoft 365 Business Premium or add-on additional Azure and Microsoft security solutions. </a:t>
            </a:r>
          </a:p>
        </p:txBody>
      </p:sp>
      <p:grpSp>
        <p:nvGrpSpPr>
          <p:cNvPr id="77" name="Group 44">
            <a:extLst>
              <a:ext uri="{FF2B5EF4-FFF2-40B4-BE49-F238E27FC236}">
                <a16:creationId xmlns:a16="http://schemas.microsoft.com/office/drawing/2014/main" id="{561A2A69-22DE-47C5-AEDC-07C831B9558D}"/>
              </a:ext>
              <a:ext uri="{C183D7F6-B498-43B3-948B-1728B52AA6E4}">
                <adec:decorative xmlns:adec="http://schemas.microsoft.com/office/drawing/2017/decorative" val="1"/>
              </a:ext>
            </a:extLst>
          </p:cNvPr>
          <p:cNvGrpSpPr>
            <a:grpSpLocks noChangeAspect="1"/>
          </p:cNvGrpSpPr>
          <p:nvPr/>
        </p:nvGrpSpPr>
        <p:grpSpPr bwMode="auto">
          <a:xfrm>
            <a:off x="10036818" y="3110713"/>
            <a:ext cx="516230" cy="496374"/>
            <a:chOff x="1555" y="2707"/>
            <a:chExt cx="260" cy="250"/>
          </a:xfrm>
        </p:grpSpPr>
        <p:sp>
          <p:nvSpPr>
            <p:cNvPr id="78" name="Freeform 45">
              <a:extLst>
                <a:ext uri="{FF2B5EF4-FFF2-40B4-BE49-F238E27FC236}">
                  <a16:creationId xmlns:a16="http://schemas.microsoft.com/office/drawing/2014/main" id="{9DB71402-BB15-4D27-9EB5-1EAFC02B5E3D}"/>
                </a:ext>
              </a:extLst>
            </p:cNvPr>
            <p:cNvSpPr>
              <a:spLocks/>
            </p:cNvSpPr>
            <p:nvPr/>
          </p:nvSpPr>
          <p:spPr bwMode="auto">
            <a:xfrm>
              <a:off x="1673" y="2796"/>
              <a:ext cx="18" cy="0"/>
            </a:xfrm>
            <a:custGeom>
              <a:avLst/>
              <a:gdLst>
                <a:gd name="T0" fmla="*/ 0 w 29"/>
                <a:gd name="T1" fmla="*/ 0 w 29"/>
                <a:gd name="T2" fmla="*/ 29 w 29"/>
                <a:gd name="T3" fmla="*/ 0 w 29"/>
              </a:gdLst>
              <a:ahLst/>
              <a:cxnLst>
                <a:cxn ang="0">
                  <a:pos x="T0" y="0"/>
                </a:cxn>
                <a:cxn ang="0">
                  <a:pos x="T1" y="0"/>
                </a:cxn>
                <a:cxn ang="0">
                  <a:pos x="T2" y="0"/>
                </a:cxn>
                <a:cxn ang="0">
                  <a:pos x="T3" y="0"/>
                </a:cxn>
              </a:cxnLst>
              <a:rect l="0" t="0" r="r" b="b"/>
              <a:pathLst>
                <a:path w="29">
                  <a:moveTo>
                    <a:pt x="0" y="0"/>
                  </a:moveTo>
                  <a:lnTo>
                    <a:pt x="0" y="0"/>
                  </a:lnTo>
                  <a:lnTo>
                    <a:pt x="29" y="0"/>
                  </a:lnTo>
                  <a:lnTo>
                    <a:pt x="0"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79" name="Freeform 46">
              <a:extLst>
                <a:ext uri="{FF2B5EF4-FFF2-40B4-BE49-F238E27FC236}">
                  <a16:creationId xmlns:a16="http://schemas.microsoft.com/office/drawing/2014/main" id="{0A8C171A-C7D5-4450-9F77-7F6CA19CF23E}"/>
                </a:ext>
              </a:extLst>
            </p:cNvPr>
            <p:cNvSpPr>
              <a:spLocks/>
            </p:cNvSpPr>
            <p:nvPr/>
          </p:nvSpPr>
          <p:spPr bwMode="auto">
            <a:xfrm>
              <a:off x="1654" y="2758"/>
              <a:ext cx="3" cy="3"/>
            </a:xfrm>
            <a:custGeom>
              <a:avLst/>
              <a:gdLst>
                <a:gd name="T0" fmla="*/ 0 w 5"/>
                <a:gd name="T1" fmla="*/ 5 h 5"/>
                <a:gd name="T2" fmla="*/ 0 w 5"/>
                <a:gd name="T3" fmla="*/ 5 h 5"/>
                <a:gd name="T4" fmla="*/ 5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0" y="5"/>
                  </a:lnTo>
                  <a:lnTo>
                    <a:pt x="5" y="0"/>
                  </a:lnTo>
                  <a:lnTo>
                    <a:pt x="0" y="5"/>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80" name="Freeform 47">
              <a:extLst>
                <a:ext uri="{FF2B5EF4-FFF2-40B4-BE49-F238E27FC236}">
                  <a16:creationId xmlns:a16="http://schemas.microsoft.com/office/drawing/2014/main" id="{DBCFC99A-09B0-4A98-8D57-76CE27A16A96}"/>
                </a:ext>
              </a:extLst>
            </p:cNvPr>
            <p:cNvSpPr>
              <a:spLocks/>
            </p:cNvSpPr>
            <p:nvPr/>
          </p:nvSpPr>
          <p:spPr bwMode="auto">
            <a:xfrm>
              <a:off x="1709" y="2758"/>
              <a:ext cx="2" cy="3"/>
            </a:xfrm>
            <a:custGeom>
              <a:avLst/>
              <a:gdLst>
                <a:gd name="T0" fmla="*/ 0 w 4"/>
                <a:gd name="T1" fmla="*/ 0 h 5"/>
                <a:gd name="T2" fmla="*/ 0 w 4"/>
                <a:gd name="T3" fmla="*/ 0 h 5"/>
                <a:gd name="T4" fmla="*/ 4 w 4"/>
                <a:gd name="T5" fmla="*/ 5 h 5"/>
                <a:gd name="T6" fmla="*/ 0 w 4"/>
                <a:gd name="T7" fmla="*/ 0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0"/>
                  </a:lnTo>
                  <a:lnTo>
                    <a:pt x="4" y="5"/>
                  </a:lnTo>
                  <a:lnTo>
                    <a:pt x="0" y="0"/>
                  </a:lnTo>
                  <a:lnTo>
                    <a:pt x="0"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81" name="Freeform 48">
              <a:extLst>
                <a:ext uri="{FF2B5EF4-FFF2-40B4-BE49-F238E27FC236}">
                  <a16:creationId xmlns:a16="http://schemas.microsoft.com/office/drawing/2014/main" id="{82364EBD-3B3D-4B98-BD2C-DCA085D63115}"/>
                </a:ext>
              </a:extLst>
            </p:cNvPr>
            <p:cNvSpPr>
              <a:spLocks/>
            </p:cNvSpPr>
            <p:nvPr/>
          </p:nvSpPr>
          <p:spPr bwMode="auto">
            <a:xfrm>
              <a:off x="1555" y="2758"/>
              <a:ext cx="250" cy="199"/>
            </a:xfrm>
            <a:custGeom>
              <a:avLst/>
              <a:gdLst>
                <a:gd name="T0" fmla="*/ 136 w 403"/>
                <a:gd name="T1" fmla="*/ 293 h 320"/>
                <a:gd name="T2" fmla="*/ 136 w 403"/>
                <a:gd name="T3" fmla="*/ 293 h 320"/>
                <a:gd name="T4" fmla="*/ 136 w 403"/>
                <a:gd name="T5" fmla="*/ 320 h 320"/>
                <a:gd name="T6" fmla="*/ 269 w 403"/>
                <a:gd name="T7" fmla="*/ 320 h 320"/>
                <a:gd name="T8" fmla="*/ 269 w 403"/>
                <a:gd name="T9" fmla="*/ 294 h 320"/>
                <a:gd name="T10" fmla="*/ 232 w 403"/>
                <a:gd name="T11" fmla="*/ 294 h 320"/>
                <a:gd name="T12" fmla="*/ 228 w 403"/>
                <a:gd name="T13" fmla="*/ 293 h 320"/>
                <a:gd name="T14" fmla="*/ 216 w 403"/>
                <a:gd name="T15" fmla="*/ 288 h 320"/>
                <a:gd name="T16" fmla="*/ 206 w 403"/>
                <a:gd name="T17" fmla="*/ 267 h 320"/>
                <a:gd name="T18" fmla="*/ 206 w 403"/>
                <a:gd name="T19" fmla="*/ 254 h 320"/>
                <a:gd name="T20" fmla="*/ 206 w 403"/>
                <a:gd name="T21" fmla="*/ 134 h 320"/>
                <a:gd name="T22" fmla="*/ 232 w 403"/>
                <a:gd name="T23" fmla="*/ 107 h 320"/>
                <a:gd name="T24" fmla="*/ 403 w 403"/>
                <a:gd name="T25" fmla="*/ 107 h 320"/>
                <a:gd name="T26" fmla="*/ 403 w 403"/>
                <a:gd name="T27" fmla="*/ 0 h 320"/>
                <a:gd name="T28" fmla="*/ 304 w 403"/>
                <a:gd name="T29" fmla="*/ 0 h 320"/>
                <a:gd name="T30" fmla="*/ 295 w 403"/>
                <a:gd name="T31" fmla="*/ 0 h 320"/>
                <a:gd name="T32" fmla="*/ 291 w 403"/>
                <a:gd name="T33" fmla="*/ 4 h 320"/>
                <a:gd name="T34" fmla="*/ 271 w 403"/>
                <a:gd name="T35" fmla="*/ 24 h 320"/>
                <a:gd name="T36" fmla="*/ 253 w 403"/>
                <a:gd name="T37" fmla="*/ 43 h 320"/>
                <a:gd name="T38" fmla="*/ 247 w 403"/>
                <a:gd name="T39" fmla="*/ 37 h 320"/>
                <a:gd name="T40" fmla="*/ 247 w 403"/>
                <a:gd name="T41" fmla="*/ 61 h 320"/>
                <a:gd name="T42" fmla="*/ 247 w 403"/>
                <a:gd name="T43" fmla="*/ 88 h 320"/>
                <a:gd name="T44" fmla="*/ 220 w 403"/>
                <a:gd name="T45" fmla="*/ 88 h 320"/>
                <a:gd name="T46" fmla="*/ 191 w 403"/>
                <a:gd name="T47" fmla="*/ 88 h 320"/>
                <a:gd name="T48" fmla="*/ 165 w 403"/>
                <a:gd name="T49" fmla="*/ 88 h 320"/>
                <a:gd name="T50" fmla="*/ 165 w 403"/>
                <a:gd name="T51" fmla="*/ 61 h 320"/>
                <a:gd name="T52" fmla="*/ 165 w 403"/>
                <a:gd name="T53" fmla="*/ 37 h 320"/>
                <a:gd name="T54" fmla="*/ 159 w 403"/>
                <a:gd name="T55" fmla="*/ 43 h 320"/>
                <a:gd name="T56" fmla="*/ 140 w 403"/>
                <a:gd name="T57" fmla="*/ 24 h 320"/>
                <a:gd name="T58" fmla="*/ 120 w 403"/>
                <a:gd name="T59" fmla="*/ 4 h 320"/>
                <a:gd name="T60" fmla="*/ 116 w 403"/>
                <a:gd name="T61" fmla="*/ 0 h 320"/>
                <a:gd name="T62" fmla="*/ 107 w 403"/>
                <a:gd name="T63" fmla="*/ 0 h 320"/>
                <a:gd name="T64" fmla="*/ 0 w 403"/>
                <a:gd name="T65" fmla="*/ 0 h 320"/>
                <a:gd name="T66" fmla="*/ 0 w 403"/>
                <a:gd name="T67" fmla="*/ 99 h 320"/>
                <a:gd name="T68" fmla="*/ 1 w 403"/>
                <a:gd name="T69" fmla="*/ 99 h 320"/>
                <a:gd name="T70" fmla="*/ 81 w 403"/>
                <a:gd name="T71" fmla="*/ 99 h 320"/>
                <a:gd name="T72" fmla="*/ 108 w 403"/>
                <a:gd name="T73" fmla="*/ 126 h 320"/>
                <a:gd name="T74" fmla="*/ 108 w 403"/>
                <a:gd name="T75" fmla="*/ 254 h 320"/>
                <a:gd name="T76" fmla="*/ 189 w 403"/>
                <a:gd name="T77" fmla="*/ 254 h 320"/>
                <a:gd name="T78" fmla="*/ 189 w 403"/>
                <a:gd name="T79" fmla="*/ 293 h 320"/>
                <a:gd name="T80" fmla="*/ 136 w 403"/>
                <a:gd name="T81" fmla="*/ 29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3" h="320">
                  <a:moveTo>
                    <a:pt x="136" y="293"/>
                  </a:moveTo>
                  <a:lnTo>
                    <a:pt x="136" y="293"/>
                  </a:lnTo>
                  <a:lnTo>
                    <a:pt x="136" y="320"/>
                  </a:lnTo>
                  <a:lnTo>
                    <a:pt x="269" y="320"/>
                  </a:lnTo>
                  <a:lnTo>
                    <a:pt x="269" y="294"/>
                  </a:lnTo>
                  <a:lnTo>
                    <a:pt x="232" y="294"/>
                  </a:lnTo>
                  <a:cubicBezTo>
                    <a:pt x="231" y="294"/>
                    <a:pt x="229" y="294"/>
                    <a:pt x="228" y="293"/>
                  </a:cubicBezTo>
                  <a:cubicBezTo>
                    <a:pt x="223" y="293"/>
                    <a:pt x="219" y="291"/>
                    <a:pt x="216" y="288"/>
                  </a:cubicBezTo>
                  <a:cubicBezTo>
                    <a:pt x="210" y="283"/>
                    <a:pt x="206" y="276"/>
                    <a:pt x="206" y="267"/>
                  </a:cubicBezTo>
                  <a:lnTo>
                    <a:pt x="206" y="254"/>
                  </a:lnTo>
                  <a:lnTo>
                    <a:pt x="206" y="134"/>
                  </a:lnTo>
                  <a:cubicBezTo>
                    <a:pt x="206" y="119"/>
                    <a:pt x="218" y="107"/>
                    <a:pt x="232" y="107"/>
                  </a:cubicBezTo>
                  <a:lnTo>
                    <a:pt x="403" y="107"/>
                  </a:lnTo>
                  <a:lnTo>
                    <a:pt x="403" y="0"/>
                  </a:lnTo>
                  <a:lnTo>
                    <a:pt x="304" y="0"/>
                  </a:lnTo>
                  <a:lnTo>
                    <a:pt x="295" y="0"/>
                  </a:lnTo>
                  <a:lnTo>
                    <a:pt x="291" y="4"/>
                  </a:lnTo>
                  <a:lnTo>
                    <a:pt x="271" y="24"/>
                  </a:lnTo>
                  <a:lnTo>
                    <a:pt x="253" y="43"/>
                  </a:lnTo>
                  <a:lnTo>
                    <a:pt x="247" y="37"/>
                  </a:lnTo>
                  <a:lnTo>
                    <a:pt x="247" y="61"/>
                  </a:lnTo>
                  <a:lnTo>
                    <a:pt x="247" y="88"/>
                  </a:lnTo>
                  <a:lnTo>
                    <a:pt x="220" y="88"/>
                  </a:lnTo>
                  <a:lnTo>
                    <a:pt x="191" y="88"/>
                  </a:lnTo>
                  <a:lnTo>
                    <a:pt x="165" y="88"/>
                  </a:lnTo>
                  <a:lnTo>
                    <a:pt x="165" y="61"/>
                  </a:lnTo>
                  <a:lnTo>
                    <a:pt x="165" y="37"/>
                  </a:lnTo>
                  <a:lnTo>
                    <a:pt x="159" y="43"/>
                  </a:lnTo>
                  <a:lnTo>
                    <a:pt x="140" y="24"/>
                  </a:lnTo>
                  <a:lnTo>
                    <a:pt x="120" y="4"/>
                  </a:lnTo>
                  <a:lnTo>
                    <a:pt x="116" y="0"/>
                  </a:lnTo>
                  <a:lnTo>
                    <a:pt x="107" y="0"/>
                  </a:lnTo>
                  <a:lnTo>
                    <a:pt x="0" y="0"/>
                  </a:lnTo>
                  <a:lnTo>
                    <a:pt x="0" y="99"/>
                  </a:lnTo>
                  <a:cubicBezTo>
                    <a:pt x="1" y="99"/>
                    <a:pt x="1" y="99"/>
                    <a:pt x="1" y="99"/>
                  </a:cubicBezTo>
                  <a:lnTo>
                    <a:pt x="81" y="99"/>
                  </a:lnTo>
                  <a:cubicBezTo>
                    <a:pt x="96" y="99"/>
                    <a:pt x="108" y="111"/>
                    <a:pt x="108" y="126"/>
                  </a:cubicBezTo>
                  <a:lnTo>
                    <a:pt x="108" y="254"/>
                  </a:lnTo>
                  <a:lnTo>
                    <a:pt x="189" y="254"/>
                  </a:lnTo>
                  <a:lnTo>
                    <a:pt x="189" y="293"/>
                  </a:lnTo>
                  <a:lnTo>
                    <a:pt x="136" y="293"/>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82" name="Freeform 49">
              <a:extLst>
                <a:ext uri="{FF2B5EF4-FFF2-40B4-BE49-F238E27FC236}">
                  <a16:creationId xmlns:a16="http://schemas.microsoft.com/office/drawing/2014/main" id="{4FC5584F-6D36-4771-AC27-CA5663F79F9B}"/>
                </a:ext>
              </a:extLst>
            </p:cNvPr>
            <p:cNvSpPr>
              <a:spLocks noEditPoints="1"/>
            </p:cNvSpPr>
            <p:nvPr/>
          </p:nvSpPr>
          <p:spPr bwMode="auto">
            <a:xfrm>
              <a:off x="1555" y="2836"/>
              <a:ext cx="50" cy="92"/>
            </a:xfrm>
            <a:custGeom>
              <a:avLst/>
              <a:gdLst>
                <a:gd name="T0" fmla="*/ 24 w 80"/>
                <a:gd name="T1" fmla="*/ 128 h 147"/>
                <a:gd name="T2" fmla="*/ 24 w 80"/>
                <a:gd name="T3" fmla="*/ 128 h 147"/>
                <a:gd name="T4" fmla="*/ 24 w 80"/>
                <a:gd name="T5" fmla="*/ 107 h 147"/>
                <a:gd name="T6" fmla="*/ 50 w 80"/>
                <a:gd name="T7" fmla="*/ 107 h 147"/>
                <a:gd name="T8" fmla="*/ 50 w 80"/>
                <a:gd name="T9" fmla="*/ 128 h 147"/>
                <a:gd name="T10" fmla="*/ 50 w 80"/>
                <a:gd name="T11" fmla="*/ 133 h 147"/>
                <a:gd name="T12" fmla="*/ 24 w 80"/>
                <a:gd name="T13" fmla="*/ 133 h 147"/>
                <a:gd name="T14" fmla="*/ 24 w 80"/>
                <a:gd name="T15" fmla="*/ 128 h 147"/>
                <a:gd name="T16" fmla="*/ 0 w 80"/>
                <a:gd name="T17" fmla="*/ 128 h 147"/>
                <a:gd name="T18" fmla="*/ 0 w 80"/>
                <a:gd name="T19" fmla="*/ 128 h 147"/>
                <a:gd name="T20" fmla="*/ 0 w 80"/>
                <a:gd name="T21" fmla="*/ 147 h 147"/>
                <a:gd name="T22" fmla="*/ 80 w 80"/>
                <a:gd name="T23" fmla="*/ 146 h 147"/>
                <a:gd name="T24" fmla="*/ 80 w 80"/>
                <a:gd name="T25" fmla="*/ 128 h 147"/>
                <a:gd name="T26" fmla="*/ 80 w 80"/>
                <a:gd name="T27" fmla="*/ 0 h 147"/>
                <a:gd name="T28" fmla="*/ 0 w 80"/>
                <a:gd name="T29" fmla="*/ 0 h 147"/>
                <a:gd name="T30" fmla="*/ 0 w 80"/>
                <a:gd name="T31" fmla="*/ 12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147">
                  <a:moveTo>
                    <a:pt x="24" y="128"/>
                  </a:moveTo>
                  <a:lnTo>
                    <a:pt x="24" y="128"/>
                  </a:lnTo>
                  <a:lnTo>
                    <a:pt x="24" y="107"/>
                  </a:lnTo>
                  <a:lnTo>
                    <a:pt x="50" y="107"/>
                  </a:lnTo>
                  <a:lnTo>
                    <a:pt x="50" y="128"/>
                  </a:lnTo>
                  <a:lnTo>
                    <a:pt x="50" y="133"/>
                  </a:lnTo>
                  <a:lnTo>
                    <a:pt x="24" y="133"/>
                  </a:lnTo>
                  <a:lnTo>
                    <a:pt x="24" y="128"/>
                  </a:lnTo>
                  <a:close/>
                  <a:moveTo>
                    <a:pt x="0" y="128"/>
                  </a:moveTo>
                  <a:lnTo>
                    <a:pt x="0" y="128"/>
                  </a:lnTo>
                  <a:lnTo>
                    <a:pt x="0" y="147"/>
                  </a:lnTo>
                  <a:lnTo>
                    <a:pt x="80" y="146"/>
                  </a:lnTo>
                  <a:lnTo>
                    <a:pt x="80" y="128"/>
                  </a:lnTo>
                  <a:lnTo>
                    <a:pt x="80" y="0"/>
                  </a:lnTo>
                  <a:lnTo>
                    <a:pt x="0" y="0"/>
                  </a:lnTo>
                  <a:lnTo>
                    <a:pt x="0" y="12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83" name="Freeform 50">
              <a:extLst>
                <a:ext uri="{FF2B5EF4-FFF2-40B4-BE49-F238E27FC236}">
                  <a16:creationId xmlns:a16="http://schemas.microsoft.com/office/drawing/2014/main" id="{142563EC-877E-4865-ACCF-94696E6C8D6B}"/>
                </a:ext>
              </a:extLst>
            </p:cNvPr>
            <p:cNvSpPr>
              <a:spLocks/>
            </p:cNvSpPr>
            <p:nvPr/>
          </p:nvSpPr>
          <p:spPr bwMode="auto">
            <a:xfrm>
              <a:off x="1641" y="2707"/>
              <a:ext cx="83" cy="89"/>
            </a:xfrm>
            <a:custGeom>
              <a:avLst/>
              <a:gdLst>
                <a:gd name="T0" fmla="*/ 67 w 133"/>
                <a:gd name="T1" fmla="*/ 0 h 143"/>
                <a:gd name="T2" fmla="*/ 67 w 133"/>
                <a:gd name="T3" fmla="*/ 0 h 143"/>
                <a:gd name="T4" fmla="*/ 6 w 133"/>
                <a:gd name="T5" fmla="*/ 61 h 143"/>
                <a:gd name="T6" fmla="*/ 0 w 133"/>
                <a:gd name="T7" fmla="*/ 67 h 143"/>
                <a:gd name="T8" fmla="*/ 15 w 133"/>
                <a:gd name="T9" fmla="*/ 82 h 143"/>
                <a:gd name="T10" fmla="*/ 20 w 133"/>
                <a:gd name="T11" fmla="*/ 87 h 143"/>
                <a:gd name="T12" fmla="*/ 25 w 133"/>
                <a:gd name="T13" fmla="*/ 82 h 143"/>
                <a:gd name="T14" fmla="*/ 46 w 133"/>
                <a:gd name="T15" fmla="*/ 61 h 143"/>
                <a:gd name="T16" fmla="*/ 52 w 133"/>
                <a:gd name="T17" fmla="*/ 55 h 143"/>
                <a:gd name="T18" fmla="*/ 52 w 133"/>
                <a:gd name="T19" fmla="*/ 61 h 143"/>
                <a:gd name="T20" fmla="*/ 52 w 133"/>
                <a:gd name="T21" fmla="*/ 82 h 143"/>
                <a:gd name="T22" fmla="*/ 52 w 133"/>
                <a:gd name="T23" fmla="*/ 143 h 143"/>
                <a:gd name="T24" fmla="*/ 81 w 133"/>
                <a:gd name="T25" fmla="*/ 143 h 143"/>
                <a:gd name="T26" fmla="*/ 81 w 133"/>
                <a:gd name="T27" fmla="*/ 82 h 143"/>
                <a:gd name="T28" fmla="*/ 81 w 133"/>
                <a:gd name="T29" fmla="*/ 61 h 143"/>
                <a:gd name="T30" fmla="*/ 81 w 133"/>
                <a:gd name="T31" fmla="*/ 55 h 143"/>
                <a:gd name="T32" fmla="*/ 88 w 133"/>
                <a:gd name="T33" fmla="*/ 61 h 143"/>
                <a:gd name="T34" fmla="*/ 109 w 133"/>
                <a:gd name="T35" fmla="*/ 82 h 143"/>
                <a:gd name="T36" fmla="*/ 113 w 133"/>
                <a:gd name="T37" fmla="*/ 87 h 143"/>
                <a:gd name="T38" fmla="*/ 118 w 133"/>
                <a:gd name="T39" fmla="*/ 82 h 143"/>
                <a:gd name="T40" fmla="*/ 133 w 133"/>
                <a:gd name="T41" fmla="*/ 67 h 143"/>
                <a:gd name="T42" fmla="*/ 128 w 133"/>
                <a:gd name="T43" fmla="*/ 61 h 143"/>
                <a:gd name="T44" fmla="*/ 67 w 133"/>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43">
                  <a:moveTo>
                    <a:pt x="67" y="0"/>
                  </a:moveTo>
                  <a:lnTo>
                    <a:pt x="67" y="0"/>
                  </a:lnTo>
                  <a:lnTo>
                    <a:pt x="6" y="61"/>
                  </a:lnTo>
                  <a:lnTo>
                    <a:pt x="0" y="67"/>
                  </a:lnTo>
                  <a:lnTo>
                    <a:pt x="15" y="82"/>
                  </a:lnTo>
                  <a:lnTo>
                    <a:pt x="20" y="87"/>
                  </a:lnTo>
                  <a:lnTo>
                    <a:pt x="25" y="82"/>
                  </a:lnTo>
                  <a:lnTo>
                    <a:pt x="46" y="61"/>
                  </a:lnTo>
                  <a:lnTo>
                    <a:pt x="52" y="55"/>
                  </a:lnTo>
                  <a:lnTo>
                    <a:pt x="52" y="61"/>
                  </a:lnTo>
                  <a:lnTo>
                    <a:pt x="52" y="82"/>
                  </a:lnTo>
                  <a:lnTo>
                    <a:pt x="52" y="143"/>
                  </a:lnTo>
                  <a:lnTo>
                    <a:pt x="81" y="143"/>
                  </a:lnTo>
                  <a:lnTo>
                    <a:pt x="81" y="82"/>
                  </a:lnTo>
                  <a:lnTo>
                    <a:pt x="81" y="61"/>
                  </a:lnTo>
                  <a:lnTo>
                    <a:pt x="81" y="55"/>
                  </a:lnTo>
                  <a:lnTo>
                    <a:pt x="88" y="61"/>
                  </a:lnTo>
                  <a:lnTo>
                    <a:pt x="109" y="82"/>
                  </a:lnTo>
                  <a:lnTo>
                    <a:pt x="113" y="87"/>
                  </a:lnTo>
                  <a:lnTo>
                    <a:pt x="118" y="82"/>
                  </a:lnTo>
                  <a:lnTo>
                    <a:pt x="133" y="67"/>
                  </a:lnTo>
                  <a:lnTo>
                    <a:pt x="128" y="61"/>
                  </a:lnTo>
                  <a:lnTo>
                    <a:pt x="67"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84" name="Freeform 51">
              <a:extLst>
                <a:ext uri="{FF2B5EF4-FFF2-40B4-BE49-F238E27FC236}">
                  <a16:creationId xmlns:a16="http://schemas.microsoft.com/office/drawing/2014/main" id="{A368377F-AF9E-4E97-9F4F-16FEC4085DED}"/>
                </a:ext>
              </a:extLst>
            </p:cNvPr>
            <p:cNvSpPr>
              <a:spLocks noEditPoints="1"/>
            </p:cNvSpPr>
            <p:nvPr/>
          </p:nvSpPr>
          <p:spPr bwMode="auto">
            <a:xfrm>
              <a:off x="1699" y="2841"/>
              <a:ext cx="116" cy="83"/>
            </a:xfrm>
            <a:custGeom>
              <a:avLst/>
              <a:gdLst>
                <a:gd name="T0" fmla="*/ 111 w 187"/>
                <a:gd name="T1" fmla="*/ 120 h 133"/>
                <a:gd name="T2" fmla="*/ 111 w 187"/>
                <a:gd name="T3" fmla="*/ 120 h 133"/>
                <a:gd name="T4" fmla="*/ 111 w 187"/>
                <a:gd name="T5" fmla="*/ 120 h 133"/>
                <a:gd name="T6" fmla="*/ 71 w 187"/>
                <a:gd name="T7" fmla="*/ 120 h 133"/>
                <a:gd name="T8" fmla="*/ 71 w 187"/>
                <a:gd name="T9" fmla="*/ 120 h 133"/>
                <a:gd name="T10" fmla="*/ 71 w 187"/>
                <a:gd name="T11" fmla="*/ 93 h 133"/>
                <a:gd name="T12" fmla="*/ 111 w 187"/>
                <a:gd name="T13" fmla="*/ 93 h 133"/>
                <a:gd name="T14" fmla="*/ 111 w 187"/>
                <a:gd name="T15" fmla="*/ 120 h 133"/>
                <a:gd name="T16" fmla="*/ 187 w 187"/>
                <a:gd name="T17" fmla="*/ 0 h 133"/>
                <a:gd name="T18" fmla="*/ 187 w 187"/>
                <a:gd name="T19" fmla="*/ 0 h 133"/>
                <a:gd name="T20" fmla="*/ 171 w 187"/>
                <a:gd name="T21" fmla="*/ 0 h 133"/>
                <a:gd name="T22" fmla="*/ 0 w 187"/>
                <a:gd name="T23" fmla="*/ 0 h 133"/>
                <a:gd name="T24" fmla="*/ 0 w 187"/>
                <a:gd name="T25" fmla="*/ 120 h 133"/>
                <a:gd name="T26" fmla="*/ 0 w 187"/>
                <a:gd name="T27" fmla="*/ 133 h 133"/>
                <a:gd name="T28" fmla="*/ 187 w 187"/>
                <a:gd name="T29" fmla="*/ 133 h 133"/>
                <a:gd name="T30" fmla="*/ 187 w 187"/>
                <a:gd name="T3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33">
                  <a:moveTo>
                    <a:pt x="111" y="120"/>
                  </a:moveTo>
                  <a:lnTo>
                    <a:pt x="111" y="120"/>
                  </a:lnTo>
                  <a:lnTo>
                    <a:pt x="111" y="120"/>
                  </a:lnTo>
                  <a:lnTo>
                    <a:pt x="71" y="120"/>
                  </a:lnTo>
                  <a:lnTo>
                    <a:pt x="71" y="120"/>
                  </a:lnTo>
                  <a:lnTo>
                    <a:pt x="71" y="93"/>
                  </a:lnTo>
                  <a:lnTo>
                    <a:pt x="111" y="93"/>
                  </a:lnTo>
                  <a:lnTo>
                    <a:pt x="111" y="120"/>
                  </a:lnTo>
                  <a:close/>
                  <a:moveTo>
                    <a:pt x="187" y="0"/>
                  </a:moveTo>
                  <a:lnTo>
                    <a:pt x="187" y="0"/>
                  </a:lnTo>
                  <a:lnTo>
                    <a:pt x="171" y="0"/>
                  </a:lnTo>
                  <a:lnTo>
                    <a:pt x="0" y="0"/>
                  </a:lnTo>
                  <a:lnTo>
                    <a:pt x="0" y="120"/>
                  </a:lnTo>
                  <a:lnTo>
                    <a:pt x="0" y="133"/>
                  </a:lnTo>
                  <a:lnTo>
                    <a:pt x="187" y="133"/>
                  </a:lnTo>
                  <a:lnTo>
                    <a:pt x="187"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
        <p:nvSpPr>
          <p:cNvPr id="33" name="TextBox 32">
            <a:extLst>
              <a:ext uri="{FF2B5EF4-FFF2-40B4-BE49-F238E27FC236}">
                <a16:creationId xmlns:a16="http://schemas.microsoft.com/office/drawing/2014/main" id="{753BA386-3476-435A-83D6-18FB52A27E9F}"/>
              </a:ext>
            </a:extLst>
          </p:cNvPr>
          <p:cNvSpPr txBox="1"/>
          <p:nvPr/>
        </p:nvSpPr>
        <p:spPr>
          <a:xfrm>
            <a:off x="1293396" y="6537398"/>
            <a:ext cx="9839725" cy="264303"/>
          </a:xfrm>
          <a:prstGeom prst="rect">
            <a:avLst/>
          </a:prstGeom>
          <a:noFill/>
        </p:spPr>
        <p:txBody>
          <a:bodyPr wrap="square">
            <a:spAutoFit/>
          </a:bodyPr>
          <a:lstStyle/>
          <a:p>
            <a:pPr marL="0" marR="0">
              <a:lnSpc>
                <a:spcPct val="107000"/>
              </a:lnSpc>
              <a:spcBef>
                <a:spcPts val="0"/>
              </a:spcBef>
              <a:spcAft>
                <a:spcPts val="800"/>
              </a:spcAft>
            </a:pPr>
            <a:r>
              <a:rPr lang="en-US" sz="1100">
                <a:solidFill>
                  <a:srgbClr val="FF0000"/>
                </a:solidFill>
                <a:effectLst/>
                <a:latin typeface="Segoe UI" panose="020B0502040204020203" pitchFamily="34" charset="0"/>
                <a:ea typeface="Calibri" panose="020F0502020204030204" pitchFamily="34" charset="0"/>
                <a:cs typeface="Arial" panose="020B0604020202020204" pitchFamily="34" charset="0"/>
              </a:rPr>
              <a:t>Note that not all capabilities </a:t>
            </a:r>
            <a:r>
              <a:rPr lang="en-US" sz="1100">
                <a:solidFill>
                  <a:srgbClr val="FF0000"/>
                </a:solidFill>
                <a:latin typeface="Segoe UI" panose="020B0502040204020203" pitchFamily="34" charset="0"/>
                <a:ea typeface="Calibri" panose="020F0502020204030204" pitchFamily="34" charset="0"/>
                <a:cs typeface="Arial" panose="020B0604020202020204" pitchFamily="34" charset="0"/>
              </a:rPr>
              <a:t>may</a:t>
            </a:r>
            <a:r>
              <a:rPr lang="en-US" sz="1100">
                <a:solidFill>
                  <a:srgbClr val="FF0000"/>
                </a:solidFill>
                <a:effectLst/>
                <a:latin typeface="Segoe UI" panose="020B0502040204020203" pitchFamily="34" charset="0"/>
                <a:ea typeface="Calibri" panose="020F0502020204030204" pitchFamily="34" charset="0"/>
                <a:cs typeface="Arial" panose="020B0604020202020204" pitchFamily="34" charset="0"/>
              </a:rPr>
              <a:t> be available in preview</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33076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B11AF-3C62-465A-84D4-CE846C1FD42D}"/>
              </a:ext>
            </a:extLst>
          </p:cNvPr>
          <p:cNvSpPr>
            <a:spLocks noGrp="1"/>
          </p:cNvSpPr>
          <p:nvPr>
            <p:ph type="title"/>
          </p:nvPr>
        </p:nvSpPr>
        <p:spPr>
          <a:xfrm>
            <a:off x="585216" y="3035808"/>
            <a:ext cx="9144000" cy="498598"/>
          </a:xfrm>
        </p:spPr>
        <p:txBody>
          <a:bodyPr/>
          <a:lstStyle/>
          <a:p>
            <a:r>
              <a:rPr lang="en-US"/>
              <a:t>Learn more</a:t>
            </a:r>
          </a:p>
        </p:txBody>
      </p:sp>
    </p:spTree>
    <p:extLst>
      <p:ext uri="{BB962C8B-B14F-4D97-AF65-F5344CB8AC3E}">
        <p14:creationId xmlns:p14="http://schemas.microsoft.com/office/powerpoint/2010/main" val="7606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4FC243C3-B3B1-411B-923B-3B7CECE8DA7D}"/>
              </a:ext>
              <a:ext uri="{C183D7F6-B498-43B3-948B-1728B52AA6E4}">
                <adec:decorative xmlns:adec="http://schemas.microsoft.com/office/drawing/2017/decorative" val="1"/>
              </a:ext>
            </a:extLst>
          </p:cNvPr>
          <p:cNvSpPr/>
          <p:nvPr/>
        </p:nvSpPr>
        <p:spPr bwMode="auto">
          <a:xfrm rot="5400000">
            <a:off x="368172" y="1147438"/>
            <a:ext cx="3774693" cy="4511040"/>
          </a:xfrm>
          <a:prstGeom prst="round2SameRect">
            <a:avLst>
              <a:gd name="adj1" fmla="val 9213"/>
              <a:gd name="adj2" fmla="val 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itle 1">
            <a:extLst>
              <a:ext uri="{FF2B5EF4-FFF2-40B4-BE49-F238E27FC236}">
                <a16:creationId xmlns:a16="http://schemas.microsoft.com/office/drawing/2014/main" id="{CABD582B-8274-1946-9BE6-19C5D4FAA516}"/>
              </a:ext>
            </a:extLst>
          </p:cNvPr>
          <p:cNvSpPr>
            <a:spLocks noGrp="1"/>
          </p:cNvSpPr>
          <p:nvPr>
            <p:ph type="title"/>
          </p:nvPr>
        </p:nvSpPr>
        <p:spPr>
          <a:xfrm>
            <a:off x="588963" y="3211969"/>
            <a:ext cx="3181350" cy="430887"/>
          </a:xfrm>
        </p:spPr>
        <p:txBody>
          <a:bodyPr/>
          <a:lstStyle/>
          <a:p>
            <a:r>
              <a:rPr lang="en-US" noProof="0">
                <a:solidFill>
                  <a:schemeClr val="accent3"/>
                </a:solidFill>
              </a:rPr>
              <a:t>Learn more at</a:t>
            </a:r>
            <a:endParaRPr lang="en-US">
              <a:solidFill>
                <a:schemeClr val="accent3"/>
              </a:solidFill>
            </a:endParaRPr>
          </a:p>
        </p:txBody>
      </p:sp>
      <p:sp>
        <p:nvSpPr>
          <p:cNvPr id="2" name="Text Placeholder 1">
            <a:extLst>
              <a:ext uri="{FF2B5EF4-FFF2-40B4-BE49-F238E27FC236}">
                <a16:creationId xmlns:a16="http://schemas.microsoft.com/office/drawing/2014/main" id="{D1EFD92D-A4B6-4FA7-92E7-8CB29D8CB273}"/>
              </a:ext>
            </a:extLst>
          </p:cNvPr>
          <p:cNvSpPr>
            <a:spLocks noGrp="1"/>
          </p:cNvSpPr>
          <p:nvPr>
            <p:ph type="body" sz="quarter" idx="11"/>
          </p:nvPr>
        </p:nvSpPr>
        <p:spPr>
          <a:xfrm>
            <a:off x="5359078" y="1719254"/>
            <a:ext cx="6250310" cy="3416320"/>
          </a:xfrm>
        </p:spPr>
        <p:txBody>
          <a:bodyPr/>
          <a:lstStyle/>
          <a:p>
            <a:pPr lvl="0">
              <a:spcBef>
                <a:spcPts val="2400"/>
              </a:spcBef>
            </a:pPr>
            <a:r>
              <a:rPr lang="en-US"/>
              <a:t>Read our Ignite blog: </a:t>
            </a:r>
            <a:r>
              <a:rPr lang="en-US">
                <a:hlinkClick r:id="rId3"/>
              </a:rPr>
              <a:t>https://aka.ms/MDB-Blog</a:t>
            </a:r>
            <a:endParaRPr lang="en-US"/>
          </a:p>
          <a:p>
            <a:pPr lvl="0">
              <a:spcBef>
                <a:spcPts val="2400"/>
              </a:spcBef>
            </a:pPr>
            <a:r>
              <a:rPr lang="en-US">
                <a:hlinkClick r:id="rId4"/>
              </a:rPr>
              <a:t>Join the partner webinar</a:t>
            </a:r>
            <a:r>
              <a:rPr lang="en-US"/>
              <a:t>, Nov 18th at 8 am Pacific</a:t>
            </a:r>
          </a:p>
          <a:p>
            <a:pPr lvl="0">
              <a:spcBef>
                <a:spcPts val="2400"/>
              </a:spcBef>
            </a:pPr>
            <a:r>
              <a:rPr lang="en-US">
                <a:effectLst/>
                <a:ea typeface="Calibri" panose="020F0502020204030204" pitchFamily="34" charset="0"/>
                <a:cs typeface="Arial" panose="020B0604020202020204" pitchFamily="34" charset="0"/>
              </a:rPr>
              <a:t>Microsoft 365 Business Premium </a:t>
            </a:r>
            <a:r>
              <a:rPr lang="en-US">
                <a:effectLst/>
                <a:ea typeface="Calibri" panose="020F0502020204030204" pitchFamily="34" charset="0"/>
                <a:cs typeface="Arial" panose="020B0604020202020204" pitchFamily="34" charset="0"/>
                <a:hlinkClick r:id="rId5"/>
              </a:rPr>
              <a:t>Partner Playbook</a:t>
            </a:r>
            <a:endParaRPr lang="en-US">
              <a:effectLst/>
              <a:ea typeface="Calibri" panose="020F0502020204030204" pitchFamily="34" charset="0"/>
              <a:cs typeface="Arial" panose="020B0604020202020204" pitchFamily="34" charset="0"/>
            </a:endParaRPr>
          </a:p>
          <a:p>
            <a:pPr lvl="0">
              <a:spcBef>
                <a:spcPts val="2400"/>
              </a:spcBef>
            </a:pPr>
            <a:r>
              <a:rPr lang="en-US">
                <a:effectLst/>
                <a:ea typeface="Calibri" panose="020F0502020204030204" pitchFamily="34" charset="0"/>
                <a:cs typeface="Arial" panose="020B0604020202020204" pitchFamily="34" charset="0"/>
              </a:rPr>
              <a:t>Updated Upsell Guides: </a:t>
            </a:r>
          </a:p>
          <a:p>
            <a:pPr marL="742950" marR="0" lvl="1" indent="-285750">
              <a:lnSpc>
                <a:spcPct val="105000"/>
              </a:lnSpc>
              <a:spcBef>
                <a:spcPts val="0"/>
              </a:spcBef>
              <a:spcAft>
                <a:spcPts val="0"/>
              </a:spcAft>
              <a:buSzPts val="1000"/>
              <a:buFont typeface="Symbol" panose="05050102010706020507" pitchFamily="18" charset="2"/>
              <a:buChar char=""/>
              <a:tabLst>
                <a:tab pos="914400" algn="l"/>
              </a:tabLst>
            </a:pPr>
            <a:r>
              <a:rPr lang="en-US" sz="2000" u="sng">
                <a:solidFill>
                  <a:srgbClr val="0563C1"/>
                </a:solidFill>
                <a:effectLst/>
                <a:ea typeface="Calibri" panose="020F0502020204030204" pitchFamily="34" charset="0"/>
                <a:cs typeface="Arial" panose="020B0604020202020204" pitchFamily="34" charset="0"/>
                <a:hlinkClick r:id="rId6"/>
              </a:rPr>
              <a:t>Business Standard to Business Premium</a:t>
            </a:r>
            <a:endParaRPr lang="en-US" sz="2000">
              <a:solidFill>
                <a:srgbClr val="0563C1"/>
              </a:solidFill>
              <a:effectLst/>
              <a:ea typeface="Calibri" panose="020F0502020204030204" pitchFamily="34" charset="0"/>
              <a:cs typeface="Arial" panose="020B0604020202020204" pitchFamily="34" charset="0"/>
            </a:endParaRPr>
          </a:p>
          <a:p>
            <a:pPr marL="742950" marR="0" lvl="1" indent="-285750">
              <a:lnSpc>
                <a:spcPct val="105000"/>
              </a:lnSpc>
              <a:spcBef>
                <a:spcPts val="0"/>
              </a:spcBef>
              <a:spcAft>
                <a:spcPts val="0"/>
              </a:spcAft>
              <a:buSzPts val="1000"/>
              <a:buFont typeface="Symbol" panose="05050102010706020507" pitchFamily="18" charset="2"/>
              <a:buChar char=""/>
              <a:tabLst>
                <a:tab pos="914400" algn="l"/>
              </a:tabLst>
            </a:pPr>
            <a:r>
              <a:rPr lang="en-US" sz="2000" u="sng">
                <a:solidFill>
                  <a:srgbClr val="505050"/>
                </a:solidFill>
                <a:effectLst/>
                <a:ea typeface="Times New Roman" panose="02020603050405020304" pitchFamily="18" charset="0"/>
                <a:cs typeface="Arial" panose="020B0604020202020204" pitchFamily="34" charset="0"/>
                <a:hlinkClick r:id="rId7"/>
              </a:rPr>
              <a:t>Business Basic to Business Premium</a:t>
            </a:r>
            <a:r>
              <a:rPr lang="en-US" sz="2000" u="none" strike="noStrike">
                <a:solidFill>
                  <a:srgbClr val="505050"/>
                </a:solidFill>
                <a:effectLst/>
                <a:ea typeface="Times New Roman" panose="02020603050405020304" pitchFamily="18" charset="0"/>
                <a:cs typeface="Arial" panose="020B0604020202020204" pitchFamily="34" charset="0"/>
              </a:rPr>
              <a:t> </a:t>
            </a:r>
            <a:endParaRPr lang="en-US" sz="2000">
              <a:solidFill>
                <a:srgbClr val="505050"/>
              </a:solidFill>
              <a:effectLst/>
              <a:ea typeface="Calibri" panose="020F0502020204030204" pitchFamily="34" charset="0"/>
              <a:cs typeface="Arial" panose="020B0604020202020204" pitchFamily="34" charset="0"/>
            </a:endParaRPr>
          </a:p>
          <a:p>
            <a:pPr lvl="0">
              <a:spcBef>
                <a:spcPts val="2400"/>
              </a:spcBef>
            </a:pPr>
            <a:r>
              <a:rPr lang="en-US"/>
              <a:t> </a:t>
            </a:r>
          </a:p>
        </p:txBody>
      </p:sp>
    </p:spTree>
    <p:extLst>
      <p:ext uri="{BB962C8B-B14F-4D97-AF65-F5344CB8AC3E}">
        <p14:creationId xmlns:p14="http://schemas.microsoft.com/office/powerpoint/2010/main" val="12862111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5E7512-6733-48A7-ACD1-F92F33F94C9E}"/>
              </a:ext>
            </a:extLst>
          </p:cNvPr>
          <p:cNvSpPr>
            <a:spLocks noGrp="1"/>
          </p:cNvSpPr>
          <p:nvPr>
            <p:ph type="title"/>
          </p:nvPr>
        </p:nvSpPr>
        <p:spPr>
          <a:xfrm>
            <a:off x="585216" y="2309812"/>
            <a:ext cx="3182027" cy="3959225"/>
          </a:xfrm>
        </p:spPr>
        <p:txBody>
          <a:bodyPr/>
          <a:lstStyle/>
          <a:p>
            <a:r>
              <a:rPr lang="en-US"/>
              <a:t>What we’ll cover:</a:t>
            </a:r>
            <a:br>
              <a:rPr lang="en-US"/>
            </a:br>
            <a:endParaRPr lang="en-US"/>
          </a:p>
        </p:txBody>
      </p:sp>
      <p:sp>
        <p:nvSpPr>
          <p:cNvPr id="2" name="Text Placeholder 1">
            <a:extLst>
              <a:ext uri="{FF2B5EF4-FFF2-40B4-BE49-F238E27FC236}">
                <a16:creationId xmlns:a16="http://schemas.microsoft.com/office/drawing/2014/main" id="{1E62B13D-CE03-441E-B561-85EC36DE426D}"/>
              </a:ext>
            </a:extLst>
          </p:cNvPr>
          <p:cNvSpPr>
            <a:spLocks noGrp="1"/>
          </p:cNvSpPr>
          <p:nvPr>
            <p:ph type="body" sz="quarter" idx="11"/>
          </p:nvPr>
        </p:nvSpPr>
        <p:spPr>
          <a:xfrm>
            <a:off x="4354513" y="2309813"/>
            <a:ext cx="7254875" cy="2886944"/>
          </a:xfrm>
        </p:spPr>
        <p:txBody>
          <a:bodyPr/>
          <a:lstStyle/>
          <a:p>
            <a:r>
              <a:rPr lang="en-US" sz="1800"/>
              <a:t>Top of Mind for SMB customers and partners </a:t>
            </a:r>
          </a:p>
          <a:p>
            <a:r>
              <a:rPr lang="en-US" sz="1800"/>
              <a:t>Elevating customers’ security with Microsoft Defender for Business</a:t>
            </a:r>
          </a:p>
          <a:p>
            <a:r>
              <a:rPr lang="en-US" sz="1800"/>
              <a:t>Understanding the Licensing Model at GA</a:t>
            </a:r>
          </a:p>
          <a:p>
            <a:r>
              <a:rPr lang="en-US" sz="1800"/>
              <a:t>Partner Tools: Microsoft 365 Lighthouse Integration overview</a:t>
            </a:r>
          </a:p>
          <a:p>
            <a:r>
              <a:rPr lang="en-US" sz="1800"/>
              <a:t>Understanding target audience </a:t>
            </a:r>
          </a:p>
          <a:p>
            <a:r>
              <a:rPr lang="en-US" sz="1800"/>
              <a:t>Summary of Partner Opportunity</a:t>
            </a:r>
          </a:p>
          <a:p>
            <a:r>
              <a:rPr lang="en-US" sz="1800"/>
              <a:t>Additional resources </a:t>
            </a:r>
          </a:p>
        </p:txBody>
      </p:sp>
    </p:spTree>
    <p:extLst>
      <p:ext uri="{BB962C8B-B14F-4D97-AF65-F5344CB8AC3E}">
        <p14:creationId xmlns:p14="http://schemas.microsoft.com/office/powerpoint/2010/main" val="16189564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B11AF-3C62-465A-84D4-CE846C1FD42D}"/>
              </a:ext>
            </a:extLst>
          </p:cNvPr>
          <p:cNvSpPr>
            <a:spLocks noGrp="1"/>
          </p:cNvSpPr>
          <p:nvPr>
            <p:ph type="title"/>
          </p:nvPr>
        </p:nvSpPr>
        <p:spPr>
          <a:xfrm>
            <a:off x="585216" y="3035808"/>
            <a:ext cx="9144000" cy="498598"/>
          </a:xfrm>
        </p:spPr>
        <p:txBody>
          <a:bodyPr/>
          <a:lstStyle/>
          <a:p>
            <a:r>
              <a:rPr lang="en-US"/>
              <a:t>Appendix</a:t>
            </a:r>
          </a:p>
        </p:txBody>
      </p:sp>
    </p:spTree>
    <p:extLst>
      <p:ext uri="{BB962C8B-B14F-4D97-AF65-F5344CB8AC3E}">
        <p14:creationId xmlns:p14="http://schemas.microsoft.com/office/powerpoint/2010/main" val="13701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851A8-7BA4-4D03-92A6-5C462CD95E7E}"/>
              </a:ext>
            </a:extLst>
          </p:cNvPr>
          <p:cNvSpPr>
            <a:spLocks noGrp="1"/>
          </p:cNvSpPr>
          <p:nvPr>
            <p:ph type="title"/>
          </p:nvPr>
        </p:nvSpPr>
        <p:spPr>
          <a:xfrm>
            <a:off x="588263" y="457200"/>
            <a:ext cx="11018520" cy="430887"/>
          </a:xfrm>
        </p:spPr>
        <p:txBody>
          <a:bodyPr/>
          <a:lstStyle/>
          <a:p>
            <a:r>
              <a:rPr lang="en-US" noProof="0"/>
              <a:t>Detailed product comparison</a:t>
            </a:r>
            <a:endParaRPr lang="en-US"/>
          </a:p>
        </p:txBody>
      </p:sp>
      <p:graphicFrame>
        <p:nvGraphicFramePr>
          <p:cNvPr id="5" name="Table 4">
            <a:extLst>
              <a:ext uri="{FF2B5EF4-FFF2-40B4-BE49-F238E27FC236}">
                <a16:creationId xmlns:a16="http://schemas.microsoft.com/office/drawing/2014/main" id="{DCAE37CC-EC1D-44C2-B3A9-2512C3C003A6}"/>
              </a:ext>
            </a:extLst>
          </p:cNvPr>
          <p:cNvGraphicFramePr/>
          <p:nvPr/>
        </p:nvGraphicFramePr>
        <p:xfrm>
          <a:off x="588964" y="1081806"/>
          <a:ext cx="11017249" cy="5395094"/>
        </p:xfrm>
        <a:graphic>
          <a:graphicData uri="http://schemas.openxmlformats.org/drawingml/2006/table">
            <a:tbl>
              <a:tblPr/>
              <a:tblGrid>
                <a:gridCol w="7767199">
                  <a:extLst>
                    <a:ext uri="{9D8B030D-6E8A-4147-A177-3AD203B41FA5}">
                      <a16:colId xmlns:a16="http://schemas.microsoft.com/office/drawing/2014/main" val="2931427282"/>
                    </a:ext>
                  </a:extLst>
                </a:gridCol>
                <a:gridCol w="1083350">
                  <a:extLst>
                    <a:ext uri="{9D8B030D-6E8A-4147-A177-3AD203B41FA5}">
                      <a16:colId xmlns:a16="http://schemas.microsoft.com/office/drawing/2014/main" val="2309044121"/>
                    </a:ext>
                  </a:extLst>
                </a:gridCol>
                <a:gridCol w="1083350">
                  <a:extLst>
                    <a:ext uri="{9D8B030D-6E8A-4147-A177-3AD203B41FA5}">
                      <a16:colId xmlns:a16="http://schemas.microsoft.com/office/drawing/2014/main" val="3612140374"/>
                    </a:ext>
                  </a:extLst>
                </a:gridCol>
                <a:gridCol w="1083350">
                  <a:extLst>
                    <a:ext uri="{9D8B030D-6E8A-4147-A177-3AD203B41FA5}">
                      <a16:colId xmlns:a16="http://schemas.microsoft.com/office/drawing/2014/main" val="2560257401"/>
                    </a:ext>
                  </a:extLst>
                </a:gridCol>
              </a:tblGrid>
              <a:tr h="266126">
                <a:tc>
                  <a:txBody>
                    <a:bodyPr/>
                    <a:lstStyle/>
                    <a:p>
                      <a:pPr algn="l" rtl="0" fontAlgn="t">
                        <a:spcBef>
                          <a:spcPts val="0"/>
                        </a:spcBef>
                        <a:spcAft>
                          <a:spcPts val="0"/>
                        </a:spcAft>
                      </a:pPr>
                      <a:r>
                        <a:rPr lang="en-US" sz="1200" b="0" i="0" u="none" strike="noStrike">
                          <a:solidFill>
                            <a:schemeClr val="bg1"/>
                          </a:solidFill>
                          <a:effectLst/>
                          <a:latin typeface="+mj-lt"/>
                        </a:rPr>
                        <a:t>Capabilities</a:t>
                      </a:r>
                    </a:p>
                  </a:txBody>
                  <a:tcPr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US" sz="1200" b="0" i="0" u="none" strike="noStrike">
                          <a:solidFill>
                            <a:schemeClr val="bg1"/>
                          </a:solidFill>
                          <a:effectLst/>
                          <a:latin typeface="+mj-lt"/>
                        </a:rPr>
                        <a:t>MDB</a:t>
                      </a: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US" sz="1200" b="0" i="0" u="none" strike="noStrike">
                          <a:solidFill>
                            <a:schemeClr val="bg1"/>
                          </a:solidFill>
                          <a:effectLst/>
                          <a:latin typeface="+mj-lt"/>
                        </a:rPr>
                        <a:t>MDE P1</a:t>
                      </a: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US" sz="1200" b="0" i="0" u="none" strike="noStrike">
                          <a:solidFill>
                            <a:schemeClr val="bg1"/>
                          </a:solidFill>
                          <a:effectLst/>
                          <a:latin typeface="+mj-lt"/>
                        </a:rPr>
                        <a:t>MDE P2</a:t>
                      </a: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50374273"/>
                  </a:ext>
                </a:extLst>
              </a:tr>
              <a:tr h="197268">
                <a:tc>
                  <a:txBody>
                    <a:bodyPr/>
                    <a:lstStyle/>
                    <a:p>
                      <a:pPr algn="l" rtl="0" fontAlgn="t">
                        <a:spcBef>
                          <a:spcPts val="0"/>
                        </a:spcBef>
                        <a:spcAft>
                          <a:spcPts val="0"/>
                        </a:spcAft>
                      </a:pPr>
                      <a:r>
                        <a:rPr lang="en-US" sz="1100" b="1" i="0" u="none" strike="noStrike">
                          <a:solidFill>
                            <a:schemeClr val="tx1"/>
                          </a:solidFill>
                          <a:effectLst/>
                          <a:latin typeface="+mj-lt"/>
                        </a:rPr>
                        <a:t>Threat &amp; Vulnerability </a:t>
                      </a:r>
                      <a:endParaRPr lang="en-US" sz="1100" b="0" i="0" u="none" strike="noStrike">
                        <a:solidFill>
                          <a:schemeClr val="tx1"/>
                        </a:solidFill>
                        <a:effectLst/>
                        <a:latin typeface="+mj-lt"/>
                      </a:endParaRP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29563521"/>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Microsoft secure score </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7482920"/>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Vulnerability management (visibility into software and vulnerabilities)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4382177"/>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Vulnerability remediation based on Intune integration</a:t>
                      </a:r>
                    </a:p>
                  </a:txBody>
                  <a:tcPr marR="840" marT="840" marB="7029">
                    <a:lnL w="12700" cap="flat" cmpd="sng" algn="ctr">
                      <a:noFill/>
                      <a:prstDash val="solid"/>
                      <a:round/>
                      <a:headEnd type="none" w="med" len="med"/>
                      <a:tailEnd type="none" w="med" len="med"/>
                    </a:lnL>
                    <a:lnR>
                      <a:noFill/>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a:noFill/>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680885"/>
                  </a:ext>
                </a:extLst>
              </a:tr>
              <a:tr h="197268">
                <a:tc>
                  <a:txBody>
                    <a:bodyPr/>
                    <a:lstStyle/>
                    <a:p>
                      <a:pPr algn="l" rtl="0" fontAlgn="t">
                        <a:spcBef>
                          <a:spcPts val="0"/>
                        </a:spcBef>
                        <a:spcAft>
                          <a:spcPts val="0"/>
                        </a:spcAft>
                      </a:pPr>
                      <a:r>
                        <a:rPr lang="en-US" sz="1100" b="1" i="0" u="none" strike="noStrike">
                          <a:solidFill>
                            <a:schemeClr val="tx1"/>
                          </a:solidFill>
                          <a:effectLst/>
                          <a:latin typeface="+mj-lt"/>
                        </a:rPr>
                        <a:t>Attack Surface Reduction</a:t>
                      </a:r>
                      <a:endParaRPr lang="en-US" sz="1100" b="0" i="0" u="none" strike="noStrike">
                        <a:solidFill>
                          <a:schemeClr val="tx1"/>
                        </a:solidFill>
                        <a:effectLst/>
                        <a:latin typeface="+mj-lt"/>
                      </a:endParaRP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658171726"/>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Advanced vulnerability and zero-day exploit mitigations </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789736"/>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Attack Surface Reduction rules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3626565"/>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Application Control</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393282"/>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Network Firewall</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476419"/>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Device Control (e.g.: USB) </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9545988"/>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Network protection</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813391"/>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Device-based conditional access </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409361"/>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Web Control / Category-based URL Blocking</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5452856"/>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Ransomware mitigation</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101406"/>
                  </a:ext>
                </a:extLst>
              </a:tr>
              <a:tr h="197268">
                <a:tc>
                  <a:txBody>
                    <a:bodyPr/>
                    <a:lstStyle/>
                    <a:p>
                      <a:pPr algn="l" rtl="0" fontAlgn="t">
                        <a:spcBef>
                          <a:spcPts val="0"/>
                        </a:spcBef>
                        <a:spcAft>
                          <a:spcPts val="0"/>
                        </a:spcAft>
                      </a:pPr>
                      <a:r>
                        <a:rPr lang="en-US" sz="1100" b="1" i="0" u="none" strike="noStrike">
                          <a:solidFill>
                            <a:schemeClr val="tx1"/>
                          </a:solidFill>
                          <a:effectLst/>
                          <a:latin typeface="+mj-lt"/>
                        </a:rPr>
                        <a:t>Next Gen Protection</a:t>
                      </a:r>
                      <a:endParaRPr lang="en-US" sz="1100" b="0" i="0" u="none" strike="noStrike">
                        <a:solidFill>
                          <a:schemeClr val="tx1"/>
                        </a:solidFill>
                        <a:effectLst/>
                        <a:latin typeface="+mj-lt"/>
                      </a:endParaRP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991918853"/>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Advanced cloud protection (deep inspection and detonation) BAFS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310106"/>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Monitoring, analytics and reporting for Next Generation Protection capabilities </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151927"/>
                  </a:ext>
                </a:extLst>
              </a:tr>
              <a:tr h="197268">
                <a:tc>
                  <a:txBody>
                    <a:bodyPr/>
                    <a:lstStyle/>
                    <a:p>
                      <a:pPr algn="l" rtl="0" fontAlgn="t">
                        <a:spcBef>
                          <a:spcPts val="0"/>
                        </a:spcBef>
                        <a:spcAft>
                          <a:spcPts val="0"/>
                        </a:spcAft>
                      </a:pPr>
                      <a:r>
                        <a:rPr lang="en-US" sz="1100" b="1" i="0" u="none" strike="noStrike">
                          <a:solidFill>
                            <a:schemeClr val="tx1"/>
                          </a:solidFill>
                          <a:effectLst/>
                          <a:latin typeface="+mj-lt"/>
                        </a:rPr>
                        <a:t>Endpoint Detection and Response</a:t>
                      </a:r>
                      <a:endParaRPr lang="en-US" sz="1100" b="0" i="0" u="none" strike="noStrike">
                        <a:solidFill>
                          <a:schemeClr val="tx1"/>
                        </a:solidFill>
                        <a:effectLst/>
                        <a:latin typeface="+mj-lt"/>
                      </a:endParaRP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30466475"/>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Behavioral-based detection (post-breach)</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6591550"/>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Rich investigation tools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092860"/>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Custom detections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8039031"/>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6-month searchable data per endpoint </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5678143"/>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Advanced hunting</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401763"/>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Evaluation Lab</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447906"/>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Manual response actions -  (Run AV scan, Machine isolation, File stop and quarantine)</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848970"/>
                  </a:ext>
                </a:extLst>
              </a:tr>
              <a:tr h="197268">
                <a:tc>
                  <a:txBody>
                    <a:bodyPr/>
                    <a:lstStyle/>
                    <a:p>
                      <a:pPr algn="l" rtl="0" fontAlgn="t">
                        <a:spcBef>
                          <a:spcPts val="0"/>
                        </a:spcBef>
                        <a:spcAft>
                          <a:spcPts val="0"/>
                        </a:spcAft>
                      </a:pPr>
                      <a:r>
                        <a:rPr lang="en-US" sz="1100" b="0" i="0" u="none" strike="noStrike">
                          <a:solidFill>
                            <a:schemeClr val="tx1"/>
                          </a:solidFill>
                          <a:effectLst/>
                          <a:latin typeface="+mn-lt"/>
                        </a:rPr>
                        <a:t>Live response</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0" marR="840" marT="8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9468816"/>
                  </a:ext>
                </a:extLst>
              </a:tr>
            </a:tbl>
          </a:graphicData>
        </a:graphic>
      </p:graphicFrame>
    </p:spTree>
    <p:extLst>
      <p:ext uri="{BB962C8B-B14F-4D97-AF65-F5344CB8AC3E}">
        <p14:creationId xmlns:p14="http://schemas.microsoft.com/office/powerpoint/2010/main" val="40618524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5FD61-F944-44F2-9A49-C0B80B297A01}"/>
              </a:ext>
            </a:extLst>
          </p:cNvPr>
          <p:cNvSpPr>
            <a:spLocks noGrp="1"/>
          </p:cNvSpPr>
          <p:nvPr>
            <p:ph type="title"/>
          </p:nvPr>
        </p:nvSpPr>
        <p:spPr>
          <a:xfrm>
            <a:off x="588263" y="457200"/>
            <a:ext cx="11018520" cy="430887"/>
          </a:xfrm>
        </p:spPr>
        <p:txBody>
          <a:bodyPr/>
          <a:lstStyle/>
          <a:p>
            <a:r>
              <a:rPr lang="en-US" noProof="0"/>
              <a:t>Detailed product comparison</a:t>
            </a:r>
            <a:endParaRPr lang="en-US"/>
          </a:p>
        </p:txBody>
      </p:sp>
      <p:graphicFrame>
        <p:nvGraphicFramePr>
          <p:cNvPr id="5" name="Table 4">
            <a:extLst>
              <a:ext uri="{FF2B5EF4-FFF2-40B4-BE49-F238E27FC236}">
                <a16:creationId xmlns:a16="http://schemas.microsoft.com/office/drawing/2014/main" id="{DCAE37CC-EC1D-44C2-B3A9-2512C3C003A6}"/>
              </a:ext>
            </a:extLst>
          </p:cNvPr>
          <p:cNvGraphicFramePr/>
          <p:nvPr>
            <p:extLst>
              <p:ext uri="{D42A27DB-BD31-4B8C-83A1-F6EECF244321}">
                <p14:modId xmlns:p14="http://schemas.microsoft.com/office/powerpoint/2010/main" val="899568123"/>
              </p:ext>
            </p:extLst>
          </p:nvPr>
        </p:nvGraphicFramePr>
        <p:xfrm>
          <a:off x="588965" y="1081806"/>
          <a:ext cx="11014072" cy="5395089"/>
        </p:xfrm>
        <a:graphic>
          <a:graphicData uri="http://schemas.openxmlformats.org/drawingml/2006/table">
            <a:tbl>
              <a:tblPr/>
              <a:tblGrid>
                <a:gridCol w="7764958">
                  <a:extLst>
                    <a:ext uri="{9D8B030D-6E8A-4147-A177-3AD203B41FA5}">
                      <a16:colId xmlns:a16="http://schemas.microsoft.com/office/drawing/2014/main" val="2931427282"/>
                    </a:ext>
                  </a:extLst>
                </a:gridCol>
                <a:gridCol w="1083038">
                  <a:extLst>
                    <a:ext uri="{9D8B030D-6E8A-4147-A177-3AD203B41FA5}">
                      <a16:colId xmlns:a16="http://schemas.microsoft.com/office/drawing/2014/main" val="2309044121"/>
                    </a:ext>
                  </a:extLst>
                </a:gridCol>
                <a:gridCol w="1083038">
                  <a:extLst>
                    <a:ext uri="{9D8B030D-6E8A-4147-A177-3AD203B41FA5}">
                      <a16:colId xmlns:a16="http://schemas.microsoft.com/office/drawing/2014/main" val="3612140374"/>
                    </a:ext>
                  </a:extLst>
                </a:gridCol>
                <a:gridCol w="1083038">
                  <a:extLst>
                    <a:ext uri="{9D8B030D-6E8A-4147-A177-3AD203B41FA5}">
                      <a16:colId xmlns:a16="http://schemas.microsoft.com/office/drawing/2014/main" val="2560257401"/>
                    </a:ext>
                  </a:extLst>
                </a:gridCol>
              </a:tblGrid>
              <a:tr h="265176">
                <a:tc>
                  <a:txBody>
                    <a:bodyPr/>
                    <a:lstStyle/>
                    <a:p>
                      <a:pPr algn="l" rtl="0" fontAlgn="t">
                        <a:spcBef>
                          <a:spcPts val="0"/>
                        </a:spcBef>
                        <a:spcAft>
                          <a:spcPts val="0"/>
                        </a:spcAft>
                      </a:pPr>
                      <a:r>
                        <a:rPr lang="en-US" sz="1200" b="0" i="0" u="none" strike="noStrike">
                          <a:solidFill>
                            <a:srgbClr val="FFFFFF"/>
                          </a:solidFill>
                          <a:effectLst/>
                          <a:latin typeface="+mj-lt"/>
                        </a:rPr>
                        <a:t>Capabilities</a:t>
                      </a:r>
                      <a:endParaRPr lang="en-US" sz="1200" b="0" i="0" u="none" strike="noStrike">
                        <a:effectLst/>
                        <a:latin typeface="+mj-lt"/>
                      </a:endParaRPr>
                    </a:p>
                  </a:txBody>
                  <a:tcPr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US" sz="1200" b="0" i="0" u="none" strike="noStrike">
                          <a:solidFill>
                            <a:srgbClr val="FFFFFF"/>
                          </a:solidFill>
                          <a:effectLst/>
                          <a:latin typeface="+mj-lt"/>
                        </a:rPr>
                        <a:t>MDB</a:t>
                      </a:r>
                      <a:endParaRPr lang="en-US" sz="1200" b="0" i="0" u="none" strike="noStrike">
                        <a:effectLst/>
                        <a:latin typeface="+mj-lt"/>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US" sz="1200" b="0" i="0" u="none" strike="noStrike">
                          <a:solidFill>
                            <a:srgbClr val="FFFFFF"/>
                          </a:solidFill>
                          <a:effectLst/>
                          <a:latin typeface="+mj-lt"/>
                        </a:rPr>
                        <a:t>MDE P1</a:t>
                      </a:r>
                      <a:endParaRPr lang="en-US" sz="1200" b="0" i="0" u="none" strike="noStrike">
                        <a:effectLst/>
                        <a:latin typeface="+mj-lt"/>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US" sz="1200" b="0" i="0" u="none" strike="noStrike">
                          <a:solidFill>
                            <a:srgbClr val="FFFFFF"/>
                          </a:solidFill>
                          <a:effectLst/>
                          <a:latin typeface="+mj-lt"/>
                        </a:rPr>
                        <a:t>MDE P2</a:t>
                      </a:r>
                      <a:endParaRPr lang="en-US" sz="1200" b="0" i="0" u="none" strike="noStrike">
                        <a:effectLst/>
                        <a:latin typeface="+mj-lt"/>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50374273"/>
                  </a:ext>
                </a:extLst>
              </a:tr>
              <a:tr h="189067">
                <a:tc>
                  <a:txBody>
                    <a:bodyPr/>
                    <a:lstStyle/>
                    <a:p>
                      <a:pPr algn="l" rtl="0" fontAlgn="t">
                        <a:spcBef>
                          <a:spcPts val="0"/>
                        </a:spcBef>
                        <a:spcAft>
                          <a:spcPts val="0"/>
                        </a:spcAft>
                      </a:pPr>
                      <a:r>
                        <a:rPr lang="en-US" sz="1100" b="1" i="0" u="none" strike="noStrike">
                          <a:solidFill>
                            <a:schemeClr val="tx1"/>
                          </a:solidFill>
                          <a:effectLst/>
                          <a:latin typeface="+mj-lt"/>
                        </a:rPr>
                        <a:t>Automatic Investigation and Remediation</a:t>
                      </a:r>
                      <a:endParaRPr lang="en-US" sz="1100" b="0" i="0" u="none" strike="noStrike">
                        <a:solidFill>
                          <a:schemeClr val="tx1"/>
                        </a:solidFill>
                        <a:effectLst/>
                        <a:latin typeface="+mj-lt"/>
                      </a:endParaRP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29563521"/>
                  </a:ext>
                </a:extLst>
              </a:tr>
              <a:tr h="189067">
                <a:tc>
                  <a:txBody>
                    <a:bodyPr/>
                    <a:lstStyle/>
                    <a:p>
                      <a:pPr algn="l" rtl="0" fontAlgn="t">
                        <a:spcBef>
                          <a:spcPts val="0"/>
                        </a:spcBef>
                        <a:spcAft>
                          <a:spcPts val="0"/>
                        </a:spcAft>
                      </a:pPr>
                      <a:r>
                        <a:rPr lang="en-US" sz="1100" b="0" i="0" u="none" strike="noStrike">
                          <a:solidFill>
                            <a:schemeClr val="tx1"/>
                          </a:solidFill>
                          <a:effectLst/>
                          <a:latin typeface="+mn-lt"/>
                        </a:rPr>
                        <a:t>Default automation levels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599857"/>
                  </a:ext>
                </a:extLst>
              </a:tr>
              <a:tr h="189067">
                <a:tc>
                  <a:txBody>
                    <a:bodyPr/>
                    <a:lstStyle/>
                    <a:p>
                      <a:pPr algn="l" rtl="0" fontAlgn="t">
                        <a:spcBef>
                          <a:spcPts val="0"/>
                        </a:spcBef>
                        <a:spcAft>
                          <a:spcPts val="0"/>
                        </a:spcAft>
                      </a:pPr>
                      <a:r>
                        <a:rPr lang="en-US" sz="1100" b="0" i="0" u="none" strike="noStrike">
                          <a:solidFill>
                            <a:schemeClr val="tx1"/>
                          </a:solidFill>
                          <a:effectLst/>
                          <a:latin typeface="+mn-lt"/>
                        </a:rPr>
                        <a:t>Customized automation levels</a:t>
                      </a:r>
                    </a:p>
                  </a:txBody>
                  <a:tcPr marR="840" marT="840" marB="702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840" marR="840" marT="840" marB="70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7307856"/>
                  </a:ext>
                </a:extLst>
              </a:tr>
              <a:tr h="190113">
                <a:tc>
                  <a:txBody>
                    <a:bodyPr/>
                    <a:lstStyle/>
                    <a:p>
                      <a:pPr algn="l" rtl="0" fontAlgn="t">
                        <a:spcBef>
                          <a:spcPts val="0"/>
                        </a:spcBef>
                        <a:spcAft>
                          <a:spcPts val="0"/>
                        </a:spcAft>
                      </a:pPr>
                      <a:r>
                        <a:rPr lang="en-US" sz="1100" b="1" i="0" u="none" strike="noStrike" kern="1200">
                          <a:solidFill>
                            <a:schemeClr val="tx1"/>
                          </a:solidFill>
                          <a:effectLst/>
                          <a:latin typeface="+mj-lt"/>
                          <a:ea typeface="+mn-ea"/>
                          <a:cs typeface="+mn-cs"/>
                        </a:rPr>
                        <a:t>Centralized Management</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12511368"/>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Role-based access control</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482920"/>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Simplified client configuration</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382177"/>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Reporting</a:t>
                      </a:r>
                    </a:p>
                  </a:txBody>
                  <a:tcPr marR="952" marT="952" marB="7972">
                    <a:lnL w="12700" cap="flat" cmpd="sng" algn="ctr">
                      <a:noFill/>
                      <a:prstDash val="solid"/>
                      <a:round/>
                      <a:headEnd type="none" w="med" len="med"/>
                      <a:tailEnd type="none" w="med" len="med"/>
                    </a:lnL>
                    <a:lnR>
                      <a:noFill/>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a:noFill/>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5680885"/>
                  </a:ext>
                </a:extLst>
              </a:tr>
              <a:tr h="190113">
                <a:tc>
                  <a:txBody>
                    <a:bodyPr/>
                    <a:lstStyle/>
                    <a:p>
                      <a:pPr algn="l" rtl="0" fontAlgn="t">
                        <a:spcBef>
                          <a:spcPts val="0"/>
                        </a:spcBef>
                        <a:spcAft>
                          <a:spcPts val="0"/>
                        </a:spcAft>
                      </a:pPr>
                      <a:r>
                        <a:rPr lang="en-US" sz="1100" b="1" i="0" u="none" strike="noStrike">
                          <a:solidFill>
                            <a:schemeClr val="tx1"/>
                          </a:solidFill>
                          <a:effectLst/>
                          <a:latin typeface="+mj-lt"/>
                        </a:rPr>
                        <a:t>API's</a:t>
                      </a:r>
                      <a:endParaRPr lang="en-US" sz="1100" b="0" i="0" u="none" strike="noStrike">
                        <a:solidFill>
                          <a:schemeClr val="tx1"/>
                        </a:solidFill>
                        <a:effectLst/>
                        <a:latin typeface="+mj-lt"/>
                      </a:endParaRP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658171726"/>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SIEM Connector</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789736"/>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API's (Response, Data collection)</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 </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3626565"/>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Partner applications</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6393282"/>
                  </a:ext>
                </a:extLst>
              </a:tr>
              <a:tr h="190113">
                <a:tc>
                  <a:txBody>
                    <a:bodyPr/>
                    <a:lstStyle/>
                    <a:p>
                      <a:pPr algn="l" rtl="0" fontAlgn="t">
                        <a:spcBef>
                          <a:spcPts val="0"/>
                        </a:spcBef>
                        <a:spcAft>
                          <a:spcPts val="0"/>
                        </a:spcAft>
                      </a:pPr>
                      <a:r>
                        <a:rPr lang="en-US" sz="1100" b="1" i="0" u="none" strike="noStrike">
                          <a:solidFill>
                            <a:schemeClr val="tx1"/>
                          </a:solidFill>
                          <a:effectLst/>
                          <a:latin typeface="+mj-lt"/>
                        </a:rPr>
                        <a:t>Threat Intelligence</a:t>
                      </a:r>
                      <a:endParaRPr lang="en-US" sz="1100" b="0" i="0" u="none" strike="noStrike">
                        <a:solidFill>
                          <a:schemeClr val="tx1"/>
                        </a:solidFill>
                        <a:effectLst/>
                        <a:latin typeface="+mj-lt"/>
                      </a:endParaRP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4476419"/>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Threat Analytics</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9545988"/>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Custom Threat Intelligence</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6813391"/>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Sandbox</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409361"/>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3rd party Threat Intelligence Connector</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452856"/>
                  </a:ext>
                </a:extLst>
              </a:tr>
              <a:tr h="190113">
                <a:tc>
                  <a:txBody>
                    <a:bodyPr/>
                    <a:lstStyle/>
                    <a:p>
                      <a:pPr algn="l" rtl="0" fontAlgn="t">
                        <a:spcBef>
                          <a:spcPts val="0"/>
                        </a:spcBef>
                        <a:spcAft>
                          <a:spcPts val="0"/>
                        </a:spcAft>
                      </a:pPr>
                      <a:r>
                        <a:rPr lang="en-US" sz="1100" b="1" i="0" u="none" strike="noStrike">
                          <a:solidFill>
                            <a:schemeClr val="tx1"/>
                          </a:solidFill>
                          <a:effectLst/>
                          <a:latin typeface="+mj-lt"/>
                        </a:rPr>
                        <a:t>Partner Support</a:t>
                      </a:r>
                      <a:endParaRPr lang="en-US" sz="1100" b="0" i="0" u="none" strike="noStrike">
                        <a:solidFill>
                          <a:schemeClr val="tx1"/>
                        </a:solidFill>
                        <a:effectLst/>
                        <a:latin typeface="+mj-lt"/>
                      </a:endParaRP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29101406"/>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APIs (For Partners)</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1918853"/>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RMM Integration</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310106"/>
                  </a:ext>
                </a:extLst>
              </a:tr>
              <a:tr h="190113">
                <a:tc>
                  <a:txBody>
                    <a:bodyPr/>
                    <a:lstStyle/>
                    <a:p>
                      <a:pPr algn="l" rtl="0" fontAlgn="t">
                        <a:spcBef>
                          <a:spcPts val="0"/>
                        </a:spcBef>
                        <a:spcAft>
                          <a:spcPts val="0"/>
                        </a:spcAft>
                      </a:pPr>
                      <a:r>
                        <a:rPr lang="fr-FR" sz="1100" b="0" i="0" u="none" strike="noStrike">
                          <a:solidFill>
                            <a:schemeClr val="tx1"/>
                          </a:solidFill>
                          <a:effectLst/>
                          <a:latin typeface="+mn-lt"/>
                        </a:rPr>
                        <a:t>​MSP Support (Multi-tenant API, multi tenant </a:t>
                      </a:r>
                      <a:r>
                        <a:rPr lang="fr-FR" sz="1100" b="0" i="0" u="none" strike="noStrike" err="1">
                          <a:solidFill>
                            <a:schemeClr val="tx1"/>
                          </a:solidFill>
                          <a:effectLst/>
                          <a:latin typeface="+mn-lt"/>
                        </a:rPr>
                        <a:t>authentication</a:t>
                      </a:r>
                      <a:r>
                        <a:rPr lang="fr-FR" sz="1100" b="0" i="0" u="none" strike="noStrike">
                          <a:solidFill>
                            <a:schemeClr val="tx1"/>
                          </a:solidFill>
                          <a:effectLst/>
                          <a:latin typeface="+mn-lt"/>
                        </a:rPr>
                        <a:t>)</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5151927"/>
                  </a:ext>
                </a:extLst>
              </a:tr>
              <a:tr h="190113">
                <a:tc>
                  <a:txBody>
                    <a:bodyPr/>
                    <a:lstStyle/>
                    <a:p>
                      <a:pPr algn="l" rtl="0" fontAlgn="t">
                        <a:spcBef>
                          <a:spcPts val="0"/>
                        </a:spcBef>
                        <a:spcAft>
                          <a:spcPts val="0"/>
                        </a:spcAft>
                      </a:pPr>
                      <a:r>
                        <a:rPr lang="en-US" sz="1100" b="1" i="0" u="none" strike="noStrike">
                          <a:solidFill>
                            <a:schemeClr val="tx1"/>
                          </a:solidFill>
                          <a:effectLst/>
                          <a:latin typeface="+mj-lt"/>
                        </a:rPr>
                        <a:t>Microsoft Threat Expert</a:t>
                      </a:r>
                      <a:endParaRPr lang="en-US" sz="1100" b="0" i="0" u="none" strike="noStrike">
                        <a:solidFill>
                          <a:schemeClr val="tx1"/>
                        </a:solidFill>
                        <a:effectLst/>
                        <a:latin typeface="+mj-lt"/>
                      </a:endParaRP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30466475"/>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Targeted attack notification</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6591550"/>
                  </a:ext>
                </a:extLst>
              </a:tr>
              <a:tr h="190113">
                <a:tc>
                  <a:txBody>
                    <a:bodyPr/>
                    <a:lstStyle/>
                    <a:p>
                      <a:pPr algn="l" rtl="0" fontAlgn="t">
                        <a:spcBef>
                          <a:spcPts val="0"/>
                        </a:spcBef>
                        <a:spcAft>
                          <a:spcPts val="0"/>
                        </a:spcAft>
                      </a:pPr>
                      <a:r>
                        <a:rPr lang="en-US" sz="1100" b="0" i="0" u="none" strike="noStrike">
                          <a:solidFill>
                            <a:schemeClr val="tx1"/>
                          </a:solidFill>
                          <a:effectLst/>
                          <a:latin typeface="+mn-lt"/>
                        </a:rPr>
                        <a:t>Collaborate with Experts, on demand</a:t>
                      </a: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092860"/>
                  </a:ext>
                </a:extLst>
              </a:tr>
              <a:tr h="190113">
                <a:tc>
                  <a:txBody>
                    <a:bodyPr/>
                    <a:lstStyle/>
                    <a:p>
                      <a:pPr algn="l" rtl="0" fontAlgn="t">
                        <a:spcBef>
                          <a:spcPts val="0"/>
                        </a:spcBef>
                        <a:spcAft>
                          <a:spcPts val="0"/>
                        </a:spcAft>
                      </a:pPr>
                      <a:r>
                        <a:rPr lang="en-US" sz="1100" b="1" i="0" u="none" strike="noStrike">
                          <a:solidFill>
                            <a:schemeClr val="tx1"/>
                          </a:solidFill>
                          <a:effectLst/>
                          <a:latin typeface="+mj-lt"/>
                        </a:rPr>
                        <a:t>Platform support</a:t>
                      </a:r>
                      <a:endParaRPr lang="en-US" sz="1100" b="0" i="0" u="none" strike="noStrike">
                        <a:solidFill>
                          <a:schemeClr val="tx1"/>
                        </a:solidFill>
                        <a:effectLst/>
                        <a:latin typeface="+mj-lt"/>
                      </a:endParaRPr>
                    </a:p>
                  </a:txBody>
                  <a:tcPr marR="952" marT="952" marB="79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spcBef>
                          <a:spcPts val="0"/>
                        </a:spcBef>
                        <a:spcAft>
                          <a:spcPts val="0"/>
                        </a:spcAft>
                      </a:pPr>
                      <a:endParaRPr lang="en-US" sz="1100" b="0" i="0" u="none" strike="noStrike">
                        <a:solidFill>
                          <a:schemeClr val="tx1"/>
                        </a:solidFill>
                        <a:effectLst/>
                        <a:latin typeface="+mj-lt"/>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288039031"/>
                  </a:ext>
                </a:extLst>
              </a:tr>
              <a:tr h="190113">
                <a:tc>
                  <a:txBody>
                    <a:bodyPr/>
                    <a:lstStyle/>
                    <a:p>
                      <a:pPr algn="l" fontAlgn="b">
                        <a:spcBef>
                          <a:spcPts val="0"/>
                        </a:spcBef>
                        <a:spcAft>
                          <a:spcPts val="0"/>
                        </a:spcAft>
                      </a:pPr>
                      <a:r>
                        <a:rPr lang="en-US" sz="1100" b="0" i="0" u="none" strike="noStrike">
                          <a:solidFill>
                            <a:schemeClr val="tx1"/>
                          </a:solidFill>
                          <a:effectLst/>
                          <a:latin typeface="+mn-lt"/>
                        </a:rPr>
                        <a:t>Windows Client </a:t>
                      </a:r>
                    </a:p>
                  </a:txBody>
                  <a:tcPr marR="952" marT="952" marB="797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5678143"/>
                  </a:ext>
                </a:extLst>
              </a:tr>
              <a:tr h="190113">
                <a:tc>
                  <a:txBody>
                    <a:bodyPr/>
                    <a:lstStyle/>
                    <a:p>
                      <a:pPr algn="l" fontAlgn="b">
                        <a:spcBef>
                          <a:spcPts val="0"/>
                        </a:spcBef>
                        <a:spcAft>
                          <a:spcPts val="0"/>
                        </a:spcAft>
                      </a:pPr>
                      <a:r>
                        <a:rPr lang="en-US" sz="1100" b="0" i="0" u="none" strike="noStrike">
                          <a:solidFill>
                            <a:schemeClr val="tx1"/>
                          </a:solidFill>
                          <a:effectLst/>
                          <a:latin typeface="+mn-lt"/>
                        </a:rPr>
                        <a:t>MacOS</a:t>
                      </a:r>
                    </a:p>
                  </a:txBody>
                  <a:tcPr marR="952" marT="952" marB="797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848970"/>
                  </a:ext>
                </a:extLst>
              </a:tr>
              <a:tr h="190113">
                <a:tc>
                  <a:txBody>
                    <a:bodyPr/>
                    <a:lstStyle/>
                    <a:p>
                      <a:pPr algn="l" fontAlgn="b">
                        <a:spcBef>
                          <a:spcPts val="0"/>
                        </a:spcBef>
                        <a:spcAft>
                          <a:spcPts val="0"/>
                        </a:spcAft>
                      </a:pPr>
                      <a:r>
                        <a:rPr lang="en-US" sz="1100" b="0" i="0" u="none" strike="noStrike">
                          <a:solidFill>
                            <a:schemeClr val="tx1"/>
                          </a:solidFill>
                          <a:effectLst/>
                          <a:latin typeface="+mn-lt"/>
                        </a:rPr>
                        <a:t>Mobile (Android, iOS)</a:t>
                      </a:r>
                    </a:p>
                  </a:txBody>
                  <a:tcPr marR="952" marT="952" marB="797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spcBef>
                          <a:spcPts val="0"/>
                        </a:spcBef>
                        <a:spcAft>
                          <a:spcPts val="0"/>
                        </a:spcAft>
                      </a:pPr>
                      <a:r>
                        <a:rPr lang="en-US" sz="1100" b="0" i="0" u="none" strike="noStrike">
                          <a:solidFill>
                            <a:schemeClr val="tx1"/>
                          </a:solidFill>
                          <a:effectLst/>
                          <a:latin typeface="Wingdings" panose="05000000000000000000" pitchFamily="2" charset="2"/>
                        </a:rPr>
                        <a:t>l</a:t>
                      </a:r>
                      <a:endParaRPr lang="en-US" sz="1100" b="0" i="0" u="none" strike="noStrike">
                        <a:solidFill>
                          <a:schemeClr val="tx1"/>
                        </a:solidFill>
                        <a:effectLst/>
                        <a:latin typeface="Arial" panose="020B0604020202020204" pitchFamily="34" charset="0"/>
                      </a:endParaRPr>
                    </a:p>
                  </a:txBody>
                  <a:tcPr marL="952" marR="952" marT="952" marB="7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468816"/>
                  </a:ext>
                </a:extLst>
              </a:tr>
            </a:tbl>
          </a:graphicData>
        </a:graphic>
      </p:graphicFrame>
    </p:spTree>
    <p:extLst>
      <p:ext uri="{BB962C8B-B14F-4D97-AF65-F5344CB8AC3E}">
        <p14:creationId xmlns:p14="http://schemas.microsoft.com/office/powerpoint/2010/main" val="14418509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631268-B7AF-4A9B-9B45-B9FD7F102646}"/>
              </a:ext>
              <a:ext uri="{C183D7F6-B498-43B3-948B-1728B52AA6E4}">
                <adec:decorative xmlns:adec="http://schemas.microsoft.com/office/drawing/2017/decorative" val="1"/>
              </a:ext>
            </a:extLst>
          </p:cNvPr>
          <p:cNvSpPr/>
          <p:nvPr/>
        </p:nvSpPr>
        <p:spPr bwMode="auto">
          <a:xfrm>
            <a:off x="0" y="3768863"/>
            <a:ext cx="12192000" cy="30891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E7427697-0CB9-40B1-B6B5-1236975E2561}"/>
              </a:ext>
              <a:ext uri="{C183D7F6-B498-43B3-948B-1728B52AA6E4}">
                <adec:decorative xmlns:adec="http://schemas.microsoft.com/office/drawing/2017/decorative" val="1"/>
              </a:ext>
            </a:extLst>
          </p:cNvPr>
          <p:cNvSpPr/>
          <p:nvPr/>
        </p:nvSpPr>
        <p:spPr bwMode="auto">
          <a:xfrm>
            <a:off x="4543481" y="1972307"/>
            <a:ext cx="3105037" cy="2361796"/>
          </a:xfrm>
          <a:prstGeom prst="roundRect">
            <a:avLst>
              <a:gd name="adj" fmla="val 11926"/>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90B99B8D-2D1B-4564-A8F4-AFBD2EBBE07D}"/>
              </a:ext>
              <a:ext uri="{C183D7F6-B498-43B3-948B-1728B52AA6E4}">
                <adec:decorative xmlns:adec="http://schemas.microsoft.com/office/drawing/2017/decorative" val="1"/>
              </a:ext>
            </a:extLst>
          </p:cNvPr>
          <p:cNvSpPr/>
          <p:nvPr/>
        </p:nvSpPr>
        <p:spPr bwMode="auto">
          <a:xfrm>
            <a:off x="1094045" y="1972306"/>
            <a:ext cx="3105037" cy="2361797"/>
          </a:xfrm>
          <a:prstGeom prst="roundRect">
            <a:avLst>
              <a:gd name="adj" fmla="val 11926"/>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137B7581-B916-4A33-A64C-80C2BB13D053}"/>
              </a:ext>
              <a:ext uri="{C183D7F6-B498-43B3-948B-1728B52AA6E4}">
                <adec:decorative xmlns:adec="http://schemas.microsoft.com/office/drawing/2017/decorative" val="1"/>
              </a:ext>
            </a:extLst>
          </p:cNvPr>
          <p:cNvSpPr/>
          <p:nvPr/>
        </p:nvSpPr>
        <p:spPr bwMode="auto">
          <a:xfrm>
            <a:off x="7992918" y="1972307"/>
            <a:ext cx="3105037" cy="2361796"/>
          </a:xfrm>
          <a:prstGeom prst="roundRect">
            <a:avLst>
              <a:gd name="adj" fmla="val 11926"/>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 name="Title 6">
            <a:extLst>
              <a:ext uri="{FF2B5EF4-FFF2-40B4-BE49-F238E27FC236}">
                <a16:creationId xmlns:a16="http://schemas.microsoft.com/office/drawing/2014/main" id="{AB30CCEB-74F2-9C4D-B89E-CAD952C9FF95}"/>
              </a:ext>
            </a:extLst>
          </p:cNvPr>
          <p:cNvSpPr>
            <a:spLocks noGrp="1"/>
          </p:cNvSpPr>
          <p:nvPr>
            <p:ph type="title"/>
          </p:nvPr>
        </p:nvSpPr>
        <p:spPr>
          <a:xfrm>
            <a:off x="588963" y="457200"/>
            <a:ext cx="11017250" cy="800219"/>
          </a:xfrm>
        </p:spPr>
        <p:txBody>
          <a:bodyPr/>
          <a:lstStyle/>
          <a:p>
            <a:r>
              <a:rPr lang="en-US" sz="2400">
                <a:solidFill>
                  <a:schemeClr val="accent1"/>
                </a:solidFill>
              </a:rPr>
              <a:t>Top of mind for </a:t>
            </a:r>
            <a:br>
              <a:rPr lang="en-US"/>
            </a:br>
            <a:r>
              <a:rPr lang="en-US"/>
              <a:t>Small and Medium Business (SMB) customers</a:t>
            </a:r>
          </a:p>
        </p:txBody>
      </p:sp>
      <p:sp>
        <p:nvSpPr>
          <p:cNvPr id="28" name="TextBox 27">
            <a:extLst>
              <a:ext uri="{FF2B5EF4-FFF2-40B4-BE49-F238E27FC236}">
                <a16:creationId xmlns:a16="http://schemas.microsoft.com/office/drawing/2014/main" id="{BA48BFB9-EC64-1346-9E3A-7849781E6BD0}"/>
              </a:ext>
            </a:extLst>
          </p:cNvPr>
          <p:cNvSpPr txBox="1"/>
          <p:nvPr/>
        </p:nvSpPr>
        <p:spPr>
          <a:xfrm>
            <a:off x="1476079" y="2469068"/>
            <a:ext cx="2340968" cy="1231106"/>
          </a:xfrm>
          <a:prstGeom prst="rect">
            <a:avLst/>
          </a:prstGeom>
          <a:noFill/>
        </p:spPr>
        <p:txBody>
          <a:bodyPr wrap="square" lIns="0" tIns="0" rIns="0" bIns="0" rtlCol="0" anchor="t">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1" normalizeH="0" baseline="0" noProof="0">
                <a:ln w="3175">
                  <a:noFill/>
                </a:ln>
                <a:solidFill>
                  <a:srgbClr val="0078D4"/>
                </a:solidFill>
                <a:effectLst/>
                <a:uLnTx/>
                <a:uFillTx/>
                <a:latin typeface="Segoe UI Semibold"/>
                <a:ea typeface="+mn-ea"/>
                <a:cs typeface="Segoe UI" pitchFamily="34" charset="0"/>
              </a:rPr>
              <a:t>70% </a:t>
            </a:r>
            <a:br>
              <a:rPr kumimoji="0" lang="en-US" sz="4800" b="0" i="0" u="none" strike="noStrike" kern="1200" cap="none" spc="-51" normalizeH="0" baseline="0" noProof="0">
                <a:ln w="3175">
                  <a:noFill/>
                </a:ln>
                <a:solidFill>
                  <a:srgbClr val="0078D4"/>
                </a:solidFill>
                <a:effectLst/>
                <a:uLnTx/>
                <a:uFillTx/>
                <a:latin typeface="Segoe UI Semibold"/>
                <a:ea typeface="+mn-ea"/>
                <a:cs typeface="Segoe UI" pitchFamily="34" charset="0"/>
              </a:rPr>
            </a:br>
            <a:r>
              <a:rPr kumimoji="0" lang="en-US" sz="1600" b="0" i="0" u="none" strike="noStrike" kern="1200" cap="none" spc="0" normalizeH="0" baseline="0" noProof="0">
                <a:ln>
                  <a:noFill/>
                </a:ln>
                <a:solidFill>
                  <a:srgbClr val="000000"/>
                </a:solidFill>
                <a:effectLst/>
                <a:uLnTx/>
                <a:uFillTx/>
                <a:latin typeface="Segoe UI"/>
                <a:ea typeface="+mn-ea"/>
                <a:cs typeface="+mn-cs"/>
              </a:rPr>
              <a:t>employees want flexible work options to continue</a:t>
            </a:r>
            <a:r>
              <a:rPr kumimoji="0" lang="en-US" sz="1600" b="0" i="0" u="none" strike="noStrike" kern="1200" cap="none" spc="0" normalizeH="0" baseline="30000" noProof="0">
                <a:ln>
                  <a:noFill/>
                </a:ln>
                <a:solidFill>
                  <a:srgbClr val="000000"/>
                </a:solidFill>
                <a:effectLst/>
                <a:uLnTx/>
                <a:uFillTx/>
                <a:latin typeface="Segoe UI"/>
                <a:ea typeface="+mn-ea"/>
                <a:cs typeface="+mn-cs"/>
              </a:rPr>
              <a:t>1</a:t>
            </a:r>
          </a:p>
        </p:txBody>
      </p:sp>
      <p:sp>
        <p:nvSpPr>
          <p:cNvPr id="22" name="TextBox 21">
            <a:extLst>
              <a:ext uri="{FF2B5EF4-FFF2-40B4-BE49-F238E27FC236}">
                <a16:creationId xmlns:a16="http://schemas.microsoft.com/office/drawing/2014/main" id="{CFB4B101-1A82-414E-A638-3D38675D5766}"/>
              </a:ext>
            </a:extLst>
          </p:cNvPr>
          <p:cNvSpPr txBox="1"/>
          <p:nvPr/>
        </p:nvSpPr>
        <p:spPr>
          <a:xfrm>
            <a:off x="5057775" y="2469068"/>
            <a:ext cx="2076448" cy="1231106"/>
          </a:xfrm>
          <a:prstGeom prst="rect">
            <a:avLst/>
          </a:prstGeom>
          <a:noFill/>
        </p:spPr>
        <p:txBody>
          <a:bodyPr wrap="square" lIns="0" tIns="0" rIns="0" bIns="0" rtlCol="0" anchor="t">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1" normalizeH="0" baseline="0" noProof="0">
                <a:ln w="3175">
                  <a:noFill/>
                </a:ln>
                <a:solidFill>
                  <a:srgbClr val="0078D4"/>
                </a:solidFill>
                <a:effectLst/>
                <a:uLnTx/>
                <a:uFillTx/>
                <a:latin typeface="Segoe UI Semibold"/>
                <a:ea typeface="+mn-ea"/>
                <a:cs typeface="Segoe UI" pitchFamily="34" charset="0"/>
              </a:rPr>
              <a:t>238% </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Increase in cyberattacks globally</a:t>
            </a:r>
            <a:r>
              <a:rPr kumimoji="0" lang="en-US" sz="1600" b="0" i="0" u="none" strike="noStrike" kern="1200" cap="none" spc="0" normalizeH="0" baseline="30000" noProof="0">
                <a:ln>
                  <a:noFill/>
                </a:ln>
                <a:solidFill>
                  <a:srgbClr val="000000"/>
                </a:solidFill>
                <a:effectLst/>
                <a:uLnTx/>
                <a:uFillTx/>
                <a:latin typeface="Segoe UI"/>
                <a:ea typeface="+mn-ea"/>
                <a:cs typeface="+mn-cs"/>
              </a:rPr>
              <a:t>2</a:t>
            </a:r>
          </a:p>
        </p:txBody>
      </p:sp>
      <p:sp>
        <p:nvSpPr>
          <p:cNvPr id="29" name="TextBox 28">
            <a:extLst>
              <a:ext uri="{FF2B5EF4-FFF2-40B4-BE49-F238E27FC236}">
                <a16:creationId xmlns:a16="http://schemas.microsoft.com/office/drawing/2014/main" id="{D9D063DE-EFFD-5C4C-A073-78506517B3E0}"/>
              </a:ext>
              <a:ext uri="{C183D7F6-B498-43B3-948B-1728B52AA6E4}">
                <adec:decorative xmlns:adec="http://schemas.microsoft.com/office/drawing/2017/decorative" val="0"/>
              </a:ext>
            </a:extLst>
          </p:cNvPr>
          <p:cNvSpPr txBox="1"/>
          <p:nvPr/>
        </p:nvSpPr>
        <p:spPr>
          <a:xfrm>
            <a:off x="8379418" y="2464304"/>
            <a:ext cx="2332036" cy="1231106"/>
          </a:xfrm>
          <a:prstGeom prst="rect">
            <a:avLst/>
          </a:prstGeom>
          <a:noFill/>
        </p:spPr>
        <p:txBody>
          <a:bodyPr wrap="square" lIns="0" tIns="0" rIns="0" bIns="0" rtlCol="0" anchor="t">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1" normalizeH="0" baseline="0" noProof="0">
                <a:ln w="3175">
                  <a:noFill/>
                </a:ln>
                <a:solidFill>
                  <a:srgbClr val="0078D4"/>
                </a:solidFill>
                <a:effectLst/>
                <a:uLnTx/>
                <a:uFillTx/>
                <a:latin typeface="Segoe UI Semibold"/>
                <a:ea typeface="+mn-ea"/>
                <a:cs typeface="Segoe UI" pitchFamily="34" charset="0"/>
              </a:rPr>
              <a:t>60% </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SMBs lack skills inhouse to deal with cyberattacks</a:t>
            </a:r>
            <a:r>
              <a:rPr kumimoji="0" lang="en-US" sz="1600" b="0" i="0" u="none" strike="noStrike" kern="1200" cap="none" spc="0" normalizeH="0" baseline="30000" noProof="0">
                <a:ln>
                  <a:noFill/>
                </a:ln>
                <a:solidFill>
                  <a:srgbClr val="000000"/>
                </a:solidFill>
                <a:effectLst/>
                <a:uLnTx/>
                <a:uFillTx/>
                <a:latin typeface="Segoe UI"/>
                <a:ea typeface="+mn-ea"/>
                <a:cs typeface="+mn-cs"/>
              </a:rPr>
              <a:t>3</a:t>
            </a:r>
          </a:p>
        </p:txBody>
      </p:sp>
      <p:sp>
        <p:nvSpPr>
          <p:cNvPr id="34" name="Rectangle 33">
            <a:extLst>
              <a:ext uri="{FF2B5EF4-FFF2-40B4-BE49-F238E27FC236}">
                <a16:creationId xmlns:a16="http://schemas.microsoft.com/office/drawing/2014/main" id="{4E0ACCA5-616A-374A-806E-779186F3DB76}"/>
              </a:ext>
            </a:extLst>
          </p:cNvPr>
          <p:cNvSpPr/>
          <p:nvPr/>
        </p:nvSpPr>
        <p:spPr>
          <a:xfrm>
            <a:off x="2639144" y="4705642"/>
            <a:ext cx="1685151" cy="1028155"/>
          </a:xfrm>
          <a:prstGeom prst="rect">
            <a:avLst/>
          </a:prstGeom>
          <a:noFill/>
        </p:spPr>
        <p:txBody>
          <a:bodyPr wrap="square" lIns="179183" tIns="143346" rIns="179183" bIns="143346" anchor="ctr" anchorCtr="0">
            <a:spAutoFit/>
          </a:bodyPr>
          <a:lstStyle/>
          <a:p>
            <a:pPr marL="0" marR="0" lvl="0" indent="0" algn="ctr" defTabSz="913963"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1" normalizeH="0" baseline="0" noProof="0">
                <a:ln w="3175">
                  <a:noFill/>
                </a:ln>
                <a:solidFill>
                  <a:srgbClr val="FFFFFF"/>
                </a:solidFill>
                <a:effectLst/>
                <a:uLnTx/>
                <a:uFillTx/>
                <a:latin typeface="Segoe UI Semibold"/>
                <a:ea typeface="+mn-ea"/>
                <a:cs typeface="Segoe UI" pitchFamily="34" charset="0"/>
              </a:rPr>
              <a:t>90%</a:t>
            </a:r>
          </a:p>
        </p:txBody>
      </p:sp>
      <p:sp>
        <p:nvSpPr>
          <p:cNvPr id="11" name="Rectangle 10">
            <a:extLst>
              <a:ext uri="{FF2B5EF4-FFF2-40B4-BE49-F238E27FC236}">
                <a16:creationId xmlns:a16="http://schemas.microsoft.com/office/drawing/2014/main" id="{3F5F6E15-FFF7-40EE-B597-11F0E63F6B43}"/>
              </a:ext>
            </a:extLst>
          </p:cNvPr>
          <p:cNvSpPr/>
          <p:nvPr/>
        </p:nvSpPr>
        <p:spPr>
          <a:xfrm>
            <a:off x="4123609" y="4797974"/>
            <a:ext cx="4916219" cy="843490"/>
          </a:xfrm>
          <a:prstGeom prst="rect">
            <a:avLst/>
          </a:prstGeom>
          <a:noFill/>
        </p:spPr>
        <p:txBody>
          <a:bodyPr wrap="square" lIns="179183" tIns="143346" rIns="179183" bIns="143346" anchor="ctr" anchorCtr="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mn-cs"/>
              </a:rPr>
              <a:t>SMBs would consider hiring a new MSP if they offered the right cybersecurity solution</a:t>
            </a:r>
            <a:r>
              <a:rPr kumimoji="0" lang="en-US" sz="1800" b="0" i="0" u="none" strike="noStrike" kern="1200" cap="none" spc="0" normalizeH="0" baseline="30000" noProof="0">
                <a:ln>
                  <a:noFill/>
                </a:ln>
                <a:solidFill>
                  <a:srgbClr val="FFFFFF"/>
                </a:solidFill>
                <a:effectLst/>
                <a:uLnTx/>
                <a:uFillTx/>
                <a:latin typeface="Segoe UI"/>
                <a:ea typeface="+mn-ea"/>
                <a:cs typeface="+mn-cs"/>
              </a:rPr>
              <a:t>4</a:t>
            </a:r>
          </a:p>
        </p:txBody>
      </p:sp>
      <p:sp>
        <p:nvSpPr>
          <p:cNvPr id="39" name="Title 1">
            <a:extLst>
              <a:ext uri="{FF2B5EF4-FFF2-40B4-BE49-F238E27FC236}">
                <a16:creationId xmlns:a16="http://schemas.microsoft.com/office/drawing/2014/main" id="{CCB45331-C854-BF44-AA1D-D2AA6E6B863D}"/>
              </a:ext>
            </a:extLst>
          </p:cNvPr>
          <p:cNvSpPr txBox="1">
            <a:spLocks/>
          </p:cNvSpPr>
          <p:nvPr/>
        </p:nvSpPr>
        <p:spPr>
          <a:xfrm>
            <a:off x="588963" y="6290000"/>
            <a:ext cx="10418561" cy="221599"/>
          </a:xfrm>
          <a:prstGeom prst="rect">
            <a:avLst/>
          </a:prstGeom>
          <a:ln w="9525">
            <a:noFill/>
          </a:ln>
        </p:spPr>
        <p:txBody>
          <a:bodyPr vert="horz" wrap="square" lIns="0" tIns="0" rIns="0" bIns="0" rtlCol="0" anchor="b" anchorCtr="0">
            <a:spAutoFit/>
          </a:bodyPr>
          <a:lstStyle>
            <a:lvl1pPr algn="l" defTabSz="91422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225" rtl="0" eaLnBrk="1" fontAlgn="auto" latinLnBrk="0" hangingPunct="1">
              <a:lnSpc>
                <a:spcPct val="90000"/>
              </a:lnSpc>
              <a:spcBef>
                <a:spcPct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j-ea"/>
                <a:cs typeface="Segoe UI" panose="020B0502040204020203" pitchFamily="34" charset="0"/>
              </a:rPr>
              <a:t>Sources: 1. 1;</a:t>
            </a:r>
            <a:r>
              <a:rPr kumimoji="0" lang="en-US" sz="800" b="0" i="0" u="none" strike="noStrike" kern="1200" cap="none" spc="0" normalizeH="0" baseline="0" noProof="0">
                <a:ln>
                  <a:noFill/>
                </a:ln>
                <a:solidFill>
                  <a:srgbClr val="FFFFFF"/>
                </a:solidFill>
                <a:effectLst/>
                <a:uLnTx/>
                <a:uFillTx/>
                <a:latin typeface="Segoe UI"/>
                <a:ea typeface="+mj-ea"/>
                <a:cs typeface="+mj-cs"/>
                <a:hlinkClick r:id="rId3">
                  <a:extLst>
                    <a:ext uri="{A12FA001-AC4F-418D-AE19-62706E023703}">
                      <ahyp:hlinkClr xmlns:ahyp="http://schemas.microsoft.com/office/drawing/2018/hyperlinkcolor" val="tx"/>
                    </a:ext>
                  </a:extLst>
                </a:hlinkClick>
              </a:rPr>
              <a:t> The Next Great Disruption Is Hybrid Work—Are We Ready? (microsoft.com)</a:t>
            </a:r>
            <a:r>
              <a:rPr kumimoji="0" lang="en-US" sz="800" b="0" i="0" u="none" strike="noStrike" kern="1200" cap="none" spc="0" normalizeH="0" baseline="0" noProof="0">
                <a:ln>
                  <a:noFill/>
                </a:ln>
                <a:solidFill>
                  <a:srgbClr val="FFFFFF"/>
                </a:solidFill>
                <a:effectLst/>
                <a:uLnTx/>
                <a:uFillTx/>
                <a:latin typeface="Segoe UI"/>
                <a:ea typeface="+mj-ea"/>
                <a:cs typeface="+mj-cs"/>
                <a:hlinkClick r:id="rId4">
                  <a:extLst>
                    <a:ext uri="{A12FA001-AC4F-418D-AE19-62706E023703}">
                      <ahyp:hlinkClr xmlns:ahyp="http://schemas.microsoft.com/office/drawing/2018/hyperlinkcolor" val="tx"/>
                    </a:ext>
                  </a:extLst>
                </a:hlinkClick>
              </a:rPr>
              <a:t>)</a:t>
            </a:r>
            <a:r>
              <a:rPr kumimoji="0" lang="en-US" sz="800" b="0" i="0" u="none" strike="noStrike" kern="1200" cap="none" spc="0" normalizeH="0" baseline="0" noProof="0">
                <a:ln>
                  <a:noFill/>
                </a:ln>
                <a:solidFill>
                  <a:srgbClr val="FFFFFF"/>
                </a:solidFill>
                <a:effectLst/>
                <a:uLnTx/>
                <a:uFillTx/>
                <a:latin typeface="Segoe UI"/>
                <a:ea typeface="+mj-ea"/>
                <a:cs typeface="+mj-cs"/>
              </a:rPr>
              <a:t>  2. </a:t>
            </a:r>
            <a:r>
              <a:rPr kumimoji="0" lang="en-US" sz="800" b="0" i="0" u="none" strike="noStrike" kern="1200" cap="none" spc="0" normalizeH="0" baseline="0" noProof="0">
                <a:ln>
                  <a:noFill/>
                </a:ln>
                <a:solidFill>
                  <a:srgbClr val="FFFFFF"/>
                </a:solidFill>
                <a:effectLst/>
                <a:uLnTx/>
                <a:uFillTx/>
                <a:latin typeface="Segoe UI"/>
                <a:ea typeface="+mj-ea"/>
                <a:cs typeface="+mj-cs"/>
                <a:hlinkClick r:id="rId5">
                  <a:extLst>
                    <a:ext uri="{A12FA001-AC4F-418D-AE19-62706E023703}">
                      <ahyp:hlinkClr xmlns:ahyp="http://schemas.microsoft.com/office/drawing/2018/hyperlinkcolor" val="tx"/>
                    </a:ext>
                  </a:extLst>
                </a:hlinkClick>
              </a:rPr>
              <a:t>Why the Hybrid Workplace Is a Cybersecurity Nightmare – WSJ</a:t>
            </a:r>
            <a:r>
              <a:rPr kumimoji="0" lang="en-US" sz="800" b="0" i="0" u="none" strike="noStrike" kern="1200" cap="none" spc="0" normalizeH="0" baseline="0" noProof="0">
                <a:ln>
                  <a:noFill/>
                </a:ln>
                <a:solidFill>
                  <a:srgbClr val="FFFFFF"/>
                </a:solidFill>
                <a:effectLst/>
                <a:uLnTx/>
                <a:uFillTx/>
                <a:latin typeface="Segoe UI"/>
                <a:ea typeface="+mj-ea"/>
                <a:cs typeface="+mj-cs"/>
              </a:rPr>
              <a:t> 3. </a:t>
            </a:r>
            <a:r>
              <a:rPr kumimoji="0" lang="en-US" sz="800" b="0" i="0" u="none" strike="noStrike" kern="1200" cap="none" spc="0" normalizeH="0" baseline="0" noProof="0">
                <a:ln>
                  <a:noFill/>
                </a:ln>
                <a:solidFill>
                  <a:srgbClr val="FFFFFF"/>
                </a:solidFill>
                <a:effectLst/>
                <a:uLnTx/>
                <a:uFillTx/>
                <a:latin typeface="Segoe UI"/>
                <a:ea typeface="+mj-ea"/>
                <a:cs typeface="+mj-cs"/>
                <a:hlinkClick r:id="rId6">
                  <a:extLst>
                    <a:ext uri="{A12FA001-AC4F-418D-AE19-62706E023703}">
                      <ahyp:hlinkClr xmlns:ahyp="http://schemas.microsoft.com/office/drawing/2018/hyperlinkcolor" val="tx"/>
                    </a:ext>
                  </a:extLst>
                </a:hlinkClick>
              </a:rPr>
              <a:t>Underserved and Unprepared: The State of SMB Cyber Security in 2019</a:t>
            </a:r>
            <a:r>
              <a:rPr kumimoji="0" lang="en-US" sz="800" b="0" i="0" u="none" strike="noStrike" kern="1200" cap="none" spc="0" normalizeH="0" baseline="0" noProof="0">
                <a:ln>
                  <a:noFill/>
                </a:ln>
                <a:solidFill>
                  <a:srgbClr val="FFFFFF"/>
                </a:solidFill>
                <a:effectLst/>
                <a:uLnTx/>
                <a:uFillTx/>
                <a:latin typeface="Segoe UI"/>
                <a:ea typeface="+mj-ea"/>
                <a:cs typeface="+mj-cs"/>
              </a:rPr>
              <a:t> 4. </a:t>
            </a:r>
            <a:r>
              <a:rPr kumimoji="0" lang="en-US" sz="800" b="0" i="0" u="none" strike="noStrike" kern="1200" cap="none" spc="0" normalizeH="0" baseline="0" noProof="0">
                <a:ln>
                  <a:noFill/>
                </a:ln>
                <a:solidFill>
                  <a:srgbClr val="FFFFFF"/>
                </a:solidFill>
                <a:effectLst/>
                <a:uLnTx/>
                <a:uFillTx/>
                <a:latin typeface="Segoe UI"/>
                <a:ea typeface="+mj-ea"/>
                <a:cs typeface="+mj-cs"/>
                <a:hlinkClick r:id="rId6">
                  <a:extLst>
                    <a:ext uri="{A12FA001-AC4F-418D-AE19-62706E023703}">
                      <ahyp:hlinkClr xmlns:ahyp="http://schemas.microsoft.com/office/drawing/2018/hyperlinkcolor" val="tx"/>
                    </a:ext>
                  </a:extLst>
                </a:hlinkClick>
              </a:rPr>
              <a:t>Internal Microsoft Research</a:t>
            </a:r>
          </a:p>
        </p:txBody>
      </p:sp>
    </p:spTree>
    <p:extLst>
      <p:ext uri="{BB962C8B-B14F-4D97-AF65-F5344CB8AC3E}">
        <p14:creationId xmlns:p14="http://schemas.microsoft.com/office/powerpoint/2010/main" val="167257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path" presetSubtype="0" decel="100000" fill="hold" grpId="1" nodeType="withEffect">
                                  <p:stCondLst>
                                    <p:cond delay="0"/>
                                  </p:stCondLst>
                                  <p:childTnLst>
                                    <p:animMotion origin="layout" path="M 0 7.40741E-7 L 0 0.04167 " pathEditMode="relative" rAng="0" ptsTypes="AA">
                                      <p:cBhvr>
                                        <p:cTn id="9" dur="750" spd="-100000" fill="hold"/>
                                        <p:tgtEl>
                                          <p:spTgt spid="28"/>
                                        </p:tgtEl>
                                        <p:attrNameLst>
                                          <p:attrName>ppt_x</p:attrName>
                                          <p:attrName>ppt_y</p:attrName>
                                        </p:attrNameLst>
                                      </p:cBhvr>
                                      <p:rCtr x="0" y="2083"/>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0"/>
                                  </p:stCondLst>
                                  <p:childTnLst>
                                    <p:animMotion origin="layout" path="M 0 7.40741E-7 L 0 0.04167 " pathEditMode="relative" rAng="0" ptsTypes="AA">
                                      <p:cBhvr>
                                        <p:cTn id="14" dur="750" spd="-100000" fill="hold"/>
                                        <p:tgtEl>
                                          <p:spTgt spid="5"/>
                                        </p:tgtEl>
                                        <p:attrNameLst>
                                          <p:attrName>ppt_x</p:attrName>
                                          <p:attrName>ppt_y</p:attrName>
                                        </p:attrNameLst>
                                      </p:cBhvr>
                                      <p:rCtr x="0" y="2083"/>
                                    </p:animMotion>
                                  </p:childTnLst>
                                </p:cTn>
                              </p:par>
                              <p:par>
                                <p:cTn id="15" presetID="10" presetClass="entr" presetSubtype="0" fill="hold" grpId="0" nodeType="withEffect">
                                  <p:stCondLst>
                                    <p:cond delay="1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42" presetClass="path" presetSubtype="0" decel="100000" fill="hold" grpId="1" nodeType="withEffect">
                                  <p:stCondLst>
                                    <p:cond delay="100"/>
                                  </p:stCondLst>
                                  <p:childTnLst>
                                    <p:animMotion origin="layout" path="M 0 7.40741E-7 L 0 0.04167 " pathEditMode="relative" rAng="0" ptsTypes="AA">
                                      <p:cBhvr>
                                        <p:cTn id="19" dur="750" spd="-100000" fill="hold"/>
                                        <p:tgtEl>
                                          <p:spTgt spid="16"/>
                                        </p:tgtEl>
                                        <p:attrNameLst>
                                          <p:attrName>ppt_x</p:attrName>
                                          <p:attrName>ppt_y</p:attrName>
                                        </p:attrNameLst>
                                      </p:cBhvr>
                                      <p:rCtr x="0" y="2083"/>
                                    </p:animMotion>
                                  </p:childTnLst>
                                </p:cTn>
                              </p:par>
                              <p:par>
                                <p:cTn id="20" presetID="10" presetClass="entr" presetSubtype="0" fill="hold" grpId="0" nodeType="withEffect">
                                  <p:stCondLst>
                                    <p:cond delay="1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42" presetClass="path" presetSubtype="0" decel="100000" fill="hold" grpId="1" nodeType="withEffect">
                                  <p:stCondLst>
                                    <p:cond delay="100"/>
                                  </p:stCondLst>
                                  <p:childTnLst>
                                    <p:animMotion origin="layout" path="M 0 7.40741E-7 L 0 0.04167 " pathEditMode="relative" rAng="0" ptsTypes="AA">
                                      <p:cBhvr>
                                        <p:cTn id="24" dur="750" spd="-100000" fill="hold"/>
                                        <p:tgtEl>
                                          <p:spTgt spid="22"/>
                                        </p:tgtEl>
                                        <p:attrNameLst>
                                          <p:attrName>ppt_x</p:attrName>
                                          <p:attrName>ppt_y</p:attrName>
                                        </p:attrNameLst>
                                      </p:cBhvr>
                                      <p:rCtr x="0" y="2083"/>
                                    </p:animMotion>
                                  </p:childTnLst>
                                </p:cTn>
                              </p:par>
                              <p:par>
                                <p:cTn id="25" presetID="10" presetClass="entr" presetSubtype="0"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42" presetClass="path" presetSubtype="0" decel="100000" fill="hold" grpId="1" nodeType="withEffect">
                                  <p:stCondLst>
                                    <p:cond delay="200"/>
                                  </p:stCondLst>
                                  <p:childTnLst>
                                    <p:animMotion origin="layout" path="M 0 7.40741E-7 L 0 0.04167 " pathEditMode="relative" rAng="0" ptsTypes="AA">
                                      <p:cBhvr>
                                        <p:cTn id="29" dur="750" spd="-100000" fill="hold"/>
                                        <p:tgtEl>
                                          <p:spTgt spid="17"/>
                                        </p:tgtEl>
                                        <p:attrNameLst>
                                          <p:attrName>ppt_x</p:attrName>
                                          <p:attrName>ppt_y</p:attrName>
                                        </p:attrNameLst>
                                      </p:cBhvr>
                                      <p:rCtr x="0" y="2083"/>
                                    </p:animMotion>
                                  </p:childTnLst>
                                </p:cTn>
                              </p:par>
                              <p:par>
                                <p:cTn id="30" presetID="10" presetClass="entr" presetSubtype="0" fill="hold" grpId="0" nodeType="withEffect">
                                  <p:stCondLst>
                                    <p:cond delay="2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42" presetClass="path" presetSubtype="0" decel="100000" fill="hold" grpId="1" nodeType="withEffect">
                                  <p:stCondLst>
                                    <p:cond delay="200"/>
                                  </p:stCondLst>
                                  <p:childTnLst>
                                    <p:animMotion origin="layout" path="M 0 7.40741E-7 L 0 0.04167 " pathEditMode="relative" rAng="0" ptsTypes="AA">
                                      <p:cBhvr>
                                        <p:cTn id="34" dur="750" spd="-100000" fill="hold"/>
                                        <p:tgtEl>
                                          <p:spTgt spid="29"/>
                                        </p:tgtEl>
                                        <p:attrNameLst>
                                          <p:attrName>ppt_x</p:attrName>
                                          <p:attrName>ppt_y</p:attrName>
                                        </p:attrNameLst>
                                      </p:cBhvr>
                                      <p:rCtr x="0" y="2083"/>
                                    </p:animMotion>
                                  </p:childTnLst>
                                </p:cTn>
                              </p:par>
                              <p:par>
                                <p:cTn id="35" presetID="10" presetClass="entr" presetSubtype="0" fill="hold" grpId="0" nodeType="withEffect">
                                  <p:stCondLst>
                                    <p:cond delay="5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42" presetClass="path" presetSubtype="0" decel="100000" fill="hold" grpId="1" nodeType="withEffect">
                                  <p:stCondLst>
                                    <p:cond delay="500"/>
                                  </p:stCondLst>
                                  <p:childTnLst>
                                    <p:animMotion origin="layout" path="M 0 7.40741E-7 L 0 0.04167 " pathEditMode="relative" rAng="0" ptsTypes="AA">
                                      <p:cBhvr>
                                        <p:cTn id="39" dur="750" spd="-100000" fill="hold"/>
                                        <p:tgtEl>
                                          <p:spTgt spid="34"/>
                                        </p:tgtEl>
                                        <p:attrNameLst>
                                          <p:attrName>ppt_x</p:attrName>
                                          <p:attrName>ppt_y</p:attrName>
                                        </p:attrNameLst>
                                      </p:cBhvr>
                                      <p:rCtr x="0" y="2083"/>
                                    </p:animMotion>
                                  </p:childTnLst>
                                </p:cTn>
                              </p:par>
                              <p:par>
                                <p:cTn id="40" presetID="10" presetClass="entr" presetSubtype="0" fill="hold" grpId="0" nodeType="withEffect">
                                  <p:stCondLst>
                                    <p:cond delay="6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42" presetClass="path" presetSubtype="0" decel="100000" fill="hold" grpId="1" nodeType="withEffect">
                                  <p:stCondLst>
                                    <p:cond delay="600"/>
                                  </p:stCondLst>
                                  <p:childTnLst>
                                    <p:animMotion origin="layout" path="M 0 7.40741E-7 L 0 0.04167 " pathEditMode="relative" rAng="0" ptsTypes="AA">
                                      <p:cBhvr>
                                        <p:cTn id="44" dur="750" spd="-100000" fill="hold"/>
                                        <p:tgtEl>
                                          <p:spTgt spid="11"/>
                                        </p:tgtEl>
                                        <p:attrNameLst>
                                          <p:attrName>ppt_x</p:attrName>
                                          <p:attrName>ppt_y</p:attrName>
                                        </p:attrNameLst>
                                      </p:cBhvr>
                                      <p:rCtr x="0" y="2083"/>
                                    </p:animMotion>
                                  </p:childTnLst>
                                </p:cTn>
                              </p:par>
                            </p:childTnLst>
                          </p:cTn>
                        </p:par>
                        <p:par>
                          <p:cTn id="45" fill="hold">
                            <p:stCondLst>
                              <p:cond delay="135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5" grpId="0" animBg="1"/>
      <p:bldP spid="5" grpId="1" animBg="1"/>
      <p:bldP spid="17" grpId="0" animBg="1"/>
      <p:bldP spid="17" grpId="1" animBg="1"/>
      <p:bldP spid="28" grpId="0"/>
      <p:bldP spid="28" grpId="1"/>
      <p:bldP spid="22" grpId="0"/>
      <p:bldP spid="22" grpId="1"/>
      <p:bldP spid="29" grpId="0"/>
      <p:bldP spid="29" grpId="1"/>
      <p:bldP spid="34" grpId="0"/>
      <p:bldP spid="34" grpId="1"/>
      <p:bldP spid="11" grpId="0"/>
      <p:bldP spid="11" grpId="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275257-3C74-429F-8712-925288327510}"/>
              </a:ext>
              <a:ext uri="{C183D7F6-B498-43B3-948B-1728B52AA6E4}">
                <adec:decorative xmlns:adec="http://schemas.microsoft.com/office/drawing/2017/decorative" val="1"/>
              </a:ext>
            </a:extLst>
          </p:cNvPr>
          <p:cNvGrpSpPr/>
          <p:nvPr/>
        </p:nvGrpSpPr>
        <p:grpSpPr>
          <a:xfrm>
            <a:off x="0" y="1450297"/>
            <a:ext cx="5918698" cy="2958992"/>
            <a:chOff x="0" y="1348206"/>
            <a:chExt cx="5918698" cy="2958992"/>
          </a:xfrm>
        </p:grpSpPr>
        <p:sp>
          <p:nvSpPr>
            <p:cNvPr id="22" name="Arrow: Pentagon 21">
              <a:extLst>
                <a:ext uri="{FF2B5EF4-FFF2-40B4-BE49-F238E27FC236}">
                  <a16:creationId xmlns:a16="http://schemas.microsoft.com/office/drawing/2014/main" id="{8994130A-EBFB-4EE6-A951-16A09AAE5D9D}"/>
                </a:ext>
              </a:extLst>
            </p:cNvPr>
            <p:cNvSpPr/>
            <p:nvPr/>
          </p:nvSpPr>
          <p:spPr bwMode="auto">
            <a:xfrm>
              <a:off x="0" y="1348206"/>
              <a:ext cx="5918698" cy="2958992"/>
            </a:xfrm>
            <a:prstGeom prst="homePlate">
              <a:avLst>
                <a:gd name="adj" fmla="val 21762"/>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 name="TextBox 6">
              <a:extLst>
                <a:ext uri="{FF2B5EF4-FFF2-40B4-BE49-F238E27FC236}">
                  <a16:creationId xmlns:a16="http://schemas.microsoft.com/office/drawing/2014/main" id="{962CF2B2-FCF2-49E2-94AE-24DE9310D7DB}"/>
                </a:ext>
              </a:extLst>
            </p:cNvPr>
            <p:cNvSpPr txBox="1"/>
            <p:nvPr/>
          </p:nvSpPr>
          <p:spPr>
            <a:xfrm>
              <a:off x="588963" y="3900104"/>
              <a:ext cx="4641255" cy="124650"/>
            </a:xfrm>
            <a:prstGeom prst="rect">
              <a:avLst/>
            </a:prstGeom>
            <a:noFill/>
          </p:spPr>
          <p:txBody>
            <a:bodyPr wrap="square" lIns="0" tIns="0" rIns="0" bIns="0" rtlCol="0">
              <a:spAutoFit/>
            </a:bodyPr>
            <a:lstStyle/>
            <a:p>
              <a:pPr marL="0" marR="0" lvl="0" indent="0" algn="l" defTabSz="914192"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Department of Homeland Security, April 8, 2020, CISA Alert (AA20-099A)</a:t>
              </a:r>
              <a:endParaRPr kumimoji="0" lang="en-US" sz="900" b="0" i="0" u="none" strike="noStrike" kern="1200" cap="none" spc="0" normalizeH="0" baseline="0" noProof="0">
                <a:ln>
                  <a:noFill/>
                </a:ln>
                <a:solidFill>
                  <a:srgbClr val="0078D4"/>
                </a:solidFill>
                <a:effectLst/>
                <a:uLnTx/>
                <a:uFillTx/>
                <a:latin typeface="Segoe UI"/>
                <a:ea typeface="+mn-ea"/>
                <a:cs typeface="+mn-cs"/>
              </a:endParaRPr>
            </a:p>
          </p:txBody>
        </p:sp>
        <p:sp>
          <p:nvSpPr>
            <p:cNvPr id="33" name="TextBox 32">
              <a:extLst>
                <a:ext uri="{FF2B5EF4-FFF2-40B4-BE49-F238E27FC236}">
                  <a16:creationId xmlns:a16="http://schemas.microsoft.com/office/drawing/2014/main" id="{3B18A0C3-C70A-4AFE-8DA5-4D11927D159B}"/>
                </a:ext>
              </a:extLst>
            </p:cNvPr>
            <p:cNvSpPr txBox="1"/>
            <p:nvPr/>
          </p:nvSpPr>
          <p:spPr>
            <a:xfrm>
              <a:off x="588963" y="1553476"/>
              <a:ext cx="4157276" cy="2246769"/>
            </a:xfrm>
            <a:prstGeom prst="rect">
              <a:avLst/>
            </a:prstGeom>
            <a:noFill/>
          </p:spPr>
          <p:txBody>
            <a:bodyPr wrap="square" lIns="0">
              <a:spAutoFit/>
            </a:bodyPr>
            <a:lstStyle/>
            <a:p>
              <a:pPr marL="0" marR="0" lvl="0" indent="0" algn="l" defTabSz="914192"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78D4"/>
                  </a:solidFill>
                  <a:effectLst/>
                  <a:uLnTx/>
                  <a:uFillTx/>
                  <a:latin typeface="Segoe UI Semibold"/>
                  <a:ea typeface="+mn-ea"/>
                  <a:cs typeface="+mn-cs"/>
                </a:rPr>
                <a:t>COVID-19 exploited by </a:t>
              </a:r>
              <a:br>
                <a:rPr kumimoji="0" lang="en-US" sz="2000" b="1" i="0" u="none" strike="noStrike" kern="1200" cap="none" spc="0" normalizeH="0" baseline="0" noProof="0">
                  <a:ln>
                    <a:noFill/>
                  </a:ln>
                  <a:solidFill>
                    <a:srgbClr val="0078D4"/>
                  </a:solidFill>
                  <a:effectLst/>
                  <a:uLnTx/>
                  <a:uFillTx/>
                  <a:latin typeface="Segoe UI Semibold"/>
                  <a:ea typeface="+mn-ea"/>
                  <a:cs typeface="+mn-cs"/>
                </a:rPr>
              </a:br>
              <a:r>
                <a:rPr kumimoji="0" lang="en-US" sz="2000" b="1" i="0" u="none" strike="noStrike" kern="1200" cap="none" spc="0" normalizeH="0" baseline="0" noProof="0">
                  <a:ln>
                    <a:noFill/>
                  </a:ln>
                  <a:solidFill>
                    <a:srgbClr val="0078D4"/>
                  </a:solidFill>
                  <a:effectLst/>
                  <a:uLnTx/>
                  <a:uFillTx/>
                  <a:latin typeface="Segoe UI Semibold"/>
                  <a:ea typeface="+mn-ea"/>
                  <a:cs typeface="+mn-cs"/>
                </a:rPr>
                <a:t>malicious cyber actors</a:t>
              </a:r>
            </a:p>
            <a:p>
              <a:pPr marL="114278" marR="0" lvl="0" indent="-114278" algn="l" defTabSz="914192"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
                  <a:ea typeface="+mn-ea"/>
                  <a:cs typeface="+mn-cs"/>
                </a:rPr>
                <a:t>“</a:t>
              </a:r>
              <a:r>
                <a:rPr kumimoji="0" lang="en-US" sz="1800" b="0" i="0" u="none" strike="noStrike" kern="1200" cap="none" spc="0" normalizeH="0" baseline="0" noProof="0">
                  <a:ln>
                    <a:noFill/>
                  </a:ln>
                  <a:solidFill>
                    <a:srgbClr val="000000"/>
                  </a:solidFill>
                  <a:effectLst/>
                  <a:uLnTx/>
                  <a:uFillTx/>
                  <a:latin typeface="Segoe UI "/>
                  <a:ea typeface="+mn-ea"/>
                  <a:cs typeface="+mn-cs"/>
                </a:rPr>
                <a:t>…groups and cybercriminals are targeting individuals, small and medium enterprises, and large organizations with COVID-19-related scams and phishing emails.</a:t>
              </a:r>
              <a:r>
                <a:rPr kumimoji="0" lang="en-US" sz="1800" b="1" i="0" u="none" strike="noStrike" kern="1200" cap="none" spc="0" normalizeH="0" baseline="0" noProof="0">
                  <a:ln>
                    <a:noFill/>
                  </a:ln>
                  <a:solidFill>
                    <a:srgbClr val="0078D4"/>
                  </a:solidFill>
                  <a:effectLst/>
                  <a:uLnTx/>
                  <a:uFillTx/>
                  <a:latin typeface="Segoe UI "/>
                  <a:ea typeface="+mn-ea"/>
                  <a:cs typeface="+mn-cs"/>
                </a:rPr>
                <a:t>”</a:t>
              </a:r>
            </a:p>
          </p:txBody>
        </p:sp>
      </p:grpSp>
      <p:grpSp>
        <p:nvGrpSpPr>
          <p:cNvPr id="10" name="Group 9">
            <a:extLst>
              <a:ext uri="{FF2B5EF4-FFF2-40B4-BE49-F238E27FC236}">
                <a16:creationId xmlns:a16="http://schemas.microsoft.com/office/drawing/2014/main" id="{9539583E-B125-40F2-973A-D8ABD48007B2}"/>
              </a:ext>
              <a:ext uri="{C183D7F6-B498-43B3-948B-1728B52AA6E4}">
                <adec:decorative xmlns:adec="http://schemas.microsoft.com/office/drawing/2017/decorative" val="1"/>
              </a:ext>
            </a:extLst>
          </p:cNvPr>
          <p:cNvGrpSpPr/>
          <p:nvPr/>
        </p:nvGrpSpPr>
        <p:grpSpPr>
          <a:xfrm>
            <a:off x="6271573" y="1450297"/>
            <a:ext cx="5997832" cy="2958992"/>
            <a:chOff x="6271573" y="1348206"/>
            <a:chExt cx="5997832" cy="2958992"/>
          </a:xfrm>
        </p:grpSpPr>
        <p:sp>
          <p:nvSpPr>
            <p:cNvPr id="27" name="Arrow: Pentagon 26">
              <a:extLst>
                <a:ext uri="{FF2B5EF4-FFF2-40B4-BE49-F238E27FC236}">
                  <a16:creationId xmlns:a16="http://schemas.microsoft.com/office/drawing/2014/main" id="{80D167FB-6F52-445A-A5C2-AF5DAA5A69D6}"/>
                </a:ext>
              </a:extLst>
            </p:cNvPr>
            <p:cNvSpPr/>
            <p:nvPr/>
          </p:nvSpPr>
          <p:spPr bwMode="auto">
            <a:xfrm flipH="1">
              <a:off x="6271573" y="1348206"/>
              <a:ext cx="5918697" cy="2958992"/>
            </a:xfrm>
            <a:prstGeom prst="homePlate">
              <a:avLst>
                <a:gd name="adj" fmla="val 21762"/>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0" name="TextBox 29">
              <a:extLst>
                <a:ext uri="{FF2B5EF4-FFF2-40B4-BE49-F238E27FC236}">
                  <a16:creationId xmlns:a16="http://schemas.microsoft.com/office/drawing/2014/main" id="{F1DD1258-AB70-4D51-8911-C4CBE25DF4AA}"/>
                </a:ext>
              </a:extLst>
            </p:cNvPr>
            <p:cNvSpPr txBox="1"/>
            <p:nvPr/>
          </p:nvSpPr>
          <p:spPr>
            <a:xfrm>
              <a:off x="7448524" y="3900104"/>
              <a:ext cx="4820881" cy="138499"/>
            </a:xfrm>
            <a:prstGeom prst="rect">
              <a:avLst/>
            </a:prstGeom>
            <a:noFill/>
          </p:spPr>
          <p:txBody>
            <a:bodyPr wrap="square" lIns="0" tIns="0" rIns="0" bIns="0">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Homeland Security Secretary Alejandro Mayorkas, 06 May 2021 ABC report</a:t>
              </a:r>
              <a:endParaRPr kumimoji="0" lang="en-US" sz="900" b="0" i="0" u="none" strike="noStrike" kern="1200" cap="none" spc="0" normalizeH="0" baseline="0" noProof="0">
                <a:ln>
                  <a:noFill/>
                </a:ln>
                <a:solidFill>
                  <a:srgbClr val="0078D4"/>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AD08144A-4875-4A63-BF7F-8A7957BB948A}"/>
                </a:ext>
              </a:extLst>
            </p:cNvPr>
            <p:cNvSpPr txBox="1"/>
            <p:nvPr/>
          </p:nvSpPr>
          <p:spPr>
            <a:xfrm>
              <a:off x="7546693" y="1553476"/>
              <a:ext cx="4204287" cy="2215991"/>
            </a:xfrm>
            <a:prstGeom prst="rect">
              <a:avLst/>
            </a:prstGeom>
            <a:noFill/>
          </p:spPr>
          <p:txBody>
            <a:bodyPr wrap="square" lIns="0">
              <a:spAutoFit/>
            </a:bodyPr>
            <a:lstStyle/>
            <a:p>
              <a:pPr marL="0" marR="0" lvl="0" indent="0" algn="l" defTabSz="914192"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78D4"/>
                  </a:solidFill>
                  <a:effectLst/>
                  <a:uLnTx/>
                  <a:uFillTx/>
                  <a:latin typeface="Segoe UI Semibold"/>
                  <a:ea typeface="+mn-ea"/>
                  <a:cs typeface="+mn-cs"/>
                </a:rPr>
                <a:t>Increase in ransomware attacks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
                  <a:ea typeface="+mn-ea"/>
                  <a:cs typeface="+mn-cs"/>
                </a:rPr>
                <a:t>“</a:t>
              </a:r>
              <a:r>
                <a:rPr kumimoji="0" lang="en-US" sz="1800" b="0" i="0" u="none" strike="noStrike" kern="1200" cap="none" spc="0" normalizeH="0" baseline="0" noProof="0">
                  <a:ln>
                    <a:noFill/>
                  </a:ln>
                  <a:solidFill>
                    <a:srgbClr val="000000"/>
                  </a:solidFill>
                  <a:effectLst/>
                  <a:uLnTx/>
                  <a:uFillTx/>
                  <a:latin typeface="Segoe UI "/>
                  <a:ea typeface="+mn-ea"/>
                  <a:cs typeface="+mn-cs"/>
                </a:rPr>
                <a:t>… small businesses comprise approximately one-half to three-quarters of the victims of ransomware," he said. Overall, ransomware attacks have been up almost 300% in the past year, he said.</a:t>
              </a:r>
              <a:r>
                <a:rPr kumimoji="0" lang="en-US" sz="1800" b="1" i="0" u="none" strike="noStrike" kern="1200" cap="none" spc="0" normalizeH="0" baseline="0" noProof="0">
                  <a:ln>
                    <a:noFill/>
                  </a:ln>
                  <a:solidFill>
                    <a:srgbClr val="0078D4"/>
                  </a:solidFill>
                  <a:effectLst/>
                  <a:uLnTx/>
                  <a:uFillTx/>
                  <a:latin typeface="Segoe UI "/>
                  <a:ea typeface="+mn-ea"/>
                  <a:cs typeface="+mn-cs"/>
                </a:rPr>
                <a:t> “</a:t>
              </a:r>
              <a:endParaRPr kumimoji="0" lang="en-US" sz="1800" b="0" i="0" u="none" strike="noStrike" kern="1200" cap="none" spc="0" normalizeH="0" baseline="0" noProof="0">
                <a:ln>
                  <a:noFill/>
                </a:ln>
                <a:solidFill>
                  <a:srgbClr val="000000"/>
                </a:solidFill>
                <a:effectLst/>
                <a:uLnTx/>
                <a:uFillTx/>
                <a:latin typeface="Segoe UI "/>
                <a:ea typeface="+mn-ea"/>
                <a:cs typeface="+mn-cs"/>
              </a:endParaRPr>
            </a:p>
          </p:txBody>
        </p:sp>
      </p:grpSp>
      <p:sp>
        <p:nvSpPr>
          <p:cNvPr id="2" name="Title 1">
            <a:extLst>
              <a:ext uri="{FF2B5EF4-FFF2-40B4-BE49-F238E27FC236}">
                <a16:creationId xmlns:a16="http://schemas.microsoft.com/office/drawing/2014/main" id="{15B1892A-4498-4687-93B4-155BCABE578A}"/>
              </a:ext>
            </a:extLst>
          </p:cNvPr>
          <p:cNvSpPr>
            <a:spLocks noGrp="1"/>
          </p:cNvSpPr>
          <p:nvPr>
            <p:ph type="title"/>
          </p:nvPr>
        </p:nvSpPr>
        <p:spPr>
          <a:xfrm>
            <a:off x="588963" y="457200"/>
            <a:ext cx="11017250" cy="430213"/>
          </a:xfrm>
        </p:spPr>
        <p:txBody>
          <a:bodyPr/>
          <a:lstStyle/>
          <a:p>
            <a:r>
              <a:rPr lang="en-US"/>
              <a:t>SMBs are increasingly a target of cyberattacks like ransomware</a:t>
            </a:r>
          </a:p>
        </p:txBody>
      </p:sp>
      <p:grpSp>
        <p:nvGrpSpPr>
          <p:cNvPr id="28" name="Group 27">
            <a:extLst>
              <a:ext uri="{FF2B5EF4-FFF2-40B4-BE49-F238E27FC236}">
                <a16:creationId xmlns:a16="http://schemas.microsoft.com/office/drawing/2014/main" id="{81AD84E6-A996-42B6-BDEB-69CF484D1716}"/>
              </a:ext>
              <a:ext uri="{C183D7F6-B498-43B3-948B-1728B52AA6E4}">
                <adec:decorative xmlns:adec="http://schemas.microsoft.com/office/drawing/2017/decorative" val="1"/>
              </a:ext>
            </a:extLst>
          </p:cNvPr>
          <p:cNvGrpSpPr/>
          <p:nvPr/>
        </p:nvGrpSpPr>
        <p:grpSpPr>
          <a:xfrm>
            <a:off x="4908188" y="1865149"/>
            <a:ext cx="2129288" cy="2129288"/>
            <a:chOff x="4908188" y="1763058"/>
            <a:chExt cx="2129288" cy="2129288"/>
          </a:xfrm>
        </p:grpSpPr>
        <p:sp>
          <p:nvSpPr>
            <p:cNvPr id="19" name="Oval 18">
              <a:extLst>
                <a:ext uri="{FF2B5EF4-FFF2-40B4-BE49-F238E27FC236}">
                  <a16:creationId xmlns:a16="http://schemas.microsoft.com/office/drawing/2014/main" id="{14ADA893-67DD-4980-8D1A-A2352F907D83}"/>
                </a:ext>
              </a:extLst>
            </p:cNvPr>
            <p:cNvSpPr/>
            <p:nvPr/>
          </p:nvSpPr>
          <p:spPr bwMode="auto">
            <a:xfrm>
              <a:off x="4908188" y="1763058"/>
              <a:ext cx="2129288" cy="2129288"/>
            </a:xfrm>
            <a:prstGeom prst="ellipse">
              <a:avLst/>
            </a:prstGeom>
            <a:solidFill>
              <a:schemeClr val="bg1"/>
            </a:solidFill>
            <a:ln>
              <a:noFill/>
              <a:headEnd type="none" w="med" len="med"/>
              <a:tailEnd type="none" w="med" len="med"/>
            </a:ln>
            <a:effectLst>
              <a:outerShdw blurRad="190500" dist="50800" dir="2700000" sx="101000" sy="101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a:extLst>
                <a:ext uri="{FF2B5EF4-FFF2-40B4-BE49-F238E27FC236}">
                  <a16:creationId xmlns:a16="http://schemas.microsoft.com/office/drawing/2014/main" id="{6DB48E72-2523-4C6D-8871-2D0A7623B15F}"/>
                </a:ext>
              </a:extLst>
            </p:cNvPr>
            <p:cNvPicPr>
              <a:picLocks noChangeAspect="1"/>
            </p:cNvPicPr>
            <p:nvPr/>
          </p:nvPicPr>
          <p:blipFill>
            <a:blip r:embed="rId5"/>
            <a:srcRect/>
            <a:stretch/>
          </p:blipFill>
          <p:spPr>
            <a:xfrm>
              <a:off x="5270268" y="2308942"/>
              <a:ext cx="1394282" cy="1037521"/>
            </a:xfrm>
            <a:prstGeom prst="rect">
              <a:avLst/>
            </a:prstGeom>
          </p:spPr>
        </p:pic>
      </p:grpSp>
      <p:grpSp>
        <p:nvGrpSpPr>
          <p:cNvPr id="21" name="Group 20">
            <a:extLst>
              <a:ext uri="{FF2B5EF4-FFF2-40B4-BE49-F238E27FC236}">
                <a16:creationId xmlns:a16="http://schemas.microsoft.com/office/drawing/2014/main" id="{6841A8EA-7CFB-4ADC-9E34-0F8186ACB347}"/>
              </a:ext>
              <a:ext uri="{C183D7F6-B498-43B3-948B-1728B52AA6E4}">
                <adec:decorative xmlns:adec="http://schemas.microsoft.com/office/drawing/2017/decorative" val="1"/>
              </a:ext>
            </a:extLst>
          </p:cNvPr>
          <p:cNvGrpSpPr/>
          <p:nvPr/>
        </p:nvGrpSpPr>
        <p:grpSpPr>
          <a:xfrm>
            <a:off x="374821" y="4597785"/>
            <a:ext cx="3401316" cy="1457325"/>
            <a:chOff x="374821" y="4495694"/>
            <a:chExt cx="3401316" cy="1457325"/>
          </a:xfrm>
        </p:grpSpPr>
        <p:pic>
          <p:nvPicPr>
            <p:cNvPr id="4" name="Picture 4" descr="Icon&#10;&#10;Description automatically generated">
              <a:extLst>
                <a:ext uri="{FF2B5EF4-FFF2-40B4-BE49-F238E27FC236}">
                  <a16:creationId xmlns:a16="http://schemas.microsoft.com/office/drawing/2014/main" id="{8D415441-34C8-461F-B777-C6E96FB24C44}"/>
                </a:ext>
              </a:extLst>
            </p:cNvPr>
            <p:cNvPicPr>
              <a:picLocks noChangeAspect="1"/>
            </p:cNvPicPr>
            <p:nvPr/>
          </p:nvPicPr>
          <p:blipFill rotWithShape="1">
            <a:blip r:embed="rId6"/>
            <a:srcRect l="16671" r="16671"/>
            <a:stretch/>
          </p:blipFill>
          <p:spPr>
            <a:xfrm>
              <a:off x="374821" y="4495694"/>
              <a:ext cx="1453980" cy="1457325"/>
            </a:xfrm>
            <a:prstGeom prst="rect">
              <a:avLst/>
            </a:prstGeom>
          </p:spPr>
        </p:pic>
        <p:sp>
          <p:nvSpPr>
            <p:cNvPr id="13" name="Rectangle 12">
              <a:extLst>
                <a:ext uri="{FF2B5EF4-FFF2-40B4-BE49-F238E27FC236}">
                  <a16:creationId xmlns:a16="http://schemas.microsoft.com/office/drawing/2014/main" id="{55457C53-CA15-4F07-B9AA-BC48AF739E2F}"/>
                </a:ext>
              </a:extLst>
            </p:cNvPr>
            <p:cNvSpPr/>
            <p:nvPr/>
          </p:nvSpPr>
          <p:spPr>
            <a:xfrm>
              <a:off x="1747108" y="4855024"/>
              <a:ext cx="2029029" cy="738664"/>
            </a:xfrm>
            <a:prstGeom prst="rect">
              <a:avLst/>
            </a:prstGeom>
          </p:spPr>
          <p:txBody>
            <a:bodyPr wrap="square" lIns="91440" tIns="45720" rIns="91440" bIns="45720" anchor="ctr" anchorCtr="0">
              <a:spAutoFit/>
            </a:bodyPr>
            <a:lstStyle/>
            <a:p>
              <a:pPr marL="0" marR="0" lvl="0" indent="0" algn="l" defTabSz="9138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8D7"/>
                  </a:solidFill>
                  <a:effectLst/>
                  <a:uLnTx/>
                  <a:uFillTx/>
                  <a:latin typeface="Segoe UI Semibold"/>
                  <a:ea typeface="+mn-ea"/>
                  <a:cs typeface="Segoe UI"/>
                </a:rPr>
                <a:t>1/3</a:t>
              </a:r>
              <a:r>
                <a:rPr kumimoji="0" lang="en-US" sz="1400" b="1" i="0" u="none" strike="noStrike" kern="1200" cap="none" spc="0" normalizeH="0" baseline="30000" noProof="0">
                  <a:ln>
                    <a:noFill/>
                  </a:ln>
                  <a:solidFill>
                    <a:srgbClr val="0078D7"/>
                  </a:solidFill>
                  <a:effectLst/>
                  <a:uLnTx/>
                  <a:uFillTx/>
                  <a:latin typeface="Segoe UI Semibold"/>
                  <a:ea typeface="+mn-ea"/>
                  <a:cs typeface="Segoe UI"/>
                </a:rPr>
                <a:t>rd</a:t>
              </a:r>
              <a:r>
                <a:rPr kumimoji="0" lang="en-US" sz="1400" b="0" i="0" u="none" strike="noStrike" kern="1200" cap="none" spc="0" normalizeH="0" baseline="30000" noProof="0">
                  <a:ln>
                    <a:noFill/>
                  </a:ln>
                  <a:solidFill>
                    <a:srgbClr val="000000"/>
                  </a:solidFill>
                  <a:effectLst/>
                  <a:uLnTx/>
                  <a:uFillTx/>
                  <a:latin typeface="Segoe UI Semibold"/>
                  <a:ea typeface="+mn-lt"/>
                  <a:cs typeface="Segoe UI"/>
                </a:rPr>
                <a:t> </a:t>
              </a:r>
              <a:r>
                <a:rPr kumimoji="0" lang="en-US" sz="1400" b="0" i="0" u="none" strike="noStrike" kern="1200" cap="none" spc="0" normalizeH="0" baseline="0" noProof="0">
                  <a:ln>
                    <a:noFill/>
                  </a:ln>
                  <a:solidFill>
                    <a:srgbClr val="282828"/>
                  </a:solidFill>
                  <a:effectLst/>
                  <a:uLnTx/>
                  <a:uFillTx/>
                  <a:latin typeface="Segoe UI"/>
                  <a:ea typeface="+mn-ea"/>
                  <a:cs typeface="Segoe UI Semibold"/>
                </a:rPr>
                <a:t>of all cyberattacks are targeted at small</a:t>
              </a:r>
              <a:r>
                <a:rPr kumimoji="0" lang="en-US" sz="1400" b="0" i="0" u="none" strike="noStrike" kern="1200" cap="none" spc="0" normalizeH="0" baseline="0" noProof="0">
                  <a:ln>
                    <a:noFill/>
                  </a:ln>
                  <a:solidFill>
                    <a:srgbClr val="282828"/>
                  </a:solidFill>
                  <a:effectLst/>
                  <a:uLnTx/>
                  <a:uFillTx/>
                  <a:latin typeface="Segoe UI"/>
                  <a:ea typeface="+mn-ea"/>
                  <a:cs typeface="+mn-cs"/>
                </a:rPr>
                <a:t> businesses.</a:t>
              </a:r>
              <a:r>
                <a:rPr kumimoji="0" lang="en-US" sz="1400" b="0" i="0" u="none" strike="noStrike" kern="1200" cap="none" spc="0" normalizeH="0" baseline="30000" noProof="0">
                  <a:ln>
                    <a:noFill/>
                  </a:ln>
                  <a:solidFill>
                    <a:srgbClr val="000000"/>
                  </a:solidFill>
                  <a:effectLst/>
                  <a:uLnTx/>
                  <a:uFillTx/>
                  <a:latin typeface="Segoe UI"/>
                  <a:ea typeface="+mn-ea"/>
                  <a:cs typeface="+mn-cs"/>
                </a:rPr>
                <a:t>1</a:t>
              </a:r>
              <a:endParaRPr kumimoji="0" lang="en-US" sz="1400" b="0" i="0" u="none" strike="noStrike" kern="1200" cap="none" spc="0" normalizeH="0" baseline="30000" noProof="0">
                <a:ln>
                  <a:noFill/>
                </a:ln>
                <a:solidFill>
                  <a:srgbClr val="000000"/>
                </a:solidFill>
                <a:effectLst/>
                <a:uLnTx/>
                <a:uFillTx/>
                <a:latin typeface="Segoe UI"/>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96F9E5C7-2D9C-4D13-856B-A84F901536A3}"/>
              </a:ext>
              <a:ext uri="{C183D7F6-B498-43B3-948B-1728B52AA6E4}">
                <adec:decorative xmlns:adec="http://schemas.microsoft.com/office/drawing/2017/decorative" val="1"/>
              </a:ext>
            </a:extLst>
          </p:cNvPr>
          <p:cNvGrpSpPr/>
          <p:nvPr/>
        </p:nvGrpSpPr>
        <p:grpSpPr>
          <a:xfrm>
            <a:off x="8564097" y="4993478"/>
            <a:ext cx="3244757" cy="665938"/>
            <a:chOff x="8209533" y="5211087"/>
            <a:chExt cx="3245217" cy="666032"/>
          </a:xfrm>
        </p:grpSpPr>
        <p:grpSp>
          <p:nvGrpSpPr>
            <p:cNvPr id="15" name="Group 14">
              <a:extLst>
                <a:ext uri="{FF2B5EF4-FFF2-40B4-BE49-F238E27FC236}">
                  <a16:creationId xmlns:a16="http://schemas.microsoft.com/office/drawing/2014/main" id="{32D4086F-6F14-41C7-A065-C372328D71BB}"/>
                </a:ext>
              </a:extLst>
            </p:cNvPr>
            <p:cNvGrpSpPr/>
            <p:nvPr/>
          </p:nvGrpSpPr>
          <p:grpSpPr>
            <a:xfrm>
              <a:off x="8209533" y="5211087"/>
              <a:ext cx="1516675" cy="666032"/>
              <a:chOff x="5037425" y="2567897"/>
              <a:chExt cx="2156355" cy="946941"/>
            </a:xfrm>
          </p:grpSpPr>
          <p:sp>
            <p:nvSpPr>
              <p:cNvPr id="17" name="Triangle 29">
                <a:extLst>
                  <a:ext uri="{FF2B5EF4-FFF2-40B4-BE49-F238E27FC236}">
                    <a16:creationId xmlns:a16="http://schemas.microsoft.com/office/drawing/2014/main" id="{01812F4F-A61F-48FA-B503-866CE47FF388}"/>
                  </a:ext>
                </a:extLst>
              </p:cNvPr>
              <p:cNvSpPr/>
              <p:nvPr/>
            </p:nvSpPr>
            <p:spPr bwMode="auto">
              <a:xfrm rot="5400000">
                <a:off x="6655517" y="2805333"/>
                <a:ext cx="573858" cy="502669"/>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8" name="TextBox 17">
                <a:extLst>
                  <a:ext uri="{FF2B5EF4-FFF2-40B4-BE49-F238E27FC236}">
                    <a16:creationId xmlns:a16="http://schemas.microsoft.com/office/drawing/2014/main" id="{D5D74D6F-0079-48FB-B688-B666631FF677}"/>
                  </a:ext>
                </a:extLst>
              </p:cNvPr>
              <p:cNvSpPr txBox="1"/>
              <p:nvPr/>
            </p:nvSpPr>
            <p:spPr>
              <a:xfrm>
                <a:off x="5037425" y="2567897"/>
                <a:ext cx="1958374" cy="946941"/>
              </a:xfrm>
              <a:prstGeom prst="rect">
                <a:avLst/>
              </a:prstGeom>
              <a:solidFill>
                <a:schemeClr val="accent1"/>
              </a:solidFill>
            </p:spPr>
            <p:txBody>
              <a:bodyPr wrap="square" lIns="0" tIns="0" rIns="0" bIns="0" rtlCol="0" anchor="ctr">
                <a:noAutofit/>
              </a:bodyPr>
              <a:lstStyle/>
              <a:p>
                <a:pPr marL="0" marR="0" lvl="0" indent="0" algn="ctr" defTabSz="91401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srgbClr val="FFFFFF"/>
                    </a:solidFill>
                    <a:effectLst/>
                    <a:uLnTx/>
                    <a:uFillTx/>
                    <a:latin typeface="Segoe UI Semibold"/>
                    <a:ea typeface="+mn-ea"/>
                    <a:cs typeface="+mn-cs"/>
                  </a:rPr>
                  <a:t>$108K</a:t>
                </a:r>
                <a:endParaRPr kumimoji="0" lang="en-US" sz="1200" b="0" i="0" u="none" strike="noStrike" kern="1200" cap="none" spc="-150" normalizeH="0" baseline="30000" noProof="0">
                  <a:ln>
                    <a:noFill/>
                  </a:ln>
                  <a:solidFill>
                    <a:srgbClr val="FFFFFF"/>
                  </a:solidFill>
                  <a:effectLst/>
                  <a:uLnTx/>
                  <a:uFillTx/>
                  <a:latin typeface="Segoe UI Semibold"/>
                  <a:ea typeface="+mn-ea"/>
                  <a:cs typeface="+mn-cs"/>
                </a:endParaRPr>
              </a:p>
            </p:txBody>
          </p:sp>
        </p:grpSp>
        <p:sp>
          <p:nvSpPr>
            <p:cNvPr id="16" name="Text Placeholder 4">
              <a:extLst>
                <a:ext uri="{FF2B5EF4-FFF2-40B4-BE49-F238E27FC236}">
                  <a16:creationId xmlns:a16="http://schemas.microsoft.com/office/drawing/2014/main" id="{8DF6BB03-E2FF-4EC1-AC29-F520FE0F45FB}"/>
                </a:ext>
              </a:extLst>
            </p:cNvPr>
            <p:cNvSpPr txBox="1">
              <a:spLocks/>
            </p:cNvSpPr>
            <p:nvPr/>
          </p:nvSpPr>
          <p:spPr>
            <a:xfrm>
              <a:off x="9714346" y="5259779"/>
              <a:ext cx="1740404" cy="523294"/>
            </a:xfrm>
            <a:prstGeom prst="rect">
              <a:avLst/>
            </a:prstGeom>
          </p:spPr>
          <p:txBody>
            <a:bodyPr wrap="square" lIns="91440" tIns="45720" rIns="91440" bIns="45720" anchor="ctr" anchorCtr="0">
              <a:sp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016" rtl="0" eaLnBrk="1" fontAlgn="auto" latinLnBrk="0" hangingPunct="1">
                <a:lnSpc>
                  <a:spcPct val="100000"/>
                </a:lnSpc>
                <a:spcBef>
                  <a:spcPts val="1173"/>
                </a:spcBef>
                <a:spcAft>
                  <a:spcPts val="0"/>
                </a:spcAft>
                <a:buClrTx/>
                <a:buSzPct val="90000"/>
                <a:buFont typeface="Wingdings" panose="05000000000000000000" pitchFamily="2" charset="2"/>
                <a:buNone/>
                <a:tabLst/>
                <a:defRPr/>
              </a:pPr>
              <a:r>
                <a:rPr kumimoji="0" lang="en-US" sz="1400" b="0" i="0" u="none" strike="noStrike" kern="1200" cap="none" spc="0" normalizeH="0" baseline="0" noProof="0">
                  <a:ln>
                    <a:noFill/>
                  </a:ln>
                  <a:solidFill>
                    <a:srgbClr val="282828"/>
                  </a:solidFill>
                  <a:effectLst/>
                  <a:uLnTx/>
                  <a:uFillTx/>
                  <a:latin typeface="Segoe UI"/>
                  <a:ea typeface="+mn-ea"/>
                  <a:cs typeface="Segoe UI Semibold"/>
                </a:rPr>
                <a:t>average cost of a SMB data breach.</a:t>
              </a:r>
              <a:r>
                <a:rPr kumimoji="0" lang="en-US" sz="1400" b="0" i="0" u="none" strike="noStrike" kern="1200" cap="none" spc="0" normalizeH="0" baseline="30000" noProof="0">
                  <a:ln>
                    <a:noFill/>
                  </a:ln>
                  <a:solidFill>
                    <a:srgbClr val="282828"/>
                  </a:solidFill>
                  <a:effectLst/>
                  <a:uLnTx/>
                  <a:uFillTx/>
                  <a:latin typeface="Segoe UI"/>
                  <a:ea typeface="+mn-ea"/>
                  <a:cs typeface="Segoe UI Semibold"/>
                </a:rPr>
                <a:t>3</a:t>
              </a:r>
            </a:p>
          </p:txBody>
        </p:sp>
      </p:grpSp>
      <p:sp>
        <p:nvSpPr>
          <p:cNvPr id="3" name="TextBox 1">
            <a:extLst>
              <a:ext uri="{FF2B5EF4-FFF2-40B4-BE49-F238E27FC236}">
                <a16:creationId xmlns:a16="http://schemas.microsoft.com/office/drawing/2014/main" id="{32A30908-6DE8-4CBA-B559-88BA669E8FD6}"/>
              </a:ext>
            </a:extLst>
          </p:cNvPr>
          <p:cNvSpPr txBox="1"/>
          <p:nvPr/>
        </p:nvSpPr>
        <p:spPr>
          <a:xfrm>
            <a:off x="106054" y="6496075"/>
            <a:ext cx="7965187" cy="117981"/>
          </a:xfrm>
          <a:prstGeom prst="rect">
            <a:avLst/>
          </a:prstGeom>
          <a:noFill/>
        </p:spPr>
        <p:txBody>
          <a:bodyPr wrap="square" lIns="0" tIns="0" rIns="0" bIns="0" rtlCol="0" anchor="t">
            <a:spAutoFit/>
          </a:bodyPr>
          <a:lstStyle>
            <a:defPPr>
              <a:defRPr lang="en-US"/>
            </a:defPPr>
            <a:lvl1pPr marL="0" algn="l" defTabSz="932688" rtl="0" eaLnBrk="1" latinLnBrk="0" hangingPunct="1">
              <a:defRPr sz="1800" kern="1200">
                <a:solidFill>
                  <a:schemeClr val="tx1"/>
                </a:solidFill>
                <a:latin typeface="+mn-lt"/>
                <a:ea typeface="+mn-ea"/>
                <a:cs typeface="+mn-cs"/>
              </a:defRPr>
            </a:lvl1pPr>
            <a:lvl2pPr marL="466344" algn="l" defTabSz="932688" rtl="0" eaLnBrk="1" latinLnBrk="0" hangingPunct="1">
              <a:defRPr sz="1800" kern="1200">
                <a:solidFill>
                  <a:schemeClr val="tx1"/>
                </a:solidFill>
                <a:latin typeface="+mn-lt"/>
                <a:ea typeface="+mn-ea"/>
                <a:cs typeface="+mn-cs"/>
              </a:defRPr>
            </a:lvl2pPr>
            <a:lvl3pPr marL="932688" algn="l" defTabSz="932688" rtl="0" eaLnBrk="1" latinLnBrk="0" hangingPunct="1">
              <a:defRPr sz="1800" kern="1200">
                <a:solidFill>
                  <a:schemeClr val="tx1"/>
                </a:solidFill>
                <a:latin typeface="+mn-lt"/>
                <a:ea typeface="+mn-ea"/>
                <a:cs typeface="+mn-cs"/>
              </a:defRPr>
            </a:lvl3pPr>
            <a:lvl4pPr marL="1399032" algn="l" defTabSz="932688" rtl="0" eaLnBrk="1" latinLnBrk="0" hangingPunct="1">
              <a:defRPr sz="1800" kern="1200">
                <a:solidFill>
                  <a:schemeClr val="tx1"/>
                </a:solidFill>
                <a:latin typeface="+mn-lt"/>
                <a:ea typeface="+mn-ea"/>
                <a:cs typeface="+mn-cs"/>
              </a:defRPr>
            </a:lvl4pPr>
            <a:lvl5pPr marL="1865376" algn="l" defTabSz="932688" rtl="0" eaLnBrk="1" latinLnBrk="0" hangingPunct="1">
              <a:defRPr sz="1800" kern="1200">
                <a:solidFill>
                  <a:schemeClr val="tx1"/>
                </a:solidFill>
                <a:latin typeface="+mn-lt"/>
                <a:ea typeface="+mn-ea"/>
                <a:cs typeface="+mn-cs"/>
              </a:defRPr>
            </a:lvl5pPr>
            <a:lvl6pPr marL="2331720" algn="l" defTabSz="932688" rtl="0" eaLnBrk="1" latinLnBrk="0" hangingPunct="1">
              <a:defRPr sz="1800" kern="1200">
                <a:solidFill>
                  <a:schemeClr val="tx1"/>
                </a:solidFill>
                <a:latin typeface="+mn-lt"/>
                <a:ea typeface="+mn-ea"/>
                <a:cs typeface="+mn-cs"/>
              </a:defRPr>
            </a:lvl6pPr>
            <a:lvl7pPr marL="2798064" algn="l" defTabSz="932688" rtl="0" eaLnBrk="1" latinLnBrk="0" hangingPunct="1">
              <a:defRPr sz="1800" kern="1200">
                <a:solidFill>
                  <a:schemeClr val="tx1"/>
                </a:solidFill>
                <a:latin typeface="+mn-lt"/>
                <a:ea typeface="+mn-ea"/>
                <a:cs typeface="+mn-cs"/>
              </a:defRPr>
            </a:lvl7pPr>
            <a:lvl8pPr marL="3264408" algn="l" defTabSz="932688" rtl="0" eaLnBrk="1" latinLnBrk="0" hangingPunct="1">
              <a:defRPr sz="1800" kern="1200">
                <a:solidFill>
                  <a:schemeClr val="tx1"/>
                </a:solidFill>
                <a:latin typeface="+mn-lt"/>
                <a:ea typeface="+mn-ea"/>
                <a:cs typeface="+mn-cs"/>
              </a:defRPr>
            </a:lvl8pPr>
            <a:lvl9pPr marL="3730752" algn="l" defTabSz="932688" rtl="0" eaLnBrk="1" latinLnBrk="0" hangingPunct="1">
              <a:defRPr sz="1800" kern="1200">
                <a:solidFill>
                  <a:schemeClr val="tx1"/>
                </a:solidFill>
                <a:latin typeface="+mn-lt"/>
                <a:ea typeface="+mn-ea"/>
                <a:cs typeface="+mn-cs"/>
              </a:defRPr>
            </a:lvl9pPr>
          </a:lstStyle>
          <a:p>
            <a:pPr marL="0" marR="0" lvl="0" indent="0" algn="l" defTabSz="93233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30000" noProof="0">
                <a:ln>
                  <a:noFill/>
                </a:ln>
                <a:solidFill>
                  <a:srgbClr val="000000"/>
                </a:solidFill>
                <a:effectLst/>
                <a:uLnTx/>
                <a:uFillTx/>
                <a:latin typeface="Segoe UI"/>
                <a:ea typeface="+mn-ea"/>
                <a:cs typeface="+mn-cs"/>
              </a:rPr>
              <a:t>Source:  </a:t>
            </a:r>
            <a:r>
              <a:rPr kumimoji="0" lang="en-US" sz="1150" b="0" i="0" u="none" strike="noStrike" kern="1200" cap="none" spc="0" normalizeH="0" baseline="30000" noProof="0">
                <a:ln>
                  <a:noFill/>
                </a:ln>
                <a:solidFill>
                  <a:srgbClr val="000000"/>
                </a:solidFill>
                <a:effectLst/>
                <a:uLnTx/>
                <a:uFillTx/>
                <a:latin typeface="Segoe UI"/>
                <a:ea typeface="+mn-lt"/>
                <a:cs typeface="Segoe UI"/>
              </a:rPr>
              <a:t>1 </a:t>
            </a:r>
            <a:r>
              <a:rPr kumimoji="0" lang="en-US" sz="1150" b="0" i="0" u="none" strike="noStrike" kern="1200" cap="none" spc="0" normalizeH="0" baseline="30000" noProof="0">
                <a:ln>
                  <a:noFill/>
                </a:ln>
                <a:solidFill>
                  <a:srgbClr val="000000"/>
                </a:solidFill>
                <a:effectLst/>
                <a:uLnTx/>
                <a:uFillTx/>
                <a:latin typeface="Segoe UI"/>
                <a:ea typeface="+mn-lt"/>
                <a:cs typeface="Segoe UI"/>
                <a:hlinkClick r:id="rId7"/>
              </a:rPr>
              <a:t>Introduction to the 2020 DBIR | Verizon Enterprise Solutions</a:t>
            </a:r>
            <a:r>
              <a:rPr kumimoji="0" lang="en-US" sz="1150" b="0" i="0" u="none" strike="noStrike" kern="1200" cap="none" spc="0" normalizeH="0" baseline="30000" noProof="0">
                <a:ln>
                  <a:noFill/>
                </a:ln>
                <a:solidFill>
                  <a:srgbClr val="000000"/>
                </a:solidFill>
                <a:effectLst/>
                <a:uLnTx/>
                <a:uFillTx/>
                <a:latin typeface="Segoe UI"/>
                <a:ea typeface="+mn-lt"/>
                <a:cs typeface="Segoe UI"/>
              </a:rPr>
              <a:t>,  2 Microsoft commissioned Forrester Research, 2020, 3 </a:t>
            </a:r>
            <a:r>
              <a:rPr kumimoji="0" lang="en-US" sz="1150" b="0" i="0" u="none" strike="noStrike" kern="1200" cap="none" spc="0" normalizeH="0" baseline="30000" noProof="0">
                <a:ln>
                  <a:noFill/>
                </a:ln>
                <a:solidFill>
                  <a:srgbClr val="000000"/>
                </a:solidFill>
                <a:effectLst/>
                <a:uLnTx/>
                <a:uFillTx/>
                <a:latin typeface="Segoe UI"/>
                <a:ea typeface="+mn-lt"/>
                <a:cs typeface="Segoe UI"/>
                <a:hlinkClick r:id="rId8"/>
              </a:rPr>
              <a:t>Kaspersky Global Corporate IT Security Risks Survey, 2019</a:t>
            </a:r>
            <a:endParaRPr kumimoji="0" lang="en-US" sz="1150" b="0" i="0" u="none" strike="noStrike" kern="1200" cap="none" spc="0" normalizeH="0" baseline="30000" noProof="0">
              <a:ln>
                <a:noFill/>
              </a:ln>
              <a:solidFill>
                <a:srgbClr val="000000"/>
              </a:solidFill>
              <a:effectLst/>
              <a:uLnTx/>
              <a:uFillTx/>
              <a:latin typeface="Segoe UI"/>
              <a:ea typeface="+mn-ea"/>
              <a:cs typeface="Segoe UI"/>
            </a:endParaRPr>
          </a:p>
        </p:txBody>
      </p:sp>
      <p:grpSp>
        <p:nvGrpSpPr>
          <p:cNvPr id="26" name="Group 25">
            <a:extLst>
              <a:ext uri="{FF2B5EF4-FFF2-40B4-BE49-F238E27FC236}">
                <a16:creationId xmlns:a16="http://schemas.microsoft.com/office/drawing/2014/main" id="{190CB070-CC9C-4466-8F71-D839BD544CD4}"/>
              </a:ext>
              <a:ext uri="{C183D7F6-B498-43B3-948B-1728B52AA6E4}">
                <adec:decorative xmlns:adec="http://schemas.microsoft.com/office/drawing/2017/decorative" val="1"/>
              </a:ext>
            </a:extLst>
          </p:cNvPr>
          <p:cNvGrpSpPr/>
          <p:nvPr/>
        </p:nvGrpSpPr>
        <p:grpSpPr>
          <a:xfrm>
            <a:off x="3912305" y="4602547"/>
            <a:ext cx="4305720" cy="1447800"/>
            <a:chOff x="3912305" y="4500456"/>
            <a:chExt cx="4305720" cy="1447800"/>
          </a:xfrm>
        </p:grpSpPr>
        <p:pic>
          <p:nvPicPr>
            <p:cNvPr id="6" name="Picture 7" descr="Icon&#10;&#10;Description automatically generated">
              <a:extLst>
                <a:ext uri="{FF2B5EF4-FFF2-40B4-BE49-F238E27FC236}">
                  <a16:creationId xmlns:a16="http://schemas.microsoft.com/office/drawing/2014/main" id="{DE462791-78D7-4AB1-91AC-6C54B453E307}"/>
                </a:ext>
              </a:extLst>
            </p:cNvPr>
            <p:cNvPicPr>
              <a:picLocks noChangeAspect="1"/>
            </p:cNvPicPr>
            <p:nvPr/>
          </p:nvPicPr>
          <p:blipFill rotWithShape="1">
            <a:blip r:embed="rId9"/>
            <a:srcRect l="14713" r="14713"/>
            <a:stretch/>
          </p:blipFill>
          <p:spPr>
            <a:xfrm>
              <a:off x="3912305" y="4500456"/>
              <a:ext cx="1539372" cy="1447800"/>
            </a:xfrm>
            <a:prstGeom prst="rect">
              <a:avLst/>
            </a:prstGeom>
          </p:spPr>
        </p:pic>
        <p:sp>
          <p:nvSpPr>
            <p:cNvPr id="9" name="Rectangle 8">
              <a:extLst>
                <a:ext uri="{FF2B5EF4-FFF2-40B4-BE49-F238E27FC236}">
                  <a16:creationId xmlns:a16="http://schemas.microsoft.com/office/drawing/2014/main" id="{A1FF0585-6CC5-43A8-B067-C435D43BEE68}"/>
                </a:ext>
              </a:extLst>
            </p:cNvPr>
            <p:cNvSpPr/>
            <p:nvPr/>
          </p:nvSpPr>
          <p:spPr>
            <a:xfrm>
              <a:off x="5380307" y="4855024"/>
              <a:ext cx="2837718" cy="738664"/>
            </a:xfrm>
            <a:prstGeom prst="rect">
              <a:avLst/>
            </a:prstGeom>
          </p:spPr>
          <p:txBody>
            <a:bodyPr wrap="square" lIns="91440" tIns="45720" rIns="91440" bIns="45720" anchor="ctr" anchorCtr="0">
              <a:spAutoFit/>
            </a:bodyPr>
            <a:lstStyle/>
            <a:p>
              <a:pPr marL="0" marR="0" lvl="0" indent="0" algn="l" defTabSz="91384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2828"/>
                  </a:solidFill>
                  <a:effectLst/>
                  <a:uLnTx/>
                  <a:uFillTx/>
                  <a:latin typeface="Segoe UI"/>
                  <a:ea typeface="+mn-ea"/>
                  <a:cs typeface="Segoe UI Semibold"/>
                </a:rPr>
                <a:t>of small businesses that experienced a recent cyberattack were not able to operate.</a:t>
              </a:r>
              <a:r>
                <a:rPr kumimoji="0" lang="en-US" sz="1400" b="0" i="0" u="none" strike="noStrike" kern="1200" cap="none" spc="0" normalizeH="0" baseline="30000" noProof="0">
                  <a:ln>
                    <a:noFill/>
                  </a:ln>
                  <a:solidFill>
                    <a:srgbClr val="282828"/>
                  </a:solidFill>
                  <a:effectLst/>
                  <a:uLnTx/>
                  <a:uFillTx/>
                  <a:latin typeface="Segoe UI"/>
                  <a:ea typeface="+mn-ea"/>
                  <a:cs typeface="Segoe UI Semibold"/>
                </a:rPr>
                <a:t>2</a:t>
              </a:r>
            </a:p>
          </p:txBody>
        </p:sp>
      </p:grpSp>
    </p:spTree>
    <p:extLst>
      <p:ext uri="{BB962C8B-B14F-4D97-AF65-F5344CB8AC3E}">
        <p14:creationId xmlns:p14="http://schemas.microsoft.com/office/powerpoint/2010/main" val="5485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2" presetClass="entr" presetSubtype="8"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292ADA-F010-4425-93D4-758C74460B90}"/>
              </a:ext>
              <a:ext uri="{C183D7F6-B498-43B3-948B-1728B52AA6E4}">
                <adec:decorative xmlns:adec="http://schemas.microsoft.com/office/drawing/2017/decorative" val="1"/>
              </a:ext>
            </a:extLst>
          </p:cNvPr>
          <p:cNvSpPr/>
          <p:nvPr/>
        </p:nvSpPr>
        <p:spPr bwMode="auto">
          <a:xfrm>
            <a:off x="0" y="3768863"/>
            <a:ext cx="12192000" cy="308913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 name="Title 6">
            <a:extLst>
              <a:ext uri="{FF2B5EF4-FFF2-40B4-BE49-F238E27FC236}">
                <a16:creationId xmlns:a16="http://schemas.microsoft.com/office/drawing/2014/main" id="{AB30CCEB-74F2-9C4D-B89E-CAD952C9FF95}"/>
              </a:ext>
            </a:extLst>
          </p:cNvPr>
          <p:cNvSpPr>
            <a:spLocks noGrp="1"/>
          </p:cNvSpPr>
          <p:nvPr>
            <p:ph type="title"/>
          </p:nvPr>
        </p:nvSpPr>
        <p:spPr>
          <a:xfrm>
            <a:off x="588263" y="457200"/>
            <a:ext cx="11018520" cy="553998"/>
          </a:xfrm>
        </p:spPr>
        <p:txBody>
          <a:bodyPr/>
          <a:lstStyle/>
          <a:p>
            <a:r>
              <a:rPr lang="en-US"/>
              <a:t>Top of mind for SMB partners</a:t>
            </a:r>
          </a:p>
        </p:txBody>
      </p:sp>
      <p:sp>
        <p:nvSpPr>
          <p:cNvPr id="17" name="Rectangle: Rounded Corners 16">
            <a:extLst>
              <a:ext uri="{FF2B5EF4-FFF2-40B4-BE49-F238E27FC236}">
                <a16:creationId xmlns:a16="http://schemas.microsoft.com/office/drawing/2014/main" id="{805773FE-73CD-4B91-8547-6C42443CD650}"/>
              </a:ext>
              <a:ext uri="{C183D7F6-B498-43B3-948B-1728B52AA6E4}">
                <adec:decorative xmlns:adec="http://schemas.microsoft.com/office/drawing/2017/decorative" val="1"/>
              </a:ext>
            </a:extLst>
          </p:cNvPr>
          <p:cNvSpPr/>
          <p:nvPr/>
        </p:nvSpPr>
        <p:spPr bwMode="auto">
          <a:xfrm>
            <a:off x="1094046" y="1972307"/>
            <a:ext cx="10003910" cy="2361796"/>
          </a:xfrm>
          <a:prstGeom prst="roundRect">
            <a:avLst>
              <a:gd name="adj" fmla="val 1075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8" name="TextBox 17">
            <a:extLst>
              <a:ext uri="{FF2B5EF4-FFF2-40B4-BE49-F238E27FC236}">
                <a16:creationId xmlns:a16="http://schemas.microsoft.com/office/drawing/2014/main" id="{BDFBF901-5F39-4C40-B221-2DAD5FA14777}"/>
              </a:ext>
            </a:extLst>
          </p:cNvPr>
          <p:cNvSpPr txBox="1"/>
          <p:nvPr/>
        </p:nvSpPr>
        <p:spPr>
          <a:xfrm>
            <a:off x="2260441" y="2469068"/>
            <a:ext cx="7671117" cy="1107996"/>
          </a:xfrm>
          <a:prstGeom prst="rect">
            <a:avLst/>
          </a:prstGeom>
          <a:noFill/>
        </p:spPr>
        <p:txBody>
          <a:bodyPr wrap="square" lIns="0" tIns="0" rIns="0" bIns="0" rtlCol="0" anchor="t">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1" normalizeH="0" baseline="0" noProof="0">
                <a:ln w="3175">
                  <a:noFill/>
                </a:ln>
                <a:solidFill>
                  <a:srgbClr val="0078D4"/>
                </a:solidFill>
                <a:effectLst/>
                <a:uLnTx/>
                <a:uFillTx/>
                <a:latin typeface="Segoe UI Semibold"/>
                <a:ea typeface="+mn-ea"/>
                <a:cs typeface="Segoe UI" pitchFamily="34" charset="0"/>
              </a:rPr>
              <a:t>85%</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of partners see </a:t>
            </a:r>
            <a:r>
              <a:rPr kumimoji="0" lang="en-US" sz="2400" b="0" i="0" u="none" strike="noStrike" kern="1200" cap="none" spc="0" normalizeH="0" baseline="0" noProof="0">
                <a:ln>
                  <a:noFill/>
                </a:ln>
                <a:solidFill>
                  <a:srgbClr val="000000"/>
                </a:solidFill>
                <a:effectLst/>
                <a:uLnTx/>
                <a:uFillTx/>
                <a:latin typeface="Segoe UI Semibold"/>
                <a:ea typeface="+mn-ea"/>
                <a:cs typeface="+mn-cs"/>
              </a:rPr>
              <a:t>security</a:t>
            </a:r>
            <a:r>
              <a:rPr kumimoji="0" lang="en-US" sz="2400" b="0" i="0" u="none" strike="noStrike" kern="1200" cap="none" spc="0" normalizeH="0" baseline="0" noProof="0">
                <a:ln>
                  <a:noFill/>
                </a:ln>
                <a:solidFill>
                  <a:srgbClr val="000000"/>
                </a:solidFill>
                <a:effectLst/>
                <a:uLnTx/>
                <a:uFillTx/>
                <a:latin typeface="Segoe UI"/>
                <a:ea typeface="+mn-ea"/>
                <a:cs typeface="+mn-cs"/>
              </a:rPr>
              <a:t> as biggest area of growth</a:t>
            </a:r>
            <a:r>
              <a:rPr kumimoji="0" lang="en-US" sz="2400" b="0" i="0" u="none" strike="noStrike" kern="1200" cap="none" spc="0" normalizeH="0" baseline="30000" noProof="0">
                <a:ln>
                  <a:noFill/>
                </a:ln>
                <a:solidFill>
                  <a:srgbClr val="000000"/>
                </a:solidFill>
                <a:effectLst/>
                <a:uLnTx/>
                <a:uFillTx/>
                <a:latin typeface="Segoe UI"/>
                <a:ea typeface="+mn-ea"/>
                <a:cs typeface="+mn-cs"/>
              </a:rPr>
              <a:t>5</a:t>
            </a:r>
            <a:r>
              <a:rPr kumimoji="0" lang="en-US" sz="2400" b="0" i="0" u="none" strike="noStrike" kern="1200" cap="none" spc="0" normalizeH="0" baseline="0" noProof="0">
                <a:ln>
                  <a:noFill/>
                </a:ln>
                <a:solidFill>
                  <a:srgbClr val="000000"/>
                </a:solidFill>
                <a:effectLst/>
                <a:uLnTx/>
                <a:uFillTx/>
                <a:latin typeface="Segoe UI"/>
                <a:ea typeface="+mn-ea"/>
                <a:cs typeface="+mn-cs"/>
              </a:rPr>
              <a:t> </a:t>
            </a:r>
            <a:endParaRPr kumimoji="0" lang="en-US" sz="2400" b="0" i="0" u="none" strike="noStrike" kern="1200" cap="none" spc="0" normalizeH="0" baseline="30000" noProof="0">
              <a:ln>
                <a:noFill/>
              </a:ln>
              <a:solidFill>
                <a:srgbClr val="000000"/>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BF47AF43-9B10-6045-BBCE-DEDBBCF8D2EF}"/>
              </a:ext>
            </a:extLst>
          </p:cNvPr>
          <p:cNvSpPr/>
          <p:nvPr/>
        </p:nvSpPr>
        <p:spPr>
          <a:xfrm>
            <a:off x="1450694" y="4922983"/>
            <a:ext cx="2889618" cy="646331"/>
          </a:xfrm>
          <a:prstGeom prst="rect">
            <a:avLst/>
          </a:prstGeom>
        </p:spPr>
        <p:txBody>
          <a:bodyPr wrap="square" lIns="0" rIns="0">
            <a:spAutoFit/>
          </a:bodyPr>
          <a:lstStyle/>
          <a:p>
            <a:pPr marL="0" marR="0" lvl="0" indent="0" algn="ctr" defTabSz="913612"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mn-cs"/>
              </a:rPr>
              <a:t>How do we expand security services beyond basic AV?</a:t>
            </a:r>
          </a:p>
        </p:txBody>
      </p:sp>
      <p:sp>
        <p:nvSpPr>
          <p:cNvPr id="10" name="Rectangle 9">
            <a:extLst>
              <a:ext uri="{FF2B5EF4-FFF2-40B4-BE49-F238E27FC236}">
                <a16:creationId xmlns:a16="http://schemas.microsoft.com/office/drawing/2014/main" id="{12B311DA-82D8-0F4A-ACE2-DE6CAED9C0EA}"/>
              </a:ext>
            </a:extLst>
          </p:cNvPr>
          <p:cNvSpPr/>
          <p:nvPr/>
        </p:nvSpPr>
        <p:spPr>
          <a:xfrm>
            <a:off x="4719869" y="4922983"/>
            <a:ext cx="2624260" cy="646331"/>
          </a:xfrm>
          <a:prstGeom prst="rect">
            <a:avLst/>
          </a:prstGeom>
        </p:spPr>
        <p:txBody>
          <a:bodyPr wrap="square" lIns="0" rIns="0" anchor="t">
            <a:spAutoFit/>
          </a:bodyPr>
          <a:lstStyle/>
          <a:p>
            <a:pPr marL="0" marR="0" lvl="0" indent="0" algn="ctr" defTabSz="913612"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mn-cs"/>
              </a:rPr>
              <a:t>How do we</a:t>
            </a:r>
          </a:p>
          <a:p>
            <a:pPr marL="0" marR="0" lvl="0" indent="0" algn="ctr" defTabSz="913612"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mn-cs"/>
              </a:rPr>
              <a:t>deliver services at scale? </a:t>
            </a:r>
          </a:p>
        </p:txBody>
      </p:sp>
      <p:sp>
        <p:nvSpPr>
          <p:cNvPr id="11" name="Rectangle 10">
            <a:extLst>
              <a:ext uri="{FF2B5EF4-FFF2-40B4-BE49-F238E27FC236}">
                <a16:creationId xmlns:a16="http://schemas.microsoft.com/office/drawing/2014/main" id="{76D6A24B-00F9-0E4A-9853-F4F79A768851}"/>
              </a:ext>
            </a:extLst>
          </p:cNvPr>
          <p:cNvSpPr/>
          <p:nvPr/>
        </p:nvSpPr>
        <p:spPr>
          <a:xfrm>
            <a:off x="7723686" y="4922983"/>
            <a:ext cx="3017620" cy="646331"/>
          </a:xfrm>
          <a:prstGeom prst="rect">
            <a:avLst/>
          </a:prstGeom>
        </p:spPr>
        <p:txBody>
          <a:bodyPr wrap="square" lIns="0" rIns="0">
            <a:spAutoFit/>
          </a:bodyPr>
          <a:lstStyle/>
          <a:p>
            <a:pPr marL="0" marR="0" lvl="0" indent="0" algn="ctr" defTabSz="913612"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mn-cs"/>
              </a:rPr>
              <a:t>How do we do </a:t>
            </a:r>
            <a:br>
              <a:rPr kumimoji="0" lang="en-US" sz="1800" b="0" i="0" u="none" strike="noStrike" kern="1200" cap="none" spc="0" normalizeH="0" baseline="0" noProof="0">
                <a:ln>
                  <a:noFill/>
                </a:ln>
                <a:solidFill>
                  <a:srgbClr val="FFFFFF"/>
                </a:solidFill>
                <a:effectLst/>
                <a:uLnTx/>
                <a:uFillTx/>
                <a:latin typeface="Segoe UI Semibold"/>
                <a:ea typeface="+mn-ea"/>
                <a:cs typeface="+mn-cs"/>
              </a:rPr>
            </a:br>
            <a:r>
              <a:rPr kumimoji="0" lang="en-US" sz="1800" b="0" i="0" u="none" strike="noStrike" kern="1200" cap="none" spc="0" normalizeH="0" baseline="0" noProof="0">
                <a:ln>
                  <a:noFill/>
                </a:ln>
                <a:solidFill>
                  <a:srgbClr val="FFFFFF"/>
                </a:solidFill>
                <a:effectLst/>
                <a:uLnTx/>
                <a:uFillTx/>
                <a:latin typeface="Segoe UI Semibold"/>
                <a:ea typeface="+mn-ea"/>
                <a:cs typeface="+mn-cs"/>
              </a:rPr>
              <a:t>so without increasing cost?</a:t>
            </a:r>
          </a:p>
        </p:txBody>
      </p:sp>
      <p:sp>
        <p:nvSpPr>
          <p:cNvPr id="14" name="Title 1">
            <a:extLst>
              <a:ext uri="{FF2B5EF4-FFF2-40B4-BE49-F238E27FC236}">
                <a16:creationId xmlns:a16="http://schemas.microsoft.com/office/drawing/2014/main" id="{594FDBA9-5183-C248-865D-8F68F7080DFC}"/>
              </a:ext>
            </a:extLst>
          </p:cNvPr>
          <p:cNvSpPr txBox="1">
            <a:spLocks/>
          </p:cNvSpPr>
          <p:nvPr/>
        </p:nvSpPr>
        <p:spPr>
          <a:xfrm>
            <a:off x="588963" y="6400799"/>
            <a:ext cx="5523139" cy="110800"/>
          </a:xfrm>
          <a:prstGeom prst="rect">
            <a:avLst/>
          </a:prstGeom>
          <a:ln w="9525">
            <a:noFill/>
          </a:ln>
        </p:spPr>
        <p:txBody>
          <a:bodyPr vert="horz" wrap="square" lIns="0" tIns="0" rIns="0" bIns="0" rtlCol="0" anchor="b" anchorCtr="0">
            <a:spAutoFit/>
          </a:bodyPr>
          <a:lstStyle>
            <a:lvl1pPr algn="l" defTabSz="91422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225" rtl="0" eaLnBrk="1" fontAlgn="auto" latinLnBrk="0" hangingPunct="1">
              <a:lnSpc>
                <a:spcPct val="90000"/>
              </a:lnSpc>
              <a:spcBef>
                <a:spcPct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Semibold"/>
                <a:ea typeface="+mj-ea"/>
                <a:cs typeface="Segoe UI" panose="020B0502040204020203" pitchFamily="34" charset="0"/>
              </a:rPr>
              <a:t>Sources: </a:t>
            </a:r>
            <a:r>
              <a:rPr kumimoji="0" lang="en-US" sz="800" b="0" i="0" u="none" strike="noStrike" kern="1200" cap="none" spc="0" normalizeH="0" baseline="0" noProof="0">
                <a:ln>
                  <a:noFill/>
                </a:ln>
                <a:solidFill>
                  <a:srgbClr val="FFFFFF"/>
                </a:solidFill>
                <a:effectLst/>
                <a:uLnTx/>
                <a:uFillTx/>
                <a:latin typeface="Segoe UI Semibold"/>
                <a:ea typeface="+mj-ea"/>
                <a:cs typeface="+mj-cs"/>
                <a:hlinkClick r:id="rId3">
                  <a:extLst>
                    <a:ext uri="{A12FA001-AC4F-418D-AE19-62706E023703}">
                      <ahyp:hlinkClr xmlns:ahyp="http://schemas.microsoft.com/office/drawing/2018/hyperlinkcolor" val="tx"/>
                    </a:ext>
                  </a:extLst>
                </a:hlinkClick>
              </a:rPr>
              <a:t>5. </a:t>
            </a:r>
            <a:r>
              <a:rPr kumimoji="0" lang="en-US" sz="800" b="0" i="0" u="none" strike="noStrike" kern="1200" cap="none" spc="0" normalizeH="0" baseline="0" noProof="0">
                <a:ln>
                  <a:noFill/>
                </a:ln>
                <a:solidFill>
                  <a:srgbClr val="FFFFFF"/>
                </a:solidFill>
                <a:effectLst/>
                <a:uLnTx/>
                <a:uFillTx/>
                <a:latin typeface="Segoe UI Semibold"/>
                <a:ea typeface="+mj-ea"/>
                <a:cs typeface="Segoe UI" panose="020B0502040204020203" pitchFamily="34" charset="0"/>
                <a:hlinkClick r:id="rId4">
                  <a:extLst>
                    <a:ext uri="{A12FA001-AC4F-418D-AE19-62706E023703}">
                      <ahyp:hlinkClr xmlns:ahyp="http://schemas.microsoft.com/office/drawing/2018/hyperlinkcolor" val="tx"/>
                    </a:ext>
                  </a:extLst>
                </a:hlinkClick>
              </a:rPr>
              <a:t>Channel Futures | 2020 MSP 501 Full Report</a:t>
            </a:r>
            <a:r>
              <a:rPr kumimoji="0" lang="en-US" sz="800" b="0" i="0" u="none" strike="noStrike" kern="1200" cap="none" spc="0" normalizeH="0" baseline="0" noProof="0">
                <a:ln>
                  <a:noFill/>
                </a:ln>
                <a:solidFill>
                  <a:srgbClr val="FFFFFF"/>
                </a:solidFill>
                <a:effectLst/>
                <a:uLnTx/>
                <a:uFillTx/>
                <a:latin typeface="Segoe UI Semibold"/>
                <a:ea typeface="+mj-ea"/>
                <a:cs typeface="Segoe UI" panose="020B0502040204020203" pitchFamily="34" charset="0"/>
              </a:rPr>
              <a:t> </a:t>
            </a:r>
            <a:endParaRPr kumimoji="0" lang="en-US" sz="800" b="0" i="0" u="none" strike="noStrike" kern="1200" cap="none" spc="0" normalizeH="0" baseline="0" noProof="0">
              <a:ln>
                <a:noFill/>
              </a:ln>
              <a:solidFill>
                <a:srgbClr val="FFFFFF"/>
              </a:solidFill>
              <a:effectLst/>
              <a:uLnTx/>
              <a:uFillTx/>
              <a:latin typeface="Segoe UI Semibold"/>
              <a:ea typeface="+mj-ea"/>
              <a:cs typeface="+mj-cs"/>
              <a:hlinkClick r:id="rId3">
                <a:extLst>
                  <a:ext uri="{A12FA001-AC4F-418D-AE19-62706E023703}">
                    <ahyp:hlinkClr xmlns:ahyp="http://schemas.microsoft.com/office/drawing/2018/hyperlinkcolor" val="tx"/>
                  </a:ext>
                </a:extLst>
              </a:hlinkClick>
            </a:endParaRPr>
          </a:p>
        </p:txBody>
      </p:sp>
      <p:sp>
        <p:nvSpPr>
          <p:cNvPr id="6" name="Isosceles Triangle 5">
            <a:extLst>
              <a:ext uri="{FF2B5EF4-FFF2-40B4-BE49-F238E27FC236}">
                <a16:creationId xmlns:a16="http://schemas.microsoft.com/office/drawing/2014/main" id="{F12B0202-19A4-4E91-8C22-2F21A17B5A21}"/>
              </a:ext>
              <a:ext uri="{C183D7F6-B498-43B3-948B-1728B52AA6E4}">
                <adec:decorative xmlns:adec="http://schemas.microsoft.com/office/drawing/2017/decorative" val="1"/>
              </a:ext>
            </a:extLst>
          </p:cNvPr>
          <p:cNvSpPr/>
          <p:nvPr/>
        </p:nvSpPr>
        <p:spPr bwMode="auto">
          <a:xfrm rot="10800000">
            <a:off x="8850531" y="4247538"/>
            <a:ext cx="763930" cy="196770"/>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9" name="Isosceles Triangle 18">
            <a:extLst>
              <a:ext uri="{FF2B5EF4-FFF2-40B4-BE49-F238E27FC236}">
                <a16:creationId xmlns:a16="http://schemas.microsoft.com/office/drawing/2014/main" id="{9BF64270-6AC0-4E1B-8D6F-DD3C940B68F6}"/>
              </a:ext>
              <a:ext uri="{C183D7F6-B498-43B3-948B-1728B52AA6E4}">
                <adec:decorative xmlns:adec="http://schemas.microsoft.com/office/drawing/2017/decorative" val="1"/>
              </a:ext>
            </a:extLst>
          </p:cNvPr>
          <p:cNvSpPr/>
          <p:nvPr/>
        </p:nvSpPr>
        <p:spPr bwMode="auto">
          <a:xfrm rot="10800000">
            <a:off x="5650034" y="4247538"/>
            <a:ext cx="763930" cy="196770"/>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Isosceles Triangle 19">
            <a:extLst>
              <a:ext uri="{FF2B5EF4-FFF2-40B4-BE49-F238E27FC236}">
                <a16:creationId xmlns:a16="http://schemas.microsoft.com/office/drawing/2014/main" id="{330C9034-AB94-4CE3-BD43-9C88B3B7D5AB}"/>
              </a:ext>
              <a:ext uri="{C183D7F6-B498-43B3-948B-1728B52AA6E4}">
                <adec:decorative xmlns:adec="http://schemas.microsoft.com/office/drawing/2017/decorative" val="1"/>
              </a:ext>
            </a:extLst>
          </p:cNvPr>
          <p:cNvSpPr/>
          <p:nvPr/>
        </p:nvSpPr>
        <p:spPr bwMode="auto">
          <a:xfrm rot="10800000">
            <a:off x="2513539" y="4247538"/>
            <a:ext cx="763930" cy="196770"/>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5209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1.25E-6 -3.33333E-6 L 1.25E-6 -0.03703 " pathEditMode="relative" rAng="0" ptsTypes="AA">
                                      <p:cBhvr>
                                        <p:cTn id="9" dur="750" spd="-100000" fill="hold"/>
                                        <p:tgtEl>
                                          <p:spTgt spid="9"/>
                                        </p:tgtEl>
                                        <p:attrNameLst>
                                          <p:attrName>ppt_x</p:attrName>
                                          <p:attrName>ppt_y</p:attrName>
                                        </p:attrNameLst>
                                      </p:cBhvr>
                                      <p:rCtr x="0" y="-1852"/>
                                    </p:animMotion>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42" presetClass="path" presetSubtype="0" decel="100000" fill="hold" grpId="1" nodeType="withEffect">
                                  <p:stCondLst>
                                    <p:cond delay="0"/>
                                  </p:stCondLst>
                                  <p:childTnLst>
                                    <p:animMotion origin="layout" path="M 1.25E-6 -3.33333E-6 L 1.25E-6 -0.03703 " pathEditMode="relative" rAng="0" ptsTypes="AA">
                                      <p:cBhvr>
                                        <p:cTn id="14" dur="750" spd="-100000" fill="hold"/>
                                        <p:tgtEl>
                                          <p:spTgt spid="20"/>
                                        </p:tgtEl>
                                        <p:attrNameLst>
                                          <p:attrName>ppt_x</p:attrName>
                                          <p:attrName>ppt_y</p:attrName>
                                        </p:attrNameLst>
                                      </p:cBhvr>
                                      <p:rCtr x="0" y="-1852"/>
                                    </p:animMotion>
                                  </p:childTnLst>
                                </p:cTn>
                              </p:par>
                              <p:par>
                                <p:cTn id="15" presetID="10" presetClass="entr" presetSubtype="0" fill="hold" grpId="0" nodeType="withEffect">
                                  <p:stCondLst>
                                    <p:cond delay="1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42" presetClass="path" presetSubtype="0" decel="100000" fill="hold" grpId="1" nodeType="withEffect">
                                  <p:stCondLst>
                                    <p:cond delay="100"/>
                                  </p:stCondLst>
                                  <p:childTnLst>
                                    <p:animMotion origin="layout" path="M 1.25E-6 -3.33333E-6 L 1.25E-6 -0.03703 " pathEditMode="relative" rAng="0" ptsTypes="AA">
                                      <p:cBhvr>
                                        <p:cTn id="19" dur="750" spd="-100000" fill="hold"/>
                                        <p:tgtEl>
                                          <p:spTgt spid="19"/>
                                        </p:tgtEl>
                                        <p:attrNameLst>
                                          <p:attrName>ppt_x</p:attrName>
                                          <p:attrName>ppt_y</p:attrName>
                                        </p:attrNameLst>
                                      </p:cBhvr>
                                      <p:rCtr x="0" y="-1852"/>
                                    </p:animMotion>
                                  </p:childTnLst>
                                </p:cTn>
                              </p:par>
                              <p:par>
                                <p:cTn id="20" presetID="10" presetClass="entr" presetSubtype="0"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42" presetClass="path" presetSubtype="0" decel="100000" fill="hold" grpId="1" nodeType="withEffect">
                                  <p:stCondLst>
                                    <p:cond delay="100"/>
                                  </p:stCondLst>
                                  <p:childTnLst>
                                    <p:animMotion origin="layout" path="M 1.25E-6 -3.33333E-6 L 1.25E-6 -0.03703 " pathEditMode="relative" rAng="0" ptsTypes="AA">
                                      <p:cBhvr>
                                        <p:cTn id="24" dur="750" spd="-100000" fill="hold"/>
                                        <p:tgtEl>
                                          <p:spTgt spid="10"/>
                                        </p:tgtEl>
                                        <p:attrNameLst>
                                          <p:attrName>ppt_x</p:attrName>
                                          <p:attrName>ppt_y</p:attrName>
                                        </p:attrNameLst>
                                      </p:cBhvr>
                                      <p:rCtr x="0" y="-1852"/>
                                    </p:animMotion>
                                  </p:childTnLst>
                                </p:cTn>
                              </p:par>
                              <p:par>
                                <p:cTn id="25" presetID="10" presetClass="entr" presetSubtype="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42" presetClass="path" presetSubtype="0" decel="100000" fill="hold" grpId="1" nodeType="withEffect">
                                  <p:stCondLst>
                                    <p:cond delay="200"/>
                                  </p:stCondLst>
                                  <p:childTnLst>
                                    <p:animMotion origin="layout" path="M 1.25E-6 -3.33333E-6 L 1.25E-6 -0.03703 " pathEditMode="relative" rAng="0" ptsTypes="AA">
                                      <p:cBhvr>
                                        <p:cTn id="29" dur="750" spd="-100000" fill="hold"/>
                                        <p:tgtEl>
                                          <p:spTgt spid="6"/>
                                        </p:tgtEl>
                                        <p:attrNameLst>
                                          <p:attrName>ppt_x</p:attrName>
                                          <p:attrName>ppt_y</p:attrName>
                                        </p:attrNameLst>
                                      </p:cBhvr>
                                      <p:rCtr x="0" y="-1852"/>
                                    </p:animMotion>
                                  </p:childTnLst>
                                </p:cTn>
                              </p:par>
                              <p:par>
                                <p:cTn id="30" presetID="10" presetClass="entr" presetSubtype="0"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42" presetClass="path" presetSubtype="0" decel="100000" fill="hold" grpId="1" nodeType="withEffect">
                                  <p:stCondLst>
                                    <p:cond delay="200"/>
                                  </p:stCondLst>
                                  <p:childTnLst>
                                    <p:animMotion origin="layout" path="M 1.25E-6 -3.33333E-6 L 1.25E-6 -0.03703 " pathEditMode="relative" rAng="0" ptsTypes="AA">
                                      <p:cBhvr>
                                        <p:cTn id="34" dur="750" spd="-100000" fill="hold"/>
                                        <p:tgtEl>
                                          <p:spTgt spid="11"/>
                                        </p:tgtEl>
                                        <p:attrNameLst>
                                          <p:attrName>ppt_x</p:attrName>
                                          <p:attrName>ppt_y</p:attrName>
                                        </p:attrNameLst>
                                      </p:cBhvr>
                                      <p:rCtr x="0"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6" grpId="0" animBg="1"/>
      <p:bldP spid="6" grpId="1" animBg="1"/>
      <p:bldP spid="19" grpId="0" animBg="1"/>
      <p:bldP spid="19"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B11AF-3C62-465A-84D4-CE846C1FD42D}"/>
              </a:ext>
            </a:extLst>
          </p:cNvPr>
          <p:cNvSpPr>
            <a:spLocks noGrp="1"/>
          </p:cNvSpPr>
          <p:nvPr>
            <p:ph type="title"/>
          </p:nvPr>
        </p:nvSpPr>
        <p:spPr>
          <a:xfrm>
            <a:off x="585788" y="2536579"/>
            <a:ext cx="10618506" cy="997196"/>
          </a:xfrm>
        </p:spPr>
        <p:txBody>
          <a:bodyPr/>
          <a:lstStyle/>
          <a:p>
            <a:r>
              <a:rPr lang="en-US"/>
              <a:t>Microsoft Defender for Business: </a:t>
            </a:r>
            <a:br>
              <a:rPr lang="en-US"/>
            </a:br>
            <a:r>
              <a:rPr lang="en-US">
                <a:solidFill>
                  <a:schemeClr val="tx1"/>
                </a:solidFill>
              </a:rPr>
              <a:t>Elevate your customers and grow your business</a:t>
            </a:r>
          </a:p>
        </p:txBody>
      </p:sp>
    </p:spTree>
    <p:extLst>
      <p:ext uri="{BB962C8B-B14F-4D97-AF65-F5344CB8AC3E}">
        <p14:creationId xmlns:p14="http://schemas.microsoft.com/office/powerpoint/2010/main" val="42681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789780E-80CB-41B6-A65B-EEA8B7BD47E3}"/>
              </a:ext>
              <a:ext uri="{C183D7F6-B498-43B3-948B-1728B52AA6E4}">
                <adec:decorative xmlns:adec="http://schemas.microsoft.com/office/drawing/2017/decorative" val="1"/>
              </a:ext>
            </a:extLst>
          </p:cNvPr>
          <p:cNvSpPr/>
          <p:nvPr/>
        </p:nvSpPr>
        <p:spPr bwMode="auto">
          <a:xfrm>
            <a:off x="0" y="1487484"/>
            <a:ext cx="12192000" cy="21426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4EAEA246-2B17-4677-9FE8-90915F3B7B2F}"/>
              </a:ext>
            </a:extLst>
          </p:cNvPr>
          <p:cNvSpPr>
            <a:spLocks noGrp="1"/>
          </p:cNvSpPr>
          <p:nvPr>
            <p:ph type="title"/>
          </p:nvPr>
        </p:nvSpPr>
        <p:spPr>
          <a:xfrm>
            <a:off x="588263" y="457200"/>
            <a:ext cx="11018520" cy="430887"/>
          </a:xfrm>
        </p:spPr>
        <p:txBody>
          <a:bodyPr/>
          <a:lstStyle/>
          <a:p>
            <a:r>
              <a:rPr lang="en-US"/>
              <a:t>Microsoft Defender for Business</a:t>
            </a:r>
          </a:p>
        </p:txBody>
      </p:sp>
      <p:sp>
        <p:nvSpPr>
          <p:cNvPr id="27" name="TextBox 26">
            <a:extLst>
              <a:ext uri="{FF2B5EF4-FFF2-40B4-BE49-F238E27FC236}">
                <a16:creationId xmlns:a16="http://schemas.microsoft.com/office/drawing/2014/main" id="{29B65144-9B76-4103-996C-723A3A561086}"/>
              </a:ext>
            </a:extLst>
          </p:cNvPr>
          <p:cNvSpPr txBox="1"/>
          <p:nvPr/>
        </p:nvSpPr>
        <p:spPr>
          <a:xfrm>
            <a:off x="1040267" y="1779158"/>
            <a:ext cx="10203942" cy="738664"/>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solidFill>
                  <a:srgbClr val="50E6FF"/>
                </a:solidFill>
                <a:effectLst/>
                <a:uLnTx/>
                <a:uFillTx/>
                <a:latin typeface="Segoe UI Semibold"/>
                <a:ea typeface="+mn-ea"/>
                <a:cs typeface="+mn-cs"/>
              </a:rPr>
              <a:t>Elevate your security</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rPr>
              <a:t>Elevate your security with enterprise-grade endpoint protection specially built for businesses with up to 300 employees.</a:t>
            </a:r>
          </a:p>
        </p:txBody>
      </p:sp>
      <p:sp>
        <p:nvSpPr>
          <p:cNvPr id="6" name="Rectangle: Rounded Corners 5">
            <a:extLst>
              <a:ext uri="{FF2B5EF4-FFF2-40B4-BE49-F238E27FC236}">
                <a16:creationId xmlns:a16="http://schemas.microsoft.com/office/drawing/2014/main" id="{8446FD3D-2338-440E-9711-A07299CDDDC3}"/>
              </a:ext>
              <a:ext uri="{C183D7F6-B498-43B3-948B-1728B52AA6E4}">
                <adec:decorative xmlns:adec="http://schemas.microsoft.com/office/drawing/2017/decorative" val="1"/>
              </a:ext>
            </a:extLst>
          </p:cNvPr>
          <p:cNvSpPr/>
          <p:nvPr/>
        </p:nvSpPr>
        <p:spPr bwMode="auto">
          <a:xfrm>
            <a:off x="874347" y="2854578"/>
            <a:ext cx="3291839" cy="3383280"/>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7009FA01-10C8-4EEF-A8EE-069F824D5649}"/>
              </a:ext>
            </a:extLst>
          </p:cNvPr>
          <p:cNvSpPr txBox="1"/>
          <p:nvPr/>
        </p:nvSpPr>
        <p:spPr>
          <a:xfrm>
            <a:off x="1129861" y="4153892"/>
            <a:ext cx="2780810" cy="1723549"/>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mn-cs"/>
              </a:rPr>
              <a:t>Enterprise-grade protection</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Security for all your devices with next-gen protection, endpoint detection and response, and threat and vulnerability management.</a:t>
            </a:r>
          </a:p>
        </p:txBody>
      </p:sp>
      <p:grpSp>
        <p:nvGrpSpPr>
          <p:cNvPr id="30" name="Group 4">
            <a:extLst>
              <a:ext uri="{FF2B5EF4-FFF2-40B4-BE49-F238E27FC236}">
                <a16:creationId xmlns:a16="http://schemas.microsoft.com/office/drawing/2014/main" id="{A42C2072-0FAC-44BC-9535-3C5C7C54A2E9}"/>
              </a:ext>
              <a:ext uri="{C183D7F6-B498-43B3-948B-1728B52AA6E4}">
                <adec:decorative xmlns:adec="http://schemas.microsoft.com/office/drawing/2017/decorative" val="1"/>
              </a:ext>
            </a:extLst>
          </p:cNvPr>
          <p:cNvGrpSpPr>
            <a:grpSpLocks noChangeAspect="1"/>
          </p:cNvGrpSpPr>
          <p:nvPr/>
        </p:nvGrpSpPr>
        <p:grpSpPr bwMode="auto">
          <a:xfrm>
            <a:off x="2261706" y="3276857"/>
            <a:ext cx="517120" cy="470782"/>
            <a:chOff x="1383" y="998"/>
            <a:chExt cx="279" cy="254"/>
          </a:xfrm>
        </p:grpSpPr>
        <p:sp>
          <p:nvSpPr>
            <p:cNvPr id="31" name="Freeform 5">
              <a:extLst>
                <a:ext uri="{FF2B5EF4-FFF2-40B4-BE49-F238E27FC236}">
                  <a16:creationId xmlns:a16="http://schemas.microsoft.com/office/drawing/2014/main" id="{79866B86-F34A-403C-9348-0499C106A201}"/>
                </a:ext>
              </a:extLst>
            </p:cNvPr>
            <p:cNvSpPr>
              <a:spLocks/>
            </p:cNvSpPr>
            <p:nvPr/>
          </p:nvSpPr>
          <p:spPr bwMode="auto">
            <a:xfrm>
              <a:off x="1383" y="1057"/>
              <a:ext cx="279" cy="159"/>
            </a:xfrm>
            <a:custGeom>
              <a:avLst/>
              <a:gdLst>
                <a:gd name="T0" fmla="*/ 165 w 374"/>
                <a:gd name="T1" fmla="*/ 166 h 213"/>
                <a:gd name="T2" fmla="*/ 165 w 374"/>
                <a:gd name="T3" fmla="*/ 166 h 213"/>
                <a:gd name="T4" fmla="*/ 160 w 374"/>
                <a:gd name="T5" fmla="*/ 131 h 213"/>
                <a:gd name="T6" fmla="*/ 160 w 374"/>
                <a:gd name="T7" fmla="*/ 74 h 213"/>
                <a:gd name="T8" fmla="*/ 200 w 374"/>
                <a:gd name="T9" fmla="*/ 69 h 213"/>
                <a:gd name="T10" fmla="*/ 237 w 374"/>
                <a:gd name="T11" fmla="*/ 53 h 213"/>
                <a:gd name="T12" fmla="*/ 258 w 374"/>
                <a:gd name="T13" fmla="*/ 43 h 213"/>
                <a:gd name="T14" fmla="*/ 280 w 374"/>
                <a:gd name="T15" fmla="*/ 40 h 213"/>
                <a:gd name="T16" fmla="*/ 303 w 374"/>
                <a:gd name="T17" fmla="*/ 43 h 213"/>
                <a:gd name="T18" fmla="*/ 323 w 374"/>
                <a:gd name="T19" fmla="*/ 53 h 213"/>
                <a:gd name="T20" fmla="*/ 360 w 374"/>
                <a:gd name="T21" fmla="*/ 69 h 213"/>
                <a:gd name="T22" fmla="*/ 374 w 374"/>
                <a:gd name="T23" fmla="*/ 72 h 213"/>
                <a:gd name="T24" fmla="*/ 374 w 374"/>
                <a:gd name="T25" fmla="*/ 0 h 213"/>
                <a:gd name="T26" fmla="*/ 0 w 374"/>
                <a:gd name="T27" fmla="*/ 0 h 213"/>
                <a:gd name="T28" fmla="*/ 0 w 374"/>
                <a:gd name="T29" fmla="*/ 213 h 213"/>
                <a:gd name="T30" fmla="*/ 187 w 374"/>
                <a:gd name="T31" fmla="*/ 213 h 213"/>
                <a:gd name="T32" fmla="*/ 178 w 374"/>
                <a:gd name="T33" fmla="*/ 198 h 213"/>
                <a:gd name="T34" fmla="*/ 165 w 374"/>
                <a:gd name="T35" fmla="*/ 1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13">
                  <a:moveTo>
                    <a:pt x="165" y="166"/>
                  </a:moveTo>
                  <a:lnTo>
                    <a:pt x="165" y="166"/>
                  </a:lnTo>
                  <a:cubicBezTo>
                    <a:pt x="162" y="155"/>
                    <a:pt x="160" y="143"/>
                    <a:pt x="160" y="131"/>
                  </a:cubicBezTo>
                  <a:lnTo>
                    <a:pt x="160" y="74"/>
                  </a:lnTo>
                  <a:cubicBezTo>
                    <a:pt x="174" y="74"/>
                    <a:pt x="187" y="72"/>
                    <a:pt x="200" y="69"/>
                  </a:cubicBezTo>
                  <a:cubicBezTo>
                    <a:pt x="213" y="66"/>
                    <a:pt x="225" y="60"/>
                    <a:pt x="237" y="53"/>
                  </a:cubicBezTo>
                  <a:cubicBezTo>
                    <a:pt x="244" y="48"/>
                    <a:pt x="251" y="45"/>
                    <a:pt x="258" y="43"/>
                  </a:cubicBezTo>
                  <a:cubicBezTo>
                    <a:pt x="264" y="41"/>
                    <a:pt x="272" y="40"/>
                    <a:pt x="280" y="40"/>
                  </a:cubicBezTo>
                  <a:cubicBezTo>
                    <a:pt x="289" y="40"/>
                    <a:pt x="296" y="41"/>
                    <a:pt x="303" y="43"/>
                  </a:cubicBezTo>
                  <a:cubicBezTo>
                    <a:pt x="309" y="45"/>
                    <a:pt x="316" y="48"/>
                    <a:pt x="323" y="53"/>
                  </a:cubicBezTo>
                  <a:cubicBezTo>
                    <a:pt x="335" y="60"/>
                    <a:pt x="347" y="66"/>
                    <a:pt x="360" y="69"/>
                  </a:cubicBezTo>
                  <a:cubicBezTo>
                    <a:pt x="364" y="70"/>
                    <a:pt x="369" y="71"/>
                    <a:pt x="374" y="72"/>
                  </a:cubicBezTo>
                  <a:lnTo>
                    <a:pt x="374" y="0"/>
                  </a:lnTo>
                  <a:lnTo>
                    <a:pt x="0" y="0"/>
                  </a:lnTo>
                  <a:lnTo>
                    <a:pt x="0" y="213"/>
                  </a:lnTo>
                  <a:lnTo>
                    <a:pt x="187" y="213"/>
                  </a:lnTo>
                  <a:cubicBezTo>
                    <a:pt x="184" y="208"/>
                    <a:pt x="181" y="203"/>
                    <a:pt x="178" y="198"/>
                  </a:cubicBezTo>
                  <a:cubicBezTo>
                    <a:pt x="173" y="188"/>
                    <a:pt x="168" y="177"/>
                    <a:pt x="165" y="166"/>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6">
              <a:extLst>
                <a:ext uri="{FF2B5EF4-FFF2-40B4-BE49-F238E27FC236}">
                  <a16:creationId xmlns:a16="http://schemas.microsoft.com/office/drawing/2014/main" id="{CC690854-4567-4FCF-BEF9-DDD0F1EB2A8F}"/>
                </a:ext>
              </a:extLst>
            </p:cNvPr>
            <p:cNvSpPr>
              <a:spLocks/>
            </p:cNvSpPr>
            <p:nvPr/>
          </p:nvSpPr>
          <p:spPr bwMode="auto">
            <a:xfrm>
              <a:off x="1383" y="998"/>
              <a:ext cx="278" cy="39"/>
            </a:xfrm>
            <a:custGeom>
              <a:avLst/>
              <a:gdLst>
                <a:gd name="T0" fmla="*/ 373 w 373"/>
                <a:gd name="T1" fmla="*/ 0 h 53"/>
                <a:gd name="T2" fmla="*/ 373 w 373"/>
                <a:gd name="T3" fmla="*/ 0 h 53"/>
                <a:gd name="T4" fmla="*/ 0 w 373"/>
                <a:gd name="T5" fmla="*/ 0 h 53"/>
                <a:gd name="T6" fmla="*/ 0 w 373"/>
                <a:gd name="T7" fmla="*/ 53 h 53"/>
                <a:gd name="T8" fmla="*/ 373 w 373"/>
                <a:gd name="T9" fmla="*/ 53 h 53"/>
                <a:gd name="T10" fmla="*/ 373 w 373"/>
                <a:gd name="T11" fmla="*/ 0 h 53"/>
              </a:gdLst>
              <a:ahLst/>
              <a:cxnLst>
                <a:cxn ang="0">
                  <a:pos x="T0" y="T1"/>
                </a:cxn>
                <a:cxn ang="0">
                  <a:pos x="T2" y="T3"/>
                </a:cxn>
                <a:cxn ang="0">
                  <a:pos x="T4" y="T5"/>
                </a:cxn>
                <a:cxn ang="0">
                  <a:pos x="T6" y="T7"/>
                </a:cxn>
                <a:cxn ang="0">
                  <a:pos x="T8" y="T9"/>
                </a:cxn>
                <a:cxn ang="0">
                  <a:pos x="T10" y="T11"/>
                </a:cxn>
              </a:cxnLst>
              <a:rect l="0" t="0" r="r" b="b"/>
              <a:pathLst>
                <a:path w="373" h="53">
                  <a:moveTo>
                    <a:pt x="373" y="0"/>
                  </a:moveTo>
                  <a:lnTo>
                    <a:pt x="373" y="0"/>
                  </a:lnTo>
                  <a:lnTo>
                    <a:pt x="0" y="0"/>
                  </a:lnTo>
                  <a:lnTo>
                    <a:pt x="0" y="53"/>
                  </a:lnTo>
                  <a:lnTo>
                    <a:pt x="373" y="53"/>
                  </a:lnTo>
                  <a:lnTo>
                    <a:pt x="373"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33" name="Freeform 7">
              <a:extLst>
                <a:ext uri="{FF2B5EF4-FFF2-40B4-BE49-F238E27FC236}">
                  <a16:creationId xmlns:a16="http://schemas.microsoft.com/office/drawing/2014/main" id="{9B2ED6B9-F3AF-469E-9DF4-56F0C87580D9}"/>
                </a:ext>
              </a:extLst>
            </p:cNvPr>
            <p:cNvSpPr>
              <a:spLocks/>
            </p:cNvSpPr>
            <p:nvPr/>
          </p:nvSpPr>
          <p:spPr bwMode="auto">
            <a:xfrm>
              <a:off x="1523" y="1107"/>
              <a:ext cx="138" cy="145"/>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grpSp>
      <p:sp>
        <p:nvSpPr>
          <p:cNvPr id="4" name="Rectangle: Rounded Corners 3">
            <a:extLst>
              <a:ext uri="{FF2B5EF4-FFF2-40B4-BE49-F238E27FC236}">
                <a16:creationId xmlns:a16="http://schemas.microsoft.com/office/drawing/2014/main" id="{3502EA98-22B0-4D65-8D7F-C25890A1E33A}"/>
              </a:ext>
              <a:ext uri="{C183D7F6-B498-43B3-948B-1728B52AA6E4}">
                <adec:decorative xmlns:adec="http://schemas.microsoft.com/office/drawing/2017/decorative" val="1"/>
              </a:ext>
            </a:extLst>
          </p:cNvPr>
          <p:cNvSpPr/>
          <p:nvPr/>
        </p:nvSpPr>
        <p:spPr bwMode="auto">
          <a:xfrm>
            <a:off x="4450080" y="2854578"/>
            <a:ext cx="3291839" cy="3383280"/>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20" name="TextBox 19">
            <a:extLst>
              <a:ext uri="{FF2B5EF4-FFF2-40B4-BE49-F238E27FC236}">
                <a16:creationId xmlns:a16="http://schemas.microsoft.com/office/drawing/2014/main" id="{A71D0CC2-091F-4F6B-A1A0-22EFFDEE5961}"/>
              </a:ext>
            </a:extLst>
          </p:cNvPr>
          <p:cNvSpPr txBox="1"/>
          <p:nvPr/>
        </p:nvSpPr>
        <p:spPr>
          <a:xfrm>
            <a:off x="4705594" y="4153892"/>
            <a:ext cx="2780810" cy="1477328"/>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mn-cs"/>
              </a:rPr>
              <a:t>Easy to use</a:t>
            </a:r>
            <a:endParaRPr kumimoji="0" lang="en-US" sz="20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Streamline onboarding with wizard-driven set up and recommended security policies activated out-of-the-box to quickly secure devices. </a:t>
            </a:r>
          </a:p>
        </p:txBody>
      </p:sp>
      <p:grpSp>
        <p:nvGrpSpPr>
          <p:cNvPr id="34" name="Group 37">
            <a:extLst>
              <a:ext uri="{FF2B5EF4-FFF2-40B4-BE49-F238E27FC236}">
                <a16:creationId xmlns:a16="http://schemas.microsoft.com/office/drawing/2014/main" id="{9BB63AFD-5BEE-4EEF-A779-483AAE4447F5}"/>
              </a:ext>
              <a:ext uri="{C183D7F6-B498-43B3-948B-1728B52AA6E4}">
                <adec:decorative xmlns:adec="http://schemas.microsoft.com/office/drawing/2017/decorative" val="1"/>
              </a:ext>
            </a:extLst>
          </p:cNvPr>
          <p:cNvGrpSpPr>
            <a:grpSpLocks noChangeAspect="1"/>
          </p:cNvGrpSpPr>
          <p:nvPr/>
        </p:nvGrpSpPr>
        <p:grpSpPr bwMode="auto">
          <a:xfrm>
            <a:off x="5802222" y="3322266"/>
            <a:ext cx="587554" cy="379962"/>
            <a:chOff x="8450" y="2558"/>
            <a:chExt cx="317" cy="205"/>
          </a:xfrm>
        </p:grpSpPr>
        <p:sp>
          <p:nvSpPr>
            <p:cNvPr id="35" name="Freeform 38">
              <a:extLst>
                <a:ext uri="{FF2B5EF4-FFF2-40B4-BE49-F238E27FC236}">
                  <a16:creationId xmlns:a16="http://schemas.microsoft.com/office/drawing/2014/main" id="{88F26CF2-5991-43B1-9209-8E52546B1F35}"/>
                </a:ext>
              </a:extLst>
            </p:cNvPr>
            <p:cNvSpPr>
              <a:spLocks/>
            </p:cNvSpPr>
            <p:nvPr/>
          </p:nvSpPr>
          <p:spPr bwMode="auto">
            <a:xfrm>
              <a:off x="8450" y="2558"/>
              <a:ext cx="208" cy="156"/>
            </a:xfrm>
            <a:custGeom>
              <a:avLst/>
              <a:gdLst>
                <a:gd name="T0" fmla="*/ 20 w 280"/>
                <a:gd name="T1" fmla="*/ 173 h 210"/>
                <a:gd name="T2" fmla="*/ 20 w 280"/>
                <a:gd name="T3" fmla="*/ 173 h 210"/>
                <a:gd name="T4" fmla="*/ 42 w 280"/>
                <a:gd name="T5" fmla="*/ 188 h 210"/>
                <a:gd name="T6" fmla="*/ 70 w 280"/>
                <a:gd name="T7" fmla="*/ 194 h 210"/>
                <a:gd name="T8" fmla="*/ 229 w 280"/>
                <a:gd name="T9" fmla="*/ 194 h 210"/>
                <a:gd name="T10" fmla="*/ 239 w 280"/>
                <a:gd name="T11" fmla="*/ 206 h 210"/>
                <a:gd name="T12" fmla="*/ 253 w 280"/>
                <a:gd name="T13" fmla="*/ 210 h 210"/>
                <a:gd name="T14" fmla="*/ 264 w 280"/>
                <a:gd name="T15" fmla="*/ 208 h 210"/>
                <a:gd name="T16" fmla="*/ 272 w 280"/>
                <a:gd name="T17" fmla="*/ 202 h 210"/>
                <a:gd name="T18" fmla="*/ 278 w 280"/>
                <a:gd name="T19" fmla="*/ 193 h 210"/>
                <a:gd name="T20" fmla="*/ 280 w 280"/>
                <a:gd name="T21" fmla="*/ 183 h 210"/>
                <a:gd name="T22" fmla="*/ 278 w 280"/>
                <a:gd name="T23" fmla="*/ 172 h 210"/>
                <a:gd name="T24" fmla="*/ 272 w 280"/>
                <a:gd name="T25" fmla="*/ 164 h 210"/>
                <a:gd name="T26" fmla="*/ 264 w 280"/>
                <a:gd name="T27" fmla="*/ 158 h 210"/>
                <a:gd name="T28" fmla="*/ 253 w 280"/>
                <a:gd name="T29" fmla="*/ 156 h 210"/>
                <a:gd name="T30" fmla="*/ 239 w 280"/>
                <a:gd name="T31" fmla="*/ 160 h 210"/>
                <a:gd name="T32" fmla="*/ 229 w 280"/>
                <a:gd name="T33" fmla="*/ 172 h 210"/>
                <a:gd name="T34" fmla="*/ 70 w 280"/>
                <a:gd name="T35" fmla="*/ 172 h 210"/>
                <a:gd name="T36" fmla="*/ 51 w 280"/>
                <a:gd name="T37" fmla="*/ 168 h 210"/>
                <a:gd name="T38" fmla="*/ 35 w 280"/>
                <a:gd name="T39" fmla="*/ 158 h 210"/>
                <a:gd name="T40" fmla="*/ 25 w 280"/>
                <a:gd name="T41" fmla="*/ 142 h 210"/>
                <a:gd name="T42" fmla="*/ 21 w 280"/>
                <a:gd name="T43" fmla="*/ 124 h 210"/>
                <a:gd name="T44" fmla="*/ 25 w 280"/>
                <a:gd name="T45" fmla="*/ 105 h 210"/>
                <a:gd name="T46" fmla="*/ 35 w 280"/>
                <a:gd name="T47" fmla="*/ 89 h 210"/>
                <a:gd name="T48" fmla="*/ 51 w 280"/>
                <a:gd name="T49" fmla="*/ 79 h 210"/>
                <a:gd name="T50" fmla="*/ 70 w 280"/>
                <a:gd name="T51" fmla="*/ 75 h 210"/>
                <a:gd name="T52" fmla="*/ 92 w 280"/>
                <a:gd name="T53" fmla="*/ 75 h 210"/>
                <a:gd name="T54" fmla="*/ 100 w 280"/>
                <a:gd name="T55" fmla="*/ 54 h 210"/>
                <a:gd name="T56" fmla="*/ 114 w 280"/>
                <a:gd name="T57" fmla="*/ 37 h 210"/>
                <a:gd name="T58" fmla="*/ 134 w 280"/>
                <a:gd name="T59" fmla="*/ 25 h 210"/>
                <a:gd name="T60" fmla="*/ 156 w 280"/>
                <a:gd name="T61" fmla="*/ 21 h 210"/>
                <a:gd name="T62" fmla="*/ 185 w 280"/>
                <a:gd name="T63" fmla="*/ 28 h 210"/>
                <a:gd name="T64" fmla="*/ 208 w 280"/>
                <a:gd name="T65" fmla="*/ 47 h 210"/>
                <a:gd name="T66" fmla="*/ 219 w 280"/>
                <a:gd name="T67" fmla="*/ 43 h 210"/>
                <a:gd name="T68" fmla="*/ 230 w 280"/>
                <a:gd name="T69" fmla="*/ 40 h 210"/>
                <a:gd name="T70" fmla="*/ 216 w 280"/>
                <a:gd name="T71" fmla="*/ 23 h 210"/>
                <a:gd name="T72" fmla="*/ 198 w 280"/>
                <a:gd name="T73" fmla="*/ 10 h 210"/>
                <a:gd name="T74" fmla="*/ 178 w 280"/>
                <a:gd name="T75" fmla="*/ 2 h 210"/>
                <a:gd name="T76" fmla="*/ 156 w 280"/>
                <a:gd name="T77" fmla="*/ 0 h 210"/>
                <a:gd name="T78" fmla="*/ 131 w 280"/>
                <a:gd name="T79" fmla="*/ 3 h 210"/>
                <a:gd name="T80" fmla="*/ 108 w 280"/>
                <a:gd name="T81" fmla="*/ 14 h 210"/>
                <a:gd name="T82" fmla="*/ 89 w 280"/>
                <a:gd name="T83" fmla="*/ 31 h 210"/>
                <a:gd name="T84" fmla="*/ 76 w 280"/>
                <a:gd name="T85" fmla="*/ 54 h 210"/>
                <a:gd name="T86" fmla="*/ 70 w 280"/>
                <a:gd name="T87" fmla="*/ 54 h 210"/>
                <a:gd name="T88" fmla="*/ 42 w 280"/>
                <a:gd name="T89" fmla="*/ 59 h 210"/>
                <a:gd name="T90" fmla="*/ 20 w 280"/>
                <a:gd name="T91" fmla="*/ 74 h 210"/>
                <a:gd name="T92" fmla="*/ 5 w 280"/>
                <a:gd name="T93" fmla="*/ 96 h 210"/>
                <a:gd name="T94" fmla="*/ 0 w 280"/>
                <a:gd name="T95" fmla="*/ 124 h 210"/>
                <a:gd name="T96" fmla="*/ 5 w 280"/>
                <a:gd name="T97" fmla="*/ 151 h 210"/>
                <a:gd name="T98" fmla="*/ 20 w 280"/>
                <a:gd name="T99" fmla="*/ 17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210">
                  <a:moveTo>
                    <a:pt x="20" y="173"/>
                  </a:moveTo>
                  <a:lnTo>
                    <a:pt x="20" y="173"/>
                  </a:lnTo>
                  <a:cubicBezTo>
                    <a:pt x="26" y="180"/>
                    <a:pt x="34" y="185"/>
                    <a:pt x="42" y="188"/>
                  </a:cubicBezTo>
                  <a:cubicBezTo>
                    <a:pt x="51" y="192"/>
                    <a:pt x="60" y="194"/>
                    <a:pt x="70" y="194"/>
                  </a:cubicBezTo>
                  <a:lnTo>
                    <a:pt x="229" y="194"/>
                  </a:lnTo>
                  <a:cubicBezTo>
                    <a:pt x="231" y="199"/>
                    <a:pt x="234" y="203"/>
                    <a:pt x="239" y="206"/>
                  </a:cubicBezTo>
                  <a:cubicBezTo>
                    <a:pt x="243" y="208"/>
                    <a:pt x="248" y="210"/>
                    <a:pt x="253" y="210"/>
                  </a:cubicBezTo>
                  <a:cubicBezTo>
                    <a:pt x="257" y="210"/>
                    <a:pt x="261" y="209"/>
                    <a:pt x="264" y="208"/>
                  </a:cubicBezTo>
                  <a:cubicBezTo>
                    <a:pt x="267" y="207"/>
                    <a:pt x="270" y="205"/>
                    <a:pt x="272" y="202"/>
                  </a:cubicBezTo>
                  <a:cubicBezTo>
                    <a:pt x="275" y="200"/>
                    <a:pt x="277" y="197"/>
                    <a:pt x="278" y="193"/>
                  </a:cubicBezTo>
                  <a:cubicBezTo>
                    <a:pt x="280" y="190"/>
                    <a:pt x="280" y="187"/>
                    <a:pt x="280" y="183"/>
                  </a:cubicBezTo>
                  <a:cubicBezTo>
                    <a:pt x="280" y="179"/>
                    <a:pt x="280" y="176"/>
                    <a:pt x="278" y="172"/>
                  </a:cubicBezTo>
                  <a:cubicBezTo>
                    <a:pt x="277" y="169"/>
                    <a:pt x="275" y="166"/>
                    <a:pt x="272" y="164"/>
                  </a:cubicBezTo>
                  <a:cubicBezTo>
                    <a:pt x="270" y="161"/>
                    <a:pt x="267" y="160"/>
                    <a:pt x="264" y="158"/>
                  </a:cubicBezTo>
                  <a:cubicBezTo>
                    <a:pt x="261" y="157"/>
                    <a:pt x="257" y="156"/>
                    <a:pt x="253" y="156"/>
                  </a:cubicBezTo>
                  <a:cubicBezTo>
                    <a:pt x="248" y="156"/>
                    <a:pt x="243" y="157"/>
                    <a:pt x="239" y="160"/>
                  </a:cubicBezTo>
                  <a:cubicBezTo>
                    <a:pt x="234" y="163"/>
                    <a:pt x="231" y="167"/>
                    <a:pt x="229" y="172"/>
                  </a:cubicBezTo>
                  <a:lnTo>
                    <a:pt x="70" y="172"/>
                  </a:lnTo>
                  <a:cubicBezTo>
                    <a:pt x="63" y="172"/>
                    <a:pt x="57" y="171"/>
                    <a:pt x="51" y="168"/>
                  </a:cubicBezTo>
                  <a:cubicBezTo>
                    <a:pt x="45" y="166"/>
                    <a:pt x="40" y="162"/>
                    <a:pt x="35" y="158"/>
                  </a:cubicBezTo>
                  <a:cubicBezTo>
                    <a:pt x="31" y="153"/>
                    <a:pt x="28" y="148"/>
                    <a:pt x="25" y="142"/>
                  </a:cubicBezTo>
                  <a:cubicBezTo>
                    <a:pt x="22" y="136"/>
                    <a:pt x="21" y="130"/>
                    <a:pt x="21" y="124"/>
                  </a:cubicBezTo>
                  <a:cubicBezTo>
                    <a:pt x="21" y="117"/>
                    <a:pt x="22" y="111"/>
                    <a:pt x="25" y="105"/>
                  </a:cubicBezTo>
                  <a:cubicBezTo>
                    <a:pt x="28" y="99"/>
                    <a:pt x="31" y="94"/>
                    <a:pt x="35" y="89"/>
                  </a:cubicBezTo>
                  <a:cubicBezTo>
                    <a:pt x="40" y="85"/>
                    <a:pt x="45" y="81"/>
                    <a:pt x="51" y="79"/>
                  </a:cubicBezTo>
                  <a:cubicBezTo>
                    <a:pt x="57" y="76"/>
                    <a:pt x="63" y="75"/>
                    <a:pt x="70" y="75"/>
                  </a:cubicBezTo>
                  <a:lnTo>
                    <a:pt x="92" y="75"/>
                  </a:lnTo>
                  <a:cubicBezTo>
                    <a:pt x="94" y="67"/>
                    <a:pt x="96" y="60"/>
                    <a:pt x="100" y="54"/>
                  </a:cubicBezTo>
                  <a:cubicBezTo>
                    <a:pt x="104" y="47"/>
                    <a:pt x="109" y="41"/>
                    <a:pt x="114" y="37"/>
                  </a:cubicBezTo>
                  <a:cubicBezTo>
                    <a:pt x="120" y="32"/>
                    <a:pt x="126" y="28"/>
                    <a:pt x="134" y="25"/>
                  </a:cubicBezTo>
                  <a:cubicBezTo>
                    <a:pt x="141" y="23"/>
                    <a:pt x="148" y="21"/>
                    <a:pt x="156" y="21"/>
                  </a:cubicBezTo>
                  <a:cubicBezTo>
                    <a:pt x="166" y="21"/>
                    <a:pt x="176" y="24"/>
                    <a:pt x="185" y="28"/>
                  </a:cubicBezTo>
                  <a:cubicBezTo>
                    <a:pt x="194" y="33"/>
                    <a:pt x="202" y="39"/>
                    <a:pt x="208" y="47"/>
                  </a:cubicBezTo>
                  <a:cubicBezTo>
                    <a:pt x="212" y="46"/>
                    <a:pt x="215" y="44"/>
                    <a:pt x="219" y="43"/>
                  </a:cubicBezTo>
                  <a:cubicBezTo>
                    <a:pt x="222" y="42"/>
                    <a:pt x="226" y="41"/>
                    <a:pt x="230" y="40"/>
                  </a:cubicBezTo>
                  <a:cubicBezTo>
                    <a:pt x="225" y="34"/>
                    <a:pt x="221" y="28"/>
                    <a:pt x="216" y="23"/>
                  </a:cubicBezTo>
                  <a:cubicBezTo>
                    <a:pt x="210" y="18"/>
                    <a:pt x="204" y="14"/>
                    <a:pt x="198" y="10"/>
                  </a:cubicBezTo>
                  <a:cubicBezTo>
                    <a:pt x="192" y="7"/>
                    <a:pt x="185" y="4"/>
                    <a:pt x="178" y="2"/>
                  </a:cubicBezTo>
                  <a:cubicBezTo>
                    <a:pt x="171" y="1"/>
                    <a:pt x="164" y="0"/>
                    <a:pt x="156" y="0"/>
                  </a:cubicBezTo>
                  <a:cubicBezTo>
                    <a:pt x="147" y="0"/>
                    <a:pt x="139" y="1"/>
                    <a:pt x="131" y="3"/>
                  </a:cubicBezTo>
                  <a:cubicBezTo>
                    <a:pt x="122" y="6"/>
                    <a:pt x="115" y="10"/>
                    <a:pt x="108" y="14"/>
                  </a:cubicBezTo>
                  <a:cubicBezTo>
                    <a:pt x="101" y="19"/>
                    <a:pt x="95" y="25"/>
                    <a:pt x="89" y="31"/>
                  </a:cubicBezTo>
                  <a:cubicBezTo>
                    <a:pt x="84" y="38"/>
                    <a:pt x="79" y="45"/>
                    <a:pt x="76" y="54"/>
                  </a:cubicBezTo>
                  <a:lnTo>
                    <a:pt x="70" y="54"/>
                  </a:lnTo>
                  <a:cubicBezTo>
                    <a:pt x="60" y="54"/>
                    <a:pt x="51" y="55"/>
                    <a:pt x="42" y="59"/>
                  </a:cubicBezTo>
                  <a:cubicBezTo>
                    <a:pt x="34" y="63"/>
                    <a:pt x="26" y="68"/>
                    <a:pt x="20" y="74"/>
                  </a:cubicBezTo>
                  <a:cubicBezTo>
                    <a:pt x="14" y="80"/>
                    <a:pt x="9" y="88"/>
                    <a:pt x="5" y="96"/>
                  </a:cubicBezTo>
                  <a:cubicBezTo>
                    <a:pt x="1" y="105"/>
                    <a:pt x="0" y="114"/>
                    <a:pt x="0" y="124"/>
                  </a:cubicBezTo>
                  <a:cubicBezTo>
                    <a:pt x="0" y="133"/>
                    <a:pt x="1" y="142"/>
                    <a:pt x="5" y="151"/>
                  </a:cubicBezTo>
                  <a:cubicBezTo>
                    <a:pt x="9" y="159"/>
                    <a:pt x="14" y="167"/>
                    <a:pt x="20" y="173"/>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36" name="Freeform 39">
              <a:extLst>
                <a:ext uri="{FF2B5EF4-FFF2-40B4-BE49-F238E27FC236}">
                  <a16:creationId xmlns:a16="http://schemas.microsoft.com/office/drawing/2014/main" id="{2A126325-CF31-4945-B296-BDF41D9E620D}"/>
                </a:ext>
              </a:extLst>
            </p:cNvPr>
            <p:cNvSpPr>
              <a:spLocks/>
            </p:cNvSpPr>
            <p:nvPr/>
          </p:nvSpPr>
          <p:spPr bwMode="auto">
            <a:xfrm>
              <a:off x="8518" y="2594"/>
              <a:ext cx="249" cy="169"/>
            </a:xfrm>
            <a:custGeom>
              <a:avLst/>
              <a:gdLst>
                <a:gd name="T0" fmla="*/ 310 w 335"/>
                <a:gd name="T1" fmla="*/ 80 h 227"/>
                <a:gd name="T2" fmla="*/ 310 w 335"/>
                <a:gd name="T3" fmla="*/ 80 h 227"/>
                <a:gd name="T4" fmla="*/ 283 w 335"/>
                <a:gd name="T5" fmla="*/ 61 h 227"/>
                <a:gd name="T6" fmla="*/ 250 w 335"/>
                <a:gd name="T7" fmla="*/ 54 h 227"/>
                <a:gd name="T8" fmla="*/ 234 w 335"/>
                <a:gd name="T9" fmla="*/ 32 h 227"/>
                <a:gd name="T10" fmla="*/ 214 w 335"/>
                <a:gd name="T11" fmla="*/ 15 h 227"/>
                <a:gd name="T12" fmla="*/ 189 w 335"/>
                <a:gd name="T13" fmla="*/ 4 h 227"/>
                <a:gd name="T14" fmla="*/ 162 w 335"/>
                <a:gd name="T15" fmla="*/ 0 h 227"/>
                <a:gd name="T16" fmla="*/ 130 w 335"/>
                <a:gd name="T17" fmla="*/ 6 h 227"/>
                <a:gd name="T18" fmla="*/ 102 w 335"/>
                <a:gd name="T19" fmla="*/ 22 h 227"/>
                <a:gd name="T20" fmla="*/ 80 w 335"/>
                <a:gd name="T21" fmla="*/ 46 h 227"/>
                <a:gd name="T22" fmla="*/ 67 w 335"/>
                <a:gd name="T23" fmla="*/ 76 h 227"/>
                <a:gd name="T24" fmla="*/ 37 w 335"/>
                <a:gd name="T25" fmla="*/ 86 h 227"/>
                <a:gd name="T26" fmla="*/ 13 w 335"/>
                <a:gd name="T27" fmla="*/ 108 h 227"/>
                <a:gd name="T28" fmla="*/ 129 w 335"/>
                <a:gd name="T29" fmla="*/ 108 h 227"/>
                <a:gd name="T30" fmla="*/ 143 w 335"/>
                <a:gd name="T31" fmla="*/ 96 h 227"/>
                <a:gd name="T32" fmla="*/ 162 w 335"/>
                <a:gd name="T33" fmla="*/ 92 h 227"/>
                <a:gd name="T34" fmla="*/ 179 w 335"/>
                <a:gd name="T35" fmla="*/ 95 h 227"/>
                <a:gd name="T36" fmla="*/ 193 w 335"/>
                <a:gd name="T37" fmla="*/ 104 h 227"/>
                <a:gd name="T38" fmla="*/ 202 w 335"/>
                <a:gd name="T39" fmla="*/ 118 h 227"/>
                <a:gd name="T40" fmla="*/ 206 w 335"/>
                <a:gd name="T41" fmla="*/ 135 h 227"/>
                <a:gd name="T42" fmla="*/ 202 w 335"/>
                <a:gd name="T43" fmla="*/ 152 h 227"/>
                <a:gd name="T44" fmla="*/ 193 w 335"/>
                <a:gd name="T45" fmla="*/ 165 h 227"/>
                <a:gd name="T46" fmla="*/ 179 w 335"/>
                <a:gd name="T47" fmla="*/ 175 h 227"/>
                <a:gd name="T48" fmla="*/ 162 w 335"/>
                <a:gd name="T49" fmla="*/ 178 h 227"/>
                <a:gd name="T50" fmla="*/ 144 w 335"/>
                <a:gd name="T51" fmla="*/ 174 h 227"/>
                <a:gd name="T52" fmla="*/ 129 w 335"/>
                <a:gd name="T53" fmla="*/ 162 h 227"/>
                <a:gd name="T54" fmla="*/ 0 w 335"/>
                <a:gd name="T55" fmla="*/ 162 h 227"/>
                <a:gd name="T56" fmla="*/ 8 w 335"/>
                <a:gd name="T57" fmla="*/ 188 h 227"/>
                <a:gd name="T58" fmla="*/ 25 w 335"/>
                <a:gd name="T59" fmla="*/ 208 h 227"/>
                <a:gd name="T60" fmla="*/ 48 w 335"/>
                <a:gd name="T61" fmla="*/ 222 h 227"/>
                <a:gd name="T62" fmla="*/ 75 w 335"/>
                <a:gd name="T63" fmla="*/ 227 h 227"/>
                <a:gd name="T64" fmla="*/ 249 w 335"/>
                <a:gd name="T65" fmla="*/ 227 h 227"/>
                <a:gd name="T66" fmla="*/ 282 w 335"/>
                <a:gd name="T67" fmla="*/ 220 h 227"/>
                <a:gd name="T68" fmla="*/ 310 w 335"/>
                <a:gd name="T69" fmla="*/ 202 h 227"/>
                <a:gd name="T70" fmla="*/ 328 w 335"/>
                <a:gd name="T71" fmla="*/ 174 h 227"/>
                <a:gd name="T72" fmla="*/ 335 w 335"/>
                <a:gd name="T73" fmla="*/ 141 h 227"/>
                <a:gd name="T74" fmla="*/ 328 w 335"/>
                <a:gd name="T75" fmla="*/ 107 h 227"/>
                <a:gd name="T76" fmla="*/ 310 w 335"/>
                <a:gd name="T77" fmla="*/ 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227">
                  <a:moveTo>
                    <a:pt x="310" y="80"/>
                  </a:moveTo>
                  <a:lnTo>
                    <a:pt x="310" y="80"/>
                  </a:lnTo>
                  <a:cubicBezTo>
                    <a:pt x="302" y="72"/>
                    <a:pt x="293" y="66"/>
                    <a:pt x="283" y="61"/>
                  </a:cubicBezTo>
                  <a:cubicBezTo>
                    <a:pt x="272" y="57"/>
                    <a:pt x="261" y="54"/>
                    <a:pt x="250" y="54"/>
                  </a:cubicBezTo>
                  <a:cubicBezTo>
                    <a:pt x="245" y="46"/>
                    <a:pt x="240" y="38"/>
                    <a:pt x="234" y="32"/>
                  </a:cubicBezTo>
                  <a:cubicBezTo>
                    <a:pt x="228" y="25"/>
                    <a:pt x="221" y="20"/>
                    <a:pt x="214" y="15"/>
                  </a:cubicBezTo>
                  <a:cubicBezTo>
                    <a:pt x="206" y="10"/>
                    <a:pt x="198" y="7"/>
                    <a:pt x="189" y="4"/>
                  </a:cubicBezTo>
                  <a:cubicBezTo>
                    <a:pt x="181" y="2"/>
                    <a:pt x="172" y="0"/>
                    <a:pt x="162" y="0"/>
                  </a:cubicBezTo>
                  <a:cubicBezTo>
                    <a:pt x="151" y="0"/>
                    <a:pt x="140" y="2"/>
                    <a:pt x="130" y="6"/>
                  </a:cubicBezTo>
                  <a:cubicBezTo>
                    <a:pt x="119" y="10"/>
                    <a:pt x="110" y="15"/>
                    <a:pt x="102" y="22"/>
                  </a:cubicBezTo>
                  <a:cubicBezTo>
                    <a:pt x="93" y="28"/>
                    <a:pt x="86" y="36"/>
                    <a:pt x="80" y="46"/>
                  </a:cubicBezTo>
                  <a:cubicBezTo>
                    <a:pt x="74" y="55"/>
                    <a:pt x="70" y="65"/>
                    <a:pt x="67" y="76"/>
                  </a:cubicBezTo>
                  <a:cubicBezTo>
                    <a:pt x="56" y="77"/>
                    <a:pt x="46" y="81"/>
                    <a:pt x="37" y="86"/>
                  </a:cubicBezTo>
                  <a:cubicBezTo>
                    <a:pt x="27" y="92"/>
                    <a:pt x="19" y="99"/>
                    <a:pt x="13" y="108"/>
                  </a:cubicBezTo>
                  <a:lnTo>
                    <a:pt x="129" y="108"/>
                  </a:lnTo>
                  <a:cubicBezTo>
                    <a:pt x="133" y="103"/>
                    <a:pt x="138" y="99"/>
                    <a:pt x="143" y="96"/>
                  </a:cubicBezTo>
                  <a:cubicBezTo>
                    <a:pt x="149" y="93"/>
                    <a:pt x="156" y="92"/>
                    <a:pt x="162" y="92"/>
                  </a:cubicBezTo>
                  <a:cubicBezTo>
                    <a:pt x="168" y="92"/>
                    <a:pt x="174" y="93"/>
                    <a:pt x="179" y="95"/>
                  </a:cubicBezTo>
                  <a:cubicBezTo>
                    <a:pt x="184" y="97"/>
                    <a:pt x="189" y="101"/>
                    <a:pt x="193" y="104"/>
                  </a:cubicBezTo>
                  <a:cubicBezTo>
                    <a:pt x="197" y="108"/>
                    <a:pt x="200" y="113"/>
                    <a:pt x="202" y="118"/>
                  </a:cubicBezTo>
                  <a:cubicBezTo>
                    <a:pt x="204" y="123"/>
                    <a:pt x="206" y="129"/>
                    <a:pt x="206" y="135"/>
                  </a:cubicBezTo>
                  <a:cubicBezTo>
                    <a:pt x="206" y="141"/>
                    <a:pt x="204" y="146"/>
                    <a:pt x="202" y="152"/>
                  </a:cubicBezTo>
                  <a:cubicBezTo>
                    <a:pt x="200" y="157"/>
                    <a:pt x="197" y="161"/>
                    <a:pt x="193" y="165"/>
                  </a:cubicBezTo>
                  <a:cubicBezTo>
                    <a:pt x="189" y="169"/>
                    <a:pt x="184" y="172"/>
                    <a:pt x="179" y="175"/>
                  </a:cubicBezTo>
                  <a:cubicBezTo>
                    <a:pt x="174" y="177"/>
                    <a:pt x="168" y="178"/>
                    <a:pt x="162" y="178"/>
                  </a:cubicBezTo>
                  <a:cubicBezTo>
                    <a:pt x="156" y="178"/>
                    <a:pt x="149" y="177"/>
                    <a:pt x="144" y="174"/>
                  </a:cubicBezTo>
                  <a:cubicBezTo>
                    <a:pt x="138" y="171"/>
                    <a:pt x="133" y="167"/>
                    <a:pt x="129" y="162"/>
                  </a:cubicBezTo>
                  <a:lnTo>
                    <a:pt x="0" y="162"/>
                  </a:lnTo>
                  <a:cubicBezTo>
                    <a:pt x="1" y="171"/>
                    <a:pt x="4" y="180"/>
                    <a:pt x="8" y="188"/>
                  </a:cubicBezTo>
                  <a:cubicBezTo>
                    <a:pt x="13" y="196"/>
                    <a:pt x="18" y="203"/>
                    <a:pt x="25" y="208"/>
                  </a:cubicBezTo>
                  <a:cubicBezTo>
                    <a:pt x="32" y="214"/>
                    <a:pt x="39" y="219"/>
                    <a:pt x="48" y="222"/>
                  </a:cubicBezTo>
                  <a:cubicBezTo>
                    <a:pt x="56" y="225"/>
                    <a:pt x="65" y="227"/>
                    <a:pt x="75" y="227"/>
                  </a:cubicBezTo>
                  <a:lnTo>
                    <a:pt x="249" y="227"/>
                  </a:lnTo>
                  <a:cubicBezTo>
                    <a:pt x="261" y="227"/>
                    <a:pt x="272" y="225"/>
                    <a:pt x="282" y="220"/>
                  </a:cubicBezTo>
                  <a:cubicBezTo>
                    <a:pt x="293" y="215"/>
                    <a:pt x="302" y="209"/>
                    <a:pt x="310" y="202"/>
                  </a:cubicBezTo>
                  <a:cubicBezTo>
                    <a:pt x="318" y="194"/>
                    <a:pt x="324" y="185"/>
                    <a:pt x="328" y="174"/>
                  </a:cubicBezTo>
                  <a:cubicBezTo>
                    <a:pt x="333" y="164"/>
                    <a:pt x="335" y="152"/>
                    <a:pt x="335" y="141"/>
                  </a:cubicBezTo>
                  <a:cubicBezTo>
                    <a:pt x="335" y="129"/>
                    <a:pt x="333" y="118"/>
                    <a:pt x="328" y="107"/>
                  </a:cubicBezTo>
                  <a:cubicBezTo>
                    <a:pt x="324" y="97"/>
                    <a:pt x="318" y="88"/>
                    <a:pt x="310" y="8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grpSp>
      <p:sp>
        <p:nvSpPr>
          <p:cNvPr id="5" name="Rectangle: Rounded Corners 4">
            <a:extLst>
              <a:ext uri="{FF2B5EF4-FFF2-40B4-BE49-F238E27FC236}">
                <a16:creationId xmlns:a16="http://schemas.microsoft.com/office/drawing/2014/main" id="{E6763C0C-3AA0-4206-B3A3-72B374068365}"/>
              </a:ext>
              <a:ext uri="{C183D7F6-B498-43B3-948B-1728B52AA6E4}">
                <adec:decorative xmlns:adec="http://schemas.microsoft.com/office/drawing/2017/decorative" val="1"/>
              </a:ext>
            </a:extLst>
          </p:cNvPr>
          <p:cNvSpPr/>
          <p:nvPr/>
        </p:nvSpPr>
        <p:spPr bwMode="auto">
          <a:xfrm>
            <a:off x="8025814" y="2854578"/>
            <a:ext cx="3291840" cy="3383280"/>
          </a:xfrm>
          <a:prstGeom prst="roundRect">
            <a:avLst>
              <a:gd name="adj" fmla="val 5787"/>
            </a:avLst>
          </a:prstGeom>
          <a:solidFill>
            <a:schemeClr val="bg1">
              <a:lumMod val="9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27432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8" name="TextBox 7">
            <a:extLst>
              <a:ext uri="{FF2B5EF4-FFF2-40B4-BE49-F238E27FC236}">
                <a16:creationId xmlns:a16="http://schemas.microsoft.com/office/drawing/2014/main" id="{8C91A67C-9B6F-4898-A4AC-198C5F7D1D71}"/>
              </a:ext>
            </a:extLst>
          </p:cNvPr>
          <p:cNvSpPr txBox="1"/>
          <p:nvPr/>
        </p:nvSpPr>
        <p:spPr>
          <a:xfrm>
            <a:off x="8281329" y="4153892"/>
            <a:ext cx="2780810" cy="1261884"/>
          </a:xfrm>
          <a:prstGeom prst="rect">
            <a:avLst/>
          </a:prstGeom>
          <a:noFill/>
        </p:spPr>
        <p:txBody>
          <a:bodyPr wrap="square" lIns="182880" tIns="0" rIns="182880" bIns="0" rtlCol="0">
            <a:spAutoFit/>
          </a:bodyPr>
          <a:lstStyle/>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mn-cs"/>
              </a:rPr>
              <a:t>Cost-effective</a:t>
            </a:r>
          </a:p>
          <a:p>
            <a:pPr marL="0" marR="0" lvl="0" indent="0" algn="ctr" defTabSz="91436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Endpoint security that keeps you productive and works with your IT without compromising budget.</a:t>
            </a:r>
          </a:p>
        </p:txBody>
      </p:sp>
      <p:grpSp>
        <p:nvGrpSpPr>
          <p:cNvPr id="37" name="Group 4">
            <a:extLst>
              <a:ext uri="{FF2B5EF4-FFF2-40B4-BE49-F238E27FC236}">
                <a16:creationId xmlns:a16="http://schemas.microsoft.com/office/drawing/2014/main" id="{034CAFB2-0297-4B24-B765-08AA9D1E2BFA}"/>
              </a:ext>
              <a:ext uri="{C183D7F6-B498-43B3-948B-1728B52AA6E4}">
                <adec:decorative xmlns:adec="http://schemas.microsoft.com/office/drawing/2017/decorative" val="1"/>
              </a:ext>
            </a:extLst>
          </p:cNvPr>
          <p:cNvGrpSpPr>
            <a:grpSpLocks noChangeAspect="1"/>
          </p:cNvGrpSpPr>
          <p:nvPr/>
        </p:nvGrpSpPr>
        <p:grpSpPr bwMode="auto">
          <a:xfrm>
            <a:off x="9391256" y="3264060"/>
            <a:ext cx="560956" cy="496374"/>
            <a:chOff x="6601" y="288"/>
            <a:chExt cx="443" cy="392"/>
          </a:xfrm>
        </p:grpSpPr>
        <p:sp>
          <p:nvSpPr>
            <p:cNvPr id="38" name="Freeform 5">
              <a:extLst>
                <a:ext uri="{FF2B5EF4-FFF2-40B4-BE49-F238E27FC236}">
                  <a16:creationId xmlns:a16="http://schemas.microsoft.com/office/drawing/2014/main" id="{73D69320-D89B-496C-8F79-EB96085D3560}"/>
                </a:ext>
              </a:extLst>
            </p:cNvPr>
            <p:cNvSpPr>
              <a:spLocks noEditPoints="1"/>
            </p:cNvSpPr>
            <p:nvPr/>
          </p:nvSpPr>
          <p:spPr bwMode="auto">
            <a:xfrm>
              <a:off x="6734" y="363"/>
              <a:ext cx="127" cy="242"/>
            </a:xfrm>
            <a:custGeom>
              <a:avLst/>
              <a:gdLst>
                <a:gd name="T0" fmla="*/ 203 w 280"/>
                <a:gd name="T1" fmla="*/ 364 h 538"/>
                <a:gd name="T2" fmla="*/ 203 w 280"/>
                <a:gd name="T3" fmla="*/ 364 h 538"/>
                <a:gd name="T4" fmla="*/ 161 w 280"/>
                <a:gd name="T5" fmla="*/ 406 h 538"/>
                <a:gd name="T6" fmla="*/ 161 w 280"/>
                <a:gd name="T7" fmla="*/ 316 h 538"/>
                <a:gd name="T8" fmla="*/ 203 w 280"/>
                <a:gd name="T9" fmla="*/ 364 h 538"/>
                <a:gd name="T10" fmla="*/ 118 w 280"/>
                <a:gd name="T11" fmla="*/ 217 h 538"/>
                <a:gd name="T12" fmla="*/ 118 w 280"/>
                <a:gd name="T13" fmla="*/ 217 h 538"/>
                <a:gd name="T14" fmla="*/ 77 w 280"/>
                <a:gd name="T15" fmla="*/ 166 h 538"/>
                <a:gd name="T16" fmla="*/ 118 w 280"/>
                <a:gd name="T17" fmla="*/ 124 h 538"/>
                <a:gd name="T18" fmla="*/ 118 w 280"/>
                <a:gd name="T19" fmla="*/ 217 h 538"/>
                <a:gd name="T20" fmla="*/ 118 w 280"/>
                <a:gd name="T21" fmla="*/ 0 h 538"/>
                <a:gd name="T22" fmla="*/ 118 w 280"/>
                <a:gd name="T23" fmla="*/ 0 h 538"/>
                <a:gd name="T24" fmla="*/ 118 w 280"/>
                <a:gd name="T25" fmla="*/ 55 h 538"/>
                <a:gd name="T26" fmla="*/ 31 w 280"/>
                <a:gd name="T27" fmla="*/ 94 h 538"/>
                <a:gd name="T28" fmla="*/ 0 w 280"/>
                <a:gd name="T29" fmla="*/ 171 h 538"/>
                <a:gd name="T30" fmla="*/ 35 w 280"/>
                <a:gd name="T31" fmla="*/ 255 h 538"/>
                <a:gd name="T32" fmla="*/ 118 w 280"/>
                <a:gd name="T33" fmla="*/ 300 h 538"/>
                <a:gd name="T34" fmla="*/ 118 w 280"/>
                <a:gd name="T35" fmla="*/ 407 h 538"/>
                <a:gd name="T36" fmla="*/ 59 w 280"/>
                <a:gd name="T37" fmla="*/ 394 h 538"/>
                <a:gd name="T38" fmla="*/ 8 w 280"/>
                <a:gd name="T39" fmla="*/ 368 h 538"/>
                <a:gd name="T40" fmla="*/ 8 w 280"/>
                <a:gd name="T41" fmla="*/ 449 h 538"/>
                <a:gd name="T42" fmla="*/ 118 w 280"/>
                <a:gd name="T43" fmla="*/ 476 h 538"/>
                <a:gd name="T44" fmla="*/ 118 w 280"/>
                <a:gd name="T45" fmla="*/ 538 h 538"/>
                <a:gd name="T46" fmla="*/ 161 w 280"/>
                <a:gd name="T47" fmla="*/ 538 h 538"/>
                <a:gd name="T48" fmla="*/ 161 w 280"/>
                <a:gd name="T49" fmla="*/ 475 h 538"/>
                <a:gd name="T50" fmla="*/ 250 w 280"/>
                <a:gd name="T51" fmla="*/ 438 h 538"/>
                <a:gd name="T52" fmla="*/ 280 w 280"/>
                <a:gd name="T53" fmla="*/ 359 h 538"/>
                <a:gd name="T54" fmla="*/ 248 w 280"/>
                <a:gd name="T55" fmla="*/ 282 h 538"/>
                <a:gd name="T56" fmla="*/ 161 w 280"/>
                <a:gd name="T57" fmla="*/ 234 h 538"/>
                <a:gd name="T58" fmla="*/ 161 w 280"/>
                <a:gd name="T59" fmla="*/ 122 h 538"/>
                <a:gd name="T60" fmla="*/ 253 w 280"/>
                <a:gd name="T61" fmla="*/ 153 h 538"/>
                <a:gd name="T62" fmla="*/ 253 w 280"/>
                <a:gd name="T63" fmla="*/ 74 h 538"/>
                <a:gd name="T64" fmla="*/ 161 w 280"/>
                <a:gd name="T65" fmla="*/ 54 h 538"/>
                <a:gd name="T66" fmla="*/ 161 w 280"/>
                <a:gd name="T67" fmla="*/ 0 h 538"/>
                <a:gd name="T68" fmla="*/ 118 w 280"/>
                <a:gd name="T6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38">
                  <a:moveTo>
                    <a:pt x="203" y="364"/>
                  </a:moveTo>
                  <a:lnTo>
                    <a:pt x="203" y="364"/>
                  </a:lnTo>
                  <a:cubicBezTo>
                    <a:pt x="203" y="387"/>
                    <a:pt x="189" y="401"/>
                    <a:pt x="161" y="406"/>
                  </a:cubicBezTo>
                  <a:lnTo>
                    <a:pt x="161" y="316"/>
                  </a:lnTo>
                  <a:cubicBezTo>
                    <a:pt x="189" y="329"/>
                    <a:pt x="203" y="345"/>
                    <a:pt x="203" y="364"/>
                  </a:cubicBezTo>
                  <a:close/>
                  <a:moveTo>
                    <a:pt x="118" y="217"/>
                  </a:moveTo>
                  <a:lnTo>
                    <a:pt x="118" y="217"/>
                  </a:lnTo>
                  <a:cubicBezTo>
                    <a:pt x="91" y="204"/>
                    <a:pt x="77" y="187"/>
                    <a:pt x="77" y="166"/>
                  </a:cubicBezTo>
                  <a:cubicBezTo>
                    <a:pt x="77" y="143"/>
                    <a:pt x="91" y="129"/>
                    <a:pt x="118" y="124"/>
                  </a:cubicBezTo>
                  <a:lnTo>
                    <a:pt x="118" y="217"/>
                  </a:lnTo>
                  <a:close/>
                  <a:moveTo>
                    <a:pt x="118" y="0"/>
                  </a:moveTo>
                  <a:lnTo>
                    <a:pt x="118" y="0"/>
                  </a:lnTo>
                  <a:lnTo>
                    <a:pt x="118" y="55"/>
                  </a:lnTo>
                  <a:cubicBezTo>
                    <a:pt x="82" y="58"/>
                    <a:pt x="53" y="71"/>
                    <a:pt x="31" y="94"/>
                  </a:cubicBezTo>
                  <a:cubicBezTo>
                    <a:pt x="10" y="115"/>
                    <a:pt x="0" y="141"/>
                    <a:pt x="0" y="171"/>
                  </a:cubicBezTo>
                  <a:cubicBezTo>
                    <a:pt x="0" y="205"/>
                    <a:pt x="11" y="233"/>
                    <a:pt x="35" y="255"/>
                  </a:cubicBezTo>
                  <a:cubicBezTo>
                    <a:pt x="52" y="270"/>
                    <a:pt x="80" y="285"/>
                    <a:pt x="118" y="300"/>
                  </a:cubicBezTo>
                  <a:lnTo>
                    <a:pt x="118" y="407"/>
                  </a:lnTo>
                  <a:cubicBezTo>
                    <a:pt x="101" y="406"/>
                    <a:pt x="81" y="401"/>
                    <a:pt x="59" y="394"/>
                  </a:cubicBezTo>
                  <a:cubicBezTo>
                    <a:pt x="36" y="386"/>
                    <a:pt x="19" y="377"/>
                    <a:pt x="8" y="368"/>
                  </a:cubicBezTo>
                  <a:lnTo>
                    <a:pt x="8" y="449"/>
                  </a:lnTo>
                  <a:cubicBezTo>
                    <a:pt x="41" y="467"/>
                    <a:pt x="78" y="476"/>
                    <a:pt x="118" y="476"/>
                  </a:cubicBezTo>
                  <a:lnTo>
                    <a:pt x="118" y="538"/>
                  </a:lnTo>
                  <a:lnTo>
                    <a:pt x="161" y="538"/>
                  </a:lnTo>
                  <a:lnTo>
                    <a:pt x="161" y="475"/>
                  </a:lnTo>
                  <a:cubicBezTo>
                    <a:pt x="200" y="470"/>
                    <a:pt x="229" y="458"/>
                    <a:pt x="250" y="438"/>
                  </a:cubicBezTo>
                  <a:cubicBezTo>
                    <a:pt x="270" y="418"/>
                    <a:pt x="280" y="392"/>
                    <a:pt x="280" y="359"/>
                  </a:cubicBezTo>
                  <a:cubicBezTo>
                    <a:pt x="280" y="329"/>
                    <a:pt x="269" y="303"/>
                    <a:pt x="248" y="282"/>
                  </a:cubicBezTo>
                  <a:cubicBezTo>
                    <a:pt x="229" y="264"/>
                    <a:pt x="200" y="248"/>
                    <a:pt x="161" y="234"/>
                  </a:cubicBezTo>
                  <a:lnTo>
                    <a:pt x="161" y="122"/>
                  </a:lnTo>
                  <a:cubicBezTo>
                    <a:pt x="195" y="126"/>
                    <a:pt x="225" y="136"/>
                    <a:pt x="253" y="153"/>
                  </a:cubicBezTo>
                  <a:lnTo>
                    <a:pt x="253" y="74"/>
                  </a:lnTo>
                  <a:cubicBezTo>
                    <a:pt x="233" y="62"/>
                    <a:pt x="202" y="56"/>
                    <a:pt x="161" y="54"/>
                  </a:cubicBezTo>
                  <a:lnTo>
                    <a:pt x="161" y="0"/>
                  </a:lnTo>
                  <a:lnTo>
                    <a:pt x="118" y="0"/>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39" name="Freeform 6">
              <a:extLst>
                <a:ext uri="{FF2B5EF4-FFF2-40B4-BE49-F238E27FC236}">
                  <a16:creationId xmlns:a16="http://schemas.microsoft.com/office/drawing/2014/main" id="{CD9FA444-D790-4A99-A7F8-B37E12280DC2}"/>
                </a:ext>
              </a:extLst>
            </p:cNvPr>
            <p:cNvSpPr>
              <a:spLocks/>
            </p:cNvSpPr>
            <p:nvPr/>
          </p:nvSpPr>
          <p:spPr bwMode="auto">
            <a:xfrm>
              <a:off x="6601" y="288"/>
              <a:ext cx="394" cy="392"/>
            </a:xfrm>
            <a:custGeom>
              <a:avLst/>
              <a:gdLst>
                <a:gd name="T0" fmla="*/ 787 w 866"/>
                <a:gd name="T1" fmla="*/ 403 h 872"/>
                <a:gd name="T2" fmla="*/ 787 w 866"/>
                <a:gd name="T3" fmla="*/ 403 h 872"/>
                <a:gd name="T4" fmla="*/ 788 w 866"/>
                <a:gd name="T5" fmla="*/ 435 h 872"/>
                <a:gd name="T6" fmla="*/ 433 w 866"/>
                <a:gd name="T7" fmla="*/ 793 h 872"/>
                <a:gd name="T8" fmla="*/ 78 w 866"/>
                <a:gd name="T9" fmla="*/ 435 h 872"/>
                <a:gd name="T10" fmla="*/ 433 w 866"/>
                <a:gd name="T11" fmla="*/ 77 h 872"/>
                <a:gd name="T12" fmla="*/ 583 w 866"/>
                <a:gd name="T13" fmla="*/ 111 h 872"/>
                <a:gd name="T14" fmla="*/ 623 w 866"/>
                <a:gd name="T15" fmla="*/ 43 h 872"/>
                <a:gd name="T16" fmla="*/ 433 w 866"/>
                <a:gd name="T17" fmla="*/ 0 h 872"/>
                <a:gd name="T18" fmla="*/ 0 w 866"/>
                <a:gd name="T19" fmla="*/ 435 h 872"/>
                <a:gd name="T20" fmla="*/ 433 w 866"/>
                <a:gd name="T21" fmla="*/ 872 h 872"/>
                <a:gd name="T22" fmla="*/ 866 w 866"/>
                <a:gd name="T23" fmla="*/ 435 h 872"/>
                <a:gd name="T24" fmla="*/ 864 w 866"/>
                <a:gd name="T25" fmla="*/ 390 h 872"/>
                <a:gd name="T26" fmla="*/ 788 w 866"/>
                <a:gd name="T27" fmla="*/ 404 h 872"/>
                <a:gd name="T28" fmla="*/ 787 w 866"/>
                <a:gd name="T29" fmla="*/ 403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 h="872">
                  <a:moveTo>
                    <a:pt x="787" y="403"/>
                  </a:moveTo>
                  <a:lnTo>
                    <a:pt x="787" y="403"/>
                  </a:lnTo>
                  <a:cubicBezTo>
                    <a:pt x="788" y="414"/>
                    <a:pt x="788" y="425"/>
                    <a:pt x="788" y="435"/>
                  </a:cubicBezTo>
                  <a:cubicBezTo>
                    <a:pt x="788" y="633"/>
                    <a:pt x="629" y="793"/>
                    <a:pt x="433" y="793"/>
                  </a:cubicBezTo>
                  <a:cubicBezTo>
                    <a:pt x="237" y="793"/>
                    <a:pt x="78" y="633"/>
                    <a:pt x="78" y="435"/>
                  </a:cubicBezTo>
                  <a:cubicBezTo>
                    <a:pt x="78" y="238"/>
                    <a:pt x="237" y="77"/>
                    <a:pt x="433" y="77"/>
                  </a:cubicBezTo>
                  <a:cubicBezTo>
                    <a:pt x="487" y="77"/>
                    <a:pt x="538" y="89"/>
                    <a:pt x="583" y="111"/>
                  </a:cubicBezTo>
                  <a:cubicBezTo>
                    <a:pt x="592" y="86"/>
                    <a:pt x="606" y="63"/>
                    <a:pt x="623" y="43"/>
                  </a:cubicBezTo>
                  <a:cubicBezTo>
                    <a:pt x="566" y="15"/>
                    <a:pt x="501" y="0"/>
                    <a:pt x="433" y="0"/>
                  </a:cubicBezTo>
                  <a:cubicBezTo>
                    <a:pt x="194" y="0"/>
                    <a:pt x="0" y="195"/>
                    <a:pt x="0" y="435"/>
                  </a:cubicBezTo>
                  <a:cubicBezTo>
                    <a:pt x="0" y="676"/>
                    <a:pt x="194" y="872"/>
                    <a:pt x="433" y="872"/>
                  </a:cubicBezTo>
                  <a:cubicBezTo>
                    <a:pt x="672" y="872"/>
                    <a:pt x="866" y="676"/>
                    <a:pt x="866" y="435"/>
                  </a:cubicBezTo>
                  <a:cubicBezTo>
                    <a:pt x="866" y="420"/>
                    <a:pt x="866" y="405"/>
                    <a:pt x="864" y="390"/>
                  </a:cubicBezTo>
                  <a:cubicBezTo>
                    <a:pt x="840" y="398"/>
                    <a:pt x="815" y="404"/>
                    <a:pt x="788" y="404"/>
                  </a:cubicBezTo>
                  <a:cubicBezTo>
                    <a:pt x="788" y="404"/>
                    <a:pt x="787" y="403"/>
                    <a:pt x="787" y="403"/>
                  </a:cubicBezTo>
                  <a:close/>
                </a:path>
              </a:pathLst>
            </a:custGeom>
            <a:solidFill>
              <a:srgbClr val="C2C2C2"/>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40" name="Freeform 7">
              <a:extLst>
                <a:ext uri="{FF2B5EF4-FFF2-40B4-BE49-F238E27FC236}">
                  <a16:creationId xmlns:a16="http://schemas.microsoft.com/office/drawing/2014/main" id="{1B4F798B-166E-4197-8415-89E3103B102B}"/>
                </a:ext>
              </a:extLst>
            </p:cNvPr>
            <p:cNvSpPr>
              <a:spLocks/>
            </p:cNvSpPr>
            <p:nvPr/>
          </p:nvSpPr>
          <p:spPr bwMode="auto">
            <a:xfrm>
              <a:off x="6875" y="288"/>
              <a:ext cx="169" cy="167"/>
            </a:xfrm>
            <a:custGeom>
              <a:avLst/>
              <a:gdLst>
                <a:gd name="T0" fmla="*/ 373 w 373"/>
                <a:gd name="T1" fmla="*/ 185 h 372"/>
                <a:gd name="T2" fmla="*/ 373 w 373"/>
                <a:gd name="T3" fmla="*/ 185 h 372"/>
                <a:gd name="T4" fmla="*/ 186 w 373"/>
                <a:gd name="T5" fmla="*/ 372 h 372"/>
                <a:gd name="T6" fmla="*/ 0 w 373"/>
                <a:gd name="T7" fmla="*/ 185 h 372"/>
                <a:gd name="T8" fmla="*/ 186 w 373"/>
                <a:gd name="T9" fmla="*/ 0 h 372"/>
                <a:gd name="T10" fmla="*/ 373 w 373"/>
                <a:gd name="T11" fmla="*/ 185 h 372"/>
              </a:gdLst>
              <a:ahLst/>
              <a:cxnLst>
                <a:cxn ang="0">
                  <a:pos x="T0" y="T1"/>
                </a:cxn>
                <a:cxn ang="0">
                  <a:pos x="T2" y="T3"/>
                </a:cxn>
                <a:cxn ang="0">
                  <a:pos x="T4" y="T5"/>
                </a:cxn>
                <a:cxn ang="0">
                  <a:pos x="T6" y="T7"/>
                </a:cxn>
                <a:cxn ang="0">
                  <a:pos x="T8" y="T9"/>
                </a:cxn>
                <a:cxn ang="0">
                  <a:pos x="T10" y="T11"/>
                </a:cxn>
              </a:cxnLst>
              <a:rect l="0" t="0" r="r" b="b"/>
              <a:pathLst>
                <a:path w="373" h="372">
                  <a:moveTo>
                    <a:pt x="373" y="185"/>
                  </a:moveTo>
                  <a:lnTo>
                    <a:pt x="373" y="185"/>
                  </a:lnTo>
                  <a:cubicBezTo>
                    <a:pt x="373" y="288"/>
                    <a:pt x="289" y="372"/>
                    <a:pt x="186" y="372"/>
                  </a:cubicBezTo>
                  <a:cubicBezTo>
                    <a:pt x="83" y="372"/>
                    <a:pt x="0" y="288"/>
                    <a:pt x="0" y="185"/>
                  </a:cubicBezTo>
                  <a:cubicBezTo>
                    <a:pt x="0" y="82"/>
                    <a:pt x="83" y="0"/>
                    <a:pt x="186" y="0"/>
                  </a:cubicBezTo>
                  <a:cubicBezTo>
                    <a:pt x="289" y="0"/>
                    <a:pt x="373" y="82"/>
                    <a:pt x="373" y="185"/>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sp>
          <p:nvSpPr>
            <p:cNvPr id="41" name="Freeform 8">
              <a:extLst>
                <a:ext uri="{FF2B5EF4-FFF2-40B4-BE49-F238E27FC236}">
                  <a16:creationId xmlns:a16="http://schemas.microsoft.com/office/drawing/2014/main" id="{17A2E5CD-0D0A-4AAE-AEE3-D01CDBF874AF}"/>
                </a:ext>
              </a:extLst>
            </p:cNvPr>
            <p:cNvSpPr>
              <a:spLocks/>
            </p:cNvSpPr>
            <p:nvPr/>
          </p:nvSpPr>
          <p:spPr bwMode="auto">
            <a:xfrm>
              <a:off x="6894" y="323"/>
              <a:ext cx="131" cy="102"/>
            </a:xfrm>
            <a:custGeom>
              <a:avLst/>
              <a:gdLst>
                <a:gd name="T0" fmla="*/ 281 w 288"/>
                <a:gd name="T1" fmla="*/ 13 h 225"/>
                <a:gd name="T2" fmla="*/ 281 w 288"/>
                <a:gd name="T3" fmla="*/ 13 h 225"/>
                <a:gd name="T4" fmla="*/ 278 w 288"/>
                <a:gd name="T5" fmla="*/ 9 h 225"/>
                <a:gd name="T6" fmla="*/ 273 w 288"/>
                <a:gd name="T7" fmla="*/ 5 h 225"/>
                <a:gd name="T8" fmla="*/ 243 w 288"/>
                <a:gd name="T9" fmla="*/ 9 h 225"/>
                <a:gd name="T10" fmla="*/ 239 w 288"/>
                <a:gd name="T11" fmla="*/ 13 h 225"/>
                <a:gd name="T12" fmla="*/ 235 w 288"/>
                <a:gd name="T13" fmla="*/ 17 h 225"/>
                <a:gd name="T14" fmla="*/ 189 w 288"/>
                <a:gd name="T15" fmla="*/ 63 h 225"/>
                <a:gd name="T16" fmla="*/ 98 w 288"/>
                <a:gd name="T17" fmla="*/ 155 h 225"/>
                <a:gd name="T18" fmla="*/ 45 w 288"/>
                <a:gd name="T19" fmla="*/ 102 h 225"/>
                <a:gd name="T20" fmla="*/ 10 w 288"/>
                <a:gd name="T21" fmla="*/ 102 h 225"/>
                <a:gd name="T22" fmla="*/ 10 w 288"/>
                <a:gd name="T23" fmla="*/ 137 h 225"/>
                <a:gd name="T24" fmla="*/ 98 w 288"/>
                <a:gd name="T25" fmla="*/ 225 h 225"/>
                <a:gd name="T26" fmla="*/ 260 w 288"/>
                <a:gd name="T27" fmla="*/ 63 h 225"/>
                <a:gd name="T28" fmla="*/ 273 w 288"/>
                <a:gd name="T29" fmla="*/ 50 h 225"/>
                <a:gd name="T30" fmla="*/ 278 w 288"/>
                <a:gd name="T31" fmla="*/ 45 h 225"/>
                <a:gd name="T32" fmla="*/ 281 w 288"/>
                <a:gd name="T33" fmla="*/ 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225">
                  <a:moveTo>
                    <a:pt x="281" y="13"/>
                  </a:moveTo>
                  <a:lnTo>
                    <a:pt x="281" y="13"/>
                  </a:lnTo>
                  <a:cubicBezTo>
                    <a:pt x="281" y="12"/>
                    <a:pt x="280" y="10"/>
                    <a:pt x="278" y="9"/>
                  </a:cubicBezTo>
                  <a:cubicBezTo>
                    <a:pt x="277" y="7"/>
                    <a:pt x="275" y="6"/>
                    <a:pt x="273" y="5"/>
                  </a:cubicBezTo>
                  <a:cubicBezTo>
                    <a:pt x="263" y="0"/>
                    <a:pt x="251" y="1"/>
                    <a:pt x="243" y="9"/>
                  </a:cubicBezTo>
                  <a:lnTo>
                    <a:pt x="239" y="13"/>
                  </a:lnTo>
                  <a:lnTo>
                    <a:pt x="235" y="17"/>
                  </a:lnTo>
                  <a:lnTo>
                    <a:pt x="189" y="63"/>
                  </a:lnTo>
                  <a:lnTo>
                    <a:pt x="98" y="155"/>
                  </a:lnTo>
                  <a:lnTo>
                    <a:pt x="45" y="102"/>
                  </a:lnTo>
                  <a:cubicBezTo>
                    <a:pt x="35" y="92"/>
                    <a:pt x="19" y="92"/>
                    <a:pt x="10" y="102"/>
                  </a:cubicBezTo>
                  <a:cubicBezTo>
                    <a:pt x="0" y="112"/>
                    <a:pt x="0" y="128"/>
                    <a:pt x="10" y="137"/>
                  </a:cubicBezTo>
                  <a:lnTo>
                    <a:pt x="98" y="225"/>
                  </a:lnTo>
                  <a:lnTo>
                    <a:pt x="260" y="63"/>
                  </a:lnTo>
                  <a:lnTo>
                    <a:pt x="273" y="50"/>
                  </a:lnTo>
                  <a:lnTo>
                    <a:pt x="278" y="45"/>
                  </a:lnTo>
                  <a:cubicBezTo>
                    <a:pt x="287" y="36"/>
                    <a:pt x="288" y="23"/>
                    <a:pt x="281" y="13"/>
                  </a:cubicBezTo>
                  <a:close/>
                </a:path>
              </a:pathLst>
            </a:custGeom>
            <a:solidFill>
              <a:srgbClr val="FFFFFF"/>
            </a:solidFill>
            <a:ln w="0">
              <a:noFill/>
              <a:prstDash val="solid"/>
              <a:round/>
              <a:headEnd/>
              <a:tailEnd/>
            </a:ln>
          </p:spPr>
          <p:txBody>
            <a:bodyPr vert="horz" wrap="square" lIns="76200" tIns="38100" rIns="76200" bIns="3810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71"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9363022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59AF552D-59F1-47B6-A8C9-2E284D306A8A}"/>
              </a:ext>
              <a:ext uri="{C183D7F6-B498-43B3-948B-1728B52AA6E4}">
                <adec:decorative xmlns:adec="http://schemas.microsoft.com/office/drawing/2017/decorative" val="1"/>
              </a:ext>
            </a:extLst>
          </p:cNvPr>
          <p:cNvSpPr/>
          <p:nvPr/>
        </p:nvSpPr>
        <p:spPr bwMode="auto">
          <a:xfrm>
            <a:off x="0" y="2637523"/>
            <a:ext cx="12192000" cy="331335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nvGrpSpPr>
          <p:cNvPr id="60" name="Group 59">
            <a:extLst>
              <a:ext uri="{FF2B5EF4-FFF2-40B4-BE49-F238E27FC236}">
                <a16:creationId xmlns:a16="http://schemas.microsoft.com/office/drawing/2014/main" id="{2D2FB676-ED9E-4950-8F47-C1BF517C3E24}"/>
              </a:ext>
            </a:extLst>
          </p:cNvPr>
          <p:cNvGrpSpPr/>
          <p:nvPr/>
        </p:nvGrpSpPr>
        <p:grpSpPr>
          <a:xfrm>
            <a:off x="7348837" y="3201060"/>
            <a:ext cx="1982638" cy="1272219"/>
            <a:chOff x="2829079" y="3201059"/>
            <a:chExt cx="1982638" cy="1272219"/>
          </a:xfrm>
        </p:grpSpPr>
        <p:grpSp>
          <p:nvGrpSpPr>
            <p:cNvPr id="74" name="Graphic 60">
              <a:extLst>
                <a:ext uri="{FF2B5EF4-FFF2-40B4-BE49-F238E27FC236}">
                  <a16:creationId xmlns:a16="http://schemas.microsoft.com/office/drawing/2014/main" id="{E0C5D447-3CFF-4D6E-BEF4-9D451C44DD8F}"/>
                </a:ext>
                <a:ext uri="{C183D7F6-B498-43B3-948B-1728B52AA6E4}">
                  <adec:decorative xmlns:adec="http://schemas.microsoft.com/office/drawing/2017/decorative" val="1"/>
                </a:ext>
              </a:extLst>
            </p:cNvPr>
            <p:cNvGrpSpPr>
              <a:grpSpLocks/>
            </p:cNvGrpSpPr>
            <p:nvPr/>
          </p:nvGrpSpPr>
          <p:grpSpPr>
            <a:xfrm>
              <a:off x="3393274" y="3201059"/>
              <a:ext cx="854248" cy="595986"/>
              <a:chOff x="6553719" y="4571930"/>
              <a:chExt cx="981653" cy="684874"/>
            </a:xfrm>
          </p:grpSpPr>
          <p:sp>
            <p:nvSpPr>
              <p:cNvPr id="84" name="Freeform: Shape 83">
                <a:extLst>
                  <a:ext uri="{FF2B5EF4-FFF2-40B4-BE49-F238E27FC236}">
                    <a16:creationId xmlns:a16="http://schemas.microsoft.com/office/drawing/2014/main" id="{41250932-75EA-4FEB-B46E-A8D2A58EC387}"/>
                  </a:ext>
                </a:extLst>
              </p:cNvPr>
              <p:cNvSpPr>
                <a:spLocks/>
              </p:cNvSpPr>
              <p:nvPr/>
            </p:nvSpPr>
            <p:spPr>
              <a:xfrm>
                <a:off x="6946980" y="4692924"/>
                <a:ext cx="251121" cy="319608"/>
              </a:xfrm>
              <a:custGeom>
                <a:avLst/>
                <a:gdLst>
                  <a:gd name="connsiteX0" fmla="*/ 41092 w 251120"/>
                  <a:gd name="connsiteY0" fmla="*/ 326457 h 319607"/>
                  <a:gd name="connsiteX1" fmla="*/ 251121 w 251120"/>
                  <a:gd name="connsiteY1" fmla="*/ 130126 h 319607"/>
                  <a:gd name="connsiteX2" fmla="*/ 139258 w 251120"/>
                  <a:gd name="connsiteY2" fmla="*/ 130126 h 319607"/>
                  <a:gd name="connsiteX3" fmla="*/ 210028 w 251120"/>
                  <a:gd name="connsiteY3" fmla="*/ 0 h 319607"/>
                  <a:gd name="connsiteX4" fmla="*/ 105014 w 251120"/>
                  <a:gd name="connsiteY4" fmla="*/ 0 h 319607"/>
                  <a:gd name="connsiteX5" fmla="*/ 0 w 251120"/>
                  <a:gd name="connsiteY5" fmla="*/ 196331 h 319607"/>
                  <a:gd name="connsiteX6" fmla="*/ 82185 w 251120"/>
                  <a:gd name="connsiteY6" fmla="*/ 196331 h 319607"/>
                  <a:gd name="connsiteX7" fmla="*/ 11415 w 251120"/>
                  <a:gd name="connsiteY7" fmla="*/ 326457 h 319607"/>
                  <a:gd name="connsiteX8" fmla="*/ 41092 w 251120"/>
                  <a:gd name="connsiteY8" fmla="*/ 326457 h 319607"/>
                  <a:gd name="connsiteX9" fmla="*/ 41092 w 251120"/>
                  <a:gd name="connsiteY9" fmla="*/ 326457 h 31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20" h="319607">
                    <a:moveTo>
                      <a:pt x="41092" y="326457"/>
                    </a:moveTo>
                    <a:lnTo>
                      <a:pt x="251121" y="130126"/>
                    </a:lnTo>
                    <a:lnTo>
                      <a:pt x="139258" y="130126"/>
                    </a:lnTo>
                    <a:lnTo>
                      <a:pt x="210028" y="0"/>
                    </a:lnTo>
                    <a:lnTo>
                      <a:pt x="105014" y="0"/>
                    </a:lnTo>
                    <a:lnTo>
                      <a:pt x="0" y="196331"/>
                    </a:lnTo>
                    <a:lnTo>
                      <a:pt x="82185" y="196331"/>
                    </a:lnTo>
                    <a:lnTo>
                      <a:pt x="11415" y="326457"/>
                    </a:lnTo>
                    <a:lnTo>
                      <a:pt x="41092" y="326457"/>
                    </a:lnTo>
                    <a:lnTo>
                      <a:pt x="41092" y="326457"/>
                    </a:lnTo>
                    <a:close/>
                  </a:path>
                </a:pathLst>
              </a:custGeom>
              <a:solidFill>
                <a:schemeClr val="accent1"/>
              </a:solidFill>
              <a:ln w="22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85" name="Freeform: Shape 84">
                <a:extLst>
                  <a:ext uri="{FF2B5EF4-FFF2-40B4-BE49-F238E27FC236}">
                    <a16:creationId xmlns:a16="http://schemas.microsoft.com/office/drawing/2014/main" id="{37A8E071-CD83-48D3-8CE0-64BD7BF63963}"/>
                  </a:ext>
                </a:extLst>
              </p:cNvPr>
              <p:cNvSpPr>
                <a:spLocks/>
              </p:cNvSpPr>
              <p:nvPr/>
            </p:nvSpPr>
            <p:spPr>
              <a:xfrm>
                <a:off x="6553719" y="4571930"/>
                <a:ext cx="981653" cy="684874"/>
              </a:xfrm>
              <a:custGeom>
                <a:avLst/>
                <a:gdLst>
                  <a:gd name="connsiteX0" fmla="*/ 989102 w 981652"/>
                  <a:gd name="connsiteY0" fmla="*/ 662045 h 684873"/>
                  <a:gd name="connsiteX1" fmla="*/ 913766 w 981652"/>
                  <a:gd name="connsiteY1" fmla="*/ 577577 h 684873"/>
                  <a:gd name="connsiteX2" fmla="*/ 904634 w 981652"/>
                  <a:gd name="connsiteY2" fmla="*/ 568445 h 684873"/>
                  <a:gd name="connsiteX3" fmla="*/ 909200 w 981652"/>
                  <a:gd name="connsiteY3" fmla="*/ 545616 h 684873"/>
                  <a:gd name="connsiteX4" fmla="*/ 909200 w 981652"/>
                  <a:gd name="connsiteY4" fmla="*/ 50224 h 684873"/>
                  <a:gd name="connsiteX5" fmla="*/ 858976 w 981652"/>
                  <a:gd name="connsiteY5" fmla="*/ 0 h 684873"/>
                  <a:gd name="connsiteX6" fmla="*/ 160404 w 981652"/>
                  <a:gd name="connsiteY6" fmla="*/ 0 h 684873"/>
                  <a:gd name="connsiteX7" fmla="*/ 112463 w 981652"/>
                  <a:gd name="connsiteY7" fmla="*/ 50224 h 684873"/>
                  <a:gd name="connsiteX8" fmla="*/ 112463 w 981652"/>
                  <a:gd name="connsiteY8" fmla="*/ 545616 h 684873"/>
                  <a:gd name="connsiteX9" fmla="*/ 117029 w 981652"/>
                  <a:gd name="connsiteY9" fmla="*/ 563880 h 684873"/>
                  <a:gd name="connsiteX10" fmla="*/ 96482 w 981652"/>
                  <a:gd name="connsiteY10" fmla="*/ 579860 h 684873"/>
                  <a:gd name="connsiteX11" fmla="*/ 2883 w 981652"/>
                  <a:gd name="connsiteY11" fmla="*/ 664328 h 684873"/>
                  <a:gd name="connsiteX12" fmla="*/ 27995 w 981652"/>
                  <a:gd name="connsiteY12" fmla="*/ 705420 h 684873"/>
                  <a:gd name="connsiteX13" fmla="*/ 968556 w 981652"/>
                  <a:gd name="connsiteY13" fmla="*/ 705420 h 684873"/>
                  <a:gd name="connsiteX14" fmla="*/ 989102 w 981652"/>
                  <a:gd name="connsiteY14" fmla="*/ 662045 h 684873"/>
                  <a:gd name="connsiteX15" fmla="*/ 470880 w 981652"/>
                  <a:gd name="connsiteY15" fmla="*/ 18263 h 684873"/>
                  <a:gd name="connsiteX16" fmla="*/ 548499 w 981652"/>
                  <a:gd name="connsiteY16" fmla="*/ 18263 h 684873"/>
                  <a:gd name="connsiteX17" fmla="*/ 553065 w 981652"/>
                  <a:gd name="connsiteY17" fmla="*/ 27395 h 684873"/>
                  <a:gd name="connsiteX18" fmla="*/ 548499 w 981652"/>
                  <a:gd name="connsiteY18" fmla="*/ 36527 h 684873"/>
                  <a:gd name="connsiteX19" fmla="*/ 470880 w 981652"/>
                  <a:gd name="connsiteY19" fmla="*/ 36527 h 684873"/>
                  <a:gd name="connsiteX20" fmla="*/ 466315 w 981652"/>
                  <a:gd name="connsiteY20" fmla="*/ 27395 h 684873"/>
                  <a:gd name="connsiteX21" fmla="*/ 470880 w 981652"/>
                  <a:gd name="connsiteY21" fmla="*/ 18263 h 684873"/>
                  <a:gd name="connsiteX22" fmla="*/ 167253 w 981652"/>
                  <a:gd name="connsiteY22" fmla="*/ 57073 h 684873"/>
                  <a:gd name="connsiteX23" fmla="*/ 861259 w 981652"/>
                  <a:gd name="connsiteY23" fmla="*/ 57073 h 684873"/>
                  <a:gd name="connsiteX24" fmla="*/ 861259 w 981652"/>
                  <a:gd name="connsiteY24" fmla="*/ 497675 h 684873"/>
                  <a:gd name="connsiteX25" fmla="*/ 167253 w 981652"/>
                  <a:gd name="connsiteY25" fmla="*/ 497675 h 684873"/>
                  <a:gd name="connsiteX26" fmla="*/ 167253 w 981652"/>
                  <a:gd name="connsiteY26" fmla="*/ 57073 h 68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1652" h="684873">
                    <a:moveTo>
                      <a:pt x="989102" y="662045"/>
                    </a:moveTo>
                    <a:lnTo>
                      <a:pt x="913766" y="577577"/>
                    </a:lnTo>
                    <a:cubicBezTo>
                      <a:pt x="909200" y="573011"/>
                      <a:pt x="906917" y="570728"/>
                      <a:pt x="904634" y="568445"/>
                    </a:cubicBezTo>
                    <a:cubicBezTo>
                      <a:pt x="909200" y="561597"/>
                      <a:pt x="909200" y="554748"/>
                      <a:pt x="909200" y="545616"/>
                    </a:cubicBezTo>
                    <a:cubicBezTo>
                      <a:pt x="909200" y="545616"/>
                      <a:pt x="909200" y="545616"/>
                      <a:pt x="909200" y="50224"/>
                    </a:cubicBezTo>
                    <a:cubicBezTo>
                      <a:pt x="909200" y="22829"/>
                      <a:pt x="886371" y="0"/>
                      <a:pt x="858976" y="0"/>
                    </a:cubicBezTo>
                    <a:cubicBezTo>
                      <a:pt x="858976" y="0"/>
                      <a:pt x="858976" y="0"/>
                      <a:pt x="160404" y="0"/>
                    </a:cubicBezTo>
                    <a:cubicBezTo>
                      <a:pt x="133009" y="0"/>
                      <a:pt x="112463" y="22829"/>
                      <a:pt x="112463" y="50224"/>
                    </a:cubicBezTo>
                    <a:cubicBezTo>
                      <a:pt x="112463" y="50224"/>
                      <a:pt x="112463" y="50224"/>
                      <a:pt x="112463" y="545616"/>
                    </a:cubicBezTo>
                    <a:cubicBezTo>
                      <a:pt x="112463" y="552465"/>
                      <a:pt x="114746" y="559314"/>
                      <a:pt x="117029" y="563880"/>
                    </a:cubicBezTo>
                    <a:cubicBezTo>
                      <a:pt x="110180" y="566162"/>
                      <a:pt x="105614" y="570728"/>
                      <a:pt x="96482" y="579860"/>
                    </a:cubicBezTo>
                    <a:lnTo>
                      <a:pt x="2883" y="664328"/>
                    </a:lnTo>
                    <a:cubicBezTo>
                      <a:pt x="-6249" y="682591"/>
                      <a:pt x="7449" y="705420"/>
                      <a:pt x="27995" y="705420"/>
                    </a:cubicBezTo>
                    <a:lnTo>
                      <a:pt x="968556" y="705420"/>
                    </a:lnTo>
                    <a:cubicBezTo>
                      <a:pt x="989102" y="705420"/>
                      <a:pt x="1000516" y="682591"/>
                      <a:pt x="989102" y="662045"/>
                    </a:cubicBezTo>
                    <a:close/>
                    <a:moveTo>
                      <a:pt x="470880" y="18263"/>
                    </a:moveTo>
                    <a:cubicBezTo>
                      <a:pt x="548499" y="18263"/>
                      <a:pt x="548499" y="18263"/>
                      <a:pt x="548499" y="18263"/>
                    </a:cubicBezTo>
                    <a:cubicBezTo>
                      <a:pt x="550782" y="18263"/>
                      <a:pt x="553065" y="22829"/>
                      <a:pt x="553065" y="27395"/>
                    </a:cubicBezTo>
                    <a:cubicBezTo>
                      <a:pt x="553065" y="31961"/>
                      <a:pt x="550782" y="36527"/>
                      <a:pt x="548499" y="36527"/>
                    </a:cubicBezTo>
                    <a:cubicBezTo>
                      <a:pt x="470880" y="36527"/>
                      <a:pt x="470880" y="36527"/>
                      <a:pt x="470880" y="36527"/>
                    </a:cubicBezTo>
                    <a:cubicBezTo>
                      <a:pt x="468597" y="36527"/>
                      <a:pt x="466315" y="31961"/>
                      <a:pt x="466315" y="27395"/>
                    </a:cubicBezTo>
                    <a:cubicBezTo>
                      <a:pt x="466315" y="22829"/>
                      <a:pt x="466315" y="18263"/>
                      <a:pt x="470880" y="18263"/>
                    </a:cubicBezTo>
                    <a:close/>
                    <a:moveTo>
                      <a:pt x="167253" y="57073"/>
                    </a:moveTo>
                    <a:lnTo>
                      <a:pt x="861259" y="57073"/>
                    </a:lnTo>
                    <a:lnTo>
                      <a:pt x="861259" y="497675"/>
                    </a:lnTo>
                    <a:lnTo>
                      <a:pt x="167253" y="497675"/>
                    </a:lnTo>
                    <a:lnTo>
                      <a:pt x="167253" y="57073"/>
                    </a:lnTo>
                    <a:close/>
                  </a:path>
                </a:pathLst>
              </a:custGeom>
              <a:solidFill>
                <a:srgbClr val="C1C1C1"/>
              </a:solidFill>
              <a:ln w="9525" cap="flat" cmpd="sng" algn="ctr">
                <a:noFill/>
                <a:prstDash val="solid"/>
                <a:headEnd type="none" w="med" len="med"/>
                <a:tailEnd type="none" w="med" len="med"/>
              </a:ln>
              <a:effectLst/>
            </p:spPr>
            <p:txBody>
              <a:bodyPr rot="0" spcFirstLastPara="0" vertOverflow="overflow" horzOverflow="overflow" vert="horz" wrap="square" lIns="97971" tIns="78377" rIns="97971" bIns="78377" numCol="1" spcCol="0" rtlCol="0" fromWordArt="0" anchor="t" anchorCtr="0" forceAA="0" compatLnSpc="1">
                <a:prstTxWarp prst="textNoShape">
                  <a:avLst/>
                </a:prstTxWarp>
                <a:noAutofit/>
              </a:bodyPr>
              <a:lstStyle/>
              <a:p>
                <a:pPr marL="0" marR="0" lvl="0" indent="0" algn="ctr" defTabSz="499525" rtl="0" eaLnBrk="1" fontAlgn="base" latinLnBrk="0" hangingPunct="1">
                  <a:lnSpc>
                    <a:spcPct val="90000"/>
                  </a:lnSpc>
                  <a:spcBef>
                    <a:spcPct val="0"/>
                  </a:spcBef>
                  <a:spcAft>
                    <a:spcPct val="0"/>
                  </a:spcAft>
                  <a:buClrTx/>
                  <a:buSzTx/>
                  <a:buFontTx/>
                  <a:buNone/>
                  <a:tabLst/>
                  <a:defRPr/>
                </a:pPr>
                <a:endParaRPr kumimoji="0" lang="en-US" sz="2357" b="0" i="0" u="none" strike="noStrike" kern="120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grpSp>
        <p:sp>
          <p:nvSpPr>
            <p:cNvPr id="78" name="TextBox 77">
              <a:extLst>
                <a:ext uri="{FF2B5EF4-FFF2-40B4-BE49-F238E27FC236}">
                  <a16:creationId xmlns:a16="http://schemas.microsoft.com/office/drawing/2014/main" id="{243EFB80-1AD7-4DCC-8F71-02728E493BDA}"/>
                </a:ext>
              </a:extLst>
            </p:cNvPr>
            <p:cNvSpPr txBox="1">
              <a:spLocks/>
            </p:cNvSpPr>
            <p:nvPr/>
          </p:nvSpPr>
          <p:spPr>
            <a:xfrm>
              <a:off x="2829079" y="3966765"/>
              <a:ext cx="1982638" cy="5065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Endpoint Detection </a:t>
              </a:r>
              <a:b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b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&amp; Response</a:t>
              </a:r>
            </a:p>
          </p:txBody>
        </p:sp>
      </p:grpSp>
      <p:grpSp>
        <p:nvGrpSpPr>
          <p:cNvPr id="100" name="Group 99">
            <a:extLst>
              <a:ext uri="{FF2B5EF4-FFF2-40B4-BE49-F238E27FC236}">
                <a16:creationId xmlns:a16="http://schemas.microsoft.com/office/drawing/2014/main" id="{868AB21C-38CE-42C2-BFE9-4CEF41481570}"/>
              </a:ext>
            </a:extLst>
          </p:cNvPr>
          <p:cNvGrpSpPr/>
          <p:nvPr/>
        </p:nvGrpSpPr>
        <p:grpSpPr>
          <a:xfrm>
            <a:off x="2848415" y="3199295"/>
            <a:ext cx="1982638" cy="1273983"/>
            <a:chOff x="7380283" y="3199295"/>
            <a:chExt cx="1982638" cy="1273983"/>
          </a:xfrm>
        </p:grpSpPr>
        <p:sp>
          <p:nvSpPr>
            <p:cNvPr id="101" name="TextBox 100">
              <a:extLst>
                <a:ext uri="{FF2B5EF4-FFF2-40B4-BE49-F238E27FC236}">
                  <a16:creationId xmlns:a16="http://schemas.microsoft.com/office/drawing/2014/main" id="{6213C6AA-B96E-4ACC-A8DA-03292E5D03B7}"/>
                </a:ext>
              </a:extLst>
            </p:cNvPr>
            <p:cNvSpPr txBox="1">
              <a:spLocks/>
            </p:cNvSpPr>
            <p:nvPr/>
          </p:nvSpPr>
          <p:spPr>
            <a:xfrm>
              <a:off x="7380283" y="3966765"/>
              <a:ext cx="1982638" cy="5065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Attack Surface </a:t>
              </a:r>
              <a:b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b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Reduction</a:t>
              </a:r>
            </a:p>
          </p:txBody>
        </p:sp>
        <p:grpSp>
          <p:nvGrpSpPr>
            <p:cNvPr id="102" name="Graphic 77">
              <a:extLst>
                <a:ext uri="{FF2B5EF4-FFF2-40B4-BE49-F238E27FC236}">
                  <a16:creationId xmlns:a16="http://schemas.microsoft.com/office/drawing/2014/main" id="{509144C6-48B8-4755-9873-43C0F55CB17B}"/>
                </a:ext>
                <a:ext uri="{C183D7F6-B498-43B3-948B-1728B52AA6E4}">
                  <adec:decorative xmlns:adec="http://schemas.microsoft.com/office/drawing/2017/decorative" val="1"/>
                </a:ext>
              </a:extLst>
            </p:cNvPr>
            <p:cNvGrpSpPr>
              <a:grpSpLocks/>
            </p:cNvGrpSpPr>
            <p:nvPr/>
          </p:nvGrpSpPr>
          <p:grpSpPr>
            <a:xfrm>
              <a:off x="8062730" y="3199295"/>
              <a:ext cx="617744" cy="599515"/>
              <a:chOff x="5795227" y="3790588"/>
              <a:chExt cx="556089" cy="539680"/>
            </a:xfrm>
          </p:grpSpPr>
          <p:sp>
            <p:nvSpPr>
              <p:cNvPr id="103" name="Freeform: Shape 102">
                <a:extLst>
                  <a:ext uri="{FF2B5EF4-FFF2-40B4-BE49-F238E27FC236}">
                    <a16:creationId xmlns:a16="http://schemas.microsoft.com/office/drawing/2014/main" id="{EA9ABD14-8AF5-434D-894A-F01C866573E6}"/>
                  </a:ext>
                </a:extLst>
              </p:cNvPr>
              <p:cNvSpPr>
                <a:spLocks/>
              </p:cNvSpPr>
              <p:nvPr/>
            </p:nvSpPr>
            <p:spPr>
              <a:xfrm>
                <a:off x="5795227" y="4182593"/>
                <a:ext cx="147675" cy="147675"/>
              </a:xfrm>
              <a:custGeom>
                <a:avLst/>
                <a:gdLst>
                  <a:gd name="connsiteX0" fmla="*/ 121422 w 147675"/>
                  <a:gd name="connsiteY0" fmla="*/ 70556 h 147675"/>
                  <a:gd name="connsiteX1" fmla="*/ 123063 w 147675"/>
                  <a:gd name="connsiteY1" fmla="*/ 160802 h 147675"/>
                  <a:gd name="connsiteX2" fmla="*/ 162443 w 147675"/>
                  <a:gd name="connsiteY2" fmla="*/ 160802 h 147675"/>
                  <a:gd name="connsiteX3" fmla="*/ 162443 w 147675"/>
                  <a:gd name="connsiteY3" fmla="*/ 1641 h 147675"/>
                  <a:gd name="connsiteX4" fmla="*/ 0 w 147675"/>
                  <a:gd name="connsiteY4" fmla="*/ 0 h 147675"/>
                  <a:gd name="connsiteX5" fmla="*/ 0 w 147675"/>
                  <a:gd name="connsiteY5" fmla="*/ 39380 h 147675"/>
                  <a:gd name="connsiteX6" fmla="*/ 91887 w 147675"/>
                  <a:gd name="connsiteY6" fmla="*/ 41021 h 147675"/>
                  <a:gd name="connsiteX7" fmla="*/ 4923 w 147675"/>
                  <a:gd name="connsiteY7" fmla="*/ 129626 h 147675"/>
                  <a:gd name="connsiteX8" fmla="*/ 34458 w 147675"/>
                  <a:gd name="connsiteY8" fmla="*/ 159161 h 1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75" h="147675">
                    <a:moveTo>
                      <a:pt x="121422" y="70556"/>
                    </a:moveTo>
                    <a:lnTo>
                      <a:pt x="123063" y="160802"/>
                    </a:lnTo>
                    <a:lnTo>
                      <a:pt x="162443" y="160802"/>
                    </a:lnTo>
                    <a:lnTo>
                      <a:pt x="162443" y="1641"/>
                    </a:lnTo>
                    <a:lnTo>
                      <a:pt x="0" y="0"/>
                    </a:lnTo>
                    <a:lnTo>
                      <a:pt x="0" y="39380"/>
                    </a:lnTo>
                    <a:lnTo>
                      <a:pt x="91887" y="41021"/>
                    </a:lnTo>
                    <a:lnTo>
                      <a:pt x="4923" y="129626"/>
                    </a:lnTo>
                    <a:lnTo>
                      <a:pt x="34458" y="159161"/>
                    </a:lnTo>
                    <a:close/>
                  </a:path>
                </a:pathLst>
              </a:custGeom>
              <a:solidFill>
                <a:srgbClr val="C1C1C1"/>
              </a:solidFill>
              <a:ln w="161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104" name="Freeform: Shape 103">
                <a:extLst>
                  <a:ext uri="{FF2B5EF4-FFF2-40B4-BE49-F238E27FC236}">
                    <a16:creationId xmlns:a16="http://schemas.microsoft.com/office/drawing/2014/main" id="{0B2ACAEF-EDA4-4AC3-BBF0-27D95B3095F3}"/>
                  </a:ext>
                </a:extLst>
              </p:cNvPr>
              <p:cNvSpPr>
                <a:spLocks/>
              </p:cNvSpPr>
              <p:nvPr/>
            </p:nvSpPr>
            <p:spPr>
              <a:xfrm>
                <a:off x="6187232" y="3790588"/>
                <a:ext cx="164084" cy="147675"/>
              </a:xfrm>
              <a:custGeom>
                <a:avLst/>
                <a:gdLst>
                  <a:gd name="connsiteX0" fmla="*/ 159161 w 164083"/>
                  <a:gd name="connsiteY0" fmla="*/ 31176 h 147675"/>
                  <a:gd name="connsiteX1" fmla="*/ 129626 w 164083"/>
                  <a:gd name="connsiteY1" fmla="*/ 1641 h 147675"/>
                  <a:gd name="connsiteX2" fmla="*/ 41021 w 164083"/>
                  <a:gd name="connsiteY2" fmla="*/ 90246 h 147675"/>
                  <a:gd name="connsiteX3" fmla="*/ 39380 w 164083"/>
                  <a:gd name="connsiteY3" fmla="*/ 0 h 147675"/>
                  <a:gd name="connsiteX4" fmla="*/ 0 w 164083"/>
                  <a:gd name="connsiteY4" fmla="*/ 0 h 147675"/>
                  <a:gd name="connsiteX5" fmla="*/ 1641 w 164083"/>
                  <a:gd name="connsiteY5" fmla="*/ 159161 h 147675"/>
                  <a:gd name="connsiteX6" fmla="*/ 162443 w 164083"/>
                  <a:gd name="connsiteY6" fmla="*/ 160802 h 147675"/>
                  <a:gd name="connsiteX7" fmla="*/ 164084 w 164083"/>
                  <a:gd name="connsiteY7" fmla="*/ 121422 h 147675"/>
                  <a:gd name="connsiteX8" fmla="*/ 70556 w 164083"/>
                  <a:gd name="connsiteY8" fmla="*/ 119781 h 1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083" h="147675">
                    <a:moveTo>
                      <a:pt x="159161" y="31176"/>
                    </a:moveTo>
                    <a:lnTo>
                      <a:pt x="129626" y="1641"/>
                    </a:lnTo>
                    <a:lnTo>
                      <a:pt x="41021" y="90246"/>
                    </a:lnTo>
                    <a:lnTo>
                      <a:pt x="39380" y="0"/>
                    </a:lnTo>
                    <a:lnTo>
                      <a:pt x="0" y="0"/>
                    </a:lnTo>
                    <a:lnTo>
                      <a:pt x="1641" y="159161"/>
                    </a:lnTo>
                    <a:lnTo>
                      <a:pt x="162443" y="160802"/>
                    </a:lnTo>
                    <a:lnTo>
                      <a:pt x="164084" y="121422"/>
                    </a:lnTo>
                    <a:lnTo>
                      <a:pt x="70556" y="119781"/>
                    </a:lnTo>
                    <a:close/>
                  </a:path>
                </a:pathLst>
              </a:custGeom>
              <a:solidFill>
                <a:srgbClr val="C1C1C1"/>
              </a:solidFill>
              <a:ln w="161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105" name="Freeform: Shape 104">
                <a:extLst>
                  <a:ext uri="{FF2B5EF4-FFF2-40B4-BE49-F238E27FC236}">
                    <a16:creationId xmlns:a16="http://schemas.microsoft.com/office/drawing/2014/main" id="{9F5F19C1-719D-4773-8099-E6089A112C04}"/>
                  </a:ext>
                </a:extLst>
              </p:cNvPr>
              <p:cNvSpPr>
                <a:spLocks/>
              </p:cNvSpPr>
              <p:nvPr/>
            </p:nvSpPr>
            <p:spPr>
              <a:xfrm>
                <a:off x="5864885" y="3860246"/>
                <a:ext cx="410209" cy="410209"/>
              </a:xfrm>
              <a:custGeom>
                <a:avLst/>
                <a:gdLst>
                  <a:gd name="connsiteX0" fmla="*/ 313400 w 410209"/>
                  <a:gd name="connsiteY0" fmla="*/ 123063 h 410209"/>
                  <a:gd name="connsiteX1" fmla="*/ 290428 w 410209"/>
                  <a:gd name="connsiteY1" fmla="*/ 123063 h 410209"/>
                  <a:gd name="connsiteX2" fmla="*/ 290428 w 410209"/>
                  <a:gd name="connsiteY2" fmla="*/ 98450 h 410209"/>
                  <a:gd name="connsiteX3" fmla="*/ 288787 w 410209"/>
                  <a:gd name="connsiteY3" fmla="*/ 0 h 410209"/>
                  <a:gd name="connsiteX4" fmla="*/ 0 w 410209"/>
                  <a:gd name="connsiteY4" fmla="*/ 0 h 410209"/>
                  <a:gd name="connsiteX5" fmla="*/ 0 w 410209"/>
                  <a:gd name="connsiteY5" fmla="*/ 290428 h 410209"/>
                  <a:gd name="connsiteX6" fmla="*/ 101732 w 410209"/>
                  <a:gd name="connsiteY6" fmla="*/ 290428 h 410209"/>
                  <a:gd name="connsiteX7" fmla="*/ 126344 w 410209"/>
                  <a:gd name="connsiteY7" fmla="*/ 292069 h 410209"/>
                  <a:gd name="connsiteX8" fmla="*/ 126344 w 410209"/>
                  <a:gd name="connsiteY8" fmla="*/ 315041 h 410209"/>
                  <a:gd name="connsiteX9" fmla="*/ 126344 w 410209"/>
                  <a:gd name="connsiteY9" fmla="*/ 413491 h 410209"/>
                  <a:gd name="connsiteX10" fmla="*/ 413491 w 410209"/>
                  <a:gd name="connsiteY10" fmla="*/ 413491 h 410209"/>
                  <a:gd name="connsiteX11" fmla="*/ 413491 w 410209"/>
                  <a:gd name="connsiteY11" fmla="*/ 124704 h 41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209" h="410209">
                    <a:moveTo>
                      <a:pt x="313400" y="123063"/>
                    </a:moveTo>
                    <a:lnTo>
                      <a:pt x="290428" y="123063"/>
                    </a:lnTo>
                    <a:lnTo>
                      <a:pt x="290428" y="98450"/>
                    </a:lnTo>
                    <a:lnTo>
                      <a:pt x="288787" y="0"/>
                    </a:lnTo>
                    <a:lnTo>
                      <a:pt x="0" y="0"/>
                    </a:lnTo>
                    <a:lnTo>
                      <a:pt x="0" y="290428"/>
                    </a:lnTo>
                    <a:lnTo>
                      <a:pt x="101732" y="290428"/>
                    </a:lnTo>
                    <a:lnTo>
                      <a:pt x="126344" y="292069"/>
                    </a:lnTo>
                    <a:lnTo>
                      <a:pt x="126344" y="315041"/>
                    </a:lnTo>
                    <a:lnTo>
                      <a:pt x="126344" y="413491"/>
                    </a:lnTo>
                    <a:lnTo>
                      <a:pt x="413491" y="413491"/>
                    </a:lnTo>
                    <a:lnTo>
                      <a:pt x="413491" y="124704"/>
                    </a:lnTo>
                    <a:close/>
                  </a:path>
                </a:pathLst>
              </a:custGeom>
              <a:solidFill>
                <a:schemeClr val="accent1"/>
              </a:solidFill>
              <a:ln w="161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grpSp>
      </p:grpSp>
      <p:grpSp>
        <p:nvGrpSpPr>
          <p:cNvPr id="50" name="Group 49">
            <a:extLst>
              <a:ext uri="{FF2B5EF4-FFF2-40B4-BE49-F238E27FC236}">
                <a16:creationId xmlns:a16="http://schemas.microsoft.com/office/drawing/2014/main" id="{4B612C9D-6020-4875-BD75-0EAC1C237E8B}"/>
              </a:ext>
              <a:ext uri="{C183D7F6-B498-43B3-948B-1728B52AA6E4}">
                <adec:decorative xmlns:adec="http://schemas.microsoft.com/office/drawing/2017/decorative" val="1"/>
              </a:ext>
            </a:extLst>
          </p:cNvPr>
          <p:cNvGrpSpPr>
            <a:grpSpLocks/>
          </p:cNvGrpSpPr>
          <p:nvPr/>
        </p:nvGrpSpPr>
        <p:grpSpPr>
          <a:xfrm>
            <a:off x="5790708" y="526662"/>
            <a:ext cx="610584" cy="644173"/>
            <a:chOff x="3392894" y="3784602"/>
            <a:chExt cx="948084" cy="1000242"/>
          </a:xfrm>
        </p:grpSpPr>
        <p:sp>
          <p:nvSpPr>
            <p:cNvPr id="51" name="Freeform: Shape 50">
              <a:extLst>
                <a:ext uri="{FF2B5EF4-FFF2-40B4-BE49-F238E27FC236}">
                  <a16:creationId xmlns:a16="http://schemas.microsoft.com/office/drawing/2014/main" id="{BB84F15F-B97B-40E4-88E5-E211E09FDB0C}"/>
                </a:ext>
              </a:extLst>
            </p:cNvPr>
            <p:cNvSpPr>
              <a:spLocks/>
            </p:cNvSpPr>
            <p:nvPr/>
          </p:nvSpPr>
          <p:spPr>
            <a:xfrm>
              <a:off x="3440394" y="3825773"/>
              <a:ext cx="850336" cy="911287"/>
            </a:xfrm>
            <a:custGeom>
              <a:avLst/>
              <a:gdLst>
                <a:gd name="connsiteX0" fmla="*/ 178594 w 266700"/>
                <a:gd name="connsiteY0" fmla="*/ 20479 h 276225"/>
                <a:gd name="connsiteX1" fmla="*/ 133826 w 266700"/>
                <a:gd name="connsiteY1" fmla="*/ 7144 h 276225"/>
                <a:gd name="connsiteX2" fmla="*/ 133826 w 266700"/>
                <a:gd name="connsiteY2" fmla="*/ 8096 h 276225"/>
                <a:gd name="connsiteX3" fmla="*/ 89059 w 266700"/>
                <a:gd name="connsiteY3" fmla="*/ 21431 h 276225"/>
                <a:gd name="connsiteX4" fmla="*/ 7144 w 266700"/>
                <a:gd name="connsiteY4" fmla="*/ 44291 h 276225"/>
                <a:gd name="connsiteX5" fmla="*/ 7144 w 266700"/>
                <a:gd name="connsiteY5" fmla="*/ 108109 h 276225"/>
                <a:gd name="connsiteX6" fmla="*/ 11906 w 266700"/>
                <a:gd name="connsiteY6" fmla="*/ 143351 h 276225"/>
                <a:gd name="connsiteX7" fmla="*/ 11906 w 266700"/>
                <a:gd name="connsiteY7" fmla="*/ 143351 h 276225"/>
                <a:gd name="connsiteX8" fmla="*/ 133826 w 266700"/>
                <a:gd name="connsiteY8" fmla="*/ 278606 h 276225"/>
                <a:gd name="connsiteX9" fmla="*/ 255746 w 266700"/>
                <a:gd name="connsiteY9" fmla="*/ 143351 h 276225"/>
                <a:gd name="connsiteX10" fmla="*/ 255746 w 266700"/>
                <a:gd name="connsiteY10" fmla="*/ 142399 h 276225"/>
                <a:gd name="connsiteX11" fmla="*/ 255746 w 266700"/>
                <a:gd name="connsiteY11" fmla="*/ 142399 h 276225"/>
                <a:gd name="connsiteX12" fmla="*/ 260509 w 266700"/>
                <a:gd name="connsiteY12" fmla="*/ 107156 h 276225"/>
                <a:gd name="connsiteX13" fmla="*/ 260509 w 266700"/>
                <a:gd name="connsiteY13" fmla="*/ 43339 h 276225"/>
                <a:gd name="connsiteX14" fmla="*/ 178594 w 266700"/>
                <a:gd name="connsiteY14" fmla="*/ 20479 h 276225"/>
                <a:gd name="connsiteX0" fmla="*/ 171450 w 253365"/>
                <a:gd name="connsiteY0" fmla="*/ 13335 h 271462"/>
                <a:gd name="connsiteX1" fmla="*/ 126682 w 253365"/>
                <a:gd name="connsiteY1" fmla="*/ 0 h 271462"/>
                <a:gd name="connsiteX2" fmla="*/ 126682 w 253365"/>
                <a:gd name="connsiteY2" fmla="*/ 952 h 271462"/>
                <a:gd name="connsiteX3" fmla="*/ 81915 w 253365"/>
                <a:gd name="connsiteY3" fmla="*/ 14287 h 271462"/>
                <a:gd name="connsiteX4" fmla="*/ 0 w 253365"/>
                <a:gd name="connsiteY4" fmla="*/ 37147 h 271462"/>
                <a:gd name="connsiteX5" fmla="*/ 0 w 253365"/>
                <a:gd name="connsiteY5" fmla="*/ 100965 h 271462"/>
                <a:gd name="connsiteX6" fmla="*/ 4762 w 253365"/>
                <a:gd name="connsiteY6" fmla="*/ 136207 h 271462"/>
                <a:gd name="connsiteX7" fmla="*/ 4762 w 253365"/>
                <a:gd name="connsiteY7" fmla="*/ 136207 h 271462"/>
                <a:gd name="connsiteX8" fmla="*/ 126682 w 253365"/>
                <a:gd name="connsiteY8" fmla="*/ 271462 h 271462"/>
                <a:gd name="connsiteX9" fmla="*/ 248602 w 253365"/>
                <a:gd name="connsiteY9" fmla="*/ 136207 h 271462"/>
                <a:gd name="connsiteX10" fmla="*/ 248602 w 253365"/>
                <a:gd name="connsiteY10" fmla="*/ 135255 h 271462"/>
                <a:gd name="connsiteX11" fmla="*/ 248602 w 253365"/>
                <a:gd name="connsiteY11" fmla="*/ 135255 h 271462"/>
                <a:gd name="connsiteX12" fmla="*/ 253365 w 253365"/>
                <a:gd name="connsiteY12" fmla="*/ 100012 h 271462"/>
                <a:gd name="connsiteX13" fmla="*/ 253365 w 253365"/>
                <a:gd name="connsiteY13" fmla="*/ 36195 h 271462"/>
                <a:gd name="connsiteX14" fmla="*/ 171450 w 253365"/>
                <a:gd name="connsiteY14"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365" h="271526">
                  <a:moveTo>
                    <a:pt x="171450" y="13399"/>
                  </a:moveTo>
                  <a:cubicBezTo>
                    <a:pt x="160020" y="4826"/>
                    <a:pt x="143827" y="64"/>
                    <a:pt x="126682" y="64"/>
                  </a:cubicBezTo>
                  <a:cubicBezTo>
                    <a:pt x="109824" y="-745"/>
                    <a:pt x="99157" y="6224"/>
                    <a:pt x="81915" y="14351"/>
                  </a:cubicBezTo>
                  <a:cubicBezTo>
                    <a:pt x="56120" y="23814"/>
                    <a:pt x="32385" y="37211"/>
                    <a:pt x="0" y="37211"/>
                  </a:cubicBezTo>
                  <a:lnTo>
                    <a:pt x="0" y="101029"/>
                  </a:lnTo>
                  <a:cubicBezTo>
                    <a:pt x="0" y="113411"/>
                    <a:pt x="1905" y="124841"/>
                    <a:pt x="4762" y="136271"/>
                  </a:cubicBezTo>
                  <a:lnTo>
                    <a:pt x="4762" y="136271"/>
                  </a:lnTo>
                  <a:cubicBezTo>
                    <a:pt x="19050" y="188659"/>
                    <a:pt x="62865" y="235331"/>
                    <a:pt x="126682" y="271526"/>
                  </a:cubicBezTo>
                  <a:cubicBezTo>
                    <a:pt x="191452" y="235331"/>
                    <a:pt x="235267" y="188659"/>
                    <a:pt x="248602" y="136271"/>
                  </a:cubicBezTo>
                  <a:lnTo>
                    <a:pt x="248602" y="135319"/>
                  </a:lnTo>
                  <a:lnTo>
                    <a:pt x="248602" y="135319"/>
                  </a:lnTo>
                  <a:cubicBezTo>
                    <a:pt x="251460" y="123889"/>
                    <a:pt x="253365" y="111506"/>
                    <a:pt x="253365" y="100076"/>
                  </a:cubicBezTo>
                  <a:lnTo>
                    <a:pt x="253365" y="36259"/>
                  </a:lnTo>
                  <a:cubicBezTo>
                    <a:pt x="220980" y="36259"/>
                    <a:pt x="192405" y="27686"/>
                    <a:pt x="171450" y="13399"/>
                  </a:cubicBezTo>
                  <a:close/>
                </a:path>
              </a:pathLst>
            </a:custGeom>
            <a:solidFill>
              <a:schemeClr val="bg1"/>
            </a:solidFill>
            <a:ln w="222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gradFill>
                  <a:gsLst>
                    <a:gs pos="83000">
                      <a:srgbClr val="FFFFFF"/>
                    </a:gs>
                    <a:gs pos="100000">
                      <a:srgbClr val="FFFFFF"/>
                    </a:gs>
                  </a:gsLst>
                  <a:lin ang="5400000" scaled="1"/>
                </a:gradFill>
                <a:effectLst/>
                <a:uLnTx/>
                <a:uFillTx/>
                <a:latin typeface="Segoe UI"/>
                <a:ea typeface="+mn-ea"/>
                <a:cs typeface="+mn-cs"/>
              </a:endParaRPr>
            </a:p>
          </p:txBody>
        </p:sp>
        <p:pic>
          <p:nvPicPr>
            <p:cNvPr id="52" name="Graphic 51">
              <a:extLst>
                <a:ext uri="{FF2B5EF4-FFF2-40B4-BE49-F238E27FC236}">
                  <a16:creationId xmlns:a16="http://schemas.microsoft.com/office/drawing/2014/main" id="{2E35F780-09C4-4C06-9173-192FD0BE3C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92894" y="3784602"/>
              <a:ext cx="948084" cy="1000242"/>
            </a:xfrm>
            <a:prstGeom prst="rect">
              <a:avLst/>
            </a:prstGeom>
          </p:spPr>
        </p:pic>
      </p:grpSp>
      <p:sp>
        <p:nvSpPr>
          <p:cNvPr id="7" name="Title 6">
            <a:extLst>
              <a:ext uri="{FF2B5EF4-FFF2-40B4-BE49-F238E27FC236}">
                <a16:creationId xmlns:a16="http://schemas.microsoft.com/office/drawing/2014/main" id="{B1EE98F0-615E-4167-9987-02BBA1225276}"/>
              </a:ext>
            </a:extLst>
          </p:cNvPr>
          <p:cNvSpPr>
            <a:spLocks noGrp="1"/>
          </p:cNvSpPr>
          <p:nvPr>
            <p:ph type="title"/>
          </p:nvPr>
        </p:nvSpPr>
        <p:spPr>
          <a:xfrm>
            <a:off x="588963" y="-1203960"/>
            <a:ext cx="11017250" cy="430213"/>
          </a:xfrm>
        </p:spPr>
        <p:txBody>
          <a:bodyPr/>
          <a:lstStyle/>
          <a:p>
            <a:pPr lvl="0"/>
            <a:r>
              <a:rPr lang="en-US" noProof="0"/>
              <a:t>Microsoft Defender</a:t>
            </a:r>
            <a:br>
              <a:rPr lang="en-US" noProof="0"/>
            </a:br>
            <a:r>
              <a:rPr lang="en-US" noProof="0"/>
              <a:t>for Business</a:t>
            </a:r>
            <a:endParaRPr lang="en-US"/>
          </a:p>
        </p:txBody>
      </p:sp>
      <p:sp>
        <p:nvSpPr>
          <p:cNvPr id="53" name="TextBox 52">
            <a:extLst>
              <a:ext uri="{FF2B5EF4-FFF2-40B4-BE49-F238E27FC236}">
                <a16:creationId xmlns:a16="http://schemas.microsoft.com/office/drawing/2014/main" id="{198F2B03-B76F-42B8-8E3D-E2C787E8F5FC}"/>
              </a:ext>
            </a:extLst>
          </p:cNvPr>
          <p:cNvSpPr txBox="1">
            <a:spLocks/>
          </p:cNvSpPr>
          <p:nvPr/>
        </p:nvSpPr>
        <p:spPr>
          <a:xfrm>
            <a:off x="3619662" y="1333261"/>
            <a:ext cx="4952676" cy="893578"/>
          </a:xfrm>
          <a:prstGeom prst="rect">
            <a:avLst/>
          </a:prstGeom>
          <a:noFill/>
        </p:spPr>
        <p:txBody>
          <a:bodyPr wrap="square" rtlCol="0">
            <a:spAutoFit/>
          </a:bodyPr>
          <a:lstStyle/>
          <a:p>
            <a:pPr marL="0" marR="0" lvl="0" indent="0" algn="ctr" defTabSz="244893" rtl="0" eaLnBrk="1" fontAlgn="auto" latinLnBrk="0" hangingPunct="1">
              <a:lnSpc>
                <a:spcPct val="90000"/>
              </a:lnSpc>
              <a:spcBef>
                <a:spcPts val="0"/>
              </a:spcBef>
              <a:spcAft>
                <a:spcPts val="0"/>
              </a:spcAft>
              <a:buClrTx/>
              <a:buSzTx/>
              <a:buFontTx/>
              <a:buNone/>
              <a:tabLst/>
              <a:defRPr/>
            </a:pPr>
            <a:r>
              <a:rPr kumimoji="0" lang="en-US" sz="3200" i="0" u="none" strike="noStrike" kern="0" cap="none" spc="0" normalizeH="0" baseline="0" noProof="0">
                <a:ln>
                  <a:noFill/>
                </a:ln>
                <a:solidFill>
                  <a:schemeClr val="accent1"/>
                </a:solidFill>
                <a:effectLst/>
                <a:uLnTx/>
                <a:uFillTx/>
                <a:latin typeface="+mj-lt"/>
                <a:ea typeface="+mn-ea"/>
                <a:cs typeface="+mn-cs"/>
              </a:rPr>
              <a:t>Microsoft Defender</a:t>
            </a:r>
          </a:p>
          <a:p>
            <a:pPr marL="0" marR="0" lvl="0" indent="0" algn="ctr" defTabSz="244893" rtl="0" eaLnBrk="1" fontAlgn="auto" latinLnBrk="0" hangingPunct="1">
              <a:lnSpc>
                <a:spcPct val="90000"/>
              </a:lnSpc>
              <a:spcBef>
                <a:spcPts val="0"/>
              </a:spcBef>
              <a:spcAft>
                <a:spcPts val="0"/>
              </a:spcAft>
              <a:buClrTx/>
              <a:buSzTx/>
              <a:buFontTx/>
              <a:buNone/>
              <a:tabLst/>
              <a:defRPr/>
            </a:pPr>
            <a:r>
              <a:rPr kumimoji="0" lang="en-US" sz="2400" i="0" u="none" strike="noStrike" kern="0" cap="none" spc="0" normalizeH="0" baseline="0" noProof="0">
                <a:ln>
                  <a:noFill/>
                </a:ln>
                <a:solidFill>
                  <a:schemeClr val="accent1"/>
                </a:solidFill>
                <a:effectLst/>
                <a:uLnTx/>
                <a:uFillTx/>
                <a:latin typeface="+mj-lt"/>
                <a:ea typeface="+mn-ea"/>
                <a:cs typeface="+mn-cs"/>
              </a:rPr>
              <a:t>for Business</a:t>
            </a:r>
          </a:p>
        </p:txBody>
      </p:sp>
      <p:sp>
        <p:nvSpPr>
          <p:cNvPr id="49" name="TextBox 48">
            <a:extLst>
              <a:ext uri="{FF2B5EF4-FFF2-40B4-BE49-F238E27FC236}">
                <a16:creationId xmlns:a16="http://schemas.microsoft.com/office/drawing/2014/main" id="{B3AB9ADD-D16E-45BB-A950-66744B84292B}"/>
              </a:ext>
            </a:extLst>
          </p:cNvPr>
          <p:cNvSpPr txBox="1">
            <a:spLocks/>
          </p:cNvSpPr>
          <p:nvPr/>
        </p:nvSpPr>
        <p:spPr>
          <a:xfrm>
            <a:off x="5045873" y="2167442"/>
            <a:ext cx="2100255" cy="338554"/>
          </a:xfrm>
          <a:prstGeom prst="rect">
            <a:avLst/>
          </a:prstGeom>
          <a:solidFill>
            <a:schemeClr val="bg1"/>
          </a:solidFill>
        </p:spPr>
        <p:txBody>
          <a:bodyPr wrap="none" lIns="91440" tIns="45720" rIns="91440" bIns="45720" rtlCol="0" anchor="t">
            <a:spAutoFit/>
          </a:bodyPr>
          <a:lstStyle/>
          <a:p>
            <a:pPr marL="0" marR="0" lvl="0" indent="0" algn="ctr" defTabSz="244893"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effectLst/>
                <a:uLnTx/>
                <a:uFillTx/>
                <a:latin typeface="+mj-lt"/>
                <a:ea typeface="+mn-ea"/>
                <a:cs typeface="+mn-cs"/>
              </a:rPr>
              <a:t>Elevate your security</a:t>
            </a:r>
          </a:p>
        </p:txBody>
      </p:sp>
      <p:sp>
        <p:nvSpPr>
          <p:cNvPr id="5" name="Right Bracket 4">
            <a:extLst>
              <a:ext uri="{FF2B5EF4-FFF2-40B4-BE49-F238E27FC236}">
                <a16:creationId xmlns:a16="http://schemas.microsoft.com/office/drawing/2014/main" id="{68360F0B-57F0-4E6D-9341-547C95023F6F}"/>
              </a:ext>
              <a:ext uri="{C183D7F6-B498-43B3-948B-1728B52AA6E4}">
                <adec:decorative xmlns:adec="http://schemas.microsoft.com/office/drawing/2017/decorative" val="1"/>
              </a:ext>
            </a:extLst>
          </p:cNvPr>
          <p:cNvSpPr>
            <a:spLocks/>
          </p:cNvSpPr>
          <p:nvPr/>
        </p:nvSpPr>
        <p:spPr>
          <a:xfrm rot="5400000">
            <a:off x="5945883" y="87329"/>
            <a:ext cx="279400" cy="9145848"/>
          </a:xfrm>
          <a:prstGeom prst="rightBracket">
            <a:avLst>
              <a:gd name="adj" fmla="val 0"/>
            </a:avLst>
          </a:prstGeom>
          <a:noFill/>
          <a:ln w="19050" cap="flat" cmpd="sng" algn="ctr">
            <a:solidFill>
              <a:schemeClr val="bg2">
                <a:lumMod val="90000"/>
              </a:schemeClr>
            </a:solidFill>
            <a:prstDash val="solid"/>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grpSp>
        <p:nvGrpSpPr>
          <p:cNvPr id="2" name="Group 1">
            <a:extLst>
              <a:ext uri="{FF2B5EF4-FFF2-40B4-BE49-F238E27FC236}">
                <a16:creationId xmlns:a16="http://schemas.microsoft.com/office/drawing/2014/main" id="{AF290D0A-14FD-4F86-9189-EED4D88F41A1}"/>
              </a:ext>
            </a:extLst>
          </p:cNvPr>
          <p:cNvGrpSpPr/>
          <p:nvPr/>
        </p:nvGrpSpPr>
        <p:grpSpPr>
          <a:xfrm>
            <a:off x="5108069" y="3194645"/>
            <a:ext cx="1982638" cy="1278633"/>
            <a:chOff x="553477" y="3194645"/>
            <a:chExt cx="1982638" cy="1278633"/>
          </a:xfrm>
        </p:grpSpPr>
        <p:sp>
          <p:nvSpPr>
            <p:cNvPr id="39" name="TextBox 38">
              <a:extLst>
                <a:ext uri="{FF2B5EF4-FFF2-40B4-BE49-F238E27FC236}">
                  <a16:creationId xmlns:a16="http://schemas.microsoft.com/office/drawing/2014/main" id="{4255F0DB-31DA-4561-AAF8-58790B93A5B4}"/>
                </a:ext>
              </a:extLst>
            </p:cNvPr>
            <p:cNvSpPr txBox="1">
              <a:spLocks/>
            </p:cNvSpPr>
            <p:nvPr/>
          </p:nvSpPr>
          <p:spPr>
            <a:xfrm>
              <a:off x="553477" y="3966765"/>
              <a:ext cx="1982638" cy="5065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400" i="0" u="none" strike="noStrike" kern="0" cap="none" spc="0" normalizeH="0" baseline="0" noProof="0">
                  <a:ln>
                    <a:noFill/>
                  </a:ln>
                  <a:effectLst/>
                  <a:uLnTx/>
                  <a:uFillTx/>
                  <a:latin typeface="+mj-lt"/>
                  <a:ea typeface="Segoe UI Black"/>
                  <a:cs typeface="Segoe UI"/>
                </a:rPr>
                <a:t>Next Generation</a:t>
              </a:r>
              <a:b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br>
              <a:r>
                <a:rPr kumimoji="0" lang="en-US" sz="1400" i="0" u="none" strike="noStrike" kern="0" cap="none" spc="0" normalizeH="0" baseline="0" noProof="0">
                  <a:ln>
                    <a:noFill/>
                  </a:ln>
                  <a:effectLst/>
                  <a:uLnTx/>
                  <a:uFillTx/>
                  <a:latin typeface="+mj-lt"/>
                  <a:ea typeface="Segoe UI Black"/>
                  <a:cs typeface="Segoe UI"/>
                </a:rPr>
                <a:t>Protection</a:t>
              </a:r>
            </a:p>
          </p:txBody>
        </p:sp>
        <p:grpSp>
          <p:nvGrpSpPr>
            <p:cNvPr id="40" name="Group 39">
              <a:extLst>
                <a:ext uri="{FF2B5EF4-FFF2-40B4-BE49-F238E27FC236}">
                  <a16:creationId xmlns:a16="http://schemas.microsoft.com/office/drawing/2014/main" id="{514040B1-83C2-4185-9DFC-9F5DFBBEDDDA}"/>
                </a:ext>
                <a:ext uri="{C183D7F6-B498-43B3-948B-1728B52AA6E4}">
                  <adec:decorative xmlns:adec="http://schemas.microsoft.com/office/drawing/2017/decorative" val="1"/>
                </a:ext>
              </a:extLst>
            </p:cNvPr>
            <p:cNvGrpSpPr>
              <a:grpSpLocks/>
            </p:cNvGrpSpPr>
            <p:nvPr/>
          </p:nvGrpSpPr>
          <p:grpSpPr>
            <a:xfrm>
              <a:off x="1260749" y="3194645"/>
              <a:ext cx="568095" cy="608815"/>
              <a:chOff x="4874110" y="4594397"/>
              <a:chExt cx="568095" cy="608815"/>
            </a:xfrm>
          </p:grpSpPr>
          <p:sp>
            <p:nvSpPr>
              <p:cNvPr id="41" name="Freeform: Shape 40">
                <a:extLst>
                  <a:ext uri="{FF2B5EF4-FFF2-40B4-BE49-F238E27FC236}">
                    <a16:creationId xmlns:a16="http://schemas.microsoft.com/office/drawing/2014/main" id="{FF446827-DDF4-408E-8349-525D04A2A5ED}"/>
                  </a:ext>
                </a:extLst>
              </p:cNvPr>
              <p:cNvSpPr>
                <a:spLocks/>
              </p:cNvSpPr>
              <p:nvPr/>
            </p:nvSpPr>
            <p:spPr>
              <a:xfrm>
                <a:off x="4874110" y="4594397"/>
                <a:ext cx="568095" cy="608814"/>
              </a:xfrm>
              <a:custGeom>
                <a:avLst/>
                <a:gdLst>
                  <a:gd name="connsiteX0" fmla="*/ 178594 w 266700"/>
                  <a:gd name="connsiteY0" fmla="*/ 20479 h 276225"/>
                  <a:gd name="connsiteX1" fmla="*/ 133826 w 266700"/>
                  <a:gd name="connsiteY1" fmla="*/ 7144 h 276225"/>
                  <a:gd name="connsiteX2" fmla="*/ 133826 w 266700"/>
                  <a:gd name="connsiteY2" fmla="*/ 8096 h 276225"/>
                  <a:gd name="connsiteX3" fmla="*/ 89059 w 266700"/>
                  <a:gd name="connsiteY3" fmla="*/ 21431 h 276225"/>
                  <a:gd name="connsiteX4" fmla="*/ 7144 w 266700"/>
                  <a:gd name="connsiteY4" fmla="*/ 44291 h 276225"/>
                  <a:gd name="connsiteX5" fmla="*/ 7144 w 266700"/>
                  <a:gd name="connsiteY5" fmla="*/ 108109 h 276225"/>
                  <a:gd name="connsiteX6" fmla="*/ 11906 w 266700"/>
                  <a:gd name="connsiteY6" fmla="*/ 143351 h 276225"/>
                  <a:gd name="connsiteX7" fmla="*/ 11906 w 266700"/>
                  <a:gd name="connsiteY7" fmla="*/ 143351 h 276225"/>
                  <a:gd name="connsiteX8" fmla="*/ 133826 w 266700"/>
                  <a:gd name="connsiteY8" fmla="*/ 278606 h 276225"/>
                  <a:gd name="connsiteX9" fmla="*/ 255746 w 266700"/>
                  <a:gd name="connsiteY9" fmla="*/ 143351 h 276225"/>
                  <a:gd name="connsiteX10" fmla="*/ 255746 w 266700"/>
                  <a:gd name="connsiteY10" fmla="*/ 142399 h 276225"/>
                  <a:gd name="connsiteX11" fmla="*/ 255746 w 266700"/>
                  <a:gd name="connsiteY11" fmla="*/ 142399 h 276225"/>
                  <a:gd name="connsiteX12" fmla="*/ 260509 w 266700"/>
                  <a:gd name="connsiteY12" fmla="*/ 107156 h 276225"/>
                  <a:gd name="connsiteX13" fmla="*/ 260509 w 266700"/>
                  <a:gd name="connsiteY13" fmla="*/ 43339 h 276225"/>
                  <a:gd name="connsiteX14" fmla="*/ 178594 w 266700"/>
                  <a:gd name="connsiteY14" fmla="*/ 20479 h 276225"/>
                  <a:gd name="connsiteX0" fmla="*/ 171450 w 253365"/>
                  <a:gd name="connsiteY0" fmla="*/ 13335 h 271462"/>
                  <a:gd name="connsiteX1" fmla="*/ 126682 w 253365"/>
                  <a:gd name="connsiteY1" fmla="*/ 0 h 271462"/>
                  <a:gd name="connsiteX2" fmla="*/ 126682 w 253365"/>
                  <a:gd name="connsiteY2" fmla="*/ 952 h 271462"/>
                  <a:gd name="connsiteX3" fmla="*/ 81915 w 253365"/>
                  <a:gd name="connsiteY3" fmla="*/ 14287 h 271462"/>
                  <a:gd name="connsiteX4" fmla="*/ 0 w 253365"/>
                  <a:gd name="connsiteY4" fmla="*/ 37147 h 271462"/>
                  <a:gd name="connsiteX5" fmla="*/ 0 w 253365"/>
                  <a:gd name="connsiteY5" fmla="*/ 100965 h 271462"/>
                  <a:gd name="connsiteX6" fmla="*/ 4762 w 253365"/>
                  <a:gd name="connsiteY6" fmla="*/ 136207 h 271462"/>
                  <a:gd name="connsiteX7" fmla="*/ 4762 w 253365"/>
                  <a:gd name="connsiteY7" fmla="*/ 136207 h 271462"/>
                  <a:gd name="connsiteX8" fmla="*/ 126682 w 253365"/>
                  <a:gd name="connsiteY8" fmla="*/ 271462 h 271462"/>
                  <a:gd name="connsiteX9" fmla="*/ 248602 w 253365"/>
                  <a:gd name="connsiteY9" fmla="*/ 136207 h 271462"/>
                  <a:gd name="connsiteX10" fmla="*/ 248602 w 253365"/>
                  <a:gd name="connsiteY10" fmla="*/ 135255 h 271462"/>
                  <a:gd name="connsiteX11" fmla="*/ 248602 w 253365"/>
                  <a:gd name="connsiteY11" fmla="*/ 135255 h 271462"/>
                  <a:gd name="connsiteX12" fmla="*/ 253365 w 253365"/>
                  <a:gd name="connsiteY12" fmla="*/ 100012 h 271462"/>
                  <a:gd name="connsiteX13" fmla="*/ 253365 w 253365"/>
                  <a:gd name="connsiteY13" fmla="*/ 36195 h 271462"/>
                  <a:gd name="connsiteX14" fmla="*/ 171450 w 253365"/>
                  <a:gd name="connsiteY14"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365" h="271526">
                    <a:moveTo>
                      <a:pt x="171450" y="13399"/>
                    </a:moveTo>
                    <a:cubicBezTo>
                      <a:pt x="160020" y="4826"/>
                      <a:pt x="143827" y="64"/>
                      <a:pt x="126682" y="64"/>
                    </a:cubicBezTo>
                    <a:cubicBezTo>
                      <a:pt x="109824" y="-745"/>
                      <a:pt x="99157" y="6224"/>
                      <a:pt x="81915" y="14351"/>
                    </a:cubicBezTo>
                    <a:cubicBezTo>
                      <a:pt x="56120" y="23814"/>
                      <a:pt x="32385" y="37211"/>
                      <a:pt x="0" y="37211"/>
                    </a:cubicBezTo>
                    <a:lnTo>
                      <a:pt x="0" y="101029"/>
                    </a:lnTo>
                    <a:cubicBezTo>
                      <a:pt x="0" y="113411"/>
                      <a:pt x="1905" y="124841"/>
                      <a:pt x="4762" y="136271"/>
                    </a:cubicBezTo>
                    <a:lnTo>
                      <a:pt x="4762" y="136271"/>
                    </a:lnTo>
                    <a:cubicBezTo>
                      <a:pt x="19050" y="188659"/>
                      <a:pt x="62865" y="235331"/>
                      <a:pt x="126682" y="271526"/>
                    </a:cubicBezTo>
                    <a:cubicBezTo>
                      <a:pt x="191452" y="235331"/>
                      <a:pt x="235267" y="188659"/>
                      <a:pt x="248602" y="136271"/>
                    </a:cubicBezTo>
                    <a:lnTo>
                      <a:pt x="248602" y="135319"/>
                    </a:lnTo>
                    <a:lnTo>
                      <a:pt x="248602" y="135319"/>
                    </a:lnTo>
                    <a:cubicBezTo>
                      <a:pt x="251460" y="123889"/>
                      <a:pt x="253365" y="111506"/>
                      <a:pt x="253365" y="100076"/>
                    </a:cubicBezTo>
                    <a:lnTo>
                      <a:pt x="253365" y="36259"/>
                    </a:lnTo>
                    <a:cubicBezTo>
                      <a:pt x="220980" y="36259"/>
                      <a:pt x="192405" y="27686"/>
                      <a:pt x="171450" y="13399"/>
                    </a:cubicBezTo>
                    <a:close/>
                  </a:path>
                </a:pathLst>
              </a:custGeom>
              <a:solidFill>
                <a:schemeClr val="accent1"/>
              </a:solidFill>
              <a:ln w="22225" cap="flat">
                <a:noFill/>
                <a:prstDash val="solid"/>
                <a:miter/>
              </a:ln>
            </p:spPr>
            <p:txBody>
              <a:bodyPr rtlCol="0" anchor="ct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42" name="Freeform: Shape 41">
                <a:extLst>
                  <a:ext uri="{FF2B5EF4-FFF2-40B4-BE49-F238E27FC236}">
                    <a16:creationId xmlns:a16="http://schemas.microsoft.com/office/drawing/2014/main" id="{DCE5CE2A-39FC-4AE2-99B7-2A98FC004AA5}"/>
                  </a:ext>
                </a:extLst>
              </p:cNvPr>
              <p:cNvSpPr>
                <a:spLocks/>
              </p:cNvSpPr>
              <p:nvPr/>
            </p:nvSpPr>
            <p:spPr>
              <a:xfrm>
                <a:off x="4882637" y="4884049"/>
                <a:ext cx="550746" cy="29508"/>
              </a:xfrm>
              <a:custGeom>
                <a:avLst/>
                <a:gdLst>
                  <a:gd name="connsiteX0" fmla="*/ 0 w 341327"/>
                  <a:gd name="connsiteY0" fmla="*/ 0 h 18288"/>
                  <a:gd name="connsiteX1" fmla="*/ 341327 w 341327"/>
                  <a:gd name="connsiteY1" fmla="*/ 0 h 18288"/>
                  <a:gd name="connsiteX2" fmla="*/ 340174 w 341327"/>
                  <a:gd name="connsiteY2" fmla="*/ 8528 h 18288"/>
                  <a:gd name="connsiteX3" fmla="*/ 340174 w 341327"/>
                  <a:gd name="connsiteY3" fmla="*/ 9851 h 18288"/>
                  <a:gd name="connsiteX4" fmla="*/ 336731 w 341327"/>
                  <a:gd name="connsiteY4" fmla="*/ 18288 h 18288"/>
                  <a:gd name="connsiteX5" fmla="*/ 4893 w 341327"/>
                  <a:gd name="connsiteY5" fmla="*/ 18288 h 18288"/>
                  <a:gd name="connsiteX6" fmla="*/ 1331 w 341327"/>
                  <a:gd name="connsiteY6" fmla="*/ 9851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327" h="18288">
                    <a:moveTo>
                      <a:pt x="0" y="0"/>
                    </a:moveTo>
                    <a:lnTo>
                      <a:pt x="341327" y="0"/>
                    </a:lnTo>
                    <a:lnTo>
                      <a:pt x="340174" y="8528"/>
                    </a:lnTo>
                    <a:lnTo>
                      <a:pt x="340174" y="9851"/>
                    </a:lnTo>
                    <a:lnTo>
                      <a:pt x="336731" y="18288"/>
                    </a:lnTo>
                    <a:lnTo>
                      <a:pt x="4893" y="18288"/>
                    </a:lnTo>
                    <a:lnTo>
                      <a:pt x="1331" y="9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2357" b="0" i="0" u="none" strike="noStrike" kern="120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43" name="Freeform: Shape 42">
                <a:extLst>
                  <a:ext uri="{FF2B5EF4-FFF2-40B4-BE49-F238E27FC236}">
                    <a16:creationId xmlns:a16="http://schemas.microsoft.com/office/drawing/2014/main" id="{427105CB-F66C-400A-813E-09E3EA0D792B}"/>
                  </a:ext>
                </a:extLst>
              </p:cNvPr>
              <p:cNvSpPr>
                <a:spLocks/>
              </p:cNvSpPr>
              <p:nvPr/>
            </p:nvSpPr>
            <p:spPr>
              <a:xfrm>
                <a:off x="5143401" y="4594542"/>
                <a:ext cx="29508" cy="608670"/>
              </a:xfrm>
              <a:custGeom>
                <a:avLst/>
                <a:gdLst>
                  <a:gd name="connsiteX0" fmla="*/ 9144 w 18288"/>
                  <a:gd name="connsiteY0" fmla="*/ 0 h 377226"/>
                  <a:gd name="connsiteX1" fmla="*/ 18288 w 18288"/>
                  <a:gd name="connsiteY1" fmla="*/ 1287 h 377226"/>
                  <a:gd name="connsiteX2" fmla="*/ 18288 w 18288"/>
                  <a:gd name="connsiteY2" fmla="*/ 371260 h 377226"/>
                  <a:gd name="connsiteX3" fmla="*/ 9144 w 18288"/>
                  <a:gd name="connsiteY3" fmla="*/ 377226 h 377226"/>
                  <a:gd name="connsiteX4" fmla="*/ 0 w 18288"/>
                  <a:gd name="connsiteY4" fmla="*/ 371187 h 377226"/>
                  <a:gd name="connsiteX5" fmla="*/ 0 w 18288"/>
                  <a:gd name="connsiteY5" fmla="*/ 1559 h 37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 h="377226">
                    <a:moveTo>
                      <a:pt x="9144" y="0"/>
                    </a:moveTo>
                    <a:lnTo>
                      <a:pt x="18288" y="1287"/>
                    </a:lnTo>
                    <a:lnTo>
                      <a:pt x="18288" y="371260"/>
                    </a:lnTo>
                    <a:lnTo>
                      <a:pt x="9144" y="377226"/>
                    </a:lnTo>
                    <a:lnTo>
                      <a:pt x="0" y="371187"/>
                    </a:lnTo>
                    <a:lnTo>
                      <a:pt x="0" y="1559"/>
                    </a:lnTo>
                    <a:close/>
                  </a:path>
                </a:pathLst>
              </a:custGeom>
              <a:solidFill>
                <a:schemeClr val="bg1"/>
              </a:solidFill>
              <a:ln w="22225" cap="flat">
                <a:noFill/>
                <a:prstDash val="solid"/>
                <a:miter/>
              </a:ln>
            </p:spPr>
            <p:txBody>
              <a:bodyPr wrap="square" rtlCol="0" anchor="ctr">
                <a:noAutofit/>
              </a:bodyP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grpSp>
      </p:grpSp>
      <p:grpSp>
        <p:nvGrpSpPr>
          <p:cNvPr id="10" name="Group 9">
            <a:extLst>
              <a:ext uri="{FF2B5EF4-FFF2-40B4-BE49-F238E27FC236}">
                <a16:creationId xmlns:a16="http://schemas.microsoft.com/office/drawing/2014/main" id="{DEBDCA79-1183-4DF9-83B1-91A7FD054CBD}"/>
              </a:ext>
            </a:extLst>
          </p:cNvPr>
          <p:cNvGrpSpPr/>
          <p:nvPr/>
        </p:nvGrpSpPr>
        <p:grpSpPr>
          <a:xfrm>
            <a:off x="9655886" y="3179320"/>
            <a:ext cx="1982638" cy="1293958"/>
            <a:chOff x="9655886" y="3179320"/>
            <a:chExt cx="1982638" cy="1293958"/>
          </a:xfrm>
        </p:grpSpPr>
        <p:sp>
          <p:nvSpPr>
            <p:cNvPr id="26" name="TextBox 25">
              <a:extLst>
                <a:ext uri="{FF2B5EF4-FFF2-40B4-BE49-F238E27FC236}">
                  <a16:creationId xmlns:a16="http://schemas.microsoft.com/office/drawing/2014/main" id="{8E126E94-584F-43A9-8863-5BD648D414E4}"/>
                </a:ext>
              </a:extLst>
            </p:cNvPr>
            <p:cNvSpPr txBox="1">
              <a:spLocks/>
            </p:cNvSpPr>
            <p:nvPr/>
          </p:nvSpPr>
          <p:spPr>
            <a:xfrm>
              <a:off x="9655886" y="3966765"/>
              <a:ext cx="1982638" cy="5065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Auto Investigation</a:t>
              </a:r>
              <a:b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b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 &amp; Remediation</a:t>
              </a:r>
            </a:p>
          </p:txBody>
        </p:sp>
        <p:grpSp>
          <p:nvGrpSpPr>
            <p:cNvPr id="75" name="Graphic 73">
              <a:extLst>
                <a:ext uri="{FF2B5EF4-FFF2-40B4-BE49-F238E27FC236}">
                  <a16:creationId xmlns:a16="http://schemas.microsoft.com/office/drawing/2014/main" id="{8E00D373-E916-4A8F-92A9-607C1D1F8BD9}"/>
                </a:ext>
                <a:ext uri="{C183D7F6-B498-43B3-948B-1728B52AA6E4}">
                  <adec:decorative xmlns:adec="http://schemas.microsoft.com/office/drawing/2017/decorative" val="1"/>
                </a:ext>
              </a:extLst>
            </p:cNvPr>
            <p:cNvGrpSpPr>
              <a:grpSpLocks/>
            </p:cNvGrpSpPr>
            <p:nvPr/>
          </p:nvGrpSpPr>
          <p:grpSpPr>
            <a:xfrm>
              <a:off x="10373149" y="3179320"/>
              <a:ext cx="548112" cy="639464"/>
              <a:chOff x="9891286" y="4604828"/>
              <a:chExt cx="548112" cy="639464"/>
            </a:xfrm>
          </p:grpSpPr>
          <p:sp>
            <p:nvSpPr>
              <p:cNvPr id="76" name="Freeform: Shape 75">
                <a:extLst>
                  <a:ext uri="{FF2B5EF4-FFF2-40B4-BE49-F238E27FC236}">
                    <a16:creationId xmlns:a16="http://schemas.microsoft.com/office/drawing/2014/main" id="{76872574-50D2-417B-837D-D4FB441BAE27}"/>
                  </a:ext>
                </a:extLst>
              </p:cNvPr>
              <p:cNvSpPr>
                <a:spLocks/>
              </p:cNvSpPr>
              <p:nvPr/>
            </p:nvSpPr>
            <p:spPr>
              <a:xfrm>
                <a:off x="9891286" y="4604828"/>
                <a:ext cx="548112" cy="639464"/>
              </a:xfrm>
              <a:custGeom>
                <a:avLst/>
                <a:gdLst>
                  <a:gd name="connsiteX0" fmla="*/ 555420 w 548112"/>
                  <a:gd name="connsiteY0" fmla="*/ 160780 h 639464"/>
                  <a:gd name="connsiteX1" fmla="*/ 277710 w 548112"/>
                  <a:gd name="connsiteY1" fmla="*/ 0 h 639464"/>
                  <a:gd name="connsiteX2" fmla="*/ 0 w 548112"/>
                  <a:gd name="connsiteY2" fmla="*/ 160780 h 639464"/>
                  <a:gd name="connsiteX3" fmla="*/ 0 w 548112"/>
                  <a:gd name="connsiteY3" fmla="*/ 484166 h 639464"/>
                  <a:gd name="connsiteX4" fmla="*/ 279537 w 548112"/>
                  <a:gd name="connsiteY4" fmla="*/ 646772 h 639464"/>
                  <a:gd name="connsiteX5" fmla="*/ 378197 w 548112"/>
                  <a:gd name="connsiteY5" fmla="*/ 590134 h 639464"/>
                  <a:gd name="connsiteX6" fmla="*/ 317905 w 548112"/>
                  <a:gd name="connsiteY6" fmla="*/ 485993 h 639464"/>
                  <a:gd name="connsiteX7" fmla="*/ 279537 w 548112"/>
                  <a:gd name="connsiteY7" fmla="*/ 491474 h 639464"/>
                  <a:gd name="connsiteX8" fmla="*/ 116931 w 548112"/>
                  <a:gd name="connsiteY8" fmla="*/ 332521 h 639464"/>
                  <a:gd name="connsiteX9" fmla="*/ 279537 w 548112"/>
                  <a:gd name="connsiteY9" fmla="*/ 173569 h 639464"/>
                  <a:gd name="connsiteX10" fmla="*/ 442144 w 548112"/>
                  <a:gd name="connsiteY10" fmla="*/ 332521 h 639464"/>
                  <a:gd name="connsiteX11" fmla="*/ 409257 w 548112"/>
                  <a:gd name="connsiteY11" fmla="*/ 427527 h 639464"/>
                  <a:gd name="connsiteX12" fmla="*/ 471376 w 548112"/>
                  <a:gd name="connsiteY12" fmla="*/ 537150 h 639464"/>
                  <a:gd name="connsiteX13" fmla="*/ 557247 w 548112"/>
                  <a:gd name="connsiteY13" fmla="*/ 485993 h 639464"/>
                  <a:gd name="connsiteX14" fmla="*/ 557247 w 548112"/>
                  <a:gd name="connsiteY14" fmla="*/ 160780 h 639464"/>
                  <a:gd name="connsiteX15" fmla="*/ 555420 w 548112"/>
                  <a:gd name="connsiteY15" fmla="*/ 160780 h 639464"/>
                  <a:gd name="connsiteX16" fmla="*/ 555420 w 548112"/>
                  <a:gd name="connsiteY16" fmla="*/ 160780 h 63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8112" h="639464">
                    <a:moveTo>
                      <a:pt x="555420" y="160780"/>
                    </a:moveTo>
                    <a:lnTo>
                      <a:pt x="277710" y="0"/>
                    </a:lnTo>
                    <a:lnTo>
                      <a:pt x="0" y="160780"/>
                    </a:lnTo>
                    <a:lnTo>
                      <a:pt x="0" y="484166"/>
                    </a:lnTo>
                    <a:lnTo>
                      <a:pt x="279537" y="646772"/>
                    </a:lnTo>
                    <a:lnTo>
                      <a:pt x="378197" y="590134"/>
                    </a:lnTo>
                    <a:lnTo>
                      <a:pt x="317905" y="485993"/>
                    </a:lnTo>
                    <a:cubicBezTo>
                      <a:pt x="305116" y="487820"/>
                      <a:pt x="292326" y="491474"/>
                      <a:pt x="279537" y="491474"/>
                    </a:cubicBezTo>
                    <a:cubicBezTo>
                      <a:pt x="190012" y="491474"/>
                      <a:pt x="116931" y="420219"/>
                      <a:pt x="116931" y="332521"/>
                    </a:cubicBezTo>
                    <a:cubicBezTo>
                      <a:pt x="116931" y="244823"/>
                      <a:pt x="190012" y="173569"/>
                      <a:pt x="279537" y="173569"/>
                    </a:cubicBezTo>
                    <a:cubicBezTo>
                      <a:pt x="369062" y="173569"/>
                      <a:pt x="442144" y="244823"/>
                      <a:pt x="442144" y="332521"/>
                    </a:cubicBezTo>
                    <a:cubicBezTo>
                      <a:pt x="442144" y="367235"/>
                      <a:pt x="429354" y="400122"/>
                      <a:pt x="409257" y="427527"/>
                    </a:cubicBezTo>
                    <a:lnTo>
                      <a:pt x="471376" y="537150"/>
                    </a:lnTo>
                    <a:lnTo>
                      <a:pt x="557247" y="485993"/>
                    </a:lnTo>
                    <a:lnTo>
                      <a:pt x="557247" y="160780"/>
                    </a:lnTo>
                    <a:lnTo>
                      <a:pt x="555420" y="160780"/>
                    </a:lnTo>
                    <a:lnTo>
                      <a:pt x="555420" y="160780"/>
                    </a:lnTo>
                    <a:close/>
                  </a:path>
                </a:pathLst>
              </a:custGeom>
              <a:solidFill>
                <a:srgbClr val="C1C1C1"/>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77" name="Freeform: Shape 76">
                <a:extLst>
                  <a:ext uri="{FF2B5EF4-FFF2-40B4-BE49-F238E27FC236}">
                    <a16:creationId xmlns:a16="http://schemas.microsoft.com/office/drawing/2014/main" id="{E2463425-1A62-4A33-BB97-7C9A5EFED6B5}"/>
                  </a:ext>
                </a:extLst>
              </p:cNvPr>
              <p:cNvSpPr>
                <a:spLocks/>
              </p:cNvSpPr>
              <p:nvPr/>
            </p:nvSpPr>
            <p:spPr>
              <a:xfrm>
                <a:off x="10060408" y="4861273"/>
                <a:ext cx="182704" cy="146163"/>
              </a:xfrm>
              <a:custGeom>
                <a:avLst/>
                <a:gdLst>
                  <a:gd name="connsiteX0" fmla="*/ 63946 w 182704"/>
                  <a:gd name="connsiteY0" fmla="*/ 155298 h 146163"/>
                  <a:gd name="connsiteX1" fmla="*/ 0 w 182704"/>
                  <a:gd name="connsiteY1" fmla="*/ 93179 h 146163"/>
                  <a:gd name="connsiteX2" fmla="*/ 25579 w 182704"/>
                  <a:gd name="connsiteY2" fmla="*/ 65773 h 146163"/>
                  <a:gd name="connsiteX3" fmla="*/ 62119 w 182704"/>
                  <a:gd name="connsiteY3" fmla="*/ 104141 h 146163"/>
                  <a:gd name="connsiteX4" fmla="*/ 164434 w 182704"/>
                  <a:gd name="connsiteY4" fmla="*/ 0 h 146163"/>
                  <a:gd name="connsiteX5" fmla="*/ 191839 w 182704"/>
                  <a:gd name="connsiteY5" fmla="*/ 25579 h 1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04" h="146163">
                    <a:moveTo>
                      <a:pt x="63946" y="155298"/>
                    </a:moveTo>
                    <a:lnTo>
                      <a:pt x="0" y="93179"/>
                    </a:lnTo>
                    <a:lnTo>
                      <a:pt x="25579" y="65773"/>
                    </a:lnTo>
                    <a:lnTo>
                      <a:pt x="62119" y="104141"/>
                    </a:lnTo>
                    <a:lnTo>
                      <a:pt x="164434" y="0"/>
                    </a:lnTo>
                    <a:lnTo>
                      <a:pt x="191839" y="25579"/>
                    </a:lnTo>
                    <a:close/>
                  </a:path>
                </a:pathLst>
              </a:custGeom>
              <a:solidFill>
                <a:schemeClr val="accent1"/>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grpSp>
      </p:grpSp>
      <p:grpSp>
        <p:nvGrpSpPr>
          <p:cNvPr id="4" name="Group 3">
            <a:extLst>
              <a:ext uri="{FF2B5EF4-FFF2-40B4-BE49-F238E27FC236}">
                <a16:creationId xmlns:a16="http://schemas.microsoft.com/office/drawing/2014/main" id="{460318EB-353D-449A-A4BF-F68BE7D7E654}"/>
              </a:ext>
            </a:extLst>
          </p:cNvPr>
          <p:cNvGrpSpPr/>
          <p:nvPr/>
        </p:nvGrpSpPr>
        <p:grpSpPr>
          <a:xfrm>
            <a:off x="541383" y="3173493"/>
            <a:ext cx="1982638" cy="1299785"/>
            <a:chOff x="5104681" y="3173493"/>
            <a:chExt cx="1982638" cy="1299785"/>
          </a:xfrm>
        </p:grpSpPr>
        <p:sp>
          <p:nvSpPr>
            <p:cNvPr id="13" name="TextBox 12">
              <a:extLst>
                <a:ext uri="{FF2B5EF4-FFF2-40B4-BE49-F238E27FC236}">
                  <a16:creationId xmlns:a16="http://schemas.microsoft.com/office/drawing/2014/main" id="{E37E2A9B-72F7-425B-A3F4-8ABBE202473A}"/>
                </a:ext>
              </a:extLst>
            </p:cNvPr>
            <p:cNvSpPr txBox="1">
              <a:spLocks/>
            </p:cNvSpPr>
            <p:nvPr/>
          </p:nvSpPr>
          <p:spPr>
            <a:xfrm>
              <a:off x="5104681" y="3966765"/>
              <a:ext cx="1982638" cy="5065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400" i="0" u="none" strike="noStrike" kern="0" cap="none" spc="0" normalizeH="0" baseline="0" noProof="0">
                  <a:ln>
                    <a:noFill/>
                  </a:ln>
                  <a:effectLst/>
                  <a:uLnTx/>
                  <a:uFillTx/>
                  <a:latin typeface="+mj-lt"/>
                  <a:ea typeface="Segoe UI Black" panose="020B0A02040204020203" pitchFamily="34" charset="0"/>
                  <a:cs typeface="Segoe UI" panose="020B0502040204020203" pitchFamily="34" charset="0"/>
                </a:rPr>
                <a:t>Threat &amp; Vulnerability Management</a:t>
              </a:r>
              <a:endParaRPr kumimoji="0" lang="en-US" sz="1400" i="0" u="none" strike="noStrike" kern="0" cap="none" spc="0" normalizeH="0" baseline="0" noProof="0">
                <a:ln>
                  <a:noFill/>
                </a:ln>
                <a:effectLst/>
                <a:uLnTx/>
                <a:uFillTx/>
                <a:latin typeface="+mj-lt"/>
                <a:ea typeface="+mn-ea"/>
                <a:cs typeface="Segoe UI" panose="020B0502040204020203" pitchFamily="34" charset="0"/>
              </a:endParaRPr>
            </a:p>
          </p:txBody>
        </p:sp>
        <p:grpSp>
          <p:nvGrpSpPr>
            <p:cNvPr id="93" name="Graphic 91">
              <a:extLst>
                <a:ext uri="{FF2B5EF4-FFF2-40B4-BE49-F238E27FC236}">
                  <a16:creationId xmlns:a16="http://schemas.microsoft.com/office/drawing/2014/main" id="{CA7092E5-3A0E-4BA3-BE2E-B4B2A8CF041B}"/>
                </a:ext>
                <a:ext uri="{C183D7F6-B498-43B3-948B-1728B52AA6E4}">
                  <adec:decorative xmlns:adec="http://schemas.microsoft.com/office/drawing/2017/decorative" val="1"/>
                </a:ext>
              </a:extLst>
            </p:cNvPr>
            <p:cNvGrpSpPr>
              <a:grpSpLocks/>
            </p:cNvGrpSpPr>
            <p:nvPr/>
          </p:nvGrpSpPr>
          <p:grpSpPr>
            <a:xfrm>
              <a:off x="5878961" y="3173493"/>
              <a:ext cx="434079" cy="651119"/>
              <a:chOff x="1311554" y="4617573"/>
              <a:chExt cx="434079" cy="651119"/>
            </a:xfrm>
          </p:grpSpPr>
          <p:sp>
            <p:nvSpPr>
              <p:cNvPr id="94" name="Freeform: Shape 93">
                <a:extLst>
                  <a:ext uri="{FF2B5EF4-FFF2-40B4-BE49-F238E27FC236}">
                    <a16:creationId xmlns:a16="http://schemas.microsoft.com/office/drawing/2014/main" id="{3C037E3A-531A-444E-B2C9-461ECB2280EE}"/>
                  </a:ext>
                </a:extLst>
              </p:cNvPr>
              <p:cNvSpPr>
                <a:spLocks/>
              </p:cNvSpPr>
              <p:nvPr/>
            </p:nvSpPr>
            <p:spPr>
              <a:xfrm>
                <a:off x="1518176" y="4617573"/>
                <a:ext cx="208358" cy="243084"/>
              </a:xfrm>
              <a:custGeom>
                <a:avLst/>
                <a:gdLst>
                  <a:gd name="connsiteX0" fmla="*/ 208358 w 208357"/>
                  <a:gd name="connsiteY0" fmla="*/ 79871 h 243084"/>
                  <a:gd name="connsiteX1" fmla="*/ 0 w 208357"/>
                  <a:gd name="connsiteY1" fmla="*/ 0 h 243084"/>
                  <a:gd name="connsiteX2" fmla="*/ 0 w 208357"/>
                  <a:gd name="connsiteY2" fmla="*/ 138905 h 243084"/>
                  <a:gd name="connsiteX3" fmla="*/ 0 w 208357"/>
                  <a:gd name="connsiteY3" fmla="*/ 159741 h 243084"/>
                  <a:gd name="connsiteX4" fmla="*/ 0 w 208357"/>
                  <a:gd name="connsiteY4" fmla="*/ 256975 h 243084"/>
                  <a:gd name="connsiteX5" fmla="*/ 34726 w 208357"/>
                  <a:gd name="connsiteY5" fmla="*/ 256975 h 243084"/>
                  <a:gd name="connsiteX6" fmla="*/ 34726 w 208357"/>
                  <a:gd name="connsiteY6" fmla="*/ 145851 h 24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357" h="243084">
                    <a:moveTo>
                      <a:pt x="208358" y="79871"/>
                    </a:moveTo>
                    <a:lnTo>
                      <a:pt x="0" y="0"/>
                    </a:lnTo>
                    <a:lnTo>
                      <a:pt x="0" y="138905"/>
                    </a:lnTo>
                    <a:lnTo>
                      <a:pt x="0" y="159741"/>
                    </a:lnTo>
                    <a:lnTo>
                      <a:pt x="0" y="256975"/>
                    </a:lnTo>
                    <a:lnTo>
                      <a:pt x="34726" y="256975"/>
                    </a:lnTo>
                    <a:lnTo>
                      <a:pt x="34726" y="145851"/>
                    </a:lnTo>
                    <a:close/>
                  </a:path>
                </a:pathLst>
              </a:custGeom>
              <a:solidFill>
                <a:schemeClr val="accent1"/>
              </a:solidFill>
              <a:ln w="17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95" name="Freeform: Shape 94">
                <a:extLst>
                  <a:ext uri="{FF2B5EF4-FFF2-40B4-BE49-F238E27FC236}">
                    <a16:creationId xmlns:a16="http://schemas.microsoft.com/office/drawing/2014/main" id="{88F59608-A33B-47C2-A3D6-C8FE05561E83}"/>
                  </a:ext>
                </a:extLst>
              </p:cNvPr>
              <p:cNvSpPr>
                <a:spLocks/>
              </p:cNvSpPr>
              <p:nvPr/>
            </p:nvSpPr>
            <p:spPr>
              <a:xfrm>
                <a:off x="1311554" y="4874548"/>
                <a:ext cx="434079" cy="156268"/>
              </a:xfrm>
              <a:custGeom>
                <a:avLst/>
                <a:gdLst>
                  <a:gd name="connsiteX0" fmla="*/ 0 w 434078"/>
                  <a:gd name="connsiteY0" fmla="*/ 36463 h 156268"/>
                  <a:gd name="connsiteX1" fmla="*/ 0 w 434078"/>
                  <a:gd name="connsiteY1" fmla="*/ 159741 h 156268"/>
                  <a:gd name="connsiteX2" fmla="*/ 441024 w 434078"/>
                  <a:gd name="connsiteY2" fmla="*/ 159741 h 156268"/>
                  <a:gd name="connsiteX3" fmla="*/ 441024 w 434078"/>
                  <a:gd name="connsiteY3" fmla="*/ 60771 h 156268"/>
                  <a:gd name="connsiteX4" fmla="*/ 441024 w 434078"/>
                  <a:gd name="connsiteY4" fmla="*/ 60771 h 156268"/>
                  <a:gd name="connsiteX5" fmla="*/ 441024 w 434078"/>
                  <a:gd name="connsiteY5" fmla="*/ 159741 h 156268"/>
                  <a:gd name="connsiteX6" fmla="*/ 442760 w 434078"/>
                  <a:gd name="connsiteY6" fmla="*/ 159741 h 156268"/>
                  <a:gd name="connsiteX7" fmla="*/ 442760 w 434078"/>
                  <a:gd name="connsiteY7" fmla="*/ 34726 h 156268"/>
                  <a:gd name="connsiteX8" fmla="*/ 345527 w 434078"/>
                  <a:gd name="connsiteY8" fmla="*/ 34726 h 156268"/>
                  <a:gd name="connsiteX9" fmla="*/ 345527 w 434078"/>
                  <a:gd name="connsiteY9" fmla="*/ 76398 h 156268"/>
                  <a:gd name="connsiteX10" fmla="*/ 279547 w 434078"/>
                  <a:gd name="connsiteY10" fmla="*/ 76398 h 156268"/>
                  <a:gd name="connsiteX11" fmla="*/ 279547 w 434078"/>
                  <a:gd name="connsiteY11" fmla="*/ 0 h 156268"/>
                  <a:gd name="connsiteX12" fmla="*/ 158005 w 434078"/>
                  <a:gd name="connsiteY12" fmla="*/ 0 h 156268"/>
                  <a:gd name="connsiteX13" fmla="*/ 158005 w 434078"/>
                  <a:gd name="connsiteY13" fmla="*/ 76398 h 156268"/>
                  <a:gd name="connsiteX14" fmla="*/ 93761 w 434078"/>
                  <a:gd name="connsiteY14" fmla="*/ 76398 h 156268"/>
                  <a:gd name="connsiteX15" fmla="*/ 93761 w 434078"/>
                  <a:gd name="connsiteY15" fmla="*/ 36463 h 15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078" h="156268">
                    <a:moveTo>
                      <a:pt x="0" y="36463"/>
                    </a:moveTo>
                    <a:lnTo>
                      <a:pt x="0" y="159741"/>
                    </a:lnTo>
                    <a:lnTo>
                      <a:pt x="441024" y="159741"/>
                    </a:lnTo>
                    <a:lnTo>
                      <a:pt x="441024" y="60771"/>
                    </a:lnTo>
                    <a:lnTo>
                      <a:pt x="441024" y="60771"/>
                    </a:lnTo>
                    <a:lnTo>
                      <a:pt x="441024" y="159741"/>
                    </a:lnTo>
                    <a:lnTo>
                      <a:pt x="442760" y="159741"/>
                    </a:lnTo>
                    <a:lnTo>
                      <a:pt x="442760" y="34726"/>
                    </a:lnTo>
                    <a:lnTo>
                      <a:pt x="345527" y="34726"/>
                    </a:lnTo>
                    <a:lnTo>
                      <a:pt x="345527" y="76398"/>
                    </a:lnTo>
                    <a:lnTo>
                      <a:pt x="279547" y="76398"/>
                    </a:lnTo>
                    <a:lnTo>
                      <a:pt x="279547" y="0"/>
                    </a:lnTo>
                    <a:lnTo>
                      <a:pt x="158005" y="0"/>
                    </a:lnTo>
                    <a:lnTo>
                      <a:pt x="158005" y="76398"/>
                    </a:lnTo>
                    <a:lnTo>
                      <a:pt x="93761" y="76398"/>
                    </a:lnTo>
                    <a:lnTo>
                      <a:pt x="93761" y="36463"/>
                    </a:lnTo>
                    <a:close/>
                  </a:path>
                </a:pathLst>
              </a:custGeom>
              <a:solidFill>
                <a:srgbClr val="C1C1C1"/>
              </a:solidFill>
              <a:ln w="17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96" name="Freeform: Shape 95">
                <a:extLst>
                  <a:ext uri="{FF2B5EF4-FFF2-40B4-BE49-F238E27FC236}">
                    <a16:creationId xmlns:a16="http://schemas.microsoft.com/office/drawing/2014/main" id="{E751FB54-986C-4EC5-9C63-47EDCC6AECCB}"/>
                  </a:ext>
                </a:extLst>
              </p:cNvPr>
              <p:cNvSpPr>
                <a:spLocks/>
              </p:cNvSpPr>
              <p:nvPr/>
            </p:nvSpPr>
            <p:spPr>
              <a:xfrm>
                <a:off x="1341071" y="5199239"/>
                <a:ext cx="381989" cy="69453"/>
              </a:xfrm>
              <a:custGeom>
                <a:avLst/>
                <a:gdLst>
                  <a:gd name="connsiteX0" fmla="*/ 0 w 381989"/>
                  <a:gd name="connsiteY0" fmla="*/ 0 h 69452"/>
                  <a:gd name="connsiteX1" fmla="*/ 383726 w 381989"/>
                  <a:gd name="connsiteY1" fmla="*/ 0 h 69452"/>
                  <a:gd name="connsiteX2" fmla="*/ 383726 w 381989"/>
                  <a:gd name="connsiteY2" fmla="*/ 76398 h 69452"/>
                  <a:gd name="connsiteX3" fmla="*/ 0 w 381989"/>
                  <a:gd name="connsiteY3" fmla="*/ 76398 h 69452"/>
                </a:gdLst>
                <a:ahLst/>
                <a:cxnLst>
                  <a:cxn ang="0">
                    <a:pos x="connsiteX0" y="connsiteY0"/>
                  </a:cxn>
                  <a:cxn ang="0">
                    <a:pos x="connsiteX1" y="connsiteY1"/>
                  </a:cxn>
                  <a:cxn ang="0">
                    <a:pos x="connsiteX2" y="connsiteY2"/>
                  </a:cxn>
                  <a:cxn ang="0">
                    <a:pos x="connsiteX3" y="connsiteY3"/>
                  </a:cxn>
                </a:cxnLst>
                <a:rect l="l" t="t" r="r" b="b"/>
                <a:pathLst>
                  <a:path w="381989" h="69452">
                    <a:moveTo>
                      <a:pt x="0" y="0"/>
                    </a:moveTo>
                    <a:lnTo>
                      <a:pt x="383726" y="0"/>
                    </a:lnTo>
                    <a:lnTo>
                      <a:pt x="383726" y="76398"/>
                    </a:lnTo>
                    <a:lnTo>
                      <a:pt x="0" y="76398"/>
                    </a:lnTo>
                    <a:close/>
                  </a:path>
                </a:pathLst>
              </a:custGeom>
              <a:solidFill>
                <a:srgbClr val="C1C1C1"/>
              </a:solidFill>
              <a:ln w="17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97" name="Freeform: Shape 96">
                <a:extLst>
                  <a:ext uri="{FF2B5EF4-FFF2-40B4-BE49-F238E27FC236}">
                    <a16:creationId xmlns:a16="http://schemas.microsoft.com/office/drawing/2014/main" id="{2AFEAD74-5911-4DDF-BD6A-17B22D0EBCC2}"/>
                  </a:ext>
                </a:extLst>
              </p:cNvPr>
              <p:cNvSpPr>
                <a:spLocks/>
              </p:cNvSpPr>
              <p:nvPr/>
            </p:nvSpPr>
            <p:spPr>
              <a:xfrm>
                <a:off x="1403579" y="5072488"/>
                <a:ext cx="243084" cy="86816"/>
              </a:xfrm>
              <a:custGeom>
                <a:avLst/>
                <a:gdLst>
                  <a:gd name="connsiteX0" fmla="*/ 0 w 243084"/>
                  <a:gd name="connsiteY0" fmla="*/ 0 h 86815"/>
                  <a:gd name="connsiteX1" fmla="*/ 258711 w 243084"/>
                  <a:gd name="connsiteY1" fmla="*/ 0 h 86815"/>
                  <a:gd name="connsiteX2" fmla="*/ 258711 w 243084"/>
                  <a:gd name="connsiteY2" fmla="*/ 88552 h 86815"/>
                  <a:gd name="connsiteX3" fmla="*/ 0 w 243084"/>
                  <a:gd name="connsiteY3" fmla="*/ 88552 h 86815"/>
                </a:gdLst>
                <a:ahLst/>
                <a:cxnLst>
                  <a:cxn ang="0">
                    <a:pos x="connsiteX0" y="connsiteY0"/>
                  </a:cxn>
                  <a:cxn ang="0">
                    <a:pos x="connsiteX1" y="connsiteY1"/>
                  </a:cxn>
                  <a:cxn ang="0">
                    <a:pos x="connsiteX2" y="connsiteY2"/>
                  </a:cxn>
                  <a:cxn ang="0">
                    <a:pos x="connsiteX3" y="connsiteY3"/>
                  </a:cxn>
                </a:cxnLst>
                <a:rect l="l" t="t" r="r" b="b"/>
                <a:pathLst>
                  <a:path w="243084" h="86815">
                    <a:moveTo>
                      <a:pt x="0" y="0"/>
                    </a:moveTo>
                    <a:lnTo>
                      <a:pt x="258711" y="0"/>
                    </a:lnTo>
                    <a:lnTo>
                      <a:pt x="258711" y="88552"/>
                    </a:lnTo>
                    <a:lnTo>
                      <a:pt x="0" y="88552"/>
                    </a:lnTo>
                    <a:close/>
                  </a:path>
                </a:pathLst>
              </a:custGeom>
              <a:solidFill>
                <a:srgbClr val="C1C1C1"/>
              </a:solidFill>
              <a:ln w="17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grpSp>
      </p:grpSp>
      <p:sp>
        <p:nvSpPr>
          <p:cNvPr id="6" name="TextBox 5">
            <a:extLst>
              <a:ext uri="{FF2B5EF4-FFF2-40B4-BE49-F238E27FC236}">
                <a16:creationId xmlns:a16="http://schemas.microsoft.com/office/drawing/2014/main" id="{44FA8097-E578-44A4-9824-2FCFFAF5DEAF}"/>
              </a:ext>
            </a:extLst>
          </p:cNvPr>
          <p:cNvSpPr txBox="1">
            <a:spLocks/>
          </p:cNvSpPr>
          <p:nvPr/>
        </p:nvSpPr>
        <p:spPr>
          <a:xfrm>
            <a:off x="4121401" y="5201842"/>
            <a:ext cx="1785274" cy="424732"/>
          </a:xfrm>
          <a:prstGeom prst="rect">
            <a:avLst/>
          </a:prstGeom>
          <a:ln>
            <a:noFill/>
          </a:ln>
        </p:spPr>
        <p:txBody>
          <a:bodyPr wrap="square" rtlCol="0" anchor="t" anchorCtr="0">
            <a:spAutoFit/>
          </a:bodyPr>
          <a:lstStyle>
            <a:defPPr>
              <a:defRPr lang="en-US"/>
            </a:defPPr>
            <a:lvl1pPr algn="ctr">
              <a:defRPr sz="1200" b="1">
                <a:gradFill>
                  <a:gsLst>
                    <a:gs pos="0">
                      <a:schemeClr val="tx1"/>
                    </a:gs>
                    <a:gs pos="100000">
                      <a:schemeClr val="tx1"/>
                    </a:gs>
                  </a:gsLst>
                  <a:lin ang="5400000" scaled="1"/>
                </a:gradFill>
                <a:latin typeface="Segoe UI" panose="020B0502040204020203" pitchFamily="34" charset="0"/>
                <a:cs typeface="Segoe UI" panose="020B0502040204020203" pitchFamily="34" charset="0"/>
              </a:defRPr>
            </a:lvl1pPr>
          </a:lstStyle>
          <a:p>
            <a:pPr marL="0" marR="0" lvl="0" indent="0" algn="l" defTabSz="489844" rtl="0" eaLnBrk="1" fontAlgn="auto" latinLnBrk="0" hangingPunct="1">
              <a:lnSpc>
                <a:spcPct val="90000"/>
              </a:lnSpc>
              <a:spcBef>
                <a:spcPts val="321"/>
              </a:spcBef>
              <a:spcAft>
                <a:spcPts val="3000"/>
              </a:spcAft>
              <a:buClrTx/>
              <a:buSzTx/>
              <a:buFontTx/>
              <a:buNone/>
              <a:tabLst/>
              <a:defRPr/>
            </a:pPr>
            <a:r>
              <a:rPr kumimoji="0" lang="en-US" b="0" i="0" u="none" strike="noStrike" kern="0" cap="none" spc="0" normalizeH="0" baseline="0" noProof="0">
                <a:ln>
                  <a:noFill/>
                </a:ln>
                <a:solidFill>
                  <a:schemeClr val="tx1"/>
                </a:solidFill>
                <a:effectLst/>
                <a:uLnTx/>
                <a:uFillTx/>
                <a:latin typeface="+mj-lt"/>
                <a:ea typeface="+mn-ea"/>
                <a:cs typeface="Segoe UI" panose="020B0502040204020203" pitchFamily="34" charset="0"/>
              </a:rPr>
              <a:t>Simplified Onboarding and Administration</a:t>
            </a:r>
          </a:p>
        </p:txBody>
      </p:sp>
      <p:sp>
        <p:nvSpPr>
          <p:cNvPr id="56" name="Freeform 5">
            <a:extLst>
              <a:ext uri="{FF2B5EF4-FFF2-40B4-BE49-F238E27FC236}">
                <a16:creationId xmlns:a16="http://schemas.microsoft.com/office/drawing/2014/main" id="{4C561051-CE5A-48D4-8D0C-D7CA20E8607C}"/>
              </a:ext>
              <a:ext uri="{C183D7F6-B498-43B3-948B-1728B52AA6E4}">
                <adec:decorative xmlns:adec="http://schemas.microsoft.com/office/drawing/2017/decorative" val="1"/>
              </a:ext>
            </a:extLst>
          </p:cNvPr>
          <p:cNvSpPr>
            <a:spLocks/>
          </p:cNvSpPr>
          <p:nvPr/>
        </p:nvSpPr>
        <p:spPr bwMode="auto">
          <a:xfrm>
            <a:off x="6641032" y="5274508"/>
            <a:ext cx="279400" cy="279400"/>
          </a:xfrm>
          <a:custGeom>
            <a:avLst/>
            <a:gdLst>
              <a:gd name="T0" fmla="*/ 285 w 426"/>
              <a:gd name="T1" fmla="*/ 243 h 425"/>
              <a:gd name="T2" fmla="*/ 244 w 426"/>
              <a:gd name="T3" fmla="*/ 285 h 425"/>
              <a:gd name="T4" fmla="*/ 182 w 426"/>
              <a:gd name="T5" fmla="*/ 285 h 425"/>
              <a:gd name="T6" fmla="*/ 140 w 426"/>
              <a:gd name="T7" fmla="*/ 243 h 425"/>
              <a:gd name="T8" fmla="*/ 140 w 426"/>
              <a:gd name="T9" fmla="*/ 181 h 425"/>
              <a:gd name="T10" fmla="*/ 182 w 426"/>
              <a:gd name="T11" fmla="*/ 140 h 425"/>
              <a:gd name="T12" fmla="*/ 244 w 426"/>
              <a:gd name="T13" fmla="*/ 140 h 425"/>
              <a:gd name="T14" fmla="*/ 285 w 426"/>
              <a:gd name="T15" fmla="*/ 181 h 425"/>
              <a:gd name="T16" fmla="*/ 285 w 426"/>
              <a:gd name="T17" fmla="*/ 243 h 425"/>
              <a:gd name="T18" fmla="*/ 372 w 426"/>
              <a:gd name="T19" fmla="*/ 216 h 425"/>
              <a:gd name="T20" fmla="*/ 372 w 426"/>
              <a:gd name="T21" fmla="*/ 208 h 425"/>
              <a:gd name="T22" fmla="*/ 426 w 426"/>
              <a:gd name="T23" fmla="*/ 171 h 425"/>
              <a:gd name="T24" fmla="*/ 331 w 426"/>
              <a:gd name="T25" fmla="*/ 105 h 425"/>
              <a:gd name="T26" fmla="*/ 334 w 426"/>
              <a:gd name="T27" fmla="*/ 32 h 425"/>
              <a:gd name="T28" fmla="*/ 220 w 426"/>
              <a:gd name="T29" fmla="*/ 53 h 425"/>
              <a:gd name="T30" fmla="*/ 213 w 426"/>
              <a:gd name="T31" fmla="*/ 53 h 425"/>
              <a:gd name="T32" fmla="*/ 205 w 426"/>
              <a:gd name="T33" fmla="*/ 53 h 425"/>
              <a:gd name="T34" fmla="*/ 91 w 426"/>
              <a:gd name="T35" fmla="*/ 32 h 425"/>
              <a:gd name="T36" fmla="*/ 95 w 426"/>
              <a:gd name="T37" fmla="*/ 105 h 425"/>
              <a:gd name="T38" fmla="*/ 0 w 426"/>
              <a:gd name="T39" fmla="*/ 171 h 425"/>
              <a:gd name="T40" fmla="*/ 54 w 426"/>
              <a:gd name="T41" fmla="*/ 208 h 425"/>
              <a:gd name="T42" fmla="*/ 54 w 426"/>
              <a:gd name="T43" fmla="*/ 216 h 425"/>
              <a:gd name="T44" fmla="*/ 0 w 426"/>
              <a:gd name="T45" fmla="*/ 253 h 425"/>
              <a:gd name="T46" fmla="*/ 95 w 426"/>
              <a:gd name="T47" fmla="*/ 319 h 425"/>
              <a:gd name="T48" fmla="*/ 91 w 426"/>
              <a:gd name="T49" fmla="*/ 392 h 425"/>
              <a:gd name="T50" fmla="*/ 205 w 426"/>
              <a:gd name="T51" fmla="*/ 371 h 425"/>
              <a:gd name="T52" fmla="*/ 213 w 426"/>
              <a:gd name="T53" fmla="*/ 371 h 425"/>
              <a:gd name="T54" fmla="*/ 220 w 426"/>
              <a:gd name="T55" fmla="*/ 371 h 425"/>
              <a:gd name="T56" fmla="*/ 334 w 426"/>
              <a:gd name="T57" fmla="*/ 392 h 425"/>
              <a:gd name="T58" fmla="*/ 331 w 426"/>
              <a:gd name="T59" fmla="*/ 319 h 425"/>
              <a:gd name="T60" fmla="*/ 426 w 426"/>
              <a:gd name="T61" fmla="*/ 253 h 425"/>
              <a:gd name="T62" fmla="*/ 372 w 426"/>
              <a:gd name="T63" fmla="*/ 21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425">
                <a:moveTo>
                  <a:pt x="285" y="243"/>
                </a:moveTo>
                <a:lnTo>
                  <a:pt x="285" y="243"/>
                </a:lnTo>
                <a:cubicBezTo>
                  <a:pt x="281" y="252"/>
                  <a:pt x="276" y="261"/>
                  <a:pt x="269" y="268"/>
                </a:cubicBezTo>
                <a:cubicBezTo>
                  <a:pt x="261" y="275"/>
                  <a:pt x="253" y="281"/>
                  <a:pt x="244" y="285"/>
                </a:cubicBezTo>
                <a:cubicBezTo>
                  <a:pt x="234" y="289"/>
                  <a:pt x="224" y="291"/>
                  <a:pt x="213" y="291"/>
                </a:cubicBezTo>
                <a:cubicBezTo>
                  <a:pt x="202" y="291"/>
                  <a:pt x="192" y="289"/>
                  <a:pt x="182" y="285"/>
                </a:cubicBezTo>
                <a:cubicBezTo>
                  <a:pt x="173" y="281"/>
                  <a:pt x="164" y="275"/>
                  <a:pt x="157" y="268"/>
                </a:cubicBezTo>
                <a:cubicBezTo>
                  <a:pt x="150" y="261"/>
                  <a:pt x="144" y="252"/>
                  <a:pt x="140" y="243"/>
                </a:cubicBezTo>
                <a:cubicBezTo>
                  <a:pt x="136" y="233"/>
                  <a:pt x="134" y="223"/>
                  <a:pt x="134" y="212"/>
                </a:cubicBezTo>
                <a:cubicBezTo>
                  <a:pt x="134" y="201"/>
                  <a:pt x="136" y="191"/>
                  <a:pt x="140" y="181"/>
                </a:cubicBezTo>
                <a:cubicBezTo>
                  <a:pt x="144" y="172"/>
                  <a:pt x="150" y="164"/>
                  <a:pt x="157" y="156"/>
                </a:cubicBezTo>
                <a:cubicBezTo>
                  <a:pt x="164" y="149"/>
                  <a:pt x="173" y="144"/>
                  <a:pt x="182" y="140"/>
                </a:cubicBezTo>
                <a:cubicBezTo>
                  <a:pt x="192" y="135"/>
                  <a:pt x="202" y="133"/>
                  <a:pt x="213" y="133"/>
                </a:cubicBezTo>
                <a:cubicBezTo>
                  <a:pt x="224" y="133"/>
                  <a:pt x="234" y="135"/>
                  <a:pt x="244" y="140"/>
                </a:cubicBezTo>
                <a:cubicBezTo>
                  <a:pt x="253" y="144"/>
                  <a:pt x="261" y="149"/>
                  <a:pt x="269" y="156"/>
                </a:cubicBezTo>
                <a:cubicBezTo>
                  <a:pt x="276" y="164"/>
                  <a:pt x="281" y="172"/>
                  <a:pt x="285" y="181"/>
                </a:cubicBezTo>
                <a:cubicBezTo>
                  <a:pt x="290" y="191"/>
                  <a:pt x="292" y="201"/>
                  <a:pt x="292" y="212"/>
                </a:cubicBezTo>
                <a:cubicBezTo>
                  <a:pt x="292" y="223"/>
                  <a:pt x="290" y="233"/>
                  <a:pt x="285" y="243"/>
                </a:cubicBezTo>
                <a:close/>
                <a:moveTo>
                  <a:pt x="372" y="216"/>
                </a:moveTo>
                <a:lnTo>
                  <a:pt x="372" y="216"/>
                </a:lnTo>
                <a:cubicBezTo>
                  <a:pt x="372" y="215"/>
                  <a:pt x="372" y="213"/>
                  <a:pt x="372" y="212"/>
                </a:cubicBezTo>
                <a:cubicBezTo>
                  <a:pt x="372" y="211"/>
                  <a:pt x="372" y="210"/>
                  <a:pt x="372" y="208"/>
                </a:cubicBezTo>
                <a:cubicBezTo>
                  <a:pt x="372" y="207"/>
                  <a:pt x="372" y="206"/>
                  <a:pt x="372" y="205"/>
                </a:cubicBezTo>
                <a:lnTo>
                  <a:pt x="426" y="171"/>
                </a:lnTo>
                <a:lnTo>
                  <a:pt x="393" y="91"/>
                </a:lnTo>
                <a:lnTo>
                  <a:pt x="331" y="105"/>
                </a:lnTo>
                <a:cubicBezTo>
                  <a:pt x="327" y="101"/>
                  <a:pt x="324" y="98"/>
                  <a:pt x="320" y="94"/>
                </a:cubicBezTo>
                <a:lnTo>
                  <a:pt x="334" y="32"/>
                </a:lnTo>
                <a:lnTo>
                  <a:pt x="254" y="0"/>
                </a:lnTo>
                <a:lnTo>
                  <a:pt x="220" y="53"/>
                </a:lnTo>
                <a:cubicBezTo>
                  <a:pt x="219" y="53"/>
                  <a:pt x="218" y="53"/>
                  <a:pt x="217" y="53"/>
                </a:cubicBezTo>
                <a:cubicBezTo>
                  <a:pt x="215" y="53"/>
                  <a:pt x="214" y="53"/>
                  <a:pt x="213" y="53"/>
                </a:cubicBezTo>
                <a:cubicBezTo>
                  <a:pt x="212" y="53"/>
                  <a:pt x="210" y="53"/>
                  <a:pt x="209" y="53"/>
                </a:cubicBezTo>
                <a:cubicBezTo>
                  <a:pt x="208" y="53"/>
                  <a:pt x="207" y="53"/>
                  <a:pt x="205" y="53"/>
                </a:cubicBezTo>
                <a:lnTo>
                  <a:pt x="172" y="0"/>
                </a:lnTo>
                <a:lnTo>
                  <a:pt x="91" y="32"/>
                </a:lnTo>
                <a:lnTo>
                  <a:pt x="106" y="94"/>
                </a:lnTo>
                <a:cubicBezTo>
                  <a:pt x="102" y="98"/>
                  <a:pt x="98" y="101"/>
                  <a:pt x="95" y="105"/>
                </a:cubicBezTo>
                <a:lnTo>
                  <a:pt x="33" y="91"/>
                </a:lnTo>
                <a:lnTo>
                  <a:pt x="0" y="171"/>
                </a:lnTo>
                <a:lnTo>
                  <a:pt x="54" y="205"/>
                </a:lnTo>
                <a:cubicBezTo>
                  <a:pt x="54" y="206"/>
                  <a:pt x="54" y="207"/>
                  <a:pt x="54" y="208"/>
                </a:cubicBezTo>
                <a:cubicBezTo>
                  <a:pt x="54" y="210"/>
                  <a:pt x="54" y="211"/>
                  <a:pt x="54" y="212"/>
                </a:cubicBezTo>
                <a:cubicBezTo>
                  <a:pt x="54" y="213"/>
                  <a:pt x="54" y="215"/>
                  <a:pt x="54" y="216"/>
                </a:cubicBezTo>
                <a:cubicBezTo>
                  <a:pt x="54" y="217"/>
                  <a:pt x="54" y="218"/>
                  <a:pt x="54" y="220"/>
                </a:cubicBezTo>
                <a:lnTo>
                  <a:pt x="0" y="253"/>
                </a:lnTo>
                <a:lnTo>
                  <a:pt x="33" y="334"/>
                </a:lnTo>
                <a:lnTo>
                  <a:pt x="95" y="319"/>
                </a:lnTo>
                <a:cubicBezTo>
                  <a:pt x="98" y="323"/>
                  <a:pt x="102" y="327"/>
                  <a:pt x="106" y="330"/>
                </a:cubicBezTo>
                <a:lnTo>
                  <a:pt x="91" y="392"/>
                </a:lnTo>
                <a:lnTo>
                  <a:pt x="172" y="425"/>
                </a:lnTo>
                <a:lnTo>
                  <a:pt x="205" y="371"/>
                </a:lnTo>
                <a:cubicBezTo>
                  <a:pt x="207" y="371"/>
                  <a:pt x="208" y="371"/>
                  <a:pt x="209" y="371"/>
                </a:cubicBezTo>
                <a:cubicBezTo>
                  <a:pt x="210" y="371"/>
                  <a:pt x="212" y="371"/>
                  <a:pt x="213" y="371"/>
                </a:cubicBezTo>
                <a:cubicBezTo>
                  <a:pt x="214" y="371"/>
                  <a:pt x="215" y="371"/>
                  <a:pt x="217" y="371"/>
                </a:cubicBezTo>
                <a:cubicBezTo>
                  <a:pt x="218" y="371"/>
                  <a:pt x="219" y="371"/>
                  <a:pt x="220" y="371"/>
                </a:cubicBezTo>
                <a:lnTo>
                  <a:pt x="254" y="425"/>
                </a:lnTo>
                <a:lnTo>
                  <a:pt x="334" y="392"/>
                </a:lnTo>
                <a:lnTo>
                  <a:pt x="320" y="330"/>
                </a:lnTo>
                <a:cubicBezTo>
                  <a:pt x="324" y="327"/>
                  <a:pt x="327" y="323"/>
                  <a:pt x="331" y="319"/>
                </a:cubicBezTo>
                <a:lnTo>
                  <a:pt x="393" y="334"/>
                </a:lnTo>
                <a:lnTo>
                  <a:pt x="426" y="253"/>
                </a:lnTo>
                <a:lnTo>
                  <a:pt x="372" y="220"/>
                </a:lnTo>
                <a:cubicBezTo>
                  <a:pt x="372" y="218"/>
                  <a:pt x="372" y="217"/>
                  <a:pt x="372" y="216"/>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57" name="TextBox 56">
            <a:extLst>
              <a:ext uri="{FF2B5EF4-FFF2-40B4-BE49-F238E27FC236}">
                <a16:creationId xmlns:a16="http://schemas.microsoft.com/office/drawing/2014/main" id="{A56FA190-99B0-4BB5-BAF2-16FD44330E6C}"/>
              </a:ext>
            </a:extLst>
          </p:cNvPr>
          <p:cNvSpPr txBox="1">
            <a:spLocks/>
          </p:cNvSpPr>
          <p:nvPr/>
        </p:nvSpPr>
        <p:spPr>
          <a:xfrm>
            <a:off x="7003427" y="5284942"/>
            <a:ext cx="1632482" cy="258532"/>
          </a:xfrm>
          <a:prstGeom prst="rect">
            <a:avLst/>
          </a:prstGeom>
          <a:ln>
            <a:noFill/>
          </a:ln>
        </p:spPr>
        <p:txBody>
          <a:bodyPr wrap="square" rtlCol="0" anchor="t" anchorCtr="0">
            <a:spAutoFit/>
          </a:bodyPr>
          <a:lstStyle>
            <a:defPPr>
              <a:defRPr lang="en-US"/>
            </a:defPPr>
            <a:lvl1pPr algn="ctr">
              <a:defRPr sz="1200" b="1">
                <a:gradFill>
                  <a:gsLst>
                    <a:gs pos="0">
                      <a:schemeClr val="tx1"/>
                    </a:gs>
                    <a:gs pos="100000">
                      <a:schemeClr val="tx1"/>
                    </a:gs>
                  </a:gsLst>
                  <a:lin ang="5400000" scaled="1"/>
                </a:gradFill>
                <a:latin typeface="Segoe UI" panose="020B0502040204020203" pitchFamily="34" charset="0"/>
                <a:cs typeface="Segoe UI" panose="020B0502040204020203" pitchFamily="34" charset="0"/>
              </a:defRPr>
            </a:lvl1pPr>
          </a:lstStyle>
          <a:p>
            <a:pPr marL="0" marR="0" lvl="0" indent="0" algn="l" defTabSz="489844" rtl="0" eaLnBrk="1" fontAlgn="auto" latinLnBrk="0" hangingPunct="1">
              <a:lnSpc>
                <a:spcPct val="90000"/>
              </a:lnSpc>
              <a:spcBef>
                <a:spcPts val="321"/>
              </a:spcBef>
              <a:spcAft>
                <a:spcPts val="3000"/>
              </a:spcAft>
              <a:buClrTx/>
              <a:buSzTx/>
              <a:buFontTx/>
              <a:buNone/>
              <a:tabLst/>
              <a:defRPr/>
            </a:pPr>
            <a:r>
              <a:rPr kumimoji="0" lang="en-US" b="0" i="0" u="none" strike="noStrike" kern="0" cap="none" spc="0" normalizeH="0" baseline="0" noProof="0">
                <a:ln>
                  <a:noFill/>
                </a:ln>
                <a:solidFill>
                  <a:schemeClr val="tx1"/>
                </a:solidFill>
                <a:effectLst/>
                <a:uLnTx/>
                <a:uFillTx/>
                <a:latin typeface="+mj-lt"/>
                <a:ea typeface="+mn-ea"/>
                <a:cs typeface="Segoe UI" panose="020B0502040204020203" pitchFamily="34" charset="0"/>
              </a:rPr>
              <a:t>APIs and Integration</a:t>
            </a:r>
          </a:p>
        </p:txBody>
      </p:sp>
      <p:cxnSp>
        <p:nvCxnSpPr>
          <p:cNvPr id="25" name="Straight Connector 24">
            <a:extLst>
              <a:ext uri="{FF2B5EF4-FFF2-40B4-BE49-F238E27FC236}">
                <a16:creationId xmlns:a16="http://schemas.microsoft.com/office/drawing/2014/main" id="{38B9B6A1-1B9B-457F-A456-8E5A2ACA0EE8}"/>
              </a:ext>
              <a:ext uri="{C183D7F6-B498-43B3-948B-1728B52AA6E4}">
                <adec:decorative xmlns:adec="http://schemas.microsoft.com/office/drawing/2017/decorative" val="1"/>
              </a:ext>
            </a:extLst>
          </p:cNvPr>
          <p:cNvCxnSpPr>
            <a:cxnSpLocks/>
          </p:cNvCxnSpPr>
          <p:nvPr/>
        </p:nvCxnSpPr>
        <p:spPr>
          <a:xfrm>
            <a:off x="6209290" y="5229313"/>
            <a:ext cx="0" cy="36979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1" name="Group 123">
            <a:extLst>
              <a:ext uri="{FF2B5EF4-FFF2-40B4-BE49-F238E27FC236}">
                <a16:creationId xmlns:a16="http://schemas.microsoft.com/office/drawing/2014/main" id="{07013CFE-8D72-4A33-9F38-9FD38CC7CEE0}"/>
              </a:ext>
              <a:ext uri="{C183D7F6-B498-43B3-948B-1728B52AA6E4}">
                <adec:decorative xmlns:adec="http://schemas.microsoft.com/office/drawing/2017/decorative" val="1"/>
              </a:ext>
            </a:extLst>
          </p:cNvPr>
          <p:cNvGrpSpPr>
            <a:grpSpLocks noChangeAspect="1"/>
          </p:cNvGrpSpPr>
          <p:nvPr/>
        </p:nvGrpSpPr>
        <p:grpSpPr bwMode="auto">
          <a:xfrm>
            <a:off x="3556092" y="5259427"/>
            <a:ext cx="342900" cy="309563"/>
            <a:chOff x="3294" y="3393"/>
            <a:chExt cx="216" cy="195"/>
          </a:xfrm>
        </p:grpSpPr>
        <p:sp>
          <p:nvSpPr>
            <p:cNvPr id="65" name="Freeform 124">
              <a:extLst>
                <a:ext uri="{FF2B5EF4-FFF2-40B4-BE49-F238E27FC236}">
                  <a16:creationId xmlns:a16="http://schemas.microsoft.com/office/drawing/2014/main" id="{2CAFA824-10C4-4E2A-8B3D-6D71E598F85A}"/>
                </a:ext>
              </a:extLst>
            </p:cNvPr>
            <p:cNvSpPr>
              <a:spLocks/>
            </p:cNvSpPr>
            <p:nvPr/>
          </p:nvSpPr>
          <p:spPr bwMode="auto">
            <a:xfrm>
              <a:off x="3311" y="3393"/>
              <a:ext cx="17" cy="29"/>
            </a:xfrm>
            <a:custGeom>
              <a:avLst/>
              <a:gdLst>
                <a:gd name="T0" fmla="*/ 27 w 27"/>
                <a:gd name="T1" fmla="*/ 0 h 46"/>
                <a:gd name="T2" fmla="*/ 27 w 27"/>
                <a:gd name="T3" fmla="*/ 0 h 46"/>
                <a:gd name="T4" fmla="*/ 0 w 27"/>
                <a:gd name="T5" fmla="*/ 0 h 46"/>
                <a:gd name="T6" fmla="*/ 0 w 27"/>
                <a:gd name="T7" fmla="*/ 46 h 46"/>
                <a:gd name="T8" fmla="*/ 27 w 27"/>
                <a:gd name="T9" fmla="*/ 46 h 46"/>
                <a:gd name="T10" fmla="*/ 27 w 27"/>
                <a:gd name="T11" fmla="*/ 0 h 46"/>
              </a:gdLst>
              <a:ahLst/>
              <a:cxnLst>
                <a:cxn ang="0">
                  <a:pos x="T0" y="T1"/>
                </a:cxn>
                <a:cxn ang="0">
                  <a:pos x="T2" y="T3"/>
                </a:cxn>
                <a:cxn ang="0">
                  <a:pos x="T4" y="T5"/>
                </a:cxn>
                <a:cxn ang="0">
                  <a:pos x="T6" y="T7"/>
                </a:cxn>
                <a:cxn ang="0">
                  <a:pos x="T8" y="T9"/>
                </a:cxn>
                <a:cxn ang="0">
                  <a:pos x="T10" y="T11"/>
                </a:cxn>
              </a:cxnLst>
              <a:rect l="0" t="0" r="r" b="b"/>
              <a:pathLst>
                <a:path w="27" h="46">
                  <a:moveTo>
                    <a:pt x="27" y="0"/>
                  </a:moveTo>
                  <a:lnTo>
                    <a:pt x="27" y="0"/>
                  </a:lnTo>
                  <a:lnTo>
                    <a:pt x="0" y="0"/>
                  </a:lnTo>
                  <a:lnTo>
                    <a:pt x="0" y="46"/>
                  </a:lnTo>
                  <a:lnTo>
                    <a:pt x="27" y="46"/>
                  </a:lnTo>
                  <a:lnTo>
                    <a:pt x="27"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25">
              <a:extLst>
                <a:ext uri="{FF2B5EF4-FFF2-40B4-BE49-F238E27FC236}">
                  <a16:creationId xmlns:a16="http://schemas.microsoft.com/office/drawing/2014/main" id="{146C141C-F7CE-46F3-B150-F0AB03DB3970}"/>
                </a:ext>
              </a:extLst>
            </p:cNvPr>
            <p:cNvSpPr>
              <a:spLocks/>
            </p:cNvSpPr>
            <p:nvPr/>
          </p:nvSpPr>
          <p:spPr bwMode="auto">
            <a:xfrm>
              <a:off x="3311" y="3471"/>
              <a:ext cx="17" cy="117"/>
            </a:xfrm>
            <a:custGeom>
              <a:avLst/>
              <a:gdLst>
                <a:gd name="T0" fmla="*/ 0 w 27"/>
                <a:gd name="T1" fmla="*/ 187 h 187"/>
                <a:gd name="T2" fmla="*/ 0 w 27"/>
                <a:gd name="T3" fmla="*/ 187 h 187"/>
                <a:gd name="T4" fmla="*/ 27 w 27"/>
                <a:gd name="T5" fmla="*/ 187 h 187"/>
                <a:gd name="T6" fmla="*/ 27 w 27"/>
                <a:gd name="T7" fmla="*/ 0 h 187"/>
                <a:gd name="T8" fmla="*/ 0 w 27"/>
                <a:gd name="T9" fmla="*/ 0 h 187"/>
                <a:gd name="T10" fmla="*/ 0 w 27"/>
                <a:gd name="T11" fmla="*/ 187 h 187"/>
              </a:gdLst>
              <a:ahLst/>
              <a:cxnLst>
                <a:cxn ang="0">
                  <a:pos x="T0" y="T1"/>
                </a:cxn>
                <a:cxn ang="0">
                  <a:pos x="T2" y="T3"/>
                </a:cxn>
                <a:cxn ang="0">
                  <a:pos x="T4" y="T5"/>
                </a:cxn>
                <a:cxn ang="0">
                  <a:pos x="T6" y="T7"/>
                </a:cxn>
                <a:cxn ang="0">
                  <a:pos x="T8" y="T9"/>
                </a:cxn>
                <a:cxn ang="0">
                  <a:pos x="T10" y="T11"/>
                </a:cxn>
              </a:cxnLst>
              <a:rect l="0" t="0" r="r" b="b"/>
              <a:pathLst>
                <a:path w="27" h="187">
                  <a:moveTo>
                    <a:pt x="0" y="187"/>
                  </a:moveTo>
                  <a:lnTo>
                    <a:pt x="0" y="187"/>
                  </a:lnTo>
                  <a:lnTo>
                    <a:pt x="27" y="187"/>
                  </a:lnTo>
                  <a:lnTo>
                    <a:pt x="27" y="0"/>
                  </a:lnTo>
                  <a:lnTo>
                    <a:pt x="0" y="0"/>
                  </a:lnTo>
                  <a:lnTo>
                    <a:pt x="0" y="18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6">
              <a:extLst>
                <a:ext uri="{FF2B5EF4-FFF2-40B4-BE49-F238E27FC236}">
                  <a16:creationId xmlns:a16="http://schemas.microsoft.com/office/drawing/2014/main" id="{945C5B20-2FC0-4E88-99BA-F14D4C377F9C}"/>
                </a:ext>
              </a:extLst>
            </p:cNvPr>
            <p:cNvSpPr>
              <a:spLocks/>
            </p:cNvSpPr>
            <p:nvPr/>
          </p:nvSpPr>
          <p:spPr bwMode="auto">
            <a:xfrm>
              <a:off x="3394" y="3569"/>
              <a:ext cx="16" cy="19"/>
            </a:xfrm>
            <a:custGeom>
              <a:avLst/>
              <a:gdLst>
                <a:gd name="T0" fmla="*/ 0 w 27"/>
                <a:gd name="T1" fmla="*/ 30 h 30"/>
                <a:gd name="T2" fmla="*/ 0 w 27"/>
                <a:gd name="T3" fmla="*/ 30 h 30"/>
                <a:gd name="T4" fmla="*/ 27 w 27"/>
                <a:gd name="T5" fmla="*/ 30 h 30"/>
                <a:gd name="T6" fmla="*/ 27 w 27"/>
                <a:gd name="T7" fmla="*/ 0 h 30"/>
                <a:gd name="T8" fmla="*/ 0 w 27"/>
                <a:gd name="T9" fmla="*/ 0 h 30"/>
                <a:gd name="T10" fmla="*/ 0 w 27"/>
                <a:gd name="T11" fmla="*/ 30 h 30"/>
              </a:gdLst>
              <a:ahLst/>
              <a:cxnLst>
                <a:cxn ang="0">
                  <a:pos x="T0" y="T1"/>
                </a:cxn>
                <a:cxn ang="0">
                  <a:pos x="T2" y="T3"/>
                </a:cxn>
                <a:cxn ang="0">
                  <a:pos x="T4" y="T5"/>
                </a:cxn>
                <a:cxn ang="0">
                  <a:pos x="T6" y="T7"/>
                </a:cxn>
                <a:cxn ang="0">
                  <a:pos x="T8" y="T9"/>
                </a:cxn>
                <a:cxn ang="0">
                  <a:pos x="T10" y="T11"/>
                </a:cxn>
              </a:cxnLst>
              <a:rect l="0" t="0" r="r" b="b"/>
              <a:pathLst>
                <a:path w="27" h="30">
                  <a:moveTo>
                    <a:pt x="0" y="30"/>
                  </a:moveTo>
                  <a:lnTo>
                    <a:pt x="0" y="30"/>
                  </a:lnTo>
                  <a:lnTo>
                    <a:pt x="27" y="30"/>
                  </a:lnTo>
                  <a:lnTo>
                    <a:pt x="27" y="0"/>
                  </a:lnTo>
                  <a:lnTo>
                    <a:pt x="0" y="0"/>
                  </a:lnTo>
                  <a:lnTo>
                    <a:pt x="0" y="3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7">
              <a:extLst>
                <a:ext uri="{FF2B5EF4-FFF2-40B4-BE49-F238E27FC236}">
                  <a16:creationId xmlns:a16="http://schemas.microsoft.com/office/drawing/2014/main" id="{A7878955-17BA-4830-83F3-993C8CE3A7B5}"/>
                </a:ext>
              </a:extLst>
            </p:cNvPr>
            <p:cNvSpPr>
              <a:spLocks/>
            </p:cNvSpPr>
            <p:nvPr/>
          </p:nvSpPr>
          <p:spPr bwMode="auto">
            <a:xfrm>
              <a:off x="3394" y="3393"/>
              <a:ext cx="16" cy="125"/>
            </a:xfrm>
            <a:custGeom>
              <a:avLst/>
              <a:gdLst>
                <a:gd name="T0" fmla="*/ 27 w 27"/>
                <a:gd name="T1" fmla="*/ 0 h 201"/>
                <a:gd name="T2" fmla="*/ 27 w 27"/>
                <a:gd name="T3" fmla="*/ 0 h 201"/>
                <a:gd name="T4" fmla="*/ 0 w 27"/>
                <a:gd name="T5" fmla="*/ 0 h 201"/>
                <a:gd name="T6" fmla="*/ 0 w 27"/>
                <a:gd name="T7" fmla="*/ 201 h 201"/>
                <a:gd name="T8" fmla="*/ 27 w 27"/>
                <a:gd name="T9" fmla="*/ 201 h 201"/>
                <a:gd name="T10" fmla="*/ 27 w 27"/>
                <a:gd name="T11" fmla="*/ 0 h 201"/>
              </a:gdLst>
              <a:ahLst/>
              <a:cxnLst>
                <a:cxn ang="0">
                  <a:pos x="T0" y="T1"/>
                </a:cxn>
                <a:cxn ang="0">
                  <a:pos x="T2" y="T3"/>
                </a:cxn>
                <a:cxn ang="0">
                  <a:pos x="T4" y="T5"/>
                </a:cxn>
                <a:cxn ang="0">
                  <a:pos x="T6" y="T7"/>
                </a:cxn>
                <a:cxn ang="0">
                  <a:pos x="T8" y="T9"/>
                </a:cxn>
                <a:cxn ang="0">
                  <a:pos x="T10" y="T11"/>
                </a:cxn>
              </a:cxnLst>
              <a:rect l="0" t="0" r="r" b="b"/>
              <a:pathLst>
                <a:path w="27" h="201">
                  <a:moveTo>
                    <a:pt x="27" y="0"/>
                  </a:moveTo>
                  <a:lnTo>
                    <a:pt x="27" y="0"/>
                  </a:lnTo>
                  <a:lnTo>
                    <a:pt x="0" y="0"/>
                  </a:lnTo>
                  <a:lnTo>
                    <a:pt x="0" y="201"/>
                  </a:lnTo>
                  <a:lnTo>
                    <a:pt x="27" y="201"/>
                  </a:lnTo>
                  <a:lnTo>
                    <a:pt x="27"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8">
              <a:extLst>
                <a:ext uri="{FF2B5EF4-FFF2-40B4-BE49-F238E27FC236}">
                  <a16:creationId xmlns:a16="http://schemas.microsoft.com/office/drawing/2014/main" id="{D1C5924C-5FA0-4327-A93F-4899A8B79623}"/>
                </a:ext>
              </a:extLst>
            </p:cNvPr>
            <p:cNvSpPr>
              <a:spLocks/>
            </p:cNvSpPr>
            <p:nvPr/>
          </p:nvSpPr>
          <p:spPr bwMode="auto">
            <a:xfrm>
              <a:off x="3477" y="3519"/>
              <a:ext cx="16" cy="69"/>
            </a:xfrm>
            <a:custGeom>
              <a:avLst/>
              <a:gdLst>
                <a:gd name="T0" fmla="*/ 0 w 26"/>
                <a:gd name="T1" fmla="*/ 110 h 110"/>
                <a:gd name="T2" fmla="*/ 0 w 26"/>
                <a:gd name="T3" fmla="*/ 110 h 110"/>
                <a:gd name="T4" fmla="*/ 26 w 26"/>
                <a:gd name="T5" fmla="*/ 110 h 110"/>
                <a:gd name="T6" fmla="*/ 26 w 26"/>
                <a:gd name="T7" fmla="*/ 0 h 110"/>
                <a:gd name="T8" fmla="*/ 0 w 26"/>
                <a:gd name="T9" fmla="*/ 0 h 110"/>
                <a:gd name="T10" fmla="*/ 0 w 26"/>
                <a:gd name="T11" fmla="*/ 110 h 110"/>
              </a:gdLst>
              <a:ahLst/>
              <a:cxnLst>
                <a:cxn ang="0">
                  <a:pos x="T0" y="T1"/>
                </a:cxn>
                <a:cxn ang="0">
                  <a:pos x="T2" y="T3"/>
                </a:cxn>
                <a:cxn ang="0">
                  <a:pos x="T4" y="T5"/>
                </a:cxn>
                <a:cxn ang="0">
                  <a:pos x="T6" y="T7"/>
                </a:cxn>
                <a:cxn ang="0">
                  <a:pos x="T8" y="T9"/>
                </a:cxn>
                <a:cxn ang="0">
                  <a:pos x="T10" y="T11"/>
                </a:cxn>
              </a:cxnLst>
              <a:rect l="0" t="0" r="r" b="b"/>
              <a:pathLst>
                <a:path w="26" h="110">
                  <a:moveTo>
                    <a:pt x="0" y="110"/>
                  </a:moveTo>
                  <a:lnTo>
                    <a:pt x="0" y="110"/>
                  </a:lnTo>
                  <a:lnTo>
                    <a:pt x="26" y="110"/>
                  </a:lnTo>
                  <a:lnTo>
                    <a:pt x="26" y="0"/>
                  </a:lnTo>
                  <a:lnTo>
                    <a:pt x="0" y="0"/>
                  </a:lnTo>
                  <a:lnTo>
                    <a:pt x="0" y="11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9">
              <a:extLst>
                <a:ext uri="{FF2B5EF4-FFF2-40B4-BE49-F238E27FC236}">
                  <a16:creationId xmlns:a16="http://schemas.microsoft.com/office/drawing/2014/main" id="{AC7652B3-9E5D-45DA-98AE-8DFE19CCAB84}"/>
                </a:ext>
              </a:extLst>
            </p:cNvPr>
            <p:cNvSpPr>
              <a:spLocks/>
            </p:cNvSpPr>
            <p:nvPr/>
          </p:nvSpPr>
          <p:spPr bwMode="auto">
            <a:xfrm>
              <a:off x="3477" y="3393"/>
              <a:ext cx="16" cy="75"/>
            </a:xfrm>
            <a:custGeom>
              <a:avLst/>
              <a:gdLst>
                <a:gd name="T0" fmla="*/ 26 w 26"/>
                <a:gd name="T1" fmla="*/ 0 h 121"/>
                <a:gd name="T2" fmla="*/ 26 w 26"/>
                <a:gd name="T3" fmla="*/ 0 h 121"/>
                <a:gd name="T4" fmla="*/ 0 w 26"/>
                <a:gd name="T5" fmla="*/ 0 h 121"/>
                <a:gd name="T6" fmla="*/ 0 w 26"/>
                <a:gd name="T7" fmla="*/ 121 h 121"/>
                <a:gd name="T8" fmla="*/ 26 w 26"/>
                <a:gd name="T9" fmla="*/ 121 h 121"/>
                <a:gd name="T10" fmla="*/ 26 w 26"/>
                <a:gd name="T11" fmla="*/ 0 h 121"/>
              </a:gdLst>
              <a:ahLst/>
              <a:cxnLst>
                <a:cxn ang="0">
                  <a:pos x="T0" y="T1"/>
                </a:cxn>
                <a:cxn ang="0">
                  <a:pos x="T2" y="T3"/>
                </a:cxn>
                <a:cxn ang="0">
                  <a:pos x="T4" y="T5"/>
                </a:cxn>
                <a:cxn ang="0">
                  <a:pos x="T6" y="T7"/>
                </a:cxn>
                <a:cxn ang="0">
                  <a:pos x="T8" y="T9"/>
                </a:cxn>
                <a:cxn ang="0">
                  <a:pos x="T10" y="T11"/>
                </a:cxn>
              </a:cxnLst>
              <a:rect l="0" t="0" r="r" b="b"/>
              <a:pathLst>
                <a:path w="26" h="121">
                  <a:moveTo>
                    <a:pt x="26" y="0"/>
                  </a:moveTo>
                  <a:lnTo>
                    <a:pt x="26" y="0"/>
                  </a:lnTo>
                  <a:lnTo>
                    <a:pt x="0" y="0"/>
                  </a:lnTo>
                  <a:lnTo>
                    <a:pt x="0" y="121"/>
                  </a:lnTo>
                  <a:lnTo>
                    <a:pt x="26" y="121"/>
                  </a:lnTo>
                  <a:lnTo>
                    <a:pt x="26"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0">
              <a:extLst>
                <a:ext uri="{FF2B5EF4-FFF2-40B4-BE49-F238E27FC236}">
                  <a16:creationId xmlns:a16="http://schemas.microsoft.com/office/drawing/2014/main" id="{68CD8FAD-E223-495F-9586-EDE0D24A23A2}"/>
                </a:ext>
              </a:extLst>
            </p:cNvPr>
            <p:cNvSpPr>
              <a:spLocks/>
            </p:cNvSpPr>
            <p:nvPr/>
          </p:nvSpPr>
          <p:spPr bwMode="auto">
            <a:xfrm>
              <a:off x="3294" y="3422"/>
              <a:ext cx="50" cy="33"/>
            </a:xfrm>
            <a:custGeom>
              <a:avLst/>
              <a:gdLst>
                <a:gd name="T0" fmla="*/ 27 w 80"/>
                <a:gd name="T1" fmla="*/ 0 h 53"/>
                <a:gd name="T2" fmla="*/ 27 w 80"/>
                <a:gd name="T3" fmla="*/ 0 h 53"/>
                <a:gd name="T4" fmla="*/ 0 w 80"/>
                <a:gd name="T5" fmla="*/ 0 h 53"/>
                <a:gd name="T6" fmla="*/ 0 w 80"/>
                <a:gd name="T7" fmla="*/ 53 h 53"/>
                <a:gd name="T8" fmla="*/ 27 w 80"/>
                <a:gd name="T9" fmla="*/ 53 h 53"/>
                <a:gd name="T10" fmla="*/ 54 w 80"/>
                <a:gd name="T11" fmla="*/ 53 h 53"/>
                <a:gd name="T12" fmla="*/ 80 w 80"/>
                <a:gd name="T13" fmla="*/ 53 h 53"/>
                <a:gd name="T14" fmla="*/ 80 w 80"/>
                <a:gd name="T15" fmla="*/ 0 h 53"/>
                <a:gd name="T16" fmla="*/ 54 w 80"/>
                <a:gd name="T17" fmla="*/ 0 h 53"/>
                <a:gd name="T18" fmla="*/ 27 w 8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3">
                  <a:moveTo>
                    <a:pt x="27" y="0"/>
                  </a:moveTo>
                  <a:lnTo>
                    <a:pt x="27" y="0"/>
                  </a:lnTo>
                  <a:lnTo>
                    <a:pt x="0" y="0"/>
                  </a:lnTo>
                  <a:lnTo>
                    <a:pt x="0" y="53"/>
                  </a:lnTo>
                  <a:lnTo>
                    <a:pt x="27" y="53"/>
                  </a:lnTo>
                  <a:lnTo>
                    <a:pt x="54" y="53"/>
                  </a:lnTo>
                  <a:lnTo>
                    <a:pt x="80" y="53"/>
                  </a:lnTo>
                  <a:lnTo>
                    <a:pt x="80" y="0"/>
                  </a:lnTo>
                  <a:lnTo>
                    <a:pt x="54" y="0"/>
                  </a:lnTo>
                  <a:lnTo>
                    <a:pt x="27"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1">
              <a:extLst>
                <a:ext uri="{FF2B5EF4-FFF2-40B4-BE49-F238E27FC236}">
                  <a16:creationId xmlns:a16="http://schemas.microsoft.com/office/drawing/2014/main" id="{11A2D49C-6BDF-474B-8FEF-5D089172EBC1}"/>
                </a:ext>
              </a:extLst>
            </p:cNvPr>
            <p:cNvSpPr>
              <a:spLocks/>
            </p:cNvSpPr>
            <p:nvPr/>
          </p:nvSpPr>
          <p:spPr bwMode="auto">
            <a:xfrm>
              <a:off x="3377" y="3518"/>
              <a:ext cx="50" cy="34"/>
            </a:xfrm>
            <a:custGeom>
              <a:avLst/>
              <a:gdLst>
                <a:gd name="T0" fmla="*/ 26 w 80"/>
                <a:gd name="T1" fmla="*/ 0 h 54"/>
                <a:gd name="T2" fmla="*/ 26 w 80"/>
                <a:gd name="T3" fmla="*/ 0 h 54"/>
                <a:gd name="T4" fmla="*/ 0 w 80"/>
                <a:gd name="T5" fmla="*/ 0 h 54"/>
                <a:gd name="T6" fmla="*/ 0 w 80"/>
                <a:gd name="T7" fmla="*/ 54 h 54"/>
                <a:gd name="T8" fmla="*/ 26 w 80"/>
                <a:gd name="T9" fmla="*/ 54 h 54"/>
                <a:gd name="T10" fmla="*/ 53 w 80"/>
                <a:gd name="T11" fmla="*/ 54 h 54"/>
                <a:gd name="T12" fmla="*/ 80 w 80"/>
                <a:gd name="T13" fmla="*/ 54 h 54"/>
                <a:gd name="T14" fmla="*/ 80 w 80"/>
                <a:gd name="T15" fmla="*/ 0 h 54"/>
                <a:gd name="T16" fmla="*/ 53 w 80"/>
                <a:gd name="T17" fmla="*/ 0 h 54"/>
                <a:gd name="T18" fmla="*/ 26 w 80"/>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4">
                  <a:moveTo>
                    <a:pt x="26" y="0"/>
                  </a:moveTo>
                  <a:lnTo>
                    <a:pt x="26" y="0"/>
                  </a:lnTo>
                  <a:lnTo>
                    <a:pt x="0" y="0"/>
                  </a:lnTo>
                  <a:lnTo>
                    <a:pt x="0" y="54"/>
                  </a:lnTo>
                  <a:lnTo>
                    <a:pt x="26" y="54"/>
                  </a:lnTo>
                  <a:lnTo>
                    <a:pt x="53" y="54"/>
                  </a:lnTo>
                  <a:lnTo>
                    <a:pt x="80" y="54"/>
                  </a:lnTo>
                  <a:lnTo>
                    <a:pt x="80" y="0"/>
                  </a:lnTo>
                  <a:lnTo>
                    <a:pt x="53" y="0"/>
                  </a:lnTo>
                  <a:lnTo>
                    <a:pt x="26"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2">
              <a:extLst>
                <a:ext uri="{FF2B5EF4-FFF2-40B4-BE49-F238E27FC236}">
                  <a16:creationId xmlns:a16="http://schemas.microsoft.com/office/drawing/2014/main" id="{DE6D34C9-47B3-48D5-9BD8-49E75BF6108D}"/>
                </a:ext>
              </a:extLst>
            </p:cNvPr>
            <p:cNvSpPr>
              <a:spLocks/>
            </p:cNvSpPr>
            <p:nvPr/>
          </p:nvSpPr>
          <p:spPr bwMode="auto">
            <a:xfrm>
              <a:off x="3460" y="3468"/>
              <a:ext cx="50" cy="33"/>
            </a:xfrm>
            <a:custGeom>
              <a:avLst/>
              <a:gdLst>
                <a:gd name="T0" fmla="*/ 53 w 80"/>
                <a:gd name="T1" fmla="*/ 0 h 53"/>
                <a:gd name="T2" fmla="*/ 53 w 80"/>
                <a:gd name="T3" fmla="*/ 0 h 53"/>
                <a:gd name="T4" fmla="*/ 27 w 80"/>
                <a:gd name="T5" fmla="*/ 0 h 53"/>
                <a:gd name="T6" fmla="*/ 0 w 80"/>
                <a:gd name="T7" fmla="*/ 0 h 53"/>
                <a:gd name="T8" fmla="*/ 0 w 80"/>
                <a:gd name="T9" fmla="*/ 53 h 53"/>
                <a:gd name="T10" fmla="*/ 27 w 80"/>
                <a:gd name="T11" fmla="*/ 53 h 53"/>
                <a:gd name="T12" fmla="*/ 53 w 80"/>
                <a:gd name="T13" fmla="*/ 53 h 53"/>
                <a:gd name="T14" fmla="*/ 80 w 80"/>
                <a:gd name="T15" fmla="*/ 53 h 53"/>
                <a:gd name="T16" fmla="*/ 80 w 80"/>
                <a:gd name="T17" fmla="*/ 0 h 53"/>
                <a:gd name="T18" fmla="*/ 53 w 8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3">
                  <a:moveTo>
                    <a:pt x="53" y="0"/>
                  </a:moveTo>
                  <a:lnTo>
                    <a:pt x="53" y="0"/>
                  </a:lnTo>
                  <a:lnTo>
                    <a:pt x="27" y="0"/>
                  </a:lnTo>
                  <a:lnTo>
                    <a:pt x="0" y="0"/>
                  </a:lnTo>
                  <a:lnTo>
                    <a:pt x="0" y="53"/>
                  </a:lnTo>
                  <a:lnTo>
                    <a:pt x="27" y="53"/>
                  </a:lnTo>
                  <a:lnTo>
                    <a:pt x="53" y="53"/>
                  </a:lnTo>
                  <a:lnTo>
                    <a:pt x="80" y="53"/>
                  </a:lnTo>
                  <a:lnTo>
                    <a:pt x="80" y="0"/>
                  </a:lnTo>
                  <a:lnTo>
                    <a:pt x="53"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F277A5B5-4D4C-47EC-888C-D1330F46CA53}"/>
              </a:ext>
              <a:ext uri="{C183D7F6-B498-43B3-948B-1728B52AA6E4}">
                <adec:decorative xmlns:adec="http://schemas.microsoft.com/office/drawing/2017/decorative" val="1"/>
              </a:ext>
            </a:extLst>
          </p:cNvPr>
          <p:cNvGrpSpPr/>
          <p:nvPr/>
        </p:nvGrpSpPr>
        <p:grpSpPr>
          <a:xfrm>
            <a:off x="1518121" y="2338086"/>
            <a:ext cx="3539671" cy="598874"/>
            <a:chOff x="1530040" y="2505996"/>
            <a:chExt cx="430963" cy="430963"/>
          </a:xfrm>
        </p:grpSpPr>
        <p:cxnSp>
          <p:nvCxnSpPr>
            <p:cNvPr id="58" name="Straight Connector 57">
              <a:extLst>
                <a:ext uri="{FF2B5EF4-FFF2-40B4-BE49-F238E27FC236}">
                  <a16:creationId xmlns:a16="http://schemas.microsoft.com/office/drawing/2014/main" id="{F74D66BE-6C1C-4BA5-BC84-A66DBD538E4C}"/>
                </a:ext>
              </a:extLst>
            </p:cNvPr>
            <p:cNvCxnSpPr>
              <a:cxnSpLocks/>
            </p:cNvCxnSpPr>
            <p:nvPr/>
          </p:nvCxnSpPr>
          <p:spPr>
            <a:xfrm flipV="1">
              <a:off x="1530040" y="2505996"/>
              <a:ext cx="0" cy="430963"/>
            </a:xfrm>
            <a:prstGeom prst="line">
              <a:avLst/>
            </a:prstGeom>
            <a:noFill/>
            <a:ln w="19050" cap="flat" cmpd="sng" algn="ctr">
              <a:solidFill>
                <a:schemeClr val="bg2">
                  <a:lumMod val="90000"/>
                </a:schemeClr>
              </a:solidFill>
              <a:prstDash val="solid"/>
            </a:ln>
            <a:effectLst/>
          </p:spPr>
        </p:cxnSp>
        <p:cxnSp>
          <p:nvCxnSpPr>
            <p:cNvPr id="88" name="Straight Connector 87">
              <a:extLst>
                <a:ext uri="{FF2B5EF4-FFF2-40B4-BE49-F238E27FC236}">
                  <a16:creationId xmlns:a16="http://schemas.microsoft.com/office/drawing/2014/main" id="{9146139B-5591-4211-B65D-6991C1D00755}"/>
                </a:ext>
              </a:extLst>
            </p:cNvPr>
            <p:cNvCxnSpPr>
              <a:cxnSpLocks/>
            </p:cNvCxnSpPr>
            <p:nvPr/>
          </p:nvCxnSpPr>
          <p:spPr>
            <a:xfrm rot="5400000" flipV="1">
              <a:off x="1745522" y="2290515"/>
              <a:ext cx="0" cy="430963"/>
            </a:xfrm>
            <a:prstGeom prst="line">
              <a:avLst/>
            </a:prstGeom>
            <a:noFill/>
            <a:ln w="19050" cap="flat" cmpd="sng" algn="ctr">
              <a:solidFill>
                <a:schemeClr val="bg2">
                  <a:lumMod val="90000"/>
                </a:schemeClr>
              </a:solidFill>
              <a:prstDash val="solid"/>
              <a:tailEnd type="arrow"/>
            </a:ln>
            <a:effectLst/>
          </p:spPr>
        </p:cxnSp>
      </p:grpSp>
      <p:grpSp>
        <p:nvGrpSpPr>
          <p:cNvPr id="90" name="Group 89">
            <a:extLst>
              <a:ext uri="{FF2B5EF4-FFF2-40B4-BE49-F238E27FC236}">
                <a16:creationId xmlns:a16="http://schemas.microsoft.com/office/drawing/2014/main" id="{A53041C7-B14D-4A8D-83D4-A693990D552C}"/>
              </a:ext>
              <a:ext uri="{C183D7F6-B498-43B3-948B-1728B52AA6E4}">
                <adec:decorative xmlns:adec="http://schemas.microsoft.com/office/drawing/2017/decorative" val="1"/>
              </a:ext>
            </a:extLst>
          </p:cNvPr>
          <p:cNvGrpSpPr/>
          <p:nvPr/>
        </p:nvGrpSpPr>
        <p:grpSpPr>
          <a:xfrm flipH="1">
            <a:off x="7134209" y="2338086"/>
            <a:ext cx="3539671" cy="598874"/>
            <a:chOff x="1530040" y="2505996"/>
            <a:chExt cx="430963" cy="430963"/>
          </a:xfrm>
        </p:grpSpPr>
        <p:cxnSp>
          <p:nvCxnSpPr>
            <p:cNvPr id="91" name="Straight Connector 90">
              <a:extLst>
                <a:ext uri="{FF2B5EF4-FFF2-40B4-BE49-F238E27FC236}">
                  <a16:creationId xmlns:a16="http://schemas.microsoft.com/office/drawing/2014/main" id="{3B5BC7C3-09ED-45D9-B83B-B0C4D811ECD8}"/>
                </a:ext>
              </a:extLst>
            </p:cNvPr>
            <p:cNvCxnSpPr>
              <a:cxnSpLocks/>
            </p:cNvCxnSpPr>
            <p:nvPr/>
          </p:nvCxnSpPr>
          <p:spPr>
            <a:xfrm flipV="1">
              <a:off x="1530040" y="2505996"/>
              <a:ext cx="0" cy="430963"/>
            </a:xfrm>
            <a:prstGeom prst="line">
              <a:avLst/>
            </a:prstGeom>
            <a:noFill/>
            <a:ln w="19050" cap="flat" cmpd="sng" algn="ctr">
              <a:solidFill>
                <a:schemeClr val="bg2">
                  <a:lumMod val="90000"/>
                </a:schemeClr>
              </a:solidFill>
              <a:prstDash val="solid"/>
            </a:ln>
            <a:effectLst/>
          </p:spPr>
        </p:cxnSp>
        <p:cxnSp>
          <p:nvCxnSpPr>
            <p:cNvPr id="92" name="Straight Connector 91">
              <a:extLst>
                <a:ext uri="{FF2B5EF4-FFF2-40B4-BE49-F238E27FC236}">
                  <a16:creationId xmlns:a16="http://schemas.microsoft.com/office/drawing/2014/main" id="{1C349367-B720-4DFE-9742-AD6FBA2CE9CB}"/>
                </a:ext>
              </a:extLst>
            </p:cNvPr>
            <p:cNvCxnSpPr>
              <a:cxnSpLocks/>
            </p:cNvCxnSpPr>
            <p:nvPr/>
          </p:nvCxnSpPr>
          <p:spPr>
            <a:xfrm rot="5400000" flipV="1">
              <a:off x="1745522" y="2290515"/>
              <a:ext cx="0" cy="430963"/>
            </a:xfrm>
            <a:prstGeom prst="line">
              <a:avLst/>
            </a:prstGeom>
            <a:noFill/>
            <a:ln w="19050" cap="flat" cmpd="sng" algn="ctr">
              <a:solidFill>
                <a:schemeClr val="bg2">
                  <a:lumMod val="90000"/>
                </a:schemeClr>
              </a:solidFill>
              <a:prstDash val="solid"/>
              <a:tailEnd type="arrow"/>
            </a:ln>
            <a:effectLst/>
          </p:spPr>
        </p:cxnSp>
      </p:grpSp>
      <p:sp>
        <p:nvSpPr>
          <p:cNvPr id="63" name="TextBox 62">
            <a:extLst>
              <a:ext uri="{FF2B5EF4-FFF2-40B4-BE49-F238E27FC236}">
                <a16:creationId xmlns:a16="http://schemas.microsoft.com/office/drawing/2014/main" id="{7D2FCBE5-CDB0-4F75-A035-3B3BC2D2D64F}"/>
              </a:ext>
            </a:extLst>
          </p:cNvPr>
          <p:cNvSpPr txBox="1"/>
          <p:nvPr/>
        </p:nvSpPr>
        <p:spPr>
          <a:xfrm>
            <a:off x="4267201" y="6436897"/>
            <a:ext cx="4239490" cy="264303"/>
          </a:xfrm>
          <a:prstGeom prst="rect">
            <a:avLst/>
          </a:prstGeom>
          <a:noFill/>
        </p:spPr>
        <p:txBody>
          <a:bodyPr wrap="square">
            <a:spAutoFit/>
          </a:bodyPr>
          <a:lstStyle/>
          <a:p>
            <a:pPr marL="0" marR="0" lvl="0" indent="0" algn="l" defTabSz="914367"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FF0000"/>
                </a:solidFill>
                <a:effectLst/>
                <a:uLnTx/>
                <a:uFillTx/>
                <a:latin typeface="Segoe UI" panose="020B0502040204020203" pitchFamily="34" charset="0"/>
                <a:ea typeface="Calibri" panose="020F0502020204030204" pitchFamily="34" charset="0"/>
                <a:cs typeface="Arial" panose="020B0604020202020204" pitchFamily="34" charset="0"/>
              </a:rPr>
              <a:t>Note that not all capabilities may be available in preview</a:t>
            </a:r>
            <a:r>
              <a:rPr lang="en-US" sz="1100">
                <a:solidFill>
                  <a:srgbClr val="FF0000"/>
                </a:solidFill>
                <a:latin typeface="Segoe UI" panose="020B0502040204020203" pitchFamily="34" charset="0"/>
                <a:ea typeface="Calibri" panose="020F0502020204030204" pitchFamily="34" charset="0"/>
                <a:cs typeface="Arial" panose="020B0604020202020204" pitchFamily="34" charset="0"/>
              </a:rPr>
              <a:t>.</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2845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2EC30DB-E260-4E95-B4B0-21218D54E9C9}"/>
              </a:ext>
              <a:ext uri="{C183D7F6-B498-43B3-948B-1728B52AA6E4}">
                <adec:decorative xmlns:adec="http://schemas.microsoft.com/office/drawing/2017/decorative" val="1"/>
              </a:ext>
            </a:extLst>
          </p:cNvPr>
          <p:cNvGrpSpPr/>
          <p:nvPr/>
        </p:nvGrpSpPr>
        <p:grpSpPr>
          <a:xfrm>
            <a:off x="-586451" y="2311530"/>
            <a:ext cx="13364902" cy="4546470"/>
            <a:chOff x="-586451" y="2311530"/>
            <a:chExt cx="13364902" cy="4546470"/>
          </a:xfrm>
        </p:grpSpPr>
        <p:sp>
          <p:nvSpPr>
            <p:cNvPr id="38" name="Arc 37">
              <a:extLst>
                <a:ext uri="{FF2B5EF4-FFF2-40B4-BE49-F238E27FC236}">
                  <a16:creationId xmlns:a16="http://schemas.microsoft.com/office/drawing/2014/main" id="{3B9604B7-BEE8-449E-B50A-4D7E119E057F}"/>
                </a:ext>
                <a:ext uri="{C183D7F6-B498-43B3-948B-1728B52AA6E4}">
                  <adec:decorative xmlns:adec="http://schemas.microsoft.com/office/drawing/2017/decorative" val="1"/>
                </a:ext>
              </a:extLst>
            </p:cNvPr>
            <p:cNvSpPr/>
            <p:nvPr/>
          </p:nvSpPr>
          <p:spPr>
            <a:xfrm>
              <a:off x="-586451" y="2311530"/>
              <a:ext cx="13364902" cy="3606454"/>
            </a:xfrm>
            <a:prstGeom prst="arc">
              <a:avLst>
                <a:gd name="adj1" fmla="val 10769131"/>
                <a:gd name="adj2" fmla="val 6527"/>
              </a:avLst>
            </a:prstGeom>
            <a:solidFill>
              <a:schemeClr val="bg1"/>
            </a:solidFill>
            <a:ln w="9525" cap="flat" cmpd="sng" algn="ctr">
              <a:noFill/>
              <a:prstDash val="solid"/>
              <a:headEnd type="none" w="med" len="med"/>
              <a:tailEnd type="none" w="med" len="med"/>
            </a:ln>
            <a:effectLst>
              <a:outerShdw blurRad="571500" algn="tl" rotWithShape="0">
                <a:schemeClr val="bg2">
                  <a:lumMod val="90000"/>
                </a:schemeClr>
              </a:outerShdw>
            </a:effectLst>
          </p:spPr>
          <p:txBody>
            <a:bodyPr rot="0" spcFirstLastPara="0" vertOverflow="overflow" horzOverflow="overflow" vert="horz" wrap="square" lIns="0" tIns="146304"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a:ln>
                  <a:noFill/>
                </a:ln>
                <a:solidFill>
                  <a:srgbClr val="50E6FF"/>
                </a:solidFill>
                <a:effectLst/>
                <a:uLnTx/>
                <a:uFillTx/>
                <a:latin typeface="Segoe UI Semibold"/>
                <a:ea typeface="+mn-ea"/>
                <a:cs typeface="+mn-cs"/>
              </a:endParaRPr>
            </a:p>
          </p:txBody>
        </p:sp>
        <p:sp>
          <p:nvSpPr>
            <p:cNvPr id="42" name="Rectangle: Rounded Corners 41">
              <a:extLst>
                <a:ext uri="{FF2B5EF4-FFF2-40B4-BE49-F238E27FC236}">
                  <a16:creationId xmlns:a16="http://schemas.microsoft.com/office/drawing/2014/main" id="{1A3C443C-3863-473A-9125-5353EE07C6A9}"/>
                </a:ext>
                <a:ext uri="{C183D7F6-B498-43B3-948B-1728B52AA6E4}">
                  <adec:decorative xmlns:adec="http://schemas.microsoft.com/office/drawing/2017/decorative" val="1"/>
                </a:ext>
              </a:extLst>
            </p:cNvPr>
            <p:cNvSpPr/>
            <p:nvPr/>
          </p:nvSpPr>
          <p:spPr bwMode="auto">
            <a:xfrm>
              <a:off x="-1557" y="3507409"/>
              <a:ext cx="12192000" cy="3350591"/>
            </a:xfrm>
            <a:prstGeom prst="roundRect">
              <a:avLst>
                <a:gd name="adj"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6" name="Group 45">
            <a:extLst>
              <a:ext uri="{FF2B5EF4-FFF2-40B4-BE49-F238E27FC236}">
                <a16:creationId xmlns:a16="http://schemas.microsoft.com/office/drawing/2014/main" id="{EA489138-3BAA-4448-BA57-57CF5AAC8261}"/>
              </a:ext>
            </a:extLst>
          </p:cNvPr>
          <p:cNvGrpSpPr/>
          <p:nvPr/>
        </p:nvGrpSpPr>
        <p:grpSpPr>
          <a:xfrm>
            <a:off x="8033665" y="3163735"/>
            <a:ext cx="2560320" cy="1505878"/>
            <a:chOff x="3493816" y="3281076"/>
            <a:chExt cx="2560320" cy="1505878"/>
          </a:xfrm>
        </p:grpSpPr>
        <p:sp>
          <p:nvSpPr>
            <p:cNvPr id="47" name="TextBox 82">
              <a:extLst>
                <a:ext uri="{FF2B5EF4-FFF2-40B4-BE49-F238E27FC236}">
                  <a16:creationId xmlns:a16="http://schemas.microsoft.com/office/drawing/2014/main" id="{363416C8-09D5-4524-B318-7F40EB6DD421}"/>
                </a:ext>
              </a:extLst>
            </p:cNvPr>
            <p:cNvSpPr txBox="1"/>
            <p:nvPr/>
          </p:nvSpPr>
          <p:spPr>
            <a:xfrm>
              <a:off x="3591104" y="4473022"/>
              <a:ext cx="2365744" cy="3139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t>Virtual desktops</a:t>
              </a:r>
            </a:p>
          </p:txBody>
        </p:sp>
        <p:cxnSp>
          <p:nvCxnSpPr>
            <p:cNvPr id="48" name="Straight Connector 47">
              <a:extLst>
                <a:ext uri="{FF2B5EF4-FFF2-40B4-BE49-F238E27FC236}">
                  <a16:creationId xmlns:a16="http://schemas.microsoft.com/office/drawing/2014/main" id="{9AD30A32-E3E7-4A40-A008-558378541847}"/>
                </a:ext>
                <a:ext uri="{C183D7F6-B498-43B3-948B-1728B52AA6E4}">
                  <adec:decorative xmlns:adec="http://schemas.microsoft.com/office/drawing/2017/decorative" val="1"/>
                </a:ext>
              </a:extLst>
            </p:cNvPr>
            <p:cNvCxnSpPr>
              <a:cxnSpLocks/>
            </p:cNvCxnSpPr>
            <p:nvPr/>
          </p:nvCxnSpPr>
          <p:spPr>
            <a:xfrm>
              <a:off x="3493816" y="4222018"/>
              <a:ext cx="2560320" cy="0"/>
            </a:xfrm>
            <a:prstGeom prst="line">
              <a:avLst/>
            </a:prstGeom>
            <a:ln w="19050" cap="rnd">
              <a:solidFill>
                <a:srgbClr val="C2C2C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descr="Shape&#10;&#10;Description automatically generated with medium confidence">
              <a:extLst>
                <a:ext uri="{FF2B5EF4-FFF2-40B4-BE49-F238E27FC236}">
                  <a16:creationId xmlns:a16="http://schemas.microsoft.com/office/drawing/2014/main" id="{D1B12CA7-F883-4E94-9E5B-30266587B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065" y="3281076"/>
              <a:ext cx="1423632" cy="521208"/>
            </a:xfrm>
            <a:prstGeom prst="rect">
              <a:avLst/>
            </a:prstGeom>
          </p:spPr>
        </p:pic>
        <p:grpSp>
          <p:nvGrpSpPr>
            <p:cNvPr id="50" name="Group 49">
              <a:extLst>
                <a:ext uri="{FF2B5EF4-FFF2-40B4-BE49-F238E27FC236}">
                  <a16:creationId xmlns:a16="http://schemas.microsoft.com/office/drawing/2014/main" id="{B61D144C-1053-41FA-ADFA-A3ABF428093A}"/>
                </a:ext>
              </a:extLst>
            </p:cNvPr>
            <p:cNvGrpSpPr/>
            <p:nvPr/>
          </p:nvGrpSpPr>
          <p:grpSpPr>
            <a:xfrm>
              <a:off x="3813218" y="3658497"/>
              <a:ext cx="1921517" cy="440890"/>
              <a:chOff x="5705475" y="3070784"/>
              <a:chExt cx="1921517" cy="440890"/>
            </a:xfrm>
          </p:grpSpPr>
          <p:sp>
            <p:nvSpPr>
              <p:cNvPr id="51" name="TextBox 86">
                <a:extLst>
                  <a:ext uri="{FF2B5EF4-FFF2-40B4-BE49-F238E27FC236}">
                    <a16:creationId xmlns:a16="http://schemas.microsoft.com/office/drawing/2014/main" id="{D7F84DD8-6E98-440E-AB15-4FE364EA05F9}"/>
                  </a:ext>
                </a:extLst>
              </p:cNvPr>
              <p:cNvSpPr txBox="1"/>
              <p:nvPr/>
            </p:nvSpPr>
            <p:spPr>
              <a:xfrm>
                <a:off x="5935547" y="3070784"/>
                <a:ext cx="1691445" cy="440890"/>
              </a:xfrm>
              <a:prstGeom prst="rect">
                <a:avLst/>
              </a:prstGeom>
              <a:noFill/>
            </p:spPr>
            <p:txBody>
              <a:bodyPr wrap="square" lIns="182880" tIns="146304" rIns="182880" bIns="146304" numCol="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1A1A1A"/>
                    </a:solidFill>
                    <a:effectLst/>
                    <a:uLnTx/>
                    <a:uFillTx/>
                    <a:latin typeface="Segoe UI Semibold"/>
                    <a:ea typeface="+mn-ea"/>
                    <a:cs typeface="+mn-cs"/>
                  </a:rPr>
                  <a:t>Azure Virtual Desktop</a:t>
                </a:r>
                <a:endParaRPr kumimoji="0" lang="en-US" sz="1100" b="0" i="0" u="none" strike="noStrike" kern="1200" cap="none" spc="0" normalizeH="0" baseline="0" noProof="0">
                  <a:ln>
                    <a:noFill/>
                  </a:ln>
                  <a:solidFill>
                    <a:srgbClr val="1A1A1A"/>
                  </a:solidFill>
                  <a:effectLst/>
                  <a:uLnTx/>
                  <a:uFillTx/>
                  <a:latin typeface="Segoe UI Semibold"/>
                  <a:ea typeface="+mn-ea"/>
                  <a:cs typeface="+mn-cs"/>
                </a:endParaRPr>
              </a:p>
            </p:txBody>
          </p:sp>
          <p:grpSp>
            <p:nvGrpSpPr>
              <p:cNvPr id="52" name="Group 51">
                <a:extLst>
                  <a:ext uri="{FF2B5EF4-FFF2-40B4-BE49-F238E27FC236}">
                    <a16:creationId xmlns:a16="http://schemas.microsoft.com/office/drawing/2014/main" id="{115274EF-4500-463A-9658-3D855A776B26}"/>
                  </a:ext>
                </a:extLst>
              </p:cNvPr>
              <p:cNvGrpSpPr/>
              <p:nvPr/>
            </p:nvGrpSpPr>
            <p:grpSpPr>
              <a:xfrm>
                <a:off x="5705475" y="3118569"/>
                <a:ext cx="337705" cy="276860"/>
                <a:chOff x="5705475" y="3120708"/>
                <a:chExt cx="337705" cy="276860"/>
              </a:xfrm>
            </p:grpSpPr>
            <p:sp>
              <p:nvSpPr>
                <p:cNvPr id="53" name="Freeform: Shape 52">
                  <a:extLst>
                    <a:ext uri="{FF2B5EF4-FFF2-40B4-BE49-F238E27FC236}">
                      <a16:creationId xmlns:a16="http://schemas.microsoft.com/office/drawing/2014/main" id="{398077D5-1CF3-46EC-BD92-755764624665}"/>
                    </a:ext>
                  </a:extLst>
                </p:cNvPr>
                <p:cNvSpPr/>
                <p:nvPr/>
              </p:nvSpPr>
              <p:spPr>
                <a:xfrm>
                  <a:off x="5812757" y="3120708"/>
                  <a:ext cx="230423" cy="149046"/>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solidFill>
                  <a:srgbClr val="000000"/>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nvGrpSpPr>
                <p:cNvPr id="54" name="Group 53">
                  <a:extLst>
                    <a:ext uri="{FF2B5EF4-FFF2-40B4-BE49-F238E27FC236}">
                      <a16:creationId xmlns:a16="http://schemas.microsoft.com/office/drawing/2014/main" id="{10B030B1-522A-4D5B-9AB4-8749BA30D530}"/>
                    </a:ext>
                  </a:extLst>
                </p:cNvPr>
                <p:cNvGrpSpPr/>
                <p:nvPr/>
              </p:nvGrpSpPr>
              <p:grpSpPr>
                <a:xfrm>
                  <a:off x="5705475" y="3198545"/>
                  <a:ext cx="212291" cy="199023"/>
                  <a:chOff x="5705475" y="3198545"/>
                  <a:chExt cx="212291" cy="199023"/>
                </a:xfrm>
              </p:grpSpPr>
              <p:sp>
                <p:nvSpPr>
                  <p:cNvPr id="55" name="Freeform: Shape 54">
                    <a:extLst>
                      <a:ext uri="{FF2B5EF4-FFF2-40B4-BE49-F238E27FC236}">
                        <a16:creationId xmlns:a16="http://schemas.microsoft.com/office/drawing/2014/main" id="{F9E3541F-9EA5-4EF8-9A14-B16DA311D8C1}"/>
                      </a:ext>
                    </a:extLst>
                  </p:cNvPr>
                  <p:cNvSpPr/>
                  <p:nvPr/>
                </p:nvSpPr>
                <p:spPr>
                  <a:xfrm>
                    <a:off x="5705475" y="3198545"/>
                    <a:ext cx="212291" cy="199023"/>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solidFill>
                    <a:srgbClr val="000000"/>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56" name="Rectangle 55">
                    <a:extLst>
                      <a:ext uri="{FF2B5EF4-FFF2-40B4-BE49-F238E27FC236}">
                        <a16:creationId xmlns:a16="http://schemas.microsoft.com/office/drawing/2014/main" id="{D0CEEC4B-B216-4EDC-A218-AF7B71F5573E}"/>
                      </a:ext>
                    </a:extLst>
                  </p:cNvPr>
                  <p:cNvSpPr/>
                  <p:nvPr/>
                </p:nvSpPr>
                <p:spPr>
                  <a:xfrm>
                    <a:off x="5733896" y="3228975"/>
                    <a:ext cx="155448" cy="90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grpSp>
      </p:grpSp>
      <p:sp>
        <p:nvSpPr>
          <p:cNvPr id="3" name="Title 2">
            <a:extLst>
              <a:ext uri="{FF2B5EF4-FFF2-40B4-BE49-F238E27FC236}">
                <a16:creationId xmlns:a16="http://schemas.microsoft.com/office/drawing/2014/main" id="{E99B7C32-602A-4BFC-BFA6-EB232C3E3CB9}"/>
              </a:ext>
            </a:extLst>
          </p:cNvPr>
          <p:cNvSpPr>
            <a:spLocks noGrp="1"/>
          </p:cNvSpPr>
          <p:nvPr>
            <p:ph type="title"/>
          </p:nvPr>
        </p:nvSpPr>
        <p:spPr>
          <a:xfrm>
            <a:off x="588263" y="457200"/>
            <a:ext cx="11018520" cy="430887"/>
          </a:xfrm>
        </p:spPr>
        <p:txBody>
          <a:bodyPr/>
          <a:lstStyle/>
          <a:p>
            <a:pPr algn="ctr"/>
            <a:r>
              <a:rPr lang="en-US"/>
              <a:t>Delivering endpoint security across platforms </a:t>
            </a:r>
          </a:p>
        </p:txBody>
      </p:sp>
      <p:grpSp>
        <p:nvGrpSpPr>
          <p:cNvPr id="9" name="Group 8">
            <a:extLst>
              <a:ext uri="{FF2B5EF4-FFF2-40B4-BE49-F238E27FC236}">
                <a16:creationId xmlns:a16="http://schemas.microsoft.com/office/drawing/2014/main" id="{2FF8D93E-9ACF-4CC6-843B-732AA98F261C}"/>
              </a:ext>
              <a:ext uri="{C183D7F6-B498-43B3-948B-1728B52AA6E4}">
                <adec:decorative xmlns:adec="http://schemas.microsoft.com/office/drawing/2017/decorative" val="1"/>
              </a:ext>
            </a:extLst>
          </p:cNvPr>
          <p:cNvGrpSpPr/>
          <p:nvPr/>
        </p:nvGrpSpPr>
        <p:grpSpPr>
          <a:xfrm>
            <a:off x="1599517" y="3507409"/>
            <a:ext cx="3055312" cy="1163864"/>
            <a:chOff x="256880" y="3621765"/>
            <a:chExt cx="3055312" cy="1163864"/>
          </a:xfrm>
        </p:grpSpPr>
        <p:pic>
          <p:nvPicPr>
            <p:cNvPr id="30" name="Picture 29" descr="Windows">
              <a:extLst>
                <a:ext uri="{FF2B5EF4-FFF2-40B4-BE49-F238E27FC236}">
                  <a16:creationId xmlns:a16="http://schemas.microsoft.com/office/drawing/2014/main" id="{C02C19A1-82D7-44A1-B349-84D22E101AFD}"/>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17" y="3621765"/>
              <a:ext cx="1005840" cy="226208"/>
            </a:xfrm>
            <a:prstGeom prst="rect">
              <a:avLst/>
            </a:prstGeom>
          </p:spPr>
        </p:pic>
        <p:pic>
          <p:nvPicPr>
            <p:cNvPr id="31" name="Picture 30" descr="macOS">
              <a:extLst>
                <a:ext uri="{FF2B5EF4-FFF2-40B4-BE49-F238E27FC236}">
                  <a16:creationId xmlns:a16="http://schemas.microsoft.com/office/drawing/2014/main" id="{5DB0CCFB-BCBB-43AE-82FD-8F04C39D10FB}"/>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174" y="3676007"/>
              <a:ext cx="640080" cy="151020"/>
            </a:xfrm>
            <a:prstGeom prst="rect">
              <a:avLst/>
            </a:prstGeom>
          </p:spPr>
        </p:pic>
        <p:sp>
          <p:nvSpPr>
            <p:cNvPr id="70" name="TextBox 69">
              <a:extLst>
                <a:ext uri="{FF2B5EF4-FFF2-40B4-BE49-F238E27FC236}">
                  <a16:creationId xmlns:a16="http://schemas.microsoft.com/office/drawing/2014/main" id="{B4C6F7C3-10AF-4F91-8B70-EA6A683AA276}"/>
                </a:ext>
              </a:extLst>
            </p:cNvPr>
            <p:cNvSpPr txBox="1"/>
            <p:nvPr/>
          </p:nvSpPr>
          <p:spPr>
            <a:xfrm>
              <a:off x="256880" y="4471697"/>
              <a:ext cx="3055312" cy="3139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t>Endpoints</a:t>
              </a:r>
            </a:p>
          </p:txBody>
        </p:sp>
        <p:cxnSp>
          <p:nvCxnSpPr>
            <p:cNvPr id="5" name="Straight Connector 4">
              <a:extLst>
                <a:ext uri="{FF2B5EF4-FFF2-40B4-BE49-F238E27FC236}">
                  <a16:creationId xmlns:a16="http://schemas.microsoft.com/office/drawing/2014/main" id="{F46C8BB9-8B6A-4097-B1FF-5DE2F907A450}"/>
                </a:ext>
                <a:ext uri="{C183D7F6-B498-43B3-948B-1728B52AA6E4}">
                  <adec:decorative xmlns:adec="http://schemas.microsoft.com/office/drawing/2017/decorative" val="1"/>
                </a:ext>
              </a:extLst>
            </p:cNvPr>
            <p:cNvCxnSpPr>
              <a:cxnSpLocks/>
            </p:cNvCxnSpPr>
            <p:nvPr/>
          </p:nvCxnSpPr>
          <p:spPr>
            <a:xfrm>
              <a:off x="458098" y="4220693"/>
              <a:ext cx="2560320" cy="0"/>
            </a:xfrm>
            <a:prstGeom prst="line">
              <a:avLst/>
            </a:prstGeom>
            <a:ln w="19050" cap="rnd">
              <a:solidFill>
                <a:srgbClr val="C2C2C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BBAE77A-131A-4BD3-8E8E-7A1F207B0F66}"/>
              </a:ext>
              <a:ext uri="{C183D7F6-B498-43B3-948B-1728B52AA6E4}">
                <adec:decorative xmlns:adec="http://schemas.microsoft.com/office/drawing/2017/decorative" val="1"/>
              </a:ext>
            </a:extLst>
          </p:cNvPr>
          <p:cNvGrpSpPr/>
          <p:nvPr/>
        </p:nvGrpSpPr>
        <p:grpSpPr>
          <a:xfrm>
            <a:off x="5063336" y="3429000"/>
            <a:ext cx="2560320" cy="1242273"/>
            <a:chOff x="6171059" y="3543356"/>
            <a:chExt cx="2560320" cy="1242273"/>
          </a:xfrm>
        </p:grpSpPr>
        <p:grpSp>
          <p:nvGrpSpPr>
            <p:cNvPr id="13" name="Group 12">
              <a:extLst>
                <a:ext uri="{FF2B5EF4-FFF2-40B4-BE49-F238E27FC236}">
                  <a16:creationId xmlns:a16="http://schemas.microsoft.com/office/drawing/2014/main" id="{DDB2F485-76E0-46E6-B226-5AFE3F2DBD1B}"/>
                </a:ext>
              </a:extLst>
            </p:cNvPr>
            <p:cNvGrpSpPr/>
            <p:nvPr/>
          </p:nvGrpSpPr>
          <p:grpSpPr>
            <a:xfrm>
              <a:off x="6819975" y="3543356"/>
              <a:ext cx="1262488" cy="365760"/>
              <a:chOff x="6903440" y="3543356"/>
              <a:chExt cx="1262488" cy="365760"/>
            </a:xfrm>
          </p:grpSpPr>
          <p:sp>
            <p:nvSpPr>
              <p:cNvPr id="35" name="Freeform 11" descr="Android">
                <a:extLst>
                  <a:ext uri="{FF2B5EF4-FFF2-40B4-BE49-F238E27FC236}">
                    <a16:creationId xmlns:a16="http://schemas.microsoft.com/office/drawing/2014/main" id="{05E2CE12-8EAF-4631-9129-BC888CA0EFA3}"/>
                  </a:ext>
                  <a:ext uri="{C183D7F6-B498-43B3-948B-1728B52AA6E4}">
                    <adec:decorative xmlns:adec="http://schemas.microsoft.com/office/drawing/2017/decorative" val="0"/>
                  </a:ext>
                </a:extLst>
              </p:cNvPr>
              <p:cNvSpPr>
                <a:spLocks noChangeAspect="1" noEditPoints="1"/>
              </p:cNvSpPr>
              <p:nvPr/>
            </p:nvSpPr>
            <p:spPr bwMode="black">
              <a:xfrm>
                <a:off x="6903440" y="3543356"/>
                <a:ext cx="297084" cy="365760"/>
              </a:xfrm>
              <a:custGeom>
                <a:avLst/>
                <a:gdLst>
                  <a:gd name="T0" fmla="*/ 574 w 618"/>
                  <a:gd name="T1" fmla="*/ 227 h 723"/>
                  <a:gd name="T2" fmla="*/ 530 w 618"/>
                  <a:gd name="T3" fmla="*/ 272 h 723"/>
                  <a:gd name="T4" fmla="*/ 530 w 618"/>
                  <a:gd name="T5" fmla="*/ 446 h 723"/>
                  <a:gd name="T6" fmla="*/ 574 w 618"/>
                  <a:gd name="T7" fmla="*/ 491 h 723"/>
                  <a:gd name="T8" fmla="*/ 618 w 618"/>
                  <a:gd name="T9" fmla="*/ 446 h 723"/>
                  <a:gd name="T10" fmla="*/ 618 w 618"/>
                  <a:gd name="T11" fmla="*/ 272 h 723"/>
                  <a:gd name="T12" fmla="*/ 574 w 618"/>
                  <a:gd name="T13" fmla="*/ 227 h 723"/>
                  <a:gd name="T14" fmla="*/ 44 w 618"/>
                  <a:gd name="T15" fmla="*/ 227 h 723"/>
                  <a:gd name="T16" fmla="*/ 0 w 618"/>
                  <a:gd name="T17" fmla="*/ 272 h 723"/>
                  <a:gd name="T18" fmla="*/ 0 w 618"/>
                  <a:gd name="T19" fmla="*/ 446 h 723"/>
                  <a:gd name="T20" fmla="*/ 44 w 618"/>
                  <a:gd name="T21" fmla="*/ 491 h 723"/>
                  <a:gd name="T22" fmla="*/ 88 w 618"/>
                  <a:gd name="T23" fmla="*/ 446 h 723"/>
                  <a:gd name="T24" fmla="*/ 88 w 618"/>
                  <a:gd name="T25" fmla="*/ 272 h 723"/>
                  <a:gd name="T26" fmla="*/ 44 w 618"/>
                  <a:gd name="T27" fmla="*/ 227 h 723"/>
                  <a:gd name="T28" fmla="*/ 505 w 618"/>
                  <a:gd name="T29" fmla="*/ 228 h 723"/>
                  <a:gd name="T30" fmla="*/ 505 w 618"/>
                  <a:gd name="T31" fmla="*/ 547 h 723"/>
                  <a:gd name="T32" fmla="*/ 471 w 618"/>
                  <a:gd name="T33" fmla="*/ 581 h 723"/>
                  <a:gd name="T34" fmla="*/ 432 w 618"/>
                  <a:gd name="T35" fmla="*/ 581 h 723"/>
                  <a:gd name="T36" fmla="*/ 432 w 618"/>
                  <a:gd name="T37" fmla="*/ 678 h 723"/>
                  <a:gd name="T38" fmla="*/ 388 w 618"/>
                  <a:gd name="T39" fmla="*/ 723 h 723"/>
                  <a:gd name="T40" fmla="*/ 344 w 618"/>
                  <a:gd name="T41" fmla="*/ 678 h 723"/>
                  <a:gd name="T42" fmla="*/ 344 w 618"/>
                  <a:gd name="T43" fmla="*/ 581 h 723"/>
                  <a:gd name="T44" fmla="*/ 276 w 618"/>
                  <a:gd name="T45" fmla="*/ 581 h 723"/>
                  <a:gd name="T46" fmla="*/ 276 w 618"/>
                  <a:gd name="T47" fmla="*/ 678 h 723"/>
                  <a:gd name="T48" fmla="*/ 232 w 618"/>
                  <a:gd name="T49" fmla="*/ 723 h 723"/>
                  <a:gd name="T50" fmla="*/ 188 w 618"/>
                  <a:gd name="T51" fmla="*/ 678 h 723"/>
                  <a:gd name="T52" fmla="*/ 188 w 618"/>
                  <a:gd name="T53" fmla="*/ 581 h 723"/>
                  <a:gd name="T54" fmla="*/ 149 w 618"/>
                  <a:gd name="T55" fmla="*/ 581 h 723"/>
                  <a:gd name="T56" fmla="*/ 115 w 618"/>
                  <a:gd name="T57" fmla="*/ 547 h 723"/>
                  <a:gd name="T58" fmla="*/ 115 w 618"/>
                  <a:gd name="T59" fmla="*/ 228 h 723"/>
                  <a:gd name="T60" fmla="*/ 505 w 618"/>
                  <a:gd name="T61" fmla="*/ 228 h 723"/>
                  <a:gd name="T62" fmla="*/ 402 w 618"/>
                  <a:gd name="T63" fmla="*/ 63 h 723"/>
                  <a:gd name="T64" fmla="*/ 438 w 618"/>
                  <a:gd name="T65" fmla="*/ 11 h 723"/>
                  <a:gd name="T66" fmla="*/ 437 w 618"/>
                  <a:gd name="T67" fmla="*/ 2 h 723"/>
                  <a:gd name="T68" fmla="*/ 428 w 618"/>
                  <a:gd name="T69" fmla="*/ 4 h 723"/>
                  <a:gd name="T70" fmla="*/ 390 w 618"/>
                  <a:gd name="T71" fmla="*/ 59 h 723"/>
                  <a:gd name="T72" fmla="*/ 309 w 618"/>
                  <a:gd name="T73" fmla="*/ 43 h 723"/>
                  <a:gd name="T74" fmla="*/ 228 w 618"/>
                  <a:gd name="T75" fmla="*/ 59 h 723"/>
                  <a:gd name="T76" fmla="*/ 190 w 618"/>
                  <a:gd name="T77" fmla="*/ 4 h 723"/>
                  <a:gd name="T78" fmla="*/ 181 w 618"/>
                  <a:gd name="T79" fmla="*/ 2 h 723"/>
                  <a:gd name="T80" fmla="*/ 180 w 618"/>
                  <a:gd name="T81" fmla="*/ 11 h 723"/>
                  <a:gd name="T82" fmla="*/ 216 w 618"/>
                  <a:gd name="T83" fmla="*/ 63 h 723"/>
                  <a:gd name="T84" fmla="*/ 114 w 618"/>
                  <a:gd name="T85" fmla="*/ 200 h 723"/>
                  <a:gd name="T86" fmla="*/ 504 w 618"/>
                  <a:gd name="T87" fmla="*/ 200 h 723"/>
                  <a:gd name="T88" fmla="*/ 402 w 618"/>
                  <a:gd name="T89" fmla="*/ 63 h 723"/>
                  <a:gd name="T90" fmla="*/ 227 w 618"/>
                  <a:gd name="T91" fmla="*/ 146 h 723"/>
                  <a:gd name="T92" fmla="*/ 205 w 618"/>
                  <a:gd name="T93" fmla="*/ 124 h 723"/>
                  <a:gd name="T94" fmla="*/ 227 w 618"/>
                  <a:gd name="T95" fmla="*/ 103 h 723"/>
                  <a:gd name="T96" fmla="*/ 248 w 618"/>
                  <a:gd name="T97" fmla="*/ 124 h 723"/>
                  <a:gd name="T98" fmla="*/ 227 w 618"/>
                  <a:gd name="T99" fmla="*/ 146 h 723"/>
                  <a:gd name="T100" fmla="*/ 394 w 618"/>
                  <a:gd name="T101" fmla="*/ 146 h 723"/>
                  <a:gd name="T102" fmla="*/ 373 w 618"/>
                  <a:gd name="T103" fmla="*/ 124 h 723"/>
                  <a:gd name="T104" fmla="*/ 394 w 618"/>
                  <a:gd name="T105" fmla="*/ 103 h 723"/>
                  <a:gd name="T106" fmla="*/ 416 w 618"/>
                  <a:gd name="T107" fmla="*/ 124 h 723"/>
                  <a:gd name="T108" fmla="*/ 394 w 618"/>
                  <a:gd name="T109" fmla="*/ 14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8" h="723">
                    <a:moveTo>
                      <a:pt x="574" y="227"/>
                    </a:moveTo>
                    <a:cubicBezTo>
                      <a:pt x="550" y="227"/>
                      <a:pt x="530" y="247"/>
                      <a:pt x="530" y="272"/>
                    </a:cubicBezTo>
                    <a:cubicBezTo>
                      <a:pt x="530" y="446"/>
                      <a:pt x="530" y="446"/>
                      <a:pt x="530" y="446"/>
                    </a:cubicBezTo>
                    <a:cubicBezTo>
                      <a:pt x="530" y="471"/>
                      <a:pt x="550" y="491"/>
                      <a:pt x="574" y="491"/>
                    </a:cubicBezTo>
                    <a:cubicBezTo>
                      <a:pt x="598" y="491"/>
                      <a:pt x="618" y="471"/>
                      <a:pt x="618" y="446"/>
                    </a:cubicBezTo>
                    <a:cubicBezTo>
                      <a:pt x="618" y="272"/>
                      <a:pt x="618" y="272"/>
                      <a:pt x="618" y="272"/>
                    </a:cubicBezTo>
                    <a:cubicBezTo>
                      <a:pt x="618" y="247"/>
                      <a:pt x="598" y="227"/>
                      <a:pt x="574" y="227"/>
                    </a:cubicBezTo>
                    <a:close/>
                    <a:moveTo>
                      <a:pt x="44" y="227"/>
                    </a:moveTo>
                    <a:cubicBezTo>
                      <a:pt x="20" y="227"/>
                      <a:pt x="0" y="247"/>
                      <a:pt x="0" y="272"/>
                    </a:cubicBezTo>
                    <a:cubicBezTo>
                      <a:pt x="0" y="446"/>
                      <a:pt x="0" y="446"/>
                      <a:pt x="0" y="446"/>
                    </a:cubicBezTo>
                    <a:cubicBezTo>
                      <a:pt x="0" y="471"/>
                      <a:pt x="20" y="491"/>
                      <a:pt x="44" y="491"/>
                    </a:cubicBezTo>
                    <a:cubicBezTo>
                      <a:pt x="68" y="491"/>
                      <a:pt x="88" y="471"/>
                      <a:pt x="88" y="446"/>
                    </a:cubicBezTo>
                    <a:cubicBezTo>
                      <a:pt x="88" y="272"/>
                      <a:pt x="88" y="272"/>
                      <a:pt x="88" y="272"/>
                    </a:cubicBezTo>
                    <a:cubicBezTo>
                      <a:pt x="88" y="247"/>
                      <a:pt x="68" y="227"/>
                      <a:pt x="44" y="227"/>
                    </a:cubicBezTo>
                    <a:close/>
                    <a:moveTo>
                      <a:pt x="505" y="228"/>
                    </a:moveTo>
                    <a:cubicBezTo>
                      <a:pt x="505" y="547"/>
                      <a:pt x="505" y="547"/>
                      <a:pt x="505" y="547"/>
                    </a:cubicBezTo>
                    <a:cubicBezTo>
                      <a:pt x="505" y="566"/>
                      <a:pt x="490" y="581"/>
                      <a:pt x="471" y="581"/>
                    </a:cubicBezTo>
                    <a:cubicBezTo>
                      <a:pt x="432" y="581"/>
                      <a:pt x="432" y="581"/>
                      <a:pt x="432" y="581"/>
                    </a:cubicBezTo>
                    <a:cubicBezTo>
                      <a:pt x="432" y="678"/>
                      <a:pt x="432" y="678"/>
                      <a:pt x="432" y="678"/>
                    </a:cubicBezTo>
                    <a:cubicBezTo>
                      <a:pt x="432" y="703"/>
                      <a:pt x="412" y="723"/>
                      <a:pt x="388" y="723"/>
                    </a:cubicBezTo>
                    <a:cubicBezTo>
                      <a:pt x="364" y="723"/>
                      <a:pt x="344" y="703"/>
                      <a:pt x="344" y="678"/>
                    </a:cubicBezTo>
                    <a:cubicBezTo>
                      <a:pt x="344" y="581"/>
                      <a:pt x="344" y="581"/>
                      <a:pt x="344" y="581"/>
                    </a:cubicBezTo>
                    <a:cubicBezTo>
                      <a:pt x="276" y="581"/>
                      <a:pt x="276" y="581"/>
                      <a:pt x="276" y="581"/>
                    </a:cubicBezTo>
                    <a:cubicBezTo>
                      <a:pt x="276" y="678"/>
                      <a:pt x="276" y="678"/>
                      <a:pt x="276" y="678"/>
                    </a:cubicBezTo>
                    <a:cubicBezTo>
                      <a:pt x="276" y="703"/>
                      <a:pt x="256" y="723"/>
                      <a:pt x="232" y="723"/>
                    </a:cubicBezTo>
                    <a:cubicBezTo>
                      <a:pt x="208" y="723"/>
                      <a:pt x="188" y="703"/>
                      <a:pt x="188" y="678"/>
                    </a:cubicBezTo>
                    <a:cubicBezTo>
                      <a:pt x="188" y="581"/>
                      <a:pt x="188" y="581"/>
                      <a:pt x="188" y="581"/>
                    </a:cubicBezTo>
                    <a:cubicBezTo>
                      <a:pt x="149" y="581"/>
                      <a:pt x="149" y="581"/>
                      <a:pt x="149" y="581"/>
                    </a:cubicBezTo>
                    <a:cubicBezTo>
                      <a:pt x="130" y="581"/>
                      <a:pt x="115" y="566"/>
                      <a:pt x="115" y="547"/>
                    </a:cubicBezTo>
                    <a:cubicBezTo>
                      <a:pt x="115" y="228"/>
                      <a:pt x="115" y="228"/>
                      <a:pt x="115" y="228"/>
                    </a:cubicBezTo>
                    <a:lnTo>
                      <a:pt x="505" y="228"/>
                    </a:lnTo>
                    <a:close/>
                    <a:moveTo>
                      <a:pt x="402" y="63"/>
                    </a:moveTo>
                    <a:cubicBezTo>
                      <a:pt x="438" y="11"/>
                      <a:pt x="438" y="11"/>
                      <a:pt x="438" y="11"/>
                    </a:cubicBezTo>
                    <a:cubicBezTo>
                      <a:pt x="440" y="8"/>
                      <a:pt x="439" y="4"/>
                      <a:pt x="437" y="2"/>
                    </a:cubicBezTo>
                    <a:cubicBezTo>
                      <a:pt x="434" y="0"/>
                      <a:pt x="430" y="1"/>
                      <a:pt x="428" y="4"/>
                    </a:cubicBezTo>
                    <a:cubicBezTo>
                      <a:pt x="390" y="59"/>
                      <a:pt x="390" y="59"/>
                      <a:pt x="390" y="59"/>
                    </a:cubicBezTo>
                    <a:cubicBezTo>
                      <a:pt x="365" y="49"/>
                      <a:pt x="338" y="43"/>
                      <a:pt x="309" y="43"/>
                    </a:cubicBezTo>
                    <a:cubicBezTo>
                      <a:pt x="280" y="43"/>
                      <a:pt x="253" y="49"/>
                      <a:pt x="228" y="59"/>
                    </a:cubicBezTo>
                    <a:cubicBezTo>
                      <a:pt x="190" y="4"/>
                      <a:pt x="190" y="4"/>
                      <a:pt x="190" y="4"/>
                    </a:cubicBezTo>
                    <a:cubicBezTo>
                      <a:pt x="188" y="1"/>
                      <a:pt x="184" y="0"/>
                      <a:pt x="181" y="2"/>
                    </a:cubicBezTo>
                    <a:cubicBezTo>
                      <a:pt x="179" y="4"/>
                      <a:pt x="178" y="8"/>
                      <a:pt x="180" y="11"/>
                    </a:cubicBezTo>
                    <a:cubicBezTo>
                      <a:pt x="216" y="63"/>
                      <a:pt x="216" y="63"/>
                      <a:pt x="216" y="63"/>
                    </a:cubicBezTo>
                    <a:cubicBezTo>
                      <a:pt x="159" y="90"/>
                      <a:pt x="119" y="141"/>
                      <a:pt x="114" y="200"/>
                    </a:cubicBezTo>
                    <a:cubicBezTo>
                      <a:pt x="504" y="200"/>
                      <a:pt x="504" y="200"/>
                      <a:pt x="504" y="200"/>
                    </a:cubicBezTo>
                    <a:cubicBezTo>
                      <a:pt x="499" y="141"/>
                      <a:pt x="459" y="90"/>
                      <a:pt x="402" y="63"/>
                    </a:cubicBezTo>
                    <a:close/>
                    <a:moveTo>
                      <a:pt x="227" y="146"/>
                    </a:moveTo>
                    <a:cubicBezTo>
                      <a:pt x="215" y="146"/>
                      <a:pt x="205" y="136"/>
                      <a:pt x="205" y="124"/>
                    </a:cubicBezTo>
                    <a:cubicBezTo>
                      <a:pt x="205" y="113"/>
                      <a:pt x="215" y="103"/>
                      <a:pt x="227" y="103"/>
                    </a:cubicBezTo>
                    <a:cubicBezTo>
                      <a:pt x="239" y="103"/>
                      <a:pt x="248" y="113"/>
                      <a:pt x="248" y="124"/>
                    </a:cubicBezTo>
                    <a:cubicBezTo>
                      <a:pt x="248" y="136"/>
                      <a:pt x="239" y="146"/>
                      <a:pt x="227" y="146"/>
                    </a:cubicBezTo>
                    <a:close/>
                    <a:moveTo>
                      <a:pt x="394" y="146"/>
                    </a:moveTo>
                    <a:cubicBezTo>
                      <a:pt x="382" y="146"/>
                      <a:pt x="373" y="136"/>
                      <a:pt x="373" y="124"/>
                    </a:cubicBezTo>
                    <a:cubicBezTo>
                      <a:pt x="373" y="113"/>
                      <a:pt x="382" y="103"/>
                      <a:pt x="394" y="103"/>
                    </a:cubicBezTo>
                    <a:cubicBezTo>
                      <a:pt x="406" y="103"/>
                      <a:pt x="416" y="113"/>
                      <a:pt x="416" y="124"/>
                    </a:cubicBezTo>
                    <a:cubicBezTo>
                      <a:pt x="416" y="136"/>
                      <a:pt x="406" y="146"/>
                      <a:pt x="394" y="146"/>
                    </a:cubicBezTo>
                    <a:close/>
                  </a:path>
                </a:pathLst>
              </a:custGeom>
              <a:solidFill>
                <a:srgbClr val="97C0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34" name="Picture 33" descr="iOS">
                <a:extLst>
                  <a:ext uri="{FF2B5EF4-FFF2-40B4-BE49-F238E27FC236}">
                    <a16:creationId xmlns:a16="http://schemas.microsoft.com/office/drawing/2014/main" id="{4447D478-5B4F-432C-89A8-095B69C5D337}"/>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7287" y="3673462"/>
                <a:ext cx="368641" cy="182880"/>
              </a:xfrm>
              <a:prstGeom prst="rect">
                <a:avLst/>
              </a:prstGeom>
            </p:spPr>
          </p:pic>
        </p:grpSp>
        <p:sp>
          <p:nvSpPr>
            <p:cNvPr id="25" name="TextBox 24">
              <a:extLst>
                <a:ext uri="{FF2B5EF4-FFF2-40B4-BE49-F238E27FC236}">
                  <a16:creationId xmlns:a16="http://schemas.microsoft.com/office/drawing/2014/main" id="{1FB082AB-845E-4626-B102-066815B22A7F}"/>
                </a:ext>
              </a:extLst>
            </p:cNvPr>
            <p:cNvSpPr txBox="1"/>
            <p:nvPr/>
          </p:nvSpPr>
          <p:spPr>
            <a:xfrm>
              <a:off x="6268347" y="4471697"/>
              <a:ext cx="2365744" cy="3139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t>Mobile device OS</a:t>
              </a:r>
            </a:p>
          </p:txBody>
        </p:sp>
        <p:cxnSp>
          <p:nvCxnSpPr>
            <p:cNvPr id="43" name="Straight Connector 42">
              <a:extLst>
                <a:ext uri="{FF2B5EF4-FFF2-40B4-BE49-F238E27FC236}">
                  <a16:creationId xmlns:a16="http://schemas.microsoft.com/office/drawing/2014/main" id="{89623D12-0A81-4775-8B40-848C232C7006}"/>
                </a:ext>
                <a:ext uri="{C183D7F6-B498-43B3-948B-1728B52AA6E4}">
                  <adec:decorative xmlns:adec="http://schemas.microsoft.com/office/drawing/2017/decorative" val="1"/>
                </a:ext>
              </a:extLst>
            </p:cNvPr>
            <p:cNvCxnSpPr>
              <a:cxnSpLocks/>
            </p:cNvCxnSpPr>
            <p:nvPr/>
          </p:nvCxnSpPr>
          <p:spPr>
            <a:xfrm>
              <a:off x="6171059" y="4220693"/>
              <a:ext cx="2560320" cy="0"/>
            </a:xfrm>
            <a:prstGeom prst="line">
              <a:avLst/>
            </a:prstGeom>
            <a:ln w="19050" cap="rnd">
              <a:solidFill>
                <a:srgbClr val="C2C2C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76C5B3-79A3-482C-9FD1-BCF21D3FF341}"/>
              </a:ext>
              <a:ext uri="{C183D7F6-B498-43B3-948B-1728B52AA6E4}">
                <adec:decorative xmlns:adec="http://schemas.microsoft.com/office/drawing/2017/decorative" val="1"/>
              </a:ext>
            </a:extLst>
          </p:cNvPr>
          <p:cNvGrpSpPr>
            <a:grpSpLocks/>
          </p:cNvGrpSpPr>
          <p:nvPr/>
        </p:nvGrpSpPr>
        <p:grpSpPr>
          <a:xfrm>
            <a:off x="5721752" y="1911773"/>
            <a:ext cx="748496" cy="789670"/>
            <a:chOff x="3392894" y="3784602"/>
            <a:chExt cx="948084" cy="1000242"/>
          </a:xfrm>
        </p:grpSpPr>
        <p:sp>
          <p:nvSpPr>
            <p:cNvPr id="26" name="Freeform: Shape 25">
              <a:extLst>
                <a:ext uri="{FF2B5EF4-FFF2-40B4-BE49-F238E27FC236}">
                  <a16:creationId xmlns:a16="http://schemas.microsoft.com/office/drawing/2014/main" id="{EE5DBE5D-4065-49C7-A456-A8364F0E20F2}"/>
                </a:ext>
              </a:extLst>
            </p:cNvPr>
            <p:cNvSpPr>
              <a:spLocks/>
            </p:cNvSpPr>
            <p:nvPr/>
          </p:nvSpPr>
          <p:spPr>
            <a:xfrm>
              <a:off x="3440394" y="3825773"/>
              <a:ext cx="850336" cy="911287"/>
            </a:xfrm>
            <a:custGeom>
              <a:avLst/>
              <a:gdLst>
                <a:gd name="connsiteX0" fmla="*/ 178594 w 266700"/>
                <a:gd name="connsiteY0" fmla="*/ 20479 h 276225"/>
                <a:gd name="connsiteX1" fmla="*/ 133826 w 266700"/>
                <a:gd name="connsiteY1" fmla="*/ 7144 h 276225"/>
                <a:gd name="connsiteX2" fmla="*/ 133826 w 266700"/>
                <a:gd name="connsiteY2" fmla="*/ 8096 h 276225"/>
                <a:gd name="connsiteX3" fmla="*/ 89059 w 266700"/>
                <a:gd name="connsiteY3" fmla="*/ 21431 h 276225"/>
                <a:gd name="connsiteX4" fmla="*/ 7144 w 266700"/>
                <a:gd name="connsiteY4" fmla="*/ 44291 h 276225"/>
                <a:gd name="connsiteX5" fmla="*/ 7144 w 266700"/>
                <a:gd name="connsiteY5" fmla="*/ 108109 h 276225"/>
                <a:gd name="connsiteX6" fmla="*/ 11906 w 266700"/>
                <a:gd name="connsiteY6" fmla="*/ 143351 h 276225"/>
                <a:gd name="connsiteX7" fmla="*/ 11906 w 266700"/>
                <a:gd name="connsiteY7" fmla="*/ 143351 h 276225"/>
                <a:gd name="connsiteX8" fmla="*/ 133826 w 266700"/>
                <a:gd name="connsiteY8" fmla="*/ 278606 h 276225"/>
                <a:gd name="connsiteX9" fmla="*/ 255746 w 266700"/>
                <a:gd name="connsiteY9" fmla="*/ 143351 h 276225"/>
                <a:gd name="connsiteX10" fmla="*/ 255746 w 266700"/>
                <a:gd name="connsiteY10" fmla="*/ 142399 h 276225"/>
                <a:gd name="connsiteX11" fmla="*/ 255746 w 266700"/>
                <a:gd name="connsiteY11" fmla="*/ 142399 h 276225"/>
                <a:gd name="connsiteX12" fmla="*/ 260509 w 266700"/>
                <a:gd name="connsiteY12" fmla="*/ 107156 h 276225"/>
                <a:gd name="connsiteX13" fmla="*/ 260509 w 266700"/>
                <a:gd name="connsiteY13" fmla="*/ 43339 h 276225"/>
                <a:gd name="connsiteX14" fmla="*/ 178594 w 266700"/>
                <a:gd name="connsiteY14" fmla="*/ 20479 h 276225"/>
                <a:gd name="connsiteX0" fmla="*/ 171450 w 253365"/>
                <a:gd name="connsiteY0" fmla="*/ 13335 h 271462"/>
                <a:gd name="connsiteX1" fmla="*/ 126682 w 253365"/>
                <a:gd name="connsiteY1" fmla="*/ 0 h 271462"/>
                <a:gd name="connsiteX2" fmla="*/ 126682 w 253365"/>
                <a:gd name="connsiteY2" fmla="*/ 952 h 271462"/>
                <a:gd name="connsiteX3" fmla="*/ 81915 w 253365"/>
                <a:gd name="connsiteY3" fmla="*/ 14287 h 271462"/>
                <a:gd name="connsiteX4" fmla="*/ 0 w 253365"/>
                <a:gd name="connsiteY4" fmla="*/ 37147 h 271462"/>
                <a:gd name="connsiteX5" fmla="*/ 0 w 253365"/>
                <a:gd name="connsiteY5" fmla="*/ 100965 h 271462"/>
                <a:gd name="connsiteX6" fmla="*/ 4762 w 253365"/>
                <a:gd name="connsiteY6" fmla="*/ 136207 h 271462"/>
                <a:gd name="connsiteX7" fmla="*/ 4762 w 253365"/>
                <a:gd name="connsiteY7" fmla="*/ 136207 h 271462"/>
                <a:gd name="connsiteX8" fmla="*/ 126682 w 253365"/>
                <a:gd name="connsiteY8" fmla="*/ 271462 h 271462"/>
                <a:gd name="connsiteX9" fmla="*/ 248602 w 253365"/>
                <a:gd name="connsiteY9" fmla="*/ 136207 h 271462"/>
                <a:gd name="connsiteX10" fmla="*/ 248602 w 253365"/>
                <a:gd name="connsiteY10" fmla="*/ 135255 h 271462"/>
                <a:gd name="connsiteX11" fmla="*/ 248602 w 253365"/>
                <a:gd name="connsiteY11" fmla="*/ 135255 h 271462"/>
                <a:gd name="connsiteX12" fmla="*/ 253365 w 253365"/>
                <a:gd name="connsiteY12" fmla="*/ 100012 h 271462"/>
                <a:gd name="connsiteX13" fmla="*/ 253365 w 253365"/>
                <a:gd name="connsiteY13" fmla="*/ 36195 h 271462"/>
                <a:gd name="connsiteX14" fmla="*/ 171450 w 253365"/>
                <a:gd name="connsiteY14"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365" h="271526">
                  <a:moveTo>
                    <a:pt x="171450" y="13399"/>
                  </a:moveTo>
                  <a:cubicBezTo>
                    <a:pt x="160020" y="4826"/>
                    <a:pt x="143827" y="64"/>
                    <a:pt x="126682" y="64"/>
                  </a:cubicBezTo>
                  <a:cubicBezTo>
                    <a:pt x="109824" y="-745"/>
                    <a:pt x="99157" y="6224"/>
                    <a:pt x="81915" y="14351"/>
                  </a:cubicBezTo>
                  <a:cubicBezTo>
                    <a:pt x="56120" y="23814"/>
                    <a:pt x="32385" y="37211"/>
                    <a:pt x="0" y="37211"/>
                  </a:cubicBezTo>
                  <a:lnTo>
                    <a:pt x="0" y="101029"/>
                  </a:lnTo>
                  <a:cubicBezTo>
                    <a:pt x="0" y="113411"/>
                    <a:pt x="1905" y="124841"/>
                    <a:pt x="4762" y="136271"/>
                  </a:cubicBezTo>
                  <a:lnTo>
                    <a:pt x="4762" y="136271"/>
                  </a:lnTo>
                  <a:cubicBezTo>
                    <a:pt x="19050" y="188659"/>
                    <a:pt x="62865" y="235331"/>
                    <a:pt x="126682" y="271526"/>
                  </a:cubicBezTo>
                  <a:cubicBezTo>
                    <a:pt x="191452" y="235331"/>
                    <a:pt x="235267" y="188659"/>
                    <a:pt x="248602" y="136271"/>
                  </a:cubicBezTo>
                  <a:lnTo>
                    <a:pt x="248602" y="135319"/>
                  </a:lnTo>
                  <a:lnTo>
                    <a:pt x="248602" y="135319"/>
                  </a:lnTo>
                  <a:cubicBezTo>
                    <a:pt x="251460" y="123889"/>
                    <a:pt x="253365" y="111506"/>
                    <a:pt x="253365" y="100076"/>
                  </a:cubicBezTo>
                  <a:lnTo>
                    <a:pt x="253365" y="36259"/>
                  </a:lnTo>
                  <a:cubicBezTo>
                    <a:pt x="220980" y="36259"/>
                    <a:pt x="192405" y="27686"/>
                    <a:pt x="171450" y="13399"/>
                  </a:cubicBezTo>
                  <a:close/>
                </a:path>
              </a:pathLst>
            </a:custGeom>
            <a:solidFill>
              <a:schemeClr val="bg1"/>
            </a:solidFill>
            <a:ln w="222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gradFill>
                  <a:gsLst>
                    <a:gs pos="83000">
                      <a:srgbClr val="FFFFFF"/>
                    </a:gs>
                    <a:gs pos="100000">
                      <a:srgbClr val="FFFFFF"/>
                    </a:gs>
                  </a:gsLst>
                  <a:lin ang="5400000" scaled="1"/>
                </a:gradFill>
                <a:effectLst/>
                <a:uLnTx/>
                <a:uFillTx/>
                <a:latin typeface="Segoe UI"/>
                <a:ea typeface="+mn-ea"/>
                <a:cs typeface="+mn-cs"/>
              </a:endParaRPr>
            </a:p>
          </p:txBody>
        </p:sp>
        <p:pic>
          <p:nvPicPr>
            <p:cNvPr id="32" name="Graphic 31">
              <a:extLst>
                <a:ext uri="{FF2B5EF4-FFF2-40B4-BE49-F238E27FC236}">
                  <a16:creationId xmlns:a16="http://schemas.microsoft.com/office/drawing/2014/main" id="{63FF237A-7E58-443D-A48E-EEF352CFEE0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92894" y="3784602"/>
              <a:ext cx="948084" cy="1000242"/>
            </a:xfrm>
            <a:prstGeom prst="rect">
              <a:avLst/>
            </a:prstGeom>
          </p:spPr>
        </p:pic>
      </p:grpSp>
      <p:sp>
        <p:nvSpPr>
          <p:cNvPr id="2" name="TextBox 1">
            <a:extLst>
              <a:ext uri="{FF2B5EF4-FFF2-40B4-BE49-F238E27FC236}">
                <a16:creationId xmlns:a16="http://schemas.microsoft.com/office/drawing/2014/main" id="{F6A3F6FB-D385-4552-8214-40FEA7685CBA}"/>
              </a:ext>
            </a:extLst>
          </p:cNvPr>
          <p:cNvSpPr txBox="1"/>
          <p:nvPr/>
        </p:nvSpPr>
        <p:spPr>
          <a:xfrm>
            <a:off x="4267201" y="6436897"/>
            <a:ext cx="4239490" cy="264303"/>
          </a:xfrm>
          <a:prstGeom prst="rect">
            <a:avLst/>
          </a:prstGeom>
          <a:noFill/>
        </p:spPr>
        <p:txBody>
          <a:bodyPr wrap="square">
            <a:spAutoFit/>
          </a:bodyPr>
          <a:lstStyle/>
          <a:p>
            <a:pPr marL="0" marR="0" lvl="0" indent="0" algn="l" defTabSz="914367"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FF0000"/>
                </a:solidFill>
                <a:effectLst/>
                <a:uLnTx/>
                <a:uFillTx/>
                <a:latin typeface="Segoe UI" panose="020B0502040204020203" pitchFamily="34" charset="0"/>
                <a:ea typeface="Calibri" panose="020F0502020204030204" pitchFamily="34" charset="0"/>
                <a:cs typeface="Arial" panose="020B0604020202020204" pitchFamily="34" charset="0"/>
              </a:rPr>
              <a:t>Note that not all capabilities may be available in preview</a:t>
            </a:r>
            <a:r>
              <a:rPr lang="en-US" sz="1100">
                <a:solidFill>
                  <a:srgbClr val="FF0000"/>
                </a:solidFill>
                <a:latin typeface="Segoe UI" panose="020B0502040204020203" pitchFamily="34" charset="0"/>
                <a:ea typeface="Calibri" panose="020F0502020204030204" pitchFamily="34" charset="0"/>
                <a:cs typeface="Arial" panose="020B0604020202020204" pitchFamily="34" charset="0"/>
              </a:rPr>
              <a:t>.</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2056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4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5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d6c6fe15-d90d-49f3-937e-f318cae44aa6">
      <UserInfo>
        <DisplayName>Stephanie Selin (DERFLAN INC)</DisplayName>
        <AccountId>3354</AccountId>
        <AccountType/>
      </UserInfo>
    </Owner>
    <Topic xmlns="d6c6fe15-d90d-49f3-937e-f318cae44aa6">
      <Value>Security, Compliance, &amp; Identity</Value>
      <Value>Secure Work from Anywhere</Value>
      <Value>Small &amp; Medium Business</Value>
    </Topic>
    <Resource_x0020_type xmlns="d6c6fe15-d90d-49f3-937e-f318cae44aa6">Sales Tools</Resource_x0020_type>
    <Security_x002c__x0020_Compliance_x002c__x0020__x0026__x0020_Identity_x0020_subtopic xmlns="d6c6fe15-d90d-49f3-937e-f318cae44aa6" xsi:nil="true"/>
    <Description xmlns="d6c6fe15-d90d-49f3-937e-f318cae44aa6">Implementaion guidance for securing work from anywhere</Description>
    <Ticket_x0020_Number xmlns="d6c6fe15-d90d-49f3-937e-f318cae44aa6">1334</Ticket_x0020_Number>
    <Teamssubtopic xmlns="d6c6fe15-d90d-49f3-937e-f318cae44a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9778E09143CF4FB8167E0D38CBEC68" ma:contentTypeVersion="17" ma:contentTypeDescription="Create a new document." ma:contentTypeScope="" ma:versionID="6271e616c5b5a8038e2b7a1818cd30c5">
  <xsd:schema xmlns:xsd="http://www.w3.org/2001/XMLSchema" xmlns:xs="http://www.w3.org/2001/XMLSchema" xmlns:p="http://schemas.microsoft.com/office/2006/metadata/properties" xmlns:ns2="d6c6fe15-d90d-49f3-937e-f318cae44aa6" targetNamespace="http://schemas.microsoft.com/office/2006/metadata/properties" ma:root="true" ma:fieldsID="1fa7737f2eaaa6bb4c4b093b89fc5721" ns2:_="">
    <xsd:import namespace="d6c6fe15-d90d-49f3-937e-f318cae44aa6"/>
    <xsd:element name="properties">
      <xsd:complexType>
        <xsd:sequence>
          <xsd:element name="documentManagement">
            <xsd:complexType>
              <xsd:all>
                <xsd:element ref="ns2:Ticket_x0020_Number"/>
                <xsd:element ref="ns2:Description"/>
                <xsd:element ref="ns2:Owner"/>
                <xsd:element ref="ns2:Resource_x0020_type" minOccurs="0"/>
                <xsd:element ref="ns2:Topic" minOccurs="0"/>
                <xsd:element ref="ns2:Teamssubtopic" minOccurs="0"/>
                <xsd:element ref="ns2:Security_x002c__x0020_Compliance_x002c__x0020__x0026__x0020_Identity_x0020_subtopic"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6fe15-d90d-49f3-937e-f318cae44aa6" elementFormDefault="qualified">
    <xsd:import namespace="http://schemas.microsoft.com/office/2006/documentManagement/types"/>
    <xsd:import namespace="http://schemas.microsoft.com/office/infopath/2007/PartnerControls"/>
    <xsd:element name="Ticket_x0020_Number" ma:index="1" ma:displayName="Ticket Number" ma:description="Enter the Request ID from your request submission." ma:internalName="Ticket_x0020_Number">
      <xsd:simpleType>
        <xsd:restriction base="dms:Text">
          <xsd:maxLength value="4"/>
        </xsd:restriction>
      </xsd:simpleType>
    </xsd:element>
    <xsd:element name="Description" ma:index="3" ma:displayName="Description" ma:format="Dropdown" ma:internalName="Description">
      <xsd:simpleType>
        <xsd:restriction base="dms:Note">
          <xsd:maxLength value="255"/>
        </xsd:restriction>
      </xsd:simpleType>
    </xsd:element>
    <xsd:element name="Owner" ma:index="4"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source_x0020_type" ma:index="5" nillable="true" ma:displayName="Resource type" ma:format="Dropdown" ma:internalName="Resource_x0020_type">
      <xsd:simpleType>
        <xsd:restriction base="dms:Choice">
          <xsd:enumeration value="Hidden"/>
          <xsd:enumeration value="Marketing Materials"/>
          <xsd:enumeration value="Sales Tools"/>
          <xsd:enumeration value="Success Stories/Case Studies"/>
          <xsd:enumeration value="Practice Development"/>
          <xsd:enumeration value="Workshops"/>
          <xsd:enumeration value="FAQ"/>
        </xsd:restriction>
      </xsd:simpleType>
    </xsd:element>
    <xsd:element name="Topic" ma:index="6" nillable="true" ma:displayName="Topic" ma:format="Dropdown" ma:internalName="Topic" ma:requiredMultiChoice="true">
      <xsd:complexType>
        <xsd:complexContent>
          <xsd:extension base="dms:MultiChoice">
            <xsd:sequence>
              <xsd:element name="Value" maxOccurs="unbounded" minOccurs="0" nillable="true">
                <xsd:simpleType>
                  <xsd:restriction base="dms:Choice">
                    <xsd:enumeration value="General"/>
                    <xsd:enumeration value="Secure Work from Anywhere"/>
                    <xsd:enumeration value="Teams"/>
                    <xsd:enumeration value="Security, Compliance, &amp; Identity"/>
                    <xsd:enumeration value="Knowledge &amp; Insights"/>
                    <xsd:enumeration value="Endpoint Management"/>
                    <xsd:enumeration value="Small &amp; Medium Business"/>
                  </xsd:restriction>
                </xsd:simpleType>
              </xsd:element>
            </xsd:sequence>
          </xsd:extension>
        </xsd:complexContent>
      </xsd:complexType>
    </xsd:element>
    <xsd:element name="Teamssubtopic" ma:index="7" nillable="true" ma:displayName="Teams subtopic" ma:format="RadioButtons" ma:internalName="Teamssubtopic">
      <xsd:simpleType>
        <xsd:restriction base="dms:Choice">
          <xsd:enumeration value="Deployment &amp; Adoption"/>
          <xsd:enumeration value="Meetings, Calling, &amp; Devices"/>
          <xsd:enumeration value="Custom Solutions"/>
          <xsd:enumeration value="App Development"/>
        </xsd:restriction>
      </xsd:simpleType>
    </xsd:element>
    <xsd:element name="Security_x002c__x0020_Compliance_x002c__x0020__x0026__x0020_Identity_x0020_subtopic" ma:index="8" nillable="true" ma:displayName="Security, Compliance, &amp; Identity subtopic" ma:format="Dropdown" ma:internalName="Security_x002c__x0020_Compliance_x002c__x0020__x0026__x0020_Identity_x0020_subtopic">
      <xsd:simpleType>
        <xsd:restriction base="dms:Choice">
          <xsd:enumeration value="Security"/>
          <xsd:enumeration value="Compliance"/>
          <xsd:enumeration value="Identit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microsoft.com/office/2006/metadata/properties"/>
    <ds:schemaRef ds:uri="http://purl.org/dc/terms/"/>
    <ds:schemaRef ds:uri="d6c6fe15-d90d-49f3-937e-f318cae44aa6"/>
  </ds:schemaRefs>
</ds:datastoreItem>
</file>

<file path=customXml/itemProps3.xml><?xml version="1.0" encoding="utf-8"?>
<ds:datastoreItem xmlns:ds="http://schemas.openxmlformats.org/officeDocument/2006/customXml" ds:itemID="{FFEAD83A-475E-4DBE-ADAC-637063B6F02A}">
  <ds:schemaRefs>
    <ds:schemaRef ds:uri="d6c6fe15-d90d-49f3-937e-f318cae44a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3752</Words>
  <Application>Microsoft Office PowerPoint</Application>
  <PresentationFormat>Widescreen</PresentationFormat>
  <Paragraphs>478</Paragraphs>
  <Slides>22</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SimHei</vt:lpstr>
      <vt:lpstr>Arial</vt:lpstr>
      <vt:lpstr>Calibri</vt:lpstr>
      <vt:lpstr>Consolas</vt:lpstr>
      <vt:lpstr>Segoe UI</vt:lpstr>
      <vt:lpstr>Segoe UI </vt:lpstr>
      <vt:lpstr>Segoe UI Light</vt:lpstr>
      <vt:lpstr>Segoe UI Semibold</vt:lpstr>
      <vt:lpstr>Symbol</vt:lpstr>
      <vt:lpstr>Wingdings</vt:lpstr>
      <vt:lpstr>4_White Template</vt:lpstr>
      <vt:lpstr>5_White Template</vt:lpstr>
      <vt:lpstr>Grow your business by elevating your customers’ security with Microsoft Defender for Business</vt:lpstr>
      <vt:lpstr>What we’ll cover: </vt:lpstr>
      <vt:lpstr>Top of mind for  Small and Medium Business (SMB) customers</vt:lpstr>
      <vt:lpstr>SMBs are increasingly a target of cyberattacks like ransomware</vt:lpstr>
      <vt:lpstr>Top of mind for SMB partners</vt:lpstr>
      <vt:lpstr>Microsoft Defender for Business:  Elevate your customers and grow your business</vt:lpstr>
      <vt:lpstr>Microsoft Defender for Business</vt:lpstr>
      <vt:lpstr>Microsoft Defender for Business</vt:lpstr>
      <vt:lpstr>Delivering endpoint security across platforms </vt:lpstr>
      <vt:lpstr>How to purchase Microsoft Defender for Business</vt:lpstr>
      <vt:lpstr>Product comparison</vt:lpstr>
      <vt:lpstr>Partner tools: Manage Defender for Business customers at scale with Microsoft 365 Lighthouse </vt:lpstr>
      <vt:lpstr>Microsoft 365 Lighthouse overview</vt:lpstr>
      <vt:lpstr>Microsoft 365 Lighthouse with Defender for Business and Microsoft Business Premium</vt:lpstr>
      <vt:lpstr>Understanding customer and partner Opportunity  with Microsoft Defender for Business</vt:lpstr>
      <vt:lpstr>Onramp new customers and upsell existing</vt:lpstr>
      <vt:lpstr>Partner Opportunity Summary</vt:lpstr>
      <vt:lpstr>Learn more</vt:lpstr>
      <vt:lpstr>Learn more at</vt:lpstr>
      <vt:lpstr>Appendix</vt:lpstr>
      <vt:lpstr>Detailed product comparison</vt:lpstr>
      <vt:lpstr>Detailed product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365 Business Premium Partner Opportunity Deck</dc:title>
  <dc:creator>Neha Bhaskar</dc:creator>
  <cp:lastModifiedBy>Laura Zubeldia</cp:lastModifiedBy>
  <cp:revision>2</cp:revision>
  <dcterms:created xsi:type="dcterms:W3CDTF">2020-04-13T19:13:47Z</dcterms:created>
  <dcterms:modified xsi:type="dcterms:W3CDTF">2021-11-03T14:16:37Z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2020-04-27T14:54:56.8384710Z</vt:lpwstr>
  </property>
  <property fmtid="{D5CDD505-2E9C-101B-9397-08002B2CF9AE}" pid="5" name="MSIP_Label_f42aa342-8706-4288-bd11-ebb85995028c_Name">
    <vt:lpwstr>General</vt:lpwstr>
  </property>
  <property fmtid="{D5CDD505-2E9C-101B-9397-08002B2CF9AE}" pid="6" name="MSIP_Label_f42aa342-8706-4288-bd11-ebb85995028c_ActionId">
    <vt:lpwstr>7f4f7518-5c0f-464d-bea3-3f842dfd0756</vt:lpwstr>
  </property>
  <property fmtid="{D5CDD505-2E9C-101B-9397-08002B2CF9AE}" pid="7" name="MSIP_Label_f42aa342-8706-4288-bd11-ebb85995028c_Extended_MSFT_Method">
    <vt:lpwstr>Automatic</vt:lpwstr>
  </property>
  <property fmtid="{D5CDD505-2E9C-101B-9397-08002B2CF9AE}" pid="8" name="Sensitivity">
    <vt:lpwstr>General</vt:lpwstr>
  </property>
  <property fmtid="{D5CDD505-2E9C-101B-9397-08002B2CF9AE}" pid="9" name="ContentTypeId">
    <vt:lpwstr>0x010100239778E09143CF4FB8167E0D38CBEC68</vt:lpwstr>
  </property>
</Properties>
</file>