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447" r:id="rId4"/>
    <p:sldMasterId id="2147485528" r:id="rId5"/>
  </p:sldMasterIdLst>
  <p:notesMasterIdLst>
    <p:notesMasterId r:id="rId15"/>
  </p:notesMasterIdLst>
  <p:handoutMasterIdLst>
    <p:handoutMasterId r:id="rId16"/>
  </p:handoutMasterIdLst>
  <p:sldIdLst>
    <p:sldId id="2147483490" r:id="rId6"/>
    <p:sldId id="2147483489" r:id="rId7"/>
    <p:sldId id="2147483491" r:id="rId8"/>
    <p:sldId id="2147483488" r:id="rId9"/>
    <p:sldId id="2147479615" r:id="rId10"/>
    <p:sldId id="2147483473" r:id="rId11"/>
    <p:sldId id="2147481726" r:id="rId12"/>
    <p:sldId id="2147483466" r:id="rId13"/>
    <p:sldId id="2147481773" r:id="rId14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ull Deck - Intro / Business Case" id="{5E959C58-58C2-4B79-B306-089A867A77EC}">
          <p14:sldIdLst>
            <p14:sldId id="2147483490"/>
            <p14:sldId id="2147483489"/>
            <p14:sldId id="2147483491"/>
            <p14:sldId id="2147483488"/>
            <p14:sldId id="2147479615"/>
            <p14:sldId id="2147483473"/>
            <p14:sldId id="2147481726"/>
            <p14:sldId id="2147483466"/>
            <p14:sldId id="21474817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EDE"/>
    <a:srgbClr val="FBF5FF"/>
    <a:srgbClr val="000000"/>
    <a:srgbClr val="40486F"/>
    <a:srgbClr val="1F99D1"/>
    <a:srgbClr val="5C9CDC"/>
    <a:srgbClr val="DAACDE"/>
    <a:srgbClr val="E6E6E6"/>
    <a:srgbClr val="0078D4"/>
    <a:srgbClr val="648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47" autoAdjust="0"/>
  </p:normalViewPr>
  <p:slideViewPr>
    <p:cSldViewPr snapToGrid="0">
      <p:cViewPr>
        <p:scale>
          <a:sx n="75" d="100"/>
          <a:sy n="75" d="100"/>
        </p:scale>
        <p:origin x="10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17282"/>
    </p:cViewPr>
  </p:sorterViewPr>
  <p:notesViewPr>
    <p:cSldViewPr snapToGrid="0">
      <p:cViewPr varScale="1">
        <p:scale>
          <a:sx n="64" d="100"/>
          <a:sy n="64" d="100"/>
        </p:scale>
        <p:origin x="3118" y="19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11/13/2024 10:59 AM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‹Nº›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11/13/2024 10:59 AM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E63FA-959D-4472-B80E-6F792EAEB2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65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Este </a:t>
            </a:r>
            <a:r>
              <a:rPr lang="es-EC" sz="4400" dirty="0" err="1"/>
              <a:t>slide</a:t>
            </a:r>
            <a:r>
              <a:rPr lang="es-EC" sz="4400" dirty="0"/>
              <a:t> resume las principales razones por las que los clientes están moviendo sus cargas de trabajo de VMware a Azure. Hay varios factores que influyen en esta decisión:</a:t>
            </a:r>
          </a:p>
          <a:p>
            <a:r>
              <a:rPr lang="es-EC" sz="4400" b="1" dirty="0"/>
              <a:t>1. Preocupaciones por Licenciamiento:</a:t>
            </a:r>
            <a:endParaRPr lang="es-EC" sz="4400" dirty="0"/>
          </a:p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Uno de los factores clave son las preocupaciones por licenciamiento. Con los cambios en las licencias de VMware, muchos clientes buscan una alternativa más flexible y rentable como Azure, donde el modelo de pago por uso puede adaptarse mejor a sus necesidades.</a:t>
            </a:r>
          </a:p>
          <a:p>
            <a:r>
              <a:rPr lang="es-EC" sz="4400" b="1" dirty="0"/>
              <a:t>2. Caducidad de los </a:t>
            </a:r>
            <a:r>
              <a:rPr lang="es-EC" sz="4400" b="1" dirty="0" err="1"/>
              <a:t>Datacenters</a:t>
            </a:r>
            <a:r>
              <a:rPr lang="es-EC" sz="4400" b="1" dirty="0"/>
              <a:t> y software:</a:t>
            </a:r>
            <a:endParaRPr lang="es-EC" sz="4400" dirty="0"/>
          </a:p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La caducidad de los </a:t>
            </a:r>
            <a:r>
              <a:rPr lang="es-EC" sz="4400" dirty="0" err="1"/>
              <a:t>datacenters</a:t>
            </a:r>
            <a:r>
              <a:rPr lang="es-EC" sz="4400" dirty="0"/>
              <a:t> y del software es otra preocupación. Las infraestructuras locales requieren actualizaciones costosas y mantenimiento constante. Migrar a Azure permite a los clientes modernizar sus sistemas sin tener que preocuparse por la obsolescencia de hardware o software.</a:t>
            </a:r>
          </a:p>
          <a:p>
            <a:r>
              <a:rPr lang="es-EC" sz="4400" b="1" dirty="0"/>
              <a:t>3. Necesidades urgentes de capacidades:</a:t>
            </a:r>
            <a:endParaRPr lang="es-EC" sz="4400" dirty="0"/>
          </a:p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Muchos clientes también enfrentan picos de demanda que requieren mayor capacidad de procesamiento o almacenamiento. Azure ofrece la escalabilidad necesaria para que los clientes puedan expandir su infraestructura sin restricciones físicas, adaptándose de forma ágil a los picos de trabajo.</a:t>
            </a:r>
          </a:p>
          <a:p>
            <a:r>
              <a:rPr lang="es-EC" sz="4400" b="1" dirty="0"/>
              <a:t>4. Amenazas de seguridad:</a:t>
            </a:r>
            <a:endParaRPr lang="es-EC" sz="4400" dirty="0"/>
          </a:p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Las amenazas de seguridad siempre son una preocupación. Al mover sus cargas de trabajo a Azure, los clientes pueden beneficiarse de las capas avanzadas de seguridad y del cumplimiento normativo de Azure, que está alineado con los más altos estándares de la industria.</a:t>
            </a:r>
          </a:p>
          <a:p>
            <a:r>
              <a:rPr lang="es-EC" sz="4400" b="1" dirty="0"/>
              <a:t>5. Evitar la actualización de software y hardware:</a:t>
            </a:r>
            <a:endParaRPr lang="es-EC" sz="4400" dirty="0"/>
          </a:p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Al evitar actualizaciones costosas de software y hardware, los clientes pueden enfocarse en la innovación en lugar de preocuparse por la infraestructura subyacente. Azure se encarga de la actualización continua del entorno.</a:t>
            </a:r>
          </a:p>
          <a:p>
            <a:r>
              <a:rPr lang="es-EC" sz="4400" b="1" dirty="0"/>
              <a:t>6. Limitaciones en presupuesto y recursos:</a:t>
            </a:r>
            <a:endParaRPr lang="es-EC" sz="4400" dirty="0"/>
          </a:p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Otro punto importante son las limitaciones en el presupuesto y los recursos. Azure permite que las empresas escalen a un ritmo adecuado a sus necesidades financieras, optimizando costos y evitando inversiones masivas en </a:t>
            </a:r>
            <a:r>
              <a:rPr lang="es-EC" sz="4400" dirty="0" err="1"/>
              <a:t>datacenters</a:t>
            </a:r>
            <a:r>
              <a:rPr lang="es-EC" sz="4400" dirty="0"/>
              <a:t> propios</a:t>
            </a:r>
          </a:p>
          <a:p>
            <a:r>
              <a:rPr lang="es-EC" sz="4400" b="1" dirty="0"/>
              <a:t>7. Ampliar y escalar las aplicaciones:</a:t>
            </a:r>
            <a:endParaRPr lang="es-EC" sz="4400" dirty="0"/>
          </a:p>
          <a:p>
            <a:pPr>
              <a:buFont typeface="Arial" panose="020B0604020202020204" pitchFamily="34" charset="0"/>
              <a:buNone/>
            </a:pPr>
            <a:r>
              <a:rPr lang="es-EC" sz="4400" dirty="0"/>
              <a:t>Finalmente, Azure ofrece la capacidad de ampliar y escalar aplicaciones de manera flexible, lo que permite a los clientes seguir creciendo y adaptándose a los nuevos desafíos del mercado sin las barreras tradicionales.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s-EC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E63FA-959D-4472-B80E-6F792EAEB2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0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Las organizaciones se han enfrentado a nuevos desafíos, como la distribución de las fuerzas de trabajo, la mayor necesidad de continuidad del negocio, la elasticidad de la demanda y la creciente presión para innovar y competir con una nueva ola de startups. Al mismo tiempo, las organizaciones aún enfrentan los desafíos de la infraestructura heredada, las incompatibilidades de la plataforma y los vastos requisitos de cumplimiento.
A medida que Microsoft busca ayudar a los clientes a desarrollar su propia capacidad digital para impulsar la resiliencia y el crecimiento, basados en la consistencia y la confianza, para algunas empresas hay desafíos persistentes que escuchamos:
La necesidad de migrar a la nube rápidamente o de ampliar la capacidad rápidamente
La necesidad de reducir los costos, la complejidad o los riesgos asociados a los proyectos de gran envergadura
Y la importancia de minimizar tener que crear nuevos procesos, aprovechando a las personas y habilidades que ya tienen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lide Image Placeholder 12">
            <a:extLst>
              <a:ext uri="{FF2B5EF4-FFF2-40B4-BE49-F238E27FC236}">
                <a16:creationId xmlns:a16="http://schemas.microsoft.com/office/drawing/2014/main" id="{EC280C54-3D90-CC01-28A3-94A560230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032353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s-EC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La mayoría de los clientes de VMware planean migrar y modernizar sus cargas de trabajo en la nube para obtener beneficios de la nube como agilidad, escala y resiliencia.
​La inminente adquisición de Broadcom está añadiendo incertidumbre a los clientes.
Con Azure, Microsoft puede proporcionar previsibilidad en los costos de licencias, junto con excelentes opciones para migrar y modernizar a su ritmo.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E63FA-959D-4472-B80E-6F792EAEB2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59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C" dirty="0"/>
              <a:t>Microsoft brinda a sus clientes 4 alternativas. Estas alternativas permiten a las empresas decidir entre una migración rápida a la nube, una modernización a su propio ritmo, o la implementación de soluciones híbridas que combinen lo mejor de ambos mundos.</a:t>
            </a:r>
          </a:p>
          <a:p>
            <a:pPr rtl="0"/>
            <a:endParaRPr lang="es-EC" dirty="0"/>
          </a:p>
          <a:p>
            <a:r>
              <a:rPr lang="es-EC" b="1" dirty="0"/>
              <a:t>OPCION #1 Migrar a Azure con VMware (Azure VMware Solution - AVS)</a:t>
            </a:r>
            <a:r>
              <a:rPr lang="es-EC" dirty="0"/>
              <a:t>:</a:t>
            </a:r>
          </a:p>
          <a:p>
            <a:r>
              <a:rPr lang="es-EC" dirty="0"/>
              <a:t>Para clientes listos para adoptar la nube. Integración sin problemas con Azure. Entorno de VMware completamente gestionado.</a:t>
            </a:r>
            <a:br>
              <a:rPr lang="es-EC" dirty="0"/>
            </a:br>
            <a:r>
              <a:rPr lang="es-EC" b="0" dirty="0"/>
              <a:t>Beneficios: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Gestión consistente.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Acceso a servicios de Azure.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Escalabilidad y flexibilidad.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Seguridad y cumplimiento.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Garantía de precio.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Simplicidad para la migración.</a:t>
            </a:r>
          </a:p>
          <a:p>
            <a:pPr>
              <a:buFont typeface="Arial" panose="020B0604020202020204" pitchFamily="34" charset="0"/>
              <a:buChar char="•"/>
            </a:pPr>
            <a:endParaRPr lang="es-EC" dirty="0"/>
          </a:p>
          <a:p>
            <a:r>
              <a:rPr lang="es-EC" b="1" dirty="0"/>
              <a:t>OPCION #2 Migrar a Azure con tecnología nativa de Azure (IaaS y PaaS)</a:t>
            </a:r>
            <a:r>
              <a:rPr lang="es-EC" dirty="0"/>
              <a:t>:</a:t>
            </a:r>
          </a:p>
          <a:p>
            <a:r>
              <a:rPr lang="es-EC" b="0" dirty="0"/>
              <a:t>Para clientes dispuestos a alejarse de VMware. Enfoque nativo de la nube sin compatibilidad con VMware.</a:t>
            </a:r>
            <a:br>
              <a:rPr lang="es-EC" b="0" dirty="0"/>
            </a:br>
            <a:r>
              <a:rPr lang="es-EC" b="0" dirty="0"/>
              <a:t>Beneficios: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Aprovechar el portafolio de servicios de Azure.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Optimizar costos.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Adoptar arquitecturas modernas.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Aprovechar CMF y Azure </a:t>
            </a:r>
            <a:r>
              <a:rPr lang="es-EC" dirty="0" err="1"/>
              <a:t>Migrate</a:t>
            </a:r>
            <a:r>
              <a:rPr lang="es-EC" dirty="0"/>
              <a:t> para una migración sin problemas.</a:t>
            </a:r>
          </a:p>
          <a:p>
            <a:pPr>
              <a:buFont typeface="Arial" panose="020B0604020202020204" pitchFamily="34" charset="0"/>
              <a:buChar char="•"/>
            </a:pPr>
            <a:endParaRPr lang="es-EC" dirty="0"/>
          </a:p>
          <a:p>
            <a:r>
              <a:rPr lang="es-EC" b="1" dirty="0"/>
              <a:t>OPCIÓN # 3 Reutilización de hardware existente (Azure Stack HCI):</a:t>
            </a:r>
            <a:br>
              <a:rPr lang="es-EC" dirty="0"/>
            </a:br>
            <a:r>
              <a:rPr lang="es-EC" dirty="0"/>
              <a:t>Para clientes con inversiones significativas en hardware compatible con ASHCI.  Desplegar Azure Stack HCI para maximizar la infraestructura existente.</a:t>
            </a:r>
            <a:br>
              <a:rPr lang="es-EC" dirty="0"/>
            </a:br>
            <a:r>
              <a:rPr lang="es-EC" b="0" dirty="0"/>
              <a:t>Beneficios: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b="0" dirty="0"/>
              <a:t>Capacidades híbridas: Extiende las cargas de trabajo locales a Azure sin problemas.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b="0" dirty="0"/>
              <a:t>Almacenamiento y redes definidos por software: Optimiza la utilización de recursos.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b="0" dirty="0"/>
              <a:t>Integración con Azure Arc: Gestiona los recursos locales y de Azure desde una sola interfaz.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C" b="0" dirty="0"/>
              <a:t>Consideraciones: Algunos clientes </a:t>
            </a:r>
            <a:r>
              <a:rPr lang="es-EC" dirty="0"/>
              <a:t>pueden tener hardware nuevo no compatible con ASHCI, en cuyo caso se necesitaría un enfoque alternativo.</a:t>
            </a:r>
          </a:p>
          <a:p>
            <a:pPr>
              <a:buFont typeface="Arial" panose="020B0604020202020204" pitchFamily="34" charset="0"/>
              <a:buChar char="•"/>
            </a:pPr>
            <a:endParaRPr lang="es-EC" dirty="0"/>
          </a:p>
          <a:p>
            <a:r>
              <a:rPr lang="es-EC" b="1" dirty="0"/>
              <a:t>OPCIÓN# 4 Reutilización de hardware existente con </a:t>
            </a:r>
            <a:r>
              <a:rPr lang="es-EC" b="1" dirty="0" err="1"/>
              <a:t>Hyper</a:t>
            </a:r>
            <a:r>
              <a:rPr lang="es-EC" b="1" dirty="0"/>
              <a:t>-V de Windows Server y Azure Arc:</a:t>
            </a:r>
            <a:br>
              <a:rPr lang="es-EC" b="1" dirty="0"/>
            </a:br>
            <a:r>
              <a:rPr lang="es-EC" dirty="0"/>
              <a:t>Para clientes con hardware existente que no soporta ASHCI. Aprovechar Windows Server con </a:t>
            </a:r>
            <a:r>
              <a:rPr lang="es-EC" dirty="0" err="1"/>
              <a:t>Hyper</a:t>
            </a:r>
            <a:r>
              <a:rPr lang="es-EC" dirty="0"/>
              <a:t>-V para virtualización. Integrar con Azure Arc para una gestión centralizada y capacidades híbridas.</a:t>
            </a:r>
            <a:br>
              <a:rPr lang="es-EC" dirty="0"/>
            </a:br>
            <a:r>
              <a:rPr lang="es-EC" b="1" dirty="0"/>
              <a:t>Beneficios:</a:t>
            </a:r>
            <a:endParaRPr lang="es-EC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 err="1"/>
              <a:t>Hyper</a:t>
            </a:r>
            <a:r>
              <a:rPr lang="es-EC" dirty="0"/>
              <a:t>-V: Ejecutar máquinas virtuales (VM) en hardware existente.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dirty="0"/>
              <a:t>Azure Arc: Extender la gestión a servidores locales y conectarlos a servicios de Azure. </a:t>
            </a:r>
            <a:r>
              <a:rPr lang="es-EC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Instalación del agente de Azure Arc a gran escala para habilitar los servicios de Azure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br>
              <a:rPr lang="es-EC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E63FA-959D-4472-B80E-6F792EAEB2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1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2882D-625C-B889-3386-5B637C98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D79EA-AB0C-742E-2E72-2D4FB1795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Más detalle de cada alternativa de migración o modernización de </a:t>
            </a:r>
            <a:r>
              <a:rPr lang="es-EC" dirty="0" err="1"/>
              <a:t>Vmware</a:t>
            </a:r>
            <a:r>
              <a:rPr lang="es-EC" dirty="0"/>
              <a:t> a Azure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B6A11-E0D8-0511-AC19-542C0F2FD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D493308-1CCD-4083-9427-1DD59259FBE4}" type="slidenum">
              <a:rPr lang="en-US" noProof="0"/>
              <a:pPr lvl="0"/>
              <a:t>6</a:t>
            </a:fld>
            <a:endParaRPr lang="en-US" noProof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6F5E715-F33C-3EA3-0938-45FFD44A6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3620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/>
            </a:pPr>
            <a:r>
              <a:rPr lang="es-EC" sz="1800" b="1" i="0" u="none" strike="noStrike" dirty="0">
                <a:solidFill>
                  <a:srgbClr val="111111"/>
                </a:solidFill>
                <a:effectLst/>
                <a:latin typeface="Aptos" panose="020B0004020202020204" pitchFamily="34" charset="0"/>
              </a:rPr>
              <a:t>Responda rápidamente en un mundo dinámico: En el acelerado entorno empresarial actual, la adaptabilidad no es solo una palabra de moda, es una habilidad de supervivencia. Azure le permite a las organizaciones responder rápidamente a las condiciones cambiantes.​
Escalado de recursos sin esfuerzo: La automatización de Azure elimina las conjeturas de la administración de recursos. Escale hacia arriba o hacia abajo en función de la demanda, lo que le libera de la supervisión constante del rendimiento y los ajustes manuales</a:t>
            </a:r>
          </a:p>
          <a:p>
            <a:pPr algn="l" rtl="0" fontAlgn="base">
              <a:buFont typeface="+mj-lt"/>
              <a:buAutoNum type="arabicPeriod"/>
            </a:pPr>
            <a:r>
              <a:rPr lang="es-EC" sz="1800" b="1" i="0" u="none" strike="noStrike" dirty="0">
                <a:solidFill>
                  <a:srgbClr val="111111"/>
                </a:solidFill>
                <a:effectLst/>
                <a:latin typeface="Aptos" panose="020B0004020202020204" pitchFamily="34" charset="0"/>
              </a:rPr>
              <a:t> Refuerce la confiabilidad y el rendimiento de las cargas de trabajo de VMware
 fiabilidad y el rendimiento son los dos pilares de la excelencia operativa que ofrece Azure</a:t>
            </a:r>
            <a:r>
              <a:rPr lang="en-US" sz="1600" b="0" i="0" dirty="0">
                <a:solidFill>
                  <a:srgbClr val="444444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6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s-EC" sz="1600" b="1" i="0" u="none" strike="noStrike" dirty="0">
                <a:solidFill>
                  <a:srgbClr val="111111"/>
                </a:solidFill>
                <a:effectLst/>
                <a:latin typeface="Aptos" panose="020B0004020202020204" pitchFamily="34" charset="0"/>
              </a:rPr>
              <a:t>Utilización optimizada de recurso: Extraiga más valor de cada servidor. Elimine los cuellos de botella de almacenamiento y reduzca los costos de transacción con opciones de tamaño de nodo.</a:t>
            </a:r>
          </a:p>
          <a:p>
            <a:pPr algn="l" rtl="0" fontAlgn="base"/>
            <a:r>
              <a:rPr lang="es-EC" sz="1600" b="1" i="0" u="none" strike="noStrike" dirty="0">
                <a:solidFill>
                  <a:srgbClr val="111111"/>
                </a:solidFill>
                <a:effectLst/>
                <a:latin typeface="Aptos" panose="020B0004020202020204" pitchFamily="34" charset="0"/>
              </a:rPr>
              <a:t>5. Obtenga cumplimiento y seguridad de nivel empresarial</a:t>
            </a:r>
            <a:r>
              <a:rPr lang="en-US" sz="1800" b="1" i="0" u="none" strike="noStrike" dirty="0">
                <a:solidFill>
                  <a:srgbClr val="111111"/>
                </a:solidFill>
                <a:effectLst/>
                <a:latin typeface="Aptos" panose="020B0004020202020204" pitchFamily="34" charset="0"/>
              </a:rPr>
              <a:t> con Azure</a:t>
            </a:r>
            <a:endParaRPr lang="en-US" sz="550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Slide Image Placeholder 12">
            <a:extLst>
              <a:ext uri="{FF2B5EF4-FFF2-40B4-BE49-F238E27FC236}">
                <a16:creationId xmlns:a16="http://schemas.microsoft.com/office/drawing/2014/main" id="{36BC63A6-0AA8-99A5-3595-0E627F0E6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0053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9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1A48E-9CC5-4C1F-A38F-7BEC01B377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41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F7CD6B1F-AE52-08A4-59DD-ADA3920FEF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BC62-442D-D07F-D062-B23F459AF590}"/>
              </a:ext>
            </a:extLst>
          </p:cNvPr>
          <p:cNvSpPr txBox="1"/>
          <p:nvPr userDrawn="1"/>
        </p:nvSpPr>
        <p:spPr>
          <a:xfrm>
            <a:off x="584200" y="2841172"/>
            <a:ext cx="3790950" cy="1495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5400" b="0">
                <a:solidFill>
                  <a:schemeClr val="bg1"/>
                </a:solidFill>
                <a:latin typeface="+mj-lt"/>
              </a:rPr>
              <a:t>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1157997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52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63256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0282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28351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21082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06862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15310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D155-47E8-D819-5FA4-74860757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022EE65-FBB2-C961-B89F-9DADBDB2DB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263" y="2199576"/>
            <a:ext cx="3760470" cy="3760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outerShdw blurRad="215900" dist="190500" dir="2700000" sx="101000" sy="101000" algn="ctr" rotWithShape="0">
              <a:srgbClr val="000000">
                <a:alpha val="23000"/>
              </a:srgbClr>
            </a:outerShdw>
          </a:effectLst>
        </p:spPr>
        <p:txBody>
          <a:bodyPr vert="horz" wrap="square" lIns="0" tIns="0" rIns="0" bIns="0" rtlCol="0" anchor="ctr" anchorCtr="0">
            <a:normAutofit/>
          </a:bodyPr>
          <a:lstStyle>
            <a:lvl1pPr marL="228600" indent="-228600" algn="ctr">
              <a:buNone/>
              <a:defRPr lang="en-US" sz="1800" b="1">
                <a:solidFill>
                  <a:schemeClr val="tx1"/>
                </a:solidFill>
                <a:latin typeface="+mn-lt"/>
              </a:defRPr>
            </a:lvl1pPr>
          </a:lstStyle>
          <a:p>
            <a:pPr marL="228600" lvl="0" indent="-228600" algn="ctr"/>
            <a:r>
              <a:rPr lang="en-US"/>
              <a:t>Click to insert photo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878651-6EA0-F1DE-DDB3-D4C07A4E59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5931" y="3206751"/>
            <a:ext cx="2706480" cy="14773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A3F807-DEFB-6026-D7BD-82284EB7FB76}"/>
              </a:ext>
            </a:extLst>
          </p:cNvPr>
          <p:cNvSpPr/>
          <p:nvPr/>
        </p:nvSpPr>
        <p:spPr>
          <a:xfrm>
            <a:off x="552732" y="2199576"/>
            <a:ext cx="693200" cy="604267"/>
          </a:xfrm>
          <a:custGeom>
            <a:avLst/>
            <a:gdLst>
              <a:gd name="connsiteX0" fmla="*/ 393237 w 674431"/>
              <a:gd name="connsiteY0" fmla="*/ 0 h 587906"/>
              <a:gd name="connsiteX1" fmla="*/ 616089 w 674431"/>
              <a:gd name="connsiteY1" fmla="*/ 0 h 587906"/>
              <a:gd name="connsiteX2" fmla="*/ 616151 w 674431"/>
              <a:gd name="connsiteY2" fmla="*/ 0 h 587906"/>
              <a:gd name="connsiteX3" fmla="*/ 674431 w 674431"/>
              <a:gd name="connsiteY3" fmla="*/ 58280 h 587906"/>
              <a:gd name="connsiteX4" fmla="*/ 674431 w 674431"/>
              <a:gd name="connsiteY4" fmla="*/ 221738 h 587906"/>
              <a:gd name="connsiteX5" fmla="*/ 597219 w 674431"/>
              <a:gd name="connsiteY5" fmla="*/ 471750 h 587906"/>
              <a:gd name="connsiteX6" fmla="*/ 393361 w 674431"/>
              <a:gd name="connsiteY6" fmla="*/ 587630 h 587906"/>
              <a:gd name="connsiteX7" fmla="*/ 380245 w 674431"/>
              <a:gd name="connsiteY7" fmla="*/ 577174 h 587906"/>
              <a:gd name="connsiteX8" fmla="*/ 380245 w 674431"/>
              <a:gd name="connsiteY8" fmla="*/ 489011 h 587906"/>
              <a:gd name="connsiteX9" fmla="*/ 387484 w 674431"/>
              <a:gd name="connsiteY9" fmla="*/ 478865 h 587906"/>
              <a:gd name="connsiteX10" fmla="*/ 523100 w 674431"/>
              <a:gd name="connsiteY10" fmla="*/ 363541 h 587906"/>
              <a:gd name="connsiteX11" fmla="*/ 540423 w 674431"/>
              <a:gd name="connsiteY11" fmla="*/ 283112 h 587906"/>
              <a:gd name="connsiteX12" fmla="*/ 533308 w 674431"/>
              <a:gd name="connsiteY12" fmla="*/ 276306 h 587906"/>
              <a:gd name="connsiteX13" fmla="*/ 393361 w 674431"/>
              <a:gd name="connsiteY13" fmla="*/ 276306 h 587906"/>
              <a:gd name="connsiteX14" fmla="*/ 374986 w 674431"/>
              <a:gd name="connsiteY14" fmla="*/ 257931 h 587906"/>
              <a:gd name="connsiteX15" fmla="*/ 374986 w 674431"/>
              <a:gd name="connsiteY15" fmla="*/ 18251 h 587906"/>
              <a:gd name="connsiteX16" fmla="*/ 393237 w 674431"/>
              <a:gd name="connsiteY16" fmla="*/ 0 h 587906"/>
              <a:gd name="connsiteX17" fmla="*/ 58466 w 674431"/>
              <a:gd name="connsiteY17" fmla="*/ 0 h 587906"/>
              <a:gd name="connsiteX18" fmla="*/ 281070 w 674431"/>
              <a:gd name="connsiteY18" fmla="*/ 0 h 587906"/>
              <a:gd name="connsiteX19" fmla="*/ 299445 w 674431"/>
              <a:gd name="connsiteY19" fmla="*/ 18375 h 587906"/>
              <a:gd name="connsiteX20" fmla="*/ 299445 w 674431"/>
              <a:gd name="connsiteY20" fmla="*/ 221738 h 587906"/>
              <a:gd name="connsiteX21" fmla="*/ 222233 w 674431"/>
              <a:gd name="connsiteY21" fmla="*/ 471750 h 587906"/>
              <a:gd name="connsiteX22" fmla="*/ 18375 w 674431"/>
              <a:gd name="connsiteY22" fmla="*/ 587630 h 587906"/>
              <a:gd name="connsiteX23" fmla="*/ 5259 w 674431"/>
              <a:gd name="connsiteY23" fmla="*/ 577174 h 587906"/>
              <a:gd name="connsiteX24" fmla="*/ 5259 w 674431"/>
              <a:gd name="connsiteY24" fmla="*/ 489011 h 587906"/>
              <a:gd name="connsiteX25" fmla="*/ 12497 w 674431"/>
              <a:gd name="connsiteY25" fmla="*/ 478865 h 587906"/>
              <a:gd name="connsiteX26" fmla="*/ 148114 w 674431"/>
              <a:gd name="connsiteY26" fmla="*/ 363541 h 587906"/>
              <a:gd name="connsiteX27" fmla="*/ 165437 w 674431"/>
              <a:gd name="connsiteY27" fmla="*/ 283112 h 587906"/>
              <a:gd name="connsiteX28" fmla="*/ 158322 w 674431"/>
              <a:gd name="connsiteY28" fmla="*/ 276306 h 587906"/>
              <a:gd name="connsiteX29" fmla="*/ 18375 w 674431"/>
              <a:gd name="connsiteY29" fmla="*/ 276306 h 587906"/>
              <a:gd name="connsiteX30" fmla="*/ 0 w 674431"/>
              <a:gd name="connsiteY30" fmla="*/ 257931 h 587906"/>
              <a:gd name="connsiteX31" fmla="*/ 0 w 674431"/>
              <a:gd name="connsiteY31" fmla="*/ 58466 h 587906"/>
              <a:gd name="connsiteX32" fmla="*/ 58466 w 674431"/>
              <a:gd name="connsiteY32" fmla="*/ 0 h 58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4431" h="587906">
                <a:moveTo>
                  <a:pt x="393237" y="0"/>
                </a:moveTo>
                <a:lnTo>
                  <a:pt x="616089" y="0"/>
                </a:lnTo>
                <a:lnTo>
                  <a:pt x="616151" y="0"/>
                </a:lnTo>
                <a:cubicBezTo>
                  <a:pt x="648322" y="0"/>
                  <a:pt x="674431" y="26109"/>
                  <a:pt x="674431" y="58280"/>
                </a:cubicBezTo>
                <a:lnTo>
                  <a:pt x="674431" y="221738"/>
                </a:lnTo>
                <a:cubicBezTo>
                  <a:pt x="674431" y="328152"/>
                  <a:pt x="648694" y="411490"/>
                  <a:pt x="597219" y="471750"/>
                </a:cubicBezTo>
                <a:cubicBezTo>
                  <a:pt x="548157" y="529102"/>
                  <a:pt x="480225" y="567770"/>
                  <a:pt x="393361" y="587630"/>
                </a:cubicBezTo>
                <a:cubicBezTo>
                  <a:pt x="386679" y="589177"/>
                  <a:pt x="380245" y="584042"/>
                  <a:pt x="380245" y="577174"/>
                </a:cubicBezTo>
                <a:lnTo>
                  <a:pt x="380245" y="489011"/>
                </a:lnTo>
                <a:cubicBezTo>
                  <a:pt x="380245" y="484433"/>
                  <a:pt x="383153" y="480288"/>
                  <a:pt x="387484" y="478865"/>
                </a:cubicBezTo>
                <a:cubicBezTo>
                  <a:pt x="454240" y="456778"/>
                  <a:pt x="499466" y="418295"/>
                  <a:pt x="523100" y="363541"/>
                </a:cubicBezTo>
                <a:cubicBezTo>
                  <a:pt x="535969" y="335824"/>
                  <a:pt x="541784" y="309035"/>
                  <a:pt x="540423" y="283112"/>
                </a:cubicBezTo>
                <a:cubicBezTo>
                  <a:pt x="540238" y="279276"/>
                  <a:pt x="537082" y="276306"/>
                  <a:pt x="533308" y="276306"/>
                </a:cubicBezTo>
                <a:lnTo>
                  <a:pt x="393361" y="276306"/>
                </a:lnTo>
                <a:cubicBezTo>
                  <a:pt x="383215" y="276306"/>
                  <a:pt x="374986" y="268078"/>
                  <a:pt x="374986" y="257931"/>
                </a:cubicBezTo>
                <a:lnTo>
                  <a:pt x="374986" y="18251"/>
                </a:lnTo>
                <a:cubicBezTo>
                  <a:pt x="374986" y="8167"/>
                  <a:pt x="383153" y="0"/>
                  <a:pt x="393237" y="0"/>
                </a:cubicBezTo>
                <a:close/>
                <a:moveTo>
                  <a:pt x="58466" y="0"/>
                </a:moveTo>
                <a:lnTo>
                  <a:pt x="281070" y="0"/>
                </a:lnTo>
                <a:cubicBezTo>
                  <a:pt x="291216" y="0"/>
                  <a:pt x="299445" y="8229"/>
                  <a:pt x="299445" y="18375"/>
                </a:cubicBezTo>
                <a:lnTo>
                  <a:pt x="299445" y="221738"/>
                </a:lnTo>
                <a:cubicBezTo>
                  <a:pt x="299445" y="328152"/>
                  <a:pt x="273708" y="411490"/>
                  <a:pt x="222233" y="471750"/>
                </a:cubicBezTo>
                <a:cubicBezTo>
                  <a:pt x="173171" y="529102"/>
                  <a:pt x="105239" y="567770"/>
                  <a:pt x="18375" y="587630"/>
                </a:cubicBezTo>
                <a:cubicBezTo>
                  <a:pt x="11631" y="589177"/>
                  <a:pt x="5259" y="584042"/>
                  <a:pt x="5259" y="577174"/>
                </a:cubicBezTo>
                <a:lnTo>
                  <a:pt x="5259" y="489011"/>
                </a:lnTo>
                <a:cubicBezTo>
                  <a:pt x="5259" y="484433"/>
                  <a:pt x="8167" y="480288"/>
                  <a:pt x="12497" y="478865"/>
                </a:cubicBezTo>
                <a:cubicBezTo>
                  <a:pt x="79254" y="456778"/>
                  <a:pt x="124480" y="418295"/>
                  <a:pt x="148114" y="363541"/>
                </a:cubicBezTo>
                <a:cubicBezTo>
                  <a:pt x="160983" y="335824"/>
                  <a:pt x="166798" y="309035"/>
                  <a:pt x="165437" y="283112"/>
                </a:cubicBezTo>
                <a:cubicBezTo>
                  <a:pt x="165252" y="279276"/>
                  <a:pt x="162096" y="276306"/>
                  <a:pt x="158322" y="276306"/>
                </a:cubicBezTo>
                <a:lnTo>
                  <a:pt x="18375" y="276306"/>
                </a:lnTo>
                <a:cubicBezTo>
                  <a:pt x="8229" y="276306"/>
                  <a:pt x="0" y="268078"/>
                  <a:pt x="0" y="257931"/>
                </a:cubicBezTo>
                <a:lnTo>
                  <a:pt x="0" y="58466"/>
                </a:lnTo>
                <a:cubicBezTo>
                  <a:pt x="0" y="26171"/>
                  <a:pt x="26171" y="0"/>
                  <a:pt x="58466" y="0"/>
                </a:cubicBezTo>
                <a:close/>
              </a:path>
            </a:pathLst>
          </a:custGeom>
          <a:solidFill>
            <a:schemeClr val="tx1"/>
          </a:solidFill>
          <a:ln w="61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B8F6EDE-3287-C98A-2287-E97E9546E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5931" y="4963876"/>
            <a:ext cx="270648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1740735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B4BC62-442D-D07F-D062-B23F459AF590}"/>
              </a:ext>
            </a:extLst>
          </p:cNvPr>
          <p:cNvSpPr txBox="1"/>
          <p:nvPr userDrawn="1"/>
        </p:nvSpPr>
        <p:spPr>
          <a:xfrm>
            <a:off x="584200" y="2841172"/>
            <a:ext cx="3790950" cy="1495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5400" b="0">
                <a:solidFill>
                  <a:schemeClr val="tx1"/>
                </a:solidFill>
                <a:latin typeface="+mj-lt"/>
              </a:rPr>
              <a:t>Microsoft Azure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8672AF12-6140-9E72-C268-A8ED4080C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4624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359434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7228114" y="292100"/>
            <a:ext cx="4659086" cy="6272213"/>
          </a:xfrm>
          <a:prstGeom prst="rect">
            <a:avLst/>
          </a:prstGeom>
          <a:gradFill>
            <a:gsLst>
              <a:gs pos="0">
                <a:srgbClr val="FFB3BB"/>
              </a:gs>
              <a:gs pos="100000">
                <a:srgbClr val="FFB900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76380" y="1866864"/>
            <a:ext cx="5544120" cy="312427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020F17E-67BE-FC02-AF7B-709A3923C2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97834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304800" y="292100"/>
            <a:ext cx="11582400" cy="6272213"/>
          </a:xfrm>
          <a:prstGeom prst="rect">
            <a:avLst/>
          </a:prstGeom>
          <a:gradFill>
            <a:gsLst>
              <a:gs pos="64000">
                <a:srgbClr val="0D82CB"/>
              </a:gs>
              <a:gs pos="0">
                <a:srgbClr val="7FDE7B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96801"/>
            <a:ext cx="3590037" cy="166199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1762" y="1490647"/>
            <a:ext cx="6879337" cy="38767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831227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20436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90C592A4-DBC6-A7A9-63D9-5020A47499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00202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1612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830D09FD-2495-FD73-64EA-14E484039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2759012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42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555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2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17B6E8-BA5D-040E-F1DD-525FF9AF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4261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644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17B6E8-BA5D-040E-F1DD-525FF9AF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4261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E9759C-939E-7531-66D6-F418516F40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69" y="927128"/>
            <a:ext cx="11081177" cy="457200"/>
          </a:xfrm>
        </p:spPr>
        <p:txBody>
          <a:bodyPr anchor="t"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666936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ackgroun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109616-29F5-2A48-AD26-C036688E660A}"/>
              </a:ext>
            </a:extLst>
          </p:cNvPr>
          <p:cNvSpPr/>
          <p:nvPr/>
        </p:nvSpPr>
        <p:spPr bwMode="auto">
          <a:xfrm>
            <a:off x="1" y="0"/>
            <a:ext cx="12192000" cy="1439693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 anchor="ctr"/>
          <a:lstStyle>
            <a:lvl1pPr>
              <a:defRPr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844675"/>
            <a:ext cx="11018838" cy="44243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81160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16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6001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486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3150414"/>
            <a:ext cx="3182027" cy="55399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695778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81CE-BD10-3A1D-52F4-F1A2388C4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3304"/>
            <a:ext cx="9144000" cy="1846659"/>
          </a:xfrm>
        </p:spPr>
        <p:txBody>
          <a:bodyPr anchor="b"/>
          <a:lstStyle>
            <a:lvl1pPr algn="ctr">
              <a:defRPr lang="LID4096" sz="60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86CC0-7C18-08B7-F172-1733B4020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F9FCA-FC5E-054F-31D0-367488D7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87DB-B367-4D1C-9B66-FAC0148C8C73}" type="datetimeFigureOut">
              <a:rPr lang="LID4096" smtClean="0"/>
              <a:t>11/13/2024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79CB4-7CAE-5158-EE50-FE516016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4D9FB-1393-893C-E3E1-53BE60BB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1EA7-466E-4F20-8407-0D58704A6A24}" type="slidenum">
              <a:rPr lang="LID4096" smtClean="0"/>
              <a:t>‹Nº›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94544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1" y="1435100"/>
            <a:ext cx="11018838" cy="1612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1006B-09FA-4F62-9542-4F6479B0897F}"/>
              </a:ext>
            </a:extLst>
          </p:cNvPr>
          <p:cNvSpPr txBox="1"/>
          <p:nvPr userDrawn="1"/>
        </p:nvSpPr>
        <p:spPr>
          <a:xfrm>
            <a:off x="12355722" y="-203944"/>
            <a:ext cx="57723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71298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47">
          <p15:clr>
            <a:srgbClr val="5ACBF0"/>
          </p15:clr>
        </p15:guide>
        <p15:guide id="3" orient="horz" pos="282">
          <p15:clr>
            <a:srgbClr val="5ACBF0"/>
          </p15:clr>
        </p15:guide>
        <p15:guide id="5" orient="horz" pos="88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Lin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B973DD2-1476-E74C-99DF-240F2E50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419735-F9C6-9794-C3A4-0C125654C997}"/>
              </a:ext>
            </a:extLst>
          </p:cNvPr>
          <p:cNvCxnSpPr/>
          <p:nvPr userDrawn="1"/>
        </p:nvCxnSpPr>
        <p:spPr>
          <a:xfrm>
            <a:off x="581595" y="1208834"/>
            <a:ext cx="11025188" cy="0"/>
          </a:xfrm>
          <a:prstGeom prst="line">
            <a:avLst/>
          </a:prstGeom>
          <a:ln w="34925">
            <a:gradFill flip="none" rotWithShape="1">
              <a:gsLst>
                <a:gs pos="0">
                  <a:schemeClr val="bg1"/>
                </a:gs>
                <a:gs pos="32000">
                  <a:schemeClr val="accent6"/>
                </a:gs>
                <a:gs pos="64000">
                  <a:schemeClr val="accent3"/>
                </a:gs>
                <a:gs pos="100000">
                  <a:schemeClr val="accent4"/>
                </a:gs>
              </a:gsLst>
              <a:lin ang="1080000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412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7472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74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1"/>
            <a:ext cx="11018520" cy="553998"/>
          </a:xfrm>
        </p:spPr>
        <p:txBody>
          <a:bodyPr/>
          <a:lstStyle>
            <a:lvl1pPr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46DE2-AEBB-4A77-9244-6A07731CDF66}"/>
              </a:ext>
            </a:extLst>
          </p:cNvPr>
          <p:cNvSpPr txBox="1"/>
          <p:nvPr userDrawn="1"/>
        </p:nvSpPr>
        <p:spPr>
          <a:xfrm>
            <a:off x="281677" y="6654016"/>
            <a:ext cx="2834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CONFIDENTIAL – FOR INTERNAL USE ONLY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0645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4261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511ECA-E42E-4E41-86BD-D4D827D05F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69" y="899420"/>
            <a:ext cx="11081177" cy="457200"/>
          </a:xfrm>
        </p:spPr>
        <p:txBody>
          <a:bodyPr anchor="ctr"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0BB37EE3-73AC-5546-F43B-FE5420C7D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36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0BB37EE3-73AC-5546-F43B-FE5420C7D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94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BBFAAA10-F521-410E-1BB5-6D77902DD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1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BBFAAA10-F521-410E-1BB5-6D77902DD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43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20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2" r:id="rId1"/>
    <p:sldLayoutId id="2147485512" r:id="rId2"/>
    <p:sldLayoutId id="2147485497" r:id="rId3"/>
    <p:sldLayoutId id="2147485523" r:id="rId4"/>
    <p:sldLayoutId id="2147485513" r:id="rId5"/>
    <p:sldLayoutId id="2147485524" r:id="rId6"/>
    <p:sldLayoutId id="2147485498" r:id="rId7"/>
    <p:sldLayoutId id="2147485514" r:id="rId8"/>
    <p:sldLayoutId id="2147485510" r:id="rId9"/>
    <p:sldLayoutId id="2147485515" r:id="rId10"/>
    <p:sldLayoutId id="2147485451" r:id="rId11"/>
    <p:sldLayoutId id="2147485462" r:id="rId12"/>
    <p:sldLayoutId id="2147485499" r:id="rId13"/>
    <p:sldLayoutId id="2147485518" r:id="rId14"/>
    <p:sldLayoutId id="2147485511" r:id="rId15"/>
    <p:sldLayoutId id="2147485519" r:id="rId16"/>
    <p:sldLayoutId id="2147485520" r:id="rId17"/>
    <p:sldLayoutId id="2147485521" r:id="rId18"/>
    <p:sldLayoutId id="2147485504" r:id="rId19"/>
    <p:sldLayoutId id="2147485505" r:id="rId20"/>
    <p:sldLayoutId id="2147485506" r:id="rId21"/>
    <p:sldLayoutId id="2147485507" r:id="rId22"/>
    <p:sldLayoutId id="2147485508" r:id="rId23"/>
    <p:sldLayoutId id="2147485509" r:id="rId24"/>
    <p:sldLayoutId id="2147485522" r:id="rId25"/>
    <p:sldLayoutId id="2147485493" r:id="rId26"/>
    <p:sldLayoutId id="2147485494" r:id="rId27"/>
    <p:sldLayoutId id="2147485495" r:id="rId28"/>
    <p:sldLayoutId id="2147485496" r:id="rId29"/>
    <p:sldLayoutId id="2147485526" r:id="rId30"/>
    <p:sldLayoutId id="2147485527" r:id="rId3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FB0D8E-1A87-1D95-CC90-9771BC5265EB}"/>
              </a:ext>
            </a:extLst>
          </p:cNvPr>
          <p:cNvSpPr/>
          <p:nvPr/>
        </p:nvSpPr>
        <p:spPr>
          <a:xfrm>
            <a:off x="12965282" y="1121717"/>
            <a:ext cx="369559" cy="369559"/>
          </a:xfrm>
          <a:prstGeom prst="ellipse">
            <a:avLst/>
          </a:prstGeom>
          <a:solidFill>
            <a:srgbClr val="50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566235-1695-AA15-15D8-F3726CF26042}"/>
              </a:ext>
            </a:extLst>
          </p:cNvPr>
          <p:cNvSpPr/>
          <p:nvPr/>
        </p:nvSpPr>
        <p:spPr>
          <a:xfrm>
            <a:off x="12478512" y="1639457"/>
            <a:ext cx="369559" cy="369559"/>
          </a:xfrm>
          <a:prstGeom prst="ellipse">
            <a:avLst/>
          </a:prstGeom>
          <a:solidFill>
            <a:srgbClr val="D5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A080717-8D95-512B-4659-246F4F834660}"/>
              </a:ext>
            </a:extLst>
          </p:cNvPr>
          <p:cNvSpPr/>
          <p:nvPr/>
        </p:nvSpPr>
        <p:spPr>
          <a:xfrm>
            <a:off x="12965281" y="1639457"/>
            <a:ext cx="369559" cy="369559"/>
          </a:xfrm>
          <a:prstGeom prst="ellipse">
            <a:avLst/>
          </a:pr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DEE697-2A46-C113-4C8C-7E892F106EBE}"/>
              </a:ext>
            </a:extLst>
          </p:cNvPr>
          <p:cNvSpPr/>
          <p:nvPr/>
        </p:nvSpPr>
        <p:spPr>
          <a:xfrm>
            <a:off x="12478513" y="1121717"/>
            <a:ext cx="369559" cy="36955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F62C3F7-44C5-CC5A-2BE7-FBA5C742F1D7}"/>
              </a:ext>
            </a:extLst>
          </p:cNvPr>
          <p:cNvSpPr/>
          <p:nvPr/>
        </p:nvSpPr>
        <p:spPr>
          <a:xfrm>
            <a:off x="12965282" y="2815626"/>
            <a:ext cx="369559" cy="369559"/>
          </a:xfrm>
          <a:prstGeom prst="ellipse">
            <a:avLst/>
          </a:prstGeom>
          <a:solidFill>
            <a:srgbClr val="D5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092529-7672-3B63-8676-53B51CF877BE}"/>
              </a:ext>
            </a:extLst>
          </p:cNvPr>
          <p:cNvSpPr/>
          <p:nvPr/>
        </p:nvSpPr>
        <p:spPr>
          <a:xfrm>
            <a:off x="12478512" y="3333366"/>
            <a:ext cx="369559" cy="369559"/>
          </a:xfrm>
          <a:prstGeom prst="ellipse">
            <a:avLst/>
          </a:prstGeom>
          <a:solidFill>
            <a:srgbClr val="FF9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98EBE77-CDE0-CF43-C39B-8873FBA91567}"/>
              </a:ext>
            </a:extLst>
          </p:cNvPr>
          <p:cNvSpPr/>
          <p:nvPr/>
        </p:nvSpPr>
        <p:spPr>
          <a:xfrm>
            <a:off x="12965281" y="3333366"/>
            <a:ext cx="369559" cy="3695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1B04277-D08E-4DA6-CFB0-C023A90CF5EF}"/>
              </a:ext>
            </a:extLst>
          </p:cNvPr>
          <p:cNvSpPr/>
          <p:nvPr/>
        </p:nvSpPr>
        <p:spPr>
          <a:xfrm>
            <a:off x="12478513" y="2815626"/>
            <a:ext cx="369559" cy="369559"/>
          </a:xfrm>
          <a:prstGeom prst="ellipse">
            <a:avLst/>
          </a:prstGeom>
          <a:solidFill>
            <a:srgbClr val="866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9B727DC-2BED-458E-2F82-13184474EE0E}"/>
              </a:ext>
            </a:extLst>
          </p:cNvPr>
          <p:cNvSpPr/>
          <p:nvPr/>
        </p:nvSpPr>
        <p:spPr>
          <a:xfrm>
            <a:off x="12965282" y="4590249"/>
            <a:ext cx="369559" cy="369559"/>
          </a:xfrm>
          <a:prstGeom prst="ellipse">
            <a:avLst/>
          </a:prstGeom>
          <a:solidFill>
            <a:srgbClr val="30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EDEDB45-0ADB-173D-8D87-9C6EE3EC72BB}"/>
              </a:ext>
            </a:extLst>
          </p:cNvPr>
          <p:cNvSpPr/>
          <p:nvPr/>
        </p:nvSpPr>
        <p:spPr>
          <a:xfrm>
            <a:off x="12478512" y="5107989"/>
            <a:ext cx="369559" cy="369559"/>
          </a:xfrm>
          <a:prstGeom prst="ellipse">
            <a:avLst/>
          </a:prstGeom>
          <a:solidFill>
            <a:srgbClr val="9BF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3CC75AA-5CF0-39A7-BAC4-77A1CFEFC082}"/>
              </a:ext>
            </a:extLst>
          </p:cNvPr>
          <p:cNvSpPr/>
          <p:nvPr/>
        </p:nvSpPr>
        <p:spPr>
          <a:xfrm>
            <a:off x="12965281" y="5107989"/>
            <a:ext cx="369559" cy="369559"/>
          </a:xfrm>
          <a:prstGeom prst="ellipse">
            <a:avLst/>
          </a:prstGeom>
          <a:solidFill>
            <a:srgbClr val="FE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9DA4012-BF47-EAF3-3A82-57ADCB4400B9}"/>
              </a:ext>
            </a:extLst>
          </p:cNvPr>
          <p:cNvSpPr/>
          <p:nvPr/>
        </p:nvSpPr>
        <p:spPr>
          <a:xfrm>
            <a:off x="12478513" y="4590249"/>
            <a:ext cx="369559" cy="369559"/>
          </a:xfrm>
          <a:prstGeom prst="ellipse">
            <a:avLst/>
          </a:prstGeom>
          <a:solidFill>
            <a:srgbClr val="50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634F27-21B7-D7ED-3D5A-C4F31CE36248}"/>
              </a:ext>
            </a:extLst>
          </p:cNvPr>
          <p:cNvSpPr txBox="1"/>
          <p:nvPr/>
        </p:nvSpPr>
        <p:spPr>
          <a:xfrm>
            <a:off x="12478512" y="770571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Data &amp; AI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691E33-B2AF-FDFB-F899-B250E5A87459}"/>
              </a:ext>
            </a:extLst>
          </p:cNvPr>
          <p:cNvSpPr txBox="1"/>
          <p:nvPr/>
        </p:nvSpPr>
        <p:spPr>
          <a:xfrm>
            <a:off x="12557734" y="2459094"/>
            <a:ext cx="694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8AB3CD-56BE-5221-BE68-88903ABB2D20}"/>
              </a:ext>
            </a:extLst>
          </p:cNvPr>
          <p:cNvSpPr txBox="1"/>
          <p:nvPr/>
        </p:nvSpPr>
        <p:spPr>
          <a:xfrm>
            <a:off x="12508971" y="4245291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Learning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8AEB401-B34E-5911-DE17-A317C848DAF6}"/>
              </a:ext>
            </a:extLst>
          </p:cNvPr>
          <p:cNvSpPr txBox="1"/>
          <p:nvPr/>
        </p:nvSpPr>
        <p:spPr>
          <a:xfrm>
            <a:off x="12324638" y="66088"/>
            <a:ext cx="121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COLOR PALETTE:</a:t>
            </a:r>
          </a:p>
        </p:txBody>
      </p:sp>
    </p:spTree>
    <p:extLst>
      <p:ext uri="{BB962C8B-B14F-4D97-AF65-F5344CB8AC3E}">
        <p14:creationId xmlns:p14="http://schemas.microsoft.com/office/powerpoint/2010/main" val="383152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9" r:id="rId1"/>
    <p:sldLayoutId id="2147485530" r:id="rId2"/>
    <p:sldLayoutId id="2147485531" r:id="rId3"/>
    <p:sldLayoutId id="2147485532" r:id="rId4"/>
    <p:sldLayoutId id="2147485533" r:id="rId5"/>
    <p:sldLayoutId id="2147485534" r:id="rId6"/>
    <p:sldLayoutId id="2147485535" r:id="rId7"/>
    <p:sldLayoutId id="2147485536" r:id="rId8"/>
    <p:sldLayoutId id="2147485537" r:id="rId9"/>
    <p:sldLayoutId id="2147485538" r:id="rId10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>
          <a:ln w="3175">
            <a:noFill/>
          </a:ln>
          <a:gradFill>
            <a:gsLst>
              <a:gs pos="0">
                <a:srgbClr val="50E6FF"/>
              </a:gs>
              <a:gs pos="100000">
                <a:srgbClr val="D59DFF"/>
              </a:gs>
            </a:gsLst>
            <a:lin ang="2400000" scaled="0"/>
          </a:gradFill>
          <a:effectLst/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bg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bg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bg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bg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i8uhWJDLJ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D247BD8F-241A-8889-4191-79080E9294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834735"/>
            <a:ext cx="6782955" cy="1107996"/>
          </a:xfrm>
        </p:spPr>
        <p:txBody>
          <a:bodyPr/>
          <a:lstStyle/>
          <a:p>
            <a:r>
              <a:rPr lang="pt-BR" sz="3600" dirty="0"/>
              <a:t>Moderniza o migra tu entorno VMware a Azure </a:t>
            </a:r>
            <a:endParaRPr lang="en-US" sz="3600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754161C-7571-6B53-27CF-1CA5AB5F67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84200" y="3044332"/>
            <a:ext cx="5613400" cy="738664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 dirty="0"/>
              <a:t>Conoce las alternativas que Microsoft tiene para su negocio</a:t>
            </a:r>
            <a:endParaRPr lang="en-US" sz="2400" dirty="0"/>
          </a:p>
        </p:txBody>
      </p:sp>
      <p:pic>
        <p:nvPicPr>
          <p:cNvPr id="26" name="MS logo gray - EMF">
            <a:extLst>
              <a:ext uri="{FF2B5EF4-FFF2-40B4-BE49-F238E27FC236}">
                <a16:creationId xmlns:a16="http://schemas.microsoft.com/office/drawing/2014/main" id="{A7B18024-774D-B146-C772-BD40F1B3E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D0AB6FEE-C377-CFC2-A999-0D6CD9191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8" t="20984" r="5867" b="16869"/>
          <a:stretch/>
        </p:blipFill>
        <p:spPr>
          <a:xfrm>
            <a:off x="6436210" y="2475781"/>
            <a:ext cx="5597639" cy="401679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B4A809-30CD-3B71-15D6-DCCD120C0C15}"/>
              </a:ext>
            </a:extLst>
          </p:cNvPr>
          <p:cNvSpPr/>
          <p:nvPr/>
        </p:nvSpPr>
        <p:spPr>
          <a:xfrm>
            <a:off x="1155700" y="4927600"/>
            <a:ext cx="2095500" cy="1206500"/>
          </a:xfrm>
          <a:prstGeom prst="rect">
            <a:avLst/>
          </a:prstGeom>
          <a:solidFill>
            <a:srgbClr val="FEF000"/>
          </a:soli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defTabSz="914225"/>
            <a:endParaRPr lang="es-EC" sz="20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E77867-5F43-319D-1AEA-C69FEDA12169}"/>
              </a:ext>
            </a:extLst>
          </p:cNvPr>
          <p:cNvSpPr txBox="1"/>
          <p:nvPr/>
        </p:nvSpPr>
        <p:spPr>
          <a:xfrm>
            <a:off x="1264891" y="5384800"/>
            <a:ext cx="187711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C" sz="2000" b="1" kern="0" dirty="0">
                <a:solidFill>
                  <a:srgbClr val="091F2C"/>
                </a:solidFill>
                <a:latin typeface="Segoe UI Semibold"/>
              </a:rPr>
              <a:t>LOGO PARTNER</a:t>
            </a:r>
          </a:p>
          <a:p>
            <a:pPr algn="l"/>
            <a:endParaRPr lang="es-EC" sz="2000" dirty="0" err="1"/>
          </a:p>
        </p:txBody>
      </p:sp>
    </p:spTree>
    <p:extLst>
      <p:ext uri="{BB962C8B-B14F-4D97-AF65-F5344CB8AC3E}">
        <p14:creationId xmlns:p14="http://schemas.microsoft.com/office/powerpoint/2010/main" val="17547704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7B6DA-B123-A6EC-D4E4-24CEE86AA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40"/>
          <a:stretch/>
        </p:blipFill>
        <p:spPr bwMode="auto">
          <a:xfrm>
            <a:off x="8110237" y="-1"/>
            <a:ext cx="408176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1D39C10-4FA2-E28F-31BD-22FDB6A66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"/>
          <a:stretch/>
        </p:blipFill>
        <p:spPr bwMode="auto">
          <a:xfrm>
            <a:off x="4049680" y="-657"/>
            <a:ext cx="407268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CE4E6C8-C613-E4B7-D43A-4954DCE83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4305"/>
          <a:stretch/>
        </p:blipFill>
        <p:spPr bwMode="auto">
          <a:xfrm flipH="1">
            <a:off x="-3" y="-22134"/>
            <a:ext cx="4060557" cy="30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66B7E13-9C10-D698-19C6-A41511076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3006308"/>
            <a:ext cx="12185038" cy="879894"/>
          </a:xfrm>
          <a:prstGeom prst="rect">
            <a:avLst/>
          </a:prstGeo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FDF690-14AC-3476-80E6-58C4BB979201}"/>
              </a:ext>
            </a:extLst>
          </p:cNvPr>
          <p:cNvSpPr txBox="1">
            <a:spLocks/>
          </p:cNvSpPr>
          <p:nvPr/>
        </p:nvSpPr>
        <p:spPr bwMode="white">
          <a:xfrm>
            <a:off x="679450" y="3213556"/>
            <a:ext cx="11017250" cy="43088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2800">
                <a:solidFill>
                  <a:schemeClr val="bg1"/>
                </a:solidFill>
                <a:cs typeface="Segoe UI"/>
              </a:rPr>
              <a:t>Por qué los clientes mueven sus cargas de trabajo de VMware a Azure</a:t>
            </a:r>
            <a:endParaRPr lang="es-EC" sz="2800">
              <a:solidFill>
                <a:schemeClr val="bg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1B39A975-6F09-1584-B143-C654E54E1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991672" y="4407168"/>
            <a:ext cx="605836" cy="672420"/>
            <a:chOff x="2120214" y="3415219"/>
            <a:chExt cx="503960" cy="559347"/>
          </a:xfrm>
          <a:gradFill>
            <a:gsLst>
              <a:gs pos="100000">
                <a:srgbClr val="4C9CDC"/>
              </a:gs>
              <a:gs pos="5000">
                <a:srgbClr val="C077D2">
                  <a:alpha val="66000"/>
                </a:srgbClr>
              </a:gs>
            </a:gsLst>
            <a:lin ang="18000000" scaled="0"/>
          </a:gradFill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ED88E9EA-7F0A-18F1-FCEF-84791C524812}"/>
                </a:ext>
              </a:extLst>
            </p:cNvPr>
            <p:cNvSpPr>
              <a:spLocks/>
            </p:cNvSpPr>
            <p:nvPr/>
          </p:nvSpPr>
          <p:spPr>
            <a:xfrm>
              <a:off x="2120214" y="3415219"/>
              <a:ext cx="447500" cy="559347"/>
            </a:xfrm>
            <a:custGeom>
              <a:avLst/>
              <a:gdLst>
                <a:gd name="connsiteX0" fmla="*/ 384570 w 447500"/>
                <a:gd name="connsiteY0" fmla="*/ 0 h 559347"/>
                <a:gd name="connsiteX1" fmla="*/ 447360 w 447500"/>
                <a:gd name="connsiteY1" fmla="*/ 58623 h 559347"/>
                <a:gd name="connsiteX2" fmla="*/ 447500 w 447500"/>
                <a:gd name="connsiteY2" fmla="*/ 62902 h 559347"/>
                <a:gd name="connsiteX3" fmla="*/ 447500 w 447500"/>
                <a:gd name="connsiteY3" fmla="*/ 346169 h 559347"/>
                <a:gd name="connsiteX4" fmla="*/ 437963 w 447500"/>
                <a:gd name="connsiteY4" fmla="*/ 354000 h 559347"/>
                <a:gd name="connsiteX5" fmla="*/ 342617 w 447500"/>
                <a:gd name="connsiteY5" fmla="*/ 449318 h 559347"/>
                <a:gd name="connsiteX6" fmla="*/ 317222 w 447500"/>
                <a:gd name="connsiteY6" fmla="*/ 423866 h 559347"/>
                <a:gd name="connsiteX7" fmla="*/ 275268 w 447500"/>
                <a:gd name="connsiteY7" fmla="*/ 405491 h 559347"/>
                <a:gd name="connsiteX8" fmla="*/ 342617 w 447500"/>
                <a:gd name="connsiteY8" fmla="*/ 405491 h 559347"/>
                <a:gd name="connsiteX9" fmla="*/ 363594 w 447500"/>
                <a:gd name="connsiteY9" fmla="*/ 384514 h 559347"/>
                <a:gd name="connsiteX10" fmla="*/ 342617 w 447500"/>
                <a:gd name="connsiteY10" fmla="*/ 363538 h 559347"/>
                <a:gd name="connsiteX11" fmla="*/ 202662 w 447500"/>
                <a:gd name="connsiteY11" fmla="*/ 363538 h 559347"/>
                <a:gd name="connsiteX12" fmla="*/ 181685 w 447500"/>
                <a:gd name="connsiteY12" fmla="*/ 384514 h 559347"/>
                <a:gd name="connsiteX13" fmla="*/ 202662 w 447500"/>
                <a:gd name="connsiteY13" fmla="*/ 405491 h 559347"/>
                <a:gd name="connsiteX14" fmla="*/ 270150 w 447500"/>
                <a:gd name="connsiteY14" fmla="*/ 405491 h 559347"/>
                <a:gd name="connsiteX15" fmla="*/ 209850 w 447500"/>
                <a:gd name="connsiteY15" fmla="*/ 470943 h 559347"/>
                <a:gd name="connsiteX16" fmla="*/ 228197 w 447500"/>
                <a:gd name="connsiteY16" fmla="*/ 512835 h 559347"/>
                <a:gd name="connsiteX17" fmla="*/ 274569 w 447500"/>
                <a:gd name="connsiteY17" fmla="*/ 559347 h 559347"/>
                <a:gd name="connsiteX18" fmla="*/ 62930 w 447500"/>
                <a:gd name="connsiteY18" fmla="*/ 559347 h 559347"/>
                <a:gd name="connsiteX19" fmla="*/ 140 w 447500"/>
                <a:gd name="connsiteY19" fmla="*/ 500725 h 559347"/>
                <a:gd name="connsiteX20" fmla="*/ 0 w 447500"/>
                <a:gd name="connsiteY20" fmla="*/ 496417 h 559347"/>
                <a:gd name="connsiteX21" fmla="*/ 0 w 447500"/>
                <a:gd name="connsiteY21" fmla="*/ 62930 h 559347"/>
                <a:gd name="connsiteX22" fmla="*/ 58623 w 447500"/>
                <a:gd name="connsiteY22" fmla="*/ 140 h 559347"/>
                <a:gd name="connsiteX23" fmla="*/ 62930 w 447500"/>
                <a:gd name="connsiteY23" fmla="*/ 0 h 559347"/>
                <a:gd name="connsiteX24" fmla="*/ 384570 w 447500"/>
                <a:gd name="connsiteY24" fmla="*/ 0 h 559347"/>
                <a:gd name="connsiteX25" fmla="*/ 139844 w 447500"/>
                <a:gd name="connsiteY25" fmla="*/ 160820 h 559347"/>
                <a:gd name="connsiteX26" fmla="*/ 111875 w 447500"/>
                <a:gd name="connsiteY26" fmla="*/ 132852 h 559347"/>
                <a:gd name="connsiteX27" fmla="*/ 83906 w 447500"/>
                <a:gd name="connsiteY27" fmla="*/ 160820 h 559347"/>
                <a:gd name="connsiteX28" fmla="*/ 111875 w 447500"/>
                <a:gd name="connsiteY28" fmla="*/ 188789 h 559347"/>
                <a:gd name="connsiteX29" fmla="*/ 139844 w 447500"/>
                <a:gd name="connsiteY29" fmla="*/ 160820 h 559347"/>
                <a:gd name="connsiteX30" fmla="*/ 202662 w 447500"/>
                <a:gd name="connsiteY30" fmla="*/ 139816 h 559347"/>
                <a:gd name="connsiteX31" fmla="*/ 181685 w 447500"/>
                <a:gd name="connsiteY31" fmla="*/ 160792 h 559347"/>
                <a:gd name="connsiteX32" fmla="*/ 202662 w 447500"/>
                <a:gd name="connsiteY32" fmla="*/ 181769 h 559347"/>
                <a:gd name="connsiteX33" fmla="*/ 342617 w 447500"/>
                <a:gd name="connsiteY33" fmla="*/ 181769 h 559347"/>
                <a:gd name="connsiteX34" fmla="*/ 363594 w 447500"/>
                <a:gd name="connsiteY34" fmla="*/ 160792 h 559347"/>
                <a:gd name="connsiteX35" fmla="*/ 342617 w 447500"/>
                <a:gd name="connsiteY35" fmla="*/ 139816 h 559347"/>
                <a:gd name="connsiteX36" fmla="*/ 202662 w 447500"/>
                <a:gd name="connsiteY36" fmla="*/ 139816 h 559347"/>
                <a:gd name="connsiteX37" fmla="*/ 181685 w 447500"/>
                <a:gd name="connsiteY37" fmla="*/ 272667 h 559347"/>
                <a:gd name="connsiteX38" fmla="*/ 202662 w 447500"/>
                <a:gd name="connsiteY38" fmla="*/ 293644 h 559347"/>
                <a:gd name="connsiteX39" fmla="*/ 342617 w 447500"/>
                <a:gd name="connsiteY39" fmla="*/ 293644 h 559347"/>
                <a:gd name="connsiteX40" fmla="*/ 363594 w 447500"/>
                <a:gd name="connsiteY40" fmla="*/ 272667 h 559347"/>
                <a:gd name="connsiteX41" fmla="*/ 342617 w 447500"/>
                <a:gd name="connsiteY41" fmla="*/ 251691 h 559347"/>
                <a:gd name="connsiteX42" fmla="*/ 202662 w 447500"/>
                <a:gd name="connsiteY42" fmla="*/ 251691 h 559347"/>
                <a:gd name="connsiteX43" fmla="*/ 181685 w 447500"/>
                <a:gd name="connsiteY43" fmla="*/ 272667 h 559347"/>
                <a:gd name="connsiteX44" fmla="*/ 139844 w 447500"/>
                <a:gd name="connsiteY44" fmla="*/ 272667 h 559347"/>
                <a:gd name="connsiteX45" fmla="*/ 111875 w 447500"/>
                <a:gd name="connsiteY45" fmla="*/ 244699 h 559347"/>
                <a:gd name="connsiteX46" fmla="*/ 83906 w 447500"/>
                <a:gd name="connsiteY46" fmla="*/ 272667 h 559347"/>
                <a:gd name="connsiteX47" fmla="*/ 111875 w 447500"/>
                <a:gd name="connsiteY47" fmla="*/ 300636 h 559347"/>
                <a:gd name="connsiteX48" fmla="*/ 139844 w 447500"/>
                <a:gd name="connsiteY48" fmla="*/ 272667 h 559347"/>
                <a:gd name="connsiteX49" fmla="*/ 139844 w 447500"/>
                <a:gd name="connsiteY49" fmla="*/ 384486 h 559347"/>
                <a:gd name="connsiteX50" fmla="*/ 111875 w 447500"/>
                <a:gd name="connsiteY50" fmla="*/ 356518 h 559347"/>
                <a:gd name="connsiteX51" fmla="*/ 83906 w 447500"/>
                <a:gd name="connsiteY51" fmla="*/ 384486 h 559347"/>
                <a:gd name="connsiteX52" fmla="*/ 111875 w 447500"/>
                <a:gd name="connsiteY52" fmla="*/ 412455 h 559347"/>
                <a:gd name="connsiteX53" fmla="*/ 139844 w 447500"/>
                <a:gd name="connsiteY53" fmla="*/ 384486 h 55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47500" h="559347">
                  <a:moveTo>
                    <a:pt x="384570" y="0"/>
                  </a:moveTo>
                  <a:cubicBezTo>
                    <a:pt x="417657" y="-4"/>
                    <a:pt x="445095" y="25614"/>
                    <a:pt x="447360" y="58623"/>
                  </a:cubicBezTo>
                  <a:lnTo>
                    <a:pt x="447500" y="62902"/>
                  </a:lnTo>
                  <a:lnTo>
                    <a:pt x="447500" y="346169"/>
                  </a:lnTo>
                  <a:cubicBezTo>
                    <a:pt x="444144" y="348407"/>
                    <a:pt x="440927" y="351036"/>
                    <a:pt x="437963" y="354000"/>
                  </a:cubicBezTo>
                  <a:lnTo>
                    <a:pt x="342617" y="449318"/>
                  </a:lnTo>
                  <a:lnTo>
                    <a:pt x="317222" y="423866"/>
                  </a:lnTo>
                  <a:cubicBezTo>
                    <a:pt x="306054" y="412671"/>
                    <a:pt x="291071" y="406106"/>
                    <a:pt x="275268" y="405491"/>
                  </a:cubicBezTo>
                  <a:lnTo>
                    <a:pt x="342617" y="405491"/>
                  </a:lnTo>
                  <a:cubicBezTo>
                    <a:pt x="354202" y="405491"/>
                    <a:pt x="363594" y="396099"/>
                    <a:pt x="363594" y="384514"/>
                  </a:cubicBezTo>
                  <a:cubicBezTo>
                    <a:pt x="363594" y="372930"/>
                    <a:pt x="354202" y="363538"/>
                    <a:pt x="342617" y="363538"/>
                  </a:cubicBezTo>
                  <a:lnTo>
                    <a:pt x="202662" y="363538"/>
                  </a:lnTo>
                  <a:cubicBezTo>
                    <a:pt x="191077" y="363538"/>
                    <a:pt x="181685" y="372930"/>
                    <a:pt x="181685" y="384514"/>
                  </a:cubicBezTo>
                  <a:cubicBezTo>
                    <a:pt x="181685" y="396099"/>
                    <a:pt x="191077" y="405491"/>
                    <a:pt x="202662" y="405491"/>
                  </a:cubicBezTo>
                  <a:lnTo>
                    <a:pt x="270150" y="405491"/>
                  </a:lnTo>
                  <a:cubicBezTo>
                    <a:pt x="235424" y="406915"/>
                    <a:pt x="208426" y="436217"/>
                    <a:pt x="209850" y="470943"/>
                  </a:cubicBezTo>
                  <a:cubicBezTo>
                    <a:pt x="210496" y="486715"/>
                    <a:pt x="217043" y="501667"/>
                    <a:pt x="228197" y="512835"/>
                  </a:cubicBezTo>
                  <a:lnTo>
                    <a:pt x="274569" y="559347"/>
                  </a:lnTo>
                  <a:lnTo>
                    <a:pt x="62930" y="559347"/>
                  </a:lnTo>
                  <a:cubicBezTo>
                    <a:pt x="29843" y="559350"/>
                    <a:pt x="2404" y="533733"/>
                    <a:pt x="140" y="500725"/>
                  </a:cubicBezTo>
                  <a:lnTo>
                    <a:pt x="0" y="496417"/>
                  </a:lnTo>
                  <a:lnTo>
                    <a:pt x="0" y="62930"/>
                  </a:lnTo>
                  <a:cubicBezTo>
                    <a:pt x="-4" y="29843"/>
                    <a:pt x="25614" y="2404"/>
                    <a:pt x="58623" y="140"/>
                  </a:cubicBezTo>
                  <a:lnTo>
                    <a:pt x="62930" y="0"/>
                  </a:lnTo>
                  <a:lnTo>
                    <a:pt x="384570" y="0"/>
                  </a:lnTo>
                  <a:close/>
                  <a:moveTo>
                    <a:pt x="139844" y="160820"/>
                  </a:moveTo>
                  <a:cubicBezTo>
                    <a:pt x="139844" y="145374"/>
                    <a:pt x="127322" y="132852"/>
                    <a:pt x="111875" y="132852"/>
                  </a:cubicBezTo>
                  <a:cubicBezTo>
                    <a:pt x="96428" y="132852"/>
                    <a:pt x="83906" y="145374"/>
                    <a:pt x="83906" y="160820"/>
                  </a:cubicBezTo>
                  <a:cubicBezTo>
                    <a:pt x="83906" y="176267"/>
                    <a:pt x="96428" y="188789"/>
                    <a:pt x="111875" y="188789"/>
                  </a:cubicBezTo>
                  <a:cubicBezTo>
                    <a:pt x="127322" y="188789"/>
                    <a:pt x="139844" y="176267"/>
                    <a:pt x="139844" y="160820"/>
                  </a:cubicBezTo>
                  <a:close/>
                  <a:moveTo>
                    <a:pt x="202662" y="139816"/>
                  </a:moveTo>
                  <a:cubicBezTo>
                    <a:pt x="191077" y="139816"/>
                    <a:pt x="181685" y="149207"/>
                    <a:pt x="181685" y="160792"/>
                  </a:cubicBezTo>
                  <a:cubicBezTo>
                    <a:pt x="181685" y="172377"/>
                    <a:pt x="191077" y="181769"/>
                    <a:pt x="202662" y="181769"/>
                  </a:cubicBezTo>
                  <a:lnTo>
                    <a:pt x="342617" y="181769"/>
                  </a:lnTo>
                  <a:cubicBezTo>
                    <a:pt x="354202" y="181769"/>
                    <a:pt x="363594" y="172377"/>
                    <a:pt x="363594" y="160792"/>
                  </a:cubicBezTo>
                  <a:cubicBezTo>
                    <a:pt x="363594" y="149207"/>
                    <a:pt x="354202" y="139816"/>
                    <a:pt x="342617" y="139816"/>
                  </a:cubicBezTo>
                  <a:lnTo>
                    <a:pt x="202662" y="139816"/>
                  </a:lnTo>
                  <a:close/>
                  <a:moveTo>
                    <a:pt x="181685" y="272667"/>
                  </a:moveTo>
                  <a:cubicBezTo>
                    <a:pt x="181685" y="284246"/>
                    <a:pt x="191083" y="293644"/>
                    <a:pt x="202662" y="293644"/>
                  </a:cubicBezTo>
                  <a:lnTo>
                    <a:pt x="342617" y="293644"/>
                  </a:lnTo>
                  <a:cubicBezTo>
                    <a:pt x="354202" y="293644"/>
                    <a:pt x="363594" y="284252"/>
                    <a:pt x="363594" y="272667"/>
                  </a:cubicBezTo>
                  <a:cubicBezTo>
                    <a:pt x="363594" y="261083"/>
                    <a:pt x="354202" y="251691"/>
                    <a:pt x="342617" y="251691"/>
                  </a:cubicBezTo>
                  <a:lnTo>
                    <a:pt x="202662" y="251691"/>
                  </a:lnTo>
                  <a:cubicBezTo>
                    <a:pt x="191077" y="251691"/>
                    <a:pt x="181685" y="261083"/>
                    <a:pt x="181685" y="272667"/>
                  </a:cubicBezTo>
                  <a:close/>
                  <a:moveTo>
                    <a:pt x="139844" y="272667"/>
                  </a:moveTo>
                  <a:cubicBezTo>
                    <a:pt x="139844" y="257220"/>
                    <a:pt x="127322" y="244699"/>
                    <a:pt x="111875" y="244699"/>
                  </a:cubicBezTo>
                  <a:cubicBezTo>
                    <a:pt x="96428" y="244699"/>
                    <a:pt x="83906" y="257220"/>
                    <a:pt x="83906" y="272667"/>
                  </a:cubicBezTo>
                  <a:cubicBezTo>
                    <a:pt x="83906" y="288115"/>
                    <a:pt x="96428" y="300636"/>
                    <a:pt x="111875" y="300636"/>
                  </a:cubicBezTo>
                  <a:cubicBezTo>
                    <a:pt x="127322" y="300636"/>
                    <a:pt x="139844" y="288115"/>
                    <a:pt x="139844" y="272667"/>
                  </a:cubicBezTo>
                  <a:close/>
                  <a:moveTo>
                    <a:pt x="139844" y="384486"/>
                  </a:moveTo>
                  <a:cubicBezTo>
                    <a:pt x="139844" y="369039"/>
                    <a:pt x="127322" y="356518"/>
                    <a:pt x="111875" y="356518"/>
                  </a:cubicBezTo>
                  <a:cubicBezTo>
                    <a:pt x="96428" y="356518"/>
                    <a:pt x="83906" y="369039"/>
                    <a:pt x="83906" y="384486"/>
                  </a:cubicBezTo>
                  <a:cubicBezTo>
                    <a:pt x="83906" y="399934"/>
                    <a:pt x="96428" y="412455"/>
                    <a:pt x="111875" y="412455"/>
                  </a:cubicBezTo>
                  <a:cubicBezTo>
                    <a:pt x="127322" y="412455"/>
                    <a:pt x="139844" y="399934"/>
                    <a:pt x="139844" y="384486"/>
                  </a:cubicBez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8417B0-4D95-C188-06D7-F066344116A3}"/>
                </a:ext>
              </a:extLst>
            </p:cNvPr>
            <p:cNvSpPr>
              <a:spLocks/>
            </p:cNvSpPr>
            <p:nvPr/>
          </p:nvSpPr>
          <p:spPr>
            <a:xfrm>
              <a:off x="2372456" y="3792246"/>
              <a:ext cx="251718" cy="182302"/>
            </a:xfrm>
            <a:custGeom>
              <a:avLst/>
              <a:gdLst>
                <a:gd name="connsiteX0" fmla="*/ 90375 w 251718"/>
                <a:gd name="connsiteY0" fmla="*/ 131696 h 182302"/>
                <a:gd name="connsiteX1" fmla="*/ 215396 w 251718"/>
                <a:gd name="connsiteY1" fmla="*/ 6676 h 182302"/>
                <a:gd name="connsiteX2" fmla="*/ 245043 w 251718"/>
                <a:gd name="connsiteY2" fmla="*/ 5630 h 182302"/>
                <a:gd name="connsiteX3" fmla="*/ 246089 w 251718"/>
                <a:gd name="connsiteY3" fmla="*/ 35277 h 182302"/>
                <a:gd name="connsiteX4" fmla="*/ 245043 w 251718"/>
                <a:gd name="connsiteY4" fmla="*/ 36323 h 182302"/>
                <a:gd name="connsiteX5" fmla="*/ 105199 w 251718"/>
                <a:gd name="connsiteY5" fmla="*/ 176167 h 182302"/>
                <a:gd name="connsiteX6" fmla="*/ 75552 w 251718"/>
                <a:gd name="connsiteY6" fmla="*/ 176167 h 182302"/>
                <a:gd name="connsiteX7" fmla="*/ 5630 w 251718"/>
                <a:gd name="connsiteY7" fmla="*/ 106217 h 182302"/>
                <a:gd name="connsiteX8" fmla="*/ 6676 w 251718"/>
                <a:gd name="connsiteY8" fmla="*/ 76570 h 182302"/>
                <a:gd name="connsiteX9" fmla="*/ 35277 w 251718"/>
                <a:gd name="connsiteY9" fmla="*/ 76570 h 182302"/>
                <a:gd name="connsiteX10" fmla="*/ 90375 w 251718"/>
                <a:gd name="connsiteY10" fmla="*/ 131668 h 1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718" h="182302">
                  <a:moveTo>
                    <a:pt x="90375" y="131696"/>
                  </a:moveTo>
                  <a:lnTo>
                    <a:pt x="215396" y="6676"/>
                  </a:lnTo>
                  <a:cubicBezTo>
                    <a:pt x="223294" y="-1799"/>
                    <a:pt x="236568" y="-2268"/>
                    <a:pt x="245043" y="5630"/>
                  </a:cubicBezTo>
                  <a:cubicBezTo>
                    <a:pt x="253517" y="13528"/>
                    <a:pt x="253987" y="26800"/>
                    <a:pt x="246089" y="35277"/>
                  </a:cubicBezTo>
                  <a:cubicBezTo>
                    <a:pt x="245753" y="35638"/>
                    <a:pt x="245403" y="35987"/>
                    <a:pt x="245043" y="36323"/>
                  </a:cubicBezTo>
                  <a:lnTo>
                    <a:pt x="105199" y="176167"/>
                  </a:lnTo>
                  <a:cubicBezTo>
                    <a:pt x="97009" y="184348"/>
                    <a:pt x="83741" y="184348"/>
                    <a:pt x="75552" y="176167"/>
                  </a:cubicBezTo>
                  <a:lnTo>
                    <a:pt x="5630" y="106217"/>
                  </a:lnTo>
                  <a:cubicBezTo>
                    <a:pt x="-2268" y="97742"/>
                    <a:pt x="-1799" y="84468"/>
                    <a:pt x="6676" y="76570"/>
                  </a:cubicBezTo>
                  <a:cubicBezTo>
                    <a:pt x="14731" y="69063"/>
                    <a:pt x="27222" y="69063"/>
                    <a:pt x="35277" y="76570"/>
                  </a:cubicBezTo>
                  <a:lnTo>
                    <a:pt x="90375" y="131668"/>
                  </a:ln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851FB667-C790-CB35-D603-F8D87CE9F996}"/>
              </a:ext>
            </a:extLst>
          </p:cNvPr>
          <p:cNvSpPr txBox="1">
            <a:spLocks/>
          </p:cNvSpPr>
          <p:nvPr/>
        </p:nvSpPr>
        <p:spPr>
          <a:xfrm>
            <a:off x="574794" y="5306662"/>
            <a:ext cx="1382089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126">
              <a:lnSpc>
                <a:spcPct val="90000"/>
              </a:lnSpc>
              <a:defRPr/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Preocupaciones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por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Licenciamiento</a:t>
            </a:r>
            <a:br>
              <a:rPr lang="en-US" sz="1400" dirty="0">
                <a:solidFill>
                  <a:schemeClr val="bg1"/>
                </a:solidFill>
                <a:latin typeface="+mj-lt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72C069B5-FB82-0C44-CDF8-00A65D219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2586896" y="4441389"/>
            <a:ext cx="579629" cy="595731"/>
            <a:chOff x="2940811" y="4650916"/>
            <a:chExt cx="482160" cy="495554"/>
          </a:xfrm>
          <a:gradFill>
            <a:gsLst>
              <a:gs pos="100000">
                <a:srgbClr val="4C9CDC"/>
              </a:gs>
              <a:gs pos="5000">
                <a:srgbClr val="C077D2">
                  <a:alpha val="66000"/>
                </a:srgbClr>
              </a:gs>
            </a:gsLst>
            <a:lin ang="18000000" scaled="0"/>
          </a:gradFill>
        </p:grpSpPr>
        <p:sp>
          <p:nvSpPr>
            <p:cNvPr id="13" name="Freeform: Shape 8">
              <a:extLst>
                <a:ext uri="{FF2B5EF4-FFF2-40B4-BE49-F238E27FC236}">
                  <a16:creationId xmlns:a16="http://schemas.microsoft.com/office/drawing/2014/main" id="{7385CB8E-5E9E-635F-718D-3706FD129AEA}"/>
                </a:ext>
              </a:extLst>
            </p:cNvPr>
            <p:cNvSpPr>
              <a:spLocks/>
            </p:cNvSpPr>
            <p:nvPr/>
          </p:nvSpPr>
          <p:spPr>
            <a:xfrm>
              <a:off x="3161801" y="5025930"/>
              <a:ext cx="40180" cy="53573"/>
            </a:xfrm>
            <a:custGeom>
              <a:avLst/>
              <a:gdLst>
                <a:gd name="connsiteX0" fmla="*/ 0 w 40180"/>
                <a:gd name="connsiteY0" fmla="*/ 0 h 53573"/>
                <a:gd name="connsiteX1" fmla="*/ 40180 w 40180"/>
                <a:gd name="connsiteY1" fmla="*/ 0 h 53573"/>
                <a:gd name="connsiteX2" fmla="*/ 40180 w 40180"/>
                <a:gd name="connsiteY2" fmla="*/ 53573 h 53573"/>
                <a:gd name="connsiteX3" fmla="*/ 0 w 40180"/>
                <a:gd name="connsiteY3" fmla="*/ 53573 h 5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0" h="53573">
                  <a:moveTo>
                    <a:pt x="0" y="0"/>
                  </a:moveTo>
                  <a:lnTo>
                    <a:pt x="40180" y="0"/>
                  </a:lnTo>
                  <a:lnTo>
                    <a:pt x="40180" y="53573"/>
                  </a:lnTo>
                  <a:lnTo>
                    <a:pt x="0" y="53573"/>
                  </a:ln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4561E876-DC2E-34D7-A754-38D565C1CB6D}"/>
                </a:ext>
              </a:extLst>
            </p:cNvPr>
            <p:cNvSpPr>
              <a:spLocks/>
            </p:cNvSpPr>
            <p:nvPr/>
          </p:nvSpPr>
          <p:spPr>
            <a:xfrm>
              <a:off x="3161801" y="5106290"/>
              <a:ext cx="40180" cy="40180"/>
            </a:xfrm>
            <a:custGeom>
              <a:avLst/>
              <a:gdLst>
                <a:gd name="connsiteX0" fmla="*/ 0 w 40180"/>
                <a:gd name="connsiteY0" fmla="*/ 0 h 40180"/>
                <a:gd name="connsiteX1" fmla="*/ 40180 w 40180"/>
                <a:gd name="connsiteY1" fmla="*/ 0 h 40180"/>
                <a:gd name="connsiteX2" fmla="*/ 40180 w 40180"/>
                <a:gd name="connsiteY2" fmla="*/ 40180 h 40180"/>
                <a:gd name="connsiteX3" fmla="*/ 0 w 40180"/>
                <a:gd name="connsiteY3" fmla="*/ 40180 h 4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0" h="40180">
                  <a:moveTo>
                    <a:pt x="0" y="0"/>
                  </a:moveTo>
                  <a:lnTo>
                    <a:pt x="40180" y="0"/>
                  </a:lnTo>
                  <a:lnTo>
                    <a:pt x="40180" y="40180"/>
                  </a:lnTo>
                  <a:lnTo>
                    <a:pt x="0" y="40180"/>
                  </a:ln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991F14D7-6595-880E-7305-FACED79B15C7}"/>
                </a:ext>
              </a:extLst>
            </p:cNvPr>
            <p:cNvSpPr>
              <a:spLocks/>
            </p:cNvSpPr>
            <p:nvPr/>
          </p:nvSpPr>
          <p:spPr>
            <a:xfrm>
              <a:off x="3228768" y="5106290"/>
              <a:ext cx="194203" cy="40180"/>
            </a:xfrm>
            <a:custGeom>
              <a:avLst/>
              <a:gdLst>
                <a:gd name="connsiteX0" fmla="*/ 0 w 194203"/>
                <a:gd name="connsiteY0" fmla="*/ 0 h 40180"/>
                <a:gd name="connsiteX1" fmla="*/ 194204 w 194203"/>
                <a:gd name="connsiteY1" fmla="*/ 0 h 40180"/>
                <a:gd name="connsiteX2" fmla="*/ 194204 w 194203"/>
                <a:gd name="connsiteY2" fmla="*/ 40180 h 40180"/>
                <a:gd name="connsiteX3" fmla="*/ 0 w 194203"/>
                <a:gd name="connsiteY3" fmla="*/ 40180 h 4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203" h="40180">
                  <a:moveTo>
                    <a:pt x="0" y="0"/>
                  </a:moveTo>
                  <a:lnTo>
                    <a:pt x="194204" y="0"/>
                  </a:lnTo>
                  <a:lnTo>
                    <a:pt x="194204" y="40180"/>
                  </a:lnTo>
                  <a:lnTo>
                    <a:pt x="0" y="40180"/>
                  </a:ln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795A768D-860E-25D0-39DB-BBF93C983414}"/>
                </a:ext>
              </a:extLst>
            </p:cNvPr>
            <p:cNvSpPr>
              <a:spLocks/>
            </p:cNvSpPr>
            <p:nvPr/>
          </p:nvSpPr>
          <p:spPr>
            <a:xfrm>
              <a:off x="2940811" y="5106290"/>
              <a:ext cx="194203" cy="40180"/>
            </a:xfrm>
            <a:custGeom>
              <a:avLst/>
              <a:gdLst>
                <a:gd name="connsiteX0" fmla="*/ 0 w 194203"/>
                <a:gd name="connsiteY0" fmla="*/ 0 h 40180"/>
                <a:gd name="connsiteX1" fmla="*/ 194204 w 194203"/>
                <a:gd name="connsiteY1" fmla="*/ 0 h 40180"/>
                <a:gd name="connsiteX2" fmla="*/ 194204 w 194203"/>
                <a:gd name="connsiteY2" fmla="*/ 40180 h 40180"/>
                <a:gd name="connsiteX3" fmla="*/ 0 w 194203"/>
                <a:gd name="connsiteY3" fmla="*/ 40180 h 4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203" h="40180">
                  <a:moveTo>
                    <a:pt x="0" y="0"/>
                  </a:moveTo>
                  <a:lnTo>
                    <a:pt x="194204" y="0"/>
                  </a:lnTo>
                  <a:lnTo>
                    <a:pt x="194204" y="40180"/>
                  </a:lnTo>
                  <a:lnTo>
                    <a:pt x="0" y="40180"/>
                  </a:ln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4B572440-A2B4-74CA-6FC6-EA4478BE5037}"/>
                </a:ext>
              </a:extLst>
            </p:cNvPr>
            <p:cNvSpPr>
              <a:spLocks/>
            </p:cNvSpPr>
            <p:nvPr/>
          </p:nvSpPr>
          <p:spPr>
            <a:xfrm>
              <a:off x="2967597" y="4918783"/>
              <a:ext cx="428587" cy="107146"/>
            </a:xfrm>
            <a:custGeom>
              <a:avLst/>
              <a:gdLst>
                <a:gd name="connsiteX0" fmla="*/ 404613 w 428587"/>
                <a:gd name="connsiteY0" fmla="*/ 0 h 107146"/>
                <a:gd name="connsiteX1" fmla="*/ 23974 w 428587"/>
                <a:gd name="connsiteY1" fmla="*/ 0 h 107146"/>
                <a:gd name="connsiteX2" fmla="*/ 0 w 428587"/>
                <a:gd name="connsiteY2" fmla="*/ 23974 h 107146"/>
                <a:gd name="connsiteX3" fmla="*/ 0 w 428587"/>
                <a:gd name="connsiteY3" fmla="*/ 83173 h 107146"/>
                <a:gd name="connsiteX4" fmla="*/ 23974 w 428587"/>
                <a:gd name="connsiteY4" fmla="*/ 107147 h 107146"/>
                <a:gd name="connsiteX5" fmla="*/ 404613 w 428587"/>
                <a:gd name="connsiteY5" fmla="*/ 107147 h 107146"/>
                <a:gd name="connsiteX6" fmla="*/ 428587 w 428587"/>
                <a:gd name="connsiteY6" fmla="*/ 83173 h 107146"/>
                <a:gd name="connsiteX7" fmla="*/ 428587 w 428587"/>
                <a:gd name="connsiteY7" fmla="*/ 23974 h 107146"/>
                <a:gd name="connsiteX8" fmla="*/ 404613 w 428587"/>
                <a:gd name="connsiteY8" fmla="*/ 0 h 107146"/>
                <a:gd name="connsiteX9" fmla="*/ 66967 w 428587"/>
                <a:gd name="connsiteY9" fmla="*/ 66967 h 107146"/>
                <a:gd name="connsiteX10" fmla="*/ 53573 w 428587"/>
                <a:gd name="connsiteY10" fmla="*/ 53573 h 107146"/>
                <a:gd name="connsiteX11" fmla="*/ 66967 w 428587"/>
                <a:gd name="connsiteY11" fmla="*/ 40180 h 107146"/>
                <a:gd name="connsiteX12" fmla="*/ 80360 w 428587"/>
                <a:gd name="connsiteY12" fmla="*/ 53573 h 107146"/>
                <a:gd name="connsiteX13" fmla="*/ 66967 w 428587"/>
                <a:gd name="connsiteY13" fmla="*/ 66967 h 107146"/>
                <a:gd name="connsiteX14" fmla="*/ 133934 w 428587"/>
                <a:gd name="connsiteY14" fmla="*/ 66967 h 107146"/>
                <a:gd name="connsiteX15" fmla="*/ 120540 w 428587"/>
                <a:gd name="connsiteY15" fmla="*/ 53573 h 107146"/>
                <a:gd name="connsiteX16" fmla="*/ 133934 w 428587"/>
                <a:gd name="connsiteY16" fmla="*/ 40180 h 107146"/>
                <a:gd name="connsiteX17" fmla="*/ 147327 w 428587"/>
                <a:gd name="connsiteY17" fmla="*/ 53573 h 107146"/>
                <a:gd name="connsiteX18" fmla="*/ 133934 w 428587"/>
                <a:gd name="connsiteY18" fmla="*/ 66967 h 107146"/>
                <a:gd name="connsiteX19" fmla="*/ 200900 w 428587"/>
                <a:gd name="connsiteY19" fmla="*/ 66967 h 107146"/>
                <a:gd name="connsiteX20" fmla="*/ 187507 w 428587"/>
                <a:gd name="connsiteY20" fmla="*/ 53573 h 107146"/>
                <a:gd name="connsiteX21" fmla="*/ 200900 w 428587"/>
                <a:gd name="connsiteY21" fmla="*/ 40180 h 107146"/>
                <a:gd name="connsiteX22" fmla="*/ 214294 w 428587"/>
                <a:gd name="connsiteY22" fmla="*/ 53573 h 107146"/>
                <a:gd name="connsiteX23" fmla="*/ 200900 w 428587"/>
                <a:gd name="connsiteY23" fmla="*/ 66967 h 10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8587" h="107146">
                  <a:moveTo>
                    <a:pt x="404613" y="0"/>
                  </a:moveTo>
                  <a:lnTo>
                    <a:pt x="23974" y="0"/>
                  </a:lnTo>
                  <a:cubicBezTo>
                    <a:pt x="10733" y="0"/>
                    <a:pt x="0" y="10733"/>
                    <a:pt x="0" y="23974"/>
                  </a:cubicBezTo>
                  <a:lnTo>
                    <a:pt x="0" y="83173"/>
                  </a:lnTo>
                  <a:cubicBezTo>
                    <a:pt x="0" y="96413"/>
                    <a:pt x="10733" y="107147"/>
                    <a:pt x="23974" y="107147"/>
                  </a:cubicBezTo>
                  <a:lnTo>
                    <a:pt x="404613" y="107147"/>
                  </a:lnTo>
                  <a:cubicBezTo>
                    <a:pt x="417854" y="107147"/>
                    <a:pt x="428587" y="96413"/>
                    <a:pt x="428587" y="83173"/>
                  </a:cubicBezTo>
                  <a:lnTo>
                    <a:pt x="428587" y="23974"/>
                  </a:lnTo>
                  <a:cubicBezTo>
                    <a:pt x="428587" y="10733"/>
                    <a:pt x="417854" y="0"/>
                    <a:pt x="404613" y="0"/>
                  </a:cubicBezTo>
                  <a:close/>
                  <a:moveTo>
                    <a:pt x="66967" y="66967"/>
                  </a:moveTo>
                  <a:cubicBezTo>
                    <a:pt x="59570" y="66967"/>
                    <a:pt x="53573" y="60971"/>
                    <a:pt x="53573" y="53573"/>
                  </a:cubicBezTo>
                  <a:cubicBezTo>
                    <a:pt x="53573" y="46176"/>
                    <a:pt x="59570" y="40180"/>
                    <a:pt x="66967" y="40180"/>
                  </a:cubicBezTo>
                  <a:cubicBezTo>
                    <a:pt x="74364" y="40180"/>
                    <a:pt x="80360" y="46176"/>
                    <a:pt x="80360" y="53573"/>
                  </a:cubicBezTo>
                  <a:cubicBezTo>
                    <a:pt x="80360" y="60971"/>
                    <a:pt x="74364" y="66967"/>
                    <a:pt x="66967" y="66967"/>
                  </a:cubicBezTo>
                  <a:close/>
                  <a:moveTo>
                    <a:pt x="133934" y="66967"/>
                  </a:moveTo>
                  <a:cubicBezTo>
                    <a:pt x="126536" y="66967"/>
                    <a:pt x="120540" y="60971"/>
                    <a:pt x="120540" y="53573"/>
                  </a:cubicBezTo>
                  <a:cubicBezTo>
                    <a:pt x="120540" y="46176"/>
                    <a:pt x="126536" y="40180"/>
                    <a:pt x="133934" y="40180"/>
                  </a:cubicBezTo>
                  <a:cubicBezTo>
                    <a:pt x="141331" y="40180"/>
                    <a:pt x="147327" y="46176"/>
                    <a:pt x="147327" y="53573"/>
                  </a:cubicBezTo>
                  <a:cubicBezTo>
                    <a:pt x="147327" y="60971"/>
                    <a:pt x="141331" y="66967"/>
                    <a:pt x="133934" y="66967"/>
                  </a:cubicBezTo>
                  <a:close/>
                  <a:moveTo>
                    <a:pt x="200900" y="66967"/>
                  </a:moveTo>
                  <a:cubicBezTo>
                    <a:pt x="193503" y="66967"/>
                    <a:pt x="187507" y="60971"/>
                    <a:pt x="187507" y="53573"/>
                  </a:cubicBezTo>
                  <a:cubicBezTo>
                    <a:pt x="187507" y="46176"/>
                    <a:pt x="193503" y="40180"/>
                    <a:pt x="200900" y="40180"/>
                  </a:cubicBezTo>
                  <a:cubicBezTo>
                    <a:pt x="208297" y="40180"/>
                    <a:pt x="214294" y="46176"/>
                    <a:pt x="214294" y="53573"/>
                  </a:cubicBezTo>
                  <a:cubicBezTo>
                    <a:pt x="214294" y="60971"/>
                    <a:pt x="208297" y="66967"/>
                    <a:pt x="200900" y="66967"/>
                  </a:cubicBez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8A81F064-9E4B-17E7-0369-B4163CF10EE3}"/>
                </a:ext>
              </a:extLst>
            </p:cNvPr>
            <p:cNvSpPr>
              <a:spLocks/>
            </p:cNvSpPr>
            <p:nvPr/>
          </p:nvSpPr>
          <p:spPr>
            <a:xfrm>
              <a:off x="2967597" y="4784849"/>
              <a:ext cx="428587" cy="107146"/>
            </a:xfrm>
            <a:custGeom>
              <a:avLst/>
              <a:gdLst>
                <a:gd name="connsiteX0" fmla="*/ 404613 w 428587"/>
                <a:gd name="connsiteY0" fmla="*/ 0 h 107146"/>
                <a:gd name="connsiteX1" fmla="*/ 23974 w 428587"/>
                <a:gd name="connsiteY1" fmla="*/ 0 h 107146"/>
                <a:gd name="connsiteX2" fmla="*/ 0 w 428587"/>
                <a:gd name="connsiteY2" fmla="*/ 23974 h 107146"/>
                <a:gd name="connsiteX3" fmla="*/ 0 w 428587"/>
                <a:gd name="connsiteY3" fmla="*/ 83173 h 107146"/>
                <a:gd name="connsiteX4" fmla="*/ 23974 w 428587"/>
                <a:gd name="connsiteY4" fmla="*/ 107147 h 107146"/>
                <a:gd name="connsiteX5" fmla="*/ 404613 w 428587"/>
                <a:gd name="connsiteY5" fmla="*/ 107147 h 107146"/>
                <a:gd name="connsiteX6" fmla="*/ 428587 w 428587"/>
                <a:gd name="connsiteY6" fmla="*/ 83173 h 107146"/>
                <a:gd name="connsiteX7" fmla="*/ 428587 w 428587"/>
                <a:gd name="connsiteY7" fmla="*/ 23974 h 107146"/>
                <a:gd name="connsiteX8" fmla="*/ 404613 w 428587"/>
                <a:gd name="connsiteY8" fmla="*/ 0 h 107146"/>
                <a:gd name="connsiteX9" fmla="*/ 66967 w 428587"/>
                <a:gd name="connsiteY9" fmla="*/ 66967 h 107146"/>
                <a:gd name="connsiteX10" fmla="*/ 53573 w 428587"/>
                <a:gd name="connsiteY10" fmla="*/ 53573 h 107146"/>
                <a:gd name="connsiteX11" fmla="*/ 66967 w 428587"/>
                <a:gd name="connsiteY11" fmla="*/ 40180 h 107146"/>
                <a:gd name="connsiteX12" fmla="*/ 80360 w 428587"/>
                <a:gd name="connsiteY12" fmla="*/ 53573 h 107146"/>
                <a:gd name="connsiteX13" fmla="*/ 66967 w 428587"/>
                <a:gd name="connsiteY13" fmla="*/ 66967 h 107146"/>
                <a:gd name="connsiteX14" fmla="*/ 133934 w 428587"/>
                <a:gd name="connsiteY14" fmla="*/ 66967 h 107146"/>
                <a:gd name="connsiteX15" fmla="*/ 120540 w 428587"/>
                <a:gd name="connsiteY15" fmla="*/ 53573 h 107146"/>
                <a:gd name="connsiteX16" fmla="*/ 133934 w 428587"/>
                <a:gd name="connsiteY16" fmla="*/ 40180 h 107146"/>
                <a:gd name="connsiteX17" fmla="*/ 147327 w 428587"/>
                <a:gd name="connsiteY17" fmla="*/ 53573 h 107146"/>
                <a:gd name="connsiteX18" fmla="*/ 133934 w 428587"/>
                <a:gd name="connsiteY18" fmla="*/ 66967 h 107146"/>
                <a:gd name="connsiteX19" fmla="*/ 200900 w 428587"/>
                <a:gd name="connsiteY19" fmla="*/ 66967 h 107146"/>
                <a:gd name="connsiteX20" fmla="*/ 187507 w 428587"/>
                <a:gd name="connsiteY20" fmla="*/ 53573 h 107146"/>
                <a:gd name="connsiteX21" fmla="*/ 200900 w 428587"/>
                <a:gd name="connsiteY21" fmla="*/ 40180 h 107146"/>
                <a:gd name="connsiteX22" fmla="*/ 214294 w 428587"/>
                <a:gd name="connsiteY22" fmla="*/ 53573 h 107146"/>
                <a:gd name="connsiteX23" fmla="*/ 200900 w 428587"/>
                <a:gd name="connsiteY23" fmla="*/ 66967 h 10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8587" h="107146">
                  <a:moveTo>
                    <a:pt x="404613" y="0"/>
                  </a:moveTo>
                  <a:lnTo>
                    <a:pt x="23974" y="0"/>
                  </a:lnTo>
                  <a:cubicBezTo>
                    <a:pt x="10733" y="0"/>
                    <a:pt x="0" y="10733"/>
                    <a:pt x="0" y="23974"/>
                  </a:cubicBezTo>
                  <a:lnTo>
                    <a:pt x="0" y="83173"/>
                  </a:lnTo>
                  <a:cubicBezTo>
                    <a:pt x="0" y="96413"/>
                    <a:pt x="10733" y="107147"/>
                    <a:pt x="23974" y="107147"/>
                  </a:cubicBezTo>
                  <a:lnTo>
                    <a:pt x="404613" y="107147"/>
                  </a:lnTo>
                  <a:cubicBezTo>
                    <a:pt x="417854" y="107147"/>
                    <a:pt x="428587" y="96413"/>
                    <a:pt x="428587" y="83173"/>
                  </a:cubicBezTo>
                  <a:lnTo>
                    <a:pt x="428587" y="23974"/>
                  </a:lnTo>
                  <a:cubicBezTo>
                    <a:pt x="428587" y="10733"/>
                    <a:pt x="417854" y="0"/>
                    <a:pt x="404613" y="0"/>
                  </a:cubicBezTo>
                  <a:close/>
                  <a:moveTo>
                    <a:pt x="66967" y="66967"/>
                  </a:moveTo>
                  <a:cubicBezTo>
                    <a:pt x="59570" y="66967"/>
                    <a:pt x="53573" y="60971"/>
                    <a:pt x="53573" y="53573"/>
                  </a:cubicBezTo>
                  <a:cubicBezTo>
                    <a:pt x="53573" y="46176"/>
                    <a:pt x="59570" y="40180"/>
                    <a:pt x="66967" y="40180"/>
                  </a:cubicBezTo>
                  <a:cubicBezTo>
                    <a:pt x="74364" y="40180"/>
                    <a:pt x="80360" y="46176"/>
                    <a:pt x="80360" y="53573"/>
                  </a:cubicBezTo>
                  <a:cubicBezTo>
                    <a:pt x="80360" y="60971"/>
                    <a:pt x="74364" y="66967"/>
                    <a:pt x="66967" y="66967"/>
                  </a:cubicBezTo>
                  <a:close/>
                  <a:moveTo>
                    <a:pt x="133934" y="66967"/>
                  </a:moveTo>
                  <a:cubicBezTo>
                    <a:pt x="126536" y="66967"/>
                    <a:pt x="120540" y="60971"/>
                    <a:pt x="120540" y="53573"/>
                  </a:cubicBezTo>
                  <a:cubicBezTo>
                    <a:pt x="120540" y="46176"/>
                    <a:pt x="126536" y="40180"/>
                    <a:pt x="133934" y="40180"/>
                  </a:cubicBezTo>
                  <a:cubicBezTo>
                    <a:pt x="141331" y="40180"/>
                    <a:pt x="147327" y="46176"/>
                    <a:pt x="147327" y="53573"/>
                  </a:cubicBezTo>
                  <a:cubicBezTo>
                    <a:pt x="147327" y="60971"/>
                    <a:pt x="141331" y="66967"/>
                    <a:pt x="133934" y="66967"/>
                  </a:cubicBezTo>
                  <a:close/>
                  <a:moveTo>
                    <a:pt x="200900" y="66967"/>
                  </a:moveTo>
                  <a:cubicBezTo>
                    <a:pt x="193503" y="66967"/>
                    <a:pt x="187507" y="60971"/>
                    <a:pt x="187507" y="53573"/>
                  </a:cubicBezTo>
                  <a:cubicBezTo>
                    <a:pt x="187507" y="46176"/>
                    <a:pt x="193503" y="40180"/>
                    <a:pt x="200900" y="40180"/>
                  </a:cubicBezTo>
                  <a:cubicBezTo>
                    <a:pt x="208297" y="40180"/>
                    <a:pt x="214294" y="46176"/>
                    <a:pt x="214294" y="53573"/>
                  </a:cubicBezTo>
                  <a:cubicBezTo>
                    <a:pt x="214294" y="60971"/>
                    <a:pt x="208297" y="66967"/>
                    <a:pt x="200900" y="66967"/>
                  </a:cubicBez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1C7D616D-607C-761B-FA53-DE802BD0CBEA}"/>
                </a:ext>
              </a:extLst>
            </p:cNvPr>
            <p:cNvSpPr>
              <a:spLocks/>
            </p:cNvSpPr>
            <p:nvPr/>
          </p:nvSpPr>
          <p:spPr>
            <a:xfrm>
              <a:off x="2967597" y="4650916"/>
              <a:ext cx="428587" cy="107146"/>
            </a:xfrm>
            <a:custGeom>
              <a:avLst/>
              <a:gdLst>
                <a:gd name="connsiteX0" fmla="*/ 404613 w 428587"/>
                <a:gd name="connsiteY0" fmla="*/ 0 h 107146"/>
                <a:gd name="connsiteX1" fmla="*/ 23974 w 428587"/>
                <a:gd name="connsiteY1" fmla="*/ 0 h 107146"/>
                <a:gd name="connsiteX2" fmla="*/ 0 w 428587"/>
                <a:gd name="connsiteY2" fmla="*/ 23974 h 107146"/>
                <a:gd name="connsiteX3" fmla="*/ 0 w 428587"/>
                <a:gd name="connsiteY3" fmla="*/ 83173 h 107146"/>
                <a:gd name="connsiteX4" fmla="*/ 23974 w 428587"/>
                <a:gd name="connsiteY4" fmla="*/ 107147 h 107146"/>
                <a:gd name="connsiteX5" fmla="*/ 404613 w 428587"/>
                <a:gd name="connsiteY5" fmla="*/ 107147 h 107146"/>
                <a:gd name="connsiteX6" fmla="*/ 428587 w 428587"/>
                <a:gd name="connsiteY6" fmla="*/ 83173 h 107146"/>
                <a:gd name="connsiteX7" fmla="*/ 428587 w 428587"/>
                <a:gd name="connsiteY7" fmla="*/ 23974 h 107146"/>
                <a:gd name="connsiteX8" fmla="*/ 404613 w 428587"/>
                <a:gd name="connsiteY8" fmla="*/ 0 h 107146"/>
                <a:gd name="connsiteX9" fmla="*/ 66967 w 428587"/>
                <a:gd name="connsiteY9" fmla="*/ 66967 h 107146"/>
                <a:gd name="connsiteX10" fmla="*/ 53573 w 428587"/>
                <a:gd name="connsiteY10" fmla="*/ 53573 h 107146"/>
                <a:gd name="connsiteX11" fmla="*/ 66967 w 428587"/>
                <a:gd name="connsiteY11" fmla="*/ 40180 h 107146"/>
                <a:gd name="connsiteX12" fmla="*/ 80360 w 428587"/>
                <a:gd name="connsiteY12" fmla="*/ 53573 h 107146"/>
                <a:gd name="connsiteX13" fmla="*/ 66967 w 428587"/>
                <a:gd name="connsiteY13" fmla="*/ 66967 h 107146"/>
                <a:gd name="connsiteX14" fmla="*/ 133934 w 428587"/>
                <a:gd name="connsiteY14" fmla="*/ 66967 h 107146"/>
                <a:gd name="connsiteX15" fmla="*/ 120540 w 428587"/>
                <a:gd name="connsiteY15" fmla="*/ 53573 h 107146"/>
                <a:gd name="connsiteX16" fmla="*/ 133934 w 428587"/>
                <a:gd name="connsiteY16" fmla="*/ 40180 h 107146"/>
                <a:gd name="connsiteX17" fmla="*/ 147327 w 428587"/>
                <a:gd name="connsiteY17" fmla="*/ 53573 h 107146"/>
                <a:gd name="connsiteX18" fmla="*/ 133934 w 428587"/>
                <a:gd name="connsiteY18" fmla="*/ 66967 h 107146"/>
                <a:gd name="connsiteX19" fmla="*/ 200900 w 428587"/>
                <a:gd name="connsiteY19" fmla="*/ 66967 h 107146"/>
                <a:gd name="connsiteX20" fmla="*/ 187507 w 428587"/>
                <a:gd name="connsiteY20" fmla="*/ 53573 h 107146"/>
                <a:gd name="connsiteX21" fmla="*/ 200900 w 428587"/>
                <a:gd name="connsiteY21" fmla="*/ 40180 h 107146"/>
                <a:gd name="connsiteX22" fmla="*/ 214294 w 428587"/>
                <a:gd name="connsiteY22" fmla="*/ 53573 h 107146"/>
                <a:gd name="connsiteX23" fmla="*/ 200900 w 428587"/>
                <a:gd name="connsiteY23" fmla="*/ 66967 h 10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8587" h="107146">
                  <a:moveTo>
                    <a:pt x="404613" y="0"/>
                  </a:moveTo>
                  <a:lnTo>
                    <a:pt x="23974" y="0"/>
                  </a:lnTo>
                  <a:cubicBezTo>
                    <a:pt x="10733" y="0"/>
                    <a:pt x="0" y="10733"/>
                    <a:pt x="0" y="23974"/>
                  </a:cubicBezTo>
                  <a:lnTo>
                    <a:pt x="0" y="83173"/>
                  </a:lnTo>
                  <a:cubicBezTo>
                    <a:pt x="0" y="96413"/>
                    <a:pt x="10733" y="107147"/>
                    <a:pt x="23974" y="107147"/>
                  </a:cubicBezTo>
                  <a:lnTo>
                    <a:pt x="404613" y="107147"/>
                  </a:lnTo>
                  <a:cubicBezTo>
                    <a:pt x="417854" y="107147"/>
                    <a:pt x="428587" y="96413"/>
                    <a:pt x="428587" y="83173"/>
                  </a:cubicBezTo>
                  <a:lnTo>
                    <a:pt x="428587" y="23974"/>
                  </a:lnTo>
                  <a:cubicBezTo>
                    <a:pt x="428587" y="10733"/>
                    <a:pt x="417854" y="0"/>
                    <a:pt x="404613" y="0"/>
                  </a:cubicBezTo>
                  <a:close/>
                  <a:moveTo>
                    <a:pt x="66967" y="66967"/>
                  </a:moveTo>
                  <a:cubicBezTo>
                    <a:pt x="59570" y="66967"/>
                    <a:pt x="53573" y="60971"/>
                    <a:pt x="53573" y="53573"/>
                  </a:cubicBezTo>
                  <a:cubicBezTo>
                    <a:pt x="53573" y="46176"/>
                    <a:pt x="59570" y="40180"/>
                    <a:pt x="66967" y="40180"/>
                  </a:cubicBezTo>
                  <a:cubicBezTo>
                    <a:pt x="74364" y="40180"/>
                    <a:pt x="80360" y="46176"/>
                    <a:pt x="80360" y="53573"/>
                  </a:cubicBezTo>
                  <a:cubicBezTo>
                    <a:pt x="80360" y="60971"/>
                    <a:pt x="74364" y="66967"/>
                    <a:pt x="66967" y="66967"/>
                  </a:cubicBezTo>
                  <a:close/>
                  <a:moveTo>
                    <a:pt x="133934" y="66967"/>
                  </a:moveTo>
                  <a:cubicBezTo>
                    <a:pt x="126536" y="66967"/>
                    <a:pt x="120540" y="60971"/>
                    <a:pt x="120540" y="53573"/>
                  </a:cubicBezTo>
                  <a:cubicBezTo>
                    <a:pt x="120540" y="46176"/>
                    <a:pt x="126536" y="40180"/>
                    <a:pt x="133934" y="40180"/>
                  </a:cubicBezTo>
                  <a:cubicBezTo>
                    <a:pt x="141331" y="40180"/>
                    <a:pt x="147327" y="46176"/>
                    <a:pt x="147327" y="53573"/>
                  </a:cubicBezTo>
                  <a:cubicBezTo>
                    <a:pt x="147327" y="60971"/>
                    <a:pt x="141331" y="66967"/>
                    <a:pt x="133934" y="66967"/>
                  </a:cubicBezTo>
                  <a:close/>
                  <a:moveTo>
                    <a:pt x="200900" y="66967"/>
                  </a:moveTo>
                  <a:cubicBezTo>
                    <a:pt x="193503" y="66967"/>
                    <a:pt x="187507" y="60971"/>
                    <a:pt x="187507" y="53573"/>
                  </a:cubicBezTo>
                  <a:cubicBezTo>
                    <a:pt x="187507" y="46176"/>
                    <a:pt x="193503" y="40180"/>
                    <a:pt x="200900" y="40180"/>
                  </a:cubicBezTo>
                  <a:cubicBezTo>
                    <a:pt x="208297" y="40180"/>
                    <a:pt x="214294" y="46176"/>
                    <a:pt x="214294" y="53573"/>
                  </a:cubicBezTo>
                  <a:cubicBezTo>
                    <a:pt x="214294" y="60971"/>
                    <a:pt x="208297" y="66967"/>
                    <a:pt x="200900" y="66967"/>
                  </a:cubicBezTo>
                  <a:close/>
                </a:path>
              </a:pathLst>
            </a:custGeom>
            <a:grpFill/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TextBox 16">
            <a:extLst>
              <a:ext uri="{FF2B5EF4-FFF2-40B4-BE49-F238E27FC236}">
                <a16:creationId xmlns:a16="http://schemas.microsoft.com/office/drawing/2014/main" id="{9A4640CF-BF70-C222-533F-B837425CDBF4}"/>
              </a:ext>
            </a:extLst>
          </p:cNvPr>
          <p:cNvSpPr txBox="1">
            <a:spLocks/>
          </p:cNvSpPr>
          <p:nvPr/>
        </p:nvSpPr>
        <p:spPr>
          <a:xfrm>
            <a:off x="1828453" y="5306662"/>
            <a:ext cx="2013109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Caducidad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Datacenters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 software</a:t>
            </a:r>
          </a:p>
        </p:txBody>
      </p:sp>
      <p:sp>
        <p:nvSpPr>
          <p:cNvPr id="21" name="Graphic 14">
            <a:extLst>
              <a:ext uri="{FF2B5EF4-FFF2-40B4-BE49-F238E27FC236}">
                <a16:creationId xmlns:a16="http://schemas.microsoft.com/office/drawing/2014/main" id="{C37D65AA-9266-0588-CF11-E7C5C1CE9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150859" y="4446577"/>
            <a:ext cx="600512" cy="633009"/>
          </a:xfrm>
          <a:custGeom>
            <a:avLst/>
            <a:gdLst>
              <a:gd name="connsiteX0" fmla="*/ 242888 w 490301"/>
              <a:gd name="connsiteY0" fmla="*/ 71438 h 557212"/>
              <a:gd name="connsiteX1" fmla="*/ 485775 w 490301"/>
              <a:gd name="connsiteY1" fmla="*/ 314325 h 557212"/>
              <a:gd name="connsiteX2" fmla="*/ 242888 w 490301"/>
              <a:gd name="connsiteY2" fmla="*/ 557213 h 557212"/>
              <a:gd name="connsiteX3" fmla="*/ 0 w 490301"/>
              <a:gd name="connsiteY3" fmla="*/ 314325 h 557212"/>
              <a:gd name="connsiteX4" fmla="*/ 242888 w 490301"/>
              <a:gd name="connsiteY4" fmla="*/ 71438 h 557212"/>
              <a:gd name="connsiteX5" fmla="*/ 242888 w 490301"/>
              <a:gd name="connsiteY5" fmla="*/ 157163 h 557212"/>
              <a:gd name="connsiteX6" fmla="*/ 221651 w 490301"/>
              <a:gd name="connsiteY6" fmla="*/ 175686 h 557212"/>
              <a:gd name="connsiteX7" fmla="*/ 221456 w 490301"/>
              <a:gd name="connsiteY7" fmla="*/ 178594 h 557212"/>
              <a:gd name="connsiteX8" fmla="*/ 221456 w 490301"/>
              <a:gd name="connsiteY8" fmla="*/ 307181 h 557212"/>
              <a:gd name="connsiteX9" fmla="*/ 221651 w 490301"/>
              <a:gd name="connsiteY9" fmla="*/ 310090 h 557212"/>
              <a:gd name="connsiteX10" fmla="*/ 242888 w 490301"/>
              <a:gd name="connsiteY10" fmla="*/ 328613 h 557212"/>
              <a:gd name="connsiteX11" fmla="*/ 264124 w 490301"/>
              <a:gd name="connsiteY11" fmla="*/ 310090 h 557212"/>
              <a:gd name="connsiteX12" fmla="*/ 264319 w 490301"/>
              <a:gd name="connsiteY12" fmla="*/ 307181 h 557212"/>
              <a:gd name="connsiteX13" fmla="*/ 264319 w 490301"/>
              <a:gd name="connsiteY13" fmla="*/ 178594 h 557212"/>
              <a:gd name="connsiteX14" fmla="*/ 264124 w 490301"/>
              <a:gd name="connsiteY14" fmla="*/ 175686 h 557212"/>
              <a:gd name="connsiteX15" fmla="*/ 242888 w 490301"/>
              <a:gd name="connsiteY15" fmla="*/ 157163 h 557212"/>
              <a:gd name="connsiteX16" fmla="*/ 447782 w 490301"/>
              <a:gd name="connsiteY16" fmla="*/ 74941 h 557212"/>
              <a:gd name="connsiteX17" fmla="*/ 450105 w 490301"/>
              <a:gd name="connsiteY17" fmla="*/ 76702 h 557212"/>
              <a:gd name="connsiteX18" fmla="*/ 482940 w 490301"/>
              <a:gd name="connsiteY18" fmla="*/ 105277 h 557212"/>
              <a:gd name="connsiteX19" fmla="*/ 485038 w 490301"/>
              <a:gd name="connsiteY19" fmla="*/ 135513 h 557212"/>
              <a:gd name="connsiteX20" fmla="*/ 457123 w 490301"/>
              <a:gd name="connsiteY20" fmla="*/ 139372 h 557212"/>
              <a:gd name="connsiteX21" fmla="*/ 454800 w 490301"/>
              <a:gd name="connsiteY21" fmla="*/ 137610 h 557212"/>
              <a:gd name="connsiteX22" fmla="*/ 421967 w 490301"/>
              <a:gd name="connsiteY22" fmla="*/ 109035 h 557212"/>
              <a:gd name="connsiteX23" fmla="*/ 419870 w 490301"/>
              <a:gd name="connsiteY23" fmla="*/ 78800 h 557212"/>
              <a:gd name="connsiteX24" fmla="*/ 447782 w 490301"/>
              <a:gd name="connsiteY24" fmla="*/ 74941 h 557212"/>
              <a:gd name="connsiteX25" fmla="*/ 307181 w 490301"/>
              <a:gd name="connsiteY25" fmla="*/ 0 h 557212"/>
              <a:gd name="connsiteX26" fmla="*/ 328613 w 490301"/>
              <a:gd name="connsiteY26" fmla="*/ 21431 h 557212"/>
              <a:gd name="connsiteX27" fmla="*/ 310090 w 490301"/>
              <a:gd name="connsiteY27" fmla="*/ 42667 h 557212"/>
              <a:gd name="connsiteX28" fmla="*/ 307181 w 490301"/>
              <a:gd name="connsiteY28" fmla="*/ 42863 h 557212"/>
              <a:gd name="connsiteX29" fmla="*/ 178594 w 490301"/>
              <a:gd name="connsiteY29" fmla="*/ 42863 h 557212"/>
              <a:gd name="connsiteX30" fmla="*/ 157163 w 490301"/>
              <a:gd name="connsiteY30" fmla="*/ 21431 h 557212"/>
              <a:gd name="connsiteX31" fmla="*/ 175686 w 490301"/>
              <a:gd name="connsiteY31" fmla="*/ 196 h 557212"/>
              <a:gd name="connsiteX32" fmla="*/ 178594 w 490301"/>
              <a:gd name="connsiteY32" fmla="*/ 0 h 557212"/>
              <a:gd name="connsiteX33" fmla="*/ 307181 w 490301"/>
              <a:gd name="connsiteY33" fmla="*/ 0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0301" h="557212">
                <a:moveTo>
                  <a:pt x="242888" y="71438"/>
                </a:moveTo>
                <a:cubicBezTo>
                  <a:pt x="377030" y="71438"/>
                  <a:pt x="485775" y="180182"/>
                  <a:pt x="485775" y="314325"/>
                </a:cubicBezTo>
                <a:cubicBezTo>
                  <a:pt x="485775" y="448468"/>
                  <a:pt x="377030" y="557213"/>
                  <a:pt x="242888" y="557213"/>
                </a:cubicBezTo>
                <a:cubicBezTo>
                  <a:pt x="108744" y="557213"/>
                  <a:pt x="0" y="448468"/>
                  <a:pt x="0" y="314325"/>
                </a:cubicBezTo>
                <a:cubicBezTo>
                  <a:pt x="0" y="180182"/>
                  <a:pt x="108744" y="71438"/>
                  <a:pt x="242888" y="71438"/>
                </a:cubicBezTo>
                <a:close/>
                <a:moveTo>
                  <a:pt x="242888" y="157163"/>
                </a:moveTo>
                <a:cubicBezTo>
                  <a:pt x="232038" y="157163"/>
                  <a:pt x="223071" y="165225"/>
                  <a:pt x="221651" y="175686"/>
                </a:cubicBezTo>
                <a:lnTo>
                  <a:pt x="221456" y="178594"/>
                </a:lnTo>
                <a:lnTo>
                  <a:pt x="221456" y="307181"/>
                </a:lnTo>
                <a:lnTo>
                  <a:pt x="221651" y="310090"/>
                </a:lnTo>
                <a:cubicBezTo>
                  <a:pt x="223071" y="320549"/>
                  <a:pt x="232038" y="328613"/>
                  <a:pt x="242888" y="328613"/>
                </a:cubicBezTo>
                <a:cubicBezTo>
                  <a:pt x="253737" y="328613"/>
                  <a:pt x="262704" y="320549"/>
                  <a:pt x="264124" y="310090"/>
                </a:cubicBezTo>
                <a:lnTo>
                  <a:pt x="264319" y="307181"/>
                </a:lnTo>
                <a:lnTo>
                  <a:pt x="264319" y="178594"/>
                </a:lnTo>
                <a:lnTo>
                  <a:pt x="264124" y="175686"/>
                </a:lnTo>
                <a:cubicBezTo>
                  <a:pt x="262704" y="165225"/>
                  <a:pt x="253737" y="157163"/>
                  <a:pt x="242888" y="157163"/>
                </a:cubicBezTo>
                <a:close/>
                <a:moveTo>
                  <a:pt x="447782" y="74941"/>
                </a:moveTo>
                <a:lnTo>
                  <a:pt x="450105" y="76702"/>
                </a:lnTo>
                <a:lnTo>
                  <a:pt x="482940" y="105277"/>
                </a:lnTo>
                <a:cubicBezTo>
                  <a:pt x="491867" y="113048"/>
                  <a:pt x="492807" y="126584"/>
                  <a:pt x="485038" y="135513"/>
                </a:cubicBezTo>
                <a:cubicBezTo>
                  <a:pt x="477914" y="143697"/>
                  <a:pt x="465947" y="145168"/>
                  <a:pt x="457123" y="139372"/>
                </a:cubicBezTo>
                <a:lnTo>
                  <a:pt x="454800" y="137610"/>
                </a:lnTo>
                <a:lnTo>
                  <a:pt x="421967" y="109035"/>
                </a:lnTo>
                <a:cubicBezTo>
                  <a:pt x="413037" y="101265"/>
                  <a:pt x="412100" y="87728"/>
                  <a:pt x="419870" y="78800"/>
                </a:cubicBezTo>
                <a:cubicBezTo>
                  <a:pt x="426991" y="70615"/>
                  <a:pt x="438961" y="69144"/>
                  <a:pt x="447782" y="74941"/>
                </a:cubicBezTo>
                <a:close/>
                <a:moveTo>
                  <a:pt x="307181" y="0"/>
                </a:moveTo>
                <a:cubicBezTo>
                  <a:pt x="319017" y="0"/>
                  <a:pt x="328613" y="9595"/>
                  <a:pt x="328613" y="21431"/>
                </a:cubicBezTo>
                <a:cubicBezTo>
                  <a:pt x="328613" y="32281"/>
                  <a:pt x="320549" y="41248"/>
                  <a:pt x="310090" y="42667"/>
                </a:cubicBezTo>
                <a:lnTo>
                  <a:pt x="307181" y="42863"/>
                </a:lnTo>
                <a:lnTo>
                  <a:pt x="178594" y="42863"/>
                </a:lnTo>
                <a:cubicBezTo>
                  <a:pt x="166758" y="42863"/>
                  <a:pt x="157163" y="33267"/>
                  <a:pt x="157163" y="21431"/>
                </a:cubicBezTo>
                <a:cubicBezTo>
                  <a:pt x="157163" y="10581"/>
                  <a:pt x="165225" y="1615"/>
                  <a:pt x="175686" y="196"/>
                </a:cubicBezTo>
                <a:lnTo>
                  <a:pt x="178594" y="0"/>
                </a:lnTo>
                <a:lnTo>
                  <a:pt x="307181" y="0"/>
                </a:lnTo>
                <a:close/>
              </a:path>
            </a:pathLst>
          </a:custGeom>
          <a:gradFill>
            <a:gsLst>
              <a:gs pos="100000">
                <a:srgbClr val="4C9CDC"/>
              </a:gs>
              <a:gs pos="5000">
                <a:srgbClr val="C077D2">
                  <a:alpha val="66000"/>
                </a:srgbClr>
              </a:gs>
            </a:gsLst>
            <a:lin ang="18000000" scaled="0"/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88691D99-D493-C5DB-00A1-1BCC53C73FA7}"/>
              </a:ext>
            </a:extLst>
          </p:cNvPr>
          <p:cNvSpPr txBox="1">
            <a:spLocks/>
          </p:cNvSpPr>
          <p:nvPr/>
        </p:nvSpPr>
        <p:spPr>
          <a:xfrm>
            <a:off x="3929155" y="5306662"/>
            <a:ext cx="1137406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Necesidades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urgentes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capacidades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Graphic 7">
            <a:extLst>
              <a:ext uri="{FF2B5EF4-FFF2-40B4-BE49-F238E27FC236}">
                <a16:creationId xmlns:a16="http://schemas.microsoft.com/office/drawing/2014/main" id="{76BC35CF-39C0-DBD6-B550-4C1F61097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672309" y="4398922"/>
            <a:ext cx="648254" cy="680666"/>
          </a:xfrm>
          <a:custGeom>
            <a:avLst/>
            <a:gdLst>
              <a:gd name="connsiteX0" fmla="*/ 0 w 539245"/>
              <a:gd name="connsiteY0" fmla="*/ 101108 h 566207"/>
              <a:gd name="connsiteX1" fmla="*/ 20222 w 539245"/>
              <a:gd name="connsiteY1" fmla="*/ 80887 h 566207"/>
              <a:gd name="connsiteX2" fmla="*/ 230527 w 539245"/>
              <a:gd name="connsiteY2" fmla="*/ 4044 h 566207"/>
              <a:gd name="connsiteX3" fmla="*/ 254793 w 539245"/>
              <a:gd name="connsiteY3" fmla="*/ 4044 h 566207"/>
              <a:gd name="connsiteX4" fmla="*/ 465099 w 539245"/>
              <a:gd name="connsiteY4" fmla="*/ 80887 h 566207"/>
              <a:gd name="connsiteX5" fmla="*/ 485321 w 539245"/>
              <a:gd name="connsiteY5" fmla="*/ 101108 h 566207"/>
              <a:gd name="connsiteX6" fmla="*/ 485321 w 539245"/>
              <a:gd name="connsiteY6" fmla="*/ 242660 h 566207"/>
              <a:gd name="connsiteX7" fmla="*/ 484997 w 539245"/>
              <a:gd name="connsiteY7" fmla="*/ 257193 h 566207"/>
              <a:gd name="connsiteX8" fmla="*/ 351542 w 539245"/>
              <a:gd name="connsiteY8" fmla="*/ 256484 h 566207"/>
              <a:gd name="connsiteX9" fmla="*/ 323547 w 539245"/>
              <a:gd name="connsiteY9" fmla="*/ 323547 h 566207"/>
              <a:gd name="connsiteX10" fmla="*/ 323547 w 539245"/>
              <a:gd name="connsiteY10" fmla="*/ 324895 h 566207"/>
              <a:gd name="connsiteX11" fmla="*/ 269623 w 539245"/>
              <a:gd name="connsiteY11" fmla="*/ 390953 h 566207"/>
              <a:gd name="connsiteX12" fmla="*/ 269623 w 539245"/>
              <a:gd name="connsiteY12" fmla="*/ 525764 h 566207"/>
              <a:gd name="connsiteX13" fmla="*/ 269730 w 539245"/>
              <a:gd name="connsiteY13" fmla="*/ 529700 h 566207"/>
              <a:gd name="connsiteX14" fmla="*/ 250048 w 539245"/>
              <a:gd name="connsiteY14" fmla="*/ 537843 h 566207"/>
              <a:gd name="connsiteX15" fmla="*/ 235246 w 539245"/>
              <a:gd name="connsiteY15" fmla="*/ 537843 h 566207"/>
              <a:gd name="connsiteX16" fmla="*/ 0 w 539245"/>
              <a:gd name="connsiteY16" fmla="*/ 242660 h 566207"/>
              <a:gd name="connsiteX17" fmla="*/ 0 w 539245"/>
              <a:gd name="connsiteY17" fmla="*/ 101108 h 566207"/>
              <a:gd name="connsiteX18" fmla="*/ 350509 w 539245"/>
              <a:gd name="connsiteY18" fmla="*/ 350509 h 566207"/>
              <a:gd name="connsiteX19" fmla="*/ 350509 w 539245"/>
              <a:gd name="connsiteY19" fmla="*/ 323547 h 566207"/>
              <a:gd name="connsiteX20" fmla="*/ 417915 w 539245"/>
              <a:gd name="connsiteY20" fmla="*/ 256141 h 566207"/>
              <a:gd name="connsiteX21" fmla="*/ 485321 w 539245"/>
              <a:gd name="connsiteY21" fmla="*/ 323547 h 566207"/>
              <a:gd name="connsiteX22" fmla="*/ 485321 w 539245"/>
              <a:gd name="connsiteY22" fmla="*/ 350509 h 566207"/>
              <a:gd name="connsiteX23" fmla="*/ 498802 w 539245"/>
              <a:gd name="connsiteY23" fmla="*/ 350509 h 566207"/>
              <a:gd name="connsiteX24" fmla="*/ 539245 w 539245"/>
              <a:gd name="connsiteY24" fmla="*/ 390953 h 566207"/>
              <a:gd name="connsiteX25" fmla="*/ 539245 w 539245"/>
              <a:gd name="connsiteY25" fmla="*/ 525764 h 566207"/>
              <a:gd name="connsiteX26" fmla="*/ 498802 w 539245"/>
              <a:gd name="connsiteY26" fmla="*/ 566207 h 566207"/>
              <a:gd name="connsiteX27" fmla="*/ 337028 w 539245"/>
              <a:gd name="connsiteY27" fmla="*/ 566207 h 566207"/>
              <a:gd name="connsiteX28" fmla="*/ 296585 w 539245"/>
              <a:gd name="connsiteY28" fmla="*/ 525764 h 566207"/>
              <a:gd name="connsiteX29" fmla="*/ 296585 w 539245"/>
              <a:gd name="connsiteY29" fmla="*/ 390953 h 566207"/>
              <a:gd name="connsiteX30" fmla="*/ 337028 w 539245"/>
              <a:gd name="connsiteY30" fmla="*/ 350509 h 566207"/>
              <a:gd name="connsiteX31" fmla="*/ 350509 w 539245"/>
              <a:gd name="connsiteY31" fmla="*/ 350509 h 566207"/>
              <a:gd name="connsiteX32" fmla="*/ 390953 w 539245"/>
              <a:gd name="connsiteY32" fmla="*/ 323547 h 566207"/>
              <a:gd name="connsiteX33" fmla="*/ 390953 w 539245"/>
              <a:gd name="connsiteY33" fmla="*/ 350509 h 566207"/>
              <a:gd name="connsiteX34" fmla="*/ 444877 w 539245"/>
              <a:gd name="connsiteY34" fmla="*/ 350509 h 566207"/>
              <a:gd name="connsiteX35" fmla="*/ 444877 w 539245"/>
              <a:gd name="connsiteY35" fmla="*/ 323547 h 566207"/>
              <a:gd name="connsiteX36" fmla="*/ 417915 w 539245"/>
              <a:gd name="connsiteY36" fmla="*/ 296585 h 566207"/>
              <a:gd name="connsiteX37" fmla="*/ 390953 w 539245"/>
              <a:gd name="connsiteY37" fmla="*/ 323547 h 566207"/>
              <a:gd name="connsiteX38" fmla="*/ 444877 w 539245"/>
              <a:gd name="connsiteY38" fmla="*/ 458358 h 566207"/>
              <a:gd name="connsiteX39" fmla="*/ 417915 w 539245"/>
              <a:gd name="connsiteY39" fmla="*/ 431396 h 566207"/>
              <a:gd name="connsiteX40" fmla="*/ 390953 w 539245"/>
              <a:gd name="connsiteY40" fmla="*/ 458358 h 566207"/>
              <a:gd name="connsiteX41" fmla="*/ 417915 w 539245"/>
              <a:gd name="connsiteY41" fmla="*/ 485321 h 566207"/>
              <a:gd name="connsiteX42" fmla="*/ 444877 w 539245"/>
              <a:gd name="connsiteY42" fmla="*/ 458358 h 56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39245" h="566207">
                <a:moveTo>
                  <a:pt x="0" y="101108"/>
                </a:moveTo>
                <a:cubicBezTo>
                  <a:pt x="0" y="89940"/>
                  <a:pt x="9054" y="80887"/>
                  <a:pt x="20222" y="80887"/>
                </a:cubicBezTo>
                <a:cubicBezTo>
                  <a:pt x="92022" y="80887"/>
                  <a:pt x="161989" y="55461"/>
                  <a:pt x="230527" y="4044"/>
                </a:cubicBezTo>
                <a:cubicBezTo>
                  <a:pt x="237718" y="-1348"/>
                  <a:pt x="247602" y="-1348"/>
                  <a:pt x="254793" y="4044"/>
                </a:cubicBezTo>
                <a:cubicBezTo>
                  <a:pt x="323331" y="55461"/>
                  <a:pt x="393298" y="80887"/>
                  <a:pt x="465099" y="80887"/>
                </a:cubicBezTo>
                <a:cubicBezTo>
                  <a:pt x="476267" y="80887"/>
                  <a:pt x="485321" y="89940"/>
                  <a:pt x="485321" y="101108"/>
                </a:cubicBezTo>
                <a:lnTo>
                  <a:pt x="485321" y="242660"/>
                </a:lnTo>
                <a:cubicBezTo>
                  <a:pt x="485321" y="247540"/>
                  <a:pt x="485213" y="252367"/>
                  <a:pt x="484997" y="257193"/>
                </a:cubicBezTo>
                <a:cubicBezTo>
                  <a:pt x="448342" y="220144"/>
                  <a:pt x="388591" y="219826"/>
                  <a:pt x="351542" y="256484"/>
                </a:cubicBezTo>
                <a:cubicBezTo>
                  <a:pt x="333631" y="274203"/>
                  <a:pt x="323552" y="298351"/>
                  <a:pt x="323547" y="323547"/>
                </a:cubicBezTo>
                <a:lnTo>
                  <a:pt x="323547" y="324895"/>
                </a:lnTo>
                <a:cubicBezTo>
                  <a:pt x="292158" y="331301"/>
                  <a:pt x="269617" y="358916"/>
                  <a:pt x="269623" y="390953"/>
                </a:cubicBezTo>
                <a:lnTo>
                  <a:pt x="269623" y="525764"/>
                </a:lnTo>
                <a:cubicBezTo>
                  <a:pt x="269623" y="527112"/>
                  <a:pt x="269649" y="528406"/>
                  <a:pt x="269730" y="529700"/>
                </a:cubicBezTo>
                <a:cubicBezTo>
                  <a:pt x="263313" y="532504"/>
                  <a:pt x="256788" y="535201"/>
                  <a:pt x="250048" y="537843"/>
                </a:cubicBezTo>
                <a:cubicBezTo>
                  <a:pt x="245292" y="539714"/>
                  <a:pt x="240002" y="539714"/>
                  <a:pt x="235246" y="537843"/>
                </a:cubicBezTo>
                <a:cubicBezTo>
                  <a:pt x="79754" y="476585"/>
                  <a:pt x="0" y="377472"/>
                  <a:pt x="0" y="242660"/>
                </a:cubicBezTo>
                <a:lnTo>
                  <a:pt x="0" y="101108"/>
                </a:lnTo>
                <a:close/>
                <a:moveTo>
                  <a:pt x="350509" y="350509"/>
                </a:moveTo>
                <a:lnTo>
                  <a:pt x="350509" y="323547"/>
                </a:lnTo>
                <a:cubicBezTo>
                  <a:pt x="350509" y="286320"/>
                  <a:pt x="380688" y="256141"/>
                  <a:pt x="417915" y="256141"/>
                </a:cubicBezTo>
                <a:cubicBezTo>
                  <a:pt x="455142" y="256141"/>
                  <a:pt x="485321" y="286320"/>
                  <a:pt x="485321" y="323547"/>
                </a:cubicBezTo>
                <a:lnTo>
                  <a:pt x="485321" y="350509"/>
                </a:lnTo>
                <a:lnTo>
                  <a:pt x="498802" y="350509"/>
                </a:lnTo>
                <a:cubicBezTo>
                  <a:pt x="521137" y="350509"/>
                  <a:pt x="539245" y="368617"/>
                  <a:pt x="539245" y="390953"/>
                </a:cubicBezTo>
                <a:lnTo>
                  <a:pt x="539245" y="525764"/>
                </a:lnTo>
                <a:cubicBezTo>
                  <a:pt x="539245" y="548099"/>
                  <a:pt x="521137" y="566207"/>
                  <a:pt x="498802" y="566207"/>
                </a:cubicBezTo>
                <a:lnTo>
                  <a:pt x="337028" y="566207"/>
                </a:lnTo>
                <a:cubicBezTo>
                  <a:pt x="314693" y="566207"/>
                  <a:pt x="296585" y="548099"/>
                  <a:pt x="296585" y="525764"/>
                </a:cubicBezTo>
                <a:lnTo>
                  <a:pt x="296585" y="390953"/>
                </a:lnTo>
                <a:cubicBezTo>
                  <a:pt x="296585" y="368617"/>
                  <a:pt x="314693" y="350509"/>
                  <a:pt x="337028" y="350509"/>
                </a:cubicBezTo>
                <a:lnTo>
                  <a:pt x="350509" y="350509"/>
                </a:lnTo>
                <a:close/>
                <a:moveTo>
                  <a:pt x="390953" y="323547"/>
                </a:moveTo>
                <a:lnTo>
                  <a:pt x="390953" y="350509"/>
                </a:lnTo>
                <a:lnTo>
                  <a:pt x="444877" y="350509"/>
                </a:lnTo>
                <a:lnTo>
                  <a:pt x="444877" y="323547"/>
                </a:lnTo>
                <a:cubicBezTo>
                  <a:pt x="444877" y="308656"/>
                  <a:pt x="432806" y="296585"/>
                  <a:pt x="417915" y="296585"/>
                </a:cubicBezTo>
                <a:cubicBezTo>
                  <a:pt x="403024" y="296585"/>
                  <a:pt x="390953" y="308656"/>
                  <a:pt x="390953" y="323547"/>
                </a:cubicBezTo>
                <a:close/>
                <a:moveTo>
                  <a:pt x="444877" y="458358"/>
                </a:moveTo>
                <a:cubicBezTo>
                  <a:pt x="444877" y="443467"/>
                  <a:pt x="432806" y="431396"/>
                  <a:pt x="417915" y="431396"/>
                </a:cubicBezTo>
                <a:cubicBezTo>
                  <a:pt x="403024" y="431396"/>
                  <a:pt x="390953" y="443467"/>
                  <a:pt x="390953" y="458358"/>
                </a:cubicBezTo>
                <a:cubicBezTo>
                  <a:pt x="390953" y="473250"/>
                  <a:pt x="403024" y="485321"/>
                  <a:pt x="417915" y="485321"/>
                </a:cubicBezTo>
                <a:cubicBezTo>
                  <a:pt x="432806" y="485321"/>
                  <a:pt x="444877" y="473250"/>
                  <a:pt x="444877" y="458358"/>
                </a:cubicBezTo>
                <a:close/>
              </a:path>
            </a:pathLst>
          </a:custGeom>
          <a:gradFill>
            <a:gsLst>
              <a:gs pos="100000">
                <a:srgbClr val="4C9CDC"/>
              </a:gs>
              <a:gs pos="5000">
                <a:srgbClr val="C077D2">
                  <a:alpha val="66000"/>
                </a:srgbClr>
              </a:gs>
            </a:gsLst>
            <a:lin ang="18000000" scaled="0"/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8592D6AD-14A4-6C0B-C42F-4CF35548EB76}"/>
              </a:ext>
            </a:extLst>
          </p:cNvPr>
          <p:cNvSpPr txBox="1">
            <a:spLocks/>
          </p:cNvSpPr>
          <p:nvPr/>
        </p:nvSpPr>
        <p:spPr>
          <a:xfrm>
            <a:off x="5127982" y="5306662"/>
            <a:ext cx="173690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126">
              <a:lnSpc>
                <a:spcPct val="90000"/>
              </a:lnSpc>
              <a:defRPr/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Amenazas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seguridad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4" name="Graphic 6">
            <a:extLst>
              <a:ext uri="{FF2B5EF4-FFF2-40B4-BE49-F238E27FC236}">
                <a16:creationId xmlns:a16="http://schemas.microsoft.com/office/drawing/2014/main" id="{120F5A55-E075-D5F5-6F60-094D6935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55036" y="4538946"/>
            <a:ext cx="716925" cy="448273"/>
          </a:xfrm>
          <a:custGeom>
            <a:avLst/>
            <a:gdLst>
              <a:gd name="connsiteX0" fmla="*/ 896672 w 907833"/>
              <a:gd name="connsiteY0" fmla="*/ 59212 h 567643"/>
              <a:gd name="connsiteX1" fmla="*/ 899012 w 907833"/>
              <a:gd name="connsiteY1" fmla="*/ 11162 h 567643"/>
              <a:gd name="connsiteX2" fmla="*/ 850963 w 907833"/>
              <a:gd name="connsiteY2" fmla="*/ 8821 h 567643"/>
              <a:gd name="connsiteX3" fmla="*/ 849502 w 907833"/>
              <a:gd name="connsiteY3" fmla="*/ 10228 h 567643"/>
              <a:gd name="connsiteX4" fmla="*/ 543355 w 907833"/>
              <a:gd name="connsiteY4" fmla="*/ 305037 h 567643"/>
              <a:gd name="connsiteX5" fmla="*/ 541015 w 907833"/>
              <a:gd name="connsiteY5" fmla="*/ 353086 h 567643"/>
              <a:gd name="connsiteX6" fmla="*/ 589064 w 907833"/>
              <a:gd name="connsiteY6" fmla="*/ 355426 h 567643"/>
              <a:gd name="connsiteX7" fmla="*/ 590524 w 907833"/>
              <a:gd name="connsiteY7" fmla="*/ 354020 h 567643"/>
              <a:gd name="connsiteX8" fmla="*/ 896672 w 907833"/>
              <a:gd name="connsiteY8" fmla="*/ 59212 h 567643"/>
              <a:gd name="connsiteX9" fmla="*/ 770448 w 907833"/>
              <a:gd name="connsiteY9" fmla="*/ 23381 h 567643"/>
              <a:gd name="connsiteX10" fmla="*/ 115656 w 907833"/>
              <a:gd name="connsiteY10" fmla="*/ 23381 h 567643"/>
              <a:gd name="connsiteX11" fmla="*/ 0 w 907833"/>
              <a:gd name="connsiteY11" fmla="*/ 139037 h 567643"/>
              <a:gd name="connsiteX12" fmla="*/ 0 w 907833"/>
              <a:gd name="connsiteY12" fmla="*/ 451988 h 567643"/>
              <a:gd name="connsiteX13" fmla="*/ 115656 w 907833"/>
              <a:gd name="connsiteY13" fmla="*/ 567643 h 567643"/>
              <a:gd name="connsiteX14" fmla="*/ 791448 w 907833"/>
              <a:gd name="connsiteY14" fmla="*/ 567643 h 567643"/>
              <a:gd name="connsiteX15" fmla="*/ 907103 w 907833"/>
              <a:gd name="connsiteY15" fmla="*/ 451988 h 567643"/>
              <a:gd name="connsiteX16" fmla="*/ 907103 w 907833"/>
              <a:gd name="connsiteY16" fmla="*/ 139037 h 567643"/>
              <a:gd name="connsiteX17" fmla="*/ 904518 w 907833"/>
              <a:gd name="connsiteY17" fmla="*/ 114636 h 567643"/>
              <a:gd name="connsiteX18" fmla="*/ 621955 w 907833"/>
              <a:gd name="connsiteY18" fmla="*/ 386721 h 567643"/>
              <a:gd name="connsiteX19" fmla="*/ 509724 w 907833"/>
              <a:gd name="connsiteY19" fmla="*/ 384567 h 567643"/>
              <a:gd name="connsiteX20" fmla="*/ 511878 w 907833"/>
              <a:gd name="connsiteY20" fmla="*/ 272336 h 567643"/>
              <a:gd name="connsiteX21" fmla="*/ 770403 w 907833"/>
              <a:gd name="connsiteY21" fmla="*/ 23381 h 567643"/>
              <a:gd name="connsiteX22" fmla="*/ 113388 w 907833"/>
              <a:gd name="connsiteY22" fmla="*/ 216141 h 567643"/>
              <a:gd name="connsiteX23" fmla="*/ 147404 w 907833"/>
              <a:gd name="connsiteY23" fmla="*/ 182124 h 567643"/>
              <a:gd name="connsiteX24" fmla="*/ 238115 w 907833"/>
              <a:gd name="connsiteY24" fmla="*/ 182124 h 567643"/>
              <a:gd name="connsiteX25" fmla="*/ 272131 w 907833"/>
              <a:gd name="connsiteY25" fmla="*/ 216141 h 567643"/>
              <a:gd name="connsiteX26" fmla="*/ 238115 w 907833"/>
              <a:gd name="connsiteY26" fmla="*/ 250157 h 567643"/>
              <a:gd name="connsiteX27" fmla="*/ 147404 w 907833"/>
              <a:gd name="connsiteY27" fmla="*/ 250157 h 567643"/>
              <a:gd name="connsiteX28" fmla="*/ 113388 w 907833"/>
              <a:gd name="connsiteY28" fmla="*/ 216141 h 567643"/>
              <a:gd name="connsiteX29" fmla="*/ 113388 w 907833"/>
              <a:gd name="connsiteY29" fmla="*/ 374884 h 567643"/>
              <a:gd name="connsiteX30" fmla="*/ 147404 w 907833"/>
              <a:gd name="connsiteY30" fmla="*/ 340867 h 567643"/>
              <a:gd name="connsiteX31" fmla="*/ 374180 w 907833"/>
              <a:gd name="connsiteY31" fmla="*/ 340867 h 567643"/>
              <a:gd name="connsiteX32" fmla="*/ 408197 w 907833"/>
              <a:gd name="connsiteY32" fmla="*/ 374884 h 567643"/>
              <a:gd name="connsiteX33" fmla="*/ 374180 w 907833"/>
              <a:gd name="connsiteY33" fmla="*/ 408900 h 567643"/>
              <a:gd name="connsiteX34" fmla="*/ 147404 w 907833"/>
              <a:gd name="connsiteY34" fmla="*/ 408900 h 567643"/>
              <a:gd name="connsiteX35" fmla="*/ 113388 w 907833"/>
              <a:gd name="connsiteY35" fmla="*/ 374884 h 56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07833" h="567643">
                <a:moveTo>
                  <a:pt x="896672" y="59212"/>
                </a:moveTo>
                <a:cubicBezTo>
                  <a:pt x="910587" y="46590"/>
                  <a:pt x="911634" y="25077"/>
                  <a:pt x="899012" y="11162"/>
                </a:cubicBezTo>
                <a:cubicBezTo>
                  <a:pt x="886390" y="-2752"/>
                  <a:pt x="864878" y="-3801"/>
                  <a:pt x="850963" y="8821"/>
                </a:cubicBezTo>
                <a:cubicBezTo>
                  <a:pt x="850464" y="9276"/>
                  <a:pt x="849974" y="9745"/>
                  <a:pt x="849502" y="10228"/>
                </a:cubicBezTo>
                <a:lnTo>
                  <a:pt x="543355" y="305037"/>
                </a:lnTo>
                <a:cubicBezTo>
                  <a:pt x="529440" y="317659"/>
                  <a:pt x="528392" y="339171"/>
                  <a:pt x="541015" y="353086"/>
                </a:cubicBezTo>
                <a:cubicBezTo>
                  <a:pt x="553637" y="367001"/>
                  <a:pt x="575149" y="368049"/>
                  <a:pt x="589064" y="355426"/>
                </a:cubicBezTo>
                <a:cubicBezTo>
                  <a:pt x="589563" y="354973"/>
                  <a:pt x="590053" y="354506"/>
                  <a:pt x="590524" y="354020"/>
                </a:cubicBezTo>
                <a:lnTo>
                  <a:pt x="896672" y="59212"/>
                </a:lnTo>
                <a:close/>
                <a:moveTo>
                  <a:pt x="770448" y="23381"/>
                </a:moveTo>
                <a:lnTo>
                  <a:pt x="115656" y="23381"/>
                </a:lnTo>
                <a:cubicBezTo>
                  <a:pt x="51781" y="23381"/>
                  <a:pt x="0" y="75162"/>
                  <a:pt x="0" y="139037"/>
                </a:cubicBezTo>
                <a:lnTo>
                  <a:pt x="0" y="451988"/>
                </a:lnTo>
                <a:cubicBezTo>
                  <a:pt x="0" y="515861"/>
                  <a:pt x="51781" y="567643"/>
                  <a:pt x="115656" y="567643"/>
                </a:cubicBezTo>
                <a:lnTo>
                  <a:pt x="791448" y="567643"/>
                </a:lnTo>
                <a:cubicBezTo>
                  <a:pt x="855321" y="567643"/>
                  <a:pt x="907103" y="515861"/>
                  <a:pt x="907103" y="451988"/>
                </a:cubicBezTo>
                <a:lnTo>
                  <a:pt x="907103" y="139037"/>
                </a:lnTo>
                <a:cubicBezTo>
                  <a:pt x="907103" y="130646"/>
                  <a:pt x="906196" y="122482"/>
                  <a:pt x="904518" y="114636"/>
                </a:cubicBezTo>
                <a:lnTo>
                  <a:pt x="621955" y="386721"/>
                </a:lnTo>
                <a:cubicBezTo>
                  <a:pt x="590370" y="417118"/>
                  <a:pt x="540121" y="416152"/>
                  <a:pt x="509724" y="384567"/>
                </a:cubicBezTo>
                <a:cubicBezTo>
                  <a:pt x="479327" y="352982"/>
                  <a:pt x="480293" y="302733"/>
                  <a:pt x="511878" y="272336"/>
                </a:cubicBezTo>
                <a:lnTo>
                  <a:pt x="770403" y="23381"/>
                </a:lnTo>
                <a:close/>
                <a:moveTo>
                  <a:pt x="113388" y="216141"/>
                </a:moveTo>
                <a:cubicBezTo>
                  <a:pt x="113388" y="197354"/>
                  <a:pt x="128618" y="182124"/>
                  <a:pt x="147404" y="182124"/>
                </a:cubicBezTo>
                <a:lnTo>
                  <a:pt x="238115" y="182124"/>
                </a:lnTo>
                <a:cubicBezTo>
                  <a:pt x="256901" y="182124"/>
                  <a:pt x="272131" y="197354"/>
                  <a:pt x="272131" y="216141"/>
                </a:cubicBezTo>
                <a:cubicBezTo>
                  <a:pt x="272131" y="234927"/>
                  <a:pt x="256901" y="250157"/>
                  <a:pt x="238115" y="250157"/>
                </a:cubicBezTo>
                <a:lnTo>
                  <a:pt x="147404" y="250157"/>
                </a:lnTo>
                <a:cubicBezTo>
                  <a:pt x="128618" y="250157"/>
                  <a:pt x="113388" y="234927"/>
                  <a:pt x="113388" y="216141"/>
                </a:cubicBezTo>
                <a:close/>
                <a:moveTo>
                  <a:pt x="113388" y="374884"/>
                </a:moveTo>
                <a:cubicBezTo>
                  <a:pt x="113388" y="356098"/>
                  <a:pt x="128618" y="340867"/>
                  <a:pt x="147404" y="340867"/>
                </a:cubicBezTo>
                <a:lnTo>
                  <a:pt x="374180" y="340867"/>
                </a:lnTo>
                <a:cubicBezTo>
                  <a:pt x="392966" y="340867"/>
                  <a:pt x="408197" y="356098"/>
                  <a:pt x="408197" y="374884"/>
                </a:cubicBezTo>
                <a:cubicBezTo>
                  <a:pt x="408197" y="393670"/>
                  <a:pt x="392966" y="408900"/>
                  <a:pt x="374180" y="408900"/>
                </a:cubicBezTo>
                <a:lnTo>
                  <a:pt x="147404" y="408900"/>
                </a:lnTo>
                <a:cubicBezTo>
                  <a:pt x="128618" y="408900"/>
                  <a:pt x="113388" y="393670"/>
                  <a:pt x="113388" y="374884"/>
                </a:cubicBezTo>
                <a:close/>
              </a:path>
            </a:pathLst>
          </a:custGeom>
          <a:gradFill>
            <a:gsLst>
              <a:gs pos="100000">
                <a:srgbClr val="4C9CDC"/>
              </a:gs>
              <a:gs pos="5000">
                <a:srgbClr val="C077D2">
                  <a:alpha val="66000"/>
                </a:srgbClr>
              </a:gs>
            </a:gsLst>
            <a:lin ang="18000000" scaled="0"/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966A6B9D-B6E7-09CD-E1C2-34D2038045C7}"/>
              </a:ext>
            </a:extLst>
          </p:cNvPr>
          <p:cNvSpPr txBox="1">
            <a:spLocks/>
          </p:cNvSpPr>
          <p:nvPr/>
        </p:nvSpPr>
        <p:spPr>
          <a:xfrm>
            <a:off x="7038833" y="5306662"/>
            <a:ext cx="1386147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126">
              <a:lnSpc>
                <a:spcPct val="90000"/>
              </a:lnSpc>
              <a:defRPr/>
            </a:pPr>
            <a:r>
              <a:rPr lang="es-EC" sz="1400" dirty="0">
                <a:solidFill>
                  <a:schemeClr val="bg1"/>
                </a:solidFill>
                <a:latin typeface="+mj-lt"/>
              </a:rPr>
              <a:t>Evitar la actualización de software y hardware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6" name="Group 27">
            <a:extLst>
              <a:ext uri="{FF2B5EF4-FFF2-40B4-BE49-F238E27FC236}">
                <a16:creationId xmlns:a16="http://schemas.microsoft.com/office/drawing/2014/main" id="{57E342CD-A46F-A50A-94CA-5FA2D3FDA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9055846" y="4405221"/>
            <a:ext cx="724243" cy="674367"/>
            <a:chOff x="8520982" y="3346776"/>
            <a:chExt cx="602456" cy="460056"/>
          </a:xfrm>
        </p:grpSpPr>
        <p:sp>
          <p:nvSpPr>
            <p:cNvPr id="57" name="Freeform: Shape 28">
              <a:extLst>
                <a:ext uri="{FF2B5EF4-FFF2-40B4-BE49-F238E27FC236}">
                  <a16:creationId xmlns:a16="http://schemas.microsoft.com/office/drawing/2014/main" id="{4B63F11C-065C-1113-BC57-BD6F8831A039}"/>
                </a:ext>
              </a:extLst>
            </p:cNvPr>
            <p:cNvSpPr>
              <a:spLocks/>
            </p:cNvSpPr>
            <p:nvPr/>
          </p:nvSpPr>
          <p:spPr>
            <a:xfrm>
              <a:off x="8520982" y="3532989"/>
              <a:ext cx="602456" cy="273843"/>
            </a:xfrm>
            <a:custGeom>
              <a:avLst/>
              <a:gdLst>
                <a:gd name="connsiteX0" fmla="*/ 561380 w 602456"/>
                <a:gd name="connsiteY0" fmla="*/ 212229 h 273843"/>
                <a:gd name="connsiteX1" fmla="*/ 540841 w 602456"/>
                <a:gd name="connsiteY1" fmla="*/ 232767 h 273843"/>
                <a:gd name="connsiteX2" fmla="*/ 68461 w 602456"/>
                <a:gd name="connsiteY2" fmla="*/ 232767 h 273843"/>
                <a:gd name="connsiteX3" fmla="*/ 41077 w 602456"/>
                <a:gd name="connsiteY3" fmla="*/ 205383 h 273843"/>
                <a:gd name="connsiteX4" fmla="*/ 41077 w 602456"/>
                <a:gd name="connsiteY4" fmla="*/ 68461 h 273843"/>
                <a:gd name="connsiteX5" fmla="*/ 68461 w 602456"/>
                <a:gd name="connsiteY5" fmla="*/ 41077 h 273843"/>
                <a:gd name="connsiteX6" fmla="*/ 540841 w 602456"/>
                <a:gd name="connsiteY6" fmla="*/ 41077 h 273843"/>
                <a:gd name="connsiteX7" fmla="*/ 561380 w 602456"/>
                <a:gd name="connsiteY7" fmla="*/ 61615 h 273843"/>
                <a:gd name="connsiteX8" fmla="*/ 561380 w 602456"/>
                <a:gd name="connsiteY8" fmla="*/ 212229 h 273843"/>
                <a:gd name="connsiteX9" fmla="*/ 0 w 602456"/>
                <a:gd name="connsiteY9" fmla="*/ 0 h 273843"/>
                <a:gd name="connsiteX10" fmla="*/ 0 w 602456"/>
                <a:gd name="connsiteY10" fmla="*/ 273844 h 273843"/>
                <a:gd name="connsiteX11" fmla="*/ 602456 w 602456"/>
                <a:gd name="connsiteY11" fmla="*/ 273844 h 273843"/>
                <a:gd name="connsiteX12" fmla="*/ 602456 w 602456"/>
                <a:gd name="connsiteY12" fmla="*/ 0 h 273843"/>
                <a:gd name="connsiteX13" fmla="*/ 0 w 602456"/>
                <a:gd name="connsiteY13" fmla="*/ 0 h 27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2456" h="273843">
                  <a:moveTo>
                    <a:pt x="561380" y="212229"/>
                  </a:moveTo>
                  <a:lnTo>
                    <a:pt x="540841" y="232767"/>
                  </a:lnTo>
                  <a:lnTo>
                    <a:pt x="68461" y="232767"/>
                  </a:lnTo>
                  <a:lnTo>
                    <a:pt x="41077" y="205383"/>
                  </a:lnTo>
                  <a:lnTo>
                    <a:pt x="41077" y="68461"/>
                  </a:lnTo>
                  <a:lnTo>
                    <a:pt x="68461" y="41077"/>
                  </a:lnTo>
                  <a:lnTo>
                    <a:pt x="540841" y="41077"/>
                  </a:lnTo>
                  <a:lnTo>
                    <a:pt x="561380" y="61615"/>
                  </a:lnTo>
                  <a:lnTo>
                    <a:pt x="561380" y="212229"/>
                  </a:lnTo>
                  <a:close/>
                  <a:moveTo>
                    <a:pt x="0" y="0"/>
                  </a:moveTo>
                  <a:lnTo>
                    <a:pt x="0" y="273844"/>
                  </a:lnTo>
                  <a:lnTo>
                    <a:pt x="602456" y="273844"/>
                  </a:lnTo>
                  <a:lnTo>
                    <a:pt x="60245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4C9CDC"/>
                </a:gs>
                <a:gs pos="5000">
                  <a:srgbClr val="C077D2">
                    <a:alpha val="66000"/>
                  </a:srgbClr>
                </a:gs>
              </a:gsLst>
              <a:lin ang="16200000" scaled="0"/>
            </a:gra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29">
              <a:extLst>
                <a:ext uri="{FF2B5EF4-FFF2-40B4-BE49-F238E27FC236}">
                  <a16:creationId xmlns:a16="http://schemas.microsoft.com/office/drawing/2014/main" id="{13E0B46E-05DE-201B-9B5A-29D4AAF7C799}"/>
                </a:ext>
              </a:extLst>
            </p:cNvPr>
            <p:cNvSpPr>
              <a:spLocks/>
            </p:cNvSpPr>
            <p:nvPr/>
          </p:nvSpPr>
          <p:spPr>
            <a:xfrm>
              <a:off x="8767441" y="3601450"/>
              <a:ext cx="109537" cy="136921"/>
            </a:xfrm>
            <a:custGeom>
              <a:avLst/>
              <a:gdLst>
                <a:gd name="connsiteX0" fmla="*/ 109538 w 109537"/>
                <a:gd name="connsiteY0" fmla="*/ 68461 h 136921"/>
                <a:gd name="connsiteX1" fmla="*/ 54769 w 109537"/>
                <a:gd name="connsiteY1" fmla="*/ 136922 h 136921"/>
                <a:gd name="connsiteX2" fmla="*/ 0 w 109537"/>
                <a:gd name="connsiteY2" fmla="*/ 68461 h 136921"/>
                <a:gd name="connsiteX3" fmla="*/ 54769 w 109537"/>
                <a:gd name="connsiteY3" fmla="*/ 0 h 136921"/>
                <a:gd name="connsiteX4" fmla="*/ 109538 w 109537"/>
                <a:gd name="connsiteY4" fmla="*/ 68461 h 13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136921">
                  <a:moveTo>
                    <a:pt x="109538" y="68461"/>
                  </a:moveTo>
                  <a:cubicBezTo>
                    <a:pt x="109538" y="106271"/>
                    <a:pt x="85017" y="136922"/>
                    <a:pt x="54769" y="136922"/>
                  </a:cubicBezTo>
                  <a:cubicBezTo>
                    <a:pt x="24521" y="136922"/>
                    <a:pt x="0" y="106271"/>
                    <a:pt x="0" y="68461"/>
                  </a:cubicBezTo>
                  <a:cubicBezTo>
                    <a:pt x="0" y="30651"/>
                    <a:pt x="24521" y="0"/>
                    <a:pt x="54769" y="0"/>
                  </a:cubicBezTo>
                  <a:cubicBezTo>
                    <a:pt x="85017" y="0"/>
                    <a:pt x="109538" y="30651"/>
                    <a:pt x="109538" y="68461"/>
                  </a:cubicBezTo>
                  <a:close/>
                </a:path>
              </a:pathLst>
            </a:custGeom>
            <a:gradFill>
              <a:gsLst>
                <a:gs pos="100000">
                  <a:srgbClr val="4C9CDC"/>
                </a:gs>
                <a:gs pos="5000">
                  <a:srgbClr val="C077D2">
                    <a:alpha val="66000"/>
                  </a:srgbClr>
                </a:gs>
              </a:gsLst>
              <a:lin ang="16200000" scaled="0"/>
            </a:gra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30">
              <a:extLst>
                <a:ext uri="{FF2B5EF4-FFF2-40B4-BE49-F238E27FC236}">
                  <a16:creationId xmlns:a16="http://schemas.microsoft.com/office/drawing/2014/main" id="{D722EBCF-0C08-5E6D-7BB7-3032283F487E}"/>
                </a:ext>
              </a:extLst>
            </p:cNvPr>
            <p:cNvSpPr>
              <a:spLocks/>
            </p:cNvSpPr>
            <p:nvPr/>
          </p:nvSpPr>
          <p:spPr>
            <a:xfrm>
              <a:off x="8630519" y="3649373"/>
              <a:ext cx="41076" cy="41076"/>
            </a:xfrm>
            <a:custGeom>
              <a:avLst/>
              <a:gdLst>
                <a:gd name="connsiteX0" fmla="*/ 41077 w 41076"/>
                <a:gd name="connsiteY0" fmla="*/ 20538 h 41076"/>
                <a:gd name="connsiteX1" fmla="*/ 20538 w 41076"/>
                <a:gd name="connsiteY1" fmla="*/ 41077 h 41076"/>
                <a:gd name="connsiteX2" fmla="*/ 0 w 41076"/>
                <a:gd name="connsiteY2" fmla="*/ 20538 h 41076"/>
                <a:gd name="connsiteX3" fmla="*/ 20538 w 41076"/>
                <a:gd name="connsiteY3" fmla="*/ 0 h 41076"/>
                <a:gd name="connsiteX4" fmla="*/ 41077 w 41076"/>
                <a:gd name="connsiteY4" fmla="*/ 20538 h 4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76" h="41076">
                  <a:moveTo>
                    <a:pt x="41077" y="20538"/>
                  </a:moveTo>
                  <a:cubicBezTo>
                    <a:pt x="41077" y="31881"/>
                    <a:pt x="31881" y="41077"/>
                    <a:pt x="20538" y="41077"/>
                  </a:cubicBezTo>
                  <a:cubicBezTo>
                    <a:pt x="9195" y="41077"/>
                    <a:pt x="0" y="31881"/>
                    <a:pt x="0" y="20538"/>
                  </a:cubicBezTo>
                  <a:cubicBezTo>
                    <a:pt x="0" y="9195"/>
                    <a:pt x="9195" y="0"/>
                    <a:pt x="20538" y="0"/>
                  </a:cubicBezTo>
                  <a:cubicBezTo>
                    <a:pt x="31881" y="0"/>
                    <a:pt x="41077" y="9195"/>
                    <a:pt x="41077" y="20538"/>
                  </a:cubicBezTo>
                  <a:close/>
                </a:path>
              </a:pathLst>
            </a:custGeom>
            <a:gradFill>
              <a:gsLst>
                <a:gs pos="100000">
                  <a:srgbClr val="4C9CDC"/>
                </a:gs>
                <a:gs pos="5000">
                  <a:srgbClr val="C077D2">
                    <a:alpha val="66000"/>
                  </a:srgbClr>
                </a:gs>
              </a:gsLst>
              <a:lin ang="16200000" scaled="0"/>
            </a:gra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31">
              <a:extLst>
                <a:ext uri="{FF2B5EF4-FFF2-40B4-BE49-F238E27FC236}">
                  <a16:creationId xmlns:a16="http://schemas.microsoft.com/office/drawing/2014/main" id="{9F20D234-93F8-74EA-378B-03A6C6B2687A}"/>
                </a:ext>
              </a:extLst>
            </p:cNvPr>
            <p:cNvSpPr>
              <a:spLocks/>
            </p:cNvSpPr>
            <p:nvPr/>
          </p:nvSpPr>
          <p:spPr>
            <a:xfrm>
              <a:off x="8972824" y="3649373"/>
              <a:ext cx="41076" cy="41076"/>
            </a:xfrm>
            <a:custGeom>
              <a:avLst/>
              <a:gdLst>
                <a:gd name="connsiteX0" fmla="*/ 41077 w 41076"/>
                <a:gd name="connsiteY0" fmla="*/ 20538 h 41076"/>
                <a:gd name="connsiteX1" fmla="*/ 20538 w 41076"/>
                <a:gd name="connsiteY1" fmla="*/ 41077 h 41076"/>
                <a:gd name="connsiteX2" fmla="*/ 0 w 41076"/>
                <a:gd name="connsiteY2" fmla="*/ 20538 h 41076"/>
                <a:gd name="connsiteX3" fmla="*/ 20538 w 41076"/>
                <a:gd name="connsiteY3" fmla="*/ 0 h 41076"/>
                <a:gd name="connsiteX4" fmla="*/ 41077 w 41076"/>
                <a:gd name="connsiteY4" fmla="*/ 20538 h 4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76" h="41076">
                  <a:moveTo>
                    <a:pt x="41077" y="20538"/>
                  </a:moveTo>
                  <a:cubicBezTo>
                    <a:pt x="41077" y="31881"/>
                    <a:pt x="31881" y="41077"/>
                    <a:pt x="20538" y="41077"/>
                  </a:cubicBezTo>
                  <a:cubicBezTo>
                    <a:pt x="9195" y="41077"/>
                    <a:pt x="0" y="31881"/>
                    <a:pt x="0" y="20538"/>
                  </a:cubicBezTo>
                  <a:cubicBezTo>
                    <a:pt x="0" y="9195"/>
                    <a:pt x="9195" y="0"/>
                    <a:pt x="20538" y="0"/>
                  </a:cubicBezTo>
                  <a:cubicBezTo>
                    <a:pt x="31881" y="0"/>
                    <a:pt x="41077" y="9195"/>
                    <a:pt x="41077" y="20538"/>
                  </a:cubicBezTo>
                  <a:close/>
                </a:path>
              </a:pathLst>
            </a:custGeom>
            <a:gradFill>
              <a:gsLst>
                <a:gs pos="100000">
                  <a:srgbClr val="4C9CDC"/>
                </a:gs>
                <a:gs pos="5000">
                  <a:srgbClr val="C077D2">
                    <a:alpha val="66000"/>
                  </a:srgbClr>
                </a:gs>
              </a:gsLst>
              <a:lin ang="16200000" scaled="0"/>
            </a:gra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32">
              <a:extLst>
                <a:ext uri="{FF2B5EF4-FFF2-40B4-BE49-F238E27FC236}">
                  <a16:creationId xmlns:a16="http://schemas.microsoft.com/office/drawing/2014/main" id="{AD60075C-7418-408A-C2E8-32ECB6144225}"/>
                </a:ext>
              </a:extLst>
            </p:cNvPr>
            <p:cNvSpPr>
              <a:spLocks/>
            </p:cNvSpPr>
            <p:nvPr/>
          </p:nvSpPr>
          <p:spPr>
            <a:xfrm>
              <a:off x="8599027" y="3346776"/>
              <a:ext cx="397073" cy="150614"/>
            </a:xfrm>
            <a:custGeom>
              <a:avLst/>
              <a:gdLst>
                <a:gd name="connsiteX0" fmla="*/ 345728 w 397073"/>
                <a:gd name="connsiteY0" fmla="*/ 54084 h 150614"/>
                <a:gd name="connsiteX1" fmla="*/ 355997 w 397073"/>
                <a:gd name="connsiteY1" fmla="*/ 80099 h 150614"/>
                <a:gd name="connsiteX2" fmla="*/ 397073 w 397073"/>
                <a:gd name="connsiteY2" fmla="*/ 71884 h 150614"/>
                <a:gd name="connsiteX3" fmla="*/ 368320 w 397073"/>
                <a:gd name="connsiteY3" fmla="*/ 0 h 150614"/>
                <a:gd name="connsiteX4" fmla="*/ 0 w 397073"/>
                <a:gd name="connsiteY4" fmla="*/ 150614 h 150614"/>
                <a:gd name="connsiteX5" fmla="*/ 210860 w 397073"/>
                <a:gd name="connsiteY5" fmla="*/ 108853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073" h="150614">
                  <a:moveTo>
                    <a:pt x="345728" y="54084"/>
                  </a:moveTo>
                  <a:lnTo>
                    <a:pt x="355997" y="80099"/>
                  </a:lnTo>
                  <a:lnTo>
                    <a:pt x="397073" y="71884"/>
                  </a:lnTo>
                  <a:lnTo>
                    <a:pt x="368320" y="0"/>
                  </a:lnTo>
                  <a:lnTo>
                    <a:pt x="0" y="150614"/>
                  </a:lnTo>
                  <a:lnTo>
                    <a:pt x="210860" y="108853"/>
                  </a:lnTo>
                  <a:close/>
                </a:path>
              </a:pathLst>
            </a:custGeom>
            <a:gradFill>
              <a:gsLst>
                <a:gs pos="100000">
                  <a:srgbClr val="4C9CDC"/>
                </a:gs>
                <a:gs pos="5000">
                  <a:srgbClr val="C077D2">
                    <a:alpha val="66000"/>
                  </a:srgbClr>
                </a:gs>
              </a:gsLst>
              <a:lin ang="16200000" scaled="0"/>
            </a:gra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33">
              <a:extLst>
                <a:ext uri="{FF2B5EF4-FFF2-40B4-BE49-F238E27FC236}">
                  <a16:creationId xmlns:a16="http://schemas.microsoft.com/office/drawing/2014/main" id="{11F5CCE9-216E-A763-B856-4E98281A3EF4}"/>
                </a:ext>
              </a:extLst>
            </p:cNvPr>
            <p:cNvSpPr>
              <a:spLocks/>
            </p:cNvSpPr>
            <p:nvPr/>
          </p:nvSpPr>
          <p:spPr>
            <a:xfrm>
              <a:off x="8698980" y="3435775"/>
              <a:ext cx="364896" cy="69830"/>
            </a:xfrm>
            <a:custGeom>
              <a:avLst/>
              <a:gdLst>
                <a:gd name="connsiteX0" fmla="*/ 210175 w 364896"/>
                <a:gd name="connsiteY0" fmla="*/ 69830 h 69830"/>
                <a:gd name="connsiteX1" fmla="*/ 318343 w 364896"/>
                <a:gd name="connsiteY1" fmla="*/ 48607 h 69830"/>
                <a:gd name="connsiteX2" fmla="*/ 323136 w 364896"/>
                <a:gd name="connsiteY2" fmla="*/ 69830 h 69830"/>
                <a:gd name="connsiteX3" fmla="*/ 364897 w 364896"/>
                <a:gd name="connsiteY3" fmla="*/ 69830 h 69830"/>
                <a:gd name="connsiteX4" fmla="*/ 351205 w 364896"/>
                <a:gd name="connsiteY4" fmla="*/ 0 h 69830"/>
                <a:gd name="connsiteX5" fmla="*/ 0 w 364896"/>
                <a:gd name="connsiteY5" fmla="*/ 69830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896" h="69830">
                  <a:moveTo>
                    <a:pt x="210175" y="69830"/>
                  </a:moveTo>
                  <a:lnTo>
                    <a:pt x="318343" y="48607"/>
                  </a:lnTo>
                  <a:lnTo>
                    <a:pt x="323136" y="69830"/>
                  </a:lnTo>
                  <a:lnTo>
                    <a:pt x="364897" y="69830"/>
                  </a:lnTo>
                  <a:lnTo>
                    <a:pt x="351205" y="0"/>
                  </a:lnTo>
                  <a:lnTo>
                    <a:pt x="0" y="69830"/>
                  </a:lnTo>
                  <a:close/>
                </a:path>
              </a:pathLst>
            </a:custGeom>
            <a:gradFill>
              <a:gsLst>
                <a:gs pos="100000">
                  <a:srgbClr val="4C9CDC"/>
                </a:gs>
                <a:gs pos="5000">
                  <a:srgbClr val="C077D2">
                    <a:alpha val="66000"/>
                  </a:srgbClr>
                </a:gs>
              </a:gsLst>
              <a:lin ang="16200000" scaled="0"/>
            </a:gra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34">
            <a:extLst>
              <a:ext uri="{FF2B5EF4-FFF2-40B4-BE49-F238E27FC236}">
                <a16:creationId xmlns:a16="http://schemas.microsoft.com/office/drawing/2014/main" id="{37025181-B8EF-A845-5178-4AA10BE097B2}"/>
              </a:ext>
            </a:extLst>
          </p:cNvPr>
          <p:cNvSpPr txBox="1">
            <a:spLocks/>
          </p:cNvSpPr>
          <p:nvPr/>
        </p:nvSpPr>
        <p:spPr>
          <a:xfrm>
            <a:off x="8760411" y="5306662"/>
            <a:ext cx="1309439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126">
              <a:lnSpc>
                <a:spcPct val="90000"/>
              </a:lnSpc>
              <a:defRPr/>
            </a:pPr>
            <a:r>
              <a:rPr lang="es-EC" sz="1400" dirty="0">
                <a:solidFill>
                  <a:schemeClr val="bg1"/>
                </a:solidFill>
                <a:latin typeface="+mj-lt"/>
              </a:rPr>
              <a:t>Limitaciones en presupuesto y recursos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4" name="Graphic 37">
            <a:extLst>
              <a:ext uri="{FF2B5EF4-FFF2-40B4-BE49-F238E27FC236}">
                <a16:creationId xmlns:a16="http://schemas.microsoft.com/office/drawing/2014/main" id="{A2343C67-6A16-D342-1C85-984D4BB0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0823889" y="4513457"/>
            <a:ext cx="524103" cy="566131"/>
          </a:xfrm>
          <a:custGeom>
            <a:avLst/>
            <a:gdLst>
              <a:gd name="connsiteX0" fmla="*/ 44707 w 247866"/>
              <a:gd name="connsiteY0" fmla="*/ 20892 h 247866"/>
              <a:gd name="connsiteX1" fmla="*/ 20634 w 247866"/>
              <a:gd name="connsiteY1" fmla="*/ 44965 h 247866"/>
              <a:gd name="connsiteX2" fmla="*/ 20634 w 247866"/>
              <a:gd name="connsiteY2" fmla="*/ 124062 h 247866"/>
              <a:gd name="connsiteX3" fmla="*/ 85976 w 247866"/>
              <a:gd name="connsiteY3" fmla="*/ 124062 h 247866"/>
              <a:gd name="connsiteX4" fmla="*/ 123805 w 247866"/>
              <a:gd name="connsiteY4" fmla="*/ 161891 h 247866"/>
              <a:gd name="connsiteX5" fmla="*/ 123805 w 247866"/>
              <a:gd name="connsiteY5" fmla="*/ 227233 h 247866"/>
              <a:gd name="connsiteX6" fmla="*/ 202902 w 247866"/>
              <a:gd name="connsiteY6" fmla="*/ 227233 h 247866"/>
              <a:gd name="connsiteX7" fmla="*/ 226975 w 247866"/>
              <a:gd name="connsiteY7" fmla="*/ 203160 h 247866"/>
              <a:gd name="connsiteX8" fmla="*/ 226975 w 247866"/>
              <a:gd name="connsiteY8" fmla="*/ 148135 h 247866"/>
              <a:gd name="connsiteX9" fmla="*/ 237292 w 247866"/>
              <a:gd name="connsiteY9" fmla="*/ 137818 h 247866"/>
              <a:gd name="connsiteX10" fmla="*/ 247610 w 247866"/>
              <a:gd name="connsiteY10" fmla="*/ 148135 h 247866"/>
              <a:gd name="connsiteX11" fmla="*/ 247610 w 247866"/>
              <a:gd name="connsiteY11" fmla="*/ 203160 h 247866"/>
              <a:gd name="connsiteX12" fmla="*/ 202902 w 247866"/>
              <a:gd name="connsiteY12" fmla="*/ 247867 h 247866"/>
              <a:gd name="connsiteX13" fmla="*/ 44707 w 247866"/>
              <a:gd name="connsiteY13" fmla="*/ 247867 h 247866"/>
              <a:gd name="connsiteX14" fmla="*/ 0 w 247866"/>
              <a:gd name="connsiteY14" fmla="*/ 203160 h 247866"/>
              <a:gd name="connsiteX15" fmla="*/ 0 w 247866"/>
              <a:gd name="connsiteY15" fmla="*/ 44965 h 247866"/>
              <a:gd name="connsiteX16" fmla="*/ 44707 w 247866"/>
              <a:gd name="connsiteY16" fmla="*/ 257 h 247866"/>
              <a:gd name="connsiteX17" fmla="*/ 99732 w 247866"/>
              <a:gd name="connsiteY17" fmla="*/ 257 h 247866"/>
              <a:gd name="connsiteX18" fmla="*/ 110049 w 247866"/>
              <a:gd name="connsiteY18" fmla="*/ 10574 h 247866"/>
              <a:gd name="connsiteX19" fmla="*/ 99732 w 247866"/>
              <a:gd name="connsiteY19" fmla="*/ 20892 h 247866"/>
              <a:gd name="connsiteX20" fmla="*/ 44707 w 247866"/>
              <a:gd name="connsiteY20" fmla="*/ 20892 h 247866"/>
              <a:gd name="connsiteX21" fmla="*/ 172776 w 247866"/>
              <a:gd name="connsiteY21" fmla="*/ 89672 h 247866"/>
              <a:gd name="connsiteX22" fmla="*/ 237292 w 247866"/>
              <a:gd name="connsiteY22" fmla="*/ 89672 h 247866"/>
              <a:gd name="connsiteX23" fmla="*/ 247610 w 247866"/>
              <a:gd name="connsiteY23" fmla="*/ 99989 h 247866"/>
              <a:gd name="connsiteX24" fmla="*/ 237292 w 247866"/>
              <a:gd name="connsiteY24" fmla="*/ 110306 h 247866"/>
              <a:gd name="connsiteX25" fmla="*/ 147878 w 247866"/>
              <a:gd name="connsiteY25" fmla="*/ 110306 h 247866"/>
              <a:gd name="connsiteX26" fmla="*/ 137561 w 247866"/>
              <a:gd name="connsiteY26" fmla="*/ 99989 h 247866"/>
              <a:gd name="connsiteX27" fmla="*/ 137561 w 247866"/>
              <a:gd name="connsiteY27" fmla="*/ 10574 h 247866"/>
              <a:gd name="connsiteX28" fmla="*/ 147878 w 247866"/>
              <a:gd name="connsiteY28" fmla="*/ 257 h 247866"/>
              <a:gd name="connsiteX29" fmla="*/ 158195 w 247866"/>
              <a:gd name="connsiteY29" fmla="*/ 10574 h 247866"/>
              <a:gd name="connsiteX30" fmla="*/ 158195 w 247866"/>
              <a:gd name="connsiteY30" fmla="*/ 75091 h 247866"/>
              <a:gd name="connsiteX31" fmla="*/ 230002 w 247866"/>
              <a:gd name="connsiteY31" fmla="*/ 3284 h 247866"/>
              <a:gd name="connsiteX32" fmla="*/ 244583 w 247866"/>
              <a:gd name="connsiteY32" fmla="*/ 2769 h 247866"/>
              <a:gd name="connsiteX33" fmla="*/ 245098 w 247866"/>
              <a:gd name="connsiteY33" fmla="*/ 17350 h 247866"/>
              <a:gd name="connsiteX34" fmla="*/ 244583 w 247866"/>
              <a:gd name="connsiteY34" fmla="*/ 17865 h 247866"/>
              <a:gd name="connsiteX35" fmla="*/ 172776 w 247866"/>
              <a:gd name="connsiteY35" fmla="*/ 89672 h 2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7866" h="247866">
                <a:moveTo>
                  <a:pt x="44707" y="20892"/>
                </a:moveTo>
                <a:cubicBezTo>
                  <a:pt x="31412" y="20892"/>
                  <a:pt x="20634" y="31669"/>
                  <a:pt x="20634" y="44965"/>
                </a:cubicBezTo>
                <a:lnTo>
                  <a:pt x="20634" y="124062"/>
                </a:lnTo>
                <a:lnTo>
                  <a:pt x="85976" y="124062"/>
                </a:lnTo>
                <a:cubicBezTo>
                  <a:pt x="106868" y="124062"/>
                  <a:pt x="123805" y="140999"/>
                  <a:pt x="123805" y="161891"/>
                </a:cubicBezTo>
                <a:lnTo>
                  <a:pt x="123805" y="227233"/>
                </a:lnTo>
                <a:lnTo>
                  <a:pt x="202902" y="227233"/>
                </a:lnTo>
                <a:cubicBezTo>
                  <a:pt x="216197" y="227233"/>
                  <a:pt x="226975" y="216455"/>
                  <a:pt x="226975" y="203160"/>
                </a:cubicBezTo>
                <a:lnTo>
                  <a:pt x="226975" y="148135"/>
                </a:lnTo>
                <a:cubicBezTo>
                  <a:pt x="226975" y="142438"/>
                  <a:pt x="231595" y="137818"/>
                  <a:pt x="237292" y="137818"/>
                </a:cubicBezTo>
                <a:cubicBezTo>
                  <a:pt x="242990" y="137818"/>
                  <a:pt x="247610" y="142438"/>
                  <a:pt x="247610" y="148135"/>
                </a:cubicBezTo>
                <a:lnTo>
                  <a:pt x="247610" y="203160"/>
                </a:lnTo>
                <a:cubicBezTo>
                  <a:pt x="247610" y="227850"/>
                  <a:pt x="227593" y="247867"/>
                  <a:pt x="202902" y="247867"/>
                </a:cubicBezTo>
                <a:lnTo>
                  <a:pt x="44707" y="247867"/>
                </a:lnTo>
                <a:cubicBezTo>
                  <a:pt x="20016" y="247867"/>
                  <a:pt x="0" y="227850"/>
                  <a:pt x="0" y="203160"/>
                </a:cubicBezTo>
                <a:lnTo>
                  <a:pt x="0" y="44965"/>
                </a:lnTo>
                <a:cubicBezTo>
                  <a:pt x="0" y="20273"/>
                  <a:pt x="20016" y="257"/>
                  <a:pt x="44707" y="257"/>
                </a:cubicBezTo>
                <a:lnTo>
                  <a:pt x="99732" y="257"/>
                </a:lnTo>
                <a:cubicBezTo>
                  <a:pt x="105429" y="257"/>
                  <a:pt x="110049" y="4877"/>
                  <a:pt x="110049" y="10574"/>
                </a:cubicBezTo>
                <a:cubicBezTo>
                  <a:pt x="110049" y="16272"/>
                  <a:pt x="105429" y="20892"/>
                  <a:pt x="99732" y="20892"/>
                </a:cubicBezTo>
                <a:lnTo>
                  <a:pt x="44707" y="20892"/>
                </a:lnTo>
                <a:close/>
                <a:moveTo>
                  <a:pt x="172776" y="89672"/>
                </a:moveTo>
                <a:lnTo>
                  <a:pt x="237292" y="89672"/>
                </a:lnTo>
                <a:cubicBezTo>
                  <a:pt x="242990" y="89672"/>
                  <a:pt x="247610" y="94291"/>
                  <a:pt x="247610" y="99989"/>
                </a:cubicBezTo>
                <a:cubicBezTo>
                  <a:pt x="247610" y="105687"/>
                  <a:pt x="242990" y="110306"/>
                  <a:pt x="237292" y="110306"/>
                </a:cubicBezTo>
                <a:lnTo>
                  <a:pt x="147878" y="110306"/>
                </a:lnTo>
                <a:cubicBezTo>
                  <a:pt x="142180" y="110306"/>
                  <a:pt x="137561" y="105687"/>
                  <a:pt x="137561" y="99989"/>
                </a:cubicBezTo>
                <a:lnTo>
                  <a:pt x="137561" y="10574"/>
                </a:lnTo>
                <a:cubicBezTo>
                  <a:pt x="137561" y="4877"/>
                  <a:pt x="142180" y="257"/>
                  <a:pt x="147878" y="257"/>
                </a:cubicBezTo>
                <a:cubicBezTo>
                  <a:pt x="153576" y="257"/>
                  <a:pt x="158195" y="4877"/>
                  <a:pt x="158195" y="10574"/>
                </a:cubicBezTo>
                <a:lnTo>
                  <a:pt x="158195" y="75091"/>
                </a:lnTo>
                <a:lnTo>
                  <a:pt x="230002" y="3284"/>
                </a:lnTo>
                <a:cubicBezTo>
                  <a:pt x="233886" y="-885"/>
                  <a:pt x="240415" y="-1115"/>
                  <a:pt x="244583" y="2769"/>
                </a:cubicBezTo>
                <a:cubicBezTo>
                  <a:pt x="248751" y="6653"/>
                  <a:pt x="248982" y="13182"/>
                  <a:pt x="245098" y="17350"/>
                </a:cubicBezTo>
                <a:cubicBezTo>
                  <a:pt x="244933" y="17528"/>
                  <a:pt x="244761" y="17700"/>
                  <a:pt x="244583" y="17865"/>
                </a:cubicBezTo>
                <a:lnTo>
                  <a:pt x="172776" y="89672"/>
                </a:lnTo>
                <a:close/>
              </a:path>
            </a:pathLst>
          </a:custGeom>
          <a:gradFill>
            <a:gsLst>
              <a:gs pos="100000">
                <a:srgbClr val="4C9CDC"/>
              </a:gs>
              <a:gs pos="5000">
                <a:srgbClr val="C077D2">
                  <a:alpha val="66000"/>
                </a:srgbClr>
              </a:gs>
            </a:gsLst>
            <a:lin ang="18000000" scaled="0"/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TextBox 36">
            <a:extLst>
              <a:ext uri="{FF2B5EF4-FFF2-40B4-BE49-F238E27FC236}">
                <a16:creationId xmlns:a16="http://schemas.microsoft.com/office/drawing/2014/main" id="{8BB0C6E7-878D-0D0B-37ED-CF0D4E8ED973}"/>
              </a:ext>
            </a:extLst>
          </p:cNvPr>
          <p:cNvSpPr txBox="1">
            <a:spLocks/>
          </p:cNvSpPr>
          <p:nvPr/>
        </p:nvSpPr>
        <p:spPr>
          <a:xfrm>
            <a:off x="10405281" y="5306662"/>
            <a:ext cx="1381170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126">
              <a:lnSpc>
                <a:spcPct val="90000"/>
              </a:lnSpc>
              <a:defRPr/>
            </a:pPr>
            <a:r>
              <a:rPr lang="es-EC" sz="1400" dirty="0">
                <a:solidFill>
                  <a:schemeClr val="bg1"/>
                </a:solidFill>
                <a:latin typeface="+mj-lt"/>
              </a:rPr>
              <a:t>Amplíe y escale las aplicaciones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7" name="Picture 4" descr="Microsoft Azure">
            <a:extLst>
              <a:ext uri="{FF2B5EF4-FFF2-40B4-BE49-F238E27FC236}">
                <a16:creationId xmlns:a16="http://schemas.microsoft.com/office/drawing/2014/main" id="{179C1B5D-7A61-CB27-4174-82B473C7F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57" y="6023828"/>
            <a:ext cx="2287881" cy="7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222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AA203F-1707-B1A8-FA6F-7A385FBEDC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0921" y="3006693"/>
            <a:ext cx="4110038" cy="984885"/>
          </a:xfrm>
        </p:spPr>
        <p:txBody>
          <a:bodyPr/>
          <a:lstStyle/>
          <a:p>
            <a:r>
              <a:rPr lang="es-EC" sz="3200" dirty="0"/>
              <a:t>Consideraciones a la hora de elegir la nube</a:t>
            </a:r>
            <a:endParaRPr lang="en-US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5F2091-5CC7-3834-66F2-7FA5D8C5FE7E}"/>
              </a:ext>
            </a:extLst>
          </p:cNvPr>
          <p:cNvGrpSpPr/>
          <p:nvPr/>
        </p:nvGrpSpPr>
        <p:grpSpPr>
          <a:xfrm>
            <a:off x="4924028" y="2824591"/>
            <a:ext cx="6418170" cy="1554272"/>
            <a:chOff x="4924028" y="2824591"/>
            <a:chExt cx="6418170" cy="15542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D4F9A7-C53B-A278-F495-977CC53FF8D8}"/>
                </a:ext>
              </a:extLst>
            </p:cNvPr>
            <p:cNvSpPr txBox="1"/>
            <p:nvPr/>
          </p:nvSpPr>
          <p:spPr>
            <a:xfrm>
              <a:off x="5679550" y="2824591"/>
              <a:ext cx="5662648" cy="1554272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defTabSz="932742" fontAlgn="base">
                <a:spcBef>
                  <a:spcPts val="528"/>
                </a:spcBef>
                <a:spcAft>
                  <a:spcPts val="1000"/>
                </a:spcAft>
                <a:buSzPct val="90000"/>
                <a:defRPr/>
              </a:pPr>
              <a:r>
                <a:rPr lang="en-US" sz="2200" spc="-50" dirty="0" err="1">
                  <a:ln w="3175">
                    <a:noFill/>
                  </a:ln>
                  <a:gradFill>
                    <a:gsLst>
                      <a:gs pos="0">
                        <a:srgbClr val="50E6FF"/>
                      </a:gs>
                      <a:gs pos="100000">
                        <a:srgbClr val="9BF00B"/>
                      </a:gs>
                    </a:gsLst>
                    <a:lin ang="2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Optimización</a:t>
              </a:r>
              <a:r>
                <a:rPr lang="en-US" sz="2200" spc="-50" dirty="0">
                  <a:ln w="3175">
                    <a:noFill/>
                  </a:ln>
                  <a:gradFill>
                    <a:gsLst>
                      <a:gs pos="0">
                        <a:srgbClr val="50E6FF"/>
                      </a:gs>
                      <a:gs pos="100000">
                        <a:srgbClr val="9BF00B"/>
                      </a:gs>
                    </a:gsLst>
                    <a:lin ang="2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de </a:t>
              </a:r>
              <a:r>
                <a:rPr lang="en-US" sz="2200" spc="-50" dirty="0" err="1">
                  <a:ln w="3175">
                    <a:noFill/>
                  </a:ln>
                  <a:gradFill>
                    <a:gsLst>
                      <a:gs pos="0">
                        <a:srgbClr val="50E6FF"/>
                      </a:gs>
                      <a:gs pos="100000">
                        <a:srgbClr val="9BF00B"/>
                      </a:gs>
                    </a:gsLst>
                    <a:lin ang="2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costos</a:t>
              </a:r>
              <a:endParaRPr lang="en-US" sz="2200" spc="-5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defTabSz="932742" fontAlgn="base">
                <a:spcBef>
                  <a:spcPts val="528"/>
                </a:spcBef>
                <a:spcAft>
                  <a:spcPts val="1000"/>
                </a:spcAft>
                <a:buSzPct val="90000"/>
                <a:defRPr/>
              </a:pPr>
              <a:r>
                <a:rPr lang="es-EC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Reducción de los gastos de capital
Opciones de optimización de costeo con las licencias existentes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" name="Graphic 10">
              <a:extLst>
                <a:ext uri="{FF2B5EF4-FFF2-40B4-BE49-F238E27FC236}">
                  <a16:creationId xmlns:a16="http://schemas.microsoft.com/office/drawing/2014/main" id="{31C18E3D-5814-BD08-D9A3-A7459F50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4028" y="2824591"/>
              <a:ext cx="520632" cy="503383"/>
            </a:xfrm>
            <a:custGeom>
              <a:avLst/>
              <a:gdLst>
                <a:gd name="connsiteX0" fmla="*/ 480703 w 571500"/>
                <a:gd name="connsiteY0" fmla="*/ 241907 h 552568"/>
                <a:gd name="connsiteX1" fmla="*/ 536907 w 571500"/>
                <a:gd name="connsiteY1" fmla="*/ 164990 h 552568"/>
                <a:gd name="connsiteX2" fmla="*/ 544962 w 571500"/>
                <a:gd name="connsiteY2" fmla="*/ 177089 h 552568"/>
                <a:gd name="connsiteX3" fmla="*/ 571500 w 571500"/>
                <a:gd name="connsiteY3" fmla="*/ 281106 h 552568"/>
                <a:gd name="connsiteX4" fmla="*/ 523477 w 571500"/>
                <a:gd name="connsiteY4" fmla="*/ 416498 h 552568"/>
                <a:gd name="connsiteX5" fmla="*/ 490287 w 571500"/>
                <a:gd name="connsiteY5" fmla="*/ 447158 h 552568"/>
                <a:gd name="connsiteX6" fmla="*/ 485775 w 571500"/>
                <a:gd name="connsiteY6" fmla="*/ 450307 h 552568"/>
                <a:gd name="connsiteX7" fmla="*/ 485775 w 571500"/>
                <a:gd name="connsiteY7" fmla="*/ 502563 h 552568"/>
                <a:gd name="connsiteX8" fmla="*/ 435769 w 571500"/>
                <a:gd name="connsiteY8" fmla="*/ 552569 h 552568"/>
                <a:gd name="connsiteX9" fmla="*/ 400050 w 571500"/>
                <a:gd name="connsiteY9" fmla="*/ 552569 h 552568"/>
                <a:gd name="connsiteX10" fmla="*/ 357188 w 571500"/>
                <a:gd name="connsiteY10" fmla="*/ 509706 h 552568"/>
                <a:gd name="connsiteX11" fmla="*/ 300038 w 571500"/>
                <a:gd name="connsiteY11" fmla="*/ 509706 h 552568"/>
                <a:gd name="connsiteX12" fmla="*/ 257175 w 571500"/>
                <a:gd name="connsiteY12" fmla="*/ 552569 h 552568"/>
                <a:gd name="connsiteX13" fmla="*/ 221456 w 571500"/>
                <a:gd name="connsiteY13" fmla="*/ 552569 h 552568"/>
                <a:gd name="connsiteX14" fmla="*/ 171450 w 571500"/>
                <a:gd name="connsiteY14" fmla="*/ 502563 h 552568"/>
                <a:gd name="connsiteX15" fmla="*/ 171450 w 571500"/>
                <a:gd name="connsiteY15" fmla="*/ 483057 h 552568"/>
                <a:gd name="connsiteX16" fmla="*/ 158183 w 571500"/>
                <a:gd name="connsiteY16" fmla="*/ 478048 h 552568"/>
                <a:gd name="connsiteX17" fmla="*/ 99146 w 571500"/>
                <a:gd name="connsiteY17" fmla="*/ 439135 h 552568"/>
                <a:gd name="connsiteX18" fmla="*/ 53295 w 571500"/>
                <a:gd name="connsiteY18" fmla="*/ 378241 h 552568"/>
                <a:gd name="connsiteX19" fmla="*/ 43897 w 571500"/>
                <a:gd name="connsiteY19" fmla="*/ 370869 h 552568"/>
                <a:gd name="connsiteX20" fmla="*/ 0 w 571500"/>
                <a:gd name="connsiteY20" fmla="*/ 319051 h 552568"/>
                <a:gd name="connsiteX21" fmla="*/ 0 w 571500"/>
                <a:gd name="connsiteY21" fmla="*/ 268962 h 552568"/>
                <a:gd name="connsiteX22" fmla="*/ 41163 w 571500"/>
                <a:gd name="connsiteY22" fmla="*/ 220370 h 552568"/>
                <a:gd name="connsiteX23" fmla="*/ 49049 w 571500"/>
                <a:gd name="connsiteY23" fmla="*/ 212269 h 552568"/>
                <a:gd name="connsiteX24" fmla="*/ 84858 w 571500"/>
                <a:gd name="connsiteY24" fmla="*/ 151651 h 552568"/>
                <a:gd name="connsiteX25" fmla="*/ 132242 w 571500"/>
                <a:gd name="connsiteY25" fmla="*/ 116051 h 552568"/>
                <a:gd name="connsiteX26" fmla="*/ 142875 w 571500"/>
                <a:gd name="connsiteY26" fmla="*/ 110308 h 552568"/>
                <a:gd name="connsiteX27" fmla="*/ 142875 w 571500"/>
                <a:gd name="connsiteY27" fmla="*/ 28821 h 552568"/>
                <a:gd name="connsiteX28" fmla="*/ 192591 w 571500"/>
                <a:gd name="connsiteY28" fmla="*/ 8355 h 552568"/>
                <a:gd name="connsiteX29" fmla="*/ 230917 w 571500"/>
                <a:gd name="connsiteY29" fmla="*/ 40769 h 552568"/>
                <a:gd name="connsiteX30" fmla="*/ 272468 w 571500"/>
                <a:gd name="connsiteY30" fmla="*/ 59627 h 552568"/>
                <a:gd name="connsiteX31" fmla="*/ 259612 w 571500"/>
                <a:gd name="connsiteY31" fmla="*/ 150351 h 552568"/>
                <a:gd name="connsiteX32" fmla="*/ 305392 w 571500"/>
                <a:gd name="connsiteY32" fmla="*/ 203151 h 552568"/>
                <a:gd name="connsiteX33" fmla="*/ 410997 w 571500"/>
                <a:gd name="connsiteY33" fmla="*/ 246882 h 552568"/>
                <a:gd name="connsiteX34" fmla="*/ 480703 w 571500"/>
                <a:gd name="connsiteY34" fmla="*/ 241907 h 552568"/>
                <a:gd name="connsiteX35" fmla="*/ 171450 w 571500"/>
                <a:gd name="connsiteY35" fmla="*/ 238241 h 552568"/>
                <a:gd name="connsiteX36" fmla="*/ 200025 w 571500"/>
                <a:gd name="connsiteY36" fmla="*/ 209667 h 552568"/>
                <a:gd name="connsiteX37" fmla="*/ 171450 w 571500"/>
                <a:gd name="connsiteY37" fmla="*/ 181092 h 552568"/>
                <a:gd name="connsiteX38" fmla="*/ 142875 w 571500"/>
                <a:gd name="connsiteY38" fmla="*/ 209667 h 552568"/>
                <a:gd name="connsiteX39" fmla="*/ 171450 w 571500"/>
                <a:gd name="connsiteY39" fmla="*/ 238241 h 552568"/>
                <a:gd name="connsiteX40" fmla="*/ 464595 w 571500"/>
                <a:gd name="connsiteY40" fmla="*/ 218304 h 552568"/>
                <a:gd name="connsiteX41" fmla="*/ 513396 w 571500"/>
                <a:gd name="connsiteY41" fmla="*/ 138839 h 552568"/>
                <a:gd name="connsiteX42" fmla="*/ 513396 w 571500"/>
                <a:gd name="connsiteY42" fmla="*/ 138839 h 552568"/>
                <a:gd name="connsiteX43" fmla="*/ 505646 w 571500"/>
                <a:gd name="connsiteY43" fmla="*/ 80193 h 552568"/>
                <a:gd name="connsiteX44" fmla="*/ 356299 w 571500"/>
                <a:gd name="connsiteY44" fmla="*/ 18347 h 552568"/>
                <a:gd name="connsiteX45" fmla="*/ 287690 w 571500"/>
                <a:gd name="connsiteY45" fmla="*/ 145046 h 552568"/>
                <a:gd name="connsiteX46" fmla="*/ 291385 w 571500"/>
                <a:gd name="connsiteY46" fmla="*/ 155469 h 552568"/>
                <a:gd name="connsiteX47" fmla="*/ 296540 w 571500"/>
                <a:gd name="connsiteY47" fmla="*/ 162908 h 552568"/>
                <a:gd name="connsiteX48" fmla="*/ 316325 w 571500"/>
                <a:gd name="connsiteY48" fmla="*/ 176751 h 552568"/>
                <a:gd name="connsiteX49" fmla="*/ 421930 w 571500"/>
                <a:gd name="connsiteY49" fmla="*/ 220482 h 552568"/>
                <a:gd name="connsiteX50" fmla="*/ 464595 w 571500"/>
                <a:gd name="connsiteY50" fmla="*/ 218304 h 55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71500" h="552568">
                  <a:moveTo>
                    <a:pt x="480703" y="241907"/>
                  </a:moveTo>
                  <a:cubicBezTo>
                    <a:pt x="508186" y="223151"/>
                    <a:pt x="527666" y="195716"/>
                    <a:pt x="536907" y="164990"/>
                  </a:cubicBezTo>
                  <a:cubicBezTo>
                    <a:pt x="539742" y="168873"/>
                    <a:pt x="542431" y="172903"/>
                    <a:pt x="544962" y="177089"/>
                  </a:cubicBezTo>
                  <a:cubicBezTo>
                    <a:pt x="562227" y="205612"/>
                    <a:pt x="571500" y="240041"/>
                    <a:pt x="571500" y="281106"/>
                  </a:cubicBezTo>
                  <a:cubicBezTo>
                    <a:pt x="571500" y="344140"/>
                    <a:pt x="547700" y="388237"/>
                    <a:pt x="523477" y="416498"/>
                  </a:cubicBezTo>
                  <a:cubicBezTo>
                    <a:pt x="511464" y="430514"/>
                    <a:pt x="499425" y="440558"/>
                    <a:pt x="490287" y="447158"/>
                  </a:cubicBezTo>
                  <a:cubicBezTo>
                    <a:pt x="488693" y="448310"/>
                    <a:pt x="487184" y="449359"/>
                    <a:pt x="485775" y="450307"/>
                  </a:cubicBezTo>
                  <a:lnTo>
                    <a:pt x="485775" y="502563"/>
                  </a:lnTo>
                  <a:cubicBezTo>
                    <a:pt x="485775" y="530180"/>
                    <a:pt x="463386" y="552569"/>
                    <a:pt x="435769" y="552569"/>
                  </a:cubicBezTo>
                  <a:lnTo>
                    <a:pt x="400050" y="552569"/>
                  </a:lnTo>
                  <a:cubicBezTo>
                    <a:pt x="376378" y="552569"/>
                    <a:pt x="357188" y="533378"/>
                    <a:pt x="357188" y="509706"/>
                  </a:cubicBezTo>
                  <a:lnTo>
                    <a:pt x="300038" y="509706"/>
                  </a:lnTo>
                  <a:cubicBezTo>
                    <a:pt x="300038" y="533378"/>
                    <a:pt x="280847" y="552569"/>
                    <a:pt x="257175" y="552569"/>
                  </a:cubicBezTo>
                  <a:lnTo>
                    <a:pt x="221456" y="552569"/>
                  </a:lnTo>
                  <a:cubicBezTo>
                    <a:pt x="193839" y="552569"/>
                    <a:pt x="171450" y="530180"/>
                    <a:pt x="171450" y="502563"/>
                  </a:cubicBezTo>
                  <a:lnTo>
                    <a:pt x="171450" y="483057"/>
                  </a:lnTo>
                  <a:cubicBezTo>
                    <a:pt x="167505" y="481726"/>
                    <a:pt x="163029" y="480077"/>
                    <a:pt x="158183" y="478048"/>
                  </a:cubicBezTo>
                  <a:cubicBezTo>
                    <a:pt x="141151" y="470919"/>
                    <a:pt x="118859" y="458849"/>
                    <a:pt x="99146" y="439135"/>
                  </a:cubicBezTo>
                  <a:cubicBezTo>
                    <a:pt x="76742" y="416732"/>
                    <a:pt x="61737" y="393355"/>
                    <a:pt x="53295" y="378241"/>
                  </a:cubicBezTo>
                  <a:cubicBezTo>
                    <a:pt x="50804" y="373784"/>
                    <a:pt x="47082" y="371400"/>
                    <a:pt x="43897" y="370869"/>
                  </a:cubicBezTo>
                  <a:cubicBezTo>
                    <a:pt x="18566" y="366648"/>
                    <a:pt x="0" y="344731"/>
                    <a:pt x="0" y="319051"/>
                  </a:cubicBezTo>
                  <a:lnTo>
                    <a:pt x="0" y="268962"/>
                  </a:lnTo>
                  <a:cubicBezTo>
                    <a:pt x="0" y="244882"/>
                    <a:pt x="17410" y="224331"/>
                    <a:pt x="41163" y="220370"/>
                  </a:cubicBezTo>
                  <a:cubicBezTo>
                    <a:pt x="43646" y="219956"/>
                    <a:pt x="47306" y="217490"/>
                    <a:pt x="49049" y="212269"/>
                  </a:cubicBezTo>
                  <a:cubicBezTo>
                    <a:pt x="54546" y="195803"/>
                    <a:pt x="65211" y="171299"/>
                    <a:pt x="84858" y="151651"/>
                  </a:cubicBezTo>
                  <a:cubicBezTo>
                    <a:pt x="100929" y="135580"/>
                    <a:pt x="118726" y="123775"/>
                    <a:pt x="132242" y="116051"/>
                  </a:cubicBezTo>
                  <a:cubicBezTo>
                    <a:pt x="136139" y="113824"/>
                    <a:pt x="139727" y="111910"/>
                    <a:pt x="142875" y="110308"/>
                  </a:cubicBezTo>
                  <a:lnTo>
                    <a:pt x="142875" y="28821"/>
                  </a:lnTo>
                  <a:cubicBezTo>
                    <a:pt x="142875" y="2021"/>
                    <a:pt x="175182" y="-8980"/>
                    <a:pt x="192591" y="8355"/>
                  </a:cubicBezTo>
                  <a:cubicBezTo>
                    <a:pt x="202034" y="17758"/>
                    <a:pt x="215743" y="30298"/>
                    <a:pt x="230917" y="40769"/>
                  </a:cubicBezTo>
                  <a:cubicBezTo>
                    <a:pt x="246062" y="51221"/>
                    <a:pt x="260538" y="58109"/>
                    <a:pt x="272468" y="59627"/>
                  </a:cubicBezTo>
                  <a:cubicBezTo>
                    <a:pt x="258624" y="87129"/>
                    <a:pt x="253686" y="118961"/>
                    <a:pt x="259612" y="150351"/>
                  </a:cubicBezTo>
                  <a:cubicBezTo>
                    <a:pt x="264782" y="177715"/>
                    <a:pt x="285721" y="195005"/>
                    <a:pt x="305392" y="203151"/>
                  </a:cubicBezTo>
                  <a:lnTo>
                    <a:pt x="410997" y="246882"/>
                  </a:lnTo>
                  <a:cubicBezTo>
                    <a:pt x="430668" y="255029"/>
                    <a:pt x="457700" y="257606"/>
                    <a:pt x="480703" y="241907"/>
                  </a:cubicBezTo>
                  <a:close/>
                  <a:moveTo>
                    <a:pt x="171450" y="238241"/>
                  </a:moveTo>
                  <a:cubicBezTo>
                    <a:pt x="187231" y="238241"/>
                    <a:pt x="200025" y="225448"/>
                    <a:pt x="200025" y="209667"/>
                  </a:cubicBezTo>
                  <a:cubicBezTo>
                    <a:pt x="200025" y="193886"/>
                    <a:pt x="187231" y="181092"/>
                    <a:pt x="171450" y="181092"/>
                  </a:cubicBezTo>
                  <a:cubicBezTo>
                    <a:pt x="155669" y="181092"/>
                    <a:pt x="142875" y="193886"/>
                    <a:pt x="142875" y="209667"/>
                  </a:cubicBezTo>
                  <a:cubicBezTo>
                    <a:pt x="142875" y="225448"/>
                    <a:pt x="155669" y="238241"/>
                    <a:pt x="171450" y="238241"/>
                  </a:cubicBezTo>
                  <a:close/>
                  <a:moveTo>
                    <a:pt x="464595" y="218304"/>
                  </a:moveTo>
                  <a:cubicBezTo>
                    <a:pt x="491804" y="199732"/>
                    <a:pt x="509204" y="170515"/>
                    <a:pt x="513396" y="138839"/>
                  </a:cubicBezTo>
                  <a:cubicBezTo>
                    <a:pt x="513396" y="138839"/>
                    <a:pt x="513396" y="138839"/>
                    <a:pt x="513396" y="138839"/>
                  </a:cubicBezTo>
                  <a:cubicBezTo>
                    <a:pt x="515944" y="119586"/>
                    <a:pt x="513613" y="99424"/>
                    <a:pt x="505646" y="80193"/>
                  </a:cubicBezTo>
                  <a:cubicBezTo>
                    <a:pt x="481483" y="21874"/>
                    <a:pt x="414620" y="-5816"/>
                    <a:pt x="356299" y="18347"/>
                  </a:cubicBezTo>
                  <a:cubicBezTo>
                    <a:pt x="305427" y="39424"/>
                    <a:pt x="277860" y="92997"/>
                    <a:pt x="287690" y="145046"/>
                  </a:cubicBezTo>
                  <a:cubicBezTo>
                    <a:pt x="288396" y="148770"/>
                    <a:pt x="289662" y="152251"/>
                    <a:pt x="291385" y="155469"/>
                  </a:cubicBezTo>
                  <a:cubicBezTo>
                    <a:pt x="292811" y="158133"/>
                    <a:pt x="294548" y="160617"/>
                    <a:pt x="296540" y="162908"/>
                  </a:cubicBezTo>
                  <a:cubicBezTo>
                    <a:pt x="301763" y="168917"/>
                    <a:pt x="308721" y="173602"/>
                    <a:pt x="316325" y="176751"/>
                  </a:cubicBezTo>
                  <a:lnTo>
                    <a:pt x="421930" y="220482"/>
                  </a:lnTo>
                  <a:cubicBezTo>
                    <a:pt x="435935" y="226282"/>
                    <a:pt x="452074" y="226848"/>
                    <a:pt x="464595" y="218304"/>
                  </a:cubicBezTo>
                  <a:close/>
                </a:path>
              </a:pathLst>
            </a:custGeom>
            <a:gradFill>
              <a:gsLst>
                <a:gs pos="0">
                  <a:srgbClr val="31ACBD"/>
                </a:gs>
                <a:gs pos="68000">
                  <a:srgbClr val="0078D4"/>
                </a:gs>
              </a:gsLst>
              <a:lin ang="10800000" scaled="1"/>
            </a:gra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2E1D9-43AC-DA32-5FFF-8C36A0C1AE54}"/>
              </a:ext>
            </a:extLst>
          </p:cNvPr>
          <p:cNvGrpSpPr/>
          <p:nvPr/>
        </p:nvGrpSpPr>
        <p:grpSpPr>
          <a:xfrm>
            <a:off x="4790959" y="1138945"/>
            <a:ext cx="7790938" cy="1222072"/>
            <a:chOff x="4790959" y="1138945"/>
            <a:chExt cx="7790938" cy="122207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20DAE7-4403-B569-7CA5-2EC9CB2C182F}"/>
                </a:ext>
              </a:extLst>
            </p:cNvPr>
            <p:cNvSpPr txBox="1"/>
            <p:nvPr/>
          </p:nvSpPr>
          <p:spPr>
            <a:xfrm>
              <a:off x="5679550" y="1163253"/>
              <a:ext cx="6902347" cy="1197764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l" defTabSz="932742" rtl="0" eaLnBrk="1" fontAlgn="base" latinLnBrk="0" hangingPunct="1">
                <a:lnSpc>
                  <a:spcPct val="100000"/>
                </a:lnSpc>
                <a:spcBef>
                  <a:spcPts val="528"/>
                </a:spcBef>
                <a:spcAft>
                  <a:spcPts val="1000"/>
                </a:spcAft>
                <a:buClrTx/>
                <a:buSzPct val="90000"/>
                <a:buFontTx/>
                <a:buNone/>
                <a:tabLst/>
                <a:defRPr/>
              </a:pPr>
              <a:r>
                <a:rPr lang="en-US" sz="2200" spc="-50" dirty="0" err="1">
                  <a:ln w="3175">
                    <a:noFill/>
                  </a:ln>
                  <a:gradFill>
                    <a:gsLst>
                      <a:gs pos="0">
                        <a:srgbClr val="50E6FF"/>
                      </a:gs>
                      <a:gs pos="100000">
                        <a:srgbClr val="9BF00B"/>
                      </a:gs>
                    </a:gsLst>
                    <a:lin ang="2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Necesidad</a:t>
              </a:r>
              <a:r>
                <a:rPr lang="en-US" sz="2200" spc="-50" dirty="0">
                  <a:ln w="3175">
                    <a:noFill/>
                  </a:ln>
                  <a:gradFill>
                    <a:gsLst>
                      <a:gs pos="0">
                        <a:srgbClr val="50E6FF"/>
                      </a:gs>
                      <a:gs pos="100000">
                        <a:srgbClr val="9BF00B"/>
                      </a:gs>
                    </a:gsLst>
                    <a:lin ang="2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de </a:t>
              </a:r>
              <a:r>
                <a:rPr lang="en-US" sz="2200" spc="-50" dirty="0" err="1">
                  <a:ln w="3175">
                    <a:noFill/>
                  </a:ln>
                  <a:gradFill>
                    <a:gsLst>
                      <a:gs pos="0">
                        <a:srgbClr val="50E6FF"/>
                      </a:gs>
                      <a:gs pos="100000">
                        <a:srgbClr val="9BF00B"/>
                      </a:gs>
                    </a:gsLst>
                    <a:lin ang="2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rapidez</a:t>
              </a:r>
              <a:endParaRPr lang="en-US" sz="2200" spc="-5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lvl="0" defTabSz="914400">
                <a:spcAft>
                  <a:spcPts val="900"/>
                </a:spcAft>
                <a:buSzPct val="80000"/>
                <a:defRPr/>
              </a:pPr>
              <a:r>
                <a:rPr lang="es-EC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Migración rápida y segura
Capacidad para reutilizar la experiencia de VMware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8582D31E-760A-93DE-D4A7-8AEA7C87C96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90959" y="1138945"/>
              <a:ext cx="705486" cy="586668"/>
              <a:chOff x="2959" y="692"/>
              <a:chExt cx="475" cy="395"/>
            </a:xfrm>
            <a:gradFill>
              <a:gsLst>
                <a:gs pos="0">
                  <a:schemeClr val="accent3">
                    <a:alpha val="71000"/>
                  </a:schemeClr>
                </a:gs>
                <a:gs pos="61000">
                  <a:srgbClr val="0078D4">
                    <a:alpha val="86000"/>
                  </a:srgbClr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135D7F7B-85D8-ED17-0F3E-AD1074AC0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909"/>
                <a:ext cx="220" cy="31"/>
              </a:xfrm>
              <a:custGeom>
                <a:avLst/>
                <a:gdLst>
                  <a:gd name="T0" fmla="*/ 6812 w 7334"/>
                  <a:gd name="T1" fmla="*/ 1046 h 1046"/>
                  <a:gd name="T2" fmla="*/ 523 w 7334"/>
                  <a:gd name="T3" fmla="*/ 1046 h 1046"/>
                  <a:gd name="T4" fmla="*/ 0 w 7334"/>
                  <a:gd name="T5" fmla="*/ 523 h 1046"/>
                  <a:gd name="T6" fmla="*/ 0 w 7334"/>
                  <a:gd name="T7" fmla="*/ 523 h 1046"/>
                  <a:gd name="T8" fmla="*/ 523 w 7334"/>
                  <a:gd name="T9" fmla="*/ 0 h 1046"/>
                  <a:gd name="T10" fmla="*/ 6812 w 7334"/>
                  <a:gd name="T11" fmla="*/ 0 h 1046"/>
                  <a:gd name="T12" fmla="*/ 7334 w 7334"/>
                  <a:gd name="T13" fmla="*/ 523 h 1046"/>
                  <a:gd name="T14" fmla="*/ 7334 w 7334"/>
                  <a:gd name="T15" fmla="*/ 523 h 1046"/>
                  <a:gd name="T16" fmla="*/ 6812 w 7334"/>
                  <a:gd name="T17" fmla="*/ 1046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34" h="1046">
                    <a:moveTo>
                      <a:pt x="6812" y="1046"/>
                    </a:moveTo>
                    <a:cubicBezTo>
                      <a:pt x="523" y="1046"/>
                      <a:pt x="523" y="1046"/>
                      <a:pt x="523" y="1046"/>
                    </a:cubicBezTo>
                    <a:cubicBezTo>
                      <a:pt x="234" y="1046"/>
                      <a:pt x="0" y="812"/>
                      <a:pt x="0" y="523"/>
                    </a:cubicBezTo>
                    <a:cubicBezTo>
                      <a:pt x="0" y="523"/>
                      <a:pt x="0" y="523"/>
                      <a:pt x="0" y="523"/>
                    </a:cubicBezTo>
                    <a:cubicBezTo>
                      <a:pt x="0" y="234"/>
                      <a:pt x="234" y="0"/>
                      <a:pt x="523" y="0"/>
                    </a:cubicBezTo>
                    <a:cubicBezTo>
                      <a:pt x="6812" y="0"/>
                      <a:pt x="6812" y="0"/>
                      <a:pt x="6812" y="0"/>
                    </a:cubicBezTo>
                    <a:cubicBezTo>
                      <a:pt x="7100" y="0"/>
                      <a:pt x="7334" y="234"/>
                      <a:pt x="7334" y="523"/>
                    </a:cubicBezTo>
                    <a:cubicBezTo>
                      <a:pt x="7334" y="523"/>
                      <a:pt x="7334" y="523"/>
                      <a:pt x="7334" y="523"/>
                    </a:cubicBezTo>
                    <a:cubicBezTo>
                      <a:pt x="7334" y="812"/>
                      <a:pt x="7100" y="1046"/>
                      <a:pt x="6812" y="10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9979B689-1814-17C7-1CB8-2ECA53A1C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966"/>
                <a:ext cx="174" cy="32"/>
              </a:xfrm>
              <a:custGeom>
                <a:avLst/>
                <a:gdLst>
                  <a:gd name="T0" fmla="*/ 5269 w 5791"/>
                  <a:gd name="T1" fmla="*/ 1046 h 1046"/>
                  <a:gd name="T2" fmla="*/ 523 w 5791"/>
                  <a:gd name="T3" fmla="*/ 1046 h 1046"/>
                  <a:gd name="T4" fmla="*/ 0 w 5791"/>
                  <a:gd name="T5" fmla="*/ 523 h 1046"/>
                  <a:gd name="T6" fmla="*/ 0 w 5791"/>
                  <a:gd name="T7" fmla="*/ 523 h 1046"/>
                  <a:gd name="T8" fmla="*/ 523 w 5791"/>
                  <a:gd name="T9" fmla="*/ 0 h 1046"/>
                  <a:gd name="T10" fmla="*/ 5269 w 5791"/>
                  <a:gd name="T11" fmla="*/ 0 h 1046"/>
                  <a:gd name="T12" fmla="*/ 5791 w 5791"/>
                  <a:gd name="T13" fmla="*/ 523 h 1046"/>
                  <a:gd name="T14" fmla="*/ 5791 w 5791"/>
                  <a:gd name="T15" fmla="*/ 523 h 1046"/>
                  <a:gd name="T16" fmla="*/ 5269 w 5791"/>
                  <a:gd name="T17" fmla="*/ 1046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91" h="1046">
                    <a:moveTo>
                      <a:pt x="5269" y="1046"/>
                    </a:moveTo>
                    <a:cubicBezTo>
                      <a:pt x="523" y="1046"/>
                      <a:pt x="523" y="1046"/>
                      <a:pt x="523" y="1046"/>
                    </a:cubicBezTo>
                    <a:cubicBezTo>
                      <a:pt x="234" y="1046"/>
                      <a:pt x="0" y="811"/>
                      <a:pt x="0" y="523"/>
                    </a:cubicBezTo>
                    <a:cubicBezTo>
                      <a:pt x="0" y="523"/>
                      <a:pt x="0" y="523"/>
                      <a:pt x="0" y="523"/>
                    </a:cubicBezTo>
                    <a:cubicBezTo>
                      <a:pt x="0" y="234"/>
                      <a:pt x="234" y="0"/>
                      <a:pt x="523" y="0"/>
                    </a:cubicBezTo>
                    <a:cubicBezTo>
                      <a:pt x="5269" y="0"/>
                      <a:pt x="5269" y="0"/>
                      <a:pt x="5269" y="0"/>
                    </a:cubicBezTo>
                    <a:cubicBezTo>
                      <a:pt x="5557" y="0"/>
                      <a:pt x="5791" y="234"/>
                      <a:pt x="5791" y="523"/>
                    </a:cubicBezTo>
                    <a:cubicBezTo>
                      <a:pt x="5791" y="523"/>
                      <a:pt x="5791" y="523"/>
                      <a:pt x="5791" y="523"/>
                    </a:cubicBezTo>
                    <a:cubicBezTo>
                      <a:pt x="5791" y="811"/>
                      <a:pt x="5557" y="1046"/>
                      <a:pt x="5269" y="10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D691DBC5-8DBA-34EC-D6B0-942123A50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851"/>
                <a:ext cx="139" cy="31"/>
              </a:xfrm>
              <a:custGeom>
                <a:avLst/>
                <a:gdLst>
                  <a:gd name="T0" fmla="*/ 4112 w 4634"/>
                  <a:gd name="T1" fmla="*/ 1045 h 1045"/>
                  <a:gd name="T2" fmla="*/ 523 w 4634"/>
                  <a:gd name="T3" fmla="*/ 1045 h 1045"/>
                  <a:gd name="T4" fmla="*/ 0 w 4634"/>
                  <a:gd name="T5" fmla="*/ 523 h 1045"/>
                  <a:gd name="T6" fmla="*/ 0 w 4634"/>
                  <a:gd name="T7" fmla="*/ 523 h 1045"/>
                  <a:gd name="T8" fmla="*/ 523 w 4634"/>
                  <a:gd name="T9" fmla="*/ 0 h 1045"/>
                  <a:gd name="T10" fmla="*/ 4112 w 4634"/>
                  <a:gd name="T11" fmla="*/ 0 h 1045"/>
                  <a:gd name="T12" fmla="*/ 4634 w 4634"/>
                  <a:gd name="T13" fmla="*/ 523 h 1045"/>
                  <a:gd name="T14" fmla="*/ 4634 w 4634"/>
                  <a:gd name="T15" fmla="*/ 523 h 1045"/>
                  <a:gd name="T16" fmla="*/ 4112 w 4634"/>
                  <a:gd name="T17" fmla="*/ 1045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34" h="1045">
                    <a:moveTo>
                      <a:pt x="4112" y="1045"/>
                    </a:moveTo>
                    <a:cubicBezTo>
                      <a:pt x="523" y="1045"/>
                      <a:pt x="523" y="1045"/>
                      <a:pt x="523" y="1045"/>
                    </a:cubicBezTo>
                    <a:cubicBezTo>
                      <a:pt x="234" y="1045"/>
                      <a:pt x="0" y="811"/>
                      <a:pt x="0" y="523"/>
                    </a:cubicBezTo>
                    <a:cubicBezTo>
                      <a:pt x="0" y="523"/>
                      <a:pt x="0" y="523"/>
                      <a:pt x="0" y="523"/>
                    </a:cubicBezTo>
                    <a:cubicBezTo>
                      <a:pt x="0" y="234"/>
                      <a:pt x="234" y="0"/>
                      <a:pt x="523" y="0"/>
                    </a:cubicBezTo>
                    <a:cubicBezTo>
                      <a:pt x="4112" y="0"/>
                      <a:pt x="4112" y="0"/>
                      <a:pt x="4112" y="0"/>
                    </a:cubicBezTo>
                    <a:cubicBezTo>
                      <a:pt x="4400" y="0"/>
                      <a:pt x="4634" y="234"/>
                      <a:pt x="4634" y="523"/>
                    </a:cubicBezTo>
                    <a:cubicBezTo>
                      <a:pt x="4634" y="523"/>
                      <a:pt x="4634" y="523"/>
                      <a:pt x="4634" y="523"/>
                    </a:cubicBezTo>
                    <a:cubicBezTo>
                      <a:pt x="4634" y="811"/>
                      <a:pt x="4400" y="1045"/>
                      <a:pt x="4112" y="10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0CCA98E-A1DE-E6ED-3545-D5342ED92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692"/>
                <a:ext cx="295" cy="395"/>
              </a:xfrm>
              <a:custGeom>
                <a:avLst/>
                <a:gdLst>
                  <a:gd name="T0" fmla="*/ 8489 w 9828"/>
                  <a:gd name="T1" fmla="*/ 4183 h 13175"/>
                  <a:gd name="T2" fmla="*/ 9062 w 9828"/>
                  <a:gd name="T3" fmla="*/ 3513 h 13175"/>
                  <a:gd name="T4" fmla="*/ 9022 w 9828"/>
                  <a:gd name="T5" fmla="*/ 3009 h 13175"/>
                  <a:gd name="T6" fmla="*/ 8385 w 9828"/>
                  <a:gd name="T7" fmla="*/ 2465 h 13175"/>
                  <a:gd name="T8" fmla="*/ 7881 w 9828"/>
                  <a:gd name="T9" fmla="*/ 2504 h 13175"/>
                  <a:gd name="T10" fmla="*/ 7311 w 9828"/>
                  <a:gd name="T11" fmla="*/ 3171 h 13175"/>
                  <a:gd name="T12" fmla="*/ 5403 w 9828"/>
                  <a:gd name="T13" fmla="*/ 2420 h 13175"/>
                  <a:gd name="T14" fmla="*/ 5403 w 9828"/>
                  <a:gd name="T15" fmla="*/ 1661 h 13175"/>
                  <a:gd name="T16" fmla="*/ 5767 w 9828"/>
                  <a:gd name="T17" fmla="*/ 1661 h 13175"/>
                  <a:gd name="T18" fmla="*/ 6080 w 9828"/>
                  <a:gd name="T19" fmla="*/ 1347 h 13175"/>
                  <a:gd name="T20" fmla="*/ 6080 w 9828"/>
                  <a:gd name="T21" fmla="*/ 314 h 13175"/>
                  <a:gd name="T22" fmla="*/ 5767 w 9828"/>
                  <a:gd name="T23" fmla="*/ 0 h 13175"/>
                  <a:gd name="T24" fmla="*/ 3044 w 9828"/>
                  <a:gd name="T25" fmla="*/ 0 h 13175"/>
                  <a:gd name="T26" fmla="*/ 2730 w 9828"/>
                  <a:gd name="T27" fmla="*/ 314 h 13175"/>
                  <a:gd name="T28" fmla="*/ 2730 w 9828"/>
                  <a:gd name="T29" fmla="*/ 1347 h 13175"/>
                  <a:gd name="T30" fmla="*/ 3044 w 9828"/>
                  <a:gd name="T31" fmla="*/ 1661 h 13175"/>
                  <a:gd name="T32" fmla="*/ 3408 w 9828"/>
                  <a:gd name="T33" fmla="*/ 1661 h 13175"/>
                  <a:gd name="T34" fmla="*/ 3408 w 9828"/>
                  <a:gd name="T35" fmla="*/ 2420 h 13175"/>
                  <a:gd name="T36" fmla="*/ 571 w 9828"/>
                  <a:gd name="T37" fmla="*/ 3917 h 13175"/>
                  <a:gd name="T38" fmla="*/ 11 w 9828"/>
                  <a:gd name="T39" fmla="*/ 4573 h 13175"/>
                  <a:gd name="T40" fmla="*/ 1398 w 9828"/>
                  <a:gd name="T41" fmla="*/ 4727 h 13175"/>
                  <a:gd name="T42" fmla="*/ 4405 w 9828"/>
                  <a:gd name="T43" fmla="*/ 3484 h 13175"/>
                  <a:gd name="T44" fmla="*/ 8671 w 9828"/>
                  <a:gd name="T45" fmla="*/ 7876 h 13175"/>
                  <a:gd name="T46" fmla="*/ 4466 w 9828"/>
                  <a:gd name="T47" fmla="*/ 12018 h 13175"/>
                  <a:gd name="T48" fmla="*/ 1389 w 9828"/>
                  <a:gd name="T49" fmla="*/ 10767 h 13175"/>
                  <a:gd name="T50" fmla="*/ 0 w 9828"/>
                  <a:gd name="T51" fmla="*/ 10916 h 13175"/>
                  <a:gd name="T52" fmla="*/ 571 w 9828"/>
                  <a:gd name="T53" fmla="*/ 11586 h 13175"/>
                  <a:gd name="T54" fmla="*/ 4402 w 9828"/>
                  <a:gd name="T55" fmla="*/ 13174 h 13175"/>
                  <a:gd name="T56" fmla="*/ 8240 w 9828"/>
                  <a:gd name="T57" fmla="*/ 11586 h 13175"/>
                  <a:gd name="T58" fmla="*/ 9828 w 9828"/>
                  <a:gd name="T59" fmla="*/ 7751 h 13175"/>
                  <a:gd name="T60" fmla="*/ 8489 w 9828"/>
                  <a:gd name="T61" fmla="*/ 4183 h 13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828" h="13175">
                    <a:moveTo>
                      <a:pt x="8489" y="4183"/>
                    </a:moveTo>
                    <a:cubicBezTo>
                      <a:pt x="9062" y="3513"/>
                      <a:pt x="9062" y="3513"/>
                      <a:pt x="9062" y="3513"/>
                    </a:cubicBezTo>
                    <a:cubicBezTo>
                      <a:pt x="9190" y="3363"/>
                      <a:pt x="9172" y="3137"/>
                      <a:pt x="9022" y="3009"/>
                    </a:cubicBezTo>
                    <a:cubicBezTo>
                      <a:pt x="8385" y="2465"/>
                      <a:pt x="8385" y="2465"/>
                      <a:pt x="8385" y="2465"/>
                    </a:cubicBezTo>
                    <a:cubicBezTo>
                      <a:pt x="8235" y="2336"/>
                      <a:pt x="8009" y="2354"/>
                      <a:pt x="7881" y="2504"/>
                    </a:cubicBezTo>
                    <a:cubicBezTo>
                      <a:pt x="7311" y="3171"/>
                      <a:pt x="7311" y="3171"/>
                      <a:pt x="7311" y="3171"/>
                    </a:cubicBezTo>
                    <a:cubicBezTo>
                      <a:pt x="6729" y="2800"/>
                      <a:pt x="6083" y="2546"/>
                      <a:pt x="5403" y="2420"/>
                    </a:cubicBezTo>
                    <a:cubicBezTo>
                      <a:pt x="5403" y="1661"/>
                      <a:pt x="5403" y="1661"/>
                      <a:pt x="5403" y="1661"/>
                    </a:cubicBezTo>
                    <a:cubicBezTo>
                      <a:pt x="5767" y="1661"/>
                      <a:pt x="5767" y="1661"/>
                      <a:pt x="5767" y="1661"/>
                    </a:cubicBezTo>
                    <a:cubicBezTo>
                      <a:pt x="5940" y="1661"/>
                      <a:pt x="6080" y="1521"/>
                      <a:pt x="6080" y="1347"/>
                    </a:cubicBezTo>
                    <a:cubicBezTo>
                      <a:pt x="6080" y="314"/>
                      <a:pt x="6080" y="314"/>
                      <a:pt x="6080" y="314"/>
                    </a:cubicBezTo>
                    <a:cubicBezTo>
                      <a:pt x="6080" y="141"/>
                      <a:pt x="5940" y="0"/>
                      <a:pt x="5767" y="0"/>
                    </a:cubicBezTo>
                    <a:cubicBezTo>
                      <a:pt x="3044" y="0"/>
                      <a:pt x="3044" y="0"/>
                      <a:pt x="3044" y="0"/>
                    </a:cubicBezTo>
                    <a:cubicBezTo>
                      <a:pt x="2871" y="0"/>
                      <a:pt x="2730" y="141"/>
                      <a:pt x="2730" y="314"/>
                    </a:cubicBezTo>
                    <a:cubicBezTo>
                      <a:pt x="2730" y="1347"/>
                      <a:pt x="2730" y="1347"/>
                      <a:pt x="2730" y="1347"/>
                    </a:cubicBezTo>
                    <a:cubicBezTo>
                      <a:pt x="2730" y="1521"/>
                      <a:pt x="2871" y="1661"/>
                      <a:pt x="3044" y="1661"/>
                    </a:cubicBezTo>
                    <a:cubicBezTo>
                      <a:pt x="3408" y="1661"/>
                      <a:pt x="3408" y="1661"/>
                      <a:pt x="3408" y="1661"/>
                    </a:cubicBezTo>
                    <a:cubicBezTo>
                      <a:pt x="3408" y="2420"/>
                      <a:pt x="3408" y="2420"/>
                      <a:pt x="3408" y="2420"/>
                    </a:cubicBezTo>
                    <a:cubicBezTo>
                      <a:pt x="2339" y="2618"/>
                      <a:pt x="1356" y="3132"/>
                      <a:pt x="571" y="3917"/>
                    </a:cubicBezTo>
                    <a:cubicBezTo>
                      <a:pt x="365" y="4123"/>
                      <a:pt x="178" y="4342"/>
                      <a:pt x="11" y="4573"/>
                    </a:cubicBezTo>
                    <a:cubicBezTo>
                      <a:pt x="1398" y="4727"/>
                      <a:pt x="1398" y="4727"/>
                      <a:pt x="1398" y="4727"/>
                    </a:cubicBezTo>
                    <a:cubicBezTo>
                      <a:pt x="2170" y="3959"/>
                      <a:pt x="3233" y="3484"/>
                      <a:pt x="4405" y="3484"/>
                    </a:cubicBezTo>
                    <a:cubicBezTo>
                      <a:pt x="6800" y="3484"/>
                      <a:pt x="8740" y="5466"/>
                      <a:pt x="8671" y="7876"/>
                    </a:cubicBezTo>
                    <a:cubicBezTo>
                      <a:pt x="8606" y="10152"/>
                      <a:pt x="6742" y="11987"/>
                      <a:pt x="4466" y="12018"/>
                    </a:cubicBezTo>
                    <a:cubicBezTo>
                      <a:pt x="3265" y="12035"/>
                      <a:pt x="2175" y="11553"/>
                      <a:pt x="1389" y="10767"/>
                    </a:cubicBezTo>
                    <a:cubicBezTo>
                      <a:pt x="0" y="10916"/>
                      <a:pt x="0" y="10916"/>
                      <a:pt x="0" y="10916"/>
                    </a:cubicBezTo>
                    <a:cubicBezTo>
                      <a:pt x="171" y="11152"/>
                      <a:pt x="361" y="11376"/>
                      <a:pt x="571" y="11586"/>
                    </a:cubicBezTo>
                    <a:cubicBezTo>
                      <a:pt x="1594" y="12609"/>
                      <a:pt x="2955" y="13173"/>
                      <a:pt x="4402" y="13174"/>
                    </a:cubicBezTo>
                    <a:cubicBezTo>
                      <a:pt x="5841" y="13175"/>
                      <a:pt x="7222" y="12603"/>
                      <a:pt x="8240" y="11586"/>
                    </a:cubicBezTo>
                    <a:cubicBezTo>
                      <a:pt x="9264" y="10561"/>
                      <a:pt x="9828" y="9200"/>
                      <a:pt x="9828" y="7751"/>
                    </a:cubicBezTo>
                    <a:cubicBezTo>
                      <a:pt x="9828" y="6425"/>
                      <a:pt x="9355" y="5172"/>
                      <a:pt x="8489" y="4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8B89C713-E53B-EF6E-0198-D127374FC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" y="822"/>
                <a:ext cx="171" cy="205"/>
              </a:xfrm>
              <a:custGeom>
                <a:avLst/>
                <a:gdLst>
                  <a:gd name="T0" fmla="*/ 5705 w 5705"/>
                  <a:gd name="T1" fmla="*/ 3427 h 6855"/>
                  <a:gd name="T2" fmla="*/ 2277 w 5705"/>
                  <a:gd name="T3" fmla="*/ 0 h 6855"/>
                  <a:gd name="T4" fmla="*/ 2277 w 5705"/>
                  <a:gd name="T5" fmla="*/ 3427 h 6855"/>
                  <a:gd name="T6" fmla="*/ 0 w 5705"/>
                  <a:gd name="T7" fmla="*/ 5989 h 6855"/>
                  <a:gd name="T8" fmla="*/ 2277 w 5705"/>
                  <a:gd name="T9" fmla="*/ 6855 h 6855"/>
                  <a:gd name="T10" fmla="*/ 5705 w 5705"/>
                  <a:gd name="T11" fmla="*/ 3427 h 6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05" h="6855">
                    <a:moveTo>
                      <a:pt x="5705" y="3427"/>
                    </a:moveTo>
                    <a:cubicBezTo>
                      <a:pt x="5705" y="1534"/>
                      <a:pt x="4170" y="0"/>
                      <a:pt x="2277" y="0"/>
                    </a:cubicBezTo>
                    <a:cubicBezTo>
                      <a:pt x="2277" y="3427"/>
                      <a:pt x="2277" y="3427"/>
                      <a:pt x="2277" y="3427"/>
                    </a:cubicBezTo>
                    <a:cubicBezTo>
                      <a:pt x="0" y="5989"/>
                      <a:pt x="0" y="5989"/>
                      <a:pt x="0" y="5989"/>
                    </a:cubicBezTo>
                    <a:cubicBezTo>
                      <a:pt x="605" y="6528"/>
                      <a:pt x="1403" y="6855"/>
                      <a:pt x="2277" y="6855"/>
                    </a:cubicBezTo>
                    <a:cubicBezTo>
                      <a:pt x="4170" y="6855"/>
                      <a:pt x="5705" y="5320"/>
                      <a:pt x="5705" y="34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757230-8B2A-CDDA-2C85-332769CEAC32}"/>
              </a:ext>
            </a:extLst>
          </p:cNvPr>
          <p:cNvGrpSpPr/>
          <p:nvPr/>
        </p:nvGrpSpPr>
        <p:grpSpPr>
          <a:xfrm>
            <a:off x="4844409" y="4594600"/>
            <a:ext cx="7639697" cy="1819599"/>
            <a:chOff x="4848485" y="4412961"/>
            <a:chExt cx="7639697" cy="18195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4E86BC-F60D-7530-20AB-649868F470BC}"/>
                </a:ext>
              </a:extLst>
            </p:cNvPr>
            <p:cNvSpPr txBox="1"/>
            <p:nvPr/>
          </p:nvSpPr>
          <p:spPr>
            <a:xfrm>
              <a:off x="5679550" y="4485928"/>
              <a:ext cx="6808632" cy="1746632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R="0" lvl="0" indent="0" defTabSz="932742" fontAlgn="base">
                <a:lnSpc>
                  <a:spcPct val="100000"/>
                </a:lnSpc>
                <a:spcBef>
                  <a:spcPts val="528"/>
                </a:spcBef>
                <a:spcAft>
                  <a:spcPts val="1000"/>
                </a:spcAft>
                <a:buClrTx/>
                <a:buSzPct val="90000"/>
                <a:buFontTx/>
                <a:buNone/>
                <a:tabLst/>
                <a:defRPr/>
              </a:pPr>
              <a:r>
                <a:rPr lang="en-US" sz="2200" spc="-50" dirty="0" err="1">
                  <a:ln w="3175">
                    <a:noFill/>
                  </a:ln>
                  <a:gradFill>
                    <a:gsLst>
                      <a:gs pos="0">
                        <a:srgbClr val="50E6FF"/>
                      </a:gs>
                      <a:gs pos="100000">
                        <a:srgbClr val="9BF00B"/>
                      </a:gs>
                    </a:gsLst>
                    <a:lin ang="2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Innovación</a:t>
              </a:r>
              <a:endParaRPr lang="en-US" sz="2200" spc="-5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marR="0" lvl="0" indent="0" defTabSz="932742" fontAlgn="base">
                <a:lnSpc>
                  <a:spcPct val="100000"/>
                </a:lnSpc>
                <a:spcBef>
                  <a:spcPts val="528"/>
                </a:spcBef>
                <a:spcAft>
                  <a:spcPts val="1000"/>
                </a:spcAft>
                <a:buClrTx/>
                <a:buSzPct val="90000"/>
                <a:buFontTx/>
                <a:buNone/>
                <a:tabLst/>
                <a:defRPr/>
              </a:pPr>
              <a:r>
                <a:rPr lang="es-EC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Mayor escala modificando o ampliando aplicaciones
Consistencia operativa 
Competencia en la nube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0B3EB3B-BD17-6D7F-7037-7FBC8F01ABE5}"/>
                </a:ext>
              </a:extLst>
            </p:cNvPr>
            <p:cNvGrpSpPr/>
            <p:nvPr/>
          </p:nvGrpSpPr>
          <p:grpSpPr>
            <a:xfrm>
              <a:off x="4848485" y="4412961"/>
              <a:ext cx="596175" cy="673289"/>
              <a:chOff x="9929975" y="1396277"/>
              <a:chExt cx="663575" cy="749407"/>
            </a:xfrm>
          </p:grpSpPr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35275325-4AB5-8964-3041-DDDFE66A7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3325" y="1523277"/>
                <a:ext cx="403225" cy="477838"/>
              </a:xfrm>
              <a:custGeom>
                <a:avLst/>
                <a:gdLst>
                  <a:gd name="T0" fmla="*/ 790 w 790"/>
                  <a:gd name="T1" fmla="*/ 396 h 933"/>
                  <a:gd name="T2" fmla="*/ 392 w 790"/>
                  <a:gd name="T3" fmla="*/ 2 h 933"/>
                  <a:gd name="T4" fmla="*/ 1 w 790"/>
                  <a:gd name="T5" fmla="*/ 397 h 933"/>
                  <a:gd name="T6" fmla="*/ 134 w 790"/>
                  <a:gd name="T7" fmla="*/ 691 h 933"/>
                  <a:gd name="T8" fmla="*/ 220 w 790"/>
                  <a:gd name="T9" fmla="*/ 883 h 933"/>
                  <a:gd name="T10" fmla="*/ 220 w 790"/>
                  <a:gd name="T11" fmla="*/ 883 h 933"/>
                  <a:gd name="T12" fmla="*/ 270 w 790"/>
                  <a:gd name="T13" fmla="*/ 933 h 933"/>
                  <a:gd name="T14" fmla="*/ 521 w 790"/>
                  <a:gd name="T15" fmla="*/ 933 h 933"/>
                  <a:gd name="T16" fmla="*/ 571 w 790"/>
                  <a:gd name="T17" fmla="*/ 883 h 933"/>
                  <a:gd name="T18" fmla="*/ 571 w 790"/>
                  <a:gd name="T19" fmla="*/ 883 h 933"/>
                  <a:gd name="T20" fmla="*/ 657 w 790"/>
                  <a:gd name="T21" fmla="*/ 691 h 933"/>
                  <a:gd name="T22" fmla="*/ 790 w 790"/>
                  <a:gd name="T23" fmla="*/ 396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0" h="933">
                    <a:moveTo>
                      <a:pt x="790" y="396"/>
                    </a:moveTo>
                    <a:cubicBezTo>
                      <a:pt x="790" y="177"/>
                      <a:pt x="612" y="0"/>
                      <a:pt x="392" y="2"/>
                    </a:cubicBezTo>
                    <a:cubicBezTo>
                      <a:pt x="176" y="3"/>
                      <a:pt x="0" y="181"/>
                      <a:pt x="1" y="397"/>
                    </a:cubicBezTo>
                    <a:cubicBezTo>
                      <a:pt x="1" y="514"/>
                      <a:pt x="53" y="619"/>
                      <a:pt x="134" y="691"/>
                    </a:cubicBezTo>
                    <a:cubicBezTo>
                      <a:pt x="189" y="740"/>
                      <a:pt x="220" y="810"/>
                      <a:pt x="220" y="883"/>
                    </a:cubicBezTo>
                    <a:cubicBezTo>
                      <a:pt x="220" y="883"/>
                      <a:pt x="220" y="883"/>
                      <a:pt x="220" y="883"/>
                    </a:cubicBezTo>
                    <a:cubicBezTo>
                      <a:pt x="220" y="910"/>
                      <a:pt x="243" y="933"/>
                      <a:pt x="270" y="933"/>
                    </a:cubicBezTo>
                    <a:cubicBezTo>
                      <a:pt x="521" y="933"/>
                      <a:pt x="521" y="933"/>
                      <a:pt x="521" y="933"/>
                    </a:cubicBezTo>
                    <a:cubicBezTo>
                      <a:pt x="548" y="933"/>
                      <a:pt x="571" y="910"/>
                      <a:pt x="571" y="883"/>
                    </a:cubicBezTo>
                    <a:cubicBezTo>
                      <a:pt x="571" y="883"/>
                      <a:pt x="571" y="883"/>
                      <a:pt x="571" y="883"/>
                    </a:cubicBezTo>
                    <a:cubicBezTo>
                      <a:pt x="571" y="810"/>
                      <a:pt x="602" y="740"/>
                      <a:pt x="657" y="691"/>
                    </a:cubicBezTo>
                    <a:cubicBezTo>
                      <a:pt x="739" y="619"/>
                      <a:pt x="790" y="514"/>
                      <a:pt x="790" y="396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3"/>
                  </a:gs>
                  <a:gs pos="8000">
                    <a:schemeClr val="accent1"/>
                  </a:gs>
                </a:gsLst>
                <a:lin ang="18900000" scaled="1"/>
              </a:gradFill>
              <a:ln w="36513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F44F9219-C2BF-ADAD-FAD0-38FAF613C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93500" y="2063027"/>
                <a:ext cx="150813" cy="0"/>
              </a:xfrm>
              <a:prstGeom prst="line">
                <a:avLst/>
              </a:prstGeom>
              <a:noFill/>
              <a:ln w="36513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Line 20">
                <a:extLst>
                  <a:ext uri="{FF2B5EF4-FFF2-40B4-BE49-F238E27FC236}">
                    <a16:creationId xmlns:a16="http://schemas.microsoft.com/office/drawing/2014/main" id="{A8CF0C77-0712-78E8-A7F1-7D1AFA607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30050" y="1728065"/>
                <a:ext cx="63500" cy="0"/>
              </a:xfrm>
              <a:prstGeom prst="line">
                <a:avLst/>
              </a:prstGeom>
              <a:noFill/>
              <a:ln w="36513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Line 21">
                <a:extLst>
                  <a:ext uri="{FF2B5EF4-FFF2-40B4-BE49-F238E27FC236}">
                    <a16:creationId xmlns:a16="http://schemas.microsoft.com/office/drawing/2014/main" id="{EA8DBC79-2CE1-2F31-E576-1DFBF1E74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29975" y="1740765"/>
                <a:ext cx="65088" cy="0"/>
              </a:xfrm>
              <a:prstGeom prst="line">
                <a:avLst/>
              </a:prstGeom>
              <a:noFill/>
              <a:ln w="36513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6" name="Line 22">
                <a:extLst>
                  <a:ext uri="{FF2B5EF4-FFF2-40B4-BE49-F238E27FC236}">
                    <a16:creationId xmlns:a16="http://schemas.microsoft.com/office/drawing/2014/main" id="{DA64A685-3CEF-7411-3443-619B077D5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8612" y="1923327"/>
                <a:ext cx="38100" cy="38100"/>
              </a:xfrm>
              <a:prstGeom prst="line">
                <a:avLst/>
              </a:prstGeom>
              <a:noFill/>
              <a:ln w="36513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Line 23">
                <a:extLst>
                  <a:ext uri="{FF2B5EF4-FFF2-40B4-BE49-F238E27FC236}">
                    <a16:creationId xmlns:a16="http://schemas.microsoft.com/office/drawing/2014/main" id="{7278AF4F-5BE7-8D75-1CF4-AA4C0ED772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29987" y="1493114"/>
                <a:ext cx="36513" cy="39688"/>
              </a:xfrm>
              <a:prstGeom prst="line">
                <a:avLst/>
              </a:prstGeom>
              <a:noFill/>
              <a:ln w="36513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Line 24">
                <a:extLst>
                  <a:ext uri="{FF2B5EF4-FFF2-40B4-BE49-F238E27FC236}">
                    <a16:creationId xmlns:a16="http://schemas.microsoft.com/office/drawing/2014/main" id="{8E6A9278-17E6-B277-67C3-82FF551566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58612" y="1493114"/>
                <a:ext cx="38100" cy="39688"/>
              </a:xfrm>
              <a:prstGeom prst="line">
                <a:avLst/>
              </a:prstGeom>
              <a:noFill/>
              <a:ln w="36513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9" name="Line 25">
                <a:extLst>
                  <a:ext uri="{FF2B5EF4-FFF2-40B4-BE49-F238E27FC236}">
                    <a16:creationId xmlns:a16="http://schemas.microsoft.com/office/drawing/2014/main" id="{4F3C1A83-8EB0-8BED-2DA1-3D8BFE82F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29987" y="1923327"/>
                <a:ext cx="38100" cy="38100"/>
              </a:xfrm>
              <a:prstGeom prst="line">
                <a:avLst/>
              </a:prstGeom>
              <a:noFill/>
              <a:ln w="36513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Line 26">
                <a:extLst>
                  <a:ext uri="{FF2B5EF4-FFF2-40B4-BE49-F238E27FC236}">
                    <a16:creationId xmlns:a16="http://schemas.microsoft.com/office/drawing/2014/main" id="{30A7D1F5-C21B-DC32-71A2-FAD750F1C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63350" y="1396277"/>
                <a:ext cx="0" cy="65088"/>
              </a:xfrm>
              <a:prstGeom prst="line">
                <a:avLst/>
              </a:prstGeom>
              <a:noFill/>
              <a:ln w="36513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31" name="Line 18">
                <a:extLst>
                  <a:ext uri="{FF2B5EF4-FFF2-40B4-BE49-F238E27FC236}">
                    <a16:creationId xmlns:a16="http://schemas.microsoft.com/office/drawing/2014/main" id="{3C3DC778-3665-6BBA-A53A-9FA434A0B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93500" y="2145684"/>
                <a:ext cx="150813" cy="0"/>
              </a:xfrm>
              <a:prstGeom prst="line">
                <a:avLst/>
              </a:prstGeom>
              <a:noFill/>
              <a:ln w="36513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6195CF60-BD06-C06D-0EBC-64FD97EE4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38968" y="6249469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60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90" descr="Graphic">
            <a:extLst>
              <a:ext uri="{FF2B5EF4-FFF2-40B4-BE49-F238E27FC236}">
                <a16:creationId xmlns:a16="http://schemas.microsoft.com/office/drawing/2014/main" id="{B3E6706B-7DFC-830F-7B96-AD0F6634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09" y="519008"/>
            <a:ext cx="10599784" cy="430887"/>
          </a:xfr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932742">
              <a:lnSpc>
                <a:spcPct val="100000"/>
              </a:lnSpc>
            </a:pPr>
            <a:r>
              <a:rPr lang="es-EC" sz="2800" spc="-5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Beneficios de migrar </a:t>
            </a:r>
            <a:r>
              <a:rPr lang="es-EC" sz="2800" dirty="0"/>
              <a:t>o modernizar tu entorno </a:t>
            </a:r>
            <a:r>
              <a:rPr lang="es-EC" sz="2800" spc="-5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VMware con Azure</a:t>
            </a:r>
            <a:endParaRPr lang="en-US" sz="2800" spc="-50" dirty="0">
              <a:ln w="3175">
                <a:noFill/>
              </a:ln>
              <a:gradFill>
                <a:gsLst>
                  <a:gs pos="0">
                    <a:srgbClr val="50E6FF"/>
                  </a:gs>
                  <a:gs pos="100000">
                    <a:srgbClr val="9BF00B"/>
                  </a:gs>
                </a:gsLst>
                <a:lin ang="2400000" scaled="0"/>
              </a:gra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25" name="Group 1" descr="graphic">
            <a:extLst>
              <a:ext uri="{FF2B5EF4-FFF2-40B4-BE49-F238E27FC236}">
                <a16:creationId xmlns:a16="http://schemas.microsoft.com/office/drawing/2014/main" id="{0F3EE69F-682A-80B4-70D6-A286529D1D82}"/>
              </a:ext>
            </a:extLst>
          </p:cNvPr>
          <p:cNvGrpSpPr/>
          <p:nvPr/>
        </p:nvGrpSpPr>
        <p:grpSpPr>
          <a:xfrm>
            <a:off x="1738402" y="1375773"/>
            <a:ext cx="7614259" cy="1914640"/>
            <a:chOff x="2054955" y="1658388"/>
            <a:chExt cx="7614259" cy="1914640"/>
          </a:xfrm>
        </p:grpSpPr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34B2CFD2-0866-46F2-0B5E-2AA78BAD5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2264374" y="1658388"/>
              <a:ext cx="2555513" cy="1914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  <a:headEnd type="none" w="med" len="med"/>
              <a:tailEnd type="none" w="med" len="med"/>
            </a:ln>
            <a:effectLst>
              <a:outerShdw blurRad="381000" dist="304800" dir="8100000" algn="tr" rotWithShape="0">
                <a:prstClr val="black">
                  <a:alpha val="20000"/>
                </a:prstClr>
              </a:outerShdw>
            </a:effectLst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27" name="Group 5">
              <a:extLst>
                <a:ext uri="{FF2B5EF4-FFF2-40B4-BE49-F238E27FC236}">
                  <a16:creationId xmlns:a16="http://schemas.microsoft.com/office/drawing/2014/main" id="{3BFAEED5-73E1-9B12-755C-F751DAED2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2461195" y="1720344"/>
              <a:ext cx="2150821" cy="1617689"/>
              <a:chOff x="2544322" y="1512526"/>
              <a:chExt cx="2150821" cy="1617689"/>
            </a:xfrm>
          </p:grpSpPr>
          <p:sp>
            <p:nvSpPr>
              <p:cNvPr id="38" name="Rectangle: Rounded Corners 6">
                <a:extLst>
                  <a:ext uri="{FF2B5EF4-FFF2-40B4-BE49-F238E27FC236}">
                    <a16:creationId xmlns:a16="http://schemas.microsoft.com/office/drawing/2014/main" id="{FA8D7D30-86EF-1DF6-C464-CCE1E18FF25B}"/>
                  </a:ext>
                </a:extLst>
              </p:cNvPr>
              <p:cNvSpPr/>
              <p:nvPr/>
            </p:nvSpPr>
            <p:spPr bwMode="auto">
              <a:xfrm>
                <a:off x="2544322" y="1601890"/>
                <a:ext cx="2150821" cy="15283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381000" dist="304800" dir="8100000" algn="tr" rotWithShape="0">
                  <a:prstClr val="black">
                    <a:alpha val="20000"/>
                  </a:prst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39" name="Graphic 8">
                <a:extLst>
                  <a:ext uri="{FF2B5EF4-FFF2-40B4-BE49-F238E27FC236}">
                    <a16:creationId xmlns:a16="http://schemas.microsoft.com/office/drawing/2014/main" id="{48EED432-619C-BE55-73CE-FEF21243C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06872" y="1831712"/>
                <a:ext cx="389619" cy="484648"/>
              </a:xfrm>
              <a:prstGeom prst="rect">
                <a:avLst/>
              </a:prstGeom>
            </p:spPr>
          </p:pic>
          <p:pic>
            <p:nvPicPr>
              <p:cNvPr id="40" name="Graphic 9">
                <a:extLst>
                  <a:ext uri="{FF2B5EF4-FFF2-40B4-BE49-F238E27FC236}">
                    <a16:creationId xmlns:a16="http://schemas.microsoft.com/office/drawing/2014/main" id="{A5BFC03B-19F5-A281-38E0-558B946C6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06872" y="1513363"/>
                <a:ext cx="389619" cy="484648"/>
              </a:xfrm>
              <a:prstGeom prst="rect">
                <a:avLst/>
              </a:prstGeom>
            </p:spPr>
          </p:pic>
          <p:pic>
            <p:nvPicPr>
              <p:cNvPr id="41" name="Graphic 22">
                <a:extLst>
                  <a:ext uri="{FF2B5EF4-FFF2-40B4-BE49-F238E27FC236}">
                    <a16:creationId xmlns:a16="http://schemas.microsoft.com/office/drawing/2014/main" id="{7806346E-115B-903F-7F42-E709831A4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664875" y="1970864"/>
                <a:ext cx="389619" cy="484648"/>
              </a:xfrm>
              <a:prstGeom prst="rect">
                <a:avLst/>
              </a:prstGeom>
            </p:spPr>
          </p:pic>
          <p:pic>
            <p:nvPicPr>
              <p:cNvPr id="42" name="Graphic 25">
                <a:extLst>
                  <a:ext uri="{FF2B5EF4-FFF2-40B4-BE49-F238E27FC236}">
                    <a16:creationId xmlns:a16="http://schemas.microsoft.com/office/drawing/2014/main" id="{CE9239CB-F17B-2962-1B17-D5F65FA71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664875" y="1652515"/>
                <a:ext cx="389619" cy="484648"/>
              </a:xfrm>
              <a:prstGeom prst="rect">
                <a:avLst/>
              </a:prstGeom>
            </p:spPr>
          </p:pic>
          <p:grpSp>
            <p:nvGrpSpPr>
              <p:cNvPr id="43" name="Group 29">
                <a:extLst>
                  <a:ext uri="{FF2B5EF4-FFF2-40B4-BE49-F238E27FC236}">
                    <a16:creationId xmlns:a16="http://schemas.microsoft.com/office/drawing/2014/main" id="{C6C03B49-D28B-0E95-14DE-3DC82511A283}"/>
                  </a:ext>
                </a:extLst>
              </p:cNvPr>
              <p:cNvGrpSpPr/>
              <p:nvPr/>
            </p:nvGrpSpPr>
            <p:grpSpPr>
              <a:xfrm>
                <a:off x="3660099" y="1512526"/>
                <a:ext cx="638170" cy="942876"/>
                <a:chOff x="10585572" y="1551592"/>
                <a:chExt cx="741515" cy="1095563"/>
              </a:xfrm>
            </p:grpSpPr>
            <p:pic>
              <p:nvPicPr>
                <p:cNvPr id="45" name="Graphic 31">
                  <a:extLst>
                    <a:ext uri="{FF2B5EF4-FFF2-40B4-BE49-F238E27FC236}">
                      <a16:creationId xmlns:a16="http://schemas.microsoft.com/office/drawing/2014/main" id="{49BD5E1F-6FBC-8FEE-3298-7598C62688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1321" y="1920686"/>
                  <a:ext cx="455766" cy="566928"/>
                </a:xfrm>
                <a:prstGeom prst="rect">
                  <a:avLst/>
                </a:prstGeom>
              </p:spPr>
            </p:pic>
            <p:pic>
              <p:nvPicPr>
                <p:cNvPr id="46" name="Graphic 32">
                  <a:extLst>
                    <a:ext uri="{FF2B5EF4-FFF2-40B4-BE49-F238E27FC236}">
                      <a16:creationId xmlns:a16="http://schemas.microsoft.com/office/drawing/2014/main" id="{D6D2F9B9-1695-CB18-EFFF-4581427F9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1321" y="1551592"/>
                  <a:ext cx="455766" cy="566928"/>
                </a:xfrm>
                <a:prstGeom prst="rect">
                  <a:avLst/>
                </a:prstGeom>
              </p:spPr>
            </p:pic>
            <p:pic>
              <p:nvPicPr>
                <p:cNvPr id="47" name="Graphic 33">
                  <a:extLst>
                    <a:ext uri="{FF2B5EF4-FFF2-40B4-BE49-F238E27FC236}">
                      <a16:creationId xmlns:a16="http://schemas.microsoft.com/office/drawing/2014/main" id="{1DA993D3-B0F0-A947-A1E2-F86936CBB7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85572" y="2080227"/>
                  <a:ext cx="455766" cy="566928"/>
                </a:xfrm>
                <a:prstGeom prst="rect">
                  <a:avLst/>
                </a:prstGeom>
              </p:spPr>
            </p:pic>
            <p:pic>
              <p:nvPicPr>
                <p:cNvPr id="48" name="Graphic 34">
                  <a:extLst>
                    <a:ext uri="{FF2B5EF4-FFF2-40B4-BE49-F238E27FC236}">
                      <a16:creationId xmlns:a16="http://schemas.microsoft.com/office/drawing/2014/main" id="{63EB9963-5399-D423-719D-FB3C357C7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85572" y="1711133"/>
                  <a:ext cx="455766" cy="566928"/>
                </a:xfrm>
                <a:prstGeom prst="rect">
                  <a:avLst/>
                </a:prstGeom>
              </p:spPr>
            </p:pic>
          </p:grpSp>
          <p:pic>
            <p:nvPicPr>
              <p:cNvPr id="44" name="Graphic 30">
                <a:extLst>
                  <a:ext uri="{FF2B5EF4-FFF2-40B4-BE49-F238E27FC236}">
                    <a16:creationId xmlns:a16="http://schemas.microsoft.com/office/drawing/2014/main" id="{A15C8095-F27F-8553-EBBB-C2637C504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01523" y="1594288"/>
                <a:ext cx="766022" cy="1161388"/>
              </a:xfrm>
              <a:prstGeom prst="rect">
                <a:avLst/>
              </a:prstGeom>
              <a:effectLst>
                <a:outerShdw blurRad="177800" dist="38100" dir="5400000" algn="t" rotWithShape="0">
                  <a:prstClr val="black">
                    <a:alpha val="20000"/>
                  </a:prstClr>
                </a:outerShdw>
              </a:effectLst>
            </p:spPr>
          </p:pic>
        </p:grpSp>
        <p:cxnSp>
          <p:nvCxnSpPr>
            <p:cNvPr id="28" name="Straight Connector 35">
              <a:extLst>
                <a:ext uri="{FF2B5EF4-FFF2-40B4-BE49-F238E27FC236}">
                  <a16:creationId xmlns:a16="http://schemas.microsoft.com/office/drawing/2014/main" id="{FB4F468C-FB81-19E6-D051-FEE1D8C16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601042" y="2781401"/>
              <a:ext cx="2757076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ot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A906C977-376B-B6BF-C774-1FC215B74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469515" y="1886466"/>
              <a:ext cx="2175586" cy="1553374"/>
              <a:chOff x="7552642" y="1678648"/>
              <a:chExt cx="2175586" cy="1553374"/>
            </a:xfrm>
          </p:grpSpPr>
          <p:sp>
            <p:nvSpPr>
              <p:cNvPr id="36" name="Rectangle: Rounded Corners 39">
                <a:extLst>
                  <a:ext uri="{FF2B5EF4-FFF2-40B4-BE49-F238E27FC236}">
                    <a16:creationId xmlns:a16="http://schemas.microsoft.com/office/drawing/2014/main" id="{23FD4C9B-0099-5F75-2316-504C7F248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7552642" y="1686101"/>
                <a:ext cx="2175586" cy="1545921"/>
              </a:xfrm>
              <a:prstGeom prst="roundRect">
                <a:avLst/>
              </a:prstGeom>
              <a:gradFill>
                <a:gsLst>
                  <a:gs pos="0">
                    <a:schemeClr val="accent3"/>
                  </a:gs>
                  <a:gs pos="81000">
                    <a:schemeClr val="accent1"/>
                  </a:gs>
                </a:gsLst>
                <a:lin ang="270000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381000" dist="304800" dir="8100000" algn="tr" rotWithShape="0">
                  <a:prstClr val="black">
                    <a:alpha val="20000"/>
                  </a:prst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  <p:pic>
            <p:nvPicPr>
              <p:cNvPr id="37" name="Graphic 40">
                <a:extLst>
                  <a:ext uri="{FF2B5EF4-FFF2-40B4-BE49-F238E27FC236}">
                    <a16:creationId xmlns:a16="http://schemas.microsoft.com/office/drawing/2014/main" id="{2D41507C-8520-25E4-B02A-05FECDBCC3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049439" y="1678648"/>
                <a:ext cx="1085073" cy="998266"/>
              </a:xfrm>
              <a:prstGeom prst="rect">
                <a:avLst/>
              </a:prstGeom>
              <a:effectLst>
                <a:outerShdw blurRad="190500" dist="152400" dir="5400000" algn="t" rotWithShape="0">
                  <a:schemeClr val="tx2">
                    <a:alpha val="21000"/>
                  </a:schemeClr>
                </a:outerShdw>
              </a:effectLst>
            </p:spPr>
          </p:pic>
        </p:grpSp>
        <p:grpSp>
          <p:nvGrpSpPr>
            <p:cNvPr id="30" name="Group 42">
              <a:extLst>
                <a:ext uri="{FF2B5EF4-FFF2-40B4-BE49-F238E27FC236}">
                  <a16:creationId xmlns:a16="http://schemas.microsoft.com/office/drawing/2014/main" id="{93B66681-41FE-6D3B-2CC0-3076EA18A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2054955" y="1794017"/>
              <a:ext cx="724114" cy="724114"/>
              <a:chOff x="8022283" y="1432498"/>
              <a:chExt cx="554499" cy="554499"/>
            </a:xfrm>
          </p:grpSpPr>
          <p:sp>
            <p:nvSpPr>
              <p:cNvPr id="34" name="Rectangle: Rounded Corners 43">
                <a:extLst>
                  <a:ext uri="{FF2B5EF4-FFF2-40B4-BE49-F238E27FC236}">
                    <a16:creationId xmlns:a16="http://schemas.microsoft.com/office/drawing/2014/main" id="{DB693827-9C22-DD99-28C9-359B82BB7656}"/>
                  </a:ext>
                </a:extLst>
              </p:cNvPr>
              <p:cNvSpPr/>
              <p:nvPr/>
            </p:nvSpPr>
            <p:spPr bwMode="auto">
              <a:xfrm>
                <a:off x="8022283" y="1432498"/>
                <a:ext cx="554499" cy="554499"/>
              </a:xfrm>
              <a:prstGeom prst="roundRect">
                <a:avLst>
                  <a:gd name="adj" fmla="val 9448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01600" algn="ctr" rotWithShape="0">
                  <a:prstClr val="black">
                    <a:alpha val="31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  <p:pic>
            <p:nvPicPr>
              <p:cNvPr id="35" name="Picture 2" descr="VMware Logo | evolution history and meaning, PNG">
                <a:extLst>
                  <a:ext uri="{FF2B5EF4-FFF2-40B4-BE49-F238E27FC236}">
                    <a16:creationId xmlns:a16="http://schemas.microsoft.com/office/drawing/2014/main" id="{B8B7534E-FA15-039E-2788-0E60E7D916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623" y="1559270"/>
                <a:ext cx="464756" cy="278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47">
              <a:extLst>
                <a:ext uri="{FF2B5EF4-FFF2-40B4-BE49-F238E27FC236}">
                  <a16:creationId xmlns:a16="http://schemas.microsoft.com/office/drawing/2014/main" id="{E5CD30F4-1E46-34E4-F883-D926290FC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027272" y="1780637"/>
              <a:ext cx="641942" cy="641942"/>
              <a:chOff x="9072146" y="3549365"/>
              <a:chExt cx="1053495" cy="1053495"/>
            </a:xfrm>
          </p:grpSpPr>
          <p:sp>
            <p:nvSpPr>
              <p:cNvPr id="32" name="Rectangle: Rounded Corners 48">
                <a:extLst>
                  <a:ext uri="{FF2B5EF4-FFF2-40B4-BE49-F238E27FC236}">
                    <a16:creationId xmlns:a16="http://schemas.microsoft.com/office/drawing/2014/main" id="{987C4C9B-70DC-B102-229A-F14051122DB2}"/>
                  </a:ext>
                </a:extLst>
              </p:cNvPr>
              <p:cNvSpPr/>
              <p:nvPr/>
            </p:nvSpPr>
            <p:spPr bwMode="auto">
              <a:xfrm>
                <a:off x="9072146" y="3549365"/>
                <a:ext cx="1053495" cy="1053495"/>
              </a:xfrm>
              <a:prstGeom prst="roundRect">
                <a:avLst>
                  <a:gd name="adj" fmla="val 9448"/>
                </a:avLst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101600" algn="ctr" rotWithShape="0">
                  <a:prstClr val="black">
                    <a:alpha val="31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  <p:pic>
            <p:nvPicPr>
              <p:cNvPr id="33" name="Picture 2" descr="Microsoft unveils a clean logo for the Azure product">
                <a:extLst>
                  <a:ext uri="{FF2B5EF4-FFF2-40B4-BE49-F238E27FC236}">
                    <a16:creationId xmlns:a16="http://schemas.microsoft.com/office/drawing/2014/main" id="{B5804DAF-48D9-3473-292A-C4CB52D11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44" r="20244"/>
              <a:stretch/>
            </p:blipFill>
            <p:spPr bwMode="auto">
              <a:xfrm>
                <a:off x="9225582" y="3709889"/>
                <a:ext cx="766717" cy="724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9" name="TextBox 45">
            <a:extLst>
              <a:ext uri="{FF2B5EF4-FFF2-40B4-BE49-F238E27FC236}">
                <a16:creationId xmlns:a16="http://schemas.microsoft.com/office/drawing/2014/main" id="{3B4D2E4D-81B8-2275-2F67-EC831C7A0723}"/>
              </a:ext>
            </a:extLst>
          </p:cNvPr>
          <p:cNvSpPr txBox="1"/>
          <p:nvPr/>
        </p:nvSpPr>
        <p:spPr>
          <a:xfrm>
            <a:off x="1484995" y="3434071"/>
            <a:ext cx="36363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120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Su organización en la actualidad cuenta con: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E6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0" name="TextBox 46">
            <a:extLst>
              <a:ext uri="{FF2B5EF4-FFF2-40B4-BE49-F238E27FC236}">
                <a16:creationId xmlns:a16="http://schemas.microsoft.com/office/drawing/2014/main" id="{E31CF720-E923-B1DD-EFC9-8833780D1EDD}"/>
              </a:ext>
            </a:extLst>
          </p:cNvPr>
          <p:cNvSpPr txBox="1"/>
          <p:nvPr/>
        </p:nvSpPr>
        <p:spPr>
          <a:xfrm>
            <a:off x="1620331" y="4396634"/>
            <a:ext cx="4042696" cy="96949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 marL="194310" lvl="0" indent="-194310">
              <a:spcAft>
                <a:spcPts val="900"/>
              </a:spcAft>
              <a:buSzPct val="80000"/>
              <a:buFont typeface="Arial" panose="020B0604020202020204" pitchFamily="34" charset="0"/>
              <a:buChar char="•"/>
              <a:defRPr sz="1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Entorno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local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Vmware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Conjuntos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habilidades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Vmware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Licencias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VMware</a:t>
            </a:r>
          </a:p>
        </p:txBody>
      </p:sp>
      <p:sp>
        <p:nvSpPr>
          <p:cNvPr id="51" name="TextBox 53">
            <a:extLst>
              <a:ext uri="{FF2B5EF4-FFF2-40B4-BE49-F238E27FC236}">
                <a16:creationId xmlns:a16="http://schemas.microsoft.com/office/drawing/2014/main" id="{D9C89FD2-696A-2C45-98E2-F60660DF6604}"/>
              </a:ext>
            </a:extLst>
          </p:cNvPr>
          <p:cNvSpPr txBox="1"/>
          <p:nvPr/>
        </p:nvSpPr>
        <p:spPr>
          <a:xfrm>
            <a:off x="6952518" y="3434071"/>
            <a:ext cx="39567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Beneficios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Alternativas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Azure</a:t>
            </a:r>
          </a:p>
        </p:txBody>
      </p:sp>
      <p:sp>
        <p:nvSpPr>
          <p:cNvPr id="52" name="TextBox 54">
            <a:extLst>
              <a:ext uri="{FF2B5EF4-FFF2-40B4-BE49-F238E27FC236}">
                <a16:creationId xmlns:a16="http://schemas.microsoft.com/office/drawing/2014/main" id="{CF88C429-B32F-8EC3-9039-685081FCB039}"/>
              </a:ext>
            </a:extLst>
          </p:cNvPr>
          <p:cNvSpPr txBox="1"/>
          <p:nvPr/>
        </p:nvSpPr>
        <p:spPr>
          <a:xfrm>
            <a:off x="7041565" y="3857338"/>
            <a:ext cx="4349128" cy="196207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Protección de precios</a:t>
            </a:r>
          </a:p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Agilidad empresarial y de TI</a:t>
            </a:r>
          </a:p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Escalabilidad y elasticidad</a:t>
            </a:r>
          </a:p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Mayor seguridad Acceso a servicios de datos e IA</a:t>
            </a:r>
          </a:p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Plataforma para desarrolladores (innovación)</a:t>
            </a:r>
          </a:p>
          <a:p>
            <a:pPr marL="194310" marR="0" lvl="0" indent="-19431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Sostenibilidad y reducción de carbono</a:t>
            </a:r>
          </a:p>
        </p:txBody>
      </p:sp>
      <p:pic>
        <p:nvPicPr>
          <p:cNvPr id="2" name="Picture 4" descr="Microsoft Azure">
            <a:extLst>
              <a:ext uri="{FF2B5EF4-FFF2-40B4-BE49-F238E27FC236}">
                <a16:creationId xmlns:a16="http://schemas.microsoft.com/office/drawing/2014/main" id="{DE5175FD-18AB-7829-5957-5BAEC5710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59" y="5932809"/>
            <a:ext cx="2287881" cy="7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335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37ACAE8-4D23-7259-4C71-097294724A04}"/>
              </a:ext>
            </a:extLst>
          </p:cNvPr>
          <p:cNvSpPr/>
          <p:nvPr/>
        </p:nvSpPr>
        <p:spPr>
          <a:xfrm rot="10800000">
            <a:off x="8137931" y="2234821"/>
            <a:ext cx="1828800" cy="1097280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5000">
                <a:schemeClr val="tx1"/>
              </a:gs>
              <a:gs pos="100000">
                <a:schemeClr val="tx1"/>
              </a:gs>
            </a:gsLst>
            <a:path path="circle">
              <a:fillToRect l="50000" t="130000" r="50000" b="-30000"/>
            </a:path>
            <a:tileRect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E457F61-6C68-B8F7-B18E-804B3B4CA5C3}"/>
              </a:ext>
            </a:extLst>
          </p:cNvPr>
          <p:cNvSpPr/>
          <p:nvPr/>
        </p:nvSpPr>
        <p:spPr>
          <a:xfrm rot="10800000">
            <a:off x="2182401" y="2287536"/>
            <a:ext cx="1828800" cy="1097280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5000">
                <a:schemeClr val="tx1"/>
              </a:gs>
              <a:gs pos="100000">
                <a:schemeClr val="tx1"/>
              </a:gs>
            </a:gsLst>
            <a:path path="circle">
              <a:fillToRect l="50000" t="130000" r="50000" b="-30000"/>
            </a:path>
            <a:tileRect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75F9E-1220-D657-905F-6D473B02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26" y="126560"/>
            <a:ext cx="11018520" cy="553998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s-EC" sz="3100" dirty="0"/>
              <a:t>Alternativas Microsoft para clientes VMware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3410413-DB69-731D-E982-FD5678972C9F}"/>
              </a:ext>
            </a:extLst>
          </p:cNvPr>
          <p:cNvSpPr txBox="1"/>
          <p:nvPr/>
        </p:nvSpPr>
        <p:spPr>
          <a:xfrm>
            <a:off x="6704781" y="1054484"/>
            <a:ext cx="27434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Clientes que utilizan VMware vSphere on-premises</a:t>
            </a: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9A5053B8-16FB-B99A-C26C-560BDD4B4BCE}"/>
              </a:ext>
            </a:extLst>
          </p:cNvPr>
          <p:cNvSpPr/>
          <p:nvPr/>
        </p:nvSpPr>
        <p:spPr>
          <a:xfrm>
            <a:off x="5122062" y="1146250"/>
            <a:ext cx="295590" cy="392320"/>
          </a:xfrm>
          <a:custGeom>
            <a:avLst/>
            <a:gdLst>
              <a:gd name="connsiteX0" fmla="*/ 282144 w 608264"/>
              <a:gd name="connsiteY0" fmla="*/ 301034 h 702412"/>
              <a:gd name="connsiteX1" fmla="*/ 282144 w 608264"/>
              <a:gd name="connsiteY1" fmla="*/ 702413 h 702412"/>
              <a:gd name="connsiteX2" fmla="*/ 332317 w 608264"/>
              <a:gd name="connsiteY2" fmla="*/ 702413 h 702412"/>
              <a:gd name="connsiteX3" fmla="*/ 332317 w 608264"/>
              <a:gd name="connsiteY3" fmla="*/ 501723 h 702412"/>
              <a:gd name="connsiteX4" fmla="*/ 520463 w 608264"/>
              <a:gd name="connsiteY4" fmla="*/ 501723 h 702412"/>
              <a:gd name="connsiteX5" fmla="*/ 608264 w 608264"/>
              <a:gd name="connsiteY5" fmla="*/ 413922 h 702412"/>
              <a:gd name="connsiteX6" fmla="*/ 518631 w 608264"/>
              <a:gd name="connsiteY6" fmla="*/ 326120 h 702412"/>
              <a:gd name="connsiteX7" fmla="*/ 332317 w 608264"/>
              <a:gd name="connsiteY7" fmla="*/ 326120 h 702412"/>
              <a:gd name="connsiteX8" fmla="*/ 332317 w 608264"/>
              <a:gd name="connsiteY8" fmla="*/ 25086 h 702412"/>
              <a:gd name="connsiteX9" fmla="*/ 307230 w 608264"/>
              <a:gd name="connsiteY9" fmla="*/ 0 h 702412"/>
              <a:gd name="connsiteX10" fmla="*/ 282144 w 608264"/>
              <a:gd name="connsiteY10" fmla="*/ 25086 h 702412"/>
              <a:gd name="connsiteX11" fmla="*/ 282144 w 608264"/>
              <a:gd name="connsiteY11" fmla="*/ 125431 h 702412"/>
              <a:gd name="connsiteX12" fmla="*/ 89633 w 608264"/>
              <a:gd name="connsiteY12" fmla="*/ 125431 h 702412"/>
              <a:gd name="connsiteX13" fmla="*/ 0 w 608264"/>
              <a:gd name="connsiteY13" fmla="*/ 213232 h 702412"/>
              <a:gd name="connsiteX14" fmla="*/ 87802 w 608264"/>
              <a:gd name="connsiteY14" fmla="*/ 301034 h 702412"/>
              <a:gd name="connsiteX15" fmla="*/ 498161 w 608264"/>
              <a:gd name="connsiteY15" fmla="*/ 376293 h 702412"/>
              <a:gd name="connsiteX16" fmla="*/ 536944 w 608264"/>
              <a:gd name="connsiteY16" fmla="*/ 414298 h 702412"/>
              <a:gd name="connsiteX17" fmla="*/ 499616 w 608264"/>
              <a:gd name="connsiteY17" fmla="*/ 451551 h 702412"/>
              <a:gd name="connsiteX18" fmla="*/ 332317 w 608264"/>
              <a:gd name="connsiteY18" fmla="*/ 451551 h 702412"/>
              <a:gd name="connsiteX19" fmla="*/ 332317 w 608264"/>
              <a:gd name="connsiteY19" fmla="*/ 376293 h 702412"/>
              <a:gd name="connsiteX20" fmla="*/ 110103 w 608264"/>
              <a:gd name="connsiteY20" fmla="*/ 175603 h 702412"/>
              <a:gd name="connsiteX21" fmla="*/ 282144 w 608264"/>
              <a:gd name="connsiteY21" fmla="*/ 175603 h 702412"/>
              <a:gd name="connsiteX22" fmla="*/ 282144 w 608264"/>
              <a:gd name="connsiteY22" fmla="*/ 250862 h 702412"/>
              <a:gd name="connsiteX23" fmla="*/ 108573 w 608264"/>
              <a:gd name="connsiteY23" fmla="*/ 250862 h 702412"/>
              <a:gd name="connsiteX24" fmla="*/ 71320 w 608264"/>
              <a:gd name="connsiteY24" fmla="*/ 213609 h 70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264" h="702412">
                <a:moveTo>
                  <a:pt x="282144" y="301034"/>
                </a:moveTo>
                <a:lnTo>
                  <a:pt x="282144" y="702413"/>
                </a:lnTo>
                <a:lnTo>
                  <a:pt x="332317" y="702413"/>
                </a:lnTo>
                <a:lnTo>
                  <a:pt x="332317" y="501723"/>
                </a:lnTo>
                <a:lnTo>
                  <a:pt x="520463" y="501723"/>
                </a:lnTo>
                <a:lnTo>
                  <a:pt x="608264" y="413922"/>
                </a:lnTo>
                <a:lnTo>
                  <a:pt x="518631" y="326120"/>
                </a:lnTo>
                <a:lnTo>
                  <a:pt x="332317" y="326120"/>
                </a:lnTo>
                <a:lnTo>
                  <a:pt x="332317" y="25086"/>
                </a:lnTo>
                <a:cubicBezTo>
                  <a:pt x="332317" y="11231"/>
                  <a:pt x="321085" y="0"/>
                  <a:pt x="307230" y="0"/>
                </a:cubicBezTo>
                <a:cubicBezTo>
                  <a:pt x="293375" y="0"/>
                  <a:pt x="282144" y="11231"/>
                  <a:pt x="282144" y="25086"/>
                </a:cubicBezTo>
                <a:lnTo>
                  <a:pt x="282144" y="125431"/>
                </a:lnTo>
                <a:lnTo>
                  <a:pt x="89633" y="125431"/>
                </a:lnTo>
                <a:lnTo>
                  <a:pt x="0" y="213232"/>
                </a:lnTo>
                <a:lnTo>
                  <a:pt x="87802" y="301034"/>
                </a:lnTo>
                <a:close/>
                <a:moveTo>
                  <a:pt x="498161" y="376293"/>
                </a:moveTo>
                <a:lnTo>
                  <a:pt x="536944" y="414298"/>
                </a:lnTo>
                <a:lnTo>
                  <a:pt x="499616" y="451551"/>
                </a:lnTo>
                <a:lnTo>
                  <a:pt x="332317" y="451551"/>
                </a:lnTo>
                <a:lnTo>
                  <a:pt x="332317" y="376293"/>
                </a:lnTo>
                <a:close/>
                <a:moveTo>
                  <a:pt x="110103" y="175603"/>
                </a:moveTo>
                <a:lnTo>
                  <a:pt x="282144" y="175603"/>
                </a:lnTo>
                <a:lnTo>
                  <a:pt x="282144" y="250862"/>
                </a:lnTo>
                <a:lnTo>
                  <a:pt x="108573" y="250862"/>
                </a:lnTo>
                <a:lnTo>
                  <a:pt x="71320" y="21360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0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54011A3-652E-86EE-8531-D6591E759D2B}"/>
              </a:ext>
            </a:extLst>
          </p:cNvPr>
          <p:cNvCxnSpPr>
            <a:cxnSpLocks/>
          </p:cNvCxnSpPr>
          <p:nvPr/>
        </p:nvCxnSpPr>
        <p:spPr>
          <a:xfrm flipH="1">
            <a:off x="3707354" y="1458993"/>
            <a:ext cx="2320707" cy="62272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Box 1026">
            <a:extLst>
              <a:ext uri="{FF2B5EF4-FFF2-40B4-BE49-F238E27FC236}">
                <a16:creationId xmlns:a16="http://schemas.microsoft.com/office/drawing/2014/main" id="{DCB43B42-AD6D-BF83-E123-F95083EA6CF8}"/>
              </a:ext>
            </a:extLst>
          </p:cNvPr>
          <p:cNvSpPr txBox="1"/>
          <p:nvPr/>
        </p:nvSpPr>
        <p:spPr>
          <a:xfrm rot="20450803">
            <a:off x="4183011" y="1713750"/>
            <a:ext cx="1533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Moverse a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BE7BDFA7-0A09-0460-B97F-3D23DA9C4A57}"/>
              </a:ext>
            </a:extLst>
          </p:cNvPr>
          <p:cNvSpPr txBox="1"/>
          <p:nvPr/>
        </p:nvSpPr>
        <p:spPr>
          <a:xfrm rot="787822">
            <a:off x="6415679" y="1853134"/>
            <a:ext cx="1521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Permanecer</a:t>
            </a:r>
            <a:endParaRPr kumimoji="0" lang="es-EC" sz="14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D1927281-3A7B-F0F4-AB1F-7DA403350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3737" y="3566284"/>
            <a:ext cx="2679341" cy="1877616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60273645-8FB5-215C-3F9D-2D6546661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092" y="3499903"/>
            <a:ext cx="2711129" cy="1849390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Ejecuta el 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9BF00B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VMware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stack hosteado en 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Opción: </a:t>
            </a:r>
            <a:r>
              <a:rPr kumimoji="0" lang="es-EC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VMware Solution (AVS)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1" i="0" u="none" strike="noStrike" kern="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Camino más rápido a  Azure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9BF00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Modernízate a tu ritmo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C8147217-EFB7-9B51-1A64-CFBE53B86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8500" y="3566285"/>
            <a:ext cx="2916821" cy="1872969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032" name="Rectangle: Rounded Corners 1031">
            <a:extLst>
              <a:ext uri="{FF2B5EF4-FFF2-40B4-BE49-F238E27FC236}">
                <a16:creationId xmlns:a16="http://schemas.microsoft.com/office/drawing/2014/main" id="{6ED2FC1B-7F0A-B866-4691-7C586CE83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53340" y="3499905"/>
            <a:ext cx="2916821" cy="1845418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Ejecuta el 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stack hosteado en 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endParaRPr kumimoji="0" lang="es-EC" sz="105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Opción: </a:t>
            </a:r>
            <a:r>
              <a:rPr kumimoji="0" lang="es-EC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Nativo Azure IaaS y PaaS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Obtén todo el potencial Azure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9BF00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Necesidad de modernizar inmediato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C8305C75-2970-740B-A7B7-54B764F97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5451" y="3567385"/>
            <a:ext cx="2810808" cy="1882391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7201140C-E3B7-6828-532E-73E3270FA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5450" y="3501006"/>
            <a:ext cx="2755649" cy="1844318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Ejecuta 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stack hosteado 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on-premises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Opción., </a:t>
            </a:r>
            <a:r>
              <a:rPr kumimoji="0" lang="es-EC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Stack HCI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Conexión a Azure mientras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permaneces on-premises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9BF00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Necesidad de modernizar inmediato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21E0B1A7-00F2-E269-A205-6295089A1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1681" y="3567385"/>
            <a:ext cx="2679341" cy="1888244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6EAD8985-10B9-C978-2964-425E217AA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86521" y="3501005"/>
            <a:ext cx="2679341" cy="1844318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Ejecuta 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9BF00B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VMware</a:t>
            </a: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stack hosteado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on-premises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Opción., </a:t>
            </a:r>
            <a:r>
              <a:rPr kumimoji="0" lang="es-EC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Arc-enabled VMware vSphere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1" i="0" u="none" strike="noStrike" kern="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1" i="0" u="none" strike="noStrike" kern="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Amplía la administración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Azure a on-premises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rgbClr val="9BF00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Habilita una modernización limitada</a:t>
            </a: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39" name="Picture 2">
            <a:extLst>
              <a:ext uri="{FF2B5EF4-FFF2-40B4-BE49-F238E27FC236}">
                <a16:creationId xmlns:a16="http://schemas.microsoft.com/office/drawing/2014/main" id="{3E4CD4CF-357C-39E1-2AAA-F88593D4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57" y="3004849"/>
            <a:ext cx="481538" cy="4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Graphic 1040">
            <a:extLst>
              <a:ext uri="{FF2B5EF4-FFF2-40B4-BE49-F238E27FC236}">
                <a16:creationId xmlns:a16="http://schemas.microsoft.com/office/drawing/2014/main" id="{B0505996-8EA0-ABD5-B2FB-F32EE5F0E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2329" y="3039337"/>
            <a:ext cx="481538" cy="481538"/>
          </a:xfrm>
          <a:prstGeom prst="rect">
            <a:avLst/>
          </a:prstGeom>
        </p:spPr>
      </p:pic>
      <p:pic>
        <p:nvPicPr>
          <p:cNvPr id="1043" name="Graphic 1042">
            <a:extLst>
              <a:ext uri="{FF2B5EF4-FFF2-40B4-BE49-F238E27FC236}">
                <a16:creationId xmlns:a16="http://schemas.microsoft.com/office/drawing/2014/main" id="{12DF24CF-B108-F0DE-0E65-EE8868A902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9002" y="3046416"/>
            <a:ext cx="400798" cy="400798"/>
          </a:xfrm>
          <a:prstGeom prst="rect">
            <a:avLst/>
          </a:prstGeom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A7032EAA-6550-7B9B-9B3C-348CE20C3DFA}"/>
              </a:ext>
            </a:extLst>
          </p:cNvPr>
          <p:cNvCxnSpPr>
            <a:cxnSpLocks/>
          </p:cNvCxnSpPr>
          <p:nvPr/>
        </p:nvCxnSpPr>
        <p:spPr>
          <a:xfrm flipH="1">
            <a:off x="2061463" y="2192277"/>
            <a:ext cx="1082929" cy="92975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6BDC345B-9661-08F5-A81A-E9280A8495F7}"/>
              </a:ext>
            </a:extLst>
          </p:cNvPr>
          <p:cNvCxnSpPr>
            <a:cxnSpLocks/>
            <a:stCxn id="190" idx="2"/>
          </p:cNvCxnSpPr>
          <p:nvPr/>
        </p:nvCxnSpPr>
        <p:spPr>
          <a:xfrm>
            <a:off x="3144547" y="2225336"/>
            <a:ext cx="834206" cy="90003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5BB71FA8-A960-D1D4-0B60-27FFA469EB1C}"/>
              </a:ext>
            </a:extLst>
          </p:cNvPr>
          <p:cNvGrpSpPr/>
          <p:nvPr/>
        </p:nvGrpSpPr>
        <p:grpSpPr>
          <a:xfrm>
            <a:off x="2576529" y="1666156"/>
            <a:ext cx="1082929" cy="647299"/>
            <a:chOff x="8501820" y="1914339"/>
            <a:chExt cx="845601" cy="539688"/>
          </a:xfrm>
        </p:grpSpPr>
        <p:grpSp>
          <p:nvGrpSpPr>
            <p:cNvPr id="189" name="Group 188" descr="Azure">
              <a:extLst>
                <a:ext uri="{FF2B5EF4-FFF2-40B4-BE49-F238E27FC236}">
                  <a16:creationId xmlns:a16="http://schemas.microsoft.com/office/drawing/2014/main" id="{995BAB67-C679-E7B0-D6FC-F2990795305D}"/>
                </a:ext>
              </a:extLst>
            </p:cNvPr>
            <p:cNvGrpSpPr/>
            <p:nvPr/>
          </p:nvGrpSpPr>
          <p:grpSpPr>
            <a:xfrm>
              <a:off x="8501820" y="1914339"/>
              <a:ext cx="845601" cy="539688"/>
              <a:chOff x="8110280" y="2525812"/>
              <a:chExt cx="1104044" cy="680524"/>
            </a:xfrm>
          </p:grpSpPr>
          <p:sp>
            <p:nvSpPr>
              <p:cNvPr id="191" name="cloud 4" descr="cloud">
                <a:extLst>
                  <a:ext uri="{FF2B5EF4-FFF2-40B4-BE49-F238E27FC236}">
                    <a16:creationId xmlns:a16="http://schemas.microsoft.com/office/drawing/2014/main" id="{1E80B6CE-E262-CD52-F60F-58810089F4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8110280" y="2525812"/>
                <a:ext cx="1104044" cy="680524"/>
              </a:xfrm>
              <a:custGeom>
                <a:avLst/>
                <a:gdLst>
                  <a:gd name="connsiteX0" fmla="*/ 2780439 w 5647350"/>
                  <a:gd name="connsiteY0" fmla="*/ 3113116 h 3113116"/>
                  <a:gd name="connsiteX1" fmla="*/ 4003228 w 5647350"/>
                  <a:gd name="connsiteY1" fmla="*/ 2302597 h 3113116"/>
                  <a:gd name="connsiteX2" fmla="*/ 4014578 w 5647350"/>
                  <a:gd name="connsiteY2" fmla="*/ 2266034 h 3113116"/>
                  <a:gd name="connsiteX3" fmla="*/ 4121367 w 5647350"/>
                  <a:gd name="connsiteY3" fmla="*/ 2305119 h 3113116"/>
                  <a:gd name="connsiteX4" fmla="*/ 4471137 w 5647350"/>
                  <a:gd name="connsiteY4" fmla="*/ 2357999 h 3113116"/>
                  <a:gd name="connsiteX5" fmla="*/ 5647350 w 5647350"/>
                  <a:gd name="connsiteY5" fmla="*/ 1181786 h 3113116"/>
                  <a:gd name="connsiteX6" fmla="*/ 4591398 w 5647350"/>
                  <a:gd name="connsiteY6" fmla="*/ 11645 h 3113116"/>
                  <a:gd name="connsiteX7" fmla="*/ 4501659 w 5647350"/>
                  <a:gd name="connsiteY7" fmla="*/ 7114 h 3113116"/>
                  <a:gd name="connsiteX8" fmla="*/ 4452514 w 5647350"/>
                  <a:gd name="connsiteY8" fmla="*/ 2160 h 3113116"/>
                  <a:gd name="connsiteX9" fmla="*/ 661901 w 5647350"/>
                  <a:gd name="connsiteY9" fmla="*/ 2161 h 3113116"/>
                  <a:gd name="connsiteX10" fmla="*/ 606779 w 5647350"/>
                  <a:gd name="connsiteY10" fmla="*/ 0 h 3113116"/>
                  <a:gd name="connsiteX11" fmla="*/ 477910 w 5647350"/>
                  <a:gd name="connsiteY11" fmla="*/ 20972 h 3113116"/>
                  <a:gd name="connsiteX12" fmla="*/ 22123 w 5647350"/>
                  <a:gd name="connsiteY12" fmla="*/ 810419 h 3113116"/>
                  <a:gd name="connsiteX13" fmla="*/ 682701 w 5647350"/>
                  <a:gd name="connsiteY13" fmla="*/ 1287178 h 3113116"/>
                  <a:gd name="connsiteX14" fmla="*/ 731822 w 5647350"/>
                  <a:gd name="connsiteY14" fmla="*/ 1279184 h 3113116"/>
                  <a:gd name="connsiteX15" fmla="*/ 718255 w 5647350"/>
                  <a:gd name="connsiteY15" fmla="*/ 1360043 h 3113116"/>
                  <a:gd name="connsiteX16" fmla="*/ 818090 w 5647350"/>
                  <a:gd name="connsiteY16" fmla="*/ 1791984 h 3113116"/>
                  <a:gd name="connsiteX17" fmla="*/ 1422047 w 5647350"/>
                  <a:gd name="connsiteY17" fmla="*/ 2169387 h 3113116"/>
                  <a:gd name="connsiteX18" fmla="*/ 1509532 w 5647350"/>
                  <a:gd name="connsiteY18" fmla="*/ 2167085 h 3113116"/>
                  <a:gd name="connsiteX19" fmla="*/ 1513025 w 5647350"/>
                  <a:gd name="connsiteY19" fmla="*/ 2180671 h 3113116"/>
                  <a:gd name="connsiteX20" fmla="*/ 2780439 w 5647350"/>
                  <a:gd name="connsiteY20" fmla="*/ 3113116 h 3113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7350" h="3113116">
                    <a:moveTo>
                      <a:pt x="2780439" y="3113116"/>
                    </a:moveTo>
                    <a:cubicBezTo>
                      <a:pt x="3330132" y="3113116"/>
                      <a:pt x="3801767" y="2778905"/>
                      <a:pt x="4003228" y="2302597"/>
                    </a:cubicBezTo>
                    <a:lnTo>
                      <a:pt x="4014578" y="2266034"/>
                    </a:lnTo>
                    <a:lnTo>
                      <a:pt x="4121367" y="2305119"/>
                    </a:lnTo>
                    <a:cubicBezTo>
                      <a:pt x="4231860" y="2339485"/>
                      <a:pt x="4349336" y="2357999"/>
                      <a:pt x="4471137" y="2357999"/>
                    </a:cubicBezTo>
                    <a:cubicBezTo>
                      <a:pt x="5120742" y="2357999"/>
                      <a:pt x="5647350" y="1831391"/>
                      <a:pt x="5647350" y="1181786"/>
                    </a:cubicBezTo>
                    <a:cubicBezTo>
                      <a:pt x="5647350" y="572781"/>
                      <a:pt x="5184511" y="71879"/>
                      <a:pt x="4591398" y="11645"/>
                    </a:cubicBezTo>
                    <a:lnTo>
                      <a:pt x="4501659" y="7114"/>
                    </a:lnTo>
                    <a:lnTo>
                      <a:pt x="4452514" y="2160"/>
                    </a:lnTo>
                    <a:lnTo>
                      <a:pt x="661901" y="2161"/>
                    </a:lnTo>
                    <a:lnTo>
                      <a:pt x="606779" y="0"/>
                    </a:lnTo>
                    <a:cubicBezTo>
                      <a:pt x="564026" y="2566"/>
                      <a:pt x="520893" y="9455"/>
                      <a:pt x="477910" y="20972"/>
                    </a:cubicBezTo>
                    <a:cubicBezTo>
                      <a:pt x="134048" y="113110"/>
                      <a:pt x="-70014" y="466557"/>
                      <a:pt x="22123" y="810419"/>
                    </a:cubicBezTo>
                    <a:cubicBezTo>
                      <a:pt x="102744" y="1111298"/>
                      <a:pt x="383429" y="1305143"/>
                      <a:pt x="682701" y="1287178"/>
                    </a:cubicBezTo>
                    <a:lnTo>
                      <a:pt x="731822" y="1279184"/>
                    </a:lnTo>
                    <a:lnTo>
                      <a:pt x="718255" y="1360043"/>
                    </a:lnTo>
                    <a:cubicBezTo>
                      <a:pt x="707958" y="1505742"/>
                      <a:pt x="739562" y="1655971"/>
                      <a:pt x="818090" y="1791984"/>
                    </a:cubicBezTo>
                    <a:cubicBezTo>
                      <a:pt x="948969" y="2018674"/>
                      <a:pt x="1179216" y="2152226"/>
                      <a:pt x="1422047" y="2169387"/>
                    </a:cubicBezTo>
                    <a:lnTo>
                      <a:pt x="1509532" y="2167085"/>
                    </a:lnTo>
                    <a:lnTo>
                      <a:pt x="1513025" y="2180671"/>
                    </a:lnTo>
                    <a:cubicBezTo>
                      <a:pt x="1681048" y="2720882"/>
                      <a:pt x="2184939" y="3113116"/>
                      <a:pt x="2780439" y="31131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0E6FF"/>
                  </a:gs>
                  <a:gs pos="100000">
                    <a:srgbClr val="0078D4"/>
                  </a:gs>
                </a:gsLst>
                <a:lin ang="18600000" scaled="0"/>
              </a:gradFill>
              <a:ln w="254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r="2700000" algn="tl" rotWithShape="0">
                  <a:prstClr val="black">
                    <a:alpha val="49000"/>
                  </a:prstClr>
                </a:outerShdw>
              </a:effectLst>
            </p:spPr>
            <p:txBody>
              <a:bodyPr vert="horz" wrap="square" lIns="89619" tIns="44809" rIns="89619" bIns="448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961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243A5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AE37743E-E543-0E28-F592-8D07DAC5B46A}"/>
                  </a:ext>
                </a:extLst>
              </p:cNvPr>
              <p:cNvSpPr txBox="1"/>
              <p:nvPr/>
            </p:nvSpPr>
            <p:spPr>
              <a:xfrm>
                <a:off x="8640696" y="2809875"/>
                <a:ext cx="55" cy="165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43A5E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endParaRPr>
              </a:p>
            </p:txBody>
          </p:sp>
        </p:grp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F3790D3F-669F-35F9-F7EC-21723D84A893}"/>
                </a:ext>
              </a:extLst>
            </p:cNvPr>
            <p:cNvSpPr txBox="1"/>
            <p:nvPr/>
          </p:nvSpPr>
          <p:spPr>
            <a:xfrm>
              <a:off x="8633734" y="2117642"/>
              <a:ext cx="623241" cy="26291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8961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43A5E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Azure</a:t>
              </a:r>
            </a:p>
          </p:txBody>
        </p:sp>
      </p:grp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EAC3424E-C644-BB1E-D28C-783DB5FFBD85}"/>
              </a:ext>
            </a:extLst>
          </p:cNvPr>
          <p:cNvCxnSpPr>
            <a:cxnSpLocks/>
          </p:cNvCxnSpPr>
          <p:nvPr/>
        </p:nvCxnSpPr>
        <p:spPr>
          <a:xfrm flipH="1">
            <a:off x="8194653" y="2238273"/>
            <a:ext cx="398960" cy="88241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C5A0E5B3-0F53-C44E-2837-163FCF9D4D17}"/>
              </a:ext>
            </a:extLst>
          </p:cNvPr>
          <p:cNvCxnSpPr>
            <a:cxnSpLocks/>
          </p:cNvCxnSpPr>
          <p:nvPr/>
        </p:nvCxnSpPr>
        <p:spPr>
          <a:xfrm>
            <a:off x="9448255" y="2225336"/>
            <a:ext cx="705898" cy="90829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1" name="Picture 4" descr="Pricing - Azure Stack HCI | Microsoft Azure">
            <a:extLst>
              <a:ext uri="{FF2B5EF4-FFF2-40B4-BE49-F238E27FC236}">
                <a16:creationId xmlns:a16="http://schemas.microsoft.com/office/drawing/2014/main" id="{9CC217B8-BE67-E591-75ED-48984201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105" y="3062496"/>
            <a:ext cx="724298" cy="38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8" name="TextBox 1087">
            <a:extLst>
              <a:ext uri="{FF2B5EF4-FFF2-40B4-BE49-F238E27FC236}">
                <a16:creationId xmlns:a16="http://schemas.microsoft.com/office/drawing/2014/main" id="{00965262-335A-4573-76DA-F2BD9D4F0CB0}"/>
              </a:ext>
            </a:extLst>
          </p:cNvPr>
          <p:cNvSpPr txBox="1"/>
          <p:nvPr/>
        </p:nvSpPr>
        <p:spPr>
          <a:xfrm>
            <a:off x="662559" y="2309879"/>
            <a:ext cx="2063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El camino más rápido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a la nube</a:t>
            </a: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E043890F-81D7-81B4-0607-D4EFE2BD0828}"/>
              </a:ext>
            </a:extLst>
          </p:cNvPr>
          <p:cNvSpPr txBox="1"/>
          <p:nvPr/>
        </p:nvSpPr>
        <p:spPr>
          <a:xfrm>
            <a:off x="3788566" y="2452420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Modernízate ahora</a:t>
            </a:r>
          </a:p>
        </p:txBody>
      </p:sp>
      <p:sp>
        <p:nvSpPr>
          <p:cNvPr id="1090" name="TextBox 1089">
            <a:extLst>
              <a:ext uri="{FF2B5EF4-FFF2-40B4-BE49-F238E27FC236}">
                <a16:creationId xmlns:a16="http://schemas.microsoft.com/office/drawing/2014/main" id="{3737D5EA-C6DE-7322-B907-E8158C179EBF}"/>
              </a:ext>
            </a:extLst>
          </p:cNvPr>
          <p:cNvSpPr txBox="1"/>
          <p:nvPr/>
        </p:nvSpPr>
        <p:spPr>
          <a:xfrm>
            <a:off x="6321304" y="2267736"/>
            <a:ext cx="2257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Moderniza mientras permaneces on-premises</a:t>
            </a:r>
            <a:endParaRPr kumimoji="0" lang="es-EC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7955C44E-AD1C-27F8-97EE-18FF2FAE9890}"/>
              </a:ext>
            </a:extLst>
          </p:cNvPr>
          <p:cNvSpPr txBox="1"/>
          <p:nvPr/>
        </p:nvSpPr>
        <p:spPr>
          <a:xfrm>
            <a:off x="9801166" y="2101345"/>
            <a:ext cx="1928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Lleva a cloud tu entorno on-premises</a:t>
            </a:r>
          </a:p>
        </p:txBody>
      </p:sp>
      <p:sp>
        <p:nvSpPr>
          <p:cNvPr id="1107" name="Rectangle: Rounded Corners 1106">
            <a:extLst>
              <a:ext uri="{FF2B5EF4-FFF2-40B4-BE49-F238E27FC236}">
                <a16:creationId xmlns:a16="http://schemas.microsoft.com/office/drawing/2014/main" id="{08734116-B92F-9354-0B2F-ADD4E3847D5A}"/>
              </a:ext>
            </a:extLst>
          </p:cNvPr>
          <p:cNvSpPr/>
          <p:nvPr/>
        </p:nvSpPr>
        <p:spPr>
          <a:xfrm>
            <a:off x="8494058" y="2113847"/>
            <a:ext cx="1095468" cy="1537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7832BA47-6E61-9C04-FBD7-33BF271ADA0C}"/>
              </a:ext>
            </a:extLst>
          </p:cNvPr>
          <p:cNvSpPr txBox="1"/>
          <p:nvPr/>
        </p:nvSpPr>
        <p:spPr>
          <a:xfrm>
            <a:off x="8536891" y="2031878"/>
            <a:ext cx="12146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On-premises</a:t>
            </a:r>
          </a:p>
        </p:txBody>
      </p:sp>
      <p:pic>
        <p:nvPicPr>
          <p:cNvPr id="1066" name="Graphic 1065">
            <a:extLst>
              <a:ext uri="{FF2B5EF4-FFF2-40B4-BE49-F238E27FC236}">
                <a16:creationId xmlns:a16="http://schemas.microsoft.com/office/drawing/2014/main" id="{6F400DF3-65C7-129E-7E1D-DB829FF1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0039" y="1667881"/>
            <a:ext cx="456482" cy="460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0256F-52D5-EE64-BE6C-F90B28964EB7}"/>
              </a:ext>
            </a:extLst>
          </p:cNvPr>
          <p:cNvSpPr txBox="1"/>
          <p:nvPr/>
        </p:nvSpPr>
        <p:spPr>
          <a:xfrm>
            <a:off x="8705077" y="2280838"/>
            <a:ext cx="6019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CAPEX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FBEE8-46A4-D3B2-92F0-5C7BEC93D2EB}"/>
              </a:ext>
            </a:extLst>
          </p:cNvPr>
          <p:cNvSpPr txBox="1"/>
          <p:nvPr/>
        </p:nvSpPr>
        <p:spPr>
          <a:xfrm>
            <a:off x="2842824" y="2419147"/>
            <a:ext cx="4977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OPEX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7B3480B-74A6-4E6C-4B49-5C10EF9F1CF6}"/>
              </a:ext>
            </a:extLst>
          </p:cNvPr>
          <p:cNvCxnSpPr>
            <a:cxnSpLocks/>
          </p:cNvCxnSpPr>
          <p:nvPr/>
        </p:nvCxnSpPr>
        <p:spPr>
          <a:xfrm>
            <a:off x="6065375" y="1586691"/>
            <a:ext cx="2068857" cy="53453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906A8FEC-0C48-90C0-F5B5-4BCD245BA500}"/>
              </a:ext>
            </a:extLst>
          </p:cNvPr>
          <p:cNvGrpSpPr/>
          <p:nvPr/>
        </p:nvGrpSpPr>
        <p:grpSpPr>
          <a:xfrm>
            <a:off x="5592140" y="1003228"/>
            <a:ext cx="915039" cy="615555"/>
            <a:chOff x="9884716" y="1100949"/>
            <a:chExt cx="1595430" cy="1129271"/>
          </a:xfrm>
        </p:grpSpPr>
        <p:pic>
          <p:nvPicPr>
            <p:cNvPr id="1026" name="Picture 2" descr="Vmware Png Logo - Free Transparent PNG Logos">
              <a:extLst>
                <a:ext uri="{FF2B5EF4-FFF2-40B4-BE49-F238E27FC236}">
                  <a16:creationId xmlns:a16="http://schemas.microsoft.com/office/drawing/2014/main" id="{F0BA462F-2566-AEBF-16D4-B7C11F6A3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171" y="1130235"/>
              <a:ext cx="639782" cy="10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Graphic 1055">
              <a:extLst>
                <a:ext uri="{FF2B5EF4-FFF2-40B4-BE49-F238E27FC236}">
                  <a16:creationId xmlns:a16="http://schemas.microsoft.com/office/drawing/2014/main" id="{058933CB-1A4E-1EB1-E1D9-2682C0570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4716" y="1100949"/>
              <a:ext cx="1064286" cy="1129271"/>
            </a:xfrm>
            <a:prstGeom prst="rect">
              <a:avLst/>
            </a:prstGeom>
          </p:spPr>
        </p:pic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93BD0C5A-8386-82AC-1C46-8199EFAA9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54479" y="1300586"/>
              <a:ext cx="425667" cy="923351"/>
              <a:chOff x="7367071" y="1359576"/>
              <a:chExt cx="889581" cy="1818636"/>
            </a:xfrm>
          </p:grpSpPr>
          <p:grpSp>
            <p:nvGrpSpPr>
              <p:cNvPr id="1058" name="Group 1057">
                <a:extLst>
                  <a:ext uri="{FF2B5EF4-FFF2-40B4-BE49-F238E27FC236}">
                    <a16:creationId xmlns:a16="http://schemas.microsoft.com/office/drawing/2014/main" id="{1E40AB1D-B9A8-A9FA-A2AC-D050F8F950A8}"/>
                  </a:ext>
                </a:extLst>
              </p:cNvPr>
              <p:cNvGrpSpPr/>
              <p:nvPr/>
            </p:nvGrpSpPr>
            <p:grpSpPr>
              <a:xfrm>
                <a:off x="7367071" y="1359576"/>
                <a:ext cx="889581" cy="1818636"/>
                <a:chOff x="8019490" y="2222571"/>
                <a:chExt cx="355321" cy="726409"/>
              </a:xfrm>
            </p:grpSpPr>
            <p:sp>
              <p:nvSpPr>
                <p:cNvPr id="1060" name="Rounded Rectangle 105">
                  <a:extLst>
                    <a:ext uri="{FF2B5EF4-FFF2-40B4-BE49-F238E27FC236}">
                      <a16:creationId xmlns:a16="http://schemas.microsoft.com/office/drawing/2014/main" id="{BB80265D-10C3-15D0-A05C-21601BE680BC}"/>
                    </a:ext>
                  </a:extLst>
                </p:cNvPr>
                <p:cNvSpPr/>
                <p:nvPr/>
              </p:nvSpPr>
              <p:spPr>
                <a:xfrm>
                  <a:off x="8019490" y="2222571"/>
                  <a:ext cx="351821" cy="346409"/>
                </a:xfrm>
                <a:prstGeom prst="roundRect">
                  <a:avLst>
                    <a:gd name="adj" fmla="val 0"/>
                  </a:avLst>
                </a:prstGeom>
                <a:noFill/>
                <a:ln w="12700" cap="flat" cmpd="sng" algn="ctr">
                  <a:solidFill>
                    <a:srgbClr val="0D7C11"/>
                  </a:solidFill>
                  <a:prstDash val="sysDash"/>
                </a:ln>
                <a:effectLst/>
              </p:spPr>
              <p:txBody>
                <a:bodyPr rot="0" spcFirstLastPara="0" vert="horz" wrap="square" lIns="89629" tIns="89629" rIns="89629" bIns="89629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8962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s-EC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Microsoft YaHei" panose="020B0503020204020204" pitchFamily="34" charset="-122"/>
                    <a:cs typeface="Futura Medium" panose="020B0602020204020303" pitchFamily="34" charset="-79"/>
                    <a:sym typeface="Arial"/>
                  </a:endParaRPr>
                </a:p>
              </p:txBody>
            </p:sp>
            <p:pic>
              <p:nvPicPr>
                <p:cNvPr id="1061" name="Picture 1060">
                  <a:extLst>
                    <a:ext uri="{FF2B5EF4-FFF2-40B4-BE49-F238E27FC236}">
                      <a16:creationId xmlns:a16="http://schemas.microsoft.com/office/drawing/2014/main" id="{FF424BE2-D51A-D609-D960-E6A091C342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90277" y="2295929"/>
                  <a:ext cx="210749" cy="210749"/>
                </a:xfrm>
                <a:prstGeom prst="rect">
                  <a:avLst/>
                </a:prstGeom>
              </p:spPr>
            </p:pic>
            <p:sp>
              <p:nvSpPr>
                <p:cNvPr id="1062" name="Rounded Rectangle 105">
                  <a:extLst>
                    <a:ext uri="{FF2B5EF4-FFF2-40B4-BE49-F238E27FC236}">
                      <a16:creationId xmlns:a16="http://schemas.microsoft.com/office/drawing/2014/main" id="{2A081F8B-51DE-DA67-CB4E-A58C487C3EE0}"/>
                    </a:ext>
                  </a:extLst>
                </p:cNvPr>
                <p:cNvSpPr/>
                <p:nvPr/>
              </p:nvSpPr>
              <p:spPr>
                <a:xfrm>
                  <a:off x="8022989" y="2628903"/>
                  <a:ext cx="351822" cy="320077"/>
                </a:xfrm>
                <a:prstGeom prst="roundRect">
                  <a:avLst>
                    <a:gd name="adj" fmla="val 0"/>
                  </a:avLst>
                </a:prstGeom>
                <a:noFill/>
                <a:ln w="12700" cap="flat" cmpd="sng" algn="ctr">
                  <a:solidFill>
                    <a:srgbClr val="0D7C11"/>
                  </a:solidFill>
                  <a:prstDash val="sysDash"/>
                </a:ln>
                <a:effectLst/>
              </p:spPr>
              <p:txBody>
                <a:bodyPr rot="0" spcFirstLastPara="0" vert="horz" wrap="square" lIns="89629" tIns="89629" rIns="89629" bIns="89629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8962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s-EC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Microsoft YaHei" panose="020B0503020204020204" pitchFamily="34" charset="-122"/>
                    <a:cs typeface="Futura Medium" panose="020B0602020204020303" pitchFamily="34" charset="-79"/>
                    <a:sym typeface="Arial"/>
                  </a:endParaRPr>
                </a:p>
              </p:txBody>
            </p:sp>
          </p:grpSp>
          <p:pic>
            <p:nvPicPr>
              <p:cNvPr id="1059" name="Graphic 1058">
                <a:extLst>
                  <a:ext uri="{FF2B5EF4-FFF2-40B4-BE49-F238E27FC236}">
                    <a16:creationId xmlns:a16="http://schemas.microsoft.com/office/drawing/2014/main" id="{0CF748FB-9CC4-3675-E5F5-DF3F0A0FC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544784" y="2573760"/>
                <a:ext cx="545976" cy="407445"/>
              </a:xfrm>
              <a:prstGeom prst="rect">
                <a:avLst/>
              </a:prstGeom>
            </p:spPr>
          </p:pic>
        </p:grpSp>
      </p:grpSp>
      <p:sp>
        <p:nvSpPr>
          <p:cNvPr id="13" name="Arc 12">
            <a:extLst>
              <a:ext uri="{FF2B5EF4-FFF2-40B4-BE49-F238E27FC236}">
                <a16:creationId xmlns:a16="http://schemas.microsoft.com/office/drawing/2014/main" id="{6B22C4ED-C765-8110-6A52-310925B90D6F}"/>
              </a:ext>
            </a:extLst>
          </p:cNvPr>
          <p:cNvSpPr/>
          <p:nvPr/>
        </p:nvSpPr>
        <p:spPr>
          <a:xfrm>
            <a:off x="2435537" y="3163428"/>
            <a:ext cx="1193962" cy="738878"/>
          </a:xfrm>
          <a:prstGeom prst="arc">
            <a:avLst>
              <a:gd name="adj1" fmla="val 11072318"/>
              <a:gd name="adj2" fmla="val 21332093"/>
            </a:avLst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31BBE-1BD0-EEED-5E47-6402E2D7D4B6}"/>
              </a:ext>
            </a:extLst>
          </p:cNvPr>
          <p:cNvSpPr txBox="1"/>
          <p:nvPr/>
        </p:nvSpPr>
        <p:spPr>
          <a:xfrm>
            <a:off x="2639711" y="2909698"/>
            <a:ext cx="11460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Modernizar  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D8491B78-6BB7-1253-B98B-9EE2D164A5E8}"/>
              </a:ext>
            </a:extLst>
          </p:cNvPr>
          <p:cNvSpPr/>
          <p:nvPr/>
        </p:nvSpPr>
        <p:spPr>
          <a:xfrm>
            <a:off x="8573675" y="3149039"/>
            <a:ext cx="1193962" cy="738878"/>
          </a:xfrm>
          <a:prstGeom prst="arc">
            <a:avLst>
              <a:gd name="adj1" fmla="val 11072318"/>
              <a:gd name="adj2" fmla="val 21332093"/>
            </a:avLst>
          </a:prstGeom>
          <a:ln>
            <a:solidFill>
              <a:schemeClr val="bg1">
                <a:lumMod val="95000"/>
              </a:schemeClr>
            </a:solidFill>
            <a:prstDash val="dash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1F278-E902-09FD-7D89-AC16CA7A5607}"/>
              </a:ext>
            </a:extLst>
          </p:cNvPr>
          <p:cNvSpPr txBox="1"/>
          <p:nvPr/>
        </p:nvSpPr>
        <p:spPr>
          <a:xfrm>
            <a:off x="8479653" y="2860209"/>
            <a:ext cx="1640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Migrar y modernizar</a:t>
            </a: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B4D72919-0B19-FD6D-697A-3A2074700576}"/>
              </a:ext>
            </a:extLst>
          </p:cNvPr>
          <p:cNvSpPr/>
          <p:nvPr/>
        </p:nvSpPr>
        <p:spPr>
          <a:xfrm rot="10800000">
            <a:off x="3955867" y="5435270"/>
            <a:ext cx="4839166" cy="738878"/>
          </a:xfrm>
          <a:prstGeom prst="arc">
            <a:avLst>
              <a:gd name="adj1" fmla="val 11072318"/>
              <a:gd name="adj2" fmla="val 21332093"/>
            </a:avLst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FDF3E4C5-2940-85B5-CE93-313EEB8B946B}"/>
              </a:ext>
            </a:extLst>
          </p:cNvPr>
          <p:cNvSpPr txBox="1"/>
          <p:nvPr/>
        </p:nvSpPr>
        <p:spPr>
          <a:xfrm>
            <a:off x="5563545" y="5746658"/>
            <a:ext cx="1640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Migrar y modernizar</a:t>
            </a:r>
          </a:p>
        </p:txBody>
      </p:sp>
      <p:sp>
        <p:nvSpPr>
          <p:cNvPr id="10" name="TextBox 1090">
            <a:extLst>
              <a:ext uri="{FF2B5EF4-FFF2-40B4-BE49-F238E27FC236}">
                <a16:creationId xmlns:a16="http://schemas.microsoft.com/office/drawing/2014/main" id="{B865D16A-E946-ADC0-EA50-7E975FB31ADE}"/>
              </a:ext>
            </a:extLst>
          </p:cNvPr>
          <p:cNvSpPr txBox="1"/>
          <p:nvPr/>
        </p:nvSpPr>
        <p:spPr>
          <a:xfrm>
            <a:off x="4710456" y="6279352"/>
            <a:ext cx="342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Implementa un entorno híbrido</a:t>
            </a:r>
          </a:p>
        </p:txBody>
      </p:sp>
      <p:grpSp>
        <p:nvGrpSpPr>
          <p:cNvPr id="11" name="Group 187">
            <a:extLst>
              <a:ext uri="{FF2B5EF4-FFF2-40B4-BE49-F238E27FC236}">
                <a16:creationId xmlns:a16="http://schemas.microsoft.com/office/drawing/2014/main" id="{C58AC970-5D6A-03CB-1C92-30BC1D17C186}"/>
              </a:ext>
            </a:extLst>
          </p:cNvPr>
          <p:cNvGrpSpPr/>
          <p:nvPr/>
        </p:nvGrpSpPr>
        <p:grpSpPr>
          <a:xfrm>
            <a:off x="2471054" y="5625367"/>
            <a:ext cx="1314721" cy="905642"/>
            <a:chOff x="8508522" y="1567768"/>
            <a:chExt cx="845601" cy="703304"/>
          </a:xfrm>
        </p:grpSpPr>
        <p:grpSp>
          <p:nvGrpSpPr>
            <p:cNvPr id="12" name="Group 188" descr="Azure">
              <a:extLst>
                <a:ext uri="{FF2B5EF4-FFF2-40B4-BE49-F238E27FC236}">
                  <a16:creationId xmlns:a16="http://schemas.microsoft.com/office/drawing/2014/main" id="{CBCCEE67-2F0D-2C50-C3B6-F8CE9ABD3A2E}"/>
                </a:ext>
              </a:extLst>
            </p:cNvPr>
            <p:cNvGrpSpPr/>
            <p:nvPr/>
          </p:nvGrpSpPr>
          <p:grpSpPr>
            <a:xfrm>
              <a:off x="8508522" y="1567768"/>
              <a:ext cx="845601" cy="703304"/>
              <a:chOff x="8119031" y="2088800"/>
              <a:chExt cx="1104044" cy="886837"/>
            </a:xfrm>
          </p:grpSpPr>
          <p:sp>
            <p:nvSpPr>
              <p:cNvPr id="22" name="cloud 4" descr="cloud">
                <a:extLst>
                  <a:ext uri="{FF2B5EF4-FFF2-40B4-BE49-F238E27FC236}">
                    <a16:creationId xmlns:a16="http://schemas.microsoft.com/office/drawing/2014/main" id="{A09F6283-B61F-7171-4797-574ABC53BB8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8119031" y="2088800"/>
                <a:ext cx="1104044" cy="680524"/>
              </a:xfrm>
              <a:custGeom>
                <a:avLst/>
                <a:gdLst>
                  <a:gd name="connsiteX0" fmla="*/ 2780439 w 5647350"/>
                  <a:gd name="connsiteY0" fmla="*/ 3113116 h 3113116"/>
                  <a:gd name="connsiteX1" fmla="*/ 4003228 w 5647350"/>
                  <a:gd name="connsiteY1" fmla="*/ 2302597 h 3113116"/>
                  <a:gd name="connsiteX2" fmla="*/ 4014578 w 5647350"/>
                  <a:gd name="connsiteY2" fmla="*/ 2266034 h 3113116"/>
                  <a:gd name="connsiteX3" fmla="*/ 4121367 w 5647350"/>
                  <a:gd name="connsiteY3" fmla="*/ 2305119 h 3113116"/>
                  <a:gd name="connsiteX4" fmla="*/ 4471137 w 5647350"/>
                  <a:gd name="connsiteY4" fmla="*/ 2357999 h 3113116"/>
                  <a:gd name="connsiteX5" fmla="*/ 5647350 w 5647350"/>
                  <a:gd name="connsiteY5" fmla="*/ 1181786 h 3113116"/>
                  <a:gd name="connsiteX6" fmla="*/ 4591398 w 5647350"/>
                  <a:gd name="connsiteY6" fmla="*/ 11645 h 3113116"/>
                  <a:gd name="connsiteX7" fmla="*/ 4501659 w 5647350"/>
                  <a:gd name="connsiteY7" fmla="*/ 7114 h 3113116"/>
                  <a:gd name="connsiteX8" fmla="*/ 4452514 w 5647350"/>
                  <a:gd name="connsiteY8" fmla="*/ 2160 h 3113116"/>
                  <a:gd name="connsiteX9" fmla="*/ 661901 w 5647350"/>
                  <a:gd name="connsiteY9" fmla="*/ 2161 h 3113116"/>
                  <a:gd name="connsiteX10" fmla="*/ 606779 w 5647350"/>
                  <a:gd name="connsiteY10" fmla="*/ 0 h 3113116"/>
                  <a:gd name="connsiteX11" fmla="*/ 477910 w 5647350"/>
                  <a:gd name="connsiteY11" fmla="*/ 20972 h 3113116"/>
                  <a:gd name="connsiteX12" fmla="*/ 22123 w 5647350"/>
                  <a:gd name="connsiteY12" fmla="*/ 810419 h 3113116"/>
                  <a:gd name="connsiteX13" fmla="*/ 682701 w 5647350"/>
                  <a:gd name="connsiteY13" fmla="*/ 1287178 h 3113116"/>
                  <a:gd name="connsiteX14" fmla="*/ 731822 w 5647350"/>
                  <a:gd name="connsiteY14" fmla="*/ 1279184 h 3113116"/>
                  <a:gd name="connsiteX15" fmla="*/ 718255 w 5647350"/>
                  <a:gd name="connsiteY15" fmla="*/ 1360043 h 3113116"/>
                  <a:gd name="connsiteX16" fmla="*/ 818090 w 5647350"/>
                  <a:gd name="connsiteY16" fmla="*/ 1791984 h 3113116"/>
                  <a:gd name="connsiteX17" fmla="*/ 1422047 w 5647350"/>
                  <a:gd name="connsiteY17" fmla="*/ 2169387 h 3113116"/>
                  <a:gd name="connsiteX18" fmla="*/ 1509532 w 5647350"/>
                  <a:gd name="connsiteY18" fmla="*/ 2167085 h 3113116"/>
                  <a:gd name="connsiteX19" fmla="*/ 1513025 w 5647350"/>
                  <a:gd name="connsiteY19" fmla="*/ 2180671 h 3113116"/>
                  <a:gd name="connsiteX20" fmla="*/ 2780439 w 5647350"/>
                  <a:gd name="connsiteY20" fmla="*/ 3113116 h 3113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7350" h="3113116">
                    <a:moveTo>
                      <a:pt x="2780439" y="3113116"/>
                    </a:moveTo>
                    <a:cubicBezTo>
                      <a:pt x="3330132" y="3113116"/>
                      <a:pt x="3801767" y="2778905"/>
                      <a:pt x="4003228" y="2302597"/>
                    </a:cubicBezTo>
                    <a:lnTo>
                      <a:pt x="4014578" y="2266034"/>
                    </a:lnTo>
                    <a:lnTo>
                      <a:pt x="4121367" y="2305119"/>
                    </a:lnTo>
                    <a:cubicBezTo>
                      <a:pt x="4231860" y="2339485"/>
                      <a:pt x="4349336" y="2357999"/>
                      <a:pt x="4471137" y="2357999"/>
                    </a:cubicBezTo>
                    <a:cubicBezTo>
                      <a:pt x="5120742" y="2357999"/>
                      <a:pt x="5647350" y="1831391"/>
                      <a:pt x="5647350" y="1181786"/>
                    </a:cubicBezTo>
                    <a:cubicBezTo>
                      <a:pt x="5647350" y="572781"/>
                      <a:pt x="5184511" y="71879"/>
                      <a:pt x="4591398" y="11645"/>
                    </a:cubicBezTo>
                    <a:lnTo>
                      <a:pt x="4501659" y="7114"/>
                    </a:lnTo>
                    <a:lnTo>
                      <a:pt x="4452514" y="2160"/>
                    </a:lnTo>
                    <a:lnTo>
                      <a:pt x="661901" y="2161"/>
                    </a:lnTo>
                    <a:lnTo>
                      <a:pt x="606779" y="0"/>
                    </a:lnTo>
                    <a:cubicBezTo>
                      <a:pt x="564026" y="2566"/>
                      <a:pt x="520893" y="9455"/>
                      <a:pt x="477910" y="20972"/>
                    </a:cubicBezTo>
                    <a:cubicBezTo>
                      <a:pt x="134048" y="113110"/>
                      <a:pt x="-70014" y="466557"/>
                      <a:pt x="22123" y="810419"/>
                    </a:cubicBezTo>
                    <a:cubicBezTo>
                      <a:pt x="102744" y="1111298"/>
                      <a:pt x="383429" y="1305143"/>
                      <a:pt x="682701" y="1287178"/>
                    </a:cubicBezTo>
                    <a:lnTo>
                      <a:pt x="731822" y="1279184"/>
                    </a:lnTo>
                    <a:lnTo>
                      <a:pt x="718255" y="1360043"/>
                    </a:lnTo>
                    <a:cubicBezTo>
                      <a:pt x="707958" y="1505742"/>
                      <a:pt x="739562" y="1655971"/>
                      <a:pt x="818090" y="1791984"/>
                    </a:cubicBezTo>
                    <a:cubicBezTo>
                      <a:pt x="948969" y="2018674"/>
                      <a:pt x="1179216" y="2152226"/>
                      <a:pt x="1422047" y="2169387"/>
                    </a:cubicBezTo>
                    <a:lnTo>
                      <a:pt x="1509532" y="2167085"/>
                    </a:lnTo>
                    <a:lnTo>
                      <a:pt x="1513025" y="2180671"/>
                    </a:lnTo>
                    <a:cubicBezTo>
                      <a:pt x="1681048" y="2720882"/>
                      <a:pt x="2184939" y="3113116"/>
                      <a:pt x="2780439" y="31131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0E6FF"/>
                  </a:gs>
                  <a:gs pos="100000">
                    <a:srgbClr val="0078D4"/>
                  </a:gs>
                </a:gsLst>
                <a:lin ang="18600000" scaled="0"/>
              </a:gradFill>
              <a:ln w="254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r="2700000" algn="tl" rotWithShape="0">
                  <a:prstClr val="black">
                    <a:alpha val="49000"/>
                  </a:prstClr>
                </a:outerShdw>
              </a:effectLst>
            </p:spPr>
            <p:txBody>
              <a:bodyPr vert="horz" wrap="square" lIns="89619" tIns="44809" rIns="89619" bIns="448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961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243A5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3" name="TextBox 1023">
                <a:extLst>
                  <a:ext uri="{FF2B5EF4-FFF2-40B4-BE49-F238E27FC236}">
                    <a16:creationId xmlns:a16="http://schemas.microsoft.com/office/drawing/2014/main" id="{79D646CF-CA5C-43E4-345F-56449D5DB6BD}"/>
                  </a:ext>
                </a:extLst>
              </p:cNvPr>
              <p:cNvSpPr txBox="1"/>
              <p:nvPr/>
            </p:nvSpPr>
            <p:spPr>
              <a:xfrm>
                <a:off x="8640696" y="2809875"/>
                <a:ext cx="55" cy="165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43A5E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189">
              <a:extLst>
                <a:ext uri="{FF2B5EF4-FFF2-40B4-BE49-F238E27FC236}">
                  <a16:creationId xmlns:a16="http://schemas.microsoft.com/office/drawing/2014/main" id="{D0B06993-6E4F-45A7-4B30-4D5B8047D65D}"/>
                </a:ext>
              </a:extLst>
            </p:cNvPr>
            <p:cNvSpPr txBox="1"/>
            <p:nvPr/>
          </p:nvSpPr>
          <p:spPr>
            <a:xfrm>
              <a:off x="8640437" y="1771071"/>
              <a:ext cx="623241" cy="26291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8961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43A5E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Azure</a:t>
              </a:r>
            </a:p>
          </p:txBody>
        </p:sp>
      </p:grpSp>
      <p:sp>
        <p:nvSpPr>
          <p:cNvPr id="24" name="TextBox 1104">
            <a:extLst>
              <a:ext uri="{FF2B5EF4-FFF2-40B4-BE49-F238E27FC236}">
                <a16:creationId xmlns:a16="http://schemas.microsoft.com/office/drawing/2014/main" id="{7D1D441F-0DFB-A206-5F42-6773845039F6}"/>
              </a:ext>
            </a:extLst>
          </p:cNvPr>
          <p:cNvSpPr txBox="1"/>
          <p:nvPr/>
        </p:nvSpPr>
        <p:spPr>
          <a:xfrm>
            <a:off x="8830039" y="6218880"/>
            <a:ext cx="12146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On-premises</a:t>
            </a:r>
          </a:p>
        </p:txBody>
      </p:sp>
      <p:pic>
        <p:nvPicPr>
          <p:cNvPr id="25" name="Graphic 1065">
            <a:extLst>
              <a:ext uri="{FF2B5EF4-FFF2-40B4-BE49-F238E27FC236}">
                <a16:creationId xmlns:a16="http://schemas.microsoft.com/office/drawing/2014/main" id="{B5ABFF3D-35B6-6765-BC6B-24EBBE124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23955" y="5723519"/>
            <a:ext cx="564739" cy="569498"/>
          </a:xfrm>
          <a:prstGeom prst="rect">
            <a:avLst/>
          </a:prstGeom>
        </p:spPr>
      </p:pic>
      <p:sp>
        <p:nvSpPr>
          <p:cNvPr id="42" name="Arc 12">
            <a:extLst>
              <a:ext uri="{FF2B5EF4-FFF2-40B4-BE49-F238E27FC236}">
                <a16:creationId xmlns:a16="http://schemas.microsoft.com/office/drawing/2014/main" id="{CBF20F19-205D-9AE9-8D66-63E31BCFCA1A}"/>
              </a:ext>
            </a:extLst>
          </p:cNvPr>
          <p:cNvSpPr/>
          <p:nvPr/>
        </p:nvSpPr>
        <p:spPr>
          <a:xfrm rot="10800000" flipH="1">
            <a:off x="4108267" y="5397170"/>
            <a:ext cx="4839166" cy="738878"/>
          </a:xfrm>
          <a:prstGeom prst="arc">
            <a:avLst>
              <a:gd name="adj1" fmla="val 21242647"/>
              <a:gd name="adj2" fmla="val 21332093"/>
            </a:avLst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612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31300-4E24-C8E5-3BA1-CBBA20ED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D58273-28E3-5892-C053-322E48AE0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185" y="2231999"/>
            <a:ext cx="5548798" cy="4447659"/>
          </a:xfrm>
          <a:prstGeom prst="roundRect">
            <a:avLst>
              <a:gd name="adj" fmla="val 5511"/>
            </a:avLst>
          </a:prstGeom>
          <a:ln w="28575">
            <a:gradFill>
              <a:gsLst>
                <a:gs pos="0">
                  <a:schemeClr val="tx2"/>
                </a:gs>
                <a:gs pos="100000">
                  <a:schemeClr val="accent3"/>
                </a:gs>
              </a:gsLst>
              <a:lin ang="2400000" scaled="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B279B-31F5-560F-C707-C7A354FC3C4F}"/>
              </a:ext>
            </a:extLst>
          </p:cNvPr>
          <p:cNvSpPr txBox="1"/>
          <p:nvPr/>
        </p:nvSpPr>
        <p:spPr>
          <a:xfrm>
            <a:off x="637011" y="4150870"/>
            <a:ext cx="2587546" cy="9746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s-EC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Conserve las habilidades y las herramientas de VMware</a:t>
            </a: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s-EC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Migre rápidamente o cierre su datacenter, sin necesidad de modificar las aplicaciones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B814F29-9038-3DB6-7E36-3662BA3C4654}"/>
              </a:ext>
            </a:extLst>
          </p:cNvPr>
          <p:cNvSpPr txBox="1">
            <a:spLocks/>
          </p:cNvSpPr>
          <p:nvPr/>
        </p:nvSpPr>
        <p:spPr>
          <a:xfrm>
            <a:off x="637010" y="5478997"/>
            <a:ext cx="2553507" cy="55057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Incluye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licencimiento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suscripción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M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ware, no se require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licenciamiento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on-premises 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4F1E574F-3446-4A0C-2989-010F7BDF9D82}"/>
              </a:ext>
            </a:extLst>
          </p:cNvPr>
          <p:cNvSpPr txBox="1">
            <a:spLocks/>
          </p:cNvSpPr>
          <p:nvPr/>
        </p:nvSpPr>
        <p:spPr>
          <a:xfrm>
            <a:off x="637010" y="2624461"/>
            <a:ext cx="2626060" cy="65054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2000">
                      <a:srgbClr val="0078D4"/>
                    </a:gs>
                    <a:gs pos="100000">
                      <a:srgbClr val="49C5B1"/>
                    </a:gs>
                  </a:gsLst>
                  <a:lin ang="36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 VMware Solution</a:t>
            </a:r>
          </a:p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s-EC" sz="1100" b="1" dirty="0">
                <a:gradFill>
                  <a:gsLst>
                    <a:gs pos="42000">
                      <a:srgbClr val="0078D4"/>
                    </a:gs>
                    <a:gs pos="100000">
                      <a:srgbClr val="49C5B1"/>
                    </a:gs>
                  </a:gsLst>
                  <a:lin ang="3600000" scaled="0"/>
                </a:gradFill>
                <a:latin typeface="Segoe UI" panose="020B0502040204020203" pitchFamily="34" charset="0"/>
              </a:rPr>
              <a:t>La ruta más rápida a la nube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gradFill>
                <a:gsLst>
                  <a:gs pos="42000">
                    <a:srgbClr val="0078D4"/>
                  </a:gs>
                  <a:gs pos="100000">
                    <a:srgbClr val="49C5B1"/>
                  </a:gs>
                </a:gsLst>
                <a:lin ang="3600000" scaled="0"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A82E0F-1312-BA18-449A-FF0DAEB3F60C}"/>
              </a:ext>
            </a:extLst>
          </p:cNvPr>
          <p:cNvSpPr txBox="1"/>
          <p:nvPr/>
        </p:nvSpPr>
        <p:spPr>
          <a:xfrm>
            <a:off x="3419349" y="4150870"/>
            <a:ext cx="2425416" cy="9618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Aproveche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las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habilidades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Azure y la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nube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Modernice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con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servicios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flexibles de IaaS y PaaS  (e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., Azure Virtual Desktop, SQL Database)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E6510487-6895-4E95-F7BF-F8FCFBB22C19}"/>
              </a:ext>
            </a:extLst>
          </p:cNvPr>
          <p:cNvSpPr txBox="1">
            <a:spLocks/>
          </p:cNvSpPr>
          <p:nvPr/>
        </p:nvSpPr>
        <p:spPr>
          <a:xfrm>
            <a:off x="3419349" y="5478997"/>
            <a:ext cx="2308351" cy="205367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se require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licenciamiento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VMware 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</a:rPr>
              <a:t>ni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 hardware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B1C75BB-39D2-C081-05A1-5F037F563E43}"/>
              </a:ext>
            </a:extLst>
          </p:cNvPr>
          <p:cNvCxnSpPr>
            <a:cxnSpLocks/>
          </p:cNvCxnSpPr>
          <p:nvPr/>
        </p:nvCxnSpPr>
        <p:spPr>
          <a:xfrm>
            <a:off x="621952" y="4061937"/>
            <a:ext cx="25696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CCC5E4-4695-BA19-837F-9D6B1297B555}"/>
              </a:ext>
            </a:extLst>
          </p:cNvPr>
          <p:cNvCxnSpPr>
            <a:cxnSpLocks/>
          </p:cNvCxnSpPr>
          <p:nvPr/>
        </p:nvCxnSpPr>
        <p:spPr>
          <a:xfrm>
            <a:off x="3417760" y="5261196"/>
            <a:ext cx="24698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06B29188-A736-DE59-C4DB-FD94F850CF24}"/>
              </a:ext>
            </a:extLst>
          </p:cNvPr>
          <p:cNvSpPr txBox="1">
            <a:spLocks/>
          </p:cNvSpPr>
          <p:nvPr/>
        </p:nvSpPr>
        <p:spPr>
          <a:xfrm>
            <a:off x="3419349" y="2624461"/>
            <a:ext cx="2140309" cy="65054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2000">
                      <a:srgbClr val="0078D4"/>
                    </a:gs>
                    <a:gs pos="100000">
                      <a:srgbClr val="49C5B1"/>
                    </a:gs>
                  </a:gsLst>
                  <a:lin ang="36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 IaaS and PaaS</a:t>
            </a:r>
          </a:p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sz="1100" b="1" dirty="0" err="1">
                <a:gradFill>
                  <a:gsLst>
                    <a:gs pos="42000">
                      <a:srgbClr val="0078D4"/>
                    </a:gs>
                    <a:gs pos="100000">
                      <a:srgbClr val="49C5B1"/>
                    </a:gs>
                  </a:gsLst>
                  <a:lin ang="3600000" scaled="0"/>
                </a:gradFill>
                <a:latin typeface="Segoe UI" panose="020B0502040204020203" pitchFamily="34" charset="0"/>
              </a:rPr>
              <a:t>Empieza</a:t>
            </a:r>
            <a:r>
              <a:rPr lang="en-US" sz="1100" b="1" dirty="0">
                <a:gradFill>
                  <a:gsLst>
                    <a:gs pos="42000">
                      <a:srgbClr val="0078D4"/>
                    </a:gs>
                    <a:gs pos="100000">
                      <a:srgbClr val="49C5B1"/>
                    </a:gs>
                  </a:gsLst>
                  <a:lin ang="3600000" scaled="0"/>
                </a:gradFill>
                <a:latin typeface="Segoe UI" panose="020B0502040204020203" pitchFamily="34" charset="0"/>
              </a:rPr>
              <a:t> a </a:t>
            </a:r>
            <a:r>
              <a:rPr lang="en-US" sz="1100" b="1" dirty="0" err="1">
                <a:gradFill>
                  <a:gsLst>
                    <a:gs pos="42000">
                      <a:srgbClr val="0078D4"/>
                    </a:gs>
                    <a:gs pos="100000">
                      <a:srgbClr val="49C5B1"/>
                    </a:gs>
                  </a:gsLst>
                  <a:lin ang="3600000" scaled="0"/>
                </a:gradFill>
                <a:latin typeface="Segoe UI" panose="020B0502040204020203" pitchFamily="34" charset="0"/>
              </a:rPr>
              <a:t>modernizar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gradFill>
                <a:gsLst>
                  <a:gs pos="42000">
                    <a:srgbClr val="0078D4"/>
                  </a:gs>
                  <a:gs pos="100000">
                    <a:srgbClr val="49C5B1"/>
                  </a:gs>
                </a:gsLst>
                <a:lin ang="3600000" scaled="0"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98D28-7B3F-1401-1FF9-7A2CCC4EAEAD}"/>
              </a:ext>
            </a:extLst>
          </p:cNvPr>
          <p:cNvSpPr txBox="1"/>
          <p:nvPr/>
        </p:nvSpPr>
        <p:spPr>
          <a:xfrm>
            <a:off x="637004" y="3375588"/>
            <a:ext cx="2388156" cy="55399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s-EC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Utilice la tecnología de VMware en Azure para mantener la misma arquitectura que en su infraestructura local.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40EE6A-DFC0-FA55-80CB-21402E5E8AF5}"/>
              </a:ext>
            </a:extLst>
          </p:cNvPr>
          <p:cNvSpPr txBox="1"/>
          <p:nvPr/>
        </p:nvSpPr>
        <p:spPr>
          <a:xfrm>
            <a:off x="3419349" y="3369340"/>
            <a:ext cx="2465751" cy="43088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spcAft>
                <a:spcPts val="900"/>
              </a:spcAft>
              <a:defRPr/>
            </a:pP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Transfiera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la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infraestructura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almacenamiento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redes de Azure. 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DD174D-8E0C-9264-F1CE-A894CEF224CD}"/>
              </a:ext>
            </a:extLst>
          </p:cNvPr>
          <p:cNvCxnSpPr>
            <a:cxnSpLocks/>
          </p:cNvCxnSpPr>
          <p:nvPr/>
        </p:nvCxnSpPr>
        <p:spPr>
          <a:xfrm>
            <a:off x="3401982" y="4061937"/>
            <a:ext cx="25045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DE20EE-743D-2CBB-AE62-C5FA0D3155E1}"/>
              </a:ext>
            </a:extLst>
          </p:cNvPr>
          <p:cNvCxnSpPr>
            <a:cxnSpLocks/>
          </p:cNvCxnSpPr>
          <p:nvPr/>
        </p:nvCxnSpPr>
        <p:spPr>
          <a:xfrm>
            <a:off x="652837" y="5261195"/>
            <a:ext cx="257171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F06FD0-3979-84A0-70D0-65D03BFBC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2187592"/>
            <a:ext cx="5552440" cy="4447659"/>
          </a:xfrm>
          <a:prstGeom prst="roundRect">
            <a:avLst>
              <a:gd name="adj" fmla="val 5511"/>
            </a:avLst>
          </a:prstGeom>
          <a:ln w="28575">
            <a:solidFill>
              <a:schemeClr val="bg1">
                <a:lumMod val="6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DC58878-1AAC-19D0-C853-82453818BC58}"/>
              </a:ext>
            </a:extLst>
          </p:cNvPr>
          <p:cNvSpPr txBox="1">
            <a:spLocks/>
          </p:cNvSpPr>
          <p:nvPr/>
        </p:nvSpPr>
        <p:spPr>
          <a:xfrm>
            <a:off x="6226509" y="2504863"/>
            <a:ext cx="2803253" cy="52826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0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 Arc for VMware vSphere</a:t>
            </a:r>
          </a:p>
          <a:p>
            <a:pPr marL="0" marR="0" lvl="0" indent="0" algn="l" defTabSz="9510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Extienda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la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administración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Azure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0137349-B6D0-E666-B612-FB5B4F6DA569}"/>
              </a:ext>
            </a:extLst>
          </p:cNvPr>
          <p:cNvSpPr txBox="1"/>
          <p:nvPr/>
        </p:nvSpPr>
        <p:spPr>
          <a:xfrm>
            <a:off x="6275636" y="4177863"/>
            <a:ext cx="2566294" cy="6232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Conecte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Vmware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 un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entorno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Instale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Azure Arc para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hablitar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servicios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Azure</a:t>
            </a:r>
          </a:p>
        </p:txBody>
      </p:sp>
      <p:sp>
        <p:nvSpPr>
          <p:cNvPr id="86" name="Text Placeholder 15">
            <a:extLst>
              <a:ext uri="{FF2B5EF4-FFF2-40B4-BE49-F238E27FC236}">
                <a16:creationId xmlns:a16="http://schemas.microsoft.com/office/drawing/2014/main" id="{469B9687-61AF-8FE6-73D9-815888377165}"/>
              </a:ext>
            </a:extLst>
          </p:cNvPr>
          <p:cNvSpPr txBox="1">
            <a:spLocks/>
          </p:cNvSpPr>
          <p:nvPr/>
        </p:nvSpPr>
        <p:spPr>
          <a:xfrm>
            <a:off x="6275636" y="5472105"/>
            <a:ext cx="2803253" cy="21466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Se require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</a:rPr>
              <a:t>licenciamiento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 On-prem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ises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VMware</a:t>
            </a:r>
          </a:p>
        </p:txBody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6E4EFD6C-1934-2E58-0286-203BB4902460}"/>
              </a:ext>
            </a:extLst>
          </p:cNvPr>
          <p:cNvSpPr txBox="1"/>
          <p:nvPr/>
        </p:nvSpPr>
        <p:spPr>
          <a:xfrm>
            <a:off x="5461162" y="887174"/>
            <a:ext cx="2970169" cy="4308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1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 Arc</a:t>
            </a:r>
          </a:p>
        </p:txBody>
      </p:sp>
      <p:pic>
        <p:nvPicPr>
          <p:cNvPr id="52" name="Graphic 93">
            <a:extLst>
              <a:ext uri="{FF2B5EF4-FFF2-40B4-BE49-F238E27FC236}">
                <a16:creationId xmlns:a16="http://schemas.microsoft.com/office/drawing/2014/main" id="{88707394-8F37-1DA2-A355-53986EF8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7583" y="770439"/>
            <a:ext cx="576824" cy="657441"/>
          </a:xfrm>
          <a:prstGeom prst="rect">
            <a:avLst/>
          </a:prstGeom>
        </p:spPr>
      </p:pic>
      <p:sp>
        <p:nvSpPr>
          <p:cNvPr id="88" name="Text Placeholder 18">
            <a:extLst>
              <a:ext uri="{FF2B5EF4-FFF2-40B4-BE49-F238E27FC236}">
                <a16:creationId xmlns:a16="http://schemas.microsoft.com/office/drawing/2014/main" id="{5EE79FD1-39B4-E599-6EAE-884F8F876E9C}"/>
              </a:ext>
            </a:extLst>
          </p:cNvPr>
          <p:cNvSpPr txBox="1">
            <a:spLocks/>
          </p:cNvSpPr>
          <p:nvPr/>
        </p:nvSpPr>
        <p:spPr>
          <a:xfrm>
            <a:off x="2783842" y="1549069"/>
            <a:ext cx="6500005" cy="643228"/>
          </a:xfrm>
          <a:prstGeom prst="rect">
            <a:avLst/>
          </a:prstGeom>
          <a:noFill/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Lleve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su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entorno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o</a:t>
            </a:r>
            <a:r>
              <a:rPr lang="es-EC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n-premises al plano de control de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Azure</a:t>
            </a:r>
          </a:p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1EEE6BA-4131-0428-5E1F-6C8C5A21AF62}"/>
              </a:ext>
            </a:extLst>
          </p:cNvPr>
          <p:cNvCxnSpPr>
            <a:cxnSpLocks/>
          </p:cNvCxnSpPr>
          <p:nvPr/>
        </p:nvCxnSpPr>
        <p:spPr>
          <a:xfrm>
            <a:off x="6235882" y="5261195"/>
            <a:ext cx="27110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9DE3F6FD-4A30-E08A-80AB-F7EA65D50AE3}"/>
              </a:ext>
            </a:extLst>
          </p:cNvPr>
          <p:cNvSpPr/>
          <p:nvPr/>
        </p:nvSpPr>
        <p:spPr>
          <a:xfrm rot="16200000" flipH="1">
            <a:off x="5724529" y="-1085634"/>
            <a:ext cx="657440" cy="5637947"/>
          </a:xfrm>
          <a:prstGeom prst="leftBracket">
            <a:avLst>
              <a:gd name="adj" fmla="val 83704"/>
            </a:avLst>
          </a:prstGeom>
          <a:ln w="28575">
            <a:gradFill>
              <a:gsLst>
                <a:gs pos="0">
                  <a:schemeClr val="tx2"/>
                </a:gs>
                <a:gs pos="100000">
                  <a:schemeClr val="accent3"/>
                </a:gs>
              </a:gsLst>
              <a:lin ang="2400000" scaled="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28745C1-B047-C114-BDD1-651BBF2374BF}"/>
              </a:ext>
            </a:extLst>
          </p:cNvPr>
          <p:cNvSpPr txBox="1">
            <a:spLocks/>
          </p:cNvSpPr>
          <p:nvPr/>
        </p:nvSpPr>
        <p:spPr>
          <a:xfrm>
            <a:off x="9174547" y="2504862"/>
            <a:ext cx="2152350" cy="831961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0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 Stack HCI</a:t>
            </a:r>
          </a:p>
          <a:p>
            <a:pPr marL="0" marR="0" lvl="0" indent="0" algn="l" defTabSz="9510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C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nativos de la nube en el </a:t>
            </a:r>
            <a:r>
              <a:rPr kumimoji="0" lang="es-EC" sz="11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edge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Graphic 76" descr="Migrate and modernize diagram">
            <a:extLst>
              <a:ext uri="{FF2B5EF4-FFF2-40B4-BE49-F238E27FC236}">
                <a16:creationId xmlns:a16="http://schemas.microsoft.com/office/drawing/2014/main" id="{A004DCA4-C140-DF59-2815-278A91CA3480}"/>
              </a:ext>
            </a:extLst>
          </p:cNvPr>
          <p:cNvSpPr/>
          <p:nvPr/>
        </p:nvSpPr>
        <p:spPr>
          <a:xfrm>
            <a:off x="8672987" y="1784016"/>
            <a:ext cx="491844" cy="591162"/>
          </a:xfrm>
          <a:custGeom>
            <a:avLst/>
            <a:gdLst>
              <a:gd name="connsiteX0" fmla="*/ 42863 w 285750"/>
              <a:gd name="connsiteY0" fmla="*/ 0 h 371475"/>
              <a:gd name="connsiteX1" fmla="*/ 0 w 285750"/>
              <a:gd name="connsiteY1" fmla="*/ 42863 h 371475"/>
              <a:gd name="connsiteX2" fmla="*/ 0 w 285750"/>
              <a:gd name="connsiteY2" fmla="*/ 357188 h 371475"/>
              <a:gd name="connsiteX3" fmla="*/ 14288 w 285750"/>
              <a:gd name="connsiteY3" fmla="*/ 371475 h 371475"/>
              <a:gd name="connsiteX4" fmla="*/ 57150 w 285750"/>
              <a:gd name="connsiteY4" fmla="*/ 371475 h 371475"/>
              <a:gd name="connsiteX5" fmla="*/ 57150 w 285750"/>
              <a:gd name="connsiteY5" fmla="*/ 290513 h 371475"/>
              <a:gd name="connsiteX6" fmla="*/ 71438 w 285750"/>
              <a:gd name="connsiteY6" fmla="*/ 276225 h 371475"/>
              <a:gd name="connsiteX7" fmla="*/ 214313 w 285750"/>
              <a:gd name="connsiteY7" fmla="*/ 276225 h 371475"/>
              <a:gd name="connsiteX8" fmla="*/ 228600 w 285750"/>
              <a:gd name="connsiteY8" fmla="*/ 290513 h 371475"/>
              <a:gd name="connsiteX9" fmla="*/ 228600 w 285750"/>
              <a:gd name="connsiteY9" fmla="*/ 371475 h 371475"/>
              <a:gd name="connsiteX10" fmla="*/ 271463 w 285750"/>
              <a:gd name="connsiteY10" fmla="*/ 371475 h 371475"/>
              <a:gd name="connsiteX11" fmla="*/ 285750 w 285750"/>
              <a:gd name="connsiteY11" fmla="*/ 357188 h 371475"/>
              <a:gd name="connsiteX12" fmla="*/ 285750 w 285750"/>
              <a:gd name="connsiteY12" fmla="*/ 185724 h 371475"/>
              <a:gd name="connsiteX13" fmla="*/ 242888 w 285750"/>
              <a:gd name="connsiteY13" fmla="*/ 142862 h 371475"/>
              <a:gd name="connsiteX14" fmla="*/ 228600 w 285750"/>
              <a:gd name="connsiteY14" fmla="*/ 142862 h 371475"/>
              <a:gd name="connsiteX15" fmla="*/ 228600 w 285750"/>
              <a:gd name="connsiteY15" fmla="*/ 42863 h 371475"/>
              <a:gd name="connsiteX16" fmla="*/ 185738 w 285750"/>
              <a:gd name="connsiteY16" fmla="*/ 0 h 371475"/>
              <a:gd name="connsiteX17" fmla="*/ 42863 w 285750"/>
              <a:gd name="connsiteY17" fmla="*/ 0 h 371475"/>
              <a:gd name="connsiteX18" fmla="*/ 57150 w 285750"/>
              <a:gd name="connsiteY18" fmla="*/ 85725 h 371475"/>
              <a:gd name="connsiteX19" fmla="*/ 76200 w 285750"/>
              <a:gd name="connsiteY19" fmla="*/ 66675 h 371475"/>
              <a:gd name="connsiteX20" fmla="*/ 95250 w 285750"/>
              <a:gd name="connsiteY20" fmla="*/ 85725 h 371475"/>
              <a:gd name="connsiteX21" fmla="*/ 76200 w 285750"/>
              <a:gd name="connsiteY21" fmla="*/ 104775 h 371475"/>
              <a:gd name="connsiteX22" fmla="*/ 57150 w 285750"/>
              <a:gd name="connsiteY22" fmla="*/ 85725 h 371475"/>
              <a:gd name="connsiteX23" fmla="*/ 76200 w 285750"/>
              <a:gd name="connsiteY23" fmla="*/ 200025 h 371475"/>
              <a:gd name="connsiteX24" fmla="*/ 95250 w 285750"/>
              <a:gd name="connsiteY24" fmla="*/ 219075 h 371475"/>
              <a:gd name="connsiteX25" fmla="*/ 76200 w 285750"/>
              <a:gd name="connsiteY25" fmla="*/ 238125 h 371475"/>
              <a:gd name="connsiteX26" fmla="*/ 57150 w 285750"/>
              <a:gd name="connsiteY26" fmla="*/ 219075 h 371475"/>
              <a:gd name="connsiteX27" fmla="*/ 76200 w 285750"/>
              <a:gd name="connsiteY27" fmla="*/ 200025 h 371475"/>
              <a:gd name="connsiteX28" fmla="*/ 57150 w 285750"/>
              <a:gd name="connsiteY28" fmla="*/ 152400 h 371475"/>
              <a:gd name="connsiteX29" fmla="*/ 76200 w 285750"/>
              <a:gd name="connsiteY29" fmla="*/ 133350 h 371475"/>
              <a:gd name="connsiteX30" fmla="*/ 95250 w 285750"/>
              <a:gd name="connsiteY30" fmla="*/ 152400 h 371475"/>
              <a:gd name="connsiteX31" fmla="*/ 76200 w 285750"/>
              <a:gd name="connsiteY31" fmla="*/ 171450 h 371475"/>
              <a:gd name="connsiteX32" fmla="*/ 57150 w 285750"/>
              <a:gd name="connsiteY32" fmla="*/ 152400 h 371475"/>
              <a:gd name="connsiteX33" fmla="*/ 142875 w 285750"/>
              <a:gd name="connsiteY33" fmla="*/ 66675 h 371475"/>
              <a:gd name="connsiteX34" fmla="*/ 161925 w 285750"/>
              <a:gd name="connsiteY34" fmla="*/ 85725 h 371475"/>
              <a:gd name="connsiteX35" fmla="*/ 142875 w 285750"/>
              <a:gd name="connsiteY35" fmla="*/ 104775 h 371475"/>
              <a:gd name="connsiteX36" fmla="*/ 123825 w 285750"/>
              <a:gd name="connsiteY36" fmla="*/ 85725 h 371475"/>
              <a:gd name="connsiteX37" fmla="*/ 142875 w 285750"/>
              <a:gd name="connsiteY37" fmla="*/ 66675 h 371475"/>
              <a:gd name="connsiteX38" fmla="*/ 123825 w 285750"/>
              <a:gd name="connsiteY38" fmla="*/ 219075 h 371475"/>
              <a:gd name="connsiteX39" fmla="*/ 142875 w 285750"/>
              <a:gd name="connsiteY39" fmla="*/ 200025 h 371475"/>
              <a:gd name="connsiteX40" fmla="*/ 161925 w 285750"/>
              <a:gd name="connsiteY40" fmla="*/ 219075 h 371475"/>
              <a:gd name="connsiteX41" fmla="*/ 142875 w 285750"/>
              <a:gd name="connsiteY41" fmla="*/ 238125 h 371475"/>
              <a:gd name="connsiteX42" fmla="*/ 123825 w 285750"/>
              <a:gd name="connsiteY42" fmla="*/ 219075 h 371475"/>
              <a:gd name="connsiteX43" fmla="*/ 209550 w 285750"/>
              <a:gd name="connsiteY43" fmla="*/ 200025 h 371475"/>
              <a:gd name="connsiteX44" fmla="*/ 228600 w 285750"/>
              <a:gd name="connsiteY44" fmla="*/ 219075 h 371475"/>
              <a:gd name="connsiteX45" fmla="*/ 209550 w 285750"/>
              <a:gd name="connsiteY45" fmla="*/ 238125 h 371475"/>
              <a:gd name="connsiteX46" fmla="*/ 190500 w 285750"/>
              <a:gd name="connsiteY46" fmla="*/ 219075 h 371475"/>
              <a:gd name="connsiteX47" fmla="*/ 209550 w 285750"/>
              <a:gd name="connsiteY47" fmla="*/ 200025 h 371475"/>
              <a:gd name="connsiteX48" fmla="*/ 123825 w 285750"/>
              <a:gd name="connsiteY48" fmla="*/ 152400 h 371475"/>
              <a:gd name="connsiteX49" fmla="*/ 142875 w 285750"/>
              <a:gd name="connsiteY49" fmla="*/ 133350 h 371475"/>
              <a:gd name="connsiteX50" fmla="*/ 161925 w 285750"/>
              <a:gd name="connsiteY50" fmla="*/ 152400 h 371475"/>
              <a:gd name="connsiteX51" fmla="*/ 142875 w 285750"/>
              <a:gd name="connsiteY51" fmla="*/ 171450 h 371475"/>
              <a:gd name="connsiteX52" fmla="*/ 123825 w 285750"/>
              <a:gd name="connsiteY52" fmla="*/ 152400 h 371475"/>
              <a:gd name="connsiteX53" fmla="*/ 200025 w 285750"/>
              <a:gd name="connsiteY53" fmla="*/ 371475 h 371475"/>
              <a:gd name="connsiteX54" fmla="*/ 200025 w 285750"/>
              <a:gd name="connsiteY54" fmla="*/ 304800 h 371475"/>
              <a:gd name="connsiteX55" fmla="*/ 157161 w 285750"/>
              <a:gd name="connsiteY55" fmla="*/ 304800 h 371475"/>
              <a:gd name="connsiteX56" fmla="*/ 157161 w 285750"/>
              <a:gd name="connsiteY56" fmla="*/ 371475 h 371475"/>
              <a:gd name="connsiteX57" fmla="*/ 200025 w 285750"/>
              <a:gd name="connsiteY57" fmla="*/ 371475 h 371475"/>
              <a:gd name="connsiteX58" fmla="*/ 128586 w 285750"/>
              <a:gd name="connsiteY58" fmla="*/ 371475 h 371475"/>
              <a:gd name="connsiteX59" fmla="*/ 128586 w 285750"/>
              <a:gd name="connsiteY59" fmla="*/ 304800 h 371475"/>
              <a:gd name="connsiteX60" fmla="*/ 85725 w 285750"/>
              <a:gd name="connsiteY60" fmla="*/ 304800 h 371475"/>
              <a:gd name="connsiteX61" fmla="*/ 85725 w 285750"/>
              <a:gd name="connsiteY61" fmla="*/ 371475 h 371475"/>
              <a:gd name="connsiteX62" fmla="*/ 128586 w 285750"/>
              <a:gd name="connsiteY6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85750" h="371475">
                <a:moveTo>
                  <a:pt x="42863" y="0"/>
                </a:moveTo>
                <a:cubicBezTo>
                  <a:pt x="19190" y="0"/>
                  <a:pt x="0" y="19190"/>
                  <a:pt x="0" y="42863"/>
                </a:cubicBezTo>
                <a:lnTo>
                  <a:pt x="0" y="357188"/>
                </a:lnTo>
                <a:cubicBezTo>
                  <a:pt x="0" y="365078"/>
                  <a:pt x="6397" y="371475"/>
                  <a:pt x="14288" y="371475"/>
                </a:cubicBezTo>
                <a:lnTo>
                  <a:pt x="57150" y="371475"/>
                </a:lnTo>
                <a:lnTo>
                  <a:pt x="57150" y="290513"/>
                </a:lnTo>
                <a:cubicBezTo>
                  <a:pt x="57150" y="282622"/>
                  <a:pt x="63547" y="276225"/>
                  <a:pt x="71438" y="276225"/>
                </a:cubicBezTo>
                <a:lnTo>
                  <a:pt x="214313" y="276225"/>
                </a:lnTo>
                <a:cubicBezTo>
                  <a:pt x="222203" y="276225"/>
                  <a:pt x="228600" y="282622"/>
                  <a:pt x="228600" y="290513"/>
                </a:cubicBezTo>
                <a:lnTo>
                  <a:pt x="228600" y="371475"/>
                </a:lnTo>
                <a:lnTo>
                  <a:pt x="271463" y="371475"/>
                </a:lnTo>
                <a:cubicBezTo>
                  <a:pt x="279353" y="371475"/>
                  <a:pt x="285750" y="365078"/>
                  <a:pt x="285750" y="357188"/>
                </a:cubicBezTo>
                <a:lnTo>
                  <a:pt x="285750" y="185724"/>
                </a:lnTo>
                <a:cubicBezTo>
                  <a:pt x="285750" y="162053"/>
                  <a:pt x="266559" y="142862"/>
                  <a:pt x="242888" y="142862"/>
                </a:cubicBezTo>
                <a:lnTo>
                  <a:pt x="228600" y="142862"/>
                </a:lnTo>
                <a:lnTo>
                  <a:pt x="228600" y="42863"/>
                </a:lnTo>
                <a:cubicBezTo>
                  <a:pt x="228600" y="19190"/>
                  <a:pt x="209409" y="0"/>
                  <a:pt x="185738" y="0"/>
                </a:cubicBezTo>
                <a:lnTo>
                  <a:pt x="42863" y="0"/>
                </a:lnTo>
                <a:close/>
                <a:moveTo>
                  <a:pt x="57150" y="85725"/>
                </a:moveTo>
                <a:cubicBezTo>
                  <a:pt x="57150" y="75204"/>
                  <a:pt x="65679" y="66675"/>
                  <a:pt x="76200" y="66675"/>
                </a:cubicBezTo>
                <a:cubicBezTo>
                  <a:pt x="86721" y="66675"/>
                  <a:pt x="95250" y="75204"/>
                  <a:pt x="95250" y="85725"/>
                </a:cubicBezTo>
                <a:cubicBezTo>
                  <a:pt x="95250" y="96246"/>
                  <a:pt x="86721" y="104775"/>
                  <a:pt x="76200" y="104775"/>
                </a:cubicBezTo>
                <a:cubicBezTo>
                  <a:pt x="65679" y="104775"/>
                  <a:pt x="57150" y="96246"/>
                  <a:pt x="57150" y="85725"/>
                </a:cubicBezTo>
                <a:close/>
                <a:moveTo>
                  <a:pt x="76200" y="200025"/>
                </a:moveTo>
                <a:cubicBezTo>
                  <a:pt x="86721" y="200025"/>
                  <a:pt x="95250" y="208554"/>
                  <a:pt x="95250" y="219075"/>
                </a:cubicBezTo>
                <a:cubicBezTo>
                  <a:pt x="95250" y="229596"/>
                  <a:pt x="86721" y="238125"/>
                  <a:pt x="76200" y="238125"/>
                </a:cubicBezTo>
                <a:cubicBezTo>
                  <a:pt x="65679" y="238125"/>
                  <a:pt x="57150" y="229596"/>
                  <a:pt x="57150" y="219075"/>
                </a:cubicBezTo>
                <a:cubicBezTo>
                  <a:pt x="57150" y="208554"/>
                  <a:pt x="65679" y="200025"/>
                  <a:pt x="76200" y="200025"/>
                </a:cubicBezTo>
                <a:close/>
                <a:moveTo>
                  <a:pt x="57150" y="152400"/>
                </a:moveTo>
                <a:cubicBezTo>
                  <a:pt x="57150" y="141879"/>
                  <a:pt x="65679" y="133350"/>
                  <a:pt x="76200" y="133350"/>
                </a:cubicBezTo>
                <a:cubicBezTo>
                  <a:pt x="86721" y="133350"/>
                  <a:pt x="95250" y="141879"/>
                  <a:pt x="95250" y="152400"/>
                </a:cubicBezTo>
                <a:cubicBezTo>
                  <a:pt x="95250" y="162921"/>
                  <a:pt x="86721" y="171450"/>
                  <a:pt x="76200" y="171450"/>
                </a:cubicBezTo>
                <a:cubicBezTo>
                  <a:pt x="65679" y="171450"/>
                  <a:pt x="57150" y="162921"/>
                  <a:pt x="57150" y="152400"/>
                </a:cubicBezTo>
                <a:close/>
                <a:moveTo>
                  <a:pt x="142875" y="66675"/>
                </a:moveTo>
                <a:cubicBezTo>
                  <a:pt x="153396" y="66675"/>
                  <a:pt x="161925" y="75204"/>
                  <a:pt x="161925" y="85725"/>
                </a:cubicBezTo>
                <a:cubicBezTo>
                  <a:pt x="161925" y="96246"/>
                  <a:pt x="153396" y="104775"/>
                  <a:pt x="142875" y="104775"/>
                </a:cubicBezTo>
                <a:cubicBezTo>
                  <a:pt x="132354" y="104775"/>
                  <a:pt x="123825" y="96246"/>
                  <a:pt x="123825" y="85725"/>
                </a:cubicBezTo>
                <a:cubicBezTo>
                  <a:pt x="123825" y="75204"/>
                  <a:pt x="132354" y="66675"/>
                  <a:pt x="142875" y="66675"/>
                </a:cubicBezTo>
                <a:close/>
                <a:moveTo>
                  <a:pt x="123825" y="219075"/>
                </a:moveTo>
                <a:cubicBezTo>
                  <a:pt x="123825" y="208554"/>
                  <a:pt x="132354" y="200025"/>
                  <a:pt x="142875" y="200025"/>
                </a:cubicBezTo>
                <a:cubicBezTo>
                  <a:pt x="153396" y="200025"/>
                  <a:pt x="161925" y="208554"/>
                  <a:pt x="161925" y="219075"/>
                </a:cubicBezTo>
                <a:cubicBezTo>
                  <a:pt x="161925" y="229596"/>
                  <a:pt x="153396" y="238125"/>
                  <a:pt x="142875" y="238125"/>
                </a:cubicBezTo>
                <a:cubicBezTo>
                  <a:pt x="132354" y="238125"/>
                  <a:pt x="123825" y="229596"/>
                  <a:pt x="123825" y="219075"/>
                </a:cubicBezTo>
                <a:close/>
                <a:moveTo>
                  <a:pt x="209550" y="200025"/>
                </a:moveTo>
                <a:cubicBezTo>
                  <a:pt x="220071" y="200025"/>
                  <a:pt x="228600" y="208554"/>
                  <a:pt x="228600" y="219075"/>
                </a:cubicBezTo>
                <a:cubicBezTo>
                  <a:pt x="228600" y="229596"/>
                  <a:pt x="220071" y="238125"/>
                  <a:pt x="209550" y="238125"/>
                </a:cubicBezTo>
                <a:cubicBezTo>
                  <a:pt x="199029" y="238125"/>
                  <a:pt x="190500" y="229596"/>
                  <a:pt x="190500" y="219075"/>
                </a:cubicBezTo>
                <a:cubicBezTo>
                  <a:pt x="190500" y="208554"/>
                  <a:pt x="199029" y="200025"/>
                  <a:pt x="209550" y="200025"/>
                </a:cubicBezTo>
                <a:close/>
                <a:moveTo>
                  <a:pt x="123825" y="152400"/>
                </a:moveTo>
                <a:cubicBezTo>
                  <a:pt x="123825" y="141879"/>
                  <a:pt x="132354" y="133350"/>
                  <a:pt x="142875" y="133350"/>
                </a:cubicBezTo>
                <a:cubicBezTo>
                  <a:pt x="153396" y="133350"/>
                  <a:pt x="161925" y="141879"/>
                  <a:pt x="161925" y="152400"/>
                </a:cubicBezTo>
                <a:cubicBezTo>
                  <a:pt x="161925" y="162921"/>
                  <a:pt x="153396" y="171450"/>
                  <a:pt x="142875" y="171450"/>
                </a:cubicBezTo>
                <a:cubicBezTo>
                  <a:pt x="132354" y="171450"/>
                  <a:pt x="123825" y="162921"/>
                  <a:pt x="123825" y="152400"/>
                </a:cubicBezTo>
                <a:close/>
                <a:moveTo>
                  <a:pt x="200025" y="371475"/>
                </a:moveTo>
                <a:lnTo>
                  <a:pt x="200025" y="304800"/>
                </a:lnTo>
                <a:lnTo>
                  <a:pt x="157161" y="304800"/>
                </a:lnTo>
                <a:lnTo>
                  <a:pt x="157161" y="371475"/>
                </a:lnTo>
                <a:lnTo>
                  <a:pt x="200025" y="371475"/>
                </a:lnTo>
                <a:close/>
                <a:moveTo>
                  <a:pt x="128586" y="371475"/>
                </a:moveTo>
                <a:lnTo>
                  <a:pt x="128586" y="304800"/>
                </a:lnTo>
                <a:lnTo>
                  <a:pt x="85725" y="304800"/>
                </a:lnTo>
                <a:lnTo>
                  <a:pt x="85725" y="371475"/>
                </a:lnTo>
                <a:lnTo>
                  <a:pt x="128586" y="371475"/>
                </a:lnTo>
                <a:close/>
              </a:path>
            </a:pathLst>
          </a:custGeom>
          <a:solidFill>
            <a:srgbClr val="D2D2D2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D08045-A178-509B-C2B4-F31DADCFC68A}"/>
              </a:ext>
            </a:extLst>
          </p:cNvPr>
          <p:cNvSpPr txBox="1"/>
          <p:nvPr/>
        </p:nvSpPr>
        <p:spPr>
          <a:xfrm>
            <a:off x="6278974" y="3365434"/>
            <a:ext cx="2152357" cy="60016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C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Habilite las operaciones y servicios de gestión del ciclo de vida de las </a:t>
            </a:r>
            <a:r>
              <a:rPr kumimoji="0" lang="es-EC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VMs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EE9167-F14F-9849-F6A0-0124A3D4BE63}"/>
              </a:ext>
            </a:extLst>
          </p:cNvPr>
          <p:cNvSpPr txBox="1"/>
          <p:nvPr/>
        </p:nvSpPr>
        <p:spPr>
          <a:xfrm>
            <a:off x="9174547" y="4177863"/>
            <a:ext cx="2352605" cy="7925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Ejecute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aplicaciones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tradicionales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nuevas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Use un plano </a:t>
            </a:r>
            <a:r>
              <a:rPr kumimoji="0" lang="en-US" sz="110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común</a:t>
            </a:r>
            <a:r>
              <a:rPr kumimoji="0" lang="en-US" sz="11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gestión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seguridad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todos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entornos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527698-9BF7-A667-B2E2-2458770B4F92}"/>
              </a:ext>
            </a:extLst>
          </p:cNvPr>
          <p:cNvSpPr txBox="1"/>
          <p:nvPr/>
        </p:nvSpPr>
        <p:spPr>
          <a:xfrm>
            <a:off x="9174547" y="3365434"/>
            <a:ext cx="2604402" cy="60016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C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Implemente y gestione máquinas virtuales en el </a:t>
            </a:r>
            <a:r>
              <a:rPr kumimoji="0" lang="es-EC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edge</a:t>
            </a:r>
            <a:r>
              <a:rPr kumimoji="0" lang="es-EC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con infraestructura HCI nativa de la nube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1A24C30E-E5F6-EA66-6FA3-8A2FD23BAA7C}"/>
              </a:ext>
            </a:extLst>
          </p:cNvPr>
          <p:cNvSpPr txBox="1">
            <a:spLocks/>
          </p:cNvSpPr>
          <p:nvPr/>
        </p:nvSpPr>
        <p:spPr>
          <a:xfrm>
            <a:off x="9208474" y="5472105"/>
            <a:ext cx="2439966" cy="166769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se require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licenciamiento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VMware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E7C310-E26D-0C84-DA73-0596FC1E6A49}"/>
              </a:ext>
            </a:extLst>
          </p:cNvPr>
          <p:cNvCxnSpPr>
            <a:cxnSpLocks/>
          </p:cNvCxnSpPr>
          <p:nvPr/>
        </p:nvCxnSpPr>
        <p:spPr>
          <a:xfrm>
            <a:off x="6275636" y="4061937"/>
            <a:ext cx="258881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74083C-715E-C8F9-C73F-419C123C34DF}"/>
              </a:ext>
            </a:extLst>
          </p:cNvPr>
          <p:cNvCxnSpPr>
            <a:cxnSpLocks/>
          </p:cNvCxnSpPr>
          <p:nvPr/>
        </p:nvCxnSpPr>
        <p:spPr>
          <a:xfrm>
            <a:off x="9164831" y="3989466"/>
            <a:ext cx="23302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DEA2C2-546E-B23D-6F02-921B1368FAD5}"/>
              </a:ext>
            </a:extLst>
          </p:cNvPr>
          <p:cNvCxnSpPr>
            <a:cxnSpLocks/>
          </p:cNvCxnSpPr>
          <p:nvPr/>
        </p:nvCxnSpPr>
        <p:spPr>
          <a:xfrm>
            <a:off x="9164831" y="5261195"/>
            <a:ext cx="23302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71B5FB1-5903-C4CC-5649-435E87AB6DFF}"/>
              </a:ext>
            </a:extLst>
          </p:cNvPr>
          <p:cNvSpPr txBox="1">
            <a:spLocks/>
          </p:cNvSpPr>
          <p:nvPr/>
        </p:nvSpPr>
        <p:spPr>
          <a:xfrm>
            <a:off x="428185" y="178341"/>
            <a:ext cx="1101852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-EC" sz="3100" b="1" dirty="0"/>
              <a:t>Alternativas Microsoft para clientes VMware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F1AFF2B-A6E8-05C2-08B3-9CBE9E6B8FFD}"/>
              </a:ext>
            </a:extLst>
          </p:cNvPr>
          <p:cNvSpPr txBox="1">
            <a:spLocks/>
          </p:cNvSpPr>
          <p:nvPr/>
        </p:nvSpPr>
        <p:spPr>
          <a:xfrm>
            <a:off x="627637" y="6225581"/>
            <a:ext cx="3141762" cy="55057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s-EC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ESU de </a:t>
            </a:r>
            <a:r>
              <a:rPr kumimoji="0" lang="es-EC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Win</a:t>
            </a:r>
            <a:r>
              <a:rPr kumimoji="0" lang="es-EC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/SQL y AHB gratis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E19D501-C805-ADDD-6B63-895F4E026A2D}"/>
              </a:ext>
            </a:extLst>
          </p:cNvPr>
          <p:cNvSpPr txBox="1">
            <a:spLocks/>
          </p:cNvSpPr>
          <p:nvPr/>
        </p:nvSpPr>
        <p:spPr>
          <a:xfrm>
            <a:off x="3409976" y="6225581"/>
            <a:ext cx="2308351" cy="205367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C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ESU de </a:t>
            </a:r>
            <a:r>
              <a:rPr kumimoji="0" lang="es-EC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Win</a:t>
            </a:r>
            <a:r>
              <a:rPr kumimoji="0" lang="es-EC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/SQL y AHB gratis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0" name="Straight Connector 42">
            <a:extLst>
              <a:ext uri="{FF2B5EF4-FFF2-40B4-BE49-F238E27FC236}">
                <a16:creationId xmlns:a16="http://schemas.microsoft.com/office/drawing/2014/main" id="{6BB25186-8C11-82E9-FD7E-FDB7A0A2533D}"/>
              </a:ext>
            </a:extLst>
          </p:cNvPr>
          <p:cNvCxnSpPr>
            <a:cxnSpLocks/>
          </p:cNvCxnSpPr>
          <p:nvPr/>
        </p:nvCxnSpPr>
        <p:spPr>
          <a:xfrm>
            <a:off x="3408387" y="6007780"/>
            <a:ext cx="24698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60B159DD-5874-2830-3D5B-64084561DBD6}"/>
              </a:ext>
            </a:extLst>
          </p:cNvPr>
          <p:cNvCxnSpPr>
            <a:cxnSpLocks/>
          </p:cNvCxnSpPr>
          <p:nvPr/>
        </p:nvCxnSpPr>
        <p:spPr>
          <a:xfrm>
            <a:off x="643464" y="6007779"/>
            <a:ext cx="257171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9">
            <a:extLst>
              <a:ext uri="{FF2B5EF4-FFF2-40B4-BE49-F238E27FC236}">
                <a16:creationId xmlns:a16="http://schemas.microsoft.com/office/drawing/2014/main" id="{A5ED8A4C-51BE-0172-787C-8CD1F180CE31}"/>
              </a:ext>
            </a:extLst>
          </p:cNvPr>
          <p:cNvCxnSpPr>
            <a:cxnSpLocks/>
          </p:cNvCxnSpPr>
          <p:nvPr/>
        </p:nvCxnSpPr>
        <p:spPr>
          <a:xfrm>
            <a:off x="6226509" y="6007779"/>
            <a:ext cx="27110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0">
            <a:extLst>
              <a:ext uri="{FF2B5EF4-FFF2-40B4-BE49-F238E27FC236}">
                <a16:creationId xmlns:a16="http://schemas.microsoft.com/office/drawing/2014/main" id="{81654092-F666-2687-6B20-1BDAF1173086}"/>
              </a:ext>
            </a:extLst>
          </p:cNvPr>
          <p:cNvCxnSpPr>
            <a:cxnSpLocks/>
          </p:cNvCxnSpPr>
          <p:nvPr/>
        </p:nvCxnSpPr>
        <p:spPr>
          <a:xfrm>
            <a:off x="9155458" y="6007779"/>
            <a:ext cx="23302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87D10585-15D0-789D-3AA5-8A85692B036A}"/>
              </a:ext>
            </a:extLst>
          </p:cNvPr>
          <p:cNvSpPr txBox="1">
            <a:spLocks/>
          </p:cNvSpPr>
          <p:nvPr/>
        </p:nvSpPr>
        <p:spPr>
          <a:xfrm>
            <a:off x="6275636" y="6199208"/>
            <a:ext cx="2308351" cy="205367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C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ESU de </a:t>
            </a:r>
            <a:r>
              <a:rPr kumimoji="0" lang="es-EC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Win</a:t>
            </a:r>
            <a:r>
              <a:rPr kumimoji="0" lang="es-EC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/SQL y AHB gratis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608E5355-8BF1-4AF0-123B-A24B53198F3E}"/>
              </a:ext>
            </a:extLst>
          </p:cNvPr>
          <p:cNvSpPr txBox="1">
            <a:spLocks/>
          </p:cNvSpPr>
          <p:nvPr/>
        </p:nvSpPr>
        <p:spPr>
          <a:xfrm>
            <a:off x="9174547" y="6225580"/>
            <a:ext cx="2308351" cy="205367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C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ESU de </a:t>
            </a:r>
            <a:r>
              <a:rPr kumimoji="0" lang="es-EC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Win</a:t>
            </a:r>
            <a:r>
              <a:rPr kumimoji="0" lang="es-EC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/SQL y AHB pueden comprarse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Graphic 8" descr="Image of cloud">
            <a:extLst>
              <a:ext uri="{FF2B5EF4-FFF2-40B4-BE49-F238E27FC236}">
                <a16:creationId xmlns:a16="http://schemas.microsoft.com/office/drawing/2014/main" id="{15167918-46A4-D942-DECC-B24B5755D431}"/>
              </a:ext>
            </a:extLst>
          </p:cNvPr>
          <p:cNvSpPr/>
          <p:nvPr/>
        </p:nvSpPr>
        <p:spPr>
          <a:xfrm>
            <a:off x="2888672" y="1845811"/>
            <a:ext cx="765889" cy="566253"/>
          </a:xfrm>
          <a:custGeom>
            <a:avLst/>
            <a:gdLst>
              <a:gd name="connsiteX0" fmla="*/ 126389 w 603032"/>
              <a:gd name="connsiteY0" fmla="*/ 146739 h 394136"/>
              <a:gd name="connsiteX1" fmla="*/ 332685 w 603032"/>
              <a:gd name="connsiteY1" fmla="*/ 2782 h 394136"/>
              <a:gd name="connsiteX2" fmla="*/ 476643 w 603032"/>
              <a:gd name="connsiteY2" fmla="*/ 146739 h 394136"/>
              <a:gd name="connsiteX3" fmla="*/ 479334 w 603032"/>
              <a:gd name="connsiteY3" fmla="*/ 146739 h 394136"/>
              <a:gd name="connsiteX4" fmla="*/ 603033 w 603032"/>
              <a:gd name="connsiteY4" fmla="*/ 270438 h 394136"/>
              <a:gd name="connsiteX5" fmla="*/ 479334 w 603032"/>
              <a:gd name="connsiteY5" fmla="*/ 394137 h 394136"/>
              <a:gd name="connsiteX6" fmla="*/ 123699 w 603032"/>
              <a:gd name="connsiteY6" fmla="*/ 394137 h 394136"/>
              <a:gd name="connsiteX7" fmla="*/ 0 w 603032"/>
              <a:gd name="connsiteY7" fmla="*/ 270438 h 394136"/>
              <a:gd name="connsiteX8" fmla="*/ 123699 w 603032"/>
              <a:gd name="connsiteY8" fmla="*/ 146739 h 394136"/>
              <a:gd name="connsiteX9" fmla="*/ 126389 w 603032"/>
              <a:gd name="connsiteY9" fmla="*/ 146739 h 3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032" h="394136">
                <a:moveTo>
                  <a:pt x="126389" y="146739"/>
                </a:moveTo>
                <a:cubicBezTo>
                  <a:pt x="143604" y="50019"/>
                  <a:pt x="235967" y="-14432"/>
                  <a:pt x="332685" y="2782"/>
                </a:cubicBezTo>
                <a:cubicBezTo>
                  <a:pt x="406104" y="15849"/>
                  <a:pt x="463577" y="73322"/>
                  <a:pt x="476643" y="146739"/>
                </a:cubicBezTo>
                <a:lnTo>
                  <a:pt x="479334" y="146739"/>
                </a:lnTo>
                <a:cubicBezTo>
                  <a:pt x="547650" y="146739"/>
                  <a:pt x="603033" y="202122"/>
                  <a:pt x="603033" y="270438"/>
                </a:cubicBezTo>
                <a:cubicBezTo>
                  <a:pt x="603033" y="338754"/>
                  <a:pt x="547650" y="394137"/>
                  <a:pt x="479334" y="394137"/>
                </a:cubicBezTo>
                <a:lnTo>
                  <a:pt x="123699" y="394137"/>
                </a:lnTo>
                <a:cubicBezTo>
                  <a:pt x="55382" y="394137"/>
                  <a:pt x="0" y="338754"/>
                  <a:pt x="0" y="270438"/>
                </a:cubicBezTo>
                <a:cubicBezTo>
                  <a:pt x="0" y="202122"/>
                  <a:pt x="55382" y="146739"/>
                  <a:pt x="123699" y="146739"/>
                </a:cubicBezTo>
                <a:lnTo>
                  <a:pt x="126389" y="146739"/>
                </a:lnTo>
                <a:close/>
              </a:path>
            </a:pathLst>
          </a:custGeom>
          <a:gradFill>
            <a:gsLst>
              <a:gs pos="0">
                <a:srgbClr val="31ACBD"/>
              </a:gs>
              <a:gs pos="68000">
                <a:srgbClr val="0078D4"/>
              </a:gs>
            </a:gsLst>
            <a:lin ang="10800000" scaled="1"/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08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F2FB-B242-ADD5-E177-9FCADE43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90" y="660400"/>
            <a:ext cx="11018520" cy="553998"/>
          </a:xfrm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s-EC" sz="3100" b="1" dirty="0"/>
              <a:t>Logre un mejor rendimiento y seguridad</a:t>
            </a:r>
            <a:endParaRPr lang="en-US" sz="31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DEFCB-07A9-6D0F-CD12-00AAACC999B0}"/>
              </a:ext>
            </a:extLst>
          </p:cNvPr>
          <p:cNvSpPr txBox="1"/>
          <p:nvPr/>
        </p:nvSpPr>
        <p:spPr>
          <a:xfrm>
            <a:off x="737671" y="3731793"/>
            <a:ext cx="294780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228600" marR="0" indent="-228600" defTabSz="932742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b="1" spc="0" baseline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defRPr>
            </a:lvl1pPr>
            <a:lvl2pPr marL="457200"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s-EC" b="0" dirty="0">
                <a:solidFill>
                  <a:schemeClr val="bg1"/>
                </a:solidFill>
                <a:latin typeface="+mj-lt"/>
              </a:rPr>
              <a:t>Responda rápidamente en un mundo dinámico</a:t>
            </a:r>
            <a:endParaRPr lang="en-US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D584-8866-5359-F5CB-16A48ACC99EB}"/>
              </a:ext>
            </a:extLst>
          </p:cNvPr>
          <p:cNvSpPr txBox="1"/>
          <p:nvPr/>
        </p:nvSpPr>
        <p:spPr>
          <a:xfrm>
            <a:off x="4010099" y="3726453"/>
            <a:ext cx="461634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228600" marR="0" indent="-228600" defTabSz="932742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b="1" spc="0" baseline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defRPr>
            </a:lvl1pPr>
            <a:lvl2pPr marL="457200"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s-EC" b="0" dirty="0">
                <a:solidFill>
                  <a:schemeClr val="bg1"/>
                </a:solidFill>
                <a:latin typeface="+mj-lt"/>
              </a:rPr>
              <a:t>Refuerce la confiabilidad</a:t>
            </a:r>
            <a:br>
              <a:rPr lang="es-EC" b="0" dirty="0">
                <a:solidFill>
                  <a:schemeClr val="bg1"/>
                </a:solidFill>
                <a:latin typeface="+mj-lt"/>
              </a:rPr>
            </a:br>
            <a:r>
              <a:rPr lang="es-EC" b="0" dirty="0">
                <a:solidFill>
                  <a:schemeClr val="bg1"/>
                </a:solidFill>
                <a:latin typeface="+mj-lt"/>
              </a:rPr>
              <a:t>y el rendimiento para</a:t>
            </a:r>
            <a:br>
              <a:rPr lang="es-EC" b="0" dirty="0">
                <a:solidFill>
                  <a:schemeClr val="bg1"/>
                </a:solidFill>
                <a:latin typeface="+mj-lt"/>
              </a:rPr>
            </a:br>
            <a:r>
              <a:rPr lang="es-EC" b="0" dirty="0">
                <a:solidFill>
                  <a:schemeClr val="bg1"/>
                </a:solidFill>
                <a:latin typeface="+mj-lt"/>
              </a:rPr>
              <a:t>Cargas de trabajo de VMware</a:t>
            </a:r>
            <a:endParaRPr lang="en-US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F8FAF-2598-04A5-C69F-BBB2D8CAE237}"/>
              </a:ext>
            </a:extLst>
          </p:cNvPr>
          <p:cNvSpPr txBox="1"/>
          <p:nvPr/>
        </p:nvSpPr>
        <p:spPr>
          <a:xfrm>
            <a:off x="8626439" y="3753770"/>
            <a:ext cx="33147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228600" marR="0" indent="-228600" defTabSz="932742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b="1" spc="0" baseline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defRPr>
            </a:lvl1pPr>
            <a:lvl2pPr marL="457200"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s-EC" b="0" dirty="0">
                <a:solidFill>
                  <a:schemeClr val="bg1"/>
                </a:solidFill>
                <a:latin typeface="+mj-lt"/>
              </a:rPr>
              <a:t>Obtenga cumplimiento y seguridad de nivel empresarial</a:t>
            </a:r>
            <a:endParaRPr lang="en-US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Graphic 7">
            <a:extLst>
              <a:ext uri="{FF2B5EF4-FFF2-40B4-BE49-F238E27FC236}">
                <a16:creationId xmlns:a16="http://schemas.microsoft.com/office/drawing/2014/main" id="{09D1D96C-FD61-E501-F2BF-1A818AC76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9832643" y="2583200"/>
            <a:ext cx="890985" cy="935533"/>
          </a:xfrm>
          <a:custGeom>
            <a:avLst/>
            <a:gdLst>
              <a:gd name="connsiteX0" fmla="*/ 0 w 539245"/>
              <a:gd name="connsiteY0" fmla="*/ 101108 h 566207"/>
              <a:gd name="connsiteX1" fmla="*/ 20222 w 539245"/>
              <a:gd name="connsiteY1" fmla="*/ 80887 h 566207"/>
              <a:gd name="connsiteX2" fmla="*/ 230527 w 539245"/>
              <a:gd name="connsiteY2" fmla="*/ 4044 h 566207"/>
              <a:gd name="connsiteX3" fmla="*/ 254793 w 539245"/>
              <a:gd name="connsiteY3" fmla="*/ 4044 h 566207"/>
              <a:gd name="connsiteX4" fmla="*/ 465099 w 539245"/>
              <a:gd name="connsiteY4" fmla="*/ 80887 h 566207"/>
              <a:gd name="connsiteX5" fmla="*/ 485321 w 539245"/>
              <a:gd name="connsiteY5" fmla="*/ 101108 h 566207"/>
              <a:gd name="connsiteX6" fmla="*/ 485321 w 539245"/>
              <a:gd name="connsiteY6" fmla="*/ 242660 h 566207"/>
              <a:gd name="connsiteX7" fmla="*/ 484997 w 539245"/>
              <a:gd name="connsiteY7" fmla="*/ 257193 h 566207"/>
              <a:gd name="connsiteX8" fmla="*/ 351542 w 539245"/>
              <a:gd name="connsiteY8" fmla="*/ 256484 h 566207"/>
              <a:gd name="connsiteX9" fmla="*/ 323547 w 539245"/>
              <a:gd name="connsiteY9" fmla="*/ 323547 h 566207"/>
              <a:gd name="connsiteX10" fmla="*/ 323547 w 539245"/>
              <a:gd name="connsiteY10" fmla="*/ 324895 h 566207"/>
              <a:gd name="connsiteX11" fmla="*/ 269623 w 539245"/>
              <a:gd name="connsiteY11" fmla="*/ 390953 h 566207"/>
              <a:gd name="connsiteX12" fmla="*/ 269623 w 539245"/>
              <a:gd name="connsiteY12" fmla="*/ 525764 h 566207"/>
              <a:gd name="connsiteX13" fmla="*/ 269730 w 539245"/>
              <a:gd name="connsiteY13" fmla="*/ 529700 h 566207"/>
              <a:gd name="connsiteX14" fmla="*/ 250048 w 539245"/>
              <a:gd name="connsiteY14" fmla="*/ 537843 h 566207"/>
              <a:gd name="connsiteX15" fmla="*/ 235246 w 539245"/>
              <a:gd name="connsiteY15" fmla="*/ 537843 h 566207"/>
              <a:gd name="connsiteX16" fmla="*/ 0 w 539245"/>
              <a:gd name="connsiteY16" fmla="*/ 242660 h 566207"/>
              <a:gd name="connsiteX17" fmla="*/ 0 w 539245"/>
              <a:gd name="connsiteY17" fmla="*/ 101108 h 566207"/>
              <a:gd name="connsiteX18" fmla="*/ 350509 w 539245"/>
              <a:gd name="connsiteY18" fmla="*/ 350509 h 566207"/>
              <a:gd name="connsiteX19" fmla="*/ 350509 w 539245"/>
              <a:gd name="connsiteY19" fmla="*/ 323547 h 566207"/>
              <a:gd name="connsiteX20" fmla="*/ 417915 w 539245"/>
              <a:gd name="connsiteY20" fmla="*/ 256141 h 566207"/>
              <a:gd name="connsiteX21" fmla="*/ 485321 w 539245"/>
              <a:gd name="connsiteY21" fmla="*/ 323547 h 566207"/>
              <a:gd name="connsiteX22" fmla="*/ 485321 w 539245"/>
              <a:gd name="connsiteY22" fmla="*/ 350509 h 566207"/>
              <a:gd name="connsiteX23" fmla="*/ 498802 w 539245"/>
              <a:gd name="connsiteY23" fmla="*/ 350509 h 566207"/>
              <a:gd name="connsiteX24" fmla="*/ 539245 w 539245"/>
              <a:gd name="connsiteY24" fmla="*/ 390953 h 566207"/>
              <a:gd name="connsiteX25" fmla="*/ 539245 w 539245"/>
              <a:gd name="connsiteY25" fmla="*/ 525764 h 566207"/>
              <a:gd name="connsiteX26" fmla="*/ 498802 w 539245"/>
              <a:gd name="connsiteY26" fmla="*/ 566207 h 566207"/>
              <a:gd name="connsiteX27" fmla="*/ 337028 w 539245"/>
              <a:gd name="connsiteY27" fmla="*/ 566207 h 566207"/>
              <a:gd name="connsiteX28" fmla="*/ 296585 w 539245"/>
              <a:gd name="connsiteY28" fmla="*/ 525764 h 566207"/>
              <a:gd name="connsiteX29" fmla="*/ 296585 w 539245"/>
              <a:gd name="connsiteY29" fmla="*/ 390953 h 566207"/>
              <a:gd name="connsiteX30" fmla="*/ 337028 w 539245"/>
              <a:gd name="connsiteY30" fmla="*/ 350509 h 566207"/>
              <a:gd name="connsiteX31" fmla="*/ 350509 w 539245"/>
              <a:gd name="connsiteY31" fmla="*/ 350509 h 566207"/>
              <a:gd name="connsiteX32" fmla="*/ 390953 w 539245"/>
              <a:gd name="connsiteY32" fmla="*/ 323547 h 566207"/>
              <a:gd name="connsiteX33" fmla="*/ 390953 w 539245"/>
              <a:gd name="connsiteY33" fmla="*/ 350509 h 566207"/>
              <a:gd name="connsiteX34" fmla="*/ 444877 w 539245"/>
              <a:gd name="connsiteY34" fmla="*/ 350509 h 566207"/>
              <a:gd name="connsiteX35" fmla="*/ 444877 w 539245"/>
              <a:gd name="connsiteY35" fmla="*/ 323547 h 566207"/>
              <a:gd name="connsiteX36" fmla="*/ 417915 w 539245"/>
              <a:gd name="connsiteY36" fmla="*/ 296585 h 566207"/>
              <a:gd name="connsiteX37" fmla="*/ 390953 w 539245"/>
              <a:gd name="connsiteY37" fmla="*/ 323547 h 566207"/>
              <a:gd name="connsiteX38" fmla="*/ 444877 w 539245"/>
              <a:gd name="connsiteY38" fmla="*/ 458358 h 566207"/>
              <a:gd name="connsiteX39" fmla="*/ 417915 w 539245"/>
              <a:gd name="connsiteY39" fmla="*/ 431396 h 566207"/>
              <a:gd name="connsiteX40" fmla="*/ 390953 w 539245"/>
              <a:gd name="connsiteY40" fmla="*/ 458358 h 566207"/>
              <a:gd name="connsiteX41" fmla="*/ 417915 w 539245"/>
              <a:gd name="connsiteY41" fmla="*/ 485321 h 566207"/>
              <a:gd name="connsiteX42" fmla="*/ 444877 w 539245"/>
              <a:gd name="connsiteY42" fmla="*/ 458358 h 56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39245" h="566207">
                <a:moveTo>
                  <a:pt x="0" y="101108"/>
                </a:moveTo>
                <a:cubicBezTo>
                  <a:pt x="0" y="89940"/>
                  <a:pt x="9054" y="80887"/>
                  <a:pt x="20222" y="80887"/>
                </a:cubicBezTo>
                <a:cubicBezTo>
                  <a:pt x="92022" y="80887"/>
                  <a:pt x="161989" y="55461"/>
                  <a:pt x="230527" y="4044"/>
                </a:cubicBezTo>
                <a:cubicBezTo>
                  <a:pt x="237718" y="-1348"/>
                  <a:pt x="247602" y="-1348"/>
                  <a:pt x="254793" y="4044"/>
                </a:cubicBezTo>
                <a:cubicBezTo>
                  <a:pt x="323331" y="55461"/>
                  <a:pt x="393298" y="80887"/>
                  <a:pt x="465099" y="80887"/>
                </a:cubicBezTo>
                <a:cubicBezTo>
                  <a:pt x="476267" y="80887"/>
                  <a:pt x="485321" y="89940"/>
                  <a:pt x="485321" y="101108"/>
                </a:cubicBezTo>
                <a:lnTo>
                  <a:pt x="485321" y="242660"/>
                </a:lnTo>
                <a:cubicBezTo>
                  <a:pt x="485321" y="247540"/>
                  <a:pt x="485213" y="252367"/>
                  <a:pt x="484997" y="257193"/>
                </a:cubicBezTo>
                <a:cubicBezTo>
                  <a:pt x="448342" y="220144"/>
                  <a:pt x="388591" y="219826"/>
                  <a:pt x="351542" y="256484"/>
                </a:cubicBezTo>
                <a:cubicBezTo>
                  <a:pt x="333631" y="274203"/>
                  <a:pt x="323552" y="298351"/>
                  <a:pt x="323547" y="323547"/>
                </a:cubicBezTo>
                <a:lnTo>
                  <a:pt x="323547" y="324895"/>
                </a:lnTo>
                <a:cubicBezTo>
                  <a:pt x="292158" y="331301"/>
                  <a:pt x="269617" y="358916"/>
                  <a:pt x="269623" y="390953"/>
                </a:cubicBezTo>
                <a:lnTo>
                  <a:pt x="269623" y="525764"/>
                </a:lnTo>
                <a:cubicBezTo>
                  <a:pt x="269623" y="527112"/>
                  <a:pt x="269649" y="528406"/>
                  <a:pt x="269730" y="529700"/>
                </a:cubicBezTo>
                <a:cubicBezTo>
                  <a:pt x="263313" y="532504"/>
                  <a:pt x="256788" y="535201"/>
                  <a:pt x="250048" y="537843"/>
                </a:cubicBezTo>
                <a:cubicBezTo>
                  <a:pt x="245292" y="539714"/>
                  <a:pt x="240002" y="539714"/>
                  <a:pt x="235246" y="537843"/>
                </a:cubicBezTo>
                <a:cubicBezTo>
                  <a:pt x="79754" y="476585"/>
                  <a:pt x="0" y="377472"/>
                  <a:pt x="0" y="242660"/>
                </a:cubicBezTo>
                <a:lnTo>
                  <a:pt x="0" y="101108"/>
                </a:lnTo>
                <a:close/>
                <a:moveTo>
                  <a:pt x="350509" y="350509"/>
                </a:moveTo>
                <a:lnTo>
                  <a:pt x="350509" y="323547"/>
                </a:lnTo>
                <a:cubicBezTo>
                  <a:pt x="350509" y="286320"/>
                  <a:pt x="380688" y="256141"/>
                  <a:pt x="417915" y="256141"/>
                </a:cubicBezTo>
                <a:cubicBezTo>
                  <a:pt x="455142" y="256141"/>
                  <a:pt x="485321" y="286320"/>
                  <a:pt x="485321" y="323547"/>
                </a:cubicBezTo>
                <a:lnTo>
                  <a:pt x="485321" y="350509"/>
                </a:lnTo>
                <a:lnTo>
                  <a:pt x="498802" y="350509"/>
                </a:lnTo>
                <a:cubicBezTo>
                  <a:pt x="521137" y="350509"/>
                  <a:pt x="539245" y="368617"/>
                  <a:pt x="539245" y="390953"/>
                </a:cubicBezTo>
                <a:lnTo>
                  <a:pt x="539245" y="525764"/>
                </a:lnTo>
                <a:cubicBezTo>
                  <a:pt x="539245" y="548099"/>
                  <a:pt x="521137" y="566207"/>
                  <a:pt x="498802" y="566207"/>
                </a:cubicBezTo>
                <a:lnTo>
                  <a:pt x="337028" y="566207"/>
                </a:lnTo>
                <a:cubicBezTo>
                  <a:pt x="314693" y="566207"/>
                  <a:pt x="296585" y="548099"/>
                  <a:pt x="296585" y="525764"/>
                </a:cubicBezTo>
                <a:lnTo>
                  <a:pt x="296585" y="390953"/>
                </a:lnTo>
                <a:cubicBezTo>
                  <a:pt x="296585" y="368617"/>
                  <a:pt x="314693" y="350509"/>
                  <a:pt x="337028" y="350509"/>
                </a:cubicBezTo>
                <a:lnTo>
                  <a:pt x="350509" y="350509"/>
                </a:lnTo>
                <a:close/>
                <a:moveTo>
                  <a:pt x="390953" y="323547"/>
                </a:moveTo>
                <a:lnTo>
                  <a:pt x="390953" y="350509"/>
                </a:lnTo>
                <a:lnTo>
                  <a:pt x="444877" y="350509"/>
                </a:lnTo>
                <a:lnTo>
                  <a:pt x="444877" y="323547"/>
                </a:lnTo>
                <a:cubicBezTo>
                  <a:pt x="444877" y="308656"/>
                  <a:pt x="432806" y="296585"/>
                  <a:pt x="417915" y="296585"/>
                </a:cubicBezTo>
                <a:cubicBezTo>
                  <a:pt x="403024" y="296585"/>
                  <a:pt x="390953" y="308656"/>
                  <a:pt x="390953" y="323547"/>
                </a:cubicBezTo>
                <a:close/>
                <a:moveTo>
                  <a:pt x="444877" y="458358"/>
                </a:moveTo>
                <a:cubicBezTo>
                  <a:pt x="444877" y="443467"/>
                  <a:pt x="432806" y="431396"/>
                  <a:pt x="417915" y="431396"/>
                </a:cubicBezTo>
                <a:cubicBezTo>
                  <a:pt x="403024" y="431396"/>
                  <a:pt x="390953" y="443467"/>
                  <a:pt x="390953" y="458358"/>
                </a:cubicBezTo>
                <a:cubicBezTo>
                  <a:pt x="390953" y="473250"/>
                  <a:pt x="403024" y="485321"/>
                  <a:pt x="417915" y="485321"/>
                </a:cubicBezTo>
                <a:cubicBezTo>
                  <a:pt x="432806" y="485321"/>
                  <a:pt x="444877" y="473250"/>
                  <a:pt x="444877" y="458358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463EB63-C3C9-6648-F9D2-CE62219BC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611314" y="2487907"/>
            <a:ext cx="1200518" cy="986040"/>
          </a:xfrm>
          <a:custGeom>
            <a:avLst/>
            <a:gdLst>
              <a:gd name="T0" fmla="*/ 390 w 522"/>
              <a:gd name="T1" fmla="*/ 132 h 428"/>
              <a:gd name="T2" fmla="*/ 305 w 522"/>
              <a:gd name="T3" fmla="*/ 216 h 428"/>
              <a:gd name="T4" fmla="*/ 367 w 522"/>
              <a:gd name="T5" fmla="*/ 286 h 428"/>
              <a:gd name="T6" fmla="*/ 353 w 522"/>
              <a:gd name="T7" fmla="*/ 310 h 428"/>
              <a:gd name="T8" fmla="*/ 213 w 522"/>
              <a:gd name="T9" fmla="*/ 398 h 428"/>
              <a:gd name="T10" fmla="*/ 187 w 522"/>
              <a:gd name="T11" fmla="*/ 401 h 428"/>
              <a:gd name="T12" fmla="*/ 160 w 522"/>
              <a:gd name="T13" fmla="*/ 401 h 428"/>
              <a:gd name="T14" fmla="*/ 157 w 522"/>
              <a:gd name="T15" fmla="*/ 421 h 428"/>
              <a:gd name="T16" fmla="*/ 287 w 522"/>
              <a:gd name="T17" fmla="*/ 417 h 428"/>
              <a:gd name="T18" fmla="*/ 443 w 522"/>
              <a:gd name="T19" fmla="*/ 286 h 428"/>
              <a:gd name="T20" fmla="*/ 522 w 522"/>
              <a:gd name="T21" fmla="*/ 216 h 428"/>
              <a:gd name="T22" fmla="*/ 111 w 522"/>
              <a:gd name="T23" fmla="*/ 376 h 428"/>
              <a:gd name="T24" fmla="*/ 173 w 522"/>
              <a:gd name="T25" fmla="*/ 388 h 428"/>
              <a:gd name="T26" fmla="*/ 236 w 522"/>
              <a:gd name="T27" fmla="*/ 377 h 428"/>
              <a:gd name="T28" fmla="*/ 280 w 522"/>
              <a:gd name="T29" fmla="*/ 279 h 428"/>
              <a:gd name="T30" fmla="*/ 337 w 522"/>
              <a:gd name="T31" fmla="*/ 293 h 428"/>
              <a:gd name="T32" fmla="*/ 286 w 522"/>
              <a:gd name="T33" fmla="*/ 252 h 428"/>
              <a:gd name="T34" fmla="*/ 286 w 522"/>
              <a:gd name="T35" fmla="*/ 150 h 428"/>
              <a:gd name="T36" fmla="*/ 380 w 522"/>
              <a:gd name="T37" fmla="*/ 109 h 428"/>
              <a:gd name="T38" fmla="*/ 0 w 522"/>
              <a:gd name="T39" fmla="*/ 201 h 428"/>
              <a:gd name="T40" fmla="*/ 111 w 522"/>
              <a:gd name="T41" fmla="*/ 376 h 428"/>
              <a:gd name="T42" fmla="*/ 150 w 522"/>
              <a:gd name="T43" fmla="*/ 274 h 428"/>
              <a:gd name="T44" fmla="*/ 252 w 522"/>
              <a:gd name="T45" fmla="*/ 274 h 428"/>
              <a:gd name="T46" fmla="*/ 258 w 522"/>
              <a:gd name="T47" fmla="*/ 247 h 428"/>
              <a:gd name="T48" fmla="*/ 144 w 522"/>
              <a:gd name="T49" fmla="*/ 247 h 428"/>
              <a:gd name="T50" fmla="*/ 143 w 522"/>
              <a:gd name="T51" fmla="*/ 155 h 428"/>
              <a:gd name="T52" fmla="*/ 259 w 522"/>
              <a:gd name="T53" fmla="*/ 155 h 428"/>
              <a:gd name="T54" fmla="*/ 258 w 522"/>
              <a:gd name="T55" fmla="*/ 247 h 428"/>
              <a:gd name="T56" fmla="*/ 281 w 522"/>
              <a:gd name="T57" fmla="*/ 122 h 428"/>
              <a:gd name="T58" fmla="*/ 340 w 522"/>
              <a:gd name="T59" fmla="*/ 99 h 428"/>
              <a:gd name="T60" fmla="*/ 253 w 522"/>
              <a:gd name="T61" fmla="*/ 127 h 428"/>
              <a:gd name="T62" fmla="*/ 149 w 522"/>
              <a:gd name="T63" fmla="*/ 128 h 428"/>
              <a:gd name="T64" fmla="*/ 159 w 522"/>
              <a:gd name="T65" fmla="*/ 33 h 428"/>
              <a:gd name="T66" fmla="*/ 61 w 522"/>
              <a:gd name="T67" fmla="*/ 100 h 428"/>
              <a:gd name="T68" fmla="*/ 28 w 522"/>
              <a:gd name="T69" fmla="*/ 201 h 428"/>
              <a:gd name="T70" fmla="*/ 116 w 522"/>
              <a:gd name="T71" fmla="*/ 150 h 428"/>
              <a:gd name="T72" fmla="*/ 117 w 522"/>
              <a:gd name="T73" fmla="*/ 252 h 428"/>
              <a:gd name="T74" fmla="*/ 28 w 522"/>
              <a:gd name="T75" fmla="*/ 201 h 428"/>
              <a:gd name="T76" fmla="*/ 161 w 522"/>
              <a:gd name="T77" fmla="*/ 369 h 428"/>
              <a:gd name="T78" fmla="*/ 122 w 522"/>
              <a:gd name="T79" fmla="*/ 28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2" h="428">
                <a:moveTo>
                  <a:pt x="413" y="108"/>
                </a:moveTo>
                <a:cubicBezTo>
                  <a:pt x="390" y="132"/>
                  <a:pt x="390" y="132"/>
                  <a:pt x="390" y="132"/>
                </a:cubicBezTo>
                <a:cubicBezTo>
                  <a:pt x="368" y="154"/>
                  <a:pt x="368" y="154"/>
                  <a:pt x="368" y="154"/>
                </a:cubicBezTo>
                <a:cubicBezTo>
                  <a:pt x="305" y="216"/>
                  <a:pt x="305" y="216"/>
                  <a:pt x="305" y="216"/>
                </a:cubicBezTo>
                <a:cubicBezTo>
                  <a:pt x="379" y="216"/>
                  <a:pt x="379" y="216"/>
                  <a:pt x="379" y="216"/>
                </a:cubicBezTo>
                <a:cubicBezTo>
                  <a:pt x="381" y="239"/>
                  <a:pt x="377" y="263"/>
                  <a:pt x="367" y="286"/>
                </a:cubicBezTo>
                <a:cubicBezTo>
                  <a:pt x="364" y="293"/>
                  <a:pt x="360" y="301"/>
                  <a:pt x="355" y="308"/>
                </a:cubicBezTo>
                <a:cubicBezTo>
                  <a:pt x="354" y="309"/>
                  <a:pt x="354" y="309"/>
                  <a:pt x="353" y="310"/>
                </a:cubicBezTo>
                <a:cubicBezTo>
                  <a:pt x="334" y="338"/>
                  <a:pt x="305" y="362"/>
                  <a:pt x="272" y="378"/>
                </a:cubicBezTo>
                <a:cubicBezTo>
                  <a:pt x="254" y="387"/>
                  <a:pt x="234" y="394"/>
                  <a:pt x="213" y="398"/>
                </a:cubicBezTo>
                <a:cubicBezTo>
                  <a:pt x="207" y="399"/>
                  <a:pt x="201" y="400"/>
                  <a:pt x="195" y="401"/>
                </a:cubicBezTo>
                <a:cubicBezTo>
                  <a:pt x="192" y="401"/>
                  <a:pt x="189" y="401"/>
                  <a:pt x="187" y="401"/>
                </a:cubicBezTo>
                <a:cubicBezTo>
                  <a:pt x="183" y="401"/>
                  <a:pt x="180" y="402"/>
                  <a:pt x="176" y="402"/>
                </a:cubicBezTo>
                <a:cubicBezTo>
                  <a:pt x="171" y="402"/>
                  <a:pt x="166" y="401"/>
                  <a:pt x="160" y="401"/>
                </a:cubicBezTo>
                <a:cubicBezTo>
                  <a:pt x="122" y="398"/>
                  <a:pt x="83" y="381"/>
                  <a:pt x="53" y="353"/>
                </a:cubicBezTo>
                <a:cubicBezTo>
                  <a:pt x="78" y="386"/>
                  <a:pt x="115" y="410"/>
                  <a:pt x="157" y="421"/>
                </a:cubicBezTo>
                <a:cubicBezTo>
                  <a:pt x="175" y="426"/>
                  <a:pt x="193" y="428"/>
                  <a:pt x="211" y="428"/>
                </a:cubicBezTo>
                <a:cubicBezTo>
                  <a:pt x="237" y="428"/>
                  <a:pt x="262" y="424"/>
                  <a:pt x="287" y="417"/>
                </a:cubicBezTo>
                <a:cubicBezTo>
                  <a:pt x="329" y="404"/>
                  <a:pt x="370" y="381"/>
                  <a:pt x="403" y="347"/>
                </a:cubicBezTo>
                <a:cubicBezTo>
                  <a:pt x="419" y="329"/>
                  <a:pt x="433" y="309"/>
                  <a:pt x="443" y="286"/>
                </a:cubicBezTo>
                <a:cubicBezTo>
                  <a:pt x="452" y="264"/>
                  <a:pt x="458" y="240"/>
                  <a:pt x="460" y="216"/>
                </a:cubicBezTo>
                <a:cubicBezTo>
                  <a:pt x="522" y="216"/>
                  <a:pt x="522" y="216"/>
                  <a:pt x="522" y="216"/>
                </a:cubicBezTo>
                <a:lnTo>
                  <a:pt x="413" y="108"/>
                </a:lnTo>
                <a:close/>
                <a:moveTo>
                  <a:pt x="111" y="376"/>
                </a:moveTo>
                <a:cubicBezTo>
                  <a:pt x="127" y="382"/>
                  <a:pt x="144" y="386"/>
                  <a:pt x="160" y="387"/>
                </a:cubicBezTo>
                <a:cubicBezTo>
                  <a:pt x="164" y="387"/>
                  <a:pt x="169" y="388"/>
                  <a:pt x="173" y="388"/>
                </a:cubicBezTo>
                <a:cubicBezTo>
                  <a:pt x="174" y="388"/>
                  <a:pt x="175" y="388"/>
                  <a:pt x="176" y="388"/>
                </a:cubicBezTo>
                <a:cubicBezTo>
                  <a:pt x="195" y="387"/>
                  <a:pt x="229" y="380"/>
                  <a:pt x="236" y="377"/>
                </a:cubicBezTo>
                <a:cubicBezTo>
                  <a:pt x="238" y="375"/>
                  <a:pt x="241" y="369"/>
                  <a:pt x="241" y="369"/>
                </a:cubicBezTo>
                <a:cubicBezTo>
                  <a:pt x="241" y="369"/>
                  <a:pt x="271" y="315"/>
                  <a:pt x="280" y="279"/>
                </a:cubicBezTo>
                <a:cubicBezTo>
                  <a:pt x="300" y="284"/>
                  <a:pt x="319" y="290"/>
                  <a:pt x="334" y="298"/>
                </a:cubicBezTo>
                <a:cubicBezTo>
                  <a:pt x="335" y="296"/>
                  <a:pt x="336" y="295"/>
                  <a:pt x="337" y="293"/>
                </a:cubicBezTo>
                <a:cubicBezTo>
                  <a:pt x="341" y="286"/>
                  <a:pt x="345" y="280"/>
                  <a:pt x="348" y="273"/>
                </a:cubicBezTo>
                <a:cubicBezTo>
                  <a:pt x="330" y="264"/>
                  <a:pt x="309" y="257"/>
                  <a:pt x="286" y="252"/>
                </a:cubicBezTo>
                <a:cubicBezTo>
                  <a:pt x="289" y="235"/>
                  <a:pt x="290" y="218"/>
                  <a:pt x="290" y="201"/>
                </a:cubicBezTo>
                <a:cubicBezTo>
                  <a:pt x="290" y="184"/>
                  <a:pt x="289" y="166"/>
                  <a:pt x="286" y="150"/>
                </a:cubicBezTo>
                <a:cubicBezTo>
                  <a:pt x="313" y="143"/>
                  <a:pt x="342" y="133"/>
                  <a:pt x="361" y="121"/>
                </a:cubicBezTo>
                <a:cubicBezTo>
                  <a:pt x="380" y="109"/>
                  <a:pt x="380" y="109"/>
                  <a:pt x="380" y="109"/>
                </a:cubicBezTo>
                <a:cubicBezTo>
                  <a:pt x="347" y="45"/>
                  <a:pt x="279" y="0"/>
                  <a:pt x="201" y="0"/>
                </a:cubicBezTo>
                <a:cubicBezTo>
                  <a:pt x="90" y="0"/>
                  <a:pt x="0" y="90"/>
                  <a:pt x="0" y="201"/>
                </a:cubicBezTo>
                <a:cubicBezTo>
                  <a:pt x="0" y="253"/>
                  <a:pt x="21" y="301"/>
                  <a:pt x="54" y="337"/>
                </a:cubicBezTo>
                <a:cubicBezTo>
                  <a:pt x="67" y="351"/>
                  <a:pt x="93" y="369"/>
                  <a:pt x="111" y="376"/>
                </a:cubicBezTo>
                <a:close/>
                <a:moveTo>
                  <a:pt x="201" y="373"/>
                </a:moveTo>
                <a:cubicBezTo>
                  <a:pt x="190" y="364"/>
                  <a:pt x="164" y="327"/>
                  <a:pt x="150" y="274"/>
                </a:cubicBezTo>
                <a:cubicBezTo>
                  <a:pt x="167" y="272"/>
                  <a:pt x="185" y="271"/>
                  <a:pt x="203" y="271"/>
                </a:cubicBezTo>
                <a:cubicBezTo>
                  <a:pt x="220" y="271"/>
                  <a:pt x="236" y="272"/>
                  <a:pt x="252" y="274"/>
                </a:cubicBezTo>
                <a:cubicBezTo>
                  <a:pt x="238" y="326"/>
                  <a:pt x="212" y="364"/>
                  <a:pt x="201" y="373"/>
                </a:cubicBezTo>
                <a:close/>
                <a:moveTo>
                  <a:pt x="258" y="247"/>
                </a:moveTo>
                <a:cubicBezTo>
                  <a:pt x="241" y="244"/>
                  <a:pt x="222" y="243"/>
                  <a:pt x="203" y="243"/>
                </a:cubicBezTo>
                <a:cubicBezTo>
                  <a:pt x="182" y="243"/>
                  <a:pt x="163" y="244"/>
                  <a:pt x="144" y="247"/>
                </a:cubicBezTo>
                <a:cubicBezTo>
                  <a:pt x="141" y="232"/>
                  <a:pt x="140" y="217"/>
                  <a:pt x="140" y="201"/>
                </a:cubicBezTo>
                <a:cubicBezTo>
                  <a:pt x="140" y="185"/>
                  <a:pt x="141" y="170"/>
                  <a:pt x="143" y="155"/>
                </a:cubicBezTo>
                <a:cubicBezTo>
                  <a:pt x="161" y="158"/>
                  <a:pt x="180" y="159"/>
                  <a:pt x="200" y="159"/>
                </a:cubicBezTo>
                <a:cubicBezTo>
                  <a:pt x="220" y="159"/>
                  <a:pt x="240" y="158"/>
                  <a:pt x="259" y="155"/>
                </a:cubicBezTo>
                <a:cubicBezTo>
                  <a:pt x="261" y="169"/>
                  <a:pt x="262" y="185"/>
                  <a:pt x="262" y="201"/>
                </a:cubicBezTo>
                <a:cubicBezTo>
                  <a:pt x="262" y="217"/>
                  <a:pt x="261" y="232"/>
                  <a:pt x="258" y="247"/>
                </a:cubicBezTo>
                <a:close/>
                <a:moveTo>
                  <a:pt x="340" y="99"/>
                </a:moveTo>
                <a:cubicBezTo>
                  <a:pt x="325" y="108"/>
                  <a:pt x="304" y="116"/>
                  <a:pt x="281" y="122"/>
                </a:cubicBezTo>
                <a:cubicBezTo>
                  <a:pt x="272" y="87"/>
                  <a:pt x="259" y="55"/>
                  <a:pt x="244" y="33"/>
                </a:cubicBezTo>
                <a:cubicBezTo>
                  <a:pt x="283" y="43"/>
                  <a:pt x="317" y="67"/>
                  <a:pt x="340" y="99"/>
                </a:cubicBezTo>
                <a:close/>
                <a:moveTo>
                  <a:pt x="201" y="28"/>
                </a:moveTo>
                <a:cubicBezTo>
                  <a:pt x="211" y="31"/>
                  <a:pt x="239" y="69"/>
                  <a:pt x="253" y="127"/>
                </a:cubicBezTo>
                <a:cubicBezTo>
                  <a:pt x="236" y="130"/>
                  <a:pt x="218" y="131"/>
                  <a:pt x="200" y="131"/>
                </a:cubicBezTo>
                <a:cubicBezTo>
                  <a:pt x="182" y="131"/>
                  <a:pt x="165" y="130"/>
                  <a:pt x="149" y="128"/>
                </a:cubicBezTo>
                <a:cubicBezTo>
                  <a:pt x="163" y="69"/>
                  <a:pt x="191" y="31"/>
                  <a:pt x="201" y="28"/>
                </a:cubicBezTo>
                <a:close/>
                <a:moveTo>
                  <a:pt x="159" y="33"/>
                </a:moveTo>
                <a:cubicBezTo>
                  <a:pt x="144" y="55"/>
                  <a:pt x="130" y="87"/>
                  <a:pt x="122" y="123"/>
                </a:cubicBezTo>
                <a:cubicBezTo>
                  <a:pt x="98" y="117"/>
                  <a:pt x="77" y="110"/>
                  <a:pt x="61" y="100"/>
                </a:cubicBezTo>
                <a:cubicBezTo>
                  <a:pt x="84" y="67"/>
                  <a:pt x="119" y="43"/>
                  <a:pt x="159" y="33"/>
                </a:cubicBezTo>
                <a:close/>
                <a:moveTo>
                  <a:pt x="28" y="201"/>
                </a:moveTo>
                <a:cubicBezTo>
                  <a:pt x="28" y="173"/>
                  <a:pt x="35" y="147"/>
                  <a:pt x="46" y="124"/>
                </a:cubicBezTo>
                <a:cubicBezTo>
                  <a:pt x="66" y="135"/>
                  <a:pt x="89" y="144"/>
                  <a:pt x="116" y="150"/>
                </a:cubicBezTo>
                <a:cubicBezTo>
                  <a:pt x="114" y="167"/>
                  <a:pt x="112" y="184"/>
                  <a:pt x="112" y="201"/>
                </a:cubicBezTo>
                <a:cubicBezTo>
                  <a:pt x="112" y="218"/>
                  <a:pt x="114" y="235"/>
                  <a:pt x="117" y="252"/>
                </a:cubicBezTo>
                <a:cubicBezTo>
                  <a:pt x="90" y="259"/>
                  <a:pt x="66" y="268"/>
                  <a:pt x="47" y="280"/>
                </a:cubicBezTo>
                <a:cubicBezTo>
                  <a:pt x="35" y="256"/>
                  <a:pt x="28" y="229"/>
                  <a:pt x="28" y="201"/>
                </a:cubicBezTo>
                <a:close/>
                <a:moveTo>
                  <a:pt x="122" y="280"/>
                </a:moveTo>
                <a:cubicBezTo>
                  <a:pt x="132" y="315"/>
                  <a:pt x="146" y="347"/>
                  <a:pt x="161" y="369"/>
                </a:cubicBezTo>
                <a:cubicBezTo>
                  <a:pt x="121" y="360"/>
                  <a:pt x="86" y="336"/>
                  <a:pt x="62" y="303"/>
                </a:cubicBezTo>
                <a:cubicBezTo>
                  <a:pt x="78" y="293"/>
                  <a:pt x="99" y="285"/>
                  <a:pt x="122" y="280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B3FBA2-F84E-B143-D841-29D8D645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53106" y="2440157"/>
            <a:ext cx="1108075" cy="982662"/>
            <a:chOff x="5511800" y="2443163"/>
            <a:chExt cx="1108075" cy="982662"/>
          </a:xfrm>
        </p:grpSpPr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09BE18E0-35AC-7647-0F73-B6C3D633F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825" y="2786063"/>
              <a:ext cx="314325" cy="639762"/>
            </a:xfrm>
            <a:custGeom>
              <a:avLst/>
              <a:gdLst>
                <a:gd name="T0" fmla="*/ 0 w 198"/>
                <a:gd name="T1" fmla="*/ 105 h 403"/>
                <a:gd name="T2" fmla="*/ 58 w 198"/>
                <a:gd name="T3" fmla="*/ 105 h 403"/>
                <a:gd name="T4" fmla="*/ 58 w 198"/>
                <a:gd name="T5" fmla="*/ 403 h 403"/>
                <a:gd name="T6" fmla="*/ 140 w 198"/>
                <a:gd name="T7" fmla="*/ 403 h 403"/>
                <a:gd name="T8" fmla="*/ 140 w 198"/>
                <a:gd name="T9" fmla="*/ 105 h 403"/>
                <a:gd name="T10" fmla="*/ 198 w 198"/>
                <a:gd name="T11" fmla="*/ 105 h 403"/>
                <a:gd name="T12" fmla="*/ 99 w 198"/>
                <a:gd name="T13" fmla="*/ 0 h 403"/>
                <a:gd name="T14" fmla="*/ 0 w 198"/>
                <a:gd name="T15" fmla="*/ 10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403">
                  <a:moveTo>
                    <a:pt x="0" y="105"/>
                  </a:moveTo>
                  <a:lnTo>
                    <a:pt x="58" y="105"/>
                  </a:lnTo>
                  <a:lnTo>
                    <a:pt x="58" y="403"/>
                  </a:lnTo>
                  <a:lnTo>
                    <a:pt x="140" y="403"/>
                  </a:lnTo>
                  <a:lnTo>
                    <a:pt x="140" y="105"/>
                  </a:lnTo>
                  <a:lnTo>
                    <a:pt x="198" y="105"/>
                  </a:lnTo>
                  <a:lnTo>
                    <a:pt x="99" y="0"/>
                  </a:lnTo>
                  <a:lnTo>
                    <a:pt x="0" y="105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alpha val="71000"/>
                  </a:schemeClr>
                </a:gs>
                <a:gs pos="61000">
                  <a:srgbClr val="0078D4">
                    <a:alpha val="86000"/>
                  </a:srgbClr>
                </a:gs>
              </a:gsLst>
              <a:path path="circle">
                <a:fillToRect l="100000" t="10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97C6DA3B-2AD1-C272-4AE6-554BD4B3F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5" y="2786063"/>
              <a:ext cx="314325" cy="639762"/>
            </a:xfrm>
            <a:custGeom>
              <a:avLst/>
              <a:gdLst>
                <a:gd name="T0" fmla="*/ 198 w 198"/>
                <a:gd name="T1" fmla="*/ 105 h 403"/>
                <a:gd name="T2" fmla="*/ 140 w 198"/>
                <a:gd name="T3" fmla="*/ 105 h 403"/>
                <a:gd name="T4" fmla="*/ 140 w 198"/>
                <a:gd name="T5" fmla="*/ 403 h 403"/>
                <a:gd name="T6" fmla="*/ 58 w 198"/>
                <a:gd name="T7" fmla="*/ 403 h 403"/>
                <a:gd name="T8" fmla="*/ 58 w 198"/>
                <a:gd name="T9" fmla="*/ 105 h 403"/>
                <a:gd name="T10" fmla="*/ 0 w 198"/>
                <a:gd name="T11" fmla="*/ 105 h 403"/>
                <a:gd name="T12" fmla="*/ 99 w 198"/>
                <a:gd name="T13" fmla="*/ 0 h 403"/>
                <a:gd name="T14" fmla="*/ 198 w 198"/>
                <a:gd name="T15" fmla="*/ 10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403">
                  <a:moveTo>
                    <a:pt x="198" y="105"/>
                  </a:moveTo>
                  <a:lnTo>
                    <a:pt x="140" y="105"/>
                  </a:lnTo>
                  <a:lnTo>
                    <a:pt x="140" y="403"/>
                  </a:lnTo>
                  <a:lnTo>
                    <a:pt x="58" y="403"/>
                  </a:lnTo>
                  <a:lnTo>
                    <a:pt x="58" y="105"/>
                  </a:lnTo>
                  <a:lnTo>
                    <a:pt x="0" y="105"/>
                  </a:lnTo>
                  <a:lnTo>
                    <a:pt x="99" y="0"/>
                  </a:lnTo>
                  <a:lnTo>
                    <a:pt x="198" y="105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alpha val="71000"/>
                  </a:schemeClr>
                </a:gs>
                <a:gs pos="61000">
                  <a:srgbClr val="0078D4">
                    <a:alpha val="86000"/>
                  </a:srgbClr>
                </a:gs>
              </a:gsLst>
              <a:path path="circle">
                <a:fillToRect l="100000" t="10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B975F18-AF2F-3D6B-39DD-CB30EA196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5" y="2443163"/>
              <a:ext cx="314325" cy="712787"/>
            </a:xfrm>
            <a:custGeom>
              <a:avLst/>
              <a:gdLst>
                <a:gd name="T0" fmla="*/ 140 w 198"/>
                <a:gd name="T1" fmla="*/ 449 h 449"/>
                <a:gd name="T2" fmla="*/ 140 w 198"/>
                <a:gd name="T3" fmla="*/ 105 h 449"/>
                <a:gd name="T4" fmla="*/ 198 w 198"/>
                <a:gd name="T5" fmla="*/ 105 h 449"/>
                <a:gd name="T6" fmla="*/ 99 w 198"/>
                <a:gd name="T7" fmla="*/ 0 h 449"/>
                <a:gd name="T8" fmla="*/ 0 w 198"/>
                <a:gd name="T9" fmla="*/ 105 h 449"/>
                <a:gd name="T10" fmla="*/ 58 w 198"/>
                <a:gd name="T11" fmla="*/ 105 h 449"/>
                <a:gd name="T12" fmla="*/ 58 w 198"/>
                <a:gd name="T13" fmla="*/ 449 h 449"/>
                <a:gd name="T14" fmla="*/ 140 w 198"/>
                <a:gd name="T15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449">
                  <a:moveTo>
                    <a:pt x="140" y="449"/>
                  </a:moveTo>
                  <a:lnTo>
                    <a:pt x="140" y="105"/>
                  </a:lnTo>
                  <a:lnTo>
                    <a:pt x="198" y="105"/>
                  </a:lnTo>
                  <a:lnTo>
                    <a:pt x="99" y="0"/>
                  </a:lnTo>
                  <a:lnTo>
                    <a:pt x="0" y="105"/>
                  </a:lnTo>
                  <a:lnTo>
                    <a:pt x="58" y="105"/>
                  </a:lnTo>
                  <a:lnTo>
                    <a:pt x="58" y="449"/>
                  </a:lnTo>
                  <a:lnTo>
                    <a:pt x="140" y="449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alpha val="71000"/>
                  </a:schemeClr>
                </a:gs>
                <a:gs pos="61000">
                  <a:srgbClr val="0078D4">
                    <a:alpha val="86000"/>
                  </a:srgbClr>
                </a:gs>
              </a:gsLst>
              <a:path path="circle">
                <a:fillToRect l="100000" t="10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FC791256-ADE2-71C9-6D77-4284927CD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4713" y="3259138"/>
              <a:ext cx="0" cy="166687"/>
            </a:xfrm>
            <a:prstGeom prst="line">
              <a:avLst/>
            </a:pr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6A77CB65-609B-6BEA-EF4A-4E4E3EEA5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1688" y="3240088"/>
              <a:ext cx="138113" cy="65087"/>
            </a:xfrm>
            <a:custGeom>
              <a:avLst/>
              <a:gdLst>
                <a:gd name="T0" fmla="*/ 87 w 87"/>
                <a:gd name="T1" fmla="*/ 41 h 41"/>
                <a:gd name="T2" fmla="*/ 46 w 87"/>
                <a:gd name="T3" fmla="*/ 0 h 41"/>
                <a:gd name="T4" fmla="*/ 0 w 87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41">
                  <a:moveTo>
                    <a:pt x="87" y="41"/>
                  </a:moveTo>
                  <a:lnTo>
                    <a:pt x="46" y="0"/>
                  </a:lnTo>
                  <a:lnTo>
                    <a:pt x="0" y="41"/>
                  </a:lnTo>
                </a:path>
              </a:pathLst>
            </a:cu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F98A6AF4-23F5-9FBB-3A93-F4063B86A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9688" y="2498725"/>
              <a:ext cx="0" cy="203200"/>
            </a:xfrm>
            <a:prstGeom prst="line">
              <a:avLst/>
            </a:pr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3339731-DC8B-C2D6-89C6-CD35E7DE0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2498725"/>
              <a:ext cx="138113" cy="65087"/>
            </a:xfrm>
            <a:custGeom>
              <a:avLst/>
              <a:gdLst>
                <a:gd name="T0" fmla="*/ 87 w 87"/>
                <a:gd name="T1" fmla="*/ 41 h 41"/>
                <a:gd name="T2" fmla="*/ 41 w 87"/>
                <a:gd name="T3" fmla="*/ 0 h 41"/>
                <a:gd name="T4" fmla="*/ 0 w 87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41">
                  <a:moveTo>
                    <a:pt x="87" y="41"/>
                  </a:moveTo>
                  <a:lnTo>
                    <a:pt x="41" y="0"/>
                  </a:lnTo>
                  <a:lnTo>
                    <a:pt x="0" y="41"/>
                  </a:lnTo>
                </a:path>
              </a:pathLst>
            </a:cu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49F76E53-3E3A-0FAA-2948-69E0C0290D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6963" y="3259138"/>
              <a:ext cx="0" cy="166687"/>
            </a:xfrm>
            <a:prstGeom prst="line">
              <a:avLst/>
            </a:pr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0EE73F8-CFF5-3F60-293E-99B0C79DB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875" y="3240088"/>
              <a:ext cx="138113" cy="65087"/>
            </a:xfrm>
            <a:custGeom>
              <a:avLst/>
              <a:gdLst>
                <a:gd name="T0" fmla="*/ 87 w 87"/>
                <a:gd name="T1" fmla="*/ 41 h 41"/>
                <a:gd name="T2" fmla="*/ 41 w 87"/>
                <a:gd name="T3" fmla="*/ 0 h 41"/>
                <a:gd name="T4" fmla="*/ 0 w 87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41">
                  <a:moveTo>
                    <a:pt x="87" y="41"/>
                  </a:moveTo>
                  <a:lnTo>
                    <a:pt x="41" y="0"/>
                  </a:lnTo>
                  <a:lnTo>
                    <a:pt x="0" y="41"/>
                  </a:lnTo>
                </a:path>
              </a:pathLst>
            </a:cu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0">
              <a:extLst>
                <a:ext uri="{FF2B5EF4-FFF2-40B4-BE49-F238E27FC236}">
                  <a16:creationId xmlns:a16="http://schemas.microsoft.com/office/drawing/2014/main" id="{0F1AEDEA-7FF0-5255-A881-D9B3302AA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1988" y="2498725"/>
              <a:ext cx="0" cy="203200"/>
            </a:xfrm>
            <a:prstGeom prst="line">
              <a:avLst/>
            </a:pr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4A9B279-1DA6-1C18-AA82-3D84CBEB2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2498725"/>
              <a:ext cx="138113" cy="65087"/>
            </a:xfrm>
            <a:custGeom>
              <a:avLst/>
              <a:gdLst>
                <a:gd name="T0" fmla="*/ 87 w 87"/>
                <a:gd name="T1" fmla="*/ 41 h 41"/>
                <a:gd name="T2" fmla="*/ 46 w 87"/>
                <a:gd name="T3" fmla="*/ 0 h 41"/>
                <a:gd name="T4" fmla="*/ 0 w 87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41">
                  <a:moveTo>
                    <a:pt x="87" y="41"/>
                  </a:moveTo>
                  <a:lnTo>
                    <a:pt x="46" y="0"/>
                  </a:lnTo>
                  <a:lnTo>
                    <a:pt x="0" y="41"/>
                  </a:lnTo>
                </a:path>
              </a:pathLst>
            </a:custGeom>
            <a:noFill/>
            <a:ln w="36513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26">
              <a:extLst>
                <a:ext uri="{FF2B5EF4-FFF2-40B4-BE49-F238E27FC236}">
                  <a16:creationId xmlns:a16="http://schemas.microsoft.com/office/drawing/2014/main" id="{A2E993E1-FBD8-5D12-8AA9-1575F08FD3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1800" y="3425825"/>
              <a:ext cx="1108075" cy="0"/>
            </a:xfrm>
            <a:prstGeom prst="line">
              <a:avLst/>
            </a:prstGeom>
            <a:noFill/>
            <a:ln w="36513" cap="rnd">
              <a:solidFill>
                <a:srgbClr val="AB9E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713195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A1661764-C693-F1E1-C276-E1C1BD46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0" y="4122897"/>
            <a:ext cx="12192000" cy="158835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FA3D1-8200-1427-D366-7F35099A53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5625" y="373102"/>
            <a:ext cx="11080750" cy="553998"/>
          </a:xfrm>
        </p:spPr>
        <p:txBody>
          <a:bodyPr/>
          <a:lstStyle/>
          <a:p>
            <a:r>
              <a:rPr lang="es-EC" dirty="0"/>
              <a:t>Migre rápido, y empiece a ahorrar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0671A-2611-9DDC-54E2-DCFF681E6BF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5625" y="955065"/>
            <a:ext cx="11080750" cy="86177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Aspectos</a:t>
            </a:r>
            <a:r>
              <a:rPr lang="en-US" dirty="0"/>
              <a:t> </a:t>
            </a:r>
            <a:r>
              <a:rPr lang="en-US" dirty="0" err="1"/>
              <a:t>destacados</a:t>
            </a:r>
            <a:r>
              <a:rPr lang="en-US" dirty="0"/>
              <a:t> del </a:t>
            </a:r>
            <a:r>
              <a:rPr lang="en-US" dirty="0" err="1"/>
              <a:t>estudio</a:t>
            </a:r>
            <a:r>
              <a:rPr lang="en-US" dirty="0"/>
              <a:t> de Forrester Total Economic Impact (TEI)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99AEEB3-6896-4502-0188-EC3152AFE3BB}"/>
              </a:ext>
            </a:extLst>
          </p:cNvPr>
          <p:cNvSpPr txBox="1">
            <a:spLocks/>
          </p:cNvSpPr>
          <p:nvPr/>
        </p:nvSpPr>
        <p:spPr>
          <a:xfrm>
            <a:off x="662757" y="2148120"/>
            <a:ext cx="2133336" cy="1015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defTabSz="932742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5400" b="1" spc="0" baseline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defRPr>
            </a:lvl1pPr>
            <a:lvl2pPr marL="457200"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3274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effectLst/>
                <a:uLnTx/>
                <a:uFillTx/>
                <a:latin typeface="Segoe Sans Text Semibold"/>
                <a:ea typeface="+mn-ea"/>
                <a:cs typeface="Segoe UI" panose="020B0502040204020203" pitchFamily="34" charset="0"/>
              </a:rPr>
              <a:t>298%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FF778-2578-B6D3-248F-5CABD9904765}"/>
              </a:ext>
            </a:extLst>
          </p:cNvPr>
          <p:cNvSpPr txBox="1"/>
          <p:nvPr/>
        </p:nvSpPr>
        <p:spPr>
          <a:xfrm>
            <a:off x="653703" y="3157545"/>
            <a:ext cx="271750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126">
              <a:defRPr/>
            </a:pPr>
            <a:r>
              <a:rPr lang="en-US" sz="1799" dirty="0" err="1">
                <a:solidFill>
                  <a:schemeClr val="bg1"/>
                </a:solidFill>
                <a:latin typeface="Segoe Sans Text"/>
              </a:rPr>
              <a:t>Retorno</a:t>
            </a:r>
            <a:r>
              <a:rPr lang="en-US" sz="1799" dirty="0">
                <a:solidFill>
                  <a:schemeClr val="bg1"/>
                </a:solidFill>
                <a:latin typeface="Segoe Sans Text"/>
              </a:rPr>
              <a:t> de la </a:t>
            </a:r>
            <a:r>
              <a:rPr lang="en-US" sz="1799" dirty="0" err="1">
                <a:solidFill>
                  <a:schemeClr val="bg1"/>
                </a:solidFill>
                <a:latin typeface="Segoe Sans Text"/>
              </a:rPr>
              <a:t>inversión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8BDC2D0-2C37-C667-3A9E-B7B0E400160A}"/>
              </a:ext>
            </a:extLst>
          </p:cNvPr>
          <p:cNvSpPr txBox="1">
            <a:spLocks/>
          </p:cNvSpPr>
          <p:nvPr/>
        </p:nvSpPr>
        <p:spPr>
          <a:xfrm>
            <a:off x="4335313" y="2148120"/>
            <a:ext cx="3320362" cy="1015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defTabSz="932742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5400" b="1" spc="0" baseline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defRPr>
            </a:lvl1pPr>
            <a:lvl2pPr marL="457200"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3274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effectLst/>
                <a:uLnTx/>
                <a:uFillTx/>
                <a:latin typeface="Segoe Sans Text Semibold"/>
                <a:ea typeface="+mn-ea"/>
                <a:cs typeface="Segoe UI" panose="020B0502040204020203" pitchFamily="34" charset="0"/>
              </a:rPr>
              <a:t>$7.93M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99C973C-3044-D624-ABEE-89A7B9297B1A}"/>
              </a:ext>
            </a:extLst>
          </p:cNvPr>
          <p:cNvSpPr txBox="1">
            <a:spLocks/>
          </p:cNvSpPr>
          <p:nvPr/>
        </p:nvSpPr>
        <p:spPr>
          <a:xfrm>
            <a:off x="8646481" y="2148120"/>
            <a:ext cx="4459775" cy="1107996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rgbClr val="0078D7"/>
              </a:buClr>
              <a:buSzPct val="70000"/>
              <a:defRPr sz="6600">
                <a:gradFill>
                  <a:gsLst>
                    <a:gs pos="100000">
                      <a:schemeClr val="accent1"/>
                    </a:gs>
                    <a:gs pos="14000">
                      <a:srgbClr val="00BBF1"/>
                    </a:gs>
                  </a:gsLst>
                  <a:lin ang="5400000" scaled="1"/>
                </a:gradFill>
                <a:effectLst>
                  <a:reflection blurRad="6350" stA="20000" endPos="26000" dir="5400000" sy="-100000" algn="bl" rotWithShape="0"/>
                </a:effectLst>
              </a:defRPr>
            </a:lvl1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8D7"/>
              </a:buClr>
              <a:buSzPct val="70000"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effectLst/>
                <a:uLnTx/>
                <a:uFillTx/>
                <a:latin typeface="Segoe Sans Text Semibold"/>
                <a:ea typeface="+mn-ea"/>
                <a:cs typeface="Segoe UI" panose="020B0502040204020203" pitchFamily="34" charset="0"/>
              </a:rPr>
              <a:t>&lt;6 mo.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2B373-5604-F67C-ECD9-797FC0D28A83}"/>
              </a:ext>
            </a:extLst>
          </p:cNvPr>
          <p:cNvSpPr txBox="1"/>
          <p:nvPr/>
        </p:nvSpPr>
        <p:spPr bwMode="gray">
          <a:xfrm>
            <a:off x="1957568" y="4327941"/>
            <a:ext cx="987263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spcBef>
                <a:spcPts val="600"/>
              </a:spcBef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“</a:t>
            </a:r>
            <a:r>
              <a:rPr lang="es-EC" sz="1800" dirty="0">
                <a:solidFill>
                  <a:srgbClr val="FFFFFF"/>
                </a:solidFill>
                <a:latin typeface="Segoe Sans Text"/>
              </a:rPr>
              <a:t>La oferta que Microsoft Azure tiene en términos de nube, sus servicios de monitoreo, la interconectividad con otras tecnologías de Microsoft — e incluso con tecnologías que no son de Microsoft — ha sido fantástica.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.”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Director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ejecutivo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proporciona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tecnología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cuidado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salur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36B81-E2BF-A29A-CDDB-4C9491E14F7C}"/>
              </a:ext>
            </a:extLst>
          </p:cNvPr>
          <p:cNvSpPr txBox="1"/>
          <p:nvPr/>
        </p:nvSpPr>
        <p:spPr>
          <a:xfrm>
            <a:off x="4494117" y="3157545"/>
            <a:ext cx="271750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126">
              <a:defRPr/>
            </a:pPr>
            <a:r>
              <a:rPr lang="en-US" sz="1799" dirty="0">
                <a:solidFill>
                  <a:schemeClr val="bg1"/>
                </a:solidFill>
                <a:latin typeface="Segoe Sans Text"/>
              </a:rPr>
              <a:t>Nuevo Valor Actual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87532-1E5B-A4D6-CEE2-CF5CC9ED45FC}"/>
              </a:ext>
            </a:extLst>
          </p:cNvPr>
          <p:cNvSpPr txBox="1"/>
          <p:nvPr/>
        </p:nvSpPr>
        <p:spPr>
          <a:xfrm>
            <a:off x="9239601" y="3157545"/>
            <a:ext cx="271750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126">
              <a:defRPr/>
            </a:pPr>
            <a:r>
              <a:rPr lang="en-US" sz="1799" dirty="0">
                <a:solidFill>
                  <a:schemeClr val="bg1"/>
                </a:solidFill>
                <a:latin typeface="Segoe Sans Text"/>
              </a:rPr>
              <a:t>Se </a:t>
            </a:r>
            <a:r>
              <a:rPr lang="en-US" sz="1799" dirty="0" err="1">
                <a:solidFill>
                  <a:schemeClr val="bg1"/>
                </a:solidFill>
                <a:latin typeface="Segoe Sans Text"/>
              </a:rPr>
              <a:t>paga</a:t>
            </a:r>
            <a:r>
              <a:rPr lang="en-US" sz="1799" dirty="0">
                <a:solidFill>
                  <a:schemeClr val="bg1"/>
                </a:solidFill>
                <a:latin typeface="Segoe Sans Text"/>
              </a:rPr>
              <a:t> </a:t>
            </a:r>
            <a:r>
              <a:rPr lang="en-US" sz="1799" dirty="0" err="1">
                <a:solidFill>
                  <a:schemeClr val="bg1"/>
                </a:solidFill>
                <a:latin typeface="Segoe Sans Text"/>
              </a:rPr>
              <a:t>en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grpSp>
        <p:nvGrpSpPr>
          <p:cNvPr id="93" name="Group 4">
            <a:extLst>
              <a:ext uri="{FF2B5EF4-FFF2-40B4-BE49-F238E27FC236}">
                <a16:creationId xmlns:a16="http://schemas.microsoft.com/office/drawing/2014/main" id="{06095EEA-BB23-6C43-BE7C-6DB056633F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6722" y="4360469"/>
            <a:ext cx="981304" cy="966052"/>
            <a:chOff x="1114" y="3543"/>
            <a:chExt cx="386" cy="380"/>
          </a:xfrm>
          <a:solidFill>
            <a:schemeClr val="bg1"/>
          </a:solidFill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244A0078-01F7-BF19-0358-022B3835E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0" y="3585"/>
              <a:ext cx="295" cy="302"/>
            </a:xfrm>
            <a:custGeom>
              <a:avLst/>
              <a:gdLst>
                <a:gd name="T0" fmla="*/ 75 w 1058"/>
                <a:gd name="T1" fmla="*/ 375 h 1080"/>
                <a:gd name="T2" fmla="*/ 28 w 1058"/>
                <a:gd name="T3" fmla="*/ 359 h 1080"/>
                <a:gd name="T4" fmla="*/ 10 w 1058"/>
                <a:gd name="T5" fmla="*/ 636 h 1080"/>
                <a:gd name="T6" fmla="*/ 60 w 1058"/>
                <a:gd name="T7" fmla="*/ 625 h 1080"/>
                <a:gd name="T8" fmla="*/ 252 w 1058"/>
                <a:gd name="T9" fmla="*/ 554 h 1080"/>
                <a:gd name="T10" fmla="*/ 308 w 1058"/>
                <a:gd name="T11" fmla="*/ 774 h 1080"/>
                <a:gd name="T12" fmla="*/ 302 w 1058"/>
                <a:gd name="T13" fmla="*/ 554 h 1080"/>
                <a:gd name="T14" fmla="*/ 504 w 1058"/>
                <a:gd name="T15" fmla="*/ 756 h 1080"/>
                <a:gd name="T16" fmla="*/ 365 w 1058"/>
                <a:gd name="T17" fmla="*/ 781 h 1080"/>
                <a:gd name="T18" fmla="*/ 504 w 1058"/>
                <a:gd name="T19" fmla="*/ 806 h 1080"/>
                <a:gd name="T20" fmla="*/ 444 w 1058"/>
                <a:gd name="T21" fmla="*/ 1000 h 1080"/>
                <a:gd name="T22" fmla="*/ 435 w 1058"/>
                <a:gd name="T23" fmla="*/ 1050 h 1080"/>
                <a:gd name="T24" fmla="*/ 909 w 1058"/>
                <a:gd name="T25" fmla="*/ 861 h 1080"/>
                <a:gd name="T26" fmla="*/ 670 w 1058"/>
                <a:gd name="T27" fmla="*/ 987 h 1080"/>
                <a:gd name="T28" fmla="*/ 891 w 1058"/>
                <a:gd name="T29" fmla="*/ 806 h 1080"/>
                <a:gd name="T30" fmla="*/ 891 w 1058"/>
                <a:gd name="T31" fmla="*/ 756 h 1080"/>
                <a:gd name="T32" fmla="*/ 806 w 1058"/>
                <a:gd name="T33" fmla="*/ 554 h 1080"/>
                <a:gd name="T34" fmla="*/ 982 w 1058"/>
                <a:gd name="T35" fmla="*/ 683 h 1080"/>
                <a:gd name="T36" fmla="*/ 1030 w 1058"/>
                <a:gd name="T37" fmla="*/ 699 h 1080"/>
                <a:gd name="T38" fmla="*/ 529 w 1058"/>
                <a:gd name="T39" fmla="*/ 0 h 1080"/>
                <a:gd name="T40" fmla="*/ 149 w 1058"/>
                <a:gd name="T41" fmla="*/ 197 h 1080"/>
                <a:gd name="T42" fmla="*/ 388 w 1058"/>
                <a:gd name="T43" fmla="*/ 71 h 1080"/>
                <a:gd name="T44" fmla="*/ 166 w 1058"/>
                <a:gd name="T45" fmla="*/ 252 h 1080"/>
                <a:gd name="T46" fmla="*/ 166 w 1058"/>
                <a:gd name="T47" fmla="*/ 302 h 1080"/>
                <a:gd name="T48" fmla="*/ 252 w 1058"/>
                <a:gd name="T49" fmla="*/ 504 h 1080"/>
                <a:gd name="T50" fmla="*/ 554 w 1058"/>
                <a:gd name="T51" fmla="*/ 1005 h 1080"/>
                <a:gd name="T52" fmla="*/ 712 w 1058"/>
                <a:gd name="T53" fmla="*/ 806 h 1080"/>
                <a:gd name="T54" fmla="*/ 728 w 1058"/>
                <a:gd name="T55" fmla="*/ 756 h 1080"/>
                <a:gd name="T56" fmla="*/ 554 w 1058"/>
                <a:gd name="T57" fmla="*/ 554 h 1080"/>
                <a:gd name="T58" fmla="*/ 728 w 1058"/>
                <a:gd name="T59" fmla="*/ 756 h 1080"/>
                <a:gd name="T60" fmla="*/ 712 w 1058"/>
                <a:gd name="T61" fmla="*/ 252 h 1080"/>
                <a:gd name="T62" fmla="*/ 554 w 1058"/>
                <a:gd name="T63" fmla="*/ 53 h 1080"/>
                <a:gd name="T64" fmla="*/ 755 w 1058"/>
                <a:gd name="T65" fmla="*/ 504 h 1080"/>
                <a:gd name="T66" fmla="*/ 554 w 1058"/>
                <a:gd name="T67" fmla="*/ 302 h 1080"/>
                <a:gd name="T68" fmla="*/ 1007 w 1058"/>
                <a:gd name="T69" fmla="*/ 504 h 1080"/>
                <a:gd name="T70" fmla="*/ 780 w 1058"/>
                <a:gd name="T71" fmla="*/ 302 h 1080"/>
                <a:gd name="T72" fmla="*/ 1007 w 1058"/>
                <a:gd name="T73" fmla="*/ 504 h 1080"/>
                <a:gd name="T74" fmla="*/ 766 w 1058"/>
                <a:gd name="T75" fmla="*/ 252 h 1080"/>
                <a:gd name="T76" fmla="*/ 919 w 1058"/>
                <a:gd name="T77" fmla="*/ 252 h 1080"/>
                <a:gd name="T78" fmla="*/ 504 w 1058"/>
                <a:gd name="T79" fmla="*/ 252 h 1080"/>
                <a:gd name="T80" fmla="*/ 504 w 1058"/>
                <a:gd name="T81" fmla="*/ 53 h 1080"/>
                <a:gd name="T82" fmla="*/ 504 w 1058"/>
                <a:gd name="T83" fmla="*/ 302 h 1080"/>
                <a:gd name="T84" fmla="*/ 302 w 1058"/>
                <a:gd name="T85" fmla="*/ 504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8" h="1080">
                  <a:moveTo>
                    <a:pt x="51" y="504"/>
                  </a:moveTo>
                  <a:cubicBezTo>
                    <a:pt x="53" y="460"/>
                    <a:pt x="61" y="416"/>
                    <a:pt x="75" y="375"/>
                  </a:cubicBezTo>
                  <a:cubicBezTo>
                    <a:pt x="80" y="362"/>
                    <a:pt x="73" y="347"/>
                    <a:pt x="59" y="343"/>
                  </a:cubicBezTo>
                  <a:cubicBezTo>
                    <a:pt x="46" y="339"/>
                    <a:pt x="32" y="346"/>
                    <a:pt x="28" y="359"/>
                  </a:cubicBezTo>
                  <a:cubicBezTo>
                    <a:pt x="9" y="413"/>
                    <a:pt x="0" y="471"/>
                    <a:pt x="0" y="529"/>
                  </a:cubicBezTo>
                  <a:cubicBezTo>
                    <a:pt x="0" y="565"/>
                    <a:pt x="3" y="601"/>
                    <a:pt x="10" y="636"/>
                  </a:cubicBezTo>
                  <a:cubicBezTo>
                    <a:pt x="13" y="649"/>
                    <a:pt x="27" y="658"/>
                    <a:pt x="40" y="655"/>
                  </a:cubicBezTo>
                  <a:cubicBezTo>
                    <a:pt x="54" y="652"/>
                    <a:pt x="62" y="639"/>
                    <a:pt x="60" y="625"/>
                  </a:cubicBezTo>
                  <a:cubicBezTo>
                    <a:pt x="55" y="602"/>
                    <a:pt x="52" y="578"/>
                    <a:pt x="51" y="554"/>
                  </a:cubicBezTo>
                  <a:cubicBezTo>
                    <a:pt x="252" y="554"/>
                    <a:pt x="252" y="554"/>
                    <a:pt x="252" y="554"/>
                  </a:cubicBezTo>
                  <a:cubicBezTo>
                    <a:pt x="254" y="624"/>
                    <a:pt x="262" y="692"/>
                    <a:pt x="278" y="755"/>
                  </a:cubicBezTo>
                  <a:cubicBezTo>
                    <a:pt x="281" y="769"/>
                    <a:pt x="295" y="777"/>
                    <a:pt x="308" y="774"/>
                  </a:cubicBezTo>
                  <a:cubicBezTo>
                    <a:pt x="322" y="771"/>
                    <a:pt x="330" y="757"/>
                    <a:pt x="327" y="743"/>
                  </a:cubicBezTo>
                  <a:cubicBezTo>
                    <a:pt x="312" y="684"/>
                    <a:pt x="304" y="620"/>
                    <a:pt x="302" y="554"/>
                  </a:cubicBezTo>
                  <a:cubicBezTo>
                    <a:pt x="504" y="554"/>
                    <a:pt x="504" y="554"/>
                    <a:pt x="504" y="554"/>
                  </a:cubicBezTo>
                  <a:cubicBezTo>
                    <a:pt x="504" y="756"/>
                    <a:pt x="504" y="756"/>
                    <a:pt x="504" y="756"/>
                  </a:cubicBezTo>
                  <a:cubicBezTo>
                    <a:pt x="390" y="756"/>
                    <a:pt x="390" y="756"/>
                    <a:pt x="390" y="756"/>
                  </a:cubicBezTo>
                  <a:cubicBezTo>
                    <a:pt x="376" y="756"/>
                    <a:pt x="365" y="767"/>
                    <a:pt x="365" y="781"/>
                  </a:cubicBezTo>
                  <a:cubicBezTo>
                    <a:pt x="365" y="795"/>
                    <a:pt x="376" y="806"/>
                    <a:pt x="390" y="806"/>
                  </a:cubicBezTo>
                  <a:cubicBezTo>
                    <a:pt x="504" y="806"/>
                    <a:pt x="504" y="806"/>
                    <a:pt x="504" y="806"/>
                  </a:cubicBezTo>
                  <a:cubicBezTo>
                    <a:pt x="504" y="1007"/>
                    <a:pt x="504" y="1007"/>
                    <a:pt x="504" y="1007"/>
                  </a:cubicBezTo>
                  <a:cubicBezTo>
                    <a:pt x="484" y="1006"/>
                    <a:pt x="464" y="1004"/>
                    <a:pt x="444" y="1000"/>
                  </a:cubicBezTo>
                  <a:cubicBezTo>
                    <a:pt x="430" y="998"/>
                    <a:pt x="417" y="1007"/>
                    <a:pt x="415" y="1021"/>
                  </a:cubicBezTo>
                  <a:cubicBezTo>
                    <a:pt x="412" y="1034"/>
                    <a:pt x="421" y="1047"/>
                    <a:pt x="435" y="1050"/>
                  </a:cubicBezTo>
                  <a:cubicBezTo>
                    <a:pt x="603" y="1080"/>
                    <a:pt x="781" y="1029"/>
                    <a:pt x="909" y="896"/>
                  </a:cubicBezTo>
                  <a:cubicBezTo>
                    <a:pt x="919" y="886"/>
                    <a:pt x="919" y="871"/>
                    <a:pt x="909" y="861"/>
                  </a:cubicBezTo>
                  <a:cubicBezTo>
                    <a:pt x="899" y="851"/>
                    <a:pt x="883" y="851"/>
                    <a:pt x="873" y="861"/>
                  </a:cubicBezTo>
                  <a:cubicBezTo>
                    <a:pt x="816" y="921"/>
                    <a:pt x="746" y="963"/>
                    <a:pt x="670" y="987"/>
                  </a:cubicBezTo>
                  <a:cubicBezTo>
                    <a:pt x="709" y="943"/>
                    <a:pt x="742" y="881"/>
                    <a:pt x="766" y="806"/>
                  </a:cubicBezTo>
                  <a:cubicBezTo>
                    <a:pt x="891" y="806"/>
                    <a:pt x="891" y="806"/>
                    <a:pt x="891" y="806"/>
                  </a:cubicBezTo>
                  <a:cubicBezTo>
                    <a:pt x="905" y="806"/>
                    <a:pt x="916" y="795"/>
                    <a:pt x="916" y="781"/>
                  </a:cubicBezTo>
                  <a:cubicBezTo>
                    <a:pt x="916" y="767"/>
                    <a:pt x="905" y="756"/>
                    <a:pt x="891" y="756"/>
                  </a:cubicBezTo>
                  <a:cubicBezTo>
                    <a:pt x="780" y="756"/>
                    <a:pt x="780" y="756"/>
                    <a:pt x="780" y="756"/>
                  </a:cubicBezTo>
                  <a:cubicBezTo>
                    <a:pt x="795" y="694"/>
                    <a:pt x="804" y="626"/>
                    <a:pt x="806" y="554"/>
                  </a:cubicBezTo>
                  <a:cubicBezTo>
                    <a:pt x="1007" y="554"/>
                    <a:pt x="1007" y="554"/>
                    <a:pt x="1007" y="554"/>
                  </a:cubicBezTo>
                  <a:cubicBezTo>
                    <a:pt x="1005" y="598"/>
                    <a:pt x="996" y="641"/>
                    <a:pt x="982" y="683"/>
                  </a:cubicBezTo>
                  <a:cubicBezTo>
                    <a:pt x="978" y="696"/>
                    <a:pt x="985" y="711"/>
                    <a:pt x="998" y="715"/>
                  </a:cubicBezTo>
                  <a:cubicBezTo>
                    <a:pt x="1011" y="720"/>
                    <a:pt x="1026" y="712"/>
                    <a:pt x="1030" y="699"/>
                  </a:cubicBezTo>
                  <a:cubicBezTo>
                    <a:pt x="1049" y="645"/>
                    <a:pt x="1058" y="587"/>
                    <a:pt x="1058" y="529"/>
                  </a:cubicBezTo>
                  <a:cubicBezTo>
                    <a:pt x="1058" y="237"/>
                    <a:pt x="821" y="0"/>
                    <a:pt x="529" y="0"/>
                  </a:cubicBezTo>
                  <a:cubicBezTo>
                    <a:pt x="384" y="0"/>
                    <a:pt x="249" y="57"/>
                    <a:pt x="148" y="161"/>
                  </a:cubicBezTo>
                  <a:cubicBezTo>
                    <a:pt x="138" y="171"/>
                    <a:pt x="139" y="187"/>
                    <a:pt x="149" y="197"/>
                  </a:cubicBezTo>
                  <a:cubicBezTo>
                    <a:pt x="159" y="207"/>
                    <a:pt x="175" y="206"/>
                    <a:pt x="184" y="196"/>
                  </a:cubicBezTo>
                  <a:cubicBezTo>
                    <a:pt x="242" y="137"/>
                    <a:pt x="311" y="94"/>
                    <a:pt x="388" y="71"/>
                  </a:cubicBezTo>
                  <a:cubicBezTo>
                    <a:pt x="348" y="115"/>
                    <a:pt x="315" y="177"/>
                    <a:pt x="291" y="252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52" y="252"/>
                    <a:pt x="140" y="263"/>
                    <a:pt x="140" y="277"/>
                  </a:cubicBezTo>
                  <a:cubicBezTo>
                    <a:pt x="140" y="291"/>
                    <a:pt x="152" y="302"/>
                    <a:pt x="166" y="302"/>
                  </a:cubicBezTo>
                  <a:cubicBezTo>
                    <a:pt x="277" y="302"/>
                    <a:pt x="277" y="302"/>
                    <a:pt x="277" y="302"/>
                  </a:cubicBezTo>
                  <a:cubicBezTo>
                    <a:pt x="263" y="363"/>
                    <a:pt x="254" y="431"/>
                    <a:pt x="252" y="504"/>
                  </a:cubicBezTo>
                  <a:lnTo>
                    <a:pt x="51" y="504"/>
                  </a:lnTo>
                  <a:close/>
                  <a:moveTo>
                    <a:pt x="554" y="1005"/>
                  </a:moveTo>
                  <a:cubicBezTo>
                    <a:pt x="554" y="806"/>
                    <a:pt x="554" y="806"/>
                    <a:pt x="554" y="806"/>
                  </a:cubicBezTo>
                  <a:cubicBezTo>
                    <a:pt x="712" y="806"/>
                    <a:pt x="712" y="806"/>
                    <a:pt x="712" y="806"/>
                  </a:cubicBezTo>
                  <a:cubicBezTo>
                    <a:pt x="675" y="913"/>
                    <a:pt x="618" y="989"/>
                    <a:pt x="554" y="1005"/>
                  </a:cubicBezTo>
                  <a:close/>
                  <a:moveTo>
                    <a:pt x="728" y="756"/>
                  </a:moveTo>
                  <a:cubicBezTo>
                    <a:pt x="554" y="756"/>
                    <a:pt x="554" y="756"/>
                    <a:pt x="554" y="756"/>
                  </a:cubicBezTo>
                  <a:cubicBezTo>
                    <a:pt x="554" y="554"/>
                    <a:pt x="554" y="554"/>
                    <a:pt x="554" y="554"/>
                  </a:cubicBezTo>
                  <a:cubicBezTo>
                    <a:pt x="755" y="554"/>
                    <a:pt x="755" y="554"/>
                    <a:pt x="755" y="554"/>
                  </a:cubicBezTo>
                  <a:cubicBezTo>
                    <a:pt x="753" y="626"/>
                    <a:pt x="743" y="695"/>
                    <a:pt x="728" y="756"/>
                  </a:cubicBezTo>
                  <a:close/>
                  <a:moveTo>
                    <a:pt x="554" y="53"/>
                  </a:moveTo>
                  <a:cubicBezTo>
                    <a:pt x="618" y="69"/>
                    <a:pt x="675" y="144"/>
                    <a:pt x="712" y="252"/>
                  </a:cubicBezTo>
                  <a:cubicBezTo>
                    <a:pt x="554" y="252"/>
                    <a:pt x="554" y="252"/>
                    <a:pt x="554" y="252"/>
                  </a:cubicBezTo>
                  <a:lnTo>
                    <a:pt x="554" y="53"/>
                  </a:lnTo>
                  <a:close/>
                  <a:moveTo>
                    <a:pt x="728" y="302"/>
                  </a:moveTo>
                  <a:cubicBezTo>
                    <a:pt x="743" y="363"/>
                    <a:pt x="753" y="432"/>
                    <a:pt x="755" y="504"/>
                  </a:cubicBezTo>
                  <a:cubicBezTo>
                    <a:pt x="554" y="504"/>
                    <a:pt x="554" y="504"/>
                    <a:pt x="554" y="504"/>
                  </a:cubicBezTo>
                  <a:cubicBezTo>
                    <a:pt x="554" y="302"/>
                    <a:pt x="554" y="302"/>
                    <a:pt x="554" y="302"/>
                  </a:cubicBezTo>
                  <a:lnTo>
                    <a:pt x="728" y="302"/>
                  </a:lnTo>
                  <a:close/>
                  <a:moveTo>
                    <a:pt x="1007" y="504"/>
                  </a:moveTo>
                  <a:cubicBezTo>
                    <a:pt x="806" y="504"/>
                    <a:pt x="806" y="504"/>
                    <a:pt x="806" y="504"/>
                  </a:cubicBezTo>
                  <a:cubicBezTo>
                    <a:pt x="804" y="431"/>
                    <a:pt x="795" y="363"/>
                    <a:pt x="780" y="302"/>
                  </a:cubicBezTo>
                  <a:cubicBezTo>
                    <a:pt x="950" y="302"/>
                    <a:pt x="950" y="302"/>
                    <a:pt x="950" y="302"/>
                  </a:cubicBezTo>
                  <a:cubicBezTo>
                    <a:pt x="983" y="363"/>
                    <a:pt x="1003" y="431"/>
                    <a:pt x="1007" y="504"/>
                  </a:cubicBezTo>
                  <a:close/>
                  <a:moveTo>
                    <a:pt x="919" y="252"/>
                  </a:moveTo>
                  <a:cubicBezTo>
                    <a:pt x="766" y="252"/>
                    <a:pt x="766" y="252"/>
                    <a:pt x="766" y="252"/>
                  </a:cubicBezTo>
                  <a:cubicBezTo>
                    <a:pt x="743" y="177"/>
                    <a:pt x="709" y="115"/>
                    <a:pt x="670" y="71"/>
                  </a:cubicBezTo>
                  <a:cubicBezTo>
                    <a:pt x="771" y="103"/>
                    <a:pt x="858" y="167"/>
                    <a:pt x="919" y="252"/>
                  </a:cubicBezTo>
                  <a:close/>
                  <a:moveTo>
                    <a:pt x="504" y="53"/>
                  </a:moveTo>
                  <a:cubicBezTo>
                    <a:pt x="504" y="252"/>
                    <a:pt x="504" y="252"/>
                    <a:pt x="504" y="252"/>
                  </a:cubicBezTo>
                  <a:cubicBezTo>
                    <a:pt x="345" y="252"/>
                    <a:pt x="345" y="252"/>
                    <a:pt x="345" y="252"/>
                  </a:cubicBezTo>
                  <a:cubicBezTo>
                    <a:pt x="382" y="144"/>
                    <a:pt x="439" y="69"/>
                    <a:pt x="504" y="53"/>
                  </a:cubicBezTo>
                  <a:close/>
                  <a:moveTo>
                    <a:pt x="330" y="302"/>
                  </a:moveTo>
                  <a:cubicBezTo>
                    <a:pt x="504" y="302"/>
                    <a:pt x="504" y="302"/>
                    <a:pt x="504" y="302"/>
                  </a:cubicBezTo>
                  <a:cubicBezTo>
                    <a:pt x="504" y="504"/>
                    <a:pt x="504" y="504"/>
                    <a:pt x="504" y="504"/>
                  </a:cubicBezTo>
                  <a:cubicBezTo>
                    <a:pt x="302" y="504"/>
                    <a:pt x="302" y="504"/>
                    <a:pt x="302" y="504"/>
                  </a:cubicBezTo>
                  <a:cubicBezTo>
                    <a:pt x="304" y="432"/>
                    <a:pt x="314" y="363"/>
                    <a:pt x="330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BAAF9BCB-A8F7-39EC-1054-5D1784423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" y="3596"/>
              <a:ext cx="71" cy="174"/>
            </a:xfrm>
            <a:custGeom>
              <a:avLst/>
              <a:gdLst>
                <a:gd name="T0" fmla="*/ 71 w 255"/>
                <a:gd name="T1" fmla="*/ 593 h 624"/>
                <a:gd name="T2" fmla="*/ 63 w 255"/>
                <a:gd name="T3" fmla="*/ 492 h 624"/>
                <a:gd name="T4" fmla="*/ 204 w 255"/>
                <a:gd name="T5" fmla="*/ 94 h 624"/>
                <a:gd name="T6" fmla="*/ 204 w 255"/>
                <a:gd name="T7" fmla="*/ 230 h 624"/>
                <a:gd name="T8" fmla="*/ 229 w 255"/>
                <a:gd name="T9" fmla="*/ 255 h 624"/>
                <a:gd name="T10" fmla="*/ 255 w 255"/>
                <a:gd name="T11" fmla="*/ 230 h 624"/>
                <a:gd name="T12" fmla="*/ 255 w 255"/>
                <a:gd name="T13" fmla="*/ 28 h 624"/>
                <a:gd name="T14" fmla="*/ 223 w 255"/>
                <a:gd name="T15" fmla="*/ 4 h 624"/>
                <a:gd name="T16" fmla="*/ 22 w 255"/>
                <a:gd name="T17" fmla="*/ 55 h 624"/>
                <a:gd name="T18" fmla="*/ 3 w 255"/>
                <a:gd name="T19" fmla="*/ 85 h 624"/>
                <a:gd name="T20" fmla="*/ 34 w 255"/>
                <a:gd name="T21" fmla="*/ 103 h 624"/>
                <a:gd name="T22" fmla="*/ 157 w 255"/>
                <a:gd name="T23" fmla="*/ 73 h 624"/>
                <a:gd name="T24" fmla="*/ 12 w 255"/>
                <a:gd name="T25" fmla="*/ 492 h 624"/>
                <a:gd name="T26" fmla="*/ 21 w 255"/>
                <a:gd name="T27" fmla="*/ 601 h 624"/>
                <a:gd name="T28" fmla="*/ 50 w 255"/>
                <a:gd name="T29" fmla="*/ 622 h 624"/>
                <a:gd name="T30" fmla="*/ 71 w 255"/>
                <a:gd name="T31" fmla="*/ 593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5" h="624">
                  <a:moveTo>
                    <a:pt x="71" y="593"/>
                  </a:moveTo>
                  <a:cubicBezTo>
                    <a:pt x="65" y="560"/>
                    <a:pt x="63" y="526"/>
                    <a:pt x="63" y="492"/>
                  </a:cubicBezTo>
                  <a:cubicBezTo>
                    <a:pt x="63" y="345"/>
                    <a:pt x="113" y="206"/>
                    <a:pt x="204" y="94"/>
                  </a:cubicBezTo>
                  <a:cubicBezTo>
                    <a:pt x="204" y="230"/>
                    <a:pt x="204" y="230"/>
                    <a:pt x="204" y="230"/>
                  </a:cubicBezTo>
                  <a:cubicBezTo>
                    <a:pt x="204" y="244"/>
                    <a:pt x="216" y="255"/>
                    <a:pt x="229" y="255"/>
                  </a:cubicBezTo>
                  <a:cubicBezTo>
                    <a:pt x="243" y="255"/>
                    <a:pt x="255" y="244"/>
                    <a:pt x="255" y="230"/>
                  </a:cubicBezTo>
                  <a:cubicBezTo>
                    <a:pt x="255" y="24"/>
                    <a:pt x="255" y="28"/>
                    <a:pt x="255" y="28"/>
                  </a:cubicBezTo>
                  <a:cubicBezTo>
                    <a:pt x="254" y="12"/>
                    <a:pt x="239" y="0"/>
                    <a:pt x="223" y="4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8" y="58"/>
                    <a:pt x="0" y="72"/>
                    <a:pt x="3" y="85"/>
                  </a:cubicBezTo>
                  <a:cubicBezTo>
                    <a:pt x="7" y="99"/>
                    <a:pt x="21" y="107"/>
                    <a:pt x="34" y="103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63" y="192"/>
                    <a:pt x="12" y="338"/>
                    <a:pt x="12" y="492"/>
                  </a:cubicBezTo>
                  <a:cubicBezTo>
                    <a:pt x="12" y="528"/>
                    <a:pt x="15" y="565"/>
                    <a:pt x="21" y="601"/>
                  </a:cubicBezTo>
                  <a:cubicBezTo>
                    <a:pt x="23" y="615"/>
                    <a:pt x="36" y="624"/>
                    <a:pt x="50" y="622"/>
                  </a:cubicBezTo>
                  <a:cubicBezTo>
                    <a:pt x="64" y="620"/>
                    <a:pt x="73" y="607"/>
                    <a:pt x="71" y="5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0BEE8527-EB9F-AD41-D559-1164E4055E74}"/>
                </a:ext>
              </a:extLst>
            </p:cNvPr>
            <p:cNvSpPr>
              <a:spLocks/>
            </p:cNvSpPr>
            <p:nvPr/>
          </p:nvSpPr>
          <p:spPr bwMode="auto">
            <a:xfrm rot="10555798">
              <a:off x="1137" y="3782"/>
              <a:ext cx="124" cy="140"/>
            </a:xfrm>
            <a:custGeom>
              <a:avLst/>
              <a:gdLst>
                <a:gd name="T0" fmla="*/ 0 w 378"/>
                <a:gd name="T1" fmla="*/ 0 h 401"/>
                <a:gd name="T2" fmla="*/ 296 w 378"/>
                <a:gd name="T3" fmla="*/ 370 h 401"/>
                <a:gd name="T4" fmla="*/ 317 w 378"/>
                <a:gd name="T5" fmla="*/ 396 h 401"/>
                <a:gd name="T6" fmla="*/ 377 w 378"/>
                <a:gd name="T7" fmla="*/ 401 h 401"/>
                <a:gd name="T8" fmla="*/ 278 w 378"/>
                <a:gd name="T9" fmla="*/ 99 h 401"/>
                <a:gd name="T10" fmla="*/ 0 w 378"/>
                <a:gd name="T11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01">
                  <a:moveTo>
                    <a:pt x="0" y="0"/>
                  </a:moveTo>
                  <a:cubicBezTo>
                    <a:pt x="6" y="215"/>
                    <a:pt x="105" y="339"/>
                    <a:pt x="296" y="370"/>
                  </a:cubicBezTo>
                  <a:cubicBezTo>
                    <a:pt x="309" y="372"/>
                    <a:pt x="318" y="384"/>
                    <a:pt x="317" y="396"/>
                  </a:cubicBezTo>
                  <a:cubicBezTo>
                    <a:pt x="377" y="401"/>
                    <a:pt x="377" y="401"/>
                    <a:pt x="377" y="401"/>
                  </a:cubicBezTo>
                  <a:cubicBezTo>
                    <a:pt x="378" y="268"/>
                    <a:pt x="345" y="166"/>
                    <a:pt x="278" y="99"/>
                  </a:cubicBezTo>
                  <a:cubicBezTo>
                    <a:pt x="215" y="37"/>
                    <a:pt x="12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92FA32DD-93EB-7840-86D1-7F38CCDA6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" y="3543"/>
              <a:ext cx="305" cy="327"/>
            </a:xfrm>
            <a:custGeom>
              <a:avLst/>
              <a:gdLst>
                <a:gd name="T0" fmla="*/ 1093 w 1096"/>
                <a:gd name="T1" fmla="*/ 1087 h 1172"/>
                <a:gd name="T2" fmla="*/ 1063 w 1096"/>
                <a:gd name="T3" fmla="*/ 1068 h 1172"/>
                <a:gd name="T4" fmla="*/ 940 w 1096"/>
                <a:gd name="T5" fmla="*/ 1099 h 1172"/>
                <a:gd name="T6" fmla="*/ 1084 w 1096"/>
                <a:gd name="T7" fmla="*/ 680 h 1172"/>
                <a:gd name="T8" fmla="*/ 404 w 1096"/>
                <a:gd name="T9" fmla="*/ 0 h 1172"/>
                <a:gd name="T10" fmla="*/ 14 w 1096"/>
                <a:gd name="T11" fmla="*/ 122 h 1172"/>
                <a:gd name="T12" fmla="*/ 8 w 1096"/>
                <a:gd name="T13" fmla="*/ 157 h 1172"/>
                <a:gd name="T14" fmla="*/ 43 w 1096"/>
                <a:gd name="T15" fmla="*/ 163 h 1172"/>
                <a:gd name="T16" fmla="*/ 404 w 1096"/>
                <a:gd name="T17" fmla="*/ 50 h 1172"/>
                <a:gd name="T18" fmla="*/ 1034 w 1096"/>
                <a:gd name="T19" fmla="*/ 680 h 1172"/>
                <a:gd name="T20" fmla="*/ 892 w 1096"/>
                <a:gd name="T21" fmla="*/ 1078 h 1172"/>
                <a:gd name="T22" fmla="*/ 892 w 1096"/>
                <a:gd name="T23" fmla="*/ 942 h 1172"/>
                <a:gd name="T24" fmla="*/ 867 w 1096"/>
                <a:gd name="T25" fmla="*/ 916 h 1172"/>
                <a:gd name="T26" fmla="*/ 842 w 1096"/>
                <a:gd name="T27" fmla="*/ 942 h 1172"/>
                <a:gd name="T28" fmla="*/ 842 w 1096"/>
                <a:gd name="T29" fmla="*/ 1143 h 1172"/>
                <a:gd name="T30" fmla="*/ 873 w 1096"/>
                <a:gd name="T31" fmla="*/ 1168 h 1172"/>
                <a:gd name="T32" fmla="*/ 1075 w 1096"/>
                <a:gd name="T33" fmla="*/ 1117 h 1172"/>
                <a:gd name="T34" fmla="*/ 1093 w 1096"/>
                <a:gd name="T35" fmla="*/ 1087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" h="1172">
                  <a:moveTo>
                    <a:pt x="1093" y="1087"/>
                  </a:moveTo>
                  <a:cubicBezTo>
                    <a:pt x="1090" y="1073"/>
                    <a:pt x="1076" y="1065"/>
                    <a:pt x="1063" y="1068"/>
                  </a:cubicBezTo>
                  <a:cubicBezTo>
                    <a:pt x="940" y="1099"/>
                    <a:pt x="940" y="1099"/>
                    <a:pt x="940" y="1099"/>
                  </a:cubicBezTo>
                  <a:cubicBezTo>
                    <a:pt x="1033" y="980"/>
                    <a:pt x="1084" y="834"/>
                    <a:pt x="1084" y="680"/>
                  </a:cubicBezTo>
                  <a:cubicBezTo>
                    <a:pt x="1084" y="305"/>
                    <a:pt x="779" y="0"/>
                    <a:pt x="404" y="0"/>
                  </a:cubicBezTo>
                  <a:cubicBezTo>
                    <a:pt x="264" y="0"/>
                    <a:pt x="129" y="42"/>
                    <a:pt x="14" y="122"/>
                  </a:cubicBezTo>
                  <a:cubicBezTo>
                    <a:pt x="3" y="130"/>
                    <a:pt x="0" y="145"/>
                    <a:pt x="8" y="157"/>
                  </a:cubicBezTo>
                  <a:cubicBezTo>
                    <a:pt x="16" y="168"/>
                    <a:pt x="32" y="171"/>
                    <a:pt x="43" y="163"/>
                  </a:cubicBezTo>
                  <a:cubicBezTo>
                    <a:pt x="149" y="89"/>
                    <a:pt x="274" y="50"/>
                    <a:pt x="404" y="50"/>
                  </a:cubicBezTo>
                  <a:cubicBezTo>
                    <a:pt x="751" y="50"/>
                    <a:pt x="1034" y="333"/>
                    <a:pt x="1034" y="680"/>
                  </a:cubicBezTo>
                  <a:cubicBezTo>
                    <a:pt x="1034" y="827"/>
                    <a:pt x="984" y="966"/>
                    <a:pt x="892" y="1078"/>
                  </a:cubicBezTo>
                  <a:cubicBezTo>
                    <a:pt x="892" y="942"/>
                    <a:pt x="892" y="942"/>
                    <a:pt x="892" y="942"/>
                  </a:cubicBezTo>
                  <a:cubicBezTo>
                    <a:pt x="892" y="928"/>
                    <a:pt x="881" y="916"/>
                    <a:pt x="867" y="916"/>
                  </a:cubicBezTo>
                  <a:cubicBezTo>
                    <a:pt x="853" y="916"/>
                    <a:pt x="842" y="928"/>
                    <a:pt x="842" y="942"/>
                  </a:cubicBezTo>
                  <a:cubicBezTo>
                    <a:pt x="842" y="1143"/>
                    <a:pt x="842" y="1143"/>
                    <a:pt x="842" y="1143"/>
                  </a:cubicBezTo>
                  <a:cubicBezTo>
                    <a:pt x="842" y="1159"/>
                    <a:pt x="857" y="1172"/>
                    <a:pt x="873" y="1168"/>
                  </a:cubicBezTo>
                  <a:cubicBezTo>
                    <a:pt x="1075" y="1117"/>
                    <a:pt x="1075" y="1117"/>
                    <a:pt x="1075" y="1117"/>
                  </a:cubicBezTo>
                  <a:cubicBezTo>
                    <a:pt x="1088" y="1114"/>
                    <a:pt x="1096" y="1100"/>
                    <a:pt x="1093" y="10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CD0670AA-4B30-8A07-10EC-1110B43D0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" y="3781"/>
              <a:ext cx="291" cy="142"/>
            </a:xfrm>
            <a:custGeom>
              <a:avLst/>
              <a:gdLst>
                <a:gd name="T0" fmla="*/ 1003 w 1046"/>
                <a:gd name="T1" fmla="*/ 342 h 507"/>
                <a:gd name="T2" fmla="*/ 640 w 1046"/>
                <a:gd name="T3" fmla="*/ 457 h 507"/>
                <a:gd name="T4" fmla="*/ 480 w 1046"/>
                <a:gd name="T5" fmla="*/ 436 h 507"/>
                <a:gd name="T6" fmla="*/ 366 w 1046"/>
                <a:gd name="T7" fmla="*/ 116 h 507"/>
                <a:gd name="T8" fmla="*/ 27 w 1046"/>
                <a:gd name="T9" fmla="*/ 2 h 507"/>
                <a:gd name="T10" fmla="*/ 2 w 1046"/>
                <a:gd name="T11" fmla="*/ 27 h 507"/>
                <a:gd name="T12" fmla="*/ 340 w 1046"/>
                <a:gd name="T13" fmla="*/ 472 h 507"/>
                <a:gd name="T14" fmla="*/ 348 w 1046"/>
                <a:gd name="T15" fmla="*/ 422 h 507"/>
                <a:gd name="T16" fmla="*/ 52 w 1046"/>
                <a:gd name="T17" fmla="*/ 52 h 507"/>
                <a:gd name="T18" fmla="*/ 330 w 1046"/>
                <a:gd name="T19" fmla="*/ 151 h 507"/>
                <a:gd name="T20" fmla="*/ 429 w 1046"/>
                <a:gd name="T21" fmla="*/ 453 h 507"/>
                <a:gd name="T22" fmla="*/ 447 w 1046"/>
                <a:gd name="T23" fmla="*/ 480 h 507"/>
                <a:gd name="T24" fmla="*/ 640 w 1046"/>
                <a:gd name="T25" fmla="*/ 507 h 507"/>
                <a:gd name="T26" fmla="*/ 1032 w 1046"/>
                <a:gd name="T27" fmla="*/ 383 h 507"/>
                <a:gd name="T28" fmla="*/ 1038 w 1046"/>
                <a:gd name="T29" fmla="*/ 348 h 507"/>
                <a:gd name="T30" fmla="*/ 1003 w 1046"/>
                <a:gd name="T31" fmla="*/ 342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6" h="507">
                  <a:moveTo>
                    <a:pt x="1003" y="342"/>
                  </a:moveTo>
                  <a:cubicBezTo>
                    <a:pt x="896" y="417"/>
                    <a:pt x="771" y="457"/>
                    <a:pt x="640" y="457"/>
                  </a:cubicBezTo>
                  <a:cubicBezTo>
                    <a:pt x="585" y="457"/>
                    <a:pt x="532" y="450"/>
                    <a:pt x="480" y="436"/>
                  </a:cubicBezTo>
                  <a:cubicBezTo>
                    <a:pt x="478" y="298"/>
                    <a:pt x="440" y="190"/>
                    <a:pt x="366" y="116"/>
                  </a:cubicBezTo>
                  <a:cubicBezTo>
                    <a:pt x="288" y="39"/>
                    <a:pt x="175" y="0"/>
                    <a:pt x="27" y="2"/>
                  </a:cubicBezTo>
                  <a:cubicBezTo>
                    <a:pt x="13" y="2"/>
                    <a:pt x="2" y="13"/>
                    <a:pt x="2" y="27"/>
                  </a:cubicBezTo>
                  <a:cubicBezTo>
                    <a:pt x="0" y="282"/>
                    <a:pt x="117" y="436"/>
                    <a:pt x="340" y="472"/>
                  </a:cubicBezTo>
                  <a:cubicBezTo>
                    <a:pt x="373" y="477"/>
                    <a:pt x="381" y="427"/>
                    <a:pt x="348" y="422"/>
                  </a:cubicBezTo>
                  <a:cubicBezTo>
                    <a:pt x="157" y="391"/>
                    <a:pt x="58" y="267"/>
                    <a:pt x="52" y="52"/>
                  </a:cubicBezTo>
                  <a:cubicBezTo>
                    <a:pt x="174" y="55"/>
                    <a:pt x="267" y="89"/>
                    <a:pt x="330" y="151"/>
                  </a:cubicBezTo>
                  <a:cubicBezTo>
                    <a:pt x="407" y="228"/>
                    <a:pt x="431" y="344"/>
                    <a:pt x="429" y="453"/>
                  </a:cubicBezTo>
                  <a:cubicBezTo>
                    <a:pt x="428" y="465"/>
                    <a:pt x="435" y="476"/>
                    <a:pt x="447" y="480"/>
                  </a:cubicBezTo>
                  <a:cubicBezTo>
                    <a:pt x="510" y="498"/>
                    <a:pt x="574" y="507"/>
                    <a:pt x="640" y="507"/>
                  </a:cubicBezTo>
                  <a:cubicBezTo>
                    <a:pt x="781" y="507"/>
                    <a:pt x="917" y="464"/>
                    <a:pt x="1032" y="383"/>
                  </a:cubicBezTo>
                  <a:cubicBezTo>
                    <a:pt x="1043" y="375"/>
                    <a:pt x="1046" y="359"/>
                    <a:pt x="1038" y="348"/>
                  </a:cubicBezTo>
                  <a:cubicBezTo>
                    <a:pt x="1030" y="337"/>
                    <a:pt x="1014" y="334"/>
                    <a:pt x="1003" y="3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5827F-84C3-2F5C-DE95-6F84180AFD4F}"/>
              </a:ext>
            </a:extLst>
          </p:cNvPr>
          <p:cNvSpPr txBox="1"/>
          <p:nvPr/>
        </p:nvSpPr>
        <p:spPr>
          <a:xfrm>
            <a:off x="376140" y="6384764"/>
            <a:ext cx="10581376" cy="189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126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>
                <a:solidFill>
                  <a:schemeClr val="bg1"/>
                </a:solidFill>
              </a:rPr>
              <a:t>Fuente: Forrester Consulting, "A Total Economic ImpactTM of Microsoft Azure VMware Solution", abril de 2024, encargado por Microsoft.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143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5F05-5446-7561-B17E-CA39C5FD40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8090" y="623754"/>
            <a:ext cx="11080750" cy="553998"/>
          </a:xfrm>
        </p:spPr>
        <p:txBody>
          <a:bodyPr/>
          <a:lstStyle/>
          <a:p>
            <a:r>
              <a:rPr lang="en-US" dirty="0" err="1"/>
              <a:t>Próximos</a:t>
            </a:r>
            <a:r>
              <a:rPr lang="en-US" dirty="0"/>
              <a:t> pasos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FDC9B2-605B-FDD9-F8C9-DA9A50248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04184" y="2114013"/>
            <a:ext cx="2564531" cy="3022711"/>
          </a:xfrm>
          <a:prstGeom prst="rect">
            <a:avLst/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/>
          <a:p>
            <a:pPr algn="ctr" defTabSz="914400"/>
            <a:endParaRPr lang="en-US" sz="105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EB7EC2-06A4-9154-8D25-5115FB87C856}"/>
              </a:ext>
            </a:extLst>
          </p:cNvPr>
          <p:cNvSpPr txBox="1">
            <a:spLocks/>
          </p:cNvSpPr>
          <p:nvPr/>
        </p:nvSpPr>
        <p:spPr>
          <a:xfrm>
            <a:off x="2546101" y="1592138"/>
            <a:ext cx="65984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5400" b="1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</a:rPr>
              <a:t>1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05AAEFF1-D0BD-464C-4D69-5EBAF7FAF641}"/>
              </a:ext>
            </a:extLst>
          </p:cNvPr>
          <p:cNvSpPr txBox="1"/>
          <p:nvPr/>
        </p:nvSpPr>
        <p:spPr>
          <a:xfrm>
            <a:off x="2773890" y="2451502"/>
            <a:ext cx="20648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  <a:defRPr/>
            </a:pPr>
            <a:r>
              <a:rPr lang="en-US" sz="1600" dirty="0" err="1">
                <a:solidFill>
                  <a:schemeClr val="tx2"/>
                </a:solidFill>
                <a:latin typeface="+mj-lt"/>
              </a:rPr>
              <a:t>Llenw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, junto con 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tu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Socio de 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negocio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el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forms del triage cloud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FC6AB4-2A61-B423-5380-EAE7C3BF4986}"/>
              </a:ext>
            </a:extLst>
          </p:cNvPr>
          <p:cNvSpPr txBox="1"/>
          <p:nvPr/>
        </p:nvSpPr>
        <p:spPr>
          <a:xfrm>
            <a:off x="2773890" y="3318264"/>
            <a:ext cx="2136313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Es un banco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preguntas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que le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permitirá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socio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negocio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entender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la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mejor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alternativa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migración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modernización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según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estrategia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567BE646-6FC6-12DF-5F20-88276804BD7C}"/>
              </a:ext>
            </a:extLst>
          </p:cNvPr>
          <p:cNvSpPr txBox="1"/>
          <p:nvPr/>
        </p:nvSpPr>
        <p:spPr>
          <a:xfrm>
            <a:off x="3114127" y="4717019"/>
            <a:ext cx="1351495" cy="215444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latin typeface="Segoe UI Semibold" panose="020B0502040204020203" pitchFamily="34" charset="0"/>
                <a:cs typeface="Segoe UI Semibol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Empiece</a:t>
            </a:r>
            <a:r>
              <a:rPr lang="en-US" sz="1400" b="1" dirty="0">
                <a:latin typeface="Segoe UI Semibold" panose="020B0502040204020203" pitchFamily="34" charset="0"/>
                <a:cs typeface="Segoe UI Semibol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400" b="1" dirty="0" err="1">
                <a:latin typeface="Segoe UI Semibold" panose="020B0502040204020203" pitchFamily="34" charset="0"/>
                <a:cs typeface="Segoe UI Semibol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ahora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32" name="PageRight_E761">
            <a:extLst>
              <a:ext uri="{FF2B5EF4-FFF2-40B4-BE49-F238E27FC236}">
                <a16:creationId xmlns:a16="http://schemas.microsoft.com/office/drawing/2014/main" id="{E449768A-7C5C-1C2E-8664-688DBEDF4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73890" y="4717019"/>
            <a:ext cx="215286" cy="215444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DCB1152-43EB-D8C5-504F-89406108C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751" y="2114013"/>
            <a:ext cx="2564531" cy="3022711"/>
          </a:xfrm>
          <a:prstGeom prst="rect">
            <a:avLst/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/>
          <a:p>
            <a:pPr algn="ctr" defTabSz="914400"/>
            <a:endParaRPr lang="en-US" sz="105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C5421E-F34C-1040-E89F-7B3E15EA8A7C}"/>
              </a:ext>
            </a:extLst>
          </p:cNvPr>
          <p:cNvSpPr txBox="1">
            <a:spLocks/>
          </p:cNvSpPr>
          <p:nvPr/>
        </p:nvSpPr>
        <p:spPr>
          <a:xfrm>
            <a:off x="5314997" y="1592138"/>
            <a:ext cx="65984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5400" b="1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</a:rPr>
              <a:t>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CF808B28-EE33-EBB0-8405-69EC96279249}"/>
              </a:ext>
            </a:extLst>
          </p:cNvPr>
          <p:cNvSpPr txBox="1"/>
          <p:nvPr/>
        </p:nvSpPr>
        <p:spPr>
          <a:xfrm>
            <a:off x="5546201" y="2451502"/>
            <a:ext cx="21453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  <a:defRPr/>
            </a:pPr>
            <a:r>
              <a:rPr lang="es-EC" sz="1600" dirty="0">
                <a:solidFill>
                  <a:schemeClr val="tx2"/>
                </a:solidFill>
                <a:latin typeface="+mj-lt"/>
              </a:rPr>
              <a:t>Programe una reunión de seguimiento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98DE6-D11F-6BA3-B885-E803E0EC6671}"/>
              </a:ext>
            </a:extLst>
          </p:cNvPr>
          <p:cNvSpPr txBox="1"/>
          <p:nvPr/>
        </p:nvSpPr>
        <p:spPr>
          <a:xfrm>
            <a:off x="5546201" y="3190107"/>
            <a:ext cx="2145352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Una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vez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lleno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forms cloud,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tendrás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clara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estrategia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migración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modernización</a:t>
            </a:r>
            <a:r>
              <a:rPr lang="en-US" sz="1200" dirty="0"/>
              <a:t>. Haz </a:t>
            </a:r>
            <a:r>
              <a:rPr lang="en-US" sz="1200" dirty="0" err="1"/>
              <a:t>una</a:t>
            </a:r>
            <a:r>
              <a:rPr lang="en-US" sz="1200" dirty="0"/>
              <a:t> reunion para </a:t>
            </a:r>
            <a:r>
              <a:rPr lang="en-US" sz="1200" dirty="0" err="1"/>
              <a:t>revisar</a:t>
            </a:r>
            <a:r>
              <a:rPr lang="en-US" sz="1200" dirty="0"/>
              <a:t>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propuesta</a:t>
            </a:r>
            <a:r>
              <a:rPr lang="en-US" sz="1200" dirty="0"/>
              <a:t> del plan de </a:t>
            </a:r>
            <a:r>
              <a:rPr lang="en-US" sz="1200" dirty="0" err="1"/>
              <a:t>migración</a:t>
            </a:r>
            <a:r>
              <a:rPr lang="en-US" sz="1200" dirty="0"/>
              <a:t> y </a:t>
            </a:r>
            <a:r>
              <a:rPr lang="en-US" sz="1200" dirty="0" err="1"/>
              <a:t>presupuesto</a:t>
            </a:r>
            <a:r>
              <a:rPr lang="en-US" sz="1200" dirty="0"/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42123433-B379-B81B-EA17-78F1FF4ACB18}"/>
              </a:ext>
            </a:extLst>
          </p:cNvPr>
          <p:cNvSpPr txBox="1"/>
          <p:nvPr/>
        </p:nvSpPr>
        <p:spPr>
          <a:xfrm>
            <a:off x="5823637" y="4717019"/>
            <a:ext cx="1867916" cy="215444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Solicita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una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reunión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58" name="PageRight_E761">
            <a:extLst>
              <a:ext uri="{FF2B5EF4-FFF2-40B4-BE49-F238E27FC236}">
                <a16:creationId xmlns:a16="http://schemas.microsoft.com/office/drawing/2014/main" id="{7FDB9D2D-CB52-974F-3E60-6EDA4934A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46201" y="4717019"/>
            <a:ext cx="215286" cy="215444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8426139-F0B3-D6A3-52FE-003C1B73C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91318" y="2114013"/>
            <a:ext cx="2564531" cy="3022711"/>
          </a:xfrm>
          <a:prstGeom prst="rect">
            <a:avLst/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/>
          <a:p>
            <a:pPr algn="ctr" defTabSz="914400"/>
            <a:endParaRPr lang="en-US" sz="105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753823-C61A-326E-A4EF-8EC29055814B}"/>
              </a:ext>
            </a:extLst>
          </p:cNvPr>
          <p:cNvSpPr txBox="1">
            <a:spLocks/>
          </p:cNvSpPr>
          <p:nvPr/>
        </p:nvSpPr>
        <p:spPr>
          <a:xfrm>
            <a:off x="8169626" y="1592138"/>
            <a:ext cx="65984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5400" b="1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</a:rPr>
              <a:t>3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00F4BA74-8C65-8FC2-16EF-409A1CAE1E26}"/>
              </a:ext>
            </a:extLst>
          </p:cNvPr>
          <p:cNvSpPr txBox="1"/>
          <p:nvPr/>
        </p:nvSpPr>
        <p:spPr>
          <a:xfrm>
            <a:off x="8460782" y="2451502"/>
            <a:ext cx="20902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Empiece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migración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y/o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modernizaci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ón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BEC616-AEDA-E884-874E-353F11D51DCE}"/>
              </a:ext>
            </a:extLst>
          </p:cNvPr>
          <p:cNvSpPr txBox="1"/>
          <p:nvPr/>
        </p:nvSpPr>
        <p:spPr>
          <a:xfrm>
            <a:off x="8460783" y="3190107"/>
            <a:ext cx="2068577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Acelere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camino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migración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modernización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diferentes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programas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herramienas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que </a:t>
            </a:r>
            <a:r>
              <a:rPr lang="en-US" sz="1200" dirty="0"/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 </a:t>
            </a:r>
            <a:r>
              <a:rPr lang="en-US" sz="1200" dirty="0"/>
              <a:t>b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rinda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Microsoft. 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AC56D18F-B8A1-E6A4-CBC4-D42F436D875D}"/>
              </a:ext>
            </a:extLst>
          </p:cNvPr>
          <p:cNvSpPr txBox="1"/>
          <p:nvPr/>
        </p:nvSpPr>
        <p:spPr>
          <a:xfrm>
            <a:off x="8823775" y="4717019"/>
            <a:ext cx="2068577" cy="215444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Solicita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</a:t>
            </a:r>
            <a:r>
              <a:rPr lang="en-US" sz="1400" b="1" dirty="0" err="1">
                <a:highlight>
                  <a:srgbClr val="FFFF00"/>
                </a:highlight>
                <a:latin typeface="Segoe UI Semibold" panose="020B0502040204020203" pitchFamily="34" charset="0"/>
                <a:cs typeface="Segoe UI Semibold" panose="020B0502040204020203" pitchFamily="34" charset="0"/>
              </a:rPr>
              <a:t>más</a:t>
            </a:r>
            <a:r>
              <a:rPr lang="en-US" sz="1400" b="1" dirty="0">
                <a:highlight>
                  <a:srgbClr val="FFFF00"/>
                </a:highlight>
                <a:latin typeface="Segoe UI Semibold" panose="020B0502040204020203" pitchFamily="34" charset="0"/>
                <a:cs typeface="Segoe UI Semibold" panose="020B0502040204020203" pitchFamily="34" charset="0"/>
              </a:rPr>
              <a:t> info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59" name="PageRight_E761">
            <a:extLst>
              <a:ext uri="{FF2B5EF4-FFF2-40B4-BE49-F238E27FC236}">
                <a16:creationId xmlns:a16="http://schemas.microsoft.com/office/drawing/2014/main" id="{FB396796-7A84-CE42-FD74-08DC3160D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460783" y="4717019"/>
            <a:ext cx="215286" cy="215444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zure 2023 Template">
  <a:themeElements>
    <a:clrScheme name="Custom 4">
      <a:dk1>
        <a:srgbClr val="000000"/>
      </a:dk1>
      <a:lt1>
        <a:srgbClr val="FFFFFF"/>
      </a:lt1>
      <a:dk2>
        <a:srgbClr val="0078D4"/>
      </a:dk2>
      <a:lt2>
        <a:srgbClr val="E8E6DF"/>
      </a:lt2>
      <a:accent1>
        <a:srgbClr val="0078D4"/>
      </a:accent1>
      <a:accent2>
        <a:srgbClr val="2A446F"/>
      </a:accent2>
      <a:accent3>
        <a:srgbClr val="49C5B1"/>
      </a:accent3>
      <a:accent4>
        <a:srgbClr val="8DE971"/>
      </a:accent4>
      <a:accent5>
        <a:srgbClr val="F4364F"/>
      </a:accent5>
      <a:accent6>
        <a:srgbClr val="C03BC4"/>
      </a:accent6>
      <a:hlink>
        <a:srgbClr val="091F2C"/>
      </a:hlink>
      <a:folHlink>
        <a:srgbClr val="091F2C"/>
      </a:folHlink>
    </a:clrScheme>
    <a:fontScheme name="Custom 4">
      <a:majorFont>
        <a:latin typeface="Segoe Sans Text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>
            <a:ln>
              <a:noFill/>
            </a:ln>
            <a:solidFill>
              <a:srgbClr val="0070C0"/>
            </a:solidFill>
            <a:effectLst/>
            <a:uLnTx/>
            <a:uFillTx/>
            <a:ea typeface="+mn-ea"/>
            <a:cs typeface="Segoe UI" panose="020B0502040204020203" pitchFamily="34" charset="0"/>
          </a:defRPr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AzureTemplate_2023_v09" id="{84C66EF3-53A2-9A4F-A8C8-B123E5EB98BF}" vid="{4F8F454D-D741-BE40-A1B6-EA401B48B1B9}"/>
    </a:ext>
  </a:extLst>
</a:theme>
</file>

<file path=ppt/theme/theme2.xml><?xml version="1.0" encoding="utf-8"?>
<a:theme xmlns:a="http://schemas.openxmlformats.org/drawingml/2006/main" name="MASTER - Data and AI">
  <a:themeElements>
    <a:clrScheme name="D&amp;AI">
      <a:dk1>
        <a:srgbClr val="080808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50E6FF"/>
      </a:accent2>
      <a:accent3>
        <a:srgbClr val="D59DFF"/>
      </a:accent3>
      <a:accent4>
        <a:srgbClr val="FFB900"/>
      </a:accent4>
      <a:accent5>
        <a:srgbClr val="FF9349"/>
      </a:accent5>
      <a:accent6>
        <a:srgbClr val="9BF00B"/>
      </a:accent6>
      <a:hlink>
        <a:srgbClr val="50E6FF"/>
      </a:hlink>
      <a:folHlink>
        <a:srgbClr val="50E6FF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99000">
              <a:schemeClr val="bg1">
                <a:alpha val="49112"/>
              </a:schemeClr>
            </a:gs>
            <a:gs pos="90000">
              <a:srgbClr val="FFFFFF">
                <a:alpha val="75124"/>
              </a:srgbClr>
            </a:gs>
            <a:gs pos="44000">
              <a:schemeClr val="bg1">
                <a:alpha val="96496"/>
              </a:schemeClr>
            </a:gs>
          </a:gsLst>
          <a:lin ang="4200000" scaled="0"/>
        </a:gradFill>
        <a:ln w="19050" cap="flat" cmpd="sng" algn="ctr">
          <a:noFill/>
          <a:prstDash val="solid"/>
        </a:ln>
        <a:effectLst>
          <a:outerShdw blurRad="88900" dist="38100" dir="2700000" algn="tl" rotWithShape="0">
            <a:prstClr val="black">
              <a:alpha val="30000"/>
            </a:prstClr>
          </a:outerShdw>
        </a:effectLst>
      </a:spPr>
      <a:bodyPr lIns="1005840" tIns="274320" rtlCol="0" anchor="t"/>
      <a:lstStyle>
        <a:defPPr algn="l" defTabSz="914225">
          <a:defRPr sz="2400" b="1" kern="0" dirty="0">
            <a:solidFill>
              <a:srgbClr val="091F2C"/>
            </a:solidFill>
            <a:latin typeface="Segoe UI Semibold"/>
          </a:defRPr>
        </a:defPPr>
      </a:lst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Oracle to Azure Seller Guidance.pptx" id="{C67BD263-8E96-4489-A29B-EB0F24961D81}" vid="{989FB8FD-2A33-4AD9-BF55-6254A11F50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2566865-eaf5-4aa7-85d4-4051027c3ac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93AD922801AC478262B316E53324C0" ma:contentTypeVersion="18" ma:contentTypeDescription="Create a new document." ma:contentTypeScope="" ma:versionID="5f144a0c995b7863588599d276395f77">
  <xsd:schema xmlns:xsd="http://www.w3.org/2001/XMLSchema" xmlns:xs="http://www.w3.org/2001/XMLSchema" xmlns:p="http://schemas.microsoft.com/office/2006/metadata/properties" xmlns:ns3="f2566865-eaf5-4aa7-85d4-4051027c3ace" xmlns:ns4="74228b2c-a5ca-4bee-adf4-15c76383d3b8" targetNamespace="http://schemas.microsoft.com/office/2006/metadata/properties" ma:root="true" ma:fieldsID="bcd2114213aac05acc9ad636d697faf1" ns3:_="" ns4:_="">
    <xsd:import namespace="f2566865-eaf5-4aa7-85d4-4051027c3ace"/>
    <xsd:import namespace="74228b2c-a5ca-4bee-adf4-15c76383d3b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66865-eaf5-4aa7-85d4-4051027c3a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28b2c-a5ca-4bee-adf4-15c76383d3b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A3F833-2156-48BF-A976-64A8421E00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F7D3AF-593A-456B-8486-86FEB46C4F7C}">
  <ds:schemaRefs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74228b2c-a5ca-4bee-adf4-15c76383d3b8"/>
    <ds:schemaRef ds:uri="http://schemas.microsoft.com/office/infopath/2007/PartnerControls"/>
    <ds:schemaRef ds:uri="f2566865-eaf5-4aa7-85d4-4051027c3ac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66D8713-55A5-4827-9E45-AFE635F9B9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566865-eaf5-4aa7-85d4-4051027c3ace"/>
    <ds:schemaRef ds:uri="74228b2c-a5ca-4bee-adf4-15c76383d3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Microsoft-Azure-PowerPoint-Template</Template>
  <TotalTime>166</TotalTime>
  <Words>2014</Words>
  <Application>Microsoft Office PowerPoint</Application>
  <PresentationFormat>Panorámica</PresentationFormat>
  <Paragraphs>206</Paragraphs>
  <Slides>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Azure 2023 Template</vt:lpstr>
      <vt:lpstr>MASTER - Data and AI</vt:lpstr>
      <vt:lpstr>Moderniza o migra tu entorno VMware a Azure </vt:lpstr>
      <vt:lpstr>Presentación de PowerPoint</vt:lpstr>
      <vt:lpstr>Consideraciones a la hora de elegir la nube</vt:lpstr>
      <vt:lpstr>Beneficios de migrar o modernizar tu entorno VMware con Azure</vt:lpstr>
      <vt:lpstr>Alternativas Microsoft para clientes VMware</vt:lpstr>
      <vt:lpstr>Presentación de PowerPoint</vt:lpstr>
      <vt:lpstr>Logre un mejor rendimiento y seguridad</vt:lpstr>
      <vt:lpstr>Migre rápido, y empiece a ahorrar </vt:lpstr>
      <vt:lpstr>Próximos pasos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VMware on Microsoft Azure</dc:title>
  <dc:subject/>
  <dc:creator/>
  <cp:keywords/>
  <dc:description/>
  <cp:lastModifiedBy>Gabriela Camacho</cp:lastModifiedBy>
  <cp:revision>15</cp:revision>
  <dcterms:created xsi:type="dcterms:W3CDTF">2024-04-25T00:34:32Z</dcterms:created>
  <dcterms:modified xsi:type="dcterms:W3CDTF">2024-11-13T18:59:25Z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0x0101005293AD922801AC478262B316E53324C0</vt:lpwstr>
  </property>
  <property fmtid="{D5CDD505-2E9C-101B-9397-08002B2CF9AE}" pid="3" name="MediaServiceImageTags">
    <vt:lpwstr/>
  </property>
</Properties>
</file>