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271" r:id="rId3"/>
    <p:sldId id="272" r:id="rId4"/>
    <p:sldId id="257" r:id="rId5"/>
    <p:sldId id="258" r:id="rId6"/>
    <p:sldId id="259" r:id="rId7"/>
    <p:sldId id="260" r:id="rId8"/>
    <p:sldId id="261" r:id="rId9"/>
    <p:sldId id="262" r:id="rId10"/>
    <p:sldId id="263" r:id="rId11"/>
    <p:sldId id="264" r:id="rId12"/>
    <p:sldId id="265" r:id="rId13"/>
    <p:sldId id="279" r:id="rId14"/>
    <p:sldId id="267" r:id="rId15"/>
    <p:sldId id="268" r:id="rId16"/>
    <p:sldId id="269" r:id="rId17"/>
    <p:sldId id="270"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116" d="100"/>
          <a:sy n="116" d="100"/>
        </p:scale>
        <p:origin x="13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3F8A9-C66E-3869-A664-B1275947F4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DA02FB2-507B-30A1-EDCE-F30AB6E5E7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90EC4E-C171-76CC-AA58-7A77840A6F2B}"/>
              </a:ext>
            </a:extLst>
          </p:cNvPr>
          <p:cNvSpPr>
            <a:spLocks noGrp="1"/>
          </p:cNvSpPr>
          <p:nvPr>
            <p:ph type="dt" sz="half" idx="10"/>
          </p:nvPr>
        </p:nvSpPr>
        <p:spPr/>
        <p:txBody>
          <a:bodyPr/>
          <a:lstStyle/>
          <a:p>
            <a:fld id="{8D5A0BB7-1794-44A0-96E8-E9506B6D39D5}" type="datetimeFigureOut">
              <a:rPr lang="en-US" smtClean="0"/>
              <a:t>7/29/2026</a:t>
            </a:fld>
            <a:endParaRPr lang="en-US"/>
          </a:p>
        </p:txBody>
      </p:sp>
      <p:sp>
        <p:nvSpPr>
          <p:cNvPr id="5" name="Footer Placeholder 4">
            <a:extLst>
              <a:ext uri="{FF2B5EF4-FFF2-40B4-BE49-F238E27FC236}">
                <a16:creationId xmlns:a16="http://schemas.microsoft.com/office/drawing/2014/main" id="{48791D76-EB34-3501-C777-DC3E1C680A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8DD294-3136-9298-45BD-17B433F94BCC}"/>
              </a:ext>
            </a:extLst>
          </p:cNvPr>
          <p:cNvSpPr>
            <a:spLocks noGrp="1"/>
          </p:cNvSpPr>
          <p:nvPr>
            <p:ph type="sldNum" sz="quarter" idx="12"/>
          </p:nvPr>
        </p:nvSpPr>
        <p:spPr/>
        <p:txBody>
          <a:bodyPr/>
          <a:lstStyle/>
          <a:p>
            <a:fld id="{77477248-CDE4-4998-905B-58B2880461AD}" type="slidenum">
              <a:rPr lang="en-US" smtClean="0"/>
              <a:t>‹#›</a:t>
            </a:fld>
            <a:endParaRPr lang="en-US"/>
          </a:p>
        </p:txBody>
      </p:sp>
    </p:spTree>
    <p:extLst>
      <p:ext uri="{BB962C8B-B14F-4D97-AF65-F5344CB8AC3E}">
        <p14:creationId xmlns:p14="http://schemas.microsoft.com/office/powerpoint/2010/main" val="1834348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E111D-BEB3-8BD0-2B9C-809DC9F4217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F5100C0-8743-9BEF-DDF7-678199875C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F38B0E-87BA-8D3B-8950-BB994C078605}"/>
              </a:ext>
            </a:extLst>
          </p:cNvPr>
          <p:cNvSpPr>
            <a:spLocks noGrp="1"/>
          </p:cNvSpPr>
          <p:nvPr>
            <p:ph type="dt" sz="half" idx="10"/>
          </p:nvPr>
        </p:nvSpPr>
        <p:spPr/>
        <p:txBody>
          <a:bodyPr/>
          <a:lstStyle/>
          <a:p>
            <a:fld id="{8D5A0BB7-1794-44A0-96E8-E9506B6D39D5}" type="datetimeFigureOut">
              <a:rPr lang="en-US" smtClean="0"/>
              <a:t>7/29/2026</a:t>
            </a:fld>
            <a:endParaRPr lang="en-US"/>
          </a:p>
        </p:txBody>
      </p:sp>
      <p:sp>
        <p:nvSpPr>
          <p:cNvPr id="5" name="Footer Placeholder 4">
            <a:extLst>
              <a:ext uri="{FF2B5EF4-FFF2-40B4-BE49-F238E27FC236}">
                <a16:creationId xmlns:a16="http://schemas.microsoft.com/office/drawing/2014/main" id="{36359715-8221-94C4-C521-CCF3F81F13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3BDE49-D04D-9DD9-8550-CC17134A94C8}"/>
              </a:ext>
            </a:extLst>
          </p:cNvPr>
          <p:cNvSpPr>
            <a:spLocks noGrp="1"/>
          </p:cNvSpPr>
          <p:nvPr>
            <p:ph type="sldNum" sz="quarter" idx="12"/>
          </p:nvPr>
        </p:nvSpPr>
        <p:spPr/>
        <p:txBody>
          <a:bodyPr/>
          <a:lstStyle/>
          <a:p>
            <a:fld id="{77477248-CDE4-4998-905B-58B2880461AD}" type="slidenum">
              <a:rPr lang="en-US" smtClean="0"/>
              <a:t>‹#›</a:t>
            </a:fld>
            <a:endParaRPr lang="en-US"/>
          </a:p>
        </p:txBody>
      </p:sp>
    </p:spTree>
    <p:extLst>
      <p:ext uri="{BB962C8B-B14F-4D97-AF65-F5344CB8AC3E}">
        <p14:creationId xmlns:p14="http://schemas.microsoft.com/office/powerpoint/2010/main" val="2126564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9424CE5-775A-8210-853E-FCCCB09DD8B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653FD3-05BD-4506-842D-D9BAB7AD2B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5E95F7-2701-8B84-0387-6F552BF3D6EE}"/>
              </a:ext>
            </a:extLst>
          </p:cNvPr>
          <p:cNvSpPr>
            <a:spLocks noGrp="1"/>
          </p:cNvSpPr>
          <p:nvPr>
            <p:ph type="dt" sz="half" idx="10"/>
          </p:nvPr>
        </p:nvSpPr>
        <p:spPr/>
        <p:txBody>
          <a:bodyPr/>
          <a:lstStyle/>
          <a:p>
            <a:fld id="{8D5A0BB7-1794-44A0-96E8-E9506B6D39D5}" type="datetimeFigureOut">
              <a:rPr lang="en-US" smtClean="0"/>
              <a:t>7/29/2026</a:t>
            </a:fld>
            <a:endParaRPr lang="en-US"/>
          </a:p>
        </p:txBody>
      </p:sp>
      <p:sp>
        <p:nvSpPr>
          <p:cNvPr id="5" name="Footer Placeholder 4">
            <a:extLst>
              <a:ext uri="{FF2B5EF4-FFF2-40B4-BE49-F238E27FC236}">
                <a16:creationId xmlns:a16="http://schemas.microsoft.com/office/drawing/2014/main" id="{A2075FF6-567C-2C15-5D86-FA012DC71C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CD1D42-7EDD-CFA2-3BB9-76F3881D7CA2}"/>
              </a:ext>
            </a:extLst>
          </p:cNvPr>
          <p:cNvSpPr>
            <a:spLocks noGrp="1"/>
          </p:cNvSpPr>
          <p:nvPr>
            <p:ph type="sldNum" sz="quarter" idx="12"/>
          </p:nvPr>
        </p:nvSpPr>
        <p:spPr/>
        <p:txBody>
          <a:bodyPr/>
          <a:lstStyle/>
          <a:p>
            <a:fld id="{77477248-CDE4-4998-905B-58B2880461AD}" type="slidenum">
              <a:rPr lang="en-US" smtClean="0"/>
              <a:t>‹#›</a:t>
            </a:fld>
            <a:endParaRPr lang="en-US"/>
          </a:p>
        </p:txBody>
      </p:sp>
    </p:spTree>
    <p:extLst>
      <p:ext uri="{BB962C8B-B14F-4D97-AF65-F5344CB8AC3E}">
        <p14:creationId xmlns:p14="http://schemas.microsoft.com/office/powerpoint/2010/main" val="2739367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DFE44-0B44-F317-D1D3-47643F1F3E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D14434E-43A4-9487-CF3E-6412B91EFB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C529A3-0692-E9A9-5B72-5540FD0A9351}"/>
              </a:ext>
            </a:extLst>
          </p:cNvPr>
          <p:cNvSpPr>
            <a:spLocks noGrp="1"/>
          </p:cNvSpPr>
          <p:nvPr>
            <p:ph type="dt" sz="half" idx="10"/>
          </p:nvPr>
        </p:nvSpPr>
        <p:spPr/>
        <p:txBody>
          <a:bodyPr/>
          <a:lstStyle/>
          <a:p>
            <a:fld id="{8D5A0BB7-1794-44A0-96E8-E9506B6D39D5}" type="datetimeFigureOut">
              <a:rPr lang="en-US" smtClean="0"/>
              <a:t>7/29/2026</a:t>
            </a:fld>
            <a:endParaRPr lang="en-US"/>
          </a:p>
        </p:txBody>
      </p:sp>
      <p:sp>
        <p:nvSpPr>
          <p:cNvPr id="5" name="Footer Placeholder 4">
            <a:extLst>
              <a:ext uri="{FF2B5EF4-FFF2-40B4-BE49-F238E27FC236}">
                <a16:creationId xmlns:a16="http://schemas.microsoft.com/office/drawing/2014/main" id="{E861C647-B7F6-66F6-E971-B85A6C6BD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9A1C72-9B3D-90C2-4108-FB84FC29E699}"/>
              </a:ext>
            </a:extLst>
          </p:cNvPr>
          <p:cNvSpPr>
            <a:spLocks noGrp="1"/>
          </p:cNvSpPr>
          <p:nvPr>
            <p:ph type="sldNum" sz="quarter" idx="12"/>
          </p:nvPr>
        </p:nvSpPr>
        <p:spPr/>
        <p:txBody>
          <a:bodyPr/>
          <a:lstStyle/>
          <a:p>
            <a:fld id="{77477248-CDE4-4998-905B-58B2880461AD}" type="slidenum">
              <a:rPr lang="en-US" smtClean="0"/>
              <a:t>‹#›</a:t>
            </a:fld>
            <a:endParaRPr lang="en-US"/>
          </a:p>
        </p:txBody>
      </p:sp>
    </p:spTree>
    <p:extLst>
      <p:ext uri="{BB962C8B-B14F-4D97-AF65-F5344CB8AC3E}">
        <p14:creationId xmlns:p14="http://schemas.microsoft.com/office/powerpoint/2010/main" val="2938594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662BD-F54E-EA26-A1AA-6004119C5A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1BEFBA5-8E18-7808-5F94-4AAA2DEF39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0E5274-851D-CD0C-596F-B3C2AA373962}"/>
              </a:ext>
            </a:extLst>
          </p:cNvPr>
          <p:cNvSpPr>
            <a:spLocks noGrp="1"/>
          </p:cNvSpPr>
          <p:nvPr>
            <p:ph type="dt" sz="half" idx="10"/>
          </p:nvPr>
        </p:nvSpPr>
        <p:spPr/>
        <p:txBody>
          <a:bodyPr/>
          <a:lstStyle/>
          <a:p>
            <a:fld id="{8D5A0BB7-1794-44A0-96E8-E9506B6D39D5}" type="datetimeFigureOut">
              <a:rPr lang="en-US" smtClean="0"/>
              <a:t>7/29/2026</a:t>
            </a:fld>
            <a:endParaRPr lang="en-US"/>
          </a:p>
        </p:txBody>
      </p:sp>
      <p:sp>
        <p:nvSpPr>
          <p:cNvPr id="5" name="Footer Placeholder 4">
            <a:extLst>
              <a:ext uri="{FF2B5EF4-FFF2-40B4-BE49-F238E27FC236}">
                <a16:creationId xmlns:a16="http://schemas.microsoft.com/office/drawing/2014/main" id="{211F33A1-FF49-1670-F101-9DB0FBD294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1AD835-C8D1-1A0E-B3C3-FAEF27C8EC77}"/>
              </a:ext>
            </a:extLst>
          </p:cNvPr>
          <p:cNvSpPr>
            <a:spLocks noGrp="1"/>
          </p:cNvSpPr>
          <p:nvPr>
            <p:ph type="sldNum" sz="quarter" idx="12"/>
          </p:nvPr>
        </p:nvSpPr>
        <p:spPr/>
        <p:txBody>
          <a:bodyPr/>
          <a:lstStyle/>
          <a:p>
            <a:fld id="{77477248-CDE4-4998-905B-58B2880461AD}" type="slidenum">
              <a:rPr lang="en-US" smtClean="0"/>
              <a:t>‹#›</a:t>
            </a:fld>
            <a:endParaRPr lang="en-US"/>
          </a:p>
        </p:txBody>
      </p:sp>
    </p:spTree>
    <p:extLst>
      <p:ext uri="{BB962C8B-B14F-4D97-AF65-F5344CB8AC3E}">
        <p14:creationId xmlns:p14="http://schemas.microsoft.com/office/powerpoint/2010/main" val="3762960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2FE88-04C9-31E4-7AE8-8387884A28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84A311-B2DF-BFF1-67EB-2F9FABFBA9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4356C5-91C7-A523-F33A-368639C561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A40D16-8AAF-A1CE-A1D8-71AC9C7DDB0C}"/>
              </a:ext>
            </a:extLst>
          </p:cNvPr>
          <p:cNvSpPr>
            <a:spLocks noGrp="1"/>
          </p:cNvSpPr>
          <p:nvPr>
            <p:ph type="dt" sz="half" idx="10"/>
          </p:nvPr>
        </p:nvSpPr>
        <p:spPr/>
        <p:txBody>
          <a:bodyPr/>
          <a:lstStyle/>
          <a:p>
            <a:fld id="{8D5A0BB7-1794-44A0-96E8-E9506B6D39D5}" type="datetimeFigureOut">
              <a:rPr lang="en-US" smtClean="0"/>
              <a:t>7/29/2026</a:t>
            </a:fld>
            <a:endParaRPr lang="en-US"/>
          </a:p>
        </p:txBody>
      </p:sp>
      <p:sp>
        <p:nvSpPr>
          <p:cNvPr id="6" name="Footer Placeholder 5">
            <a:extLst>
              <a:ext uri="{FF2B5EF4-FFF2-40B4-BE49-F238E27FC236}">
                <a16:creationId xmlns:a16="http://schemas.microsoft.com/office/drawing/2014/main" id="{A69A26D8-EFF8-5321-0E4F-613CB1B3FE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16EB17-6661-3FE0-88B8-94AE800467E9}"/>
              </a:ext>
            </a:extLst>
          </p:cNvPr>
          <p:cNvSpPr>
            <a:spLocks noGrp="1"/>
          </p:cNvSpPr>
          <p:nvPr>
            <p:ph type="sldNum" sz="quarter" idx="12"/>
          </p:nvPr>
        </p:nvSpPr>
        <p:spPr/>
        <p:txBody>
          <a:bodyPr/>
          <a:lstStyle/>
          <a:p>
            <a:fld id="{77477248-CDE4-4998-905B-58B2880461AD}" type="slidenum">
              <a:rPr lang="en-US" smtClean="0"/>
              <a:t>‹#›</a:t>
            </a:fld>
            <a:endParaRPr lang="en-US"/>
          </a:p>
        </p:txBody>
      </p:sp>
    </p:spTree>
    <p:extLst>
      <p:ext uri="{BB962C8B-B14F-4D97-AF65-F5344CB8AC3E}">
        <p14:creationId xmlns:p14="http://schemas.microsoft.com/office/powerpoint/2010/main" val="3834032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A3854-A81A-7942-DC44-928E477B11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CFB0767-044A-95F2-73AC-3E9BEF587C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02F030-F264-684B-861E-D7E941A5A4A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AFDCD1C-D7E1-5D14-C870-72FD52D8F1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5AA45B-8CA1-FCE4-4473-EF734D7704D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1AED97-F9EF-9093-7D64-45B713AE4F1E}"/>
              </a:ext>
            </a:extLst>
          </p:cNvPr>
          <p:cNvSpPr>
            <a:spLocks noGrp="1"/>
          </p:cNvSpPr>
          <p:nvPr>
            <p:ph type="dt" sz="half" idx="10"/>
          </p:nvPr>
        </p:nvSpPr>
        <p:spPr/>
        <p:txBody>
          <a:bodyPr/>
          <a:lstStyle/>
          <a:p>
            <a:fld id="{8D5A0BB7-1794-44A0-96E8-E9506B6D39D5}" type="datetimeFigureOut">
              <a:rPr lang="en-US" smtClean="0"/>
              <a:t>7/29/2026</a:t>
            </a:fld>
            <a:endParaRPr lang="en-US"/>
          </a:p>
        </p:txBody>
      </p:sp>
      <p:sp>
        <p:nvSpPr>
          <p:cNvPr id="8" name="Footer Placeholder 7">
            <a:extLst>
              <a:ext uri="{FF2B5EF4-FFF2-40B4-BE49-F238E27FC236}">
                <a16:creationId xmlns:a16="http://schemas.microsoft.com/office/drawing/2014/main" id="{8F95B42D-97C7-AC30-2093-998292862F5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18436A7-DA0F-1BB8-1C62-5B2D3A3DEF5A}"/>
              </a:ext>
            </a:extLst>
          </p:cNvPr>
          <p:cNvSpPr>
            <a:spLocks noGrp="1"/>
          </p:cNvSpPr>
          <p:nvPr>
            <p:ph type="sldNum" sz="quarter" idx="12"/>
          </p:nvPr>
        </p:nvSpPr>
        <p:spPr/>
        <p:txBody>
          <a:bodyPr/>
          <a:lstStyle/>
          <a:p>
            <a:fld id="{77477248-CDE4-4998-905B-58B2880461AD}" type="slidenum">
              <a:rPr lang="en-US" smtClean="0"/>
              <a:t>‹#›</a:t>
            </a:fld>
            <a:endParaRPr lang="en-US"/>
          </a:p>
        </p:txBody>
      </p:sp>
    </p:spTree>
    <p:extLst>
      <p:ext uri="{BB962C8B-B14F-4D97-AF65-F5344CB8AC3E}">
        <p14:creationId xmlns:p14="http://schemas.microsoft.com/office/powerpoint/2010/main" val="1235515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ACC65-46FF-1BEC-D3EC-E4EB820B89A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E7DB46-E841-B3A6-14BB-C58ABA52BF8A}"/>
              </a:ext>
            </a:extLst>
          </p:cNvPr>
          <p:cNvSpPr>
            <a:spLocks noGrp="1"/>
          </p:cNvSpPr>
          <p:nvPr>
            <p:ph type="dt" sz="half" idx="10"/>
          </p:nvPr>
        </p:nvSpPr>
        <p:spPr/>
        <p:txBody>
          <a:bodyPr/>
          <a:lstStyle/>
          <a:p>
            <a:fld id="{8D5A0BB7-1794-44A0-96E8-E9506B6D39D5}" type="datetimeFigureOut">
              <a:rPr lang="en-US" smtClean="0"/>
              <a:t>7/29/2026</a:t>
            </a:fld>
            <a:endParaRPr lang="en-US"/>
          </a:p>
        </p:txBody>
      </p:sp>
      <p:sp>
        <p:nvSpPr>
          <p:cNvPr id="4" name="Footer Placeholder 3">
            <a:extLst>
              <a:ext uri="{FF2B5EF4-FFF2-40B4-BE49-F238E27FC236}">
                <a16:creationId xmlns:a16="http://schemas.microsoft.com/office/drawing/2014/main" id="{EB3201B2-CF6A-2E25-612C-17D40D1DCA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F624E27-F5F8-8135-60C3-F937D276F747}"/>
              </a:ext>
            </a:extLst>
          </p:cNvPr>
          <p:cNvSpPr>
            <a:spLocks noGrp="1"/>
          </p:cNvSpPr>
          <p:nvPr>
            <p:ph type="sldNum" sz="quarter" idx="12"/>
          </p:nvPr>
        </p:nvSpPr>
        <p:spPr/>
        <p:txBody>
          <a:bodyPr/>
          <a:lstStyle/>
          <a:p>
            <a:fld id="{77477248-CDE4-4998-905B-58B2880461AD}" type="slidenum">
              <a:rPr lang="en-US" smtClean="0"/>
              <a:t>‹#›</a:t>
            </a:fld>
            <a:endParaRPr lang="en-US"/>
          </a:p>
        </p:txBody>
      </p:sp>
    </p:spTree>
    <p:extLst>
      <p:ext uri="{BB962C8B-B14F-4D97-AF65-F5344CB8AC3E}">
        <p14:creationId xmlns:p14="http://schemas.microsoft.com/office/powerpoint/2010/main" val="2253798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5ED62E-92F0-F46C-CC1B-3CE941968C76}"/>
              </a:ext>
            </a:extLst>
          </p:cNvPr>
          <p:cNvSpPr>
            <a:spLocks noGrp="1"/>
          </p:cNvSpPr>
          <p:nvPr>
            <p:ph type="dt" sz="half" idx="10"/>
          </p:nvPr>
        </p:nvSpPr>
        <p:spPr/>
        <p:txBody>
          <a:bodyPr/>
          <a:lstStyle/>
          <a:p>
            <a:fld id="{8D5A0BB7-1794-44A0-96E8-E9506B6D39D5}" type="datetimeFigureOut">
              <a:rPr lang="en-US" smtClean="0"/>
              <a:t>7/29/2026</a:t>
            </a:fld>
            <a:endParaRPr lang="en-US"/>
          </a:p>
        </p:txBody>
      </p:sp>
      <p:sp>
        <p:nvSpPr>
          <p:cNvPr id="3" name="Footer Placeholder 2">
            <a:extLst>
              <a:ext uri="{FF2B5EF4-FFF2-40B4-BE49-F238E27FC236}">
                <a16:creationId xmlns:a16="http://schemas.microsoft.com/office/drawing/2014/main" id="{62465AA8-615A-E44D-352F-B1CD73BEC5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B24296-F56D-9C3A-DD3C-DE0601666E5F}"/>
              </a:ext>
            </a:extLst>
          </p:cNvPr>
          <p:cNvSpPr>
            <a:spLocks noGrp="1"/>
          </p:cNvSpPr>
          <p:nvPr>
            <p:ph type="sldNum" sz="quarter" idx="12"/>
          </p:nvPr>
        </p:nvSpPr>
        <p:spPr/>
        <p:txBody>
          <a:bodyPr/>
          <a:lstStyle/>
          <a:p>
            <a:fld id="{77477248-CDE4-4998-905B-58B2880461AD}" type="slidenum">
              <a:rPr lang="en-US" smtClean="0"/>
              <a:t>‹#›</a:t>
            </a:fld>
            <a:endParaRPr lang="en-US"/>
          </a:p>
        </p:txBody>
      </p:sp>
    </p:spTree>
    <p:extLst>
      <p:ext uri="{BB962C8B-B14F-4D97-AF65-F5344CB8AC3E}">
        <p14:creationId xmlns:p14="http://schemas.microsoft.com/office/powerpoint/2010/main" val="3587558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54007-FCD8-E282-EDED-A00974834B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4E3569E-CF0E-3634-7F54-F752B0CB4E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31D9E6E-D6BE-F4B6-B545-338F7446CE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96A20E-9387-356A-A010-C5C0FD588017}"/>
              </a:ext>
            </a:extLst>
          </p:cNvPr>
          <p:cNvSpPr>
            <a:spLocks noGrp="1"/>
          </p:cNvSpPr>
          <p:nvPr>
            <p:ph type="dt" sz="half" idx="10"/>
          </p:nvPr>
        </p:nvSpPr>
        <p:spPr/>
        <p:txBody>
          <a:bodyPr/>
          <a:lstStyle/>
          <a:p>
            <a:fld id="{8D5A0BB7-1794-44A0-96E8-E9506B6D39D5}" type="datetimeFigureOut">
              <a:rPr lang="en-US" smtClean="0"/>
              <a:t>7/29/2026</a:t>
            </a:fld>
            <a:endParaRPr lang="en-US"/>
          </a:p>
        </p:txBody>
      </p:sp>
      <p:sp>
        <p:nvSpPr>
          <p:cNvPr id="6" name="Footer Placeholder 5">
            <a:extLst>
              <a:ext uri="{FF2B5EF4-FFF2-40B4-BE49-F238E27FC236}">
                <a16:creationId xmlns:a16="http://schemas.microsoft.com/office/drawing/2014/main" id="{F8A2E1C7-3CDC-979B-5366-68E767A6BA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9DE2D1-9C43-7D07-A515-51017A483460}"/>
              </a:ext>
            </a:extLst>
          </p:cNvPr>
          <p:cNvSpPr>
            <a:spLocks noGrp="1"/>
          </p:cNvSpPr>
          <p:nvPr>
            <p:ph type="sldNum" sz="quarter" idx="12"/>
          </p:nvPr>
        </p:nvSpPr>
        <p:spPr/>
        <p:txBody>
          <a:bodyPr/>
          <a:lstStyle/>
          <a:p>
            <a:fld id="{77477248-CDE4-4998-905B-58B2880461AD}" type="slidenum">
              <a:rPr lang="en-US" smtClean="0"/>
              <a:t>‹#›</a:t>
            </a:fld>
            <a:endParaRPr lang="en-US"/>
          </a:p>
        </p:txBody>
      </p:sp>
    </p:spTree>
    <p:extLst>
      <p:ext uri="{BB962C8B-B14F-4D97-AF65-F5344CB8AC3E}">
        <p14:creationId xmlns:p14="http://schemas.microsoft.com/office/powerpoint/2010/main" val="2801669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5D746-4E51-2573-4F51-BF1C88F920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07F441A-BC2C-A702-FA80-DD7BF01FC8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B23C16C-51A6-EC59-5057-F6E950F3F8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DDA05D-8A32-8D00-C5D4-42CEAFF8518C}"/>
              </a:ext>
            </a:extLst>
          </p:cNvPr>
          <p:cNvSpPr>
            <a:spLocks noGrp="1"/>
          </p:cNvSpPr>
          <p:nvPr>
            <p:ph type="dt" sz="half" idx="10"/>
          </p:nvPr>
        </p:nvSpPr>
        <p:spPr/>
        <p:txBody>
          <a:bodyPr/>
          <a:lstStyle/>
          <a:p>
            <a:fld id="{8D5A0BB7-1794-44A0-96E8-E9506B6D39D5}" type="datetimeFigureOut">
              <a:rPr lang="en-US" smtClean="0"/>
              <a:t>7/29/2026</a:t>
            </a:fld>
            <a:endParaRPr lang="en-US"/>
          </a:p>
        </p:txBody>
      </p:sp>
      <p:sp>
        <p:nvSpPr>
          <p:cNvPr id="6" name="Footer Placeholder 5">
            <a:extLst>
              <a:ext uri="{FF2B5EF4-FFF2-40B4-BE49-F238E27FC236}">
                <a16:creationId xmlns:a16="http://schemas.microsoft.com/office/drawing/2014/main" id="{2CCAB575-89C0-FE25-5A3F-D56C4D3035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D4FF20-1805-D68A-86A5-11FE39A10D5E}"/>
              </a:ext>
            </a:extLst>
          </p:cNvPr>
          <p:cNvSpPr>
            <a:spLocks noGrp="1"/>
          </p:cNvSpPr>
          <p:nvPr>
            <p:ph type="sldNum" sz="quarter" idx="12"/>
          </p:nvPr>
        </p:nvSpPr>
        <p:spPr/>
        <p:txBody>
          <a:bodyPr/>
          <a:lstStyle/>
          <a:p>
            <a:fld id="{77477248-CDE4-4998-905B-58B2880461AD}" type="slidenum">
              <a:rPr lang="en-US" smtClean="0"/>
              <a:t>‹#›</a:t>
            </a:fld>
            <a:endParaRPr lang="en-US"/>
          </a:p>
        </p:txBody>
      </p:sp>
    </p:spTree>
    <p:extLst>
      <p:ext uri="{BB962C8B-B14F-4D97-AF65-F5344CB8AC3E}">
        <p14:creationId xmlns:p14="http://schemas.microsoft.com/office/powerpoint/2010/main" val="1028191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FB1A6B-C339-1D46-4A9A-6C6627C810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59134F-7ECE-B16F-EAE9-BC8B4001F4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EF0F3F-E24B-58B1-5CCC-8A53666764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D5A0BB7-1794-44A0-96E8-E9506B6D39D5}" type="datetimeFigureOut">
              <a:rPr lang="en-US" smtClean="0"/>
              <a:t>7/29/2026</a:t>
            </a:fld>
            <a:endParaRPr lang="en-US"/>
          </a:p>
        </p:txBody>
      </p:sp>
      <p:sp>
        <p:nvSpPr>
          <p:cNvPr id="5" name="Footer Placeholder 4">
            <a:extLst>
              <a:ext uri="{FF2B5EF4-FFF2-40B4-BE49-F238E27FC236}">
                <a16:creationId xmlns:a16="http://schemas.microsoft.com/office/drawing/2014/main" id="{C9EB1DBE-6DB5-DAA4-6B23-D76A5675DE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B97CC4D-E8D9-4C11-8AD1-4FF5E77636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7477248-CDE4-4998-905B-58B2880461AD}" type="slidenum">
              <a:rPr lang="en-US" smtClean="0"/>
              <a:t>‹#›</a:t>
            </a:fld>
            <a:endParaRPr lang="en-US"/>
          </a:p>
        </p:txBody>
      </p:sp>
    </p:spTree>
    <p:extLst>
      <p:ext uri="{BB962C8B-B14F-4D97-AF65-F5344CB8AC3E}">
        <p14:creationId xmlns:p14="http://schemas.microsoft.com/office/powerpoint/2010/main" val="41501344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815E0-588A-C255-BC60-A9433B9C3495}"/>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B9C05C00-5BB5-56BF-3002-0D2AEC61A0F1}"/>
              </a:ext>
            </a:extLst>
          </p:cNvPr>
          <p:cNvSpPr>
            <a:spLocks noGrp="1"/>
          </p:cNvSpPr>
          <p:nvPr>
            <p:ph type="subTitle" idx="1"/>
          </p:nvPr>
        </p:nvSpPr>
        <p:spPr/>
        <p:txBody>
          <a:bodyPr/>
          <a:lstStyle/>
          <a:p>
            <a:endParaRPr lang="en-US"/>
          </a:p>
        </p:txBody>
      </p:sp>
      <p:pic>
        <p:nvPicPr>
          <p:cNvPr id="6" name="Picture 4" descr="The image is a Microsoft document dated July 29, 2026, featuring a summary of the fourth fiscal quarter's results, with Satya Nadella, Amy Hood, and Jonathan Neilson as mentioned in the text.&#10;&#10;AI-generated content may be incorrect."/>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50002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A0F2B-809B-8939-FF47-FD2E222C95D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3195AC3-84B2-D01A-84AE-E733E959C395}"/>
              </a:ext>
            </a:extLst>
          </p:cNvPr>
          <p:cNvSpPr>
            <a:spLocks noGrp="1"/>
          </p:cNvSpPr>
          <p:nvPr>
            <p:ph idx="1"/>
          </p:nvPr>
        </p:nvSpPr>
        <p:spPr/>
        <p:txBody>
          <a:bodyPr/>
          <a:lstStyle/>
          <a:p>
            <a:endParaRPr lang="en-US"/>
          </a:p>
        </p:txBody>
      </p:sp>
      <p:pic>
        <p:nvPicPr>
          <p:cNvPr id="5" name="Picture 4" descr="The image shows a segment overview of Microsoft's Intelligent Cloud, highlighting a 32% increase in revenue and a 42% rise in operating expenses for the fiscal year 2026 Q4.&#10;&#10;AI-generated content may be incorrect.">
            <a:extLst>
              <a:ext uri="{FF2B5EF4-FFF2-40B4-BE49-F238E27FC236}">
                <a16:creationId xmlns:a16="http://schemas.microsoft.com/office/drawing/2014/main" id="{50356E8D-776F-19D2-731A-E225A4440A09}"/>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3458065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D8449-A0A3-E5A6-0DA9-7561DE1C94F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6831931-78A2-3FDF-F9BA-BE7C8A3DB027}"/>
              </a:ext>
            </a:extLst>
          </p:cNvPr>
          <p:cNvSpPr>
            <a:spLocks noGrp="1"/>
          </p:cNvSpPr>
          <p:nvPr>
            <p:ph idx="1"/>
          </p:nvPr>
        </p:nvSpPr>
        <p:spPr/>
        <p:txBody>
          <a:bodyPr/>
          <a:lstStyle/>
          <a:p>
            <a:endParaRPr lang="en-US"/>
          </a:p>
        </p:txBody>
      </p:sp>
      <p:pic>
        <p:nvPicPr>
          <p:cNvPr id="7" name="Picture 6" descr="The image shows a chart with segmented growth percentages for Microsoft's Azure and other cloud services, server products, and enterprise and partner services, highlighting a significant increase in revenue across these categories for the fiscal year 2026.&#10;&#10;AI-generated content may be incorrect.">
            <a:extLst>
              <a:ext uri="{FF2B5EF4-FFF2-40B4-BE49-F238E27FC236}">
                <a16:creationId xmlns:a16="http://schemas.microsoft.com/office/drawing/2014/main" id="{74D3AC76-4046-D1AC-2C4C-5DDA9D4E4355}"/>
              </a:ext>
            </a:extLst>
          </p:cNvPr>
          <p:cNvPicPr>
            <a:picLocks noChangeAspect="1"/>
          </p:cNvPicPr>
          <p:nvPr/>
        </p:nvPicPr>
        <p:blipFill>
          <a:blip r:embed="rId2"/>
          <a:stretch>
            <a:fillRect/>
          </a:stretch>
        </p:blipFill>
        <p:spPr>
          <a:xfrm>
            <a:off x="0" y="0"/>
            <a:ext cx="12192000" cy="6857999"/>
          </a:xfrm>
          <a:prstGeom prst="rect">
            <a:avLst/>
          </a:prstGeom>
        </p:spPr>
      </p:pic>
      <p:pic>
        <p:nvPicPr>
          <p:cNvPr id="5" name="Picture 4" descr="The image shows a chart with financial data for Microsoft's Azure and other cloud services, detailing a 43% growth in revenue, with server products and enterprise services also showing positive trends.&#10;&#10;AI-generated content may be incorrect.">
            <a:extLst>
              <a:ext uri="{FF2B5EF4-FFF2-40B4-BE49-F238E27FC236}">
                <a16:creationId xmlns:a16="http://schemas.microsoft.com/office/drawing/2014/main" id="{4AD852A0-9700-78EA-E356-D42BCC108CC9}"/>
              </a:ext>
            </a:extLst>
          </p:cNvPr>
          <p:cNvPicPr>
            <a:picLocks noChangeAspect="1"/>
          </p:cNvPicPr>
          <p:nvPr/>
        </p:nvPicPr>
        <p:blipFill>
          <a:blip r:embed="rId3"/>
          <a:stretch>
            <a:fillRect/>
          </a:stretch>
        </p:blipFill>
        <p:spPr>
          <a:xfrm>
            <a:off x="0" y="0"/>
            <a:ext cx="12192000" cy="6857999"/>
          </a:xfrm>
          <a:prstGeom prst="rect">
            <a:avLst/>
          </a:prstGeom>
        </p:spPr>
      </p:pic>
    </p:spTree>
    <p:extLst>
      <p:ext uri="{BB962C8B-B14F-4D97-AF65-F5344CB8AC3E}">
        <p14:creationId xmlns:p14="http://schemas.microsoft.com/office/powerpoint/2010/main" val="1453323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F4977-E97C-0C5B-EE30-483DBB7F25F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EBE5BB8-FF10-610F-CD0F-7BC6F9921A2D}"/>
              </a:ext>
            </a:extLst>
          </p:cNvPr>
          <p:cNvSpPr>
            <a:spLocks noGrp="1"/>
          </p:cNvSpPr>
          <p:nvPr>
            <p:ph idx="1"/>
          </p:nvPr>
        </p:nvSpPr>
        <p:spPr/>
        <p:txBody>
          <a:bodyPr/>
          <a:lstStyle/>
          <a:p>
            <a:endParaRPr lang="en-US"/>
          </a:p>
        </p:txBody>
      </p:sp>
      <p:pic>
        <p:nvPicPr>
          <p:cNvPr id="8" name="Picture 7" descr="The image shows a segment overview of Microsoft's Q4 financial results, highlighting a 4% decline in revenue and a 14% drop in operating income, primarily due to reduced amortization from the Activision acquisition and increased R&amp;D expenses.&#10;&#10;AI-generated content may be incorrect.">
            <a:extLst>
              <a:ext uri="{FF2B5EF4-FFF2-40B4-BE49-F238E27FC236}">
                <a16:creationId xmlns:a16="http://schemas.microsoft.com/office/drawing/2014/main" id="{A2B73BE8-63B6-DB28-7E8E-FFE89545D79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51193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B888D-DA43-BAB4-D4FC-8DDB118F0D6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E858C71-BBEF-F282-138C-F50C6FB8551D}"/>
              </a:ext>
            </a:extLst>
          </p:cNvPr>
          <p:cNvSpPr>
            <a:spLocks noGrp="1"/>
          </p:cNvSpPr>
          <p:nvPr>
            <p:ph idx="1"/>
          </p:nvPr>
        </p:nvSpPr>
        <p:spPr/>
        <p:txBody>
          <a:bodyPr/>
          <a:lstStyle/>
          <a:p>
            <a:endParaRPr lang="en-US"/>
          </a:p>
        </p:txBody>
      </p:sp>
      <p:pic>
        <p:nvPicPr>
          <p:cNvPr id="7" name="Picture 6" descr="The image shows a summary of Microsoft's quarterly revenue growth, highlighting a decline in Windows OEM and Devices, Xbox hardware, and a slight increase in Xbox content and services, along with a significant growth in search advertising revenue.&#10;&#10;AI-generated content may be incorrect.">
            <a:extLst>
              <a:ext uri="{FF2B5EF4-FFF2-40B4-BE49-F238E27FC236}">
                <a16:creationId xmlns:a16="http://schemas.microsoft.com/office/drawing/2014/main" id="{BD4DADB1-4599-C3EE-78C3-C8935CB45B49}"/>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272967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0B366-9BF0-60F9-DABA-E06F149E5E5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17A8955-AC4B-8C85-0BBC-EA14EEAEC796}"/>
              </a:ext>
            </a:extLst>
          </p:cNvPr>
          <p:cNvSpPr>
            <a:spLocks noGrp="1"/>
          </p:cNvSpPr>
          <p:nvPr>
            <p:ph idx="1"/>
          </p:nvPr>
        </p:nvSpPr>
        <p:spPr/>
        <p:txBody>
          <a:bodyPr/>
          <a:lstStyle/>
          <a:p>
            <a:endParaRPr lang="en-US"/>
          </a:p>
        </p:txBody>
      </p:sp>
      <p:pic>
        <p:nvPicPr>
          <p:cNvPr id="6" name="Picture 4" descr="Appendix&#10;&#10;AI-generated content may be incorrect."/>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031679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851B6-5C95-CFAA-357E-FBC631C4BFB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C5B2C97-A488-A48A-DEF6-BA617E74A307}"/>
              </a:ext>
            </a:extLst>
          </p:cNvPr>
          <p:cNvSpPr>
            <a:spLocks noGrp="1"/>
          </p:cNvSpPr>
          <p:nvPr>
            <p:ph idx="1"/>
          </p:nvPr>
        </p:nvSpPr>
        <p:spPr/>
        <p:txBody>
          <a:bodyPr/>
          <a:lstStyle/>
          <a:p>
            <a:endParaRPr lang="en-US"/>
          </a:p>
        </p:txBody>
      </p:sp>
      <p:pic>
        <p:nvPicPr>
          <p:cNvPr id="6" name="Picture 4" descr="The image displays a presentation slide that focuses on the reconciliation of non-GAAP financial measures with GAAP, including impacts from investments in OpenAl, constant currency reconciliations, and cash flow reconciliations.&#10;&#10;AI-generated content may be incorrect."/>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09103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DD3BF-08B2-9433-64F8-D6A3DB159BF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31FA3B4-9CCE-E02C-78D4-9EF705BCA96F}"/>
              </a:ext>
            </a:extLst>
          </p:cNvPr>
          <p:cNvSpPr>
            <a:spLocks noGrp="1"/>
          </p:cNvSpPr>
          <p:nvPr>
            <p:ph idx="1"/>
          </p:nvPr>
        </p:nvSpPr>
        <p:spPr/>
        <p:txBody>
          <a:bodyPr/>
          <a:lstStyle/>
          <a:p>
            <a:endParaRPr lang="en-US"/>
          </a:p>
        </p:txBody>
      </p:sp>
      <p:pic>
        <p:nvPicPr>
          <p:cNvPr id="7" name="Picture 6" descr="The image shows a financial statement highlighting the percentage change in various financial metrics, including non-GAAP and GAAP measures, adjusted for the impact of investments in OpenAl.&#10;&#10;AI-generated content may be incorrect.">
            <a:extLst>
              <a:ext uri="{FF2B5EF4-FFF2-40B4-BE49-F238E27FC236}">
                <a16:creationId xmlns:a16="http://schemas.microsoft.com/office/drawing/2014/main" id="{E3E5350F-55E0-D43A-E125-DE958B9074B0}"/>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1615051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90F43-0B55-23E0-02FE-6A19EE22401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C269A9C-EE9D-F8E9-8F9C-2BF04F6A5219}"/>
              </a:ext>
            </a:extLst>
          </p:cNvPr>
          <p:cNvSpPr>
            <a:spLocks noGrp="1"/>
          </p:cNvSpPr>
          <p:nvPr>
            <p:ph idx="1"/>
          </p:nvPr>
        </p:nvSpPr>
        <p:spPr/>
        <p:txBody>
          <a:bodyPr/>
          <a:lstStyle/>
          <a:p>
            <a:endParaRPr lang="en-US" dirty="0"/>
          </a:p>
        </p:txBody>
      </p:sp>
      <p:pic>
        <p:nvPicPr>
          <p:cNvPr id="9" name="Picture 8" descr="The image displays a financial statement comparing Constant Currency Reconciliation for the fiscal year ending June 30, 2026, showing figures for revenue, cost of revenue, gross margin, operating income, net income, and diluted earnings per share, all adjusted for currency exchange rates.&#10;&#10;AI-generated content may be incorrect.">
            <a:extLst>
              <a:ext uri="{FF2B5EF4-FFF2-40B4-BE49-F238E27FC236}">
                <a16:creationId xmlns:a16="http://schemas.microsoft.com/office/drawing/2014/main" id="{2EC08379-4CBB-33D4-E077-D7BF0E188149}"/>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2599135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1FA8A-6E90-CEA6-A7F6-F1283331BFC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68B168A-7B5E-C134-296A-D4363FFBA276}"/>
              </a:ext>
            </a:extLst>
          </p:cNvPr>
          <p:cNvSpPr>
            <a:spLocks noGrp="1"/>
          </p:cNvSpPr>
          <p:nvPr>
            <p:ph idx="1"/>
          </p:nvPr>
        </p:nvSpPr>
        <p:spPr/>
        <p:txBody>
          <a:bodyPr/>
          <a:lstStyle/>
          <a:p>
            <a:endParaRPr lang="en-US"/>
          </a:p>
        </p:txBody>
      </p:sp>
      <p:pic>
        <p:nvPicPr>
          <p:cNvPr id="7" name="Picture 6" descr="The image displays a table summarizing the segment revenue for a company, showing figures for three months ended June 30, 2026, and 2025, along with percentage changes and constant currency impacts.&#10;&#10;AI-generated content may be incorrect.">
            <a:extLst>
              <a:ext uri="{FF2B5EF4-FFF2-40B4-BE49-F238E27FC236}">
                <a16:creationId xmlns:a16="http://schemas.microsoft.com/office/drawing/2014/main" id="{74A56E90-50BB-2AF7-3A9D-49AA6BB2FCED}"/>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29335784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C842A-BEA8-7611-27E8-F50F0728D12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36EFB66-D459-26F8-CCC7-894C758F2F49}"/>
              </a:ext>
            </a:extLst>
          </p:cNvPr>
          <p:cNvSpPr>
            <a:spLocks noGrp="1"/>
          </p:cNvSpPr>
          <p:nvPr>
            <p:ph idx="1"/>
          </p:nvPr>
        </p:nvSpPr>
        <p:spPr/>
        <p:txBody>
          <a:bodyPr/>
          <a:lstStyle/>
          <a:p>
            <a:endParaRPr lang="en-US"/>
          </a:p>
        </p:txBody>
      </p:sp>
      <p:pic>
        <p:nvPicPr>
          <p:cNvPr id="7" name="Picture 6" descr="The image depicts a financial statement showing percentage changes in various segments (Productivity and Business Processes, Intelligent Cloud, More Personal Computing) over three months ending June 30, 2026, with constant currency adjustments for assessing underlying business performance.&#10;&#10;AI-generated content may be incorrect.">
            <a:extLst>
              <a:ext uri="{FF2B5EF4-FFF2-40B4-BE49-F238E27FC236}">
                <a16:creationId xmlns:a16="http://schemas.microsoft.com/office/drawing/2014/main" id="{3D9B324B-3971-078E-C173-533100DE5ACD}"/>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8862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0334A-BE40-3A7E-CC32-707CB054E2A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E494007-D8A5-CA9F-E393-97E1B499A590}"/>
              </a:ext>
            </a:extLst>
          </p:cNvPr>
          <p:cNvSpPr>
            <a:spLocks noGrp="1"/>
          </p:cNvSpPr>
          <p:nvPr>
            <p:ph idx="1"/>
          </p:nvPr>
        </p:nvSpPr>
        <p:spPr/>
        <p:txBody>
          <a:bodyPr/>
          <a:lstStyle/>
          <a:p>
            <a:endParaRPr lang="en-US"/>
          </a:p>
        </p:txBody>
      </p:sp>
      <p:pic>
        <p:nvPicPr>
          <p:cNvPr id="6" name="Picture 4" descr="The text describes the nature of forward-looking statements in Microsoft's presentation, emphasizing their reliance on current expectations and assumptions, while acknowledging the inherent risks and uncertainties that may lead to different actual results.&#10;&#10;AI-generated content may be incorrect."/>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60548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E687A-4BB3-526C-B0C7-ABDF98184A8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5702712-DADF-E88D-8427-502D3AFE73D3}"/>
              </a:ext>
            </a:extLst>
          </p:cNvPr>
          <p:cNvSpPr>
            <a:spLocks noGrp="1"/>
          </p:cNvSpPr>
          <p:nvPr>
            <p:ph idx="1"/>
          </p:nvPr>
        </p:nvSpPr>
        <p:spPr/>
        <p:txBody>
          <a:bodyPr/>
          <a:lstStyle/>
          <a:p>
            <a:endParaRPr lang="en-US"/>
          </a:p>
        </p:txBody>
      </p:sp>
      <p:pic>
        <p:nvPicPr>
          <p:cNvPr id="7" name="Picture 6" descr="The image displays a financial table showing the percentage changes in operating expenses and income for segments like productivity, business processes, and intelligent cloud, over a three-month period ending June 30, 2026, with constant currency adjustments.&#10;&#10;AI-generated content may be incorrect.">
            <a:extLst>
              <a:ext uri="{FF2B5EF4-FFF2-40B4-BE49-F238E27FC236}">
                <a16:creationId xmlns:a16="http://schemas.microsoft.com/office/drawing/2014/main" id="{8176E65D-FCAA-7119-DB2A-1B29E3645A67}"/>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3896009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5C62B-C14D-7112-285F-9D0E0188C44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CAFE07B-273E-F804-E9D6-EBFCAE13BE2D}"/>
              </a:ext>
            </a:extLst>
          </p:cNvPr>
          <p:cNvSpPr>
            <a:spLocks noGrp="1"/>
          </p:cNvSpPr>
          <p:nvPr>
            <p:ph idx="1"/>
          </p:nvPr>
        </p:nvSpPr>
        <p:spPr/>
        <p:txBody>
          <a:bodyPr/>
          <a:lstStyle/>
          <a:p>
            <a:endParaRPr lang="en-US"/>
          </a:p>
        </p:txBody>
      </p:sp>
      <p:pic>
        <p:nvPicPr>
          <p:cNvPr id="9" name="Picture 8" descr="The image displays a table with various Microsoft services and their percentage changes in revenue, presented in constant currency for comparison.&#10;&#10;AI-generated content may be incorrect.">
            <a:extLst>
              <a:ext uri="{FF2B5EF4-FFF2-40B4-BE49-F238E27FC236}">
                <a16:creationId xmlns:a16="http://schemas.microsoft.com/office/drawing/2014/main" id="{0282C71F-72F1-9E8E-C785-A8C661650840}"/>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14167219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6D38D-AE77-569E-A397-F166CA3ECDC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890F3C9-45FD-D470-3D80-B7DFA49BCEA7}"/>
              </a:ext>
            </a:extLst>
          </p:cNvPr>
          <p:cNvSpPr>
            <a:spLocks noGrp="1"/>
          </p:cNvSpPr>
          <p:nvPr>
            <p:ph idx="1"/>
          </p:nvPr>
        </p:nvSpPr>
        <p:spPr/>
        <p:txBody>
          <a:bodyPr/>
          <a:lstStyle/>
          <a:p>
            <a:endParaRPr lang="en-US"/>
          </a:p>
        </p:txBody>
      </p:sp>
      <p:pic>
        <p:nvPicPr>
          <p:cNvPr id="7" name="Picture 6" descr="The image displays a cash flow reconciliation table for a company, detailing net cash from operations, property and equipment additions, and free cash flow for the years 2026 and 2025, along with percentage changes.&#10;&#10;AI-generated content may be incorrect.">
            <a:extLst>
              <a:ext uri="{FF2B5EF4-FFF2-40B4-BE49-F238E27FC236}">
                <a16:creationId xmlns:a16="http://schemas.microsoft.com/office/drawing/2014/main" id="{35E9F961-66CC-BB18-D08E-D82A859FAE17}"/>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3089542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CD7D0-B153-A505-9C65-54AF1909218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C223E65-A2B2-99AF-9099-D7B1F85F9341}"/>
              </a:ext>
            </a:extLst>
          </p:cNvPr>
          <p:cNvSpPr>
            <a:spLocks noGrp="1"/>
          </p:cNvSpPr>
          <p:nvPr>
            <p:ph idx="1"/>
          </p:nvPr>
        </p:nvSpPr>
        <p:spPr/>
        <p:txBody>
          <a:bodyPr/>
          <a:lstStyle/>
          <a:p>
            <a:endParaRPr lang="en-US"/>
          </a:p>
        </p:txBody>
      </p:sp>
      <p:pic>
        <p:nvPicPr>
          <p:cNvPr id="6" name="Picture 4" descr="The image displays a black background with the Microsoft logo and a copyright notice for Microsoft Corporation.&#10;&#10;AI-generated content may be incorrect."/>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522736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49177-A180-C828-D894-A1EC0A5DD58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56E4EDA-9C75-7348-57FC-F0F51179520A}"/>
              </a:ext>
            </a:extLst>
          </p:cNvPr>
          <p:cNvSpPr>
            <a:spLocks noGrp="1"/>
          </p:cNvSpPr>
          <p:nvPr>
            <p:ph idx="1"/>
          </p:nvPr>
        </p:nvSpPr>
        <p:spPr/>
        <p:txBody>
          <a:bodyPr/>
          <a:lstStyle/>
          <a:p>
            <a:endParaRPr lang="en-US"/>
          </a:p>
        </p:txBody>
      </p:sp>
      <p:pic>
        <p:nvPicPr>
          <p:cNvPr id="8" name="Picture 7" descr="The image displays a structured financial summary and agenda with highlights and segment overviews, including a note on growth comparisons and Microsoft 3.&#10;&#10;AI-generated content may be incorrect.">
            <a:extLst>
              <a:ext uri="{FF2B5EF4-FFF2-40B4-BE49-F238E27FC236}">
                <a16:creationId xmlns:a16="http://schemas.microsoft.com/office/drawing/2014/main" id="{DB870DF5-A778-86D1-057F-0458B49495FA}"/>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1712134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DF43F-4090-84AA-F1DE-01C57E47942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398BDEF-1B67-D358-F685-65B64918F4B8}"/>
              </a:ext>
            </a:extLst>
          </p:cNvPr>
          <p:cNvSpPr>
            <a:spLocks noGrp="1"/>
          </p:cNvSpPr>
          <p:nvPr>
            <p:ph idx="1"/>
          </p:nvPr>
        </p:nvSpPr>
        <p:spPr/>
        <p:txBody>
          <a:bodyPr/>
          <a:lstStyle/>
          <a:p>
            <a:endParaRPr lang="en-US"/>
          </a:p>
        </p:txBody>
      </p:sp>
      <p:pic>
        <p:nvPicPr>
          <p:cNvPr id="5" name="Picture 4" descr="The FY26 Q4 financial summary shows a 14% growth in productivity and business processes, with Microsoft Cloud growth at 27% and a 15% increase in gross margin.&#10;&#10;AI-generated content may be incorrect.">
            <a:extLst>
              <a:ext uri="{FF2B5EF4-FFF2-40B4-BE49-F238E27FC236}">
                <a16:creationId xmlns:a16="http://schemas.microsoft.com/office/drawing/2014/main" id="{73D3A675-1577-0111-5A46-9227B6A11BFD}"/>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3905394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07B89-73FE-5052-25C4-D4E232C0529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06121CB-1E53-E76E-082C-2993A186308A}"/>
              </a:ext>
            </a:extLst>
          </p:cNvPr>
          <p:cNvSpPr>
            <a:spLocks noGrp="1"/>
          </p:cNvSpPr>
          <p:nvPr>
            <p:ph idx="1"/>
          </p:nvPr>
        </p:nvSpPr>
        <p:spPr/>
        <p:txBody>
          <a:bodyPr/>
          <a:lstStyle/>
          <a:p>
            <a:endParaRPr lang="en-US"/>
          </a:p>
        </p:txBody>
      </p:sp>
      <p:pic>
        <p:nvPicPr>
          <p:cNvPr id="6" name="Picture 5" descr="The image shows a table comparing the impact of OpenAl investments on financial results for FY26 Q4, with adjustments for non-GAAP and GAAP figures, including net income and diluted earnings per share.&#10;&#10;AI-generated content may be incorrect.">
            <a:extLst>
              <a:ext uri="{FF2B5EF4-FFF2-40B4-BE49-F238E27FC236}">
                <a16:creationId xmlns:a16="http://schemas.microsoft.com/office/drawing/2014/main" id="{52B8C843-1E09-11CF-2448-96BF940CC7B7}"/>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4072575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BBF00-7E05-677A-C704-F9EEC734C52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4F73C75-05A1-D5ED-84AE-D725017F8F7B}"/>
              </a:ext>
            </a:extLst>
          </p:cNvPr>
          <p:cNvSpPr>
            <a:spLocks noGrp="1"/>
          </p:cNvSpPr>
          <p:nvPr>
            <p:ph idx="1"/>
          </p:nvPr>
        </p:nvSpPr>
        <p:spPr/>
        <p:txBody>
          <a:bodyPr/>
          <a:lstStyle/>
          <a:p>
            <a:endParaRPr lang="en-US"/>
          </a:p>
        </p:txBody>
      </p:sp>
      <p:pic>
        <p:nvPicPr>
          <p:cNvPr id="5" name="Picture 4" descr="The image shows a financial highlights summary for FY26 Q4, detailing cash returns to shareholders, capital expenditures, cash paid for property and equipment, and cash flow from operations.&#10;&#10;AI-generated content may be incorrect.">
            <a:extLst>
              <a:ext uri="{FF2B5EF4-FFF2-40B4-BE49-F238E27FC236}">
                <a16:creationId xmlns:a16="http://schemas.microsoft.com/office/drawing/2014/main" id="{40AE3C4B-C87E-C137-D3D0-46273AEFD08C}"/>
              </a:ext>
            </a:extLst>
          </p:cNvPr>
          <p:cNvPicPr>
            <a:picLocks noChangeAspect="1"/>
          </p:cNvPicPr>
          <p:nvPr/>
        </p:nvPicPr>
        <p:blipFill>
          <a:blip r:embed="rId2"/>
          <a:srcRect t="7832" b="7832"/>
          <a:stretch>
            <a:fillRect/>
          </a:stretch>
        </p:blipFill>
        <p:spPr>
          <a:xfrm>
            <a:off x="0" y="1591"/>
            <a:ext cx="12192000" cy="6854818"/>
          </a:xfrm>
          <a:prstGeom prst="rect">
            <a:avLst/>
          </a:prstGeom>
        </p:spPr>
      </p:pic>
    </p:spTree>
    <p:extLst>
      <p:ext uri="{BB962C8B-B14F-4D97-AF65-F5344CB8AC3E}">
        <p14:creationId xmlns:p14="http://schemas.microsoft.com/office/powerpoint/2010/main" val="15800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65858-C53F-EED5-1030-13F3B8880D0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F92A83C-507D-E34E-9034-7B27B95B5DE8}"/>
              </a:ext>
            </a:extLst>
          </p:cNvPr>
          <p:cNvSpPr>
            <a:spLocks noGrp="1"/>
          </p:cNvSpPr>
          <p:nvPr>
            <p:ph idx="1"/>
          </p:nvPr>
        </p:nvSpPr>
        <p:spPr/>
        <p:txBody>
          <a:bodyPr/>
          <a:lstStyle/>
          <a:p>
            <a:endParaRPr lang="en-US"/>
          </a:p>
        </p:txBody>
      </p:sp>
      <p:pic>
        <p:nvPicPr>
          <p:cNvPr id="8" name="Picture 7" descr="The image shows a summary of Microsoft's FY26 Q4 business highlights, indicating significant growth in commercial bookings, remaining performance obligations, and Microsoft Cloud revenue, with a notable increase in gross margin percentage.&#10;&#10;AI-generated content may be incorrect.">
            <a:extLst>
              <a:ext uri="{FF2B5EF4-FFF2-40B4-BE49-F238E27FC236}">
                <a16:creationId xmlns:a16="http://schemas.microsoft.com/office/drawing/2014/main" id="{AA80D3E8-58AE-600D-CB13-72FDC3E5E8D1}"/>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274492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238D7-5457-4AD6-E523-73EFEE2C21C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0C13177-C68B-4D1C-81FF-D7C550B024AC}"/>
              </a:ext>
            </a:extLst>
          </p:cNvPr>
          <p:cNvSpPr>
            <a:spLocks noGrp="1"/>
          </p:cNvSpPr>
          <p:nvPr>
            <p:ph idx="1"/>
          </p:nvPr>
        </p:nvSpPr>
        <p:spPr/>
        <p:txBody>
          <a:bodyPr/>
          <a:lstStyle/>
          <a:p>
            <a:endParaRPr lang="en-US"/>
          </a:p>
        </p:txBody>
      </p:sp>
      <p:pic>
        <p:nvPicPr>
          <p:cNvPr id="5" name="Picture 4" descr="The image shows a segment overview of Microsoft's financial results for Q4 FY26, highlighting a 14% increase in revenue and a 15% increase in operating income, primarily driven by growth in Microsoft 365 Commercial cloud and strategic investments.&#10;&#10;AI-generated content may be incorrect.">
            <a:extLst>
              <a:ext uri="{FF2B5EF4-FFF2-40B4-BE49-F238E27FC236}">
                <a16:creationId xmlns:a16="http://schemas.microsoft.com/office/drawing/2014/main" id="{A9624A72-8FD5-B102-E897-2540C6F3612D}"/>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462586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890DD-2D5D-C74B-E472-13D3899156F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9F48F07-BA84-3E34-0F79-AE655FB2E9D3}"/>
              </a:ext>
            </a:extLst>
          </p:cNvPr>
          <p:cNvSpPr>
            <a:spLocks noGrp="1"/>
          </p:cNvSpPr>
          <p:nvPr>
            <p:ph idx="1"/>
          </p:nvPr>
        </p:nvSpPr>
        <p:spPr/>
        <p:txBody>
          <a:bodyPr/>
          <a:lstStyle/>
          <a:p>
            <a:endParaRPr lang="en-US"/>
          </a:p>
        </p:txBody>
      </p:sp>
      <p:pic>
        <p:nvPicPr>
          <p:cNvPr id="7" name="Picture 6" descr="Microsoft 365 Commercial revenue grew by 16% on an adjusted basis, with a 14% increase on a reported basis, driven by growth in premium offerings and a higher mix of long-duration contracts.&#10;&#10;AI-generated content may be incorrect.">
            <a:extLst>
              <a:ext uri="{FF2B5EF4-FFF2-40B4-BE49-F238E27FC236}">
                <a16:creationId xmlns:a16="http://schemas.microsoft.com/office/drawing/2014/main" id="{8806D455-3944-E3FE-6104-7AD10DDEDB84}"/>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5520941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Widescreen</PresentationFormat>
  <Paragraphs>0</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2026-07-29T14:51:16Z</dcterms:created>
  <dcterms:modified xsi:type="dcterms:W3CDTF">2026-07-29T14:51:24Z</dcterms:modified>
</cp:coreProperties>
</file>