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sldIdLst>
    <p:sldId id="296" r:id="rId2"/>
    <p:sldId id="256" r:id="rId3"/>
    <p:sldId id="277" r:id="rId4"/>
    <p:sldId id="279" r:id="rId5"/>
    <p:sldId id="278" r:id="rId6"/>
    <p:sldId id="280" r:id="rId7"/>
    <p:sldId id="281" r:id="rId8"/>
    <p:sldId id="282" r:id="rId9"/>
    <p:sldId id="283" r:id="rId10"/>
    <p:sldId id="284" r:id="rId11"/>
    <p:sldId id="285" r:id="rId12"/>
    <p:sldId id="286" r:id="rId13"/>
    <p:sldId id="287" r:id="rId14"/>
    <p:sldId id="288" r:id="rId15"/>
    <p:sldId id="289" r:id="rId16"/>
    <p:sldId id="290" r:id="rId17"/>
    <p:sldId id="291" r:id="rId18"/>
    <p:sldId id="292" r:id="rId19"/>
    <p:sldId id="293" r:id="rId20"/>
    <p:sldId id="294" r:id="rId21"/>
    <p:sldId id="295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45" d="100"/>
          <a:sy n="145" d="100"/>
        </p:scale>
        <p:origin x="126" y="4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1F4C49-4F44-19FE-78E5-EDC940F333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B26A321-9D2C-56CE-D4A9-C780CF3293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D785AB-15BB-7FCA-D1DB-00B9EAF0B6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78A0E-4C67-4DB1-980F-79ACC82ED09A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43955F-4590-343D-F733-68DEEC1AB2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56744B-C211-04C2-A125-1C6FDF5FE1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3AA08-F66D-4EE7-8139-F1B9068595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83691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1F0132-2274-CBB3-6390-9911823511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8A2050-62D9-5564-E573-0A2ED743E3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0E76F2-F36C-BCD9-3A3A-A4FB7C908B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78A0E-4C67-4DB1-980F-79ACC82ED09A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FF68B7-6330-7D00-6179-0D67236B74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814ECE-6CBC-64D9-02E4-0C6916828E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3AA08-F66D-4EE7-8139-F1B9068595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02875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DC6F24-5AFE-228C-B709-359C178D5E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887C77-2924-6F2B-428E-41D89A2C2B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FDA3B3-DB04-F249-E66D-7AD9EDEB31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78A0E-4C67-4DB1-980F-79ACC82ED09A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D1DCF0-BE14-0FA0-B421-17F95E1B3D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B0A0F7-0514-A761-A367-C0621BB867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3AA08-F66D-4EE7-8139-F1B9068595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63030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AE5CF2-940B-98F5-C74D-7A1B32381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44AF56-4F45-05F1-E4EF-6FB9DEAACAD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6D2681B-9644-D17E-563F-0E89E939B1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FC80F38-CA82-DC2C-2A08-E327D1278B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78A0E-4C67-4DB1-980F-79ACC82ED09A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566F6B-B3FD-D5B9-4498-3BFBF9629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504B4E0-D2F9-E674-F10A-048162194A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3AA08-F66D-4EE7-8139-F1B9068595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33075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DC52A2-966C-F966-C5E6-B2A717FEF5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6BB58D-E4B3-0060-3232-5AD3D1A67A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6681319-1E8F-7022-6D72-0EB5B70905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6A9DF18-758B-2304-84A9-7EE9048BB37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B1DDA0-60C6-F45D-7C39-553B298AC5B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0959B6E-56EE-1769-4E2A-955E7B7C8E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78A0E-4C67-4DB1-980F-79ACC82ED09A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C04A9EA-3477-4F1F-ED9E-3C767870E6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712E784-3A8A-A5B4-70EE-EF7C3F9746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3AA08-F66D-4EE7-8139-F1B9068595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01799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D1E9D8-8B38-AEB5-F430-D0ED972AFE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DAEA69A-F4A2-7207-5508-06753015DB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78A0E-4C67-4DB1-980F-79ACC82ED09A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AE17477-FEB7-399F-9512-3628F876AB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557F01F-C2E2-8DCF-36D2-32CBDA8443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3AA08-F66D-4EE7-8139-F1B9068595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47627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C3BB51D-5648-5C9F-D4CD-F336062A13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78A0E-4C67-4DB1-980F-79ACC82ED09A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02D4714-E93A-D20D-E8DC-70F1457B5F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829DF9-1ED0-5B8C-3C9E-9322D5EDFF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3AA08-F66D-4EE7-8139-F1B9068595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9044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B0A833-9720-D3AC-BDAA-0901F9A823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429419-7ACF-2F8D-B20E-A270AF31F6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575296-FBD6-3FC3-48D8-5D1BB717A0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FE4CAB-0DDC-2C1C-C1B9-5788E4F0FA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78A0E-4C67-4DB1-980F-79ACC82ED09A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E495E22-01A1-601E-5E62-85313E3881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F8DD31-2E1E-416B-7C95-83AAFF1CBD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3AA08-F66D-4EE7-8139-F1B9068595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02464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02751F-880A-F308-B21B-73BF5DFAF4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C3557DC-467C-2E84-EBC2-491FD61FB5F1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F58F7F-5B58-01E1-535C-FAE8431B7E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4670A8B-5A11-A226-40DC-F96B16B848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78A0E-4C67-4DB1-980F-79ACC82ED09A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153F1C5-4336-F397-EB40-983ED07224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13DF8-C62A-1E8C-E73A-F2434F1ADD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3AA08-F66D-4EE7-8139-F1B9068595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89297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9B83CC-14D0-5248-6BDE-D85E2712A4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10BB672-6762-81FE-BDB7-07CB9E1D28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090A30-4ACE-08A9-E66D-DEA6A732E8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78A0E-4C67-4DB1-980F-79ACC82ED09A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5A2A3E-4AB2-FD6B-1F58-A43E4B71A4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C496C6-7305-32ED-A701-826D1F9251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3AA08-F66D-4EE7-8139-F1B9068595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83779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41C03F8-7033-2CA1-389B-329DE9B7856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E921451-3898-F7C9-36D3-0E7D757731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E7846C-AD3E-38A1-5F43-8F8A6EE89F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78A0E-4C67-4DB1-980F-79ACC82ED09A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2F6A4D-2F67-A491-A36A-EE9069E1D8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EAFBE8-58CF-8388-F271-E9BEE14AF3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3AA08-F66D-4EE7-8139-F1B9068595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19560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EFA3EB9-2EAA-AE3B-A4E2-5A725D0A0F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81EA76-86B0-C8AE-1C65-6AC65E4974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8FBB7C-C25C-05DB-15C6-B1D8AA45DF1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E178A0E-4C67-4DB1-980F-79ACC82ED09A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F33BE0-80ED-F541-3045-0291777AED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BC418E-4DE8-D338-39A7-10521B8371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3D3AA08-F66D-4EE7-8139-F1B9068595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95413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493B65-87ED-275B-D050-4EA458E3C3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950542A-D6C5-D2DE-4D4E-E1E5D489E6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64189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he text describes a disclaimer about forward-looking statements in a Microsoft presentation, explaining that they are based on current expectations but are subject to risks and uncertainties, and the company does not commit to updating them.&#10;&#10;AI-generated content may be incorrect.">
            <a:extLst>
              <a:ext uri="{FF2B5EF4-FFF2-40B4-BE49-F238E27FC236}">
                <a16:creationId xmlns:a16="http://schemas.microsoft.com/office/drawing/2014/main" id="{CA361B65-033A-D711-A41A-9EC4D8ECFC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08617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52B319-DED6-CBEA-BC75-1088BC6748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9B60F92-C93F-F034-D578-B80511AAC4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76819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A7DD0B-FC4A-74AD-DED8-401818F687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he image shows a summary of financial results for FY27 Q1, including revenue growth, cost changes, and operating income, with specific figures for different categories such as Agents, Devices, and Compute.&#10;&#10;AI-generated content may be incorrect.">
            <a:extLst>
              <a:ext uri="{FF2B5EF4-FFF2-40B4-BE49-F238E27FC236}">
                <a16:creationId xmlns:a16="http://schemas.microsoft.com/office/drawing/2014/main" id="{EA7A1916-D4CD-7550-3D8A-EA260FFD9B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32886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399379-48F1-07B2-76CF-AACC59F615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he image depicts a financial table comparing the impact of OpenAl investments on Microsoft's quarterly earnings, with adjustments for non-GAAP results.&#10;&#10;AI-generated content may be incorrect.">
            <a:extLst>
              <a:ext uri="{FF2B5EF4-FFF2-40B4-BE49-F238E27FC236}">
                <a16:creationId xmlns:a16="http://schemas.microsoft.com/office/drawing/2014/main" id="{32B48ABC-7A77-A18E-044D-22C0280DDA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14036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7B502B-1E9A-5CEE-39E2-132051ECB3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he image shows a financial summary for Microsoft, highlighting a return of $10.2 billion to shareholders, a 30% increase in capital expenditures, and a cash flow of $58 billion.&#10;&#10;AI-generated content may be incorrect.">
            <a:extLst>
              <a:ext uri="{FF2B5EF4-FFF2-40B4-BE49-F238E27FC236}">
                <a16:creationId xmlns:a16="http://schemas.microsoft.com/office/drawing/2014/main" id="{CA0F3CFC-145B-9B8E-8238-BC57AE3FE2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88594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3E7C18-3111-E389-08A5-89CD4C8E54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he image shows a summary of Microsoft's financial performance for FY27 Q1, highlighting a 25% increase in revenue primarily driven by Azure, a 35% rise in cost of revenue due to infrastructure investments, and a 20% growth in gross margin.&#10;&#10;AI-generated content may be incorrect.">
            <a:extLst>
              <a:ext uri="{FF2B5EF4-FFF2-40B4-BE49-F238E27FC236}">
                <a16:creationId xmlns:a16="http://schemas.microsoft.com/office/drawing/2014/main" id="{0F3EAA35-95F7-D4F2-76E1-24A87F97ED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78479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F798A8-B53D-A8CF-8EA7-598A50875E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A3E3C12-8E86-B0E6-72A6-C07C110671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8" y="0"/>
            <a:ext cx="1217758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56533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A6D780-AF39-83AA-C473-7796EDE26F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he image shows a summary of Microsoft's financial highlights, including a 48% revenue growth for Azure, an 18% growth for Microsoft 365 Cloud, and a 17% growth for Microsoft 365 consumer cloud.&#10;&#10;AI-generated content may be incorrect.">
            <a:extLst>
              <a:ext uri="{FF2B5EF4-FFF2-40B4-BE49-F238E27FC236}">
                <a16:creationId xmlns:a16="http://schemas.microsoft.com/office/drawing/2014/main" id="{6F22BE6B-8BB2-29E7-F21A-797A0C5E9A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51090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B35D08-D1B6-91FF-4349-BC9B7E67ED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D07259E-4036-F0C0-3048-86130E5B8F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13549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7A81FD-3DF5-A0B9-D8EF-F08E918E03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32D2BCC-FBE7-74A2-8E15-714161E602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59635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F52C5C-4CD2-CCC1-C42E-CA187433E0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ppendix&#10;&#10;AI-generated content may be incorrect.">
            <a:extLst>
              <a:ext uri="{FF2B5EF4-FFF2-40B4-BE49-F238E27FC236}">
                <a16:creationId xmlns:a16="http://schemas.microsoft.com/office/drawing/2014/main" id="{B17757E2-07E5-16C5-2C74-C974E2E707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45883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525B62-6CE1-BA97-F08B-E164BB94CE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he image displays a table of Microsoft's product and service offerings, showing a comparison of their revenues for the years 2026 and 2025.&#10;&#10;AI-generated content may be incorrect.">
            <a:extLst>
              <a:ext uri="{FF2B5EF4-FFF2-40B4-BE49-F238E27FC236}">
                <a16:creationId xmlns:a16="http://schemas.microsoft.com/office/drawing/2014/main" id="{30B134F9-40FB-CFD0-D951-0A070560D4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09853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EAAA43-4E3A-BE79-3739-6ACDAE5D67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71BD971-D162-F4AF-04DB-6E3F08E573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80545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BBD977-F978-2B69-F29C-79B8F91BFA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E6EA114-F882-38EE-8407-C60C85BC11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94284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84DAA2-4C6B-D0F4-20BC-AABB84E569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he image displays a table with segmented revenue data, comparing non-GAAP constant currency figures for three months ending September 30, 2026, to the previous year, highlighting percentage changes and currency impacts.&#10;&#10;AI-generated content may be incorrect.">
            <a:extLst>
              <a:ext uri="{FF2B5EF4-FFF2-40B4-BE49-F238E27FC236}">
                <a16:creationId xmlns:a16="http://schemas.microsoft.com/office/drawing/2014/main" id="{DA90C6D6-E2BD-E614-59DD-3091DC4239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41920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0670E7-F082-3627-4159-25B8FE820D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he image displays a financial comparison chart detailing the percentage change in segment costs of revenue, gross margin, and other metrics for two different periods, expressed in constant currency terms.&#10;&#10;AI-generated content may be incorrect.">
            <a:extLst>
              <a:ext uri="{FF2B5EF4-FFF2-40B4-BE49-F238E27FC236}">
                <a16:creationId xmlns:a16="http://schemas.microsoft.com/office/drawing/2014/main" id="{5723B5DC-CBE4-715C-12A0-D977B804DE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58361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D4BCDA-C841-8402-8A20-5F4798C8CC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he image depicts a financial table comparing segment operating expenses and income in constant currency, adjusted for exchange rate fluctuations, to provide a clearer view of underlying business performance.&#10;&#10;AI-generated content may be incorrect.">
            <a:extLst>
              <a:ext uri="{FF2B5EF4-FFF2-40B4-BE49-F238E27FC236}">
                <a16:creationId xmlns:a16="http://schemas.microsoft.com/office/drawing/2014/main" id="{79392FF2-5A70-DC4A-1347-5607DF2373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39668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E30AB9-5B73-C623-822B-BFD9F814A1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29024E4-37A4-11E3-3F65-CBD953154B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32640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C39F73-4569-6798-4316-F6F07C0DFB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he image displays a financial comparison chart for non-GAAP cash flow, showing net cash from operations, additions to property and equipment, and free cash flow for the years 2025 and 2026, highlighting significant percentage changes.&#10;&#10;AI-generated content may be incorrect.">
            <a:extLst>
              <a:ext uri="{FF2B5EF4-FFF2-40B4-BE49-F238E27FC236}">
                <a16:creationId xmlns:a16="http://schemas.microsoft.com/office/drawing/2014/main" id="{DDD432B4-F0E1-1B69-13C0-DABD9D0730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74422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6A5D6E-A80B-03D3-3F3D-FE52081CA7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he image displays a black background with the Microsoft logo and a copyright notice for Microsoft Corporation.&#10;&#10;AI-generated content may be incorrect.">
            <a:extLst>
              <a:ext uri="{FF2B5EF4-FFF2-40B4-BE49-F238E27FC236}">
                <a16:creationId xmlns:a16="http://schemas.microsoft.com/office/drawing/2014/main" id="{A7C6BCAB-328D-E5D4-A0E8-BB47A711EF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56296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87867195-f2b8-4ac2-b0b6-6bb73cb33afc}" enabled="1" method="Privileged" siteId="{72f988bf-86f1-41af-91ab-2d7cd011db47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2026-10-28T01:56:50Z</dcterms:created>
  <dcterms:modified xsi:type="dcterms:W3CDTF">2026-10-28T01:56:53Z</dcterms:modified>
</cp:coreProperties>
</file>