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9" r:id="rId4"/>
    <p:sldMasterId id="2147484844" r:id="rId5"/>
  </p:sldMasterIdLst>
  <p:notesMasterIdLst>
    <p:notesMasterId r:id="rId21"/>
  </p:notesMasterIdLst>
  <p:sldIdLst>
    <p:sldId id="292" r:id="rId6"/>
    <p:sldId id="282" r:id="rId7"/>
    <p:sldId id="266" r:id="rId8"/>
    <p:sldId id="283" r:id="rId9"/>
    <p:sldId id="289" r:id="rId10"/>
    <p:sldId id="270" r:id="rId11"/>
    <p:sldId id="278" r:id="rId12"/>
    <p:sldId id="280" r:id="rId13"/>
    <p:sldId id="272" r:id="rId14"/>
    <p:sldId id="281" r:id="rId15"/>
    <p:sldId id="274" r:id="rId16"/>
    <p:sldId id="276" r:id="rId17"/>
    <p:sldId id="287" r:id="rId18"/>
    <p:sldId id="258"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33FB18-07AB-9516-BA73-924AEBACDC6F}" name="Anne Michels" initials="" userId="anmich@microsoft.com" providerId="O365"/>
  <p188:author id="{B27B4820-6A9B-349E-6C0B-6DE347BA1BD9}" name="Nicole Groessel (Red Dog Interactive)" initials="NG(DI" userId="S::v-nicgr@microsoft.com::34bc96a1-b9d4-49eb-87ec-b98d8296a5a5" providerId="AD"/>
  <p188:author id="{80EDC023-F12A-8EAB-0A34-A02AF93435AE}" name="Kayla Locke" initials="KL" userId="S::kakrau@microsoft.com::68549f40-e4ce-4784-83f3-acebd0b20c83" providerId="AD"/>
  <p188:author id="{43EC412E-6707-705B-B387-2331F202CB06}" name="Rachel Russell" initials="RR" userId="S::rachelru@microsoft.com::4a4a5355-ac01-47a3-856a-147a8ccdba52" providerId="AD"/>
  <p188:author id="{920FCB39-C705-41B6-E287-357E13575185}" name="Joanna Podgoetsky" initials="JP" userId="S::joanpo@microsoft.com::94535e48-4bcf-4e43-87a4-2c6fc23d1cc1" providerId="AD"/>
  <p188:author id="{9673D770-5FE7-2B1E-C426-079ABB4CC73E}" name="Elizabeth Roy" initials="" userId="elroy@microsoft.com" providerId="O365"/>
  <p188:author id="{F0F8E686-D7D0-849A-C650-137165DE5FBF}" name="Anne Michels" initials="AM" userId="S::anmich@microsoft.com::4c6cbe9a-1dc3-4a2d-a6b2-5aac6578526c" providerId="AD"/>
  <p188:author id="{605D1D8D-39AF-9620-B991-A7679893AF9C}" name="Keara James" initials="KJ" userId="S::kejames@microsoft.com::87bf86fa-d3b6-476a-a09e-fd460a4bb064" providerId="AD"/>
  <p188:author id="{BC43DE9A-0608-D6AC-5D07-FE22BE74D7C8}" name="Stefani Okamoto" initials="SO" userId="S::stefanio@microsoft.com::f5d9f196-0058-4608-a394-9ec6b77e9b39" providerId="AD"/>
  <p188:author id="{295D64B8-0B85-E779-11EC-421BFB135F7A}" name="Yvette Smith" initials="YS" userId="S::yvsmith@microsoft.com::18db2ac5-ed9f-4997-bb72-3e69dd4d5eae" providerId="AD"/>
  <p188:author id="{BC56CCB9-4C30-6DFA-B3E8-60FCE56A1A6F}" name="Briana Roberts" initials="BR" userId="S::brianago@microsoft.com::3a6f1b6e-0377-4b37-84bb-43bc96487178" providerId="AD"/>
  <p188:author id="{B18C62C1-96B0-B1F5-C7D9-B5871FD7E832}" name="Anuja Pol" initials="AP" userId="S::anujapol@microsoft.com::d538eb47-1689-4192-9b2b-5771917f85f9" providerId="AD"/>
  <p188:author id="{78757CC7-480D-8B59-8FE9-81D8C3C85CF4}" name="Susan Aznoff (SNODGRASS ANNAND PLLC FORMERLY)" initials="SF" userId="S::v-suazno@microsoft.com::c0a526a9-e867-46b3-9653-7278b22ff610" providerId="AD"/>
  <p188:author id="{D9DF1FCF-B5EB-CCC0-23C0-2EA6A94F8BDC}" name="Chris Shaffer" initials="CS" userId="S::chrissh@microsoft.com::34801a3d-5e41-4357-8ab5-cf04e358093b" providerId="AD"/>
  <p188:author id="{22D25DDB-D6AB-F675-0A9E-6C5EC041796C}" name="Kristin Carr" initials="KC" userId="S::krcarr@microsoft.com::bf71802d-9ec5-4357-b63d-72dc12e7c203" providerId="AD"/>
  <p188:author id="{F755F7E1-835E-A4FC-B640-CE3FE8FEA7D8}" name="Elizabeth Roy" initials="ER" userId="S::elroy@microsoft.com::ff3c766f-7c84-4cac-806e-3e6fc89cd8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50E6FF"/>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8EB6E-AE7C-CCD1-0D39-5F5511A905E2}" v="1" dt="2020-04-15T15:44:07.849"/>
    <p1510:client id="{83A27C62-C13A-D247-C86F-96F178468D0E}" v="8" dt="2020-04-14T18:08:39.531"/>
    <p1510:client id="{C3196C60-3A01-4150-9302-408A82869C32}" v="1" dt="2020-04-16T21:48:55.552"/>
    <p1510:client id="{D0B0DCD5-B26D-48A5-9145-EFBDFA664DEB}" v="4" dt="2020-04-14T17:11:43.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48" autoAdjust="0"/>
  </p:normalViewPr>
  <p:slideViewPr>
    <p:cSldViewPr snapToGrid="0">
      <p:cViewPr varScale="1">
        <p:scale>
          <a:sx n="53" d="100"/>
          <a:sy n="53" d="100"/>
        </p:scale>
        <p:origin x="96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B7DB7-F347-4B11-AACF-C93856D6ADEA}"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A23BC-3ECA-477A-846E-30D5B3E0EFFF}" type="slidenum">
              <a:rPr lang="en-US" smtClean="0"/>
              <a:t>‹#›</a:t>
            </a:fld>
            <a:endParaRPr lang="en-US"/>
          </a:p>
        </p:txBody>
      </p:sp>
    </p:spTree>
    <p:extLst>
      <p:ext uri="{BB962C8B-B14F-4D97-AF65-F5344CB8AC3E}">
        <p14:creationId xmlns:p14="http://schemas.microsoft.com/office/powerpoint/2010/main" val="446418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1A23BC-3ECA-477A-846E-30D5B3E0EFFF}" type="slidenum">
              <a:rPr lang="en-US" smtClean="0"/>
              <a:t>2</a:t>
            </a:fld>
            <a:endParaRPr lang="en-US"/>
          </a:p>
        </p:txBody>
      </p:sp>
    </p:spTree>
    <p:extLst>
      <p:ext uri="{BB962C8B-B14F-4D97-AF65-F5344CB8AC3E}">
        <p14:creationId xmlns:p14="http://schemas.microsoft.com/office/powerpoint/2010/main" val="359911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that can be added to this page:</a:t>
            </a:r>
          </a:p>
          <a:p>
            <a:pPr marL="171450" indent="-171450">
              <a:buFontTx/>
              <a:buChar char="-"/>
            </a:pPr>
            <a:r>
              <a:rPr lang="en-US" dirty="0"/>
              <a:t>links to additional information and resources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53516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that can be added to this page:</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dirty="0"/>
              <a:t>Where employees can find information about your company’s response to COVID-19 and support options for families</a:t>
            </a:r>
          </a:p>
          <a:p>
            <a:pPr marL="171450" indent="-171450">
              <a:buFontTx/>
              <a:buChar char="-"/>
            </a:pPr>
            <a:r>
              <a:rPr lang="en-US" dirty="0"/>
              <a:t>How to connect with HR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5518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1200" dirty="0">
                <a:latin typeface="Segoe UI" panose="020B0502040204020203" pitchFamily="34" charset="0"/>
              </a:rPr>
              <a:t>Throughout this deck, you can use the grey bar to surface links and tips specific to your organization.</a:t>
            </a:r>
            <a:br>
              <a:rPr lang="en-US" sz="1200" dirty="0">
                <a:latin typeface="Segoe UI" panose="020B0502040204020203" pitchFamily="34" charset="0"/>
              </a:rPr>
            </a:br>
            <a:br>
              <a:rPr lang="en-US" sz="1200" dirty="0">
                <a:latin typeface="Segoe UI" panose="020B0502040204020203" pitchFamily="34" charset="0"/>
              </a:rPr>
            </a:br>
            <a:r>
              <a:rPr lang="en-US" dirty="0"/>
              <a:t>Additional information that can be added to this page:</a:t>
            </a:r>
          </a:p>
          <a:p>
            <a:pPr marL="171450" indent="-171450">
              <a:buFontTx/>
              <a:buChar char="-"/>
            </a:pPr>
            <a:r>
              <a:rPr lang="en-US" sz="1200" dirty="0">
                <a:latin typeface="Segoe UI" panose="020B0502040204020203" pitchFamily="34" charset="0"/>
              </a:rPr>
              <a:t>Internal support options for parents and families during COVID-19</a:t>
            </a:r>
          </a:p>
          <a:p>
            <a:pPr marL="171450" indent="-171450">
              <a:buFontTx/>
              <a:buChar char="-"/>
            </a:pPr>
            <a:r>
              <a:rPr lang="en-US" b="0" i="0" dirty="0">
                <a:solidFill>
                  <a:srgbClr val="555555"/>
                </a:solidFill>
                <a:effectLst/>
                <a:latin typeface="Open Sans"/>
              </a:rPr>
              <a:t>Well-being programs, resources and activities</a:t>
            </a:r>
            <a:endParaRPr lang="en-US" sz="1200" dirty="0">
              <a:latin typeface="Segoe UI" panose="020B0502040204020203"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1A23BC-3ECA-477A-846E-30D5B3E0EFFF}" type="slidenum">
              <a:rPr lang="en-US" smtClean="0"/>
              <a:t>10</a:t>
            </a:fld>
            <a:endParaRPr lang="en-US"/>
          </a:p>
        </p:txBody>
      </p:sp>
    </p:spTree>
    <p:extLst>
      <p:ext uri="{BB962C8B-B14F-4D97-AF65-F5344CB8AC3E}">
        <p14:creationId xmlns:p14="http://schemas.microsoft.com/office/powerpoint/2010/main" val="215455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481795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4/16/2020 2:48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48179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7870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4E951AC-7EC4-40EB-BA4C-991B67CC2A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53902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8916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723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userDrawn="1">
          <p15:clr>
            <a:srgbClr val="5ACBF0"/>
          </p15:clr>
        </p15:guide>
        <p15:guide id="5" pos="4024"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3878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userDrawn="1">
          <p15:clr>
            <a:srgbClr val="5ACBF0"/>
          </p15:clr>
        </p15:guide>
        <p15:guide id="5" pos="4024"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59735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69675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503C7B68-0E56-416B-BA3B-4B1E9C0FB33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633010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5A014DCF-9734-4047-83F5-7CE27EFB622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680260"/>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7B1A0A49-DE54-44DF-ABFD-6C5D6B190E6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1038093"/>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135157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33666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85856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9ECC8CA9-C5F6-4E75-8E6A-070F15FAE1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14398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9E96403-4CB1-443A-950D-1ECC6CD2A0E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385786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278B2B7-6476-4186-8FA4-781DE0C02D6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60833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A5103033-A582-4B8E-ADF3-B9C53D608F9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73166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0FB7FFE3-114F-45E6-AA10-63A49465230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78230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7160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C5BBE7-048D-49C2-9DE7-1EE6A6C9E2D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44147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94062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50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4930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270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954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5954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7968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328167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52509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16936520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681944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man standing in front of a computer&#10;&#10;">
            <a:extLst>
              <a:ext uri="{FF2B5EF4-FFF2-40B4-BE49-F238E27FC236}">
                <a16:creationId xmlns:a16="http://schemas.microsoft.com/office/drawing/2014/main" id="{EED0674D-0DCF-439C-8F7D-357F99E11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0176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A man standing in front of a computer&#10;&#10;">
            <a:extLst>
              <a:ext uri="{FF2B5EF4-FFF2-40B4-BE49-F238E27FC236}">
                <a16:creationId xmlns:a16="http://schemas.microsoft.com/office/drawing/2014/main" id="{69D2D148-2B53-45FC-925F-72632F9265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4542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16063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image" Target="../media/image2.emf"/><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39" r:id="rId1"/>
    <p:sldLayoutId id="2147484839" r:id="rId2"/>
    <p:sldLayoutId id="2147484584" r:id="rId3"/>
    <p:sldLayoutId id="2147484671" r:id="rId4"/>
    <p:sldLayoutId id="2147484953" r:id="rId5"/>
    <p:sldLayoutId id="2147484954" r:id="rId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762"/>
          <a:stretch/>
        </p:blipFill>
        <p:spPr>
          <a:xfrm rot="5400000">
            <a:off x="9509760" y="2843772"/>
            <a:ext cx="6858000" cy="1170455"/>
          </a:xfrm>
          <a:prstGeom prst="rect">
            <a:avLst/>
          </a:prstGeom>
        </p:spPr>
      </p:pic>
    </p:spTree>
    <p:extLst>
      <p:ext uri="{BB962C8B-B14F-4D97-AF65-F5344CB8AC3E}">
        <p14:creationId xmlns:p14="http://schemas.microsoft.com/office/powerpoint/2010/main" val="614574886"/>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 id="2147484856" r:id="rId12"/>
    <p:sldLayoutId id="2147484857" r:id="rId13"/>
    <p:sldLayoutId id="2147484925" r:id="rId14"/>
    <p:sldLayoutId id="2147484926" r:id="rId15"/>
    <p:sldLayoutId id="2147484927" r:id="rId16"/>
    <p:sldLayoutId id="2147484861" r:id="rId17"/>
    <p:sldLayoutId id="2147484862" r:id="rId18"/>
    <p:sldLayoutId id="2147484863" r:id="rId19"/>
    <p:sldLayoutId id="2147484864" r:id="rId20"/>
    <p:sldLayoutId id="2147484865" r:id="rId21"/>
    <p:sldLayoutId id="2147484932" r:id="rId22"/>
    <p:sldLayoutId id="2147484867" r:id="rId23"/>
    <p:sldLayoutId id="2147484868" r:id="rId24"/>
    <p:sldLayoutId id="2147484869" r:id="rId25"/>
    <p:sldLayoutId id="2147484870" r:id="rId26"/>
    <p:sldLayoutId id="2147484871" r:id="rId27"/>
    <p:sldLayoutId id="2147484872" r:id="rId28"/>
    <p:sldLayoutId id="2147484873" r:id="rId29"/>
    <p:sldLayoutId id="2147484874" r:id="rId30"/>
    <p:sldLayoutId id="2147484875" r:id="rId31"/>
    <p:sldLayoutId id="2147484876"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linkedin.com/showcase/covid19-business-resource-center/"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support.microsoft.com/en-us/office/blur-your-background-in-a-teams-meeting-f77a2381-443a-499d-825e-509a140f4780"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support.office.com/en-us/article/distance-learning-with-office-365-guidance-for-parents-and-guardians-89d514f9-bf5e-4374-a731-a75d38ddd588?ui=en-US&amp;rs=en-001&amp;ad=US"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s://learnincolor.com/educational-activities-for-when-youre-stuck-indoors.html" TargetMode="External"/><Relationship Id="rId13" Type="http://schemas.openxmlformats.org/officeDocument/2006/relationships/hyperlink" Target="https://classroommagazines.scholastic.com/support/learnathome/grades-1-2.html" TargetMode="External"/><Relationship Id="rId18" Type="http://schemas.openxmlformats.org/officeDocument/2006/relationships/hyperlink" Target="https://www.journalbuddies.com/journal_prompts__journal_topics/creative-writing-prompts-for-tweens/" TargetMode="External"/><Relationship Id="rId3" Type="http://schemas.openxmlformats.org/officeDocument/2006/relationships/hyperlink" Target="https://www.linkedin.com/posts/covid19-business-resource-center_working-from-home-with-kids-youre-not-alone-activity-6651522556987871232-7Ioi" TargetMode="External"/><Relationship Id="rId21" Type="http://schemas.openxmlformats.org/officeDocument/2006/relationships/hyperlink" Target="https://www.travelandleisure.com/trip-ideas/national-parks/virtual-national-parks-tours" TargetMode="External"/><Relationship Id="rId7" Type="http://schemas.openxmlformats.org/officeDocument/2006/relationships/hyperlink" Target="https://www.khanacademy.org/" TargetMode="External"/><Relationship Id="rId12" Type="http://schemas.openxmlformats.org/officeDocument/2006/relationships/hyperlink" Target="https://classroommagazines.scholastic.com/support/learnathome/grades-prek-k.html" TargetMode="External"/><Relationship Id="rId17" Type="http://schemas.openxmlformats.org/officeDocument/2006/relationships/hyperlink" Target="https://www.artforkidshub.com/" TargetMode="External"/><Relationship Id="rId25" Type="http://schemas.openxmlformats.org/officeDocument/2006/relationships/hyperlink" Target="https://www.homeschoolacademy.com/blog/44-netflix-documentaries-you-can-add-to-your-homeschool/" TargetMode="External"/><Relationship Id="rId2" Type="http://schemas.openxmlformats.org/officeDocument/2006/relationships/hyperlink" Target="https://www.linkedin.com/video/live/urn:li:ugcPost:6651522547835904000/?_lrsc=25939c82-13ae-4919-8add-bc80e50ed3b4" TargetMode="External"/><Relationship Id="rId16" Type="http://schemas.openxmlformats.org/officeDocument/2006/relationships/hyperlink" Target="https://docs.google.com/document/d/1tPNq0H7l97axZCkko-bLYgFN0l8Gzb1DEmvaZj7ntYc/edit?fbclid=IwAR03MFYSaEhxR8L5e7xe6RfI4XOZ9ENN2zYLilhJfLrOp_TP7DWM1SmSC6Y" TargetMode="External"/><Relationship Id="rId20" Type="http://schemas.openxmlformats.org/officeDocument/2006/relationships/hyperlink" Target="https://www.travelandleisure.com/attractions/museums-galleries/museums-with-virtual-tours" TargetMode="External"/><Relationship Id="rId1" Type="http://schemas.openxmlformats.org/officeDocument/2006/relationships/slideLayout" Target="../slideLayouts/slideLayout4.xml"/><Relationship Id="rId6" Type="http://schemas.openxmlformats.org/officeDocument/2006/relationships/hyperlink" Target="https://www.linkedin.com/feed/update/urn:li:activity:6650815976495550464/" TargetMode="External"/><Relationship Id="rId11" Type="http://schemas.openxmlformats.org/officeDocument/2006/relationships/hyperlink" Target="https://microsoft-my.sharepoint.com/:w:/p/kejames/EWNNTHTrLidJoXMxnLrB4xgB_dSh27zvNgqRnI18uUFpVA?e=s0dwTV" TargetMode="External"/><Relationship Id="rId24" Type="http://schemas.openxmlformats.org/officeDocument/2006/relationships/hyperlink" Target="https://www.sciencefriday.com/" TargetMode="External"/><Relationship Id="rId5" Type="http://schemas.openxmlformats.org/officeDocument/2006/relationships/hyperlink" Target="https://templates.office.com/en-us/collection-family-activities?wt.mc_id=toc-family-activity-edufamsurge" TargetMode="External"/><Relationship Id="rId15" Type="http://schemas.openxmlformats.org/officeDocument/2006/relationships/hyperlink" Target="https://classroommagazines.scholastic.com/support/learnathome/grades-6-12.html" TargetMode="External"/><Relationship Id="rId23" Type="http://schemas.openxmlformats.org/officeDocument/2006/relationships/hyperlink" Target="https://www.brainson.org/pages/foreverago" TargetMode="External"/><Relationship Id="rId10" Type="http://schemas.openxmlformats.org/officeDocument/2006/relationships/hyperlink" Target="https://outschool.com/#abk7wgz4ah" TargetMode="External"/><Relationship Id="rId19" Type="http://schemas.openxmlformats.org/officeDocument/2006/relationships/hyperlink" Target="https://www.youtube.com/watch?v=qZYxc6VcRGA" TargetMode="External"/><Relationship Id="rId4" Type="http://schemas.openxmlformats.org/officeDocument/2006/relationships/hyperlink" Target="https://www.education.microsoft.com/en-us/resource/755e5a8b" TargetMode="External"/><Relationship Id="rId9" Type="http://schemas.openxmlformats.org/officeDocument/2006/relationships/hyperlink" Target="https://docs.google.com/document/d/1SvIdgTx9djKO6SjyvPDsoGlkgE3iExmi3qh2KRRku_w/mobilebasic" TargetMode="External"/><Relationship Id="rId14" Type="http://schemas.openxmlformats.org/officeDocument/2006/relationships/hyperlink" Target="https://classroommagazines.scholastic.com/support/learnathome/grades-3-5.html" TargetMode="External"/><Relationship Id="rId22" Type="http://schemas.openxmlformats.org/officeDocument/2006/relationships/hyperlink" Target="https://www.wnycstudios.org/podcasts/radiolab"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microsoft.com/en-us/microsoft-365/blog/wp-content/uploads/sites/2/2020/04/Work-from-home-guide.pptx"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support.office.com/en-us/article/use-shared-family-calendars-in-outlook-com-7d21512a-eac5-4597-816b-6bf5ff8554ed"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support.office.com/en-us/article/Share-an-Outlook-calendar-with-other-people-353ed2c1-3ec5-449d-8c73-6931a0adab88"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hyperlink" Target="https://support.office.com/en-us/article/use-planner-in-microsoft-teams-62798a9f-e8f7-4722-a700-27dd28a06ee0" TargetMode="External"/><Relationship Id="rId5" Type="http://schemas.openxmlformats.org/officeDocument/2006/relationships/image" Target="../media/image19.svg"/><Relationship Id="rId10" Type="http://schemas.openxmlformats.org/officeDocument/2006/relationships/hyperlink" Target="https://support.office.com/en-us/article/Set-your-status-message-in-Teams-22e02023-3840-40c7-b701-6676821aeab3" TargetMode="External"/><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support.office.com/en-us/article/Participate-in-a-meeting-from-the-Teams-mobile-app-d275c769-7dd6-470d-bb97-44a26b82aa07" TargetMode="Externa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AEC140-B435-44AD-867C-FAF73608CE7D}"/>
              </a:ext>
            </a:extLst>
          </p:cNvPr>
          <p:cNvSpPr>
            <a:spLocks noGrp="1"/>
          </p:cNvSpPr>
          <p:nvPr>
            <p:ph type="title"/>
          </p:nvPr>
        </p:nvSpPr>
        <p:spPr/>
        <p:txBody>
          <a:bodyPr/>
          <a:lstStyle/>
          <a:p>
            <a:r>
              <a:rPr lang="en-US"/>
              <a:t>ABOUT THIS DECK</a:t>
            </a:r>
          </a:p>
        </p:txBody>
      </p:sp>
      <p:sp>
        <p:nvSpPr>
          <p:cNvPr id="5" name="Content Placeholder 4">
            <a:extLst>
              <a:ext uri="{FF2B5EF4-FFF2-40B4-BE49-F238E27FC236}">
                <a16:creationId xmlns:a16="http://schemas.microsoft.com/office/drawing/2014/main" id="{9B34658B-74C0-4DCA-A36C-F57B203B02A9}"/>
              </a:ext>
            </a:extLst>
          </p:cNvPr>
          <p:cNvSpPr>
            <a:spLocks noGrp="1"/>
          </p:cNvSpPr>
          <p:nvPr>
            <p:ph sz="quarter" idx="10"/>
          </p:nvPr>
        </p:nvSpPr>
        <p:spPr>
          <a:xfrm>
            <a:off x="584200" y="1435100"/>
            <a:ext cx="11018838" cy="4247317"/>
          </a:xfrm>
        </p:spPr>
        <p:txBody>
          <a:bodyPr/>
          <a:lstStyle/>
          <a:p>
            <a:pPr marL="0" indent="0">
              <a:buNone/>
            </a:pPr>
            <a:r>
              <a:rPr lang="en-US" sz="2000" dirty="0"/>
              <a:t>“Working from home with children” is a document that Microsoft created to provide employees who are impacted by daycare and school closures due to the COVID-19 outbreak with shared practices, tips, and resources.</a:t>
            </a:r>
          </a:p>
          <a:p>
            <a:pPr marL="0" indent="0">
              <a:buNone/>
            </a:pPr>
            <a:endParaRPr lang="en-US" sz="2000" dirty="0"/>
          </a:p>
          <a:p>
            <a:pPr marL="0" indent="0">
              <a:buNone/>
            </a:pPr>
            <a:r>
              <a:rPr lang="en-US" sz="2000" dirty="0"/>
              <a:t>As the outbreak continues, employees in more and more organizations are finding themselves </a:t>
            </a:r>
            <a:r>
              <a:rPr lang="en-US" sz="2000" dirty="0">
                <a:cs typeface="Segoe UI"/>
              </a:rPr>
              <a:t>at home trying to balance work and childcare. </a:t>
            </a:r>
            <a:r>
              <a:rPr lang="en-US" sz="2000" dirty="0"/>
              <a:t>We want to help everyone meet this challenge and are </a:t>
            </a:r>
            <a:r>
              <a:rPr lang="en-US" sz="2000" b="1" dirty="0"/>
              <a:t>sharing this document for you to share with your employees</a:t>
            </a:r>
            <a:r>
              <a:rPr lang="en-US" sz="2000" dirty="0"/>
              <a:t> if you find it helpful. </a:t>
            </a:r>
            <a:br>
              <a:rPr lang="en-US" sz="2000" dirty="0"/>
            </a:br>
            <a:r>
              <a:rPr lang="en-US" sz="2000" dirty="0"/>
              <a:t>The document can be shared as is or be used as a starting point to which you can add additional company specific information. Please see the Notes section on each slide for suggestions on what to add.</a:t>
            </a:r>
          </a:p>
          <a:p>
            <a:pPr marL="0" indent="0">
              <a:buNone/>
            </a:pPr>
            <a:endParaRPr lang="en-US" sz="2000" dirty="0"/>
          </a:p>
          <a:p>
            <a:pPr marL="0" indent="0">
              <a:buNone/>
            </a:pPr>
            <a:r>
              <a:rPr lang="en-US" sz="2000" dirty="0"/>
              <a:t>We hope you find this deck helpful, and join the </a:t>
            </a:r>
            <a:r>
              <a:rPr lang="en-US" sz="2000" dirty="0">
                <a:hlinkClick r:id="rId2"/>
              </a:rPr>
              <a:t>COVID-19 Business Resources Center </a:t>
            </a:r>
            <a:r>
              <a:rPr lang="en-US" sz="2000" dirty="0"/>
              <a:t>to reach out with questions, connect with others, and share your experiences.</a:t>
            </a:r>
          </a:p>
        </p:txBody>
      </p:sp>
    </p:spTree>
    <p:extLst>
      <p:ext uri="{BB962C8B-B14F-4D97-AF65-F5344CB8AC3E}">
        <p14:creationId xmlns:p14="http://schemas.microsoft.com/office/powerpoint/2010/main" val="36757021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D7E3-0291-4F91-B553-F50F5E4DCCF0}"/>
              </a:ext>
            </a:extLst>
          </p:cNvPr>
          <p:cNvSpPr>
            <a:spLocks noGrp="1"/>
          </p:cNvSpPr>
          <p:nvPr>
            <p:ph type="title"/>
          </p:nvPr>
        </p:nvSpPr>
        <p:spPr>
          <a:xfrm>
            <a:off x="588263" y="5220685"/>
            <a:ext cx="11018520" cy="984885"/>
          </a:xfrm>
        </p:spPr>
        <p:txBody>
          <a:bodyPr/>
          <a:lstStyle/>
          <a:p>
            <a:r>
              <a:rPr lang="en-US" sz="3200"/>
              <a:t>Tips for working from home with </a:t>
            </a:r>
            <a:br>
              <a:rPr lang="en-US" sz="3200"/>
            </a:br>
            <a:r>
              <a:rPr lang="en-US" sz="3200"/>
              <a:t>elementary-age children and teenagers</a:t>
            </a:r>
          </a:p>
        </p:txBody>
      </p:sp>
      <p:pic>
        <p:nvPicPr>
          <p:cNvPr id="4" name="Picture 3" descr="Two adults and a child sitting at a table looking at a computer&#10;&#10;">
            <a:extLst>
              <a:ext uri="{FF2B5EF4-FFF2-40B4-BE49-F238E27FC236}">
                <a16:creationId xmlns:a16="http://schemas.microsoft.com/office/drawing/2014/main" id="{F22D81F8-7FA8-D946-BEE5-6C70693A62D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4572000"/>
          </a:xfrm>
          <a:prstGeom prst="rect">
            <a:avLst/>
          </a:prstGeom>
        </p:spPr>
      </p:pic>
    </p:spTree>
    <p:extLst>
      <p:ext uri="{BB962C8B-B14F-4D97-AF65-F5344CB8AC3E}">
        <p14:creationId xmlns:p14="http://schemas.microsoft.com/office/powerpoint/2010/main" val="31973338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E</a:t>
            </a:r>
            <a:r>
              <a:rPr lang="en-US" sz="3600"/>
              <a:t>lementary-age children, pre-teens, and teenagers</a:t>
            </a:r>
            <a:endParaRPr lang="en-US"/>
          </a:p>
        </p:txBody>
      </p:sp>
      <p:sp>
        <p:nvSpPr>
          <p:cNvPr id="29" name="TextBox 28">
            <a:extLst>
              <a:ext uri="{FF2B5EF4-FFF2-40B4-BE49-F238E27FC236}">
                <a16:creationId xmlns:a16="http://schemas.microsoft.com/office/drawing/2014/main" id="{988879E0-D204-4E65-BE4F-1A03F4EB10E1}"/>
              </a:ext>
            </a:extLst>
          </p:cNvPr>
          <p:cNvSpPr txBox="1"/>
          <p:nvPr/>
        </p:nvSpPr>
        <p:spPr>
          <a:xfrm>
            <a:off x="588263" y="1081422"/>
            <a:ext cx="10751750" cy="276999"/>
          </a:xfrm>
          <a:prstGeom prst="rect">
            <a:avLst/>
          </a:prstGeom>
          <a:noFill/>
        </p:spPr>
        <p:txBody>
          <a:bodyPr wrap="square" lIns="0" tIns="0" rIns="0" bIns="0" rtlCol="0" anchor="ctr" anchorCtr="0">
            <a:spAutoFit/>
          </a:bodyPr>
          <a:lstStyle/>
          <a:p>
            <a:pPr>
              <a:defRPr/>
            </a:pPr>
            <a:r>
              <a:rPr lang="en-US"/>
              <a:t>Engage your children in fun-filled activities and adjust your environment to create focus time.</a:t>
            </a:r>
          </a:p>
        </p:txBody>
      </p:sp>
      <p:pic>
        <p:nvPicPr>
          <p:cNvPr id="12" name="Picture 11" descr="Man and child at table">
            <a:extLst>
              <a:ext uri="{FF2B5EF4-FFF2-40B4-BE49-F238E27FC236}">
                <a16:creationId xmlns:a16="http://schemas.microsoft.com/office/drawing/2014/main" id="{0366A405-9701-A841-B129-E8507E579EA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5139" y="1818654"/>
            <a:ext cx="3457463" cy="1875333"/>
          </a:xfrm>
          <a:prstGeom prst="rect">
            <a:avLst/>
          </a:prstGeom>
        </p:spPr>
      </p:pic>
      <p:sp>
        <p:nvSpPr>
          <p:cNvPr id="28" name="Content Placeholder 3">
            <a:extLst>
              <a:ext uri="{FF2B5EF4-FFF2-40B4-BE49-F238E27FC236}">
                <a16:creationId xmlns:a16="http://schemas.microsoft.com/office/drawing/2014/main" id="{BD2FE6D4-87B0-4DF3-8278-CA129FF40DC0}"/>
              </a:ext>
            </a:extLst>
          </p:cNvPr>
          <p:cNvSpPr txBox="1">
            <a:spLocks/>
          </p:cNvSpPr>
          <p:nvPr/>
        </p:nvSpPr>
        <p:spPr>
          <a:xfrm>
            <a:off x="593058" y="3872606"/>
            <a:ext cx="3358706" cy="137473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Communicate with your children</a:t>
            </a:r>
          </a:p>
          <a:p>
            <a:r>
              <a:rPr lang="en-US" sz="1400">
                <a:solidFill>
                  <a:schemeClr val="tx1"/>
                </a:solidFill>
                <a:latin typeface="+mn-lt"/>
              </a:rPr>
              <a:t>Let your children know that you will be working during certain hours and set boundaries. Develop a signal for them </a:t>
            </a:r>
            <a:br>
              <a:rPr lang="en-US" sz="1400">
                <a:solidFill>
                  <a:schemeClr val="tx1"/>
                </a:solidFill>
                <a:latin typeface="+mn-lt"/>
              </a:rPr>
            </a:br>
            <a:r>
              <a:rPr lang="en-US" sz="1400">
                <a:solidFill>
                  <a:schemeClr val="tx1"/>
                </a:solidFill>
                <a:latin typeface="+mn-lt"/>
              </a:rPr>
              <a:t>to understand that right now is not </a:t>
            </a:r>
            <a:br>
              <a:rPr lang="en-US" sz="1400">
                <a:solidFill>
                  <a:schemeClr val="tx1"/>
                </a:solidFill>
                <a:latin typeface="+mn-lt"/>
              </a:rPr>
            </a:br>
            <a:r>
              <a:rPr lang="en-US" sz="1400">
                <a:solidFill>
                  <a:schemeClr val="tx1"/>
                </a:solidFill>
                <a:latin typeface="+mn-lt"/>
              </a:rPr>
              <a:t>a good time and practice it with them.</a:t>
            </a:r>
          </a:p>
        </p:txBody>
      </p:sp>
      <p:pic>
        <p:nvPicPr>
          <p:cNvPr id="20" name="Picture 19" descr="boy playing with toys">
            <a:extLst>
              <a:ext uri="{FF2B5EF4-FFF2-40B4-BE49-F238E27FC236}">
                <a16:creationId xmlns:a16="http://schemas.microsoft.com/office/drawing/2014/main" id="{B0259828-303D-1B45-A789-AC550D64C3A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54512" y="1818654"/>
            <a:ext cx="3473658" cy="1890063"/>
          </a:xfrm>
          <a:prstGeom prst="rect">
            <a:avLst/>
          </a:prstGeom>
        </p:spPr>
      </p:pic>
      <p:sp>
        <p:nvSpPr>
          <p:cNvPr id="27" name="Text Placeholder 24">
            <a:extLst>
              <a:ext uri="{FF2B5EF4-FFF2-40B4-BE49-F238E27FC236}">
                <a16:creationId xmlns:a16="http://schemas.microsoft.com/office/drawing/2014/main" id="{7EE15ED5-691E-4A80-B660-3B0245BC26B9}"/>
              </a:ext>
            </a:extLst>
          </p:cNvPr>
          <p:cNvSpPr txBox="1">
            <a:spLocks/>
          </p:cNvSpPr>
          <p:nvPr/>
        </p:nvSpPr>
        <p:spPr>
          <a:xfrm>
            <a:off x="4356100" y="3872606"/>
            <a:ext cx="3481388" cy="137473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Try new games and activities</a:t>
            </a:r>
          </a:p>
          <a:p>
            <a:r>
              <a:rPr lang="en-US" sz="1400">
                <a:solidFill>
                  <a:schemeClr val="tx1"/>
                </a:solidFill>
                <a:latin typeface="+mn-lt"/>
              </a:rPr>
              <a:t>Engage your children in autonomous arts </a:t>
            </a:r>
            <a:br>
              <a:rPr lang="en-US" sz="1400">
                <a:solidFill>
                  <a:schemeClr val="tx1"/>
                </a:solidFill>
                <a:latin typeface="+mn-lt"/>
              </a:rPr>
            </a:br>
            <a:r>
              <a:rPr lang="en-US" sz="1400">
                <a:solidFill>
                  <a:schemeClr val="tx1"/>
                </a:solidFill>
                <a:latin typeface="+mn-lt"/>
              </a:rPr>
              <a:t>and crafts projects (puzzles, sticky mosaics, Legos) to keep them entertained; set </a:t>
            </a:r>
            <a:br>
              <a:rPr lang="en-US" sz="1400">
                <a:solidFill>
                  <a:schemeClr val="tx1"/>
                </a:solidFill>
                <a:latin typeface="+mn-lt"/>
              </a:rPr>
            </a:br>
            <a:r>
              <a:rPr lang="en-US" sz="1400">
                <a:solidFill>
                  <a:schemeClr val="tx1"/>
                </a:solidFill>
                <a:latin typeface="+mn-lt"/>
              </a:rPr>
              <a:t>a timer and let them know you’ll discuss what they’ve created once time is up.</a:t>
            </a:r>
          </a:p>
        </p:txBody>
      </p:sp>
      <p:pic>
        <p:nvPicPr>
          <p:cNvPr id="14" name="Picture 13" descr="woman wearing headphones">
            <a:extLst>
              <a:ext uri="{FF2B5EF4-FFF2-40B4-BE49-F238E27FC236}">
                <a16:creationId xmlns:a16="http://schemas.microsoft.com/office/drawing/2014/main" id="{47AEAE29-1C9E-CC4E-858F-3BCF786BCFF5}"/>
              </a:ext>
            </a:extLst>
          </p:cNvPr>
          <p:cNvPicPr>
            <a:picLocks noChangeAspect="1"/>
          </p:cNvPicPr>
          <p:nvPr/>
        </p:nvPicPr>
        <p:blipFill rotWithShape="1">
          <a:blip r:embed="rId5">
            <a:extLst>
              <a:ext uri="{28A0092B-C50C-407E-A947-70E740481C1C}">
                <a14:useLocalDpi xmlns:a14="http://schemas.microsoft.com/office/drawing/2010/main" val="0"/>
              </a:ext>
            </a:extLst>
          </a:blip>
          <a:srcRect r="-267"/>
          <a:stretch/>
        </p:blipFill>
        <p:spPr>
          <a:xfrm>
            <a:off x="8148718" y="1818654"/>
            <a:ext cx="3499768" cy="1890063"/>
          </a:xfrm>
          <a:prstGeom prst="rect">
            <a:avLst/>
          </a:prstGeom>
        </p:spPr>
      </p:pic>
      <p:sp>
        <p:nvSpPr>
          <p:cNvPr id="25" name="Text Placeholder 25">
            <a:extLst>
              <a:ext uri="{FF2B5EF4-FFF2-40B4-BE49-F238E27FC236}">
                <a16:creationId xmlns:a16="http://schemas.microsoft.com/office/drawing/2014/main" id="{B502887F-1638-4580-84F4-FE7296D289C6}"/>
              </a:ext>
            </a:extLst>
          </p:cNvPr>
          <p:cNvSpPr txBox="1">
            <a:spLocks/>
          </p:cNvSpPr>
          <p:nvPr/>
        </p:nvSpPr>
        <p:spPr>
          <a:xfrm>
            <a:off x="8128000" y="3872606"/>
            <a:ext cx="3470942" cy="137473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Block out background noise</a:t>
            </a:r>
          </a:p>
          <a:p>
            <a:r>
              <a:rPr lang="en-US" sz="1400">
                <a:solidFill>
                  <a:schemeClr val="tx1"/>
                </a:solidFill>
                <a:latin typeface="+mn-lt"/>
              </a:rPr>
              <a:t>If you are able to trade off childcare</a:t>
            </a:r>
            <a:br>
              <a:rPr lang="en-US" sz="1400">
                <a:solidFill>
                  <a:schemeClr val="tx1"/>
                </a:solidFill>
                <a:latin typeface="+mn-lt"/>
              </a:rPr>
            </a:br>
            <a:r>
              <a:rPr lang="en-US" sz="1400">
                <a:solidFill>
                  <a:schemeClr val="tx1"/>
                </a:solidFill>
                <a:latin typeface="+mn-lt"/>
              </a:rPr>
              <a:t>with another person, try using noise cancelling headphones, a white noise app/ playlist, etc. to maximize concentration and avoid unintended distraction.</a:t>
            </a:r>
          </a:p>
        </p:txBody>
      </p:sp>
      <p:sp>
        <p:nvSpPr>
          <p:cNvPr id="23" name="Rectangle 22">
            <a:extLst>
              <a:ext uri="{FF2B5EF4-FFF2-40B4-BE49-F238E27FC236}">
                <a16:creationId xmlns:a16="http://schemas.microsoft.com/office/drawing/2014/main" id="{E1A95863-574B-43C8-A285-0D2CEB751B62}"/>
              </a:ext>
              <a:ext uri="{C183D7F6-B498-43B3-948B-1728B52AA6E4}">
                <adec:decorative xmlns:adec="http://schemas.microsoft.com/office/drawing/2017/decorative" val="1"/>
              </a:ext>
            </a:extLst>
          </p:cNvPr>
          <p:cNvSpPr/>
          <p:nvPr/>
        </p:nvSpPr>
        <p:spPr bwMode="auto">
          <a:xfrm>
            <a:off x="0" y="6016304"/>
            <a:ext cx="448818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24" name="TextBox 23">
            <a:extLst>
              <a:ext uri="{FF2B5EF4-FFF2-40B4-BE49-F238E27FC236}">
                <a16:creationId xmlns:a16="http://schemas.microsoft.com/office/drawing/2014/main" id="{196EBED2-4CC2-4F22-8554-FA4D9A96FC7E}"/>
              </a:ext>
            </a:extLst>
          </p:cNvPr>
          <p:cNvSpPr txBox="1"/>
          <p:nvPr/>
        </p:nvSpPr>
        <p:spPr>
          <a:xfrm>
            <a:off x="611427" y="6129376"/>
            <a:ext cx="3473658" cy="615553"/>
          </a:xfrm>
          <a:prstGeom prst="rect">
            <a:avLst/>
          </a:prstGeom>
          <a:noFill/>
        </p:spPr>
        <p:txBody>
          <a:bodyPr wrap="square" lIns="0" tIns="0" rIns="0" bIns="0" rtlCol="0" anchor="ctr" anchorCtr="0">
            <a:spAutoFit/>
          </a:bodyPr>
          <a:lstStyle/>
          <a:p>
            <a:pPr lvl="0">
              <a:defRPr/>
            </a:pPr>
            <a:r>
              <a:rPr lang="en-US" sz="1000" b="1">
                <a:latin typeface="Segoe UI" panose="020B0502040204020203" pitchFamily="34" charset="0"/>
                <a:cs typeface="Segoe UI" panose="020B0502040204020203" pitchFamily="34" charset="0"/>
              </a:rPr>
              <a:t>Please note: </a:t>
            </a:r>
            <a:r>
              <a:rPr lang="en-US" sz="1000"/>
              <a:t>These are practices shared by parents at Microsoft. We understand that every family and situation is different and not all may be applicable to you. Please do what works best for your family.</a:t>
            </a:r>
          </a:p>
        </p:txBody>
      </p:sp>
      <p:sp>
        <p:nvSpPr>
          <p:cNvPr id="18" name="Rectangle 17">
            <a:extLst>
              <a:ext uri="{FF2B5EF4-FFF2-40B4-BE49-F238E27FC236}">
                <a16:creationId xmlns:a16="http://schemas.microsoft.com/office/drawing/2014/main" id="{69B14133-162F-4206-93C4-23FB291B6FD0}"/>
              </a:ext>
              <a:ext uri="{C183D7F6-B498-43B3-948B-1728B52AA6E4}">
                <adec:decorative xmlns:adec="http://schemas.microsoft.com/office/drawing/2017/decorative" val="1"/>
              </a:ext>
            </a:extLst>
          </p:cNvPr>
          <p:cNvSpPr/>
          <p:nvPr/>
        </p:nvSpPr>
        <p:spPr bwMode="auto">
          <a:xfrm>
            <a:off x="4541520" y="6016304"/>
            <a:ext cx="765048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22" name="Rectangle 21">
            <a:extLst>
              <a:ext uri="{FF2B5EF4-FFF2-40B4-BE49-F238E27FC236}">
                <a16:creationId xmlns:a16="http://schemas.microsoft.com/office/drawing/2014/main" id="{F024F447-A8A8-4BE4-BF48-A12786385F9F}"/>
              </a:ext>
            </a:extLst>
          </p:cNvPr>
          <p:cNvSpPr/>
          <p:nvPr/>
        </p:nvSpPr>
        <p:spPr>
          <a:xfrm>
            <a:off x="5296761" y="6354052"/>
            <a:ext cx="5297524" cy="16866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In Teams Meetings, try out the </a:t>
            </a:r>
            <a:r>
              <a:rPr lang="en-US" sz="1200">
                <a:cs typeface="Segoe UI"/>
                <a:hlinkClick r:id="rId6"/>
              </a:rPr>
              <a:t>background blur </a:t>
            </a:r>
            <a:r>
              <a:rPr lang="en-US" sz="1200">
                <a:cs typeface="Segoe UI"/>
              </a:rPr>
              <a:t>option.</a:t>
            </a:r>
          </a:p>
        </p:txBody>
      </p:sp>
      <p:grpSp>
        <p:nvGrpSpPr>
          <p:cNvPr id="33" name="Group 32" descr="Light bulb icon">
            <a:extLst>
              <a:ext uri="{FF2B5EF4-FFF2-40B4-BE49-F238E27FC236}">
                <a16:creationId xmlns:a16="http://schemas.microsoft.com/office/drawing/2014/main" id="{9955DEE7-E31B-47A0-B3C6-DA90C5B8E921}"/>
              </a:ext>
            </a:extLst>
          </p:cNvPr>
          <p:cNvGrpSpPr/>
          <p:nvPr/>
        </p:nvGrpSpPr>
        <p:grpSpPr>
          <a:xfrm>
            <a:off x="4893418" y="6139733"/>
            <a:ext cx="559996" cy="594838"/>
            <a:chOff x="1241431" y="2640042"/>
            <a:chExt cx="357190" cy="379417"/>
          </a:xfrm>
        </p:grpSpPr>
        <p:sp>
          <p:nvSpPr>
            <p:cNvPr id="34" name="Freeform 81">
              <a:extLst>
                <a:ext uri="{FF2B5EF4-FFF2-40B4-BE49-F238E27FC236}">
                  <a16:creationId xmlns:a16="http://schemas.microsoft.com/office/drawing/2014/main" id="{DBDAB848-51FE-4C8D-8127-E1EF1EC4902C}"/>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801950CC-2272-4E8A-A4AD-52C85729D87F}"/>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83">
              <a:extLst>
                <a:ext uri="{FF2B5EF4-FFF2-40B4-BE49-F238E27FC236}">
                  <a16:creationId xmlns:a16="http://schemas.microsoft.com/office/drawing/2014/main" id="{4A94B057-1DC3-49D2-8B81-4A593B97FA00}"/>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84">
              <a:extLst>
                <a:ext uri="{FF2B5EF4-FFF2-40B4-BE49-F238E27FC236}">
                  <a16:creationId xmlns:a16="http://schemas.microsoft.com/office/drawing/2014/main" id="{C891CEE3-6FDB-4C42-BD84-6BE12566C67E}"/>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86317F2E-C74F-449C-BD5C-C19855851537}"/>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533FD23D-CF55-4044-9C1E-9DA949BC4C0B}"/>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353767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E</a:t>
            </a:r>
            <a:r>
              <a:rPr lang="en-US" sz="3600"/>
              <a:t>lementary-age children, pre-teens, and teenagers</a:t>
            </a:r>
            <a:endParaRPr lang="en-US"/>
          </a:p>
        </p:txBody>
      </p:sp>
      <p:sp>
        <p:nvSpPr>
          <p:cNvPr id="29" name="TextBox 28">
            <a:extLst>
              <a:ext uri="{FF2B5EF4-FFF2-40B4-BE49-F238E27FC236}">
                <a16:creationId xmlns:a16="http://schemas.microsoft.com/office/drawing/2014/main" id="{988879E0-D204-4E65-BE4F-1A03F4EB10E1}"/>
              </a:ext>
            </a:extLst>
          </p:cNvPr>
          <p:cNvSpPr txBox="1"/>
          <p:nvPr/>
        </p:nvSpPr>
        <p:spPr>
          <a:xfrm>
            <a:off x="588263" y="1153160"/>
            <a:ext cx="10751750" cy="553998"/>
          </a:xfrm>
          <a:prstGeom prst="rect">
            <a:avLst/>
          </a:prstGeom>
          <a:noFill/>
        </p:spPr>
        <p:txBody>
          <a:bodyPr wrap="square" lIns="0" tIns="0" rIns="0" bIns="0" rtlCol="0" anchor="ctr" anchorCtr="0">
            <a:spAutoFit/>
          </a:bodyPr>
          <a:lstStyle/>
          <a:p>
            <a:pPr lvl="0">
              <a:defRPr/>
            </a:pPr>
            <a:r>
              <a:rPr lang="en-US"/>
              <a:t>Encourage autonomous learning and activities, and consider new ways to engage</a:t>
            </a:r>
            <a:br>
              <a:rPr lang="en-US"/>
            </a:br>
            <a:r>
              <a:rPr lang="en-US"/>
              <a:t>your older children, while checking in often.</a:t>
            </a:r>
          </a:p>
        </p:txBody>
      </p:sp>
      <p:pic>
        <p:nvPicPr>
          <p:cNvPr id="5" name="Picture 4" descr="woman painting">
            <a:extLst>
              <a:ext uri="{FF2B5EF4-FFF2-40B4-BE49-F238E27FC236}">
                <a16:creationId xmlns:a16="http://schemas.microsoft.com/office/drawing/2014/main" id="{07F1503E-3EBF-534A-8606-9B96BD4D502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8262" y="2017713"/>
            <a:ext cx="3473657" cy="1884734"/>
          </a:xfrm>
          <a:prstGeom prst="rect">
            <a:avLst/>
          </a:prstGeom>
        </p:spPr>
      </p:pic>
      <p:sp>
        <p:nvSpPr>
          <p:cNvPr id="27" name="Text Placeholder 24">
            <a:extLst>
              <a:ext uri="{FF2B5EF4-FFF2-40B4-BE49-F238E27FC236}">
                <a16:creationId xmlns:a16="http://schemas.microsoft.com/office/drawing/2014/main" id="{7EE15ED5-691E-4A80-B660-3B0245BC26B9}"/>
              </a:ext>
            </a:extLst>
          </p:cNvPr>
          <p:cNvSpPr txBox="1">
            <a:spLocks/>
          </p:cNvSpPr>
          <p:nvPr/>
        </p:nvSpPr>
        <p:spPr>
          <a:xfrm>
            <a:off x="588263" y="4205039"/>
            <a:ext cx="3473656" cy="12295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Find the right balance</a:t>
            </a:r>
          </a:p>
          <a:p>
            <a:pPr marL="0" indent="0">
              <a:lnSpc>
                <a:spcPct val="90000"/>
              </a:lnSpc>
              <a:spcBef>
                <a:spcPts val="0"/>
              </a:spcBef>
              <a:spcAft>
                <a:spcPts val="300"/>
              </a:spcAft>
              <a:buNone/>
            </a:pPr>
            <a:r>
              <a:rPr lang="en-US" sz="1400">
                <a:cs typeface="Segoe UI"/>
              </a:rPr>
              <a:t>Strike a balance between “screen-off” and “screen-on” time periods. Encourage going outside, reading, or journaling, but realize there is great content to be consumed across devices.</a:t>
            </a:r>
          </a:p>
        </p:txBody>
      </p:sp>
      <p:pic>
        <p:nvPicPr>
          <p:cNvPr id="21" name="Picture 20" descr="woman on laptop">
            <a:extLst>
              <a:ext uri="{FF2B5EF4-FFF2-40B4-BE49-F238E27FC236}">
                <a16:creationId xmlns:a16="http://schemas.microsoft.com/office/drawing/2014/main" id="{C6C6ABB2-12B0-1449-906D-30B4AFB8204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54512" y="2017713"/>
            <a:ext cx="3473658" cy="1884734"/>
          </a:xfrm>
          <a:prstGeom prst="rect">
            <a:avLst/>
          </a:prstGeom>
        </p:spPr>
      </p:pic>
      <p:sp>
        <p:nvSpPr>
          <p:cNvPr id="28" name="Content Placeholder 3">
            <a:extLst>
              <a:ext uri="{FF2B5EF4-FFF2-40B4-BE49-F238E27FC236}">
                <a16:creationId xmlns:a16="http://schemas.microsoft.com/office/drawing/2014/main" id="{BD2FE6D4-87B0-4DF3-8278-CA129FF40DC0}"/>
              </a:ext>
            </a:extLst>
          </p:cNvPr>
          <p:cNvSpPr txBox="1">
            <a:spLocks/>
          </p:cNvSpPr>
          <p:nvPr/>
        </p:nvSpPr>
        <p:spPr>
          <a:xfrm>
            <a:off x="4356100" y="4205039"/>
            <a:ext cx="3481388" cy="9064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Explore popular virtual experiences</a:t>
            </a:r>
          </a:p>
          <a:p>
            <a:pPr marL="0" indent="0">
              <a:spcBef>
                <a:spcPts val="0"/>
              </a:spcBef>
              <a:spcAft>
                <a:spcPts val="300"/>
              </a:spcAft>
              <a:buNone/>
            </a:pPr>
            <a:r>
              <a:rPr lang="en-US" sz="1400">
                <a:cs typeface="Segoe UI"/>
              </a:rPr>
              <a:t>Offer new digital learning experiences, </a:t>
            </a:r>
            <a:br>
              <a:rPr lang="en-US" sz="1400">
                <a:cs typeface="Segoe UI"/>
              </a:rPr>
            </a:br>
            <a:r>
              <a:rPr lang="en-US" sz="1400">
                <a:cs typeface="Segoe UI"/>
              </a:rPr>
              <a:t>such as virtual museum tours, farms,</a:t>
            </a:r>
            <a:br>
              <a:rPr lang="en-US" sz="1400">
                <a:cs typeface="Segoe UI"/>
              </a:rPr>
            </a:br>
            <a:r>
              <a:rPr lang="en-US" sz="1400">
                <a:cs typeface="Segoe UI"/>
              </a:rPr>
              <a:t>or the solar system.</a:t>
            </a:r>
          </a:p>
        </p:txBody>
      </p:sp>
      <p:pic>
        <p:nvPicPr>
          <p:cNvPr id="13" name="Picture 12" descr="A small child swinging a bat at a ball&#10;">
            <a:extLst>
              <a:ext uri="{FF2B5EF4-FFF2-40B4-BE49-F238E27FC236}">
                <a16:creationId xmlns:a16="http://schemas.microsoft.com/office/drawing/2014/main" id="{FB5B8723-264C-034F-8303-A2BEB020F66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30072" y="2029120"/>
            <a:ext cx="3475495" cy="1884734"/>
          </a:xfrm>
          <a:prstGeom prst="rect">
            <a:avLst/>
          </a:prstGeom>
        </p:spPr>
      </p:pic>
      <p:sp>
        <p:nvSpPr>
          <p:cNvPr id="25" name="Text Placeholder 25">
            <a:extLst>
              <a:ext uri="{FF2B5EF4-FFF2-40B4-BE49-F238E27FC236}">
                <a16:creationId xmlns:a16="http://schemas.microsoft.com/office/drawing/2014/main" id="{B502887F-1638-4580-84F4-FE7296D289C6}"/>
              </a:ext>
            </a:extLst>
          </p:cNvPr>
          <p:cNvSpPr txBox="1">
            <a:spLocks/>
          </p:cNvSpPr>
          <p:nvPr/>
        </p:nvSpPr>
        <p:spPr>
          <a:xfrm>
            <a:off x="8130079" y="4205039"/>
            <a:ext cx="3653148" cy="103566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spcAft>
                <a:spcPts val="300"/>
              </a:spcAft>
              <a:buNone/>
            </a:pPr>
            <a:r>
              <a:rPr lang="en-US" sz="1600">
                <a:solidFill>
                  <a:schemeClr val="accent1"/>
                </a:solidFill>
                <a:latin typeface="+mj-lt"/>
                <a:cs typeface="Segoe UI"/>
              </a:rPr>
              <a:t>Get them moving!</a:t>
            </a:r>
          </a:p>
          <a:p>
            <a:pPr marL="0" indent="0">
              <a:lnSpc>
                <a:spcPct val="90000"/>
              </a:lnSpc>
              <a:spcBef>
                <a:spcPts val="0"/>
              </a:spcBef>
              <a:spcAft>
                <a:spcPts val="300"/>
              </a:spcAft>
              <a:buNone/>
            </a:pPr>
            <a:r>
              <a:rPr lang="en-US" sz="1400">
                <a:cs typeface="Segoe UI"/>
              </a:rPr>
              <a:t>Encourage kids and teenagers to be active </a:t>
            </a:r>
            <a:br>
              <a:rPr lang="en-US" sz="1400">
                <a:cs typeface="Segoe UI"/>
              </a:rPr>
            </a:br>
            <a:r>
              <a:rPr lang="en-US" sz="1400">
                <a:cs typeface="Segoe UI"/>
              </a:rPr>
              <a:t>by committing to exercise breaks together </a:t>
            </a:r>
            <a:br>
              <a:rPr lang="en-US" sz="1400">
                <a:cs typeface="Segoe UI"/>
              </a:rPr>
            </a:br>
            <a:r>
              <a:rPr lang="en-US" sz="1400">
                <a:cs typeface="Segoe UI"/>
              </a:rPr>
              <a:t>(i.e., yoga, meditation, moderate circuit training exercises).</a:t>
            </a:r>
          </a:p>
        </p:txBody>
      </p:sp>
      <p:sp>
        <p:nvSpPr>
          <p:cNvPr id="20" name="Rectangle 19">
            <a:extLst>
              <a:ext uri="{FF2B5EF4-FFF2-40B4-BE49-F238E27FC236}">
                <a16:creationId xmlns:a16="http://schemas.microsoft.com/office/drawing/2014/main" id="{9F148E12-0738-4D1A-AE02-F8BFA51AFF22}"/>
              </a:ext>
              <a:ext uri="{C183D7F6-B498-43B3-948B-1728B52AA6E4}">
                <adec:decorative xmlns:adec="http://schemas.microsoft.com/office/drawing/2017/decorative" val="1"/>
              </a:ext>
            </a:extLst>
          </p:cNvPr>
          <p:cNvSpPr/>
          <p:nvPr/>
        </p:nvSpPr>
        <p:spPr bwMode="auto">
          <a:xfrm>
            <a:off x="0" y="6016304"/>
            <a:ext cx="448818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24" name="TextBox 23">
            <a:extLst>
              <a:ext uri="{FF2B5EF4-FFF2-40B4-BE49-F238E27FC236}">
                <a16:creationId xmlns:a16="http://schemas.microsoft.com/office/drawing/2014/main" id="{DF8C3894-0562-4794-A288-205D09E90FA6}"/>
              </a:ext>
            </a:extLst>
          </p:cNvPr>
          <p:cNvSpPr txBox="1"/>
          <p:nvPr/>
        </p:nvSpPr>
        <p:spPr>
          <a:xfrm>
            <a:off x="611427" y="6129376"/>
            <a:ext cx="3473658" cy="615553"/>
          </a:xfrm>
          <a:prstGeom prst="rect">
            <a:avLst/>
          </a:prstGeom>
          <a:noFill/>
        </p:spPr>
        <p:txBody>
          <a:bodyPr wrap="square" lIns="0" tIns="0" rIns="0" bIns="0" rtlCol="0" anchor="ctr" anchorCtr="0">
            <a:spAutoFit/>
          </a:bodyPr>
          <a:lstStyle/>
          <a:p>
            <a:pPr lvl="0">
              <a:defRPr/>
            </a:pPr>
            <a:r>
              <a:rPr lang="en-US" sz="1000" b="1">
                <a:latin typeface="Segoe UI" panose="020B0502040204020203" pitchFamily="34" charset="0"/>
                <a:cs typeface="Segoe UI" panose="020B0502040204020203" pitchFamily="34" charset="0"/>
              </a:rPr>
              <a:t>Please note: </a:t>
            </a:r>
            <a:r>
              <a:rPr lang="en-US" sz="1000"/>
              <a:t>These are practices shared by parents at Microsoft. We understand that every family and situation</a:t>
            </a:r>
            <a:br>
              <a:rPr lang="en-US" sz="1000"/>
            </a:br>
            <a:r>
              <a:rPr lang="en-US" sz="1000"/>
              <a:t>is different and not all may be applicable to you. Please do what works best for your family.</a:t>
            </a:r>
          </a:p>
        </p:txBody>
      </p:sp>
      <p:sp>
        <p:nvSpPr>
          <p:cNvPr id="17" name="Rectangle 16">
            <a:extLst>
              <a:ext uri="{FF2B5EF4-FFF2-40B4-BE49-F238E27FC236}">
                <a16:creationId xmlns:a16="http://schemas.microsoft.com/office/drawing/2014/main" id="{A7DB735C-B565-4917-9172-E0426E6FDF94}"/>
              </a:ext>
              <a:ext uri="{C183D7F6-B498-43B3-948B-1728B52AA6E4}">
                <adec:decorative xmlns:adec="http://schemas.microsoft.com/office/drawing/2017/decorative" val="1"/>
              </a:ext>
            </a:extLst>
          </p:cNvPr>
          <p:cNvSpPr/>
          <p:nvPr/>
        </p:nvSpPr>
        <p:spPr bwMode="auto">
          <a:xfrm>
            <a:off x="4541520" y="6016304"/>
            <a:ext cx="765048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19" name="Rectangle 18">
            <a:extLst>
              <a:ext uri="{FF2B5EF4-FFF2-40B4-BE49-F238E27FC236}">
                <a16:creationId xmlns:a16="http://schemas.microsoft.com/office/drawing/2014/main" id="{32F0AC45-2142-42B2-880D-FA607788A418}"/>
              </a:ext>
            </a:extLst>
          </p:cNvPr>
          <p:cNvSpPr/>
          <p:nvPr/>
        </p:nvSpPr>
        <p:spPr>
          <a:xfrm>
            <a:off x="5296760" y="6093163"/>
            <a:ext cx="6620919" cy="690445"/>
          </a:xfrm>
          <a:prstGeom prst="rect">
            <a:avLst/>
          </a:prstGeom>
        </p:spPr>
        <p:txBody>
          <a:bodyPr wrap="square" lIns="0" tIns="0" rIns="0" bIns="0" anchor="ctr" anchorCtr="0">
            <a:spAutoFit/>
          </a:bodyPr>
          <a:lstStyle/>
          <a:p>
            <a:pPr marL="398145" defTabSz="932472" fontAlgn="base">
              <a:lnSpc>
                <a:spcPct val="90000"/>
              </a:lnSpc>
              <a:spcBef>
                <a:spcPts val="200"/>
              </a:spcBef>
              <a:spcAft>
                <a:spcPct val="0"/>
              </a:spcAft>
            </a:pPr>
            <a:r>
              <a:rPr lang="en-US" sz="1200">
                <a:cs typeface="Segoe UI"/>
              </a:rPr>
              <a:t>Schedule breaks in your calendar to check in with your children.</a:t>
            </a:r>
          </a:p>
          <a:p>
            <a:pPr marL="398145" defTabSz="932472" fontAlgn="base">
              <a:lnSpc>
                <a:spcPct val="90000"/>
              </a:lnSpc>
              <a:spcBef>
                <a:spcPts val="200"/>
              </a:spcBef>
              <a:spcAft>
                <a:spcPct val="0"/>
              </a:spcAft>
            </a:pPr>
            <a:r>
              <a:rPr lang="en-US" sz="1200">
                <a:solidFill>
                  <a:srgbClr val="000000"/>
                </a:solidFill>
                <a:latin typeface="Segoe UI" panose="020B0502040204020203" pitchFamily="34" charset="0"/>
              </a:rPr>
              <a:t>Get to know the </a:t>
            </a:r>
            <a:r>
              <a:rPr lang="en-US" sz="1200">
                <a:solidFill>
                  <a:srgbClr val="000000"/>
                </a:solidFill>
                <a:latin typeface="Segoe UI" panose="020B0502040204020203" pitchFamily="34" charset="0"/>
                <a:hlinkClick r:id="rId6"/>
              </a:rPr>
              <a:t>Office 365 distance learning tools </a:t>
            </a:r>
            <a:r>
              <a:rPr lang="en-US" sz="1200">
                <a:solidFill>
                  <a:srgbClr val="000000"/>
                </a:solidFill>
                <a:latin typeface="Segoe UI" panose="020B0502040204020203" pitchFamily="34" charset="0"/>
              </a:rPr>
              <a:t>made to support learners of all ages </a:t>
            </a:r>
            <a:br>
              <a:rPr lang="en-US" sz="1200">
                <a:solidFill>
                  <a:srgbClr val="000000"/>
                </a:solidFill>
                <a:latin typeface="Segoe UI" panose="020B0502040204020203" pitchFamily="34" charset="0"/>
              </a:rPr>
            </a:br>
            <a:r>
              <a:rPr lang="en-US" sz="1200">
                <a:solidFill>
                  <a:srgbClr val="000000"/>
                </a:solidFill>
                <a:latin typeface="Segoe UI" panose="020B0502040204020203" pitchFamily="34" charset="0"/>
              </a:rPr>
              <a:t>and abilities, and see how your child’s core subjects and class discussions can happen virtually with support from Microsoft Education.</a:t>
            </a:r>
            <a:endParaRPr lang="en-US" sz="1200">
              <a:cs typeface="Segoe UI"/>
            </a:endParaRPr>
          </a:p>
        </p:txBody>
      </p:sp>
      <p:grpSp>
        <p:nvGrpSpPr>
          <p:cNvPr id="26" name="Group 25" descr="Light bulb icon">
            <a:extLst>
              <a:ext uri="{FF2B5EF4-FFF2-40B4-BE49-F238E27FC236}">
                <a16:creationId xmlns:a16="http://schemas.microsoft.com/office/drawing/2014/main" id="{B1D008A4-FC19-4958-AA43-724D81381756}"/>
              </a:ext>
            </a:extLst>
          </p:cNvPr>
          <p:cNvGrpSpPr/>
          <p:nvPr/>
        </p:nvGrpSpPr>
        <p:grpSpPr>
          <a:xfrm>
            <a:off x="4893418" y="6139733"/>
            <a:ext cx="559996" cy="594838"/>
            <a:chOff x="1241431" y="2640042"/>
            <a:chExt cx="357190" cy="379417"/>
          </a:xfrm>
        </p:grpSpPr>
        <p:sp>
          <p:nvSpPr>
            <p:cNvPr id="30" name="Freeform 81">
              <a:extLst>
                <a:ext uri="{FF2B5EF4-FFF2-40B4-BE49-F238E27FC236}">
                  <a16:creationId xmlns:a16="http://schemas.microsoft.com/office/drawing/2014/main" id="{9CAC59C4-51E8-4974-B9D2-B38FF1C826EA}"/>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562C41EF-AAAE-4F32-A4B8-99CDA259039C}"/>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83">
              <a:extLst>
                <a:ext uri="{FF2B5EF4-FFF2-40B4-BE49-F238E27FC236}">
                  <a16:creationId xmlns:a16="http://schemas.microsoft.com/office/drawing/2014/main" id="{FCA6D0F9-A4DB-4266-B3D1-B0E4A9E09E38}"/>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84">
              <a:extLst>
                <a:ext uri="{FF2B5EF4-FFF2-40B4-BE49-F238E27FC236}">
                  <a16:creationId xmlns:a16="http://schemas.microsoft.com/office/drawing/2014/main" id="{BF5C2816-5877-43CA-AF23-F16C81DCAEC1}"/>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5">
              <a:extLst>
                <a:ext uri="{FF2B5EF4-FFF2-40B4-BE49-F238E27FC236}">
                  <a16:creationId xmlns:a16="http://schemas.microsoft.com/office/drawing/2014/main" id="{1FA3B74D-606E-4AD0-89C3-129A3DF55DCA}"/>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6">
              <a:extLst>
                <a:ext uri="{FF2B5EF4-FFF2-40B4-BE49-F238E27FC236}">
                  <a16:creationId xmlns:a16="http://schemas.microsoft.com/office/drawing/2014/main" id="{93E8AAAD-25C1-425E-8EFF-7C66C3BD1181}"/>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753369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9E5D-D1AD-904B-A23D-12172A49591F}"/>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13947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A6D60A-ADD0-EC48-B329-237BC2367231}"/>
              </a:ext>
            </a:extLst>
          </p:cNvPr>
          <p:cNvSpPr>
            <a:spLocks noGrp="1"/>
          </p:cNvSpPr>
          <p:nvPr>
            <p:ph type="body" sz="quarter" idx="4294967295"/>
          </p:nvPr>
        </p:nvSpPr>
        <p:spPr>
          <a:xfrm>
            <a:off x="584200" y="859057"/>
            <a:ext cx="10369550" cy="4918075"/>
          </a:xfrm>
        </p:spPr>
        <p:txBody>
          <a:bodyPr wrap="square" numCol="2" spcCol="274320">
            <a:spAutoFit/>
          </a:bodyPr>
          <a:lstStyle/>
          <a:p>
            <a:pPr marL="228600" lvl="1">
              <a:buNone/>
            </a:pPr>
            <a:r>
              <a:rPr lang="en-US" sz="1800" b="1">
                <a:latin typeface="Segoe UI Semibold" panose="020B0502040204020203" pitchFamily="34" charset="0"/>
                <a:cs typeface="Segoe UI Semibold" panose="020B0502040204020203" pitchFamily="34" charset="0"/>
              </a:rPr>
              <a:t>Resources for all ages</a:t>
            </a:r>
            <a:endParaRPr lang="en-US" sz="1800" b="1">
              <a:latin typeface="Segoe UI Semibold" panose="020B0502040204020203" pitchFamily="34" charset="0"/>
              <a:cs typeface="Segoe UI Semibold" panose="020B0502040204020203" pitchFamily="34" charset="0"/>
              <a:hlinkClick r:id="rId2">
                <a:extLst>
                  <a:ext uri="{A12FA001-AC4F-418D-AE19-62706E023703}">
                    <ahyp:hlinkClr xmlns:ahyp="http://schemas.microsoft.com/office/drawing/2018/hyperlinkcolor" val="tx"/>
                  </a:ext>
                </a:extLst>
              </a:hlinkClick>
            </a:endParaRPr>
          </a:p>
          <a:p>
            <a:pPr>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3"/>
              </a:rPr>
              <a:t>LinkedIn Live Q&amp;A</a:t>
            </a:r>
            <a:r>
              <a:rPr lang="en-US" sz="1400">
                <a:solidFill>
                  <a:srgbClr val="000000"/>
                </a:solidFill>
                <a:latin typeface="Segoe UI" panose="020B0502040204020203" pitchFamily="34" charset="0"/>
                <a:cs typeface="Segoe UI" panose="020B0502040204020203" pitchFamily="34" charset="0"/>
              </a:rPr>
              <a:t>—working from home with children</a:t>
            </a:r>
            <a:endParaRPr lang="en-US" sz="1400">
              <a:latin typeface="Segoe UI" panose="020B0502040204020203" pitchFamily="34" charset="0"/>
              <a:cs typeface="Segoe UI" panose="020B0502040204020203" pitchFamily="34" charset="0"/>
              <a:hlinkClick r:id="rId4"/>
            </a:endParaRPr>
          </a:p>
          <a:p>
            <a:pPr>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4"/>
              </a:rPr>
              <a:t>Microsoft Family Learning Center</a:t>
            </a:r>
            <a:r>
              <a:rPr lang="en-US" sz="1400">
                <a:solidFill>
                  <a:srgbClr val="000000"/>
                </a:solidFill>
                <a:latin typeface="Segoe UI" panose="020B0502040204020203" pitchFamily="34" charset="0"/>
              </a:rPr>
              <a:t>—collection </a:t>
            </a:r>
            <a:r>
              <a:rPr lang="en-US" sz="1400">
                <a:solidFill>
                  <a:srgbClr val="000000"/>
                </a:solidFill>
                <a:latin typeface="Segoe UI" panose="020B0502040204020203" pitchFamily="34" charset="0"/>
                <a:cs typeface="Segoe UI" panose="020B0502040204020203" pitchFamily="34" charset="0"/>
              </a:rPr>
              <a:t>of free</a:t>
            </a:r>
            <a:br>
              <a:rPr lang="en-US" sz="1400">
                <a:solidFill>
                  <a:srgbClr val="000000"/>
                </a:solidFill>
                <a:latin typeface="Segoe UI" panose="020B0502040204020203" pitchFamily="34" charset="0"/>
                <a:cs typeface="Segoe UI" panose="020B0502040204020203" pitchFamily="34" charset="0"/>
              </a:rPr>
            </a:br>
            <a:r>
              <a:rPr lang="en-US" sz="1400">
                <a:solidFill>
                  <a:srgbClr val="000000"/>
                </a:solidFill>
                <a:latin typeface="Segoe UI" panose="020B0502040204020203" pitchFamily="34" charset="0"/>
                <a:cs typeface="Segoe UI" panose="020B0502040204020203" pitchFamily="34" charset="0"/>
              </a:rPr>
              <a:t>le</a:t>
            </a:r>
            <a:r>
              <a:rPr lang="en-US" sz="1400" b="0" i="0">
                <a:solidFill>
                  <a:srgbClr val="000000"/>
                </a:solidFill>
                <a:effectLst/>
                <a:latin typeface="Segoe UI" panose="020B0502040204020203" pitchFamily="34" charset="0"/>
              </a:rPr>
              <a:t>arning experiences for ages 3 to 12</a:t>
            </a:r>
            <a:endParaRPr lang="en-US" sz="1400">
              <a:latin typeface="Segoe UI" panose="020B0502040204020203" pitchFamily="34" charset="0"/>
              <a:cs typeface="Segoe UI" panose="020B0502040204020203" pitchFamily="34" charset="0"/>
              <a:hlinkClick r:id="rId4"/>
            </a:endParaRPr>
          </a:p>
          <a:p>
            <a:pPr>
              <a:spcBef>
                <a:spcPts val="400"/>
              </a:spcBef>
              <a:buFont typeface="Arial" panose="020B0604020202020204" pitchFamily="34" charset="0"/>
              <a:buChar char="•"/>
            </a:pPr>
            <a:r>
              <a:rPr lang="en-US" sz="1400" spc="-10">
                <a:latin typeface="Segoe UI" panose="020B0502040204020203" pitchFamily="34" charset="0"/>
                <a:hlinkClick r:id="rId5"/>
              </a:rPr>
              <a:t>Microsoft family fun activities</a:t>
            </a:r>
            <a:r>
              <a:rPr lang="en-US" sz="1400">
                <a:solidFill>
                  <a:srgbClr val="000000"/>
                </a:solidFill>
                <a:latin typeface="Segoe UI" panose="020B0502040204020203" pitchFamily="34" charset="0"/>
              </a:rPr>
              <a:t>—</a:t>
            </a:r>
            <a:r>
              <a:rPr lang="en-US" sz="1400" spc="-10">
                <a:latin typeface="Segoe UI" panose="020B0502040204020203" pitchFamily="34" charset="0"/>
                <a:cs typeface="Segoe UI" panose="020B0502040204020203" pitchFamily="34" charset="0"/>
              </a:rPr>
              <a:t>puzzles, drawing</a:t>
            </a:r>
            <a:br>
              <a:rPr lang="en-US" sz="1400" spc="-10">
                <a:latin typeface="Segoe UI" panose="020B0502040204020203" pitchFamily="34" charset="0"/>
                <a:cs typeface="Segoe UI" panose="020B0502040204020203" pitchFamily="34" charset="0"/>
              </a:rPr>
            </a:br>
            <a:r>
              <a:rPr lang="en-US" sz="1400" spc="-10">
                <a:latin typeface="Segoe UI" panose="020B0502040204020203" pitchFamily="34" charset="0"/>
                <a:cs typeface="Segoe UI" panose="020B0502040204020203" pitchFamily="34" charset="0"/>
              </a:rPr>
              <a:t>challenges, doodling, and more  </a:t>
            </a:r>
          </a:p>
          <a:p>
            <a:pPr>
              <a:spcBef>
                <a:spcPts val="400"/>
              </a:spcBef>
              <a:buFont typeface="Arial" panose="020B0604020202020204" pitchFamily="34" charset="0"/>
              <a:buChar char="•"/>
            </a:pPr>
            <a:r>
              <a:rPr lang="en-US" sz="1400">
                <a:latin typeface="Segoe UI" panose="020B0502040204020203" pitchFamily="34" charset="0"/>
                <a:hlinkClick r:id="rId6"/>
              </a:rPr>
              <a:t>Activities for all ages (long)</a:t>
            </a:r>
            <a:r>
              <a:rPr lang="en-US" sz="1400">
                <a:solidFill>
                  <a:srgbClr val="000000"/>
                </a:solidFill>
                <a:latin typeface="Segoe UI" panose="020B0502040204020203" pitchFamily="34" charset="0"/>
              </a:rPr>
              <a:t>—</a:t>
            </a:r>
            <a:r>
              <a:rPr lang="en-US" sz="1400">
                <a:latin typeface="Segoe UI" panose="020B0502040204020203" pitchFamily="34" charset="0"/>
              </a:rPr>
              <a:t>a compilation of various</a:t>
            </a:r>
            <a:br>
              <a:rPr lang="en-US" sz="1400">
                <a:latin typeface="Segoe UI" panose="020B0502040204020203" pitchFamily="34" charset="0"/>
              </a:rPr>
            </a:br>
            <a:r>
              <a:rPr lang="en-US" sz="1400">
                <a:latin typeface="Segoe UI" panose="020B0502040204020203" pitchFamily="34" charset="0"/>
              </a:rPr>
              <a:t>activities across math, reading, history, and more </a:t>
            </a:r>
          </a:p>
          <a:p>
            <a:pPr>
              <a:spcBef>
                <a:spcPts val="400"/>
              </a:spcBef>
              <a:buFont typeface="Arial" panose="020B0604020202020204" pitchFamily="34" charset="0"/>
              <a:buChar char="•"/>
            </a:pPr>
            <a:r>
              <a:rPr lang="en-US" sz="1400">
                <a:latin typeface="Segoe UI" panose="020B0502040204020203" pitchFamily="34" charset="0"/>
              </a:rPr>
              <a:t>Free worksheets</a:t>
            </a:r>
            <a:r>
              <a:rPr lang="en-US" sz="1400">
                <a:solidFill>
                  <a:srgbClr val="000000"/>
                </a:solidFill>
                <a:latin typeface="Segoe UI" panose="020B0502040204020203" pitchFamily="34" charset="0"/>
              </a:rPr>
              <a:t>—</a:t>
            </a:r>
            <a:r>
              <a:rPr lang="en-US" sz="1400">
                <a:latin typeface="Segoe UI" panose="020B0502040204020203" pitchFamily="34" charset="0"/>
                <a:cs typeface="Segoe UI" panose="020B0502040204020203" pitchFamily="34" charset="0"/>
              </a:rPr>
              <a:t>printable worksheets for</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a variety  of subjects</a:t>
            </a:r>
          </a:p>
          <a:p>
            <a:pPr>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7"/>
              </a:rPr>
              <a:t>Khan Academy</a:t>
            </a:r>
            <a:r>
              <a:rPr lang="en-US" sz="1400">
                <a:latin typeface="Segoe UI" panose="020B0502040204020203" pitchFamily="34" charset="0"/>
                <a:cs typeface="Segoe UI" panose="020B0502040204020203" pitchFamily="34" charset="0"/>
              </a:rPr>
              <a:t>—</a:t>
            </a:r>
            <a:r>
              <a:rPr lang="en-US" sz="1400">
                <a:latin typeface="Segoe UI" panose="020B0502040204020203" pitchFamily="34" charset="0"/>
              </a:rPr>
              <a:t>o</a:t>
            </a:r>
            <a:r>
              <a:rPr lang="en-US" sz="1400">
                <a:latin typeface="Segoe UI" panose="020B0502040204020203" pitchFamily="34" charset="0"/>
                <a:cs typeface="Segoe UI" panose="020B0502040204020203" pitchFamily="34" charset="0"/>
              </a:rPr>
              <a:t>nline learning platform with engaging</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topics for all ages</a:t>
            </a:r>
          </a:p>
          <a:p>
            <a:pPr>
              <a:spcBef>
                <a:spcPts val="400"/>
              </a:spcBef>
              <a:buFont typeface="Arial" panose="020B0604020202020204" pitchFamily="34" charset="0"/>
              <a:buChar char="•"/>
            </a:pPr>
            <a:r>
              <a:rPr lang="en-US" sz="1400">
                <a:latin typeface="Segoe UI" panose="020B0502040204020203" pitchFamily="34" charset="0"/>
                <a:hlinkClick r:id="rId8"/>
              </a:rPr>
              <a:t>75 indoor activities</a:t>
            </a:r>
            <a:r>
              <a:rPr lang="en-US" sz="1400">
                <a:latin typeface="Segoe UI" panose="020B0502040204020203" pitchFamily="34" charset="0"/>
                <a:cs typeface="Segoe UI" panose="020B0502040204020203" pitchFamily="34" charset="0"/>
              </a:rPr>
              <a:t>—activities fo</a:t>
            </a:r>
            <a:r>
              <a:rPr lang="en-US" sz="1400">
                <a:latin typeface="Segoe UI" panose="020B0502040204020203" pitchFamily="34" charset="0"/>
              </a:rPr>
              <a:t>r learning</a:t>
            </a:r>
            <a:r>
              <a:rPr lang="en-US" sz="1400">
                <a:latin typeface="Segoe UI" panose="020B0502040204020203" pitchFamily="34" charset="0"/>
                <a:cs typeface="Segoe UI" panose="020B0502040204020203" pitchFamily="34" charset="0"/>
              </a:rPr>
              <a:t>, imagining,</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and exploring with children</a:t>
            </a:r>
          </a:p>
          <a:p>
            <a:pPr>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9"/>
              </a:rPr>
              <a:t>Virtual field trips</a:t>
            </a:r>
            <a:r>
              <a:rPr lang="en-US" sz="1400">
                <a:latin typeface="Segoe UI" panose="020B0502040204020203" pitchFamily="34" charset="0"/>
                <a:cs typeface="Segoe UI" panose="020B0502040204020203" pitchFamily="34" charset="0"/>
              </a:rPr>
              <a:t>—virtual explorations of zoos, museums, monuments, and more</a:t>
            </a:r>
          </a:p>
          <a:p>
            <a:pPr>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10"/>
              </a:rPr>
              <a:t>Online small group classes</a:t>
            </a:r>
            <a:r>
              <a:rPr lang="en-US" sz="1400">
                <a:latin typeface="Segoe UI" panose="020B0502040204020203" pitchFamily="34" charset="0"/>
                <a:cs typeface="Segoe UI" panose="020B0502040204020203" pitchFamily="34" charset="0"/>
              </a:rPr>
              <a:t>—over 10,000 online classes ranging from tech to writing</a:t>
            </a:r>
          </a:p>
          <a:p>
            <a:pPr>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11"/>
              </a:rPr>
              <a:t>Home management and childcare tips</a:t>
            </a:r>
            <a:r>
              <a:rPr lang="en-US" sz="1400">
                <a:latin typeface="Segoe UI" panose="020B0502040204020203" pitchFamily="34" charset="0"/>
                <a:cs typeface="Segoe UI" panose="020B0502040204020203" pitchFamily="34" charset="0"/>
              </a:rPr>
              <a:t>—guidance on managing your home, and resources for additional assistance</a:t>
            </a:r>
          </a:p>
          <a:p>
            <a:pPr marL="228600" lvl="1" indent="0">
              <a:buNone/>
            </a:pPr>
            <a:r>
              <a:rPr lang="en-US" sz="1800" b="1">
                <a:latin typeface="Segoe UI Semibold" panose="020B0502040204020203" pitchFamily="34" charset="0"/>
                <a:cs typeface="Segoe UI Semibold" panose="020B0502040204020203" pitchFamily="34" charset="0"/>
              </a:rPr>
              <a:t>Resources for elementary-age children</a:t>
            </a:r>
          </a:p>
          <a:p>
            <a:pPr marL="514350" indent="-285750">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12"/>
              </a:rPr>
              <a:t>Learn at home: Pre–K-K</a:t>
            </a:r>
            <a:r>
              <a:rPr lang="en-US" sz="1400">
                <a:latin typeface="Segoe UI" panose="020B0502040204020203" pitchFamily="34" charset="0"/>
                <a:cs typeface="Segoe UI" panose="020B0502040204020203" pitchFamily="34" charset="0"/>
              </a:rPr>
              <a:t>,</a:t>
            </a:r>
            <a:r>
              <a:rPr lang="en-US" sz="1400" b="1">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hlinkClick r:id="rId13"/>
              </a:rPr>
              <a:t>grades 1–2</a:t>
            </a:r>
            <a:r>
              <a:rPr lang="en-US" sz="1400">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hlinkClick r:id="rId14"/>
              </a:rPr>
              <a:t>grades 3–5</a:t>
            </a:r>
            <a:r>
              <a:rPr lang="en-US" sz="1400">
                <a:latin typeface="Segoe UI" panose="020B0502040204020203" pitchFamily="34" charset="0"/>
                <a:cs typeface="Segoe UI" panose="020B0502040204020203" pitchFamily="34" charset="0"/>
              </a:rPr>
              <a:t>,</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hlinkClick r:id="rId15"/>
              </a:rPr>
              <a:t>grades 6+</a:t>
            </a:r>
            <a:r>
              <a:rPr lang="en-US" sz="1400">
                <a:latin typeface="Segoe UI" panose="020B0502040204020203" pitchFamily="34" charset="0"/>
                <a:cs typeface="Segoe UI" panose="020B0502040204020203" pitchFamily="34" charset="0"/>
              </a:rPr>
              <a:t>—educational materials from </a:t>
            </a:r>
            <a:r>
              <a:rPr lang="en-US" sz="1400">
                <a:latin typeface="Segoe UI" panose="020B0502040204020203" pitchFamily="34" charset="0"/>
              </a:rPr>
              <a:t>Scholastic</a:t>
            </a:r>
            <a:br>
              <a:rPr lang="en-US" sz="1400">
                <a:latin typeface="Segoe UI" panose="020B0502040204020203" pitchFamily="34" charset="0"/>
              </a:rPr>
            </a:br>
            <a:r>
              <a:rPr lang="en-US" sz="1400">
                <a:latin typeface="Segoe UI" panose="020B0502040204020203" pitchFamily="34" charset="0"/>
              </a:rPr>
              <a:t>that cover an array of subjects</a:t>
            </a:r>
            <a:endParaRPr lang="en-US" sz="1400">
              <a:latin typeface="Segoe UI" panose="020B0502040204020203" pitchFamily="34" charset="0"/>
              <a:cs typeface="Segoe UI" panose="020B0502040204020203" pitchFamily="34" charset="0"/>
            </a:endParaRPr>
          </a:p>
          <a:p>
            <a:pPr marL="514350" indent="-285750">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16"/>
              </a:rPr>
              <a:t>Arts and crafts</a:t>
            </a:r>
            <a:r>
              <a:rPr lang="en-US" sz="1400">
                <a:latin typeface="Segoe UI" panose="020B0502040204020203" pitchFamily="34" charset="0"/>
                <a:hlinkClick r:id="rId16"/>
              </a:rPr>
              <a:t> and activities for indoor and</a:t>
            </a:r>
            <a:br>
              <a:rPr lang="en-US" sz="1400">
                <a:latin typeface="Segoe UI" panose="020B0502040204020203" pitchFamily="34" charset="0"/>
                <a:hlinkClick r:id="rId16"/>
              </a:rPr>
            </a:br>
            <a:r>
              <a:rPr lang="en-US" sz="1400">
                <a:latin typeface="Segoe UI" panose="020B0502040204020203" pitchFamily="34" charset="0"/>
                <a:hlinkClick r:id="rId16"/>
              </a:rPr>
              <a:t>outdoor entertainment</a:t>
            </a:r>
            <a:r>
              <a:rPr lang="en-US" sz="1400">
                <a:latin typeface="Segoe UI" panose="020B0502040204020203" pitchFamily="34" charset="0"/>
                <a:cs typeface="Segoe UI" panose="020B0502040204020203" pitchFamily="34" charset="0"/>
              </a:rPr>
              <a:t>—fun, creative projects</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that</a:t>
            </a:r>
            <a:r>
              <a:rPr lang="en-US" sz="1400">
                <a:latin typeface="Segoe UI" panose="020B0502040204020203" pitchFamily="34" charset="0"/>
              </a:rPr>
              <a:t> </a:t>
            </a:r>
            <a:r>
              <a:rPr lang="en-US" sz="1400">
                <a:latin typeface="Segoe UI" panose="020B0502040204020203" pitchFamily="34" charset="0"/>
                <a:cs typeface="Segoe UI" panose="020B0502040204020203" pitchFamily="34" charset="0"/>
              </a:rPr>
              <a:t>piqu</a:t>
            </a:r>
            <a:r>
              <a:rPr lang="en-US" sz="1400">
                <a:latin typeface="Segoe UI" panose="020B0502040204020203" pitchFamily="34" charset="0"/>
              </a:rPr>
              <a:t>e new interests</a:t>
            </a:r>
            <a:endParaRPr lang="en-US" sz="1400">
              <a:latin typeface="Segoe UI" panose="020B0502040204020203" pitchFamily="34" charset="0"/>
              <a:cs typeface="Segoe UI" panose="020B0502040204020203" pitchFamily="34" charset="0"/>
            </a:endParaRPr>
          </a:p>
          <a:p>
            <a:pPr marL="514350" indent="-285750">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17"/>
              </a:rPr>
              <a:t>Art projects brought to you by Arts for Kids Hub</a:t>
            </a:r>
            <a:r>
              <a:rPr lang="en-US" sz="1400">
                <a:latin typeface="Segoe UI" panose="020B0502040204020203" pitchFamily="34" charset="0"/>
                <a:cs typeface="Segoe UI" panose="020B0502040204020203" pitchFamily="34" charset="0"/>
              </a:rPr>
              <a:t>—fun </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art activities that engage the artistic side of the brain</a:t>
            </a:r>
            <a:endParaRPr lang="en-US" sz="1400" b="1">
              <a:latin typeface="Segoe UI" panose="020B0502040204020203" pitchFamily="34" charset="0"/>
            </a:endParaRPr>
          </a:p>
          <a:p>
            <a:pPr marL="228600" lvl="1" indent="0">
              <a:spcBef>
                <a:spcPts val="1000"/>
              </a:spcBef>
              <a:buNone/>
            </a:pPr>
            <a:r>
              <a:rPr lang="en-US" sz="1800">
                <a:latin typeface="Segoe UI Semibold" panose="020B0502040204020203" pitchFamily="34" charset="0"/>
                <a:cs typeface="Segoe UI Semibold" panose="020B0502040204020203" pitchFamily="34" charset="0"/>
              </a:rPr>
              <a:t>Resources for pre-teens and teens</a:t>
            </a:r>
          </a:p>
          <a:p>
            <a:pPr marL="514350" indent="-285750">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18"/>
              </a:rPr>
              <a:t>Journaling</a:t>
            </a:r>
            <a:r>
              <a:rPr lang="en-US" sz="1400">
                <a:latin typeface="Segoe UI" panose="020B0502040204020203" pitchFamily="34" charset="0"/>
                <a:cs typeface="Segoe UI" panose="020B0502040204020203" pitchFamily="34" charset="0"/>
              </a:rPr>
              <a:t> or </a:t>
            </a:r>
            <a:r>
              <a:rPr lang="en-US" sz="1400">
                <a:latin typeface="Segoe UI" panose="020B0502040204020203" pitchFamily="34" charset="0"/>
                <a:cs typeface="Segoe UI" panose="020B0502040204020203" pitchFamily="34" charset="0"/>
                <a:hlinkClick r:id="rId19"/>
              </a:rPr>
              <a:t>guided mediation</a:t>
            </a:r>
            <a:r>
              <a:rPr lang="en-US" sz="1400">
                <a:latin typeface="Segoe UI" panose="020B0502040204020203" pitchFamily="34" charset="0"/>
                <a:cs typeface="Segoe UI" panose="020B0502040204020203" pitchFamily="34" charset="0"/>
              </a:rPr>
              <a:t>—Practices </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to promote self-care and awareness </a:t>
            </a:r>
          </a:p>
          <a:p>
            <a:pPr marL="514350" indent="-285750">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20"/>
              </a:rPr>
              <a:t>Virtual museum tours</a:t>
            </a:r>
            <a:r>
              <a:rPr lang="en-US" sz="1400">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hlinkClick r:id="rId21"/>
              </a:rPr>
              <a:t>virtual park tours</a:t>
            </a:r>
            <a:r>
              <a:rPr lang="en-US" sz="1400">
                <a:latin typeface="Segoe UI" panose="020B0502040204020203" pitchFamily="34" charset="0"/>
                <a:cs typeface="Segoe UI" panose="020B0502040204020203" pitchFamily="34" charset="0"/>
              </a:rPr>
              <a:t>—tours</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of museums or national parks right from the living room</a:t>
            </a:r>
          </a:p>
          <a:p>
            <a:pPr marL="514350" indent="-285750">
              <a:spcBef>
                <a:spcPts val="400"/>
              </a:spcBef>
              <a:buFont typeface="Arial" panose="020B0604020202020204" pitchFamily="34" charset="0"/>
              <a:buChar char="•"/>
            </a:pPr>
            <a:r>
              <a:rPr lang="en-US" sz="1400" spc="-10">
                <a:latin typeface="Segoe UI" panose="020B0502040204020203" pitchFamily="34" charset="0"/>
                <a:cs typeface="Segoe UI" panose="020B0502040204020203" pitchFamily="34" charset="0"/>
                <a:hlinkClick r:id="rId22"/>
              </a:rPr>
              <a:t>Radiolab</a:t>
            </a:r>
            <a:r>
              <a:rPr lang="en-US" sz="1400" spc="-10">
                <a:latin typeface="Segoe UI" panose="020B0502040204020203" pitchFamily="34" charset="0"/>
                <a:cs typeface="Segoe UI" panose="020B0502040204020203" pitchFamily="34" charset="0"/>
              </a:rPr>
              <a:t>, </a:t>
            </a:r>
            <a:r>
              <a:rPr lang="en-US" sz="1400" spc="-10">
                <a:latin typeface="Segoe UI" panose="020B0502040204020203" pitchFamily="34" charset="0"/>
                <a:cs typeface="Segoe UI" panose="020B0502040204020203" pitchFamily="34" charset="0"/>
                <a:hlinkClick r:id="rId23"/>
              </a:rPr>
              <a:t>Forever Ago, </a:t>
            </a:r>
            <a:r>
              <a:rPr lang="en-US" sz="1400" spc="-10">
                <a:latin typeface="Segoe UI" panose="020B0502040204020203" pitchFamily="34" charset="0"/>
                <a:cs typeface="Segoe UI" panose="020B0502040204020203" pitchFamily="34" charset="0"/>
              </a:rPr>
              <a:t>or </a:t>
            </a:r>
            <a:r>
              <a:rPr lang="en-US" sz="1400" spc="-10">
                <a:latin typeface="Segoe UI" panose="020B0502040204020203" pitchFamily="34" charset="0"/>
                <a:cs typeface="Segoe UI" panose="020B0502040204020203" pitchFamily="34" charset="0"/>
                <a:hlinkClick r:id="rId24"/>
              </a:rPr>
              <a:t>Science Friday</a:t>
            </a:r>
            <a:r>
              <a:rPr lang="en-US" sz="1400" spc="-10">
                <a:latin typeface="Segoe UI" panose="020B0502040204020203" pitchFamily="34" charset="0"/>
                <a:cs typeface="Segoe UI" panose="020B0502040204020203" pitchFamily="34" charset="0"/>
              </a:rPr>
              <a:t>—educational</a:t>
            </a:r>
            <a:br>
              <a:rPr lang="en-US" sz="1400" spc="-10">
                <a:latin typeface="Segoe UI" panose="020B0502040204020203" pitchFamily="34" charset="0"/>
                <a:cs typeface="Segoe UI" panose="020B0502040204020203" pitchFamily="34" charset="0"/>
              </a:rPr>
            </a:br>
            <a:r>
              <a:rPr lang="en-US" sz="1400" spc="-10">
                <a:latin typeface="Segoe UI" panose="020B0502040204020203" pitchFamily="34" charset="0"/>
                <a:cs typeface="Segoe UI" panose="020B0502040204020203" pitchFamily="34" charset="0"/>
              </a:rPr>
              <a:t>and storytelling podcasts </a:t>
            </a:r>
          </a:p>
          <a:p>
            <a:pPr marL="514350" indent="-285750">
              <a:spcBef>
                <a:spcPts val="400"/>
              </a:spcBef>
              <a:buFont typeface="Arial" panose="020B0604020202020204" pitchFamily="34" charset="0"/>
              <a:buChar char="•"/>
            </a:pPr>
            <a:r>
              <a:rPr lang="en-US" sz="1400">
                <a:latin typeface="Segoe UI" panose="020B0502040204020203" pitchFamily="34" charset="0"/>
                <a:cs typeface="Segoe UI" panose="020B0502040204020203" pitchFamily="34" charset="0"/>
                <a:hlinkClick r:id="rId25"/>
              </a:rPr>
              <a:t>Kid-friendly documentaries</a:t>
            </a:r>
            <a:r>
              <a:rPr lang="en-US" sz="1400">
                <a:latin typeface="Segoe UI" panose="020B0502040204020203" pitchFamily="34" charset="0"/>
                <a:cs typeface="Segoe UI" panose="020B0502040204020203" pitchFamily="34" charset="0"/>
              </a:rPr>
              <a:t>—</a:t>
            </a:r>
            <a:r>
              <a:rPr lang="en-US" sz="1400">
                <a:latin typeface="Segoe UI" panose="020B0502040204020203" pitchFamily="34" charset="0"/>
              </a:rPr>
              <a:t>Science, nature, and</a:t>
            </a:r>
            <a:br>
              <a:rPr lang="en-US" sz="1400">
                <a:latin typeface="Segoe UI" panose="020B0502040204020203" pitchFamily="34" charset="0"/>
              </a:rPr>
            </a:br>
            <a:r>
              <a:rPr lang="en-US" sz="1400">
                <a:latin typeface="Segoe UI" panose="020B0502040204020203" pitchFamily="34" charset="0"/>
              </a:rPr>
              <a:t>history d</a:t>
            </a:r>
            <a:r>
              <a:rPr lang="en-US" sz="1400">
                <a:latin typeface="Segoe UI" panose="020B0502040204020203" pitchFamily="34" charset="0"/>
                <a:cs typeface="Segoe UI" panose="020B0502040204020203" pitchFamily="34" charset="0"/>
              </a:rPr>
              <a:t>ocumentaries that you can stream on Netflix</a:t>
            </a:r>
          </a:p>
        </p:txBody>
      </p:sp>
      <p:sp>
        <p:nvSpPr>
          <p:cNvPr id="8" name="Rectangle 7">
            <a:extLst>
              <a:ext uri="{FF2B5EF4-FFF2-40B4-BE49-F238E27FC236}">
                <a16:creationId xmlns:a16="http://schemas.microsoft.com/office/drawing/2014/main" id="{BD21859D-EA32-4C64-8B09-8A7393EC0314}"/>
              </a:ext>
              <a:ext uri="{C183D7F6-B498-43B3-948B-1728B52AA6E4}">
                <adec:decorative xmlns:adec="http://schemas.microsoft.com/office/drawing/2017/decorative" val="1"/>
              </a:ext>
            </a:extLst>
          </p:cNvPr>
          <p:cNvSpPr/>
          <p:nvPr/>
        </p:nvSpPr>
        <p:spPr bwMode="auto">
          <a:xfrm>
            <a:off x="1523" y="6261820"/>
            <a:ext cx="12192000" cy="5961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9" name="Rectangle 8">
            <a:extLst>
              <a:ext uri="{FF2B5EF4-FFF2-40B4-BE49-F238E27FC236}">
                <a16:creationId xmlns:a16="http://schemas.microsoft.com/office/drawing/2014/main" id="{175FDEA0-EE47-4358-A3D0-03F0D608AE44}"/>
              </a:ext>
            </a:extLst>
          </p:cNvPr>
          <p:cNvSpPr/>
          <p:nvPr/>
        </p:nvSpPr>
        <p:spPr>
          <a:xfrm>
            <a:off x="958496" y="6467577"/>
            <a:ext cx="10303671" cy="184666"/>
          </a:xfrm>
          <a:prstGeom prst="rect">
            <a:avLst/>
          </a:prstGeom>
        </p:spPr>
        <p:txBody>
          <a:bodyPr wrap="square" lIns="0" tIns="0" rIns="0" bIns="0" anchor="ctr" anchorCtr="0">
            <a:spAutoFit/>
          </a:bodyPr>
          <a:lstStyle/>
          <a:p>
            <a:pPr lvl="0" algn="ctr">
              <a:defRPr/>
            </a:pPr>
            <a:r>
              <a:rPr lang="en-US" sz="1200"/>
              <a:t>Please note: the resources listed include external links, Microsoft does not own or control the content.</a:t>
            </a:r>
          </a:p>
        </p:txBody>
      </p:sp>
    </p:spTree>
    <p:extLst>
      <p:ext uri="{BB962C8B-B14F-4D97-AF65-F5344CB8AC3E}">
        <p14:creationId xmlns:p14="http://schemas.microsoft.com/office/powerpoint/2010/main" val="17665964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F51A87-E3B3-48C0-A8C0-EF0A3836B417}"/>
              </a:ext>
            </a:extLst>
          </p:cNvPr>
          <p:cNvSpPr>
            <a:spLocks noGrp="1"/>
          </p:cNvSpPr>
          <p:nvPr>
            <p:ph type="title"/>
          </p:nvPr>
        </p:nvSpPr>
        <p:spPr>
          <a:xfrm>
            <a:off x="588263" y="3150414"/>
            <a:ext cx="3183637" cy="553998"/>
          </a:xfrm>
        </p:spPr>
        <p:txBody>
          <a:bodyPr/>
          <a:lstStyle/>
          <a:p>
            <a:r>
              <a:rPr lang="en-US" dirty="0"/>
              <a:t>Learn more</a:t>
            </a:r>
          </a:p>
        </p:txBody>
      </p:sp>
      <p:sp>
        <p:nvSpPr>
          <p:cNvPr id="10" name="Text Placeholder 4">
            <a:extLst>
              <a:ext uri="{FF2B5EF4-FFF2-40B4-BE49-F238E27FC236}">
                <a16:creationId xmlns:a16="http://schemas.microsoft.com/office/drawing/2014/main" id="{4F7B48BA-F17E-42F7-B5CC-FC327A3A6C30}"/>
              </a:ext>
            </a:extLst>
          </p:cNvPr>
          <p:cNvSpPr txBox="1">
            <a:spLocks/>
          </p:cNvSpPr>
          <p:nvPr/>
        </p:nvSpPr>
        <p:spPr>
          <a:xfrm>
            <a:off x="4937125" y="3259723"/>
            <a:ext cx="7007948" cy="33855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0"/>
              </a:spcAft>
            </a:pPr>
            <a:r>
              <a:rPr lang="en-US" sz="2200" dirty="0">
                <a:cs typeface="Segoe UI"/>
              </a:rPr>
              <a:t>Find general tips in the </a:t>
            </a:r>
            <a:r>
              <a:rPr lang="en-US" sz="2200" dirty="0">
                <a:cs typeface="Segoe UI"/>
                <a:hlinkClick r:id="rId3"/>
              </a:rPr>
              <a:t>Working From Home Guide</a:t>
            </a:r>
            <a:endParaRPr lang="en-US" sz="2200" dirty="0">
              <a:cs typeface="Segoe UI"/>
            </a:endParaRPr>
          </a:p>
        </p:txBody>
      </p:sp>
    </p:spTree>
    <p:extLst>
      <p:ext uri="{BB962C8B-B14F-4D97-AF65-F5344CB8AC3E}">
        <p14:creationId xmlns:p14="http://schemas.microsoft.com/office/powerpoint/2010/main" val="1098229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A565-EA4B-478C-BF89-8ABA46045C8B}"/>
              </a:ext>
            </a:extLst>
          </p:cNvPr>
          <p:cNvSpPr>
            <a:spLocks noGrp="1"/>
          </p:cNvSpPr>
          <p:nvPr>
            <p:ph type="title"/>
          </p:nvPr>
        </p:nvSpPr>
        <p:spPr>
          <a:xfrm>
            <a:off x="588263" y="5436128"/>
            <a:ext cx="11018520" cy="553998"/>
          </a:xfrm>
        </p:spPr>
        <p:txBody>
          <a:bodyPr/>
          <a:lstStyle/>
          <a:p>
            <a:r>
              <a:rPr lang="en-US"/>
              <a:t>Working from home with children</a:t>
            </a:r>
          </a:p>
        </p:txBody>
      </p:sp>
      <p:pic>
        <p:nvPicPr>
          <p:cNvPr id="5" name="Picture Placeholder 4" descr="Family at a table">
            <a:extLst>
              <a:ext uri="{FF2B5EF4-FFF2-40B4-BE49-F238E27FC236}">
                <a16:creationId xmlns:a16="http://schemas.microsoft.com/office/drawing/2014/main" id="{2294C4D2-3917-4D56-ADCD-1978A64DDF1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xfrm>
            <a:off x="0" y="0"/>
            <a:ext cx="12192000" cy="4572000"/>
          </a:xfrm>
          <a:prstGeom prst="rect">
            <a:avLst/>
          </a:prstGeom>
        </p:spPr>
      </p:pic>
    </p:spTree>
    <p:extLst>
      <p:ext uri="{BB962C8B-B14F-4D97-AF65-F5344CB8AC3E}">
        <p14:creationId xmlns:p14="http://schemas.microsoft.com/office/powerpoint/2010/main" val="23870168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EBA3-2C93-488C-903B-9972390D44C9}"/>
              </a:ext>
            </a:extLst>
          </p:cNvPr>
          <p:cNvSpPr>
            <a:spLocks noGrp="1"/>
          </p:cNvSpPr>
          <p:nvPr>
            <p:ph type="title"/>
          </p:nvPr>
        </p:nvSpPr>
        <p:spPr>
          <a:xfrm>
            <a:off x="588263" y="2504084"/>
            <a:ext cx="3183637" cy="1846659"/>
          </a:xfrm>
        </p:spPr>
        <p:txBody>
          <a:bodyPr/>
          <a:lstStyle/>
          <a:p>
            <a:r>
              <a:rPr lang="en-US" sz="4000"/>
              <a:t>Balancing work and childcare</a:t>
            </a:r>
          </a:p>
        </p:txBody>
      </p:sp>
      <p:sp>
        <p:nvSpPr>
          <p:cNvPr id="3" name="Text Placeholder 2">
            <a:extLst>
              <a:ext uri="{FF2B5EF4-FFF2-40B4-BE49-F238E27FC236}">
                <a16:creationId xmlns:a16="http://schemas.microsoft.com/office/drawing/2014/main" id="{AAF51D8E-602A-4684-BFDE-829A615EE23A}"/>
              </a:ext>
            </a:extLst>
          </p:cNvPr>
          <p:cNvSpPr>
            <a:spLocks noGrp="1"/>
          </p:cNvSpPr>
          <p:nvPr>
            <p:ph type="body" sz="quarter" idx="10"/>
          </p:nvPr>
        </p:nvSpPr>
        <p:spPr>
          <a:xfrm>
            <a:off x="4938315" y="1826975"/>
            <a:ext cx="6578495" cy="3200876"/>
          </a:xfrm>
        </p:spPr>
        <p:txBody>
          <a:bodyPr/>
          <a:lstStyle/>
          <a:p>
            <a:r>
              <a:rPr lang="en-US" sz="2000" dirty="0">
                <a:cs typeface="Segoe UI"/>
              </a:rPr>
              <a:t>With schools and daycares closed due to COVID-19, </a:t>
            </a:r>
            <a:br>
              <a:rPr lang="en-US" sz="2000" dirty="0">
                <a:cs typeface="Segoe UI"/>
              </a:rPr>
            </a:br>
            <a:r>
              <a:rPr lang="en-US" sz="2000" dirty="0">
                <a:cs typeface="Segoe UI"/>
              </a:rPr>
              <a:t>many of you are finding yourself at home trying to </a:t>
            </a:r>
            <a:br>
              <a:rPr lang="en-US" sz="2000" dirty="0">
                <a:cs typeface="Segoe UI"/>
              </a:rPr>
            </a:br>
            <a:r>
              <a:rPr lang="en-US" sz="2000" dirty="0">
                <a:cs typeface="Segoe UI"/>
              </a:rPr>
              <a:t>balance work and childcare. </a:t>
            </a:r>
            <a:endParaRPr lang="en-US" dirty="0">
              <a:cs typeface="Segoe UI"/>
            </a:endParaRPr>
          </a:p>
          <a:p>
            <a:r>
              <a:rPr lang="en-US" sz="2000" dirty="0">
                <a:cs typeface="Segoe UI"/>
              </a:rPr>
              <a:t>Working from home with children brings its own set </a:t>
            </a:r>
            <a:br>
              <a:rPr lang="en-US" sz="2000" dirty="0"/>
            </a:br>
            <a:r>
              <a:rPr lang="en-US" sz="2000" dirty="0">
                <a:cs typeface="Segoe UI"/>
              </a:rPr>
              <a:t>of challenges that can cause increased stress on parents. </a:t>
            </a:r>
            <a:br>
              <a:rPr lang="en-US" sz="2000" dirty="0"/>
            </a:br>
            <a:r>
              <a:rPr lang="en-US" sz="2000" dirty="0">
                <a:cs typeface="Segoe UI"/>
              </a:rPr>
              <a:t>To help you, we’ve collected shared practices from parents </a:t>
            </a:r>
            <a:br>
              <a:rPr lang="en-US" sz="2000" dirty="0"/>
            </a:br>
            <a:r>
              <a:rPr lang="en-US" sz="2000" dirty="0">
                <a:cs typeface="Segoe UI"/>
              </a:rPr>
              <a:t>on how to balance work and childcare.</a:t>
            </a:r>
            <a:endParaRPr lang="en-US" dirty="0">
              <a:cs typeface="Segoe UI"/>
            </a:endParaRPr>
          </a:p>
          <a:p>
            <a:r>
              <a:rPr lang="en-US" sz="2000" dirty="0">
                <a:cs typeface="Segoe UI"/>
              </a:rPr>
              <a:t>We acknowledge that every family and situation is different, but we hope you’ll find the tips helpful.</a:t>
            </a:r>
          </a:p>
        </p:txBody>
      </p:sp>
    </p:spTree>
    <p:extLst>
      <p:ext uri="{BB962C8B-B14F-4D97-AF65-F5344CB8AC3E}">
        <p14:creationId xmlns:p14="http://schemas.microsoft.com/office/powerpoint/2010/main" val="28892094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D7E3-0291-4F91-B553-F50F5E4DCCF0}"/>
              </a:ext>
            </a:extLst>
          </p:cNvPr>
          <p:cNvSpPr>
            <a:spLocks noGrp="1"/>
          </p:cNvSpPr>
          <p:nvPr>
            <p:ph type="title"/>
          </p:nvPr>
        </p:nvSpPr>
        <p:spPr>
          <a:xfrm>
            <a:off x="588263" y="5436128"/>
            <a:ext cx="11018520" cy="553998"/>
          </a:xfrm>
        </p:spPr>
        <p:txBody>
          <a:bodyPr/>
          <a:lstStyle/>
          <a:p>
            <a:r>
              <a:rPr lang="en-US"/>
              <a:t>General tips for working from home with children </a:t>
            </a:r>
          </a:p>
        </p:txBody>
      </p:sp>
      <p:pic>
        <p:nvPicPr>
          <p:cNvPr id="6" name="Picture Placeholder 4" descr="man working on laptop">
            <a:extLst>
              <a:ext uri="{FF2B5EF4-FFF2-40B4-BE49-F238E27FC236}">
                <a16:creationId xmlns:a16="http://schemas.microsoft.com/office/drawing/2014/main" id="{2B7B34B0-786A-F542-BE93-CA3DF53F6CB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ltGray">
          <a:xfrm>
            <a:off x="-1" y="0"/>
            <a:ext cx="12192000" cy="4572000"/>
          </a:xfrm>
          <a:prstGeom prst="rect">
            <a:avLst/>
          </a:prstGeom>
          <a:blipFill>
            <a:blip r:embed="rId3">
              <a:extLst>
                <a:ext uri="{28A0092B-C50C-407E-A947-70E740481C1C}">
                  <a14:useLocalDpi xmlns:a14="http://schemas.microsoft.com/office/drawing/2010/main" val="0"/>
                </a:ext>
              </a:extLst>
            </a:blip>
            <a:stretch>
              <a:fillRect/>
            </a:stretch>
          </a:blipFill>
        </p:spPr>
      </p:pic>
    </p:spTree>
    <p:extLst>
      <p:ext uri="{BB962C8B-B14F-4D97-AF65-F5344CB8AC3E}">
        <p14:creationId xmlns:p14="http://schemas.microsoft.com/office/powerpoint/2010/main" val="194419989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Put your family and health first</a:t>
            </a:r>
          </a:p>
        </p:txBody>
      </p:sp>
      <p:sp>
        <p:nvSpPr>
          <p:cNvPr id="29" name="TextBox 28">
            <a:extLst>
              <a:ext uri="{FF2B5EF4-FFF2-40B4-BE49-F238E27FC236}">
                <a16:creationId xmlns:a16="http://schemas.microsoft.com/office/drawing/2014/main" id="{988879E0-D204-4E65-BE4F-1A03F4EB10E1}"/>
              </a:ext>
            </a:extLst>
          </p:cNvPr>
          <p:cNvSpPr txBox="1"/>
          <p:nvPr/>
        </p:nvSpPr>
        <p:spPr>
          <a:xfrm>
            <a:off x="588262" y="1081422"/>
            <a:ext cx="11021125" cy="276999"/>
          </a:xfrm>
          <a:prstGeom prst="rect">
            <a:avLst/>
          </a:prstGeom>
          <a:noFill/>
        </p:spPr>
        <p:txBody>
          <a:bodyPr wrap="square" lIns="0" tIns="0" rIns="0" bIns="0" rtlCol="0" anchor="ctr" anchorCtr="0">
            <a:spAutoFit/>
          </a:bodyPr>
          <a:lstStyle/>
          <a:p>
            <a:pPr>
              <a:defRPr/>
            </a:pPr>
            <a:r>
              <a:rPr lang="en-US"/>
              <a:t>We encourage you to find the right balance in these challenging circumstances.</a:t>
            </a:r>
          </a:p>
        </p:txBody>
      </p:sp>
      <p:pic>
        <p:nvPicPr>
          <p:cNvPr id="23" name="Picture 22" descr="Two people lying on couch&#10;">
            <a:extLst>
              <a:ext uri="{FF2B5EF4-FFF2-40B4-BE49-F238E27FC236}">
                <a16:creationId xmlns:a16="http://schemas.microsoft.com/office/drawing/2014/main" id="{EAD6D705-2513-4D48-A502-F2C2B222F5CD}"/>
              </a:ext>
            </a:extLst>
          </p:cNvPr>
          <p:cNvPicPr>
            <a:picLocks noChangeAspect="1"/>
          </p:cNvPicPr>
          <p:nvPr/>
        </p:nvPicPr>
        <p:blipFill rotWithShape="1">
          <a:blip r:embed="rId3">
            <a:extLst>
              <a:ext uri="{28A0092B-C50C-407E-A947-70E740481C1C}">
                <a14:useLocalDpi xmlns:a14="http://schemas.microsoft.com/office/drawing/2010/main" val="0"/>
              </a:ext>
            </a:extLst>
          </a:blip>
          <a:srcRect t="5941" b="9900"/>
          <a:stretch/>
        </p:blipFill>
        <p:spPr>
          <a:xfrm>
            <a:off x="1452881" y="1799408"/>
            <a:ext cx="4087238" cy="1886379"/>
          </a:xfrm>
          <a:prstGeom prst="rect">
            <a:avLst/>
          </a:prstGeom>
        </p:spPr>
      </p:pic>
      <p:sp>
        <p:nvSpPr>
          <p:cNvPr id="9" name="Content Placeholder 3">
            <a:extLst>
              <a:ext uri="{FF2B5EF4-FFF2-40B4-BE49-F238E27FC236}">
                <a16:creationId xmlns:a16="http://schemas.microsoft.com/office/drawing/2014/main" id="{C7BBA14F-1E6A-4892-A6EB-D3A2AD6FECAE}"/>
              </a:ext>
            </a:extLst>
          </p:cNvPr>
          <p:cNvSpPr txBox="1">
            <a:spLocks/>
          </p:cNvSpPr>
          <p:nvPr/>
        </p:nvSpPr>
        <p:spPr>
          <a:xfrm>
            <a:off x="1452881" y="3834114"/>
            <a:ext cx="4114800" cy="1159292"/>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dirty="0"/>
              <a:t>Put family and health first</a:t>
            </a:r>
          </a:p>
          <a:p>
            <a:r>
              <a:rPr lang="en-US" sz="1400" dirty="0">
                <a:solidFill>
                  <a:schemeClr val="tx1"/>
                </a:solidFill>
                <a:latin typeface="+mn-lt"/>
              </a:rPr>
              <a:t>Be gentle on yourself and don’t stress over whether you are being perfect during this time. It’s a </a:t>
            </a:r>
            <a:r>
              <a:rPr lang="en-US" altLang="zh-TW" sz="1400" dirty="0">
                <a:solidFill>
                  <a:schemeClr val="tx1"/>
                </a:solidFill>
                <a:latin typeface="+mn-lt"/>
              </a:rPr>
              <a:t>difficult and new situation for all of us, and it’s important to put your health and family first.</a:t>
            </a:r>
            <a:endParaRPr lang="en-US" sz="1400" dirty="0">
              <a:solidFill>
                <a:schemeClr val="tx1"/>
              </a:solidFill>
              <a:latin typeface="+mn-lt"/>
            </a:endParaRPr>
          </a:p>
        </p:txBody>
      </p:sp>
      <p:sp>
        <p:nvSpPr>
          <p:cNvPr id="14" name="Rectangle 13">
            <a:extLst>
              <a:ext uri="{FF2B5EF4-FFF2-40B4-BE49-F238E27FC236}">
                <a16:creationId xmlns:a16="http://schemas.microsoft.com/office/drawing/2014/main" id="{D57D6A45-87BF-2146-BBD7-CA914F152E61}"/>
              </a:ext>
              <a:ext uri="{C183D7F6-B498-43B3-948B-1728B52AA6E4}">
                <adec:decorative xmlns:adec="http://schemas.microsoft.com/office/drawing/2017/decorative" val="1"/>
              </a:ext>
            </a:extLst>
          </p:cNvPr>
          <p:cNvSpPr/>
          <p:nvPr/>
        </p:nvSpPr>
        <p:spPr bwMode="auto">
          <a:xfrm>
            <a:off x="6191693" y="1799408"/>
            <a:ext cx="4114800" cy="18942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10" name="Graphic 9" descr="speech bubbles">
            <a:extLst>
              <a:ext uri="{FF2B5EF4-FFF2-40B4-BE49-F238E27FC236}">
                <a16:creationId xmlns:a16="http://schemas.microsoft.com/office/drawing/2014/main" id="{39B66B8C-AF0C-014D-897E-B1C500A237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8525" y="2342827"/>
            <a:ext cx="901559" cy="901559"/>
          </a:xfrm>
          <a:prstGeom prst="rect">
            <a:avLst/>
          </a:prstGeom>
        </p:spPr>
      </p:pic>
      <p:sp>
        <p:nvSpPr>
          <p:cNvPr id="5" name="Content Placeholder 3">
            <a:extLst>
              <a:ext uri="{FF2B5EF4-FFF2-40B4-BE49-F238E27FC236}">
                <a16:creationId xmlns:a16="http://schemas.microsoft.com/office/drawing/2014/main" id="{47FEBB76-86D8-4FFF-A8B7-0687A5749AE8}"/>
              </a:ext>
            </a:extLst>
          </p:cNvPr>
          <p:cNvSpPr txBox="1">
            <a:spLocks/>
          </p:cNvSpPr>
          <p:nvPr/>
        </p:nvSpPr>
        <p:spPr>
          <a:xfrm>
            <a:off x="6191693" y="3853360"/>
            <a:ext cx="4114800" cy="137473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dirty="0"/>
              <a:t>Communicate with your manager</a:t>
            </a:r>
          </a:p>
          <a:p>
            <a:r>
              <a:rPr lang="en-US" sz="1400" dirty="0">
                <a:solidFill>
                  <a:schemeClr val="tx1"/>
                </a:solidFill>
                <a:latin typeface="+mn-lt"/>
              </a:rPr>
              <a:t>While you should do your best to perform regular work from home, managers should understand that you may not be able to accomplish everything you had expected to. Talk to them about your workload and agree on expectations or changes in priorities.</a:t>
            </a:r>
          </a:p>
        </p:txBody>
      </p:sp>
      <p:sp>
        <p:nvSpPr>
          <p:cNvPr id="15" name="Rectangle 14">
            <a:extLst>
              <a:ext uri="{FF2B5EF4-FFF2-40B4-BE49-F238E27FC236}">
                <a16:creationId xmlns:a16="http://schemas.microsoft.com/office/drawing/2014/main" id="{E3EE5B07-F092-42E5-9AEC-9759A9E607B8}"/>
              </a:ext>
              <a:ext uri="{C183D7F6-B498-43B3-948B-1728B52AA6E4}">
                <adec:decorative xmlns:adec="http://schemas.microsoft.com/office/drawing/2017/decorative" val="1"/>
              </a:ext>
            </a:extLst>
          </p:cNvPr>
          <p:cNvSpPr/>
          <p:nvPr/>
        </p:nvSpPr>
        <p:spPr bwMode="auto">
          <a:xfrm>
            <a:off x="1523" y="6016304"/>
            <a:ext cx="1219200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grpSp>
        <p:nvGrpSpPr>
          <p:cNvPr id="24" name="Group 23" descr="Light bulb icon">
            <a:extLst>
              <a:ext uri="{FF2B5EF4-FFF2-40B4-BE49-F238E27FC236}">
                <a16:creationId xmlns:a16="http://schemas.microsoft.com/office/drawing/2014/main" id="{C82EA82D-C512-4B79-91C8-DA5252254691}"/>
              </a:ext>
            </a:extLst>
          </p:cNvPr>
          <p:cNvGrpSpPr/>
          <p:nvPr/>
        </p:nvGrpSpPr>
        <p:grpSpPr>
          <a:xfrm>
            <a:off x="541373" y="6139733"/>
            <a:ext cx="559996" cy="594838"/>
            <a:chOff x="1241431" y="2640042"/>
            <a:chExt cx="357190" cy="379417"/>
          </a:xfrm>
        </p:grpSpPr>
        <p:sp>
          <p:nvSpPr>
            <p:cNvPr id="25" name="Freeform 81">
              <a:extLst>
                <a:ext uri="{FF2B5EF4-FFF2-40B4-BE49-F238E27FC236}">
                  <a16:creationId xmlns:a16="http://schemas.microsoft.com/office/drawing/2014/main" id="{BD3ADBC7-75CC-46A8-B35B-BBF7E9F0F9D0}"/>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2">
              <a:extLst>
                <a:ext uri="{FF2B5EF4-FFF2-40B4-BE49-F238E27FC236}">
                  <a16:creationId xmlns:a16="http://schemas.microsoft.com/office/drawing/2014/main" id="{88502684-2701-40C0-BB2B-4522495543C1}"/>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83">
              <a:extLst>
                <a:ext uri="{FF2B5EF4-FFF2-40B4-BE49-F238E27FC236}">
                  <a16:creationId xmlns:a16="http://schemas.microsoft.com/office/drawing/2014/main" id="{AA7B20A2-AA40-4140-9D23-4FD80FDD8E55}"/>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84">
              <a:extLst>
                <a:ext uri="{FF2B5EF4-FFF2-40B4-BE49-F238E27FC236}">
                  <a16:creationId xmlns:a16="http://schemas.microsoft.com/office/drawing/2014/main" id="{BEE493E5-5388-4018-ADB0-A92A6F87BFDD}"/>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5">
              <a:extLst>
                <a:ext uri="{FF2B5EF4-FFF2-40B4-BE49-F238E27FC236}">
                  <a16:creationId xmlns:a16="http://schemas.microsoft.com/office/drawing/2014/main" id="{8BC6AD4B-4BF2-4E48-8576-5F6CC7EB4D9C}"/>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6">
              <a:extLst>
                <a:ext uri="{FF2B5EF4-FFF2-40B4-BE49-F238E27FC236}">
                  <a16:creationId xmlns:a16="http://schemas.microsoft.com/office/drawing/2014/main" id="{105B9132-7268-417D-BCD4-78E793DAC359}"/>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238531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Make a plan with your entire family</a:t>
            </a:r>
          </a:p>
        </p:txBody>
      </p:sp>
      <p:sp>
        <p:nvSpPr>
          <p:cNvPr id="29" name="TextBox 28">
            <a:extLst>
              <a:ext uri="{FF2B5EF4-FFF2-40B4-BE49-F238E27FC236}">
                <a16:creationId xmlns:a16="http://schemas.microsoft.com/office/drawing/2014/main" id="{988879E0-D204-4E65-BE4F-1A03F4EB10E1}"/>
              </a:ext>
            </a:extLst>
          </p:cNvPr>
          <p:cNvSpPr txBox="1"/>
          <p:nvPr/>
        </p:nvSpPr>
        <p:spPr>
          <a:xfrm>
            <a:off x="588262" y="1081422"/>
            <a:ext cx="11021125" cy="276999"/>
          </a:xfrm>
          <a:prstGeom prst="rect">
            <a:avLst/>
          </a:prstGeom>
          <a:noFill/>
        </p:spPr>
        <p:txBody>
          <a:bodyPr wrap="square" lIns="0" tIns="0" rIns="0" bIns="0" rtlCol="0" anchor="ctr" anchorCtr="0">
            <a:spAutoFit/>
          </a:bodyPr>
          <a:lstStyle/>
          <a:p>
            <a:pPr lvl="0">
              <a:defRPr/>
            </a:pPr>
            <a:r>
              <a:rPr lang="en-US"/>
              <a:t>Discuss as a family how best to manage schedules.</a:t>
            </a:r>
          </a:p>
        </p:txBody>
      </p:sp>
      <p:pic>
        <p:nvPicPr>
          <p:cNvPr id="15" name="Picture 14" descr="People and baby in kitchen&#10;&#10;">
            <a:extLst>
              <a:ext uri="{FF2B5EF4-FFF2-40B4-BE49-F238E27FC236}">
                <a16:creationId xmlns:a16="http://schemas.microsoft.com/office/drawing/2014/main" id="{16806D23-7489-AA44-BC29-29BA818DE1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8261" y="1818654"/>
            <a:ext cx="3473658" cy="1857369"/>
          </a:xfrm>
          <a:prstGeom prst="rect">
            <a:avLst/>
          </a:prstGeom>
        </p:spPr>
      </p:pic>
      <p:sp>
        <p:nvSpPr>
          <p:cNvPr id="28" name="Content Placeholder 3">
            <a:extLst>
              <a:ext uri="{FF2B5EF4-FFF2-40B4-BE49-F238E27FC236}">
                <a16:creationId xmlns:a16="http://schemas.microsoft.com/office/drawing/2014/main" id="{BD2FE6D4-87B0-4DF3-8278-CA129FF40DC0}"/>
              </a:ext>
            </a:extLst>
          </p:cNvPr>
          <p:cNvSpPr txBox="1">
            <a:spLocks/>
          </p:cNvSpPr>
          <p:nvPr/>
        </p:nvSpPr>
        <p:spPr>
          <a:xfrm>
            <a:off x="584201" y="3872606"/>
            <a:ext cx="3481388" cy="1620957"/>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Share the load</a:t>
            </a:r>
          </a:p>
          <a:p>
            <a:r>
              <a:rPr lang="en-US" sz="1400">
                <a:solidFill>
                  <a:schemeClr val="tx1"/>
                </a:solidFill>
                <a:latin typeface="+mn-lt"/>
              </a:rPr>
              <a:t>If there are more than one responsible adult, parent, or caregiver in the house, consider dividing the day into shifts. That way, each of you will get a block of time</a:t>
            </a:r>
            <a:br>
              <a:rPr lang="en-US" sz="1400">
                <a:solidFill>
                  <a:schemeClr val="tx1"/>
                </a:solidFill>
                <a:latin typeface="+mn-lt"/>
              </a:rPr>
            </a:br>
            <a:r>
              <a:rPr lang="en-US" sz="1400">
                <a:solidFill>
                  <a:schemeClr val="tx1"/>
                </a:solidFill>
                <a:latin typeface="+mn-lt"/>
              </a:rPr>
              <a:t>to yourself or to focus on work.</a:t>
            </a:r>
            <a:br>
              <a:rPr lang="en-US" sz="1400">
                <a:solidFill>
                  <a:schemeClr val="tx1"/>
                </a:solidFill>
                <a:latin typeface="+mn-lt"/>
              </a:rPr>
            </a:br>
            <a:endParaRPr lang="en-US" sz="1400">
              <a:solidFill>
                <a:schemeClr val="tx1"/>
              </a:solidFill>
              <a:latin typeface="+mn-lt"/>
            </a:endParaRPr>
          </a:p>
        </p:txBody>
      </p:sp>
      <p:pic>
        <p:nvPicPr>
          <p:cNvPr id="26" name="Picture 25" descr="Teams Screenshot">
            <a:extLst>
              <a:ext uri="{FF2B5EF4-FFF2-40B4-BE49-F238E27FC236}">
                <a16:creationId xmlns:a16="http://schemas.microsoft.com/office/drawing/2014/main" id="{8ED60A00-B86A-8647-8EF6-ECA4DF7EA00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75935" y="1818654"/>
            <a:ext cx="3452236" cy="1857369"/>
          </a:xfrm>
          <a:prstGeom prst="rect">
            <a:avLst/>
          </a:prstGeom>
        </p:spPr>
      </p:pic>
      <p:sp>
        <p:nvSpPr>
          <p:cNvPr id="3" name="Content Placeholder 3">
            <a:extLst>
              <a:ext uri="{FF2B5EF4-FFF2-40B4-BE49-F238E27FC236}">
                <a16:creationId xmlns:a16="http://schemas.microsoft.com/office/drawing/2014/main" id="{AB4D5CEC-7A54-4B06-9696-CA904C3F8964}"/>
              </a:ext>
            </a:extLst>
          </p:cNvPr>
          <p:cNvSpPr txBox="1">
            <a:spLocks/>
          </p:cNvSpPr>
          <p:nvPr/>
        </p:nvSpPr>
        <p:spPr>
          <a:xfrm>
            <a:off x="4375934" y="3872606"/>
            <a:ext cx="3544908" cy="159017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Communicate as a family</a:t>
            </a:r>
          </a:p>
          <a:p>
            <a:r>
              <a:rPr lang="en-US" sz="1400">
                <a:solidFill>
                  <a:schemeClr val="tx1"/>
                </a:solidFill>
                <a:latin typeface="+mn-lt"/>
              </a:rPr>
              <a:t>Share your calendar with your partner or other family members so you are aware of when there are previously planned meetings or activities. Include time for set aside for household needs, family time, and me time.</a:t>
            </a:r>
            <a:br>
              <a:rPr lang="en-US" sz="1400">
                <a:solidFill>
                  <a:schemeClr val="tx1"/>
                </a:solidFill>
                <a:latin typeface="+mn-lt"/>
              </a:rPr>
            </a:br>
            <a:endParaRPr lang="en-US" sz="1400">
              <a:solidFill>
                <a:schemeClr val="tx1"/>
              </a:solidFill>
              <a:latin typeface="+mn-lt"/>
            </a:endParaRPr>
          </a:p>
        </p:txBody>
      </p:sp>
      <p:pic>
        <p:nvPicPr>
          <p:cNvPr id="25" name="Picture 24" descr="A close up of a piece of paper&#10;&#10;">
            <a:extLst>
              <a:ext uri="{FF2B5EF4-FFF2-40B4-BE49-F238E27FC236}">
                <a16:creationId xmlns:a16="http://schemas.microsoft.com/office/drawing/2014/main" id="{F2B997C3-A435-ED4E-9338-04AD8724FCA7}"/>
              </a:ext>
            </a:extLst>
          </p:cNvPr>
          <p:cNvPicPr>
            <a:picLocks noChangeAspect="1"/>
          </p:cNvPicPr>
          <p:nvPr/>
        </p:nvPicPr>
        <p:blipFill rotWithShape="1">
          <a:blip r:embed="rId5">
            <a:extLst>
              <a:ext uri="{28A0092B-C50C-407E-A947-70E740481C1C}">
                <a14:useLocalDpi xmlns:a14="http://schemas.microsoft.com/office/drawing/2010/main" val="0"/>
              </a:ext>
            </a:extLst>
          </a:blip>
          <a:srcRect r="-61"/>
          <a:stretch/>
        </p:blipFill>
        <p:spPr>
          <a:xfrm>
            <a:off x="8142187" y="1818654"/>
            <a:ext cx="3461550" cy="1857369"/>
          </a:xfrm>
          <a:prstGeom prst="rect">
            <a:avLst/>
          </a:prstGeom>
        </p:spPr>
      </p:pic>
      <p:sp>
        <p:nvSpPr>
          <p:cNvPr id="27" name="Text Placeholder 24">
            <a:extLst>
              <a:ext uri="{FF2B5EF4-FFF2-40B4-BE49-F238E27FC236}">
                <a16:creationId xmlns:a16="http://schemas.microsoft.com/office/drawing/2014/main" id="{7EE15ED5-691E-4A80-B660-3B0245BC26B9}"/>
              </a:ext>
            </a:extLst>
          </p:cNvPr>
          <p:cNvSpPr txBox="1">
            <a:spLocks/>
          </p:cNvSpPr>
          <p:nvPr/>
        </p:nvSpPr>
        <p:spPr>
          <a:xfrm>
            <a:off x="8128001" y="3872606"/>
            <a:ext cx="3478782" cy="1590179"/>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Consider a routine</a:t>
            </a:r>
          </a:p>
          <a:p>
            <a:r>
              <a:rPr lang="en-US" sz="1400">
                <a:solidFill>
                  <a:schemeClr val="tx1"/>
                </a:solidFill>
                <a:latin typeface="+mn-lt"/>
              </a:rPr>
              <a:t>It can help to establish a routine (with </a:t>
            </a:r>
            <a:br>
              <a:rPr lang="en-US" sz="1400">
                <a:solidFill>
                  <a:schemeClr val="tx1"/>
                </a:solidFill>
                <a:latin typeface="+mn-lt"/>
              </a:rPr>
            </a:br>
            <a:r>
              <a:rPr lang="en-US" sz="1400">
                <a:solidFill>
                  <a:schemeClr val="tx1"/>
                </a:solidFill>
                <a:latin typeface="+mn-lt"/>
              </a:rPr>
              <a:t>room for changes) to set expectations with children and other adults. Don’t forget to carve out breaks to spend time with your entire family, including times for outdoor activities, breaks for meals, and more.</a:t>
            </a:r>
          </a:p>
        </p:txBody>
      </p:sp>
      <p:sp>
        <p:nvSpPr>
          <p:cNvPr id="18" name="Rectangle 17">
            <a:extLst>
              <a:ext uri="{FF2B5EF4-FFF2-40B4-BE49-F238E27FC236}">
                <a16:creationId xmlns:a16="http://schemas.microsoft.com/office/drawing/2014/main" id="{FB34D163-474F-4F88-B751-D70106417668}"/>
              </a:ext>
              <a:ext uri="{C183D7F6-B498-43B3-948B-1728B52AA6E4}">
                <adec:decorative xmlns:adec="http://schemas.microsoft.com/office/drawing/2017/decorative" val="1"/>
              </a:ext>
            </a:extLst>
          </p:cNvPr>
          <p:cNvSpPr/>
          <p:nvPr/>
        </p:nvSpPr>
        <p:spPr bwMode="auto">
          <a:xfrm>
            <a:off x="1523" y="6016304"/>
            <a:ext cx="1219200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20" name="Rectangle 19">
            <a:extLst>
              <a:ext uri="{FF2B5EF4-FFF2-40B4-BE49-F238E27FC236}">
                <a16:creationId xmlns:a16="http://schemas.microsoft.com/office/drawing/2014/main" id="{D34B3C1F-D8F8-4C74-A007-F5A7B7B34E4E}"/>
              </a:ext>
            </a:extLst>
          </p:cNvPr>
          <p:cNvSpPr/>
          <p:nvPr/>
        </p:nvSpPr>
        <p:spPr>
          <a:xfrm>
            <a:off x="958496" y="6214013"/>
            <a:ext cx="10303671" cy="446276"/>
          </a:xfrm>
          <a:prstGeom prst="rect">
            <a:avLst/>
          </a:prstGeom>
        </p:spPr>
        <p:txBody>
          <a:bodyPr wrap="square" lIns="0" tIns="0" rIns="0" bIns="0" anchor="ctr" anchorCtr="0">
            <a:spAutoFit/>
          </a:bodyPr>
          <a:lstStyle/>
          <a:p>
            <a:pPr marL="398145" defTabSz="932472" fontAlgn="base">
              <a:spcBef>
                <a:spcPct val="0"/>
              </a:spcBef>
              <a:spcAft>
                <a:spcPts val="600"/>
              </a:spcAft>
            </a:pPr>
            <a:r>
              <a:rPr lang="en-US" sz="1200" spc="-20">
                <a:solidFill>
                  <a:srgbClr val="323130"/>
                </a:solidFill>
                <a:hlinkClick r:id="rId6"/>
              </a:rPr>
              <a:t>Share</a:t>
            </a:r>
            <a:r>
              <a:rPr lang="en-US" sz="1200" spc="-20">
                <a:solidFill>
                  <a:srgbClr val="323130"/>
                </a:solidFill>
              </a:rPr>
              <a:t> your Outlook calendar with other people</a:t>
            </a:r>
            <a:endParaRPr lang="en-US" sz="1200" spc="-20">
              <a:solidFill>
                <a:srgbClr val="FF0000"/>
              </a:solidFill>
              <a:cs typeface="Segoe UI"/>
            </a:endParaRPr>
          </a:p>
          <a:p>
            <a:pPr marL="398145" defTabSz="932472" fontAlgn="base">
              <a:spcBef>
                <a:spcPct val="0"/>
              </a:spcBef>
              <a:spcAft>
                <a:spcPts val="600"/>
              </a:spcAft>
            </a:pPr>
            <a:r>
              <a:rPr lang="en-US" sz="1200" spc="-20">
                <a:solidFill>
                  <a:srgbClr val="323130"/>
                </a:solidFill>
              </a:rPr>
              <a:t>Use </a:t>
            </a:r>
            <a:r>
              <a:rPr lang="en-US" sz="1200" spc="-20">
                <a:solidFill>
                  <a:srgbClr val="323130"/>
                </a:solidFill>
                <a:hlinkClick r:id="rId7"/>
              </a:rPr>
              <a:t>shared family calendars </a:t>
            </a:r>
            <a:r>
              <a:rPr lang="en-US" sz="1200" spc="-20">
                <a:solidFill>
                  <a:srgbClr val="323130"/>
                </a:solidFill>
              </a:rPr>
              <a:t>in Outlook.com to share the schedule with the entire family.</a:t>
            </a:r>
          </a:p>
        </p:txBody>
      </p:sp>
      <p:grpSp>
        <p:nvGrpSpPr>
          <p:cNvPr id="30" name="Group 29" descr="Light bulb icon">
            <a:extLst>
              <a:ext uri="{FF2B5EF4-FFF2-40B4-BE49-F238E27FC236}">
                <a16:creationId xmlns:a16="http://schemas.microsoft.com/office/drawing/2014/main" id="{56323DBC-54FB-4063-AF52-2C97E320964B}"/>
              </a:ext>
            </a:extLst>
          </p:cNvPr>
          <p:cNvGrpSpPr/>
          <p:nvPr/>
        </p:nvGrpSpPr>
        <p:grpSpPr>
          <a:xfrm>
            <a:off x="541373" y="6139733"/>
            <a:ext cx="559996" cy="594838"/>
            <a:chOff x="1241431" y="2640042"/>
            <a:chExt cx="357190" cy="379417"/>
          </a:xfrm>
        </p:grpSpPr>
        <p:sp>
          <p:nvSpPr>
            <p:cNvPr id="31" name="Freeform 81">
              <a:extLst>
                <a:ext uri="{FF2B5EF4-FFF2-40B4-BE49-F238E27FC236}">
                  <a16:creationId xmlns:a16="http://schemas.microsoft.com/office/drawing/2014/main" id="{17599818-BEAD-463C-AC7F-8C60B5B34312}"/>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2">
              <a:extLst>
                <a:ext uri="{FF2B5EF4-FFF2-40B4-BE49-F238E27FC236}">
                  <a16:creationId xmlns:a16="http://schemas.microsoft.com/office/drawing/2014/main" id="{2721FCC6-A97A-424B-AF20-B844F8573F04}"/>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83">
              <a:extLst>
                <a:ext uri="{FF2B5EF4-FFF2-40B4-BE49-F238E27FC236}">
                  <a16:creationId xmlns:a16="http://schemas.microsoft.com/office/drawing/2014/main" id="{38953869-B5EC-4CE2-8EA1-817A700E4715}"/>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84">
              <a:extLst>
                <a:ext uri="{FF2B5EF4-FFF2-40B4-BE49-F238E27FC236}">
                  <a16:creationId xmlns:a16="http://schemas.microsoft.com/office/drawing/2014/main" id="{D535F15F-0376-4A7E-B729-23AE36F6FA44}"/>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5">
              <a:extLst>
                <a:ext uri="{FF2B5EF4-FFF2-40B4-BE49-F238E27FC236}">
                  <a16:creationId xmlns:a16="http://schemas.microsoft.com/office/drawing/2014/main" id="{027E4F46-34FC-4072-A1EB-9D06D9882007}"/>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6">
              <a:extLst>
                <a:ext uri="{FF2B5EF4-FFF2-40B4-BE49-F238E27FC236}">
                  <a16:creationId xmlns:a16="http://schemas.microsoft.com/office/drawing/2014/main" id="{669EA6AB-BE10-4558-8CDC-9FF5ECB01658}"/>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924403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Communicate with your stakeholders</a:t>
            </a:r>
          </a:p>
        </p:txBody>
      </p:sp>
      <p:sp>
        <p:nvSpPr>
          <p:cNvPr id="29" name="TextBox 28">
            <a:extLst>
              <a:ext uri="{FF2B5EF4-FFF2-40B4-BE49-F238E27FC236}">
                <a16:creationId xmlns:a16="http://schemas.microsoft.com/office/drawing/2014/main" id="{988879E0-D204-4E65-BE4F-1A03F4EB10E1}"/>
              </a:ext>
            </a:extLst>
          </p:cNvPr>
          <p:cNvSpPr txBox="1"/>
          <p:nvPr/>
        </p:nvSpPr>
        <p:spPr>
          <a:xfrm>
            <a:off x="588263" y="1066033"/>
            <a:ext cx="10751750" cy="553998"/>
          </a:xfrm>
          <a:prstGeom prst="rect">
            <a:avLst/>
          </a:prstGeom>
          <a:noFill/>
        </p:spPr>
        <p:txBody>
          <a:bodyPr wrap="square" lIns="0" tIns="0" rIns="0" bIns="0" rtlCol="0" anchor="ctr" anchorCtr="0">
            <a:spAutoFit/>
          </a:bodyPr>
          <a:lstStyle/>
          <a:p>
            <a:pPr lvl="0">
              <a:defRPr/>
            </a:pPr>
            <a:r>
              <a:rPr lang="en-US"/>
              <a:t>Set expectations with your team and stakeholders on your availability. Don’t feel you need</a:t>
            </a:r>
            <a:br>
              <a:rPr lang="en-US"/>
            </a:br>
            <a:r>
              <a:rPr lang="en-US"/>
              <a:t>to apologize for your modified hours, this is a unique situation and we’re all doing our best.</a:t>
            </a:r>
          </a:p>
        </p:txBody>
      </p:sp>
      <p:pic>
        <p:nvPicPr>
          <p:cNvPr id="17" name="Picture 16" descr="availability message">
            <a:extLst>
              <a:ext uri="{FF2B5EF4-FFF2-40B4-BE49-F238E27FC236}">
                <a16:creationId xmlns:a16="http://schemas.microsoft.com/office/drawing/2014/main" id="{605721CB-16B8-994D-911B-2BF70AEA7F11}"/>
              </a:ext>
            </a:extLst>
          </p:cNvPr>
          <p:cNvPicPr>
            <a:picLocks noChangeAspect="1"/>
          </p:cNvPicPr>
          <p:nvPr/>
        </p:nvPicPr>
        <p:blipFill rotWithShape="1">
          <a:blip r:embed="rId3">
            <a:extLst>
              <a:ext uri="{28A0092B-C50C-407E-A947-70E740481C1C}">
                <a14:useLocalDpi xmlns:a14="http://schemas.microsoft.com/office/drawing/2010/main" val="0"/>
              </a:ext>
            </a:extLst>
          </a:blip>
          <a:srcRect l="-14173" r="-12493"/>
          <a:stretch/>
        </p:blipFill>
        <p:spPr>
          <a:xfrm>
            <a:off x="588263" y="1818654"/>
            <a:ext cx="3473658" cy="1890062"/>
          </a:xfrm>
          <a:prstGeom prst="rect">
            <a:avLst/>
          </a:prstGeom>
          <a:solidFill>
            <a:schemeClr val="tx1">
              <a:lumMod val="85000"/>
              <a:lumOff val="15000"/>
            </a:schemeClr>
          </a:solidFill>
        </p:spPr>
      </p:pic>
      <p:sp>
        <p:nvSpPr>
          <p:cNvPr id="3" name="Content Placeholder 3">
            <a:extLst>
              <a:ext uri="{FF2B5EF4-FFF2-40B4-BE49-F238E27FC236}">
                <a16:creationId xmlns:a16="http://schemas.microsoft.com/office/drawing/2014/main" id="{650DFD6D-64F3-4A35-9D52-F689C58D7D98}"/>
              </a:ext>
            </a:extLst>
          </p:cNvPr>
          <p:cNvSpPr txBox="1">
            <a:spLocks/>
          </p:cNvSpPr>
          <p:nvPr/>
        </p:nvSpPr>
        <p:spPr>
          <a:xfrm>
            <a:off x="582611" y="3872606"/>
            <a:ext cx="3387505" cy="202106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None/>
            </a:pPr>
            <a:r>
              <a:rPr lang="en-US" sz="1600" dirty="0">
                <a:solidFill>
                  <a:schemeClr val="accent1"/>
                </a:solidFill>
                <a:latin typeface="+mj-lt"/>
                <a:cs typeface="Segoe UI"/>
              </a:rPr>
              <a:t>Communicate your availability</a:t>
            </a:r>
          </a:p>
          <a:p>
            <a:pPr marL="0" indent="0">
              <a:spcBef>
                <a:spcPts val="0"/>
              </a:spcBef>
              <a:spcAft>
                <a:spcPts val="400"/>
              </a:spcAft>
              <a:buNone/>
            </a:pPr>
            <a:r>
              <a:rPr lang="en-US" sz="1400" dirty="0">
                <a:cs typeface="Segoe UI"/>
              </a:rPr>
              <a:t>Communicate availability through i.e. a status message in Microsoft Teams, an OOF message in Outlook, or by blocking offline hours on your calendar. If your schedule changes frequently, let people know that your responses might be delayed and how to reach you with anything </a:t>
            </a:r>
            <a:r>
              <a:rPr lang="en-US" sz="1400">
                <a:cs typeface="Segoe UI"/>
              </a:rPr>
              <a:t>urgent or who </a:t>
            </a:r>
            <a:r>
              <a:rPr lang="en-US" sz="1400" dirty="0">
                <a:cs typeface="Segoe UI"/>
              </a:rPr>
              <a:t>to contact instead.</a:t>
            </a:r>
          </a:p>
        </p:txBody>
      </p:sp>
      <p:sp>
        <p:nvSpPr>
          <p:cNvPr id="5" name="Rectangle 4">
            <a:extLst>
              <a:ext uri="{FF2B5EF4-FFF2-40B4-BE49-F238E27FC236}">
                <a16:creationId xmlns:a16="http://schemas.microsoft.com/office/drawing/2014/main" id="{AF3B6505-8ADD-8040-B4E6-51BAC92414A8}"/>
              </a:ext>
              <a:ext uri="{C183D7F6-B498-43B3-948B-1728B52AA6E4}">
                <adec:decorative xmlns:adec="http://schemas.microsoft.com/office/drawing/2017/decorative" val="1"/>
              </a:ext>
            </a:extLst>
          </p:cNvPr>
          <p:cNvSpPr/>
          <p:nvPr/>
        </p:nvSpPr>
        <p:spPr bwMode="auto">
          <a:xfrm>
            <a:off x="4356100" y="1818654"/>
            <a:ext cx="3481388" cy="189006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6" name="Group 5" descr="sharing updates icon">
            <a:extLst>
              <a:ext uri="{FF2B5EF4-FFF2-40B4-BE49-F238E27FC236}">
                <a16:creationId xmlns:a16="http://schemas.microsoft.com/office/drawing/2014/main" id="{C6BCEC42-1301-47B8-B27D-D45DBD585FB2}"/>
              </a:ext>
            </a:extLst>
          </p:cNvPr>
          <p:cNvGrpSpPr/>
          <p:nvPr/>
        </p:nvGrpSpPr>
        <p:grpSpPr>
          <a:xfrm>
            <a:off x="5066200" y="2295023"/>
            <a:ext cx="2002445" cy="901089"/>
            <a:chOff x="5066200" y="2503436"/>
            <a:chExt cx="2002445" cy="901089"/>
          </a:xfrm>
          <a:solidFill>
            <a:schemeClr val="bg1"/>
          </a:solidFill>
        </p:grpSpPr>
        <p:pic>
          <p:nvPicPr>
            <p:cNvPr id="19" name="Graphic 18">
              <a:extLst>
                <a:ext uri="{FF2B5EF4-FFF2-40B4-BE49-F238E27FC236}">
                  <a16:creationId xmlns:a16="http://schemas.microsoft.com/office/drawing/2014/main" id="{32E2447C-05CB-C249-85EF-AEE511F424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66200" y="2549597"/>
              <a:ext cx="808765" cy="808765"/>
            </a:xfrm>
            <a:prstGeom prst="rect">
              <a:avLst/>
            </a:prstGeom>
          </p:spPr>
        </p:pic>
        <p:pic>
          <p:nvPicPr>
            <p:cNvPr id="21" name="Graphic 20">
              <a:extLst>
                <a:ext uri="{FF2B5EF4-FFF2-40B4-BE49-F238E27FC236}">
                  <a16:creationId xmlns:a16="http://schemas.microsoft.com/office/drawing/2014/main" id="{38E3AC11-B07E-BC4C-8304-8E871B85EA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67556" y="2503436"/>
              <a:ext cx="901089" cy="901089"/>
            </a:xfrm>
            <a:prstGeom prst="rect">
              <a:avLst/>
            </a:prstGeom>
          </p:spPr>
        </p:pic>
      </p:grpSp>
      <p:sp>
        <p:nvSpPr>
          <p:cNvPr id="4" name="Text Placeholder 25">
            <a:extLst>
              <a:ext uri="{FF2B5EF4-FFF2-40B4-BE49-F238E27FC236}">
                <a16:creationId xmlns:a16="http://schemas.microsoft.com/office/drawing/2014/main" id="{F04C9E27-B9BE-45AA-82EA-0C0A3EADD2D2}"/>
              </a:ext>
            </a:extLst>
          </p:cNvPr>
          <p:cNvSpPr txBox="1">
            <a:spLocks/>
          </p:cNvSpPr>
          <p:nvPr/>
        </p:nvSpPr>
        <p:spPr>
          <a:xfrm>
            <a:off x="4356100" y="3872606"/>
            <a:ext cx="3481388" cy="159017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None/>
            </a:pPr>
            <a:r>
              <a:rPr lang="en-US" sz="1600">
                <a:solidFill>
                  <a:schemeClr val="accent1"/>
                </a:solidFill>
                <a:latin typeface="+mj-lt"/>
                <a:cs typeface="Segoe UI"/>
              </a:rPr>
              <a:t>Share updates regularly</a:t>
            </a:r>
          </a:p>
          <a:p>
            <a:pPr marL="0" indent="0">
              <a:spcBef>
                <a:spcPts val="0"/>
              </a:spcBef>
              <a:spcAft>
                <a:spcPts val="400"/>
              </a:spcAft>
              <a:buNone/>
            </a:pPr>
            <a:r>
              <a:rPr lang="en-US" sz="1400">
                <a:cs typeface="Segoe UI"/>
              </a:rPr>
              <a:t>Communicate any changes to your stakeholders and regularly provide updates on your deliverables so that they can plan work on their side accordingly. Be sure to share only with those who need to know</a:t>
            </a:r>
            <a:br>
              <a:rPr lang="en-US" sz="1400">
                <a:cs typeface="Segoe UI"/>
              </a:rPr>
            </a:br>
            <a:r>
              <a:rPr lang="en-US" sz="1400">
                <a:cs typeface="Segoe UI"/>
              </a:rPr>
              <a:t>to make it easy for others to prioritize.</a:t>
            </a:r>
          </a:p>
        </p:txBody>
      </p:sp>
      <p:sp>
        <p:nvSpPr>
          <p:cNvPr id="26" name="Rectangle 25">
            <a:extLst>
              <a:ext uri="{FF2B5EF4-FFF2-40B4-BE49-F238E27FC236}">
                <a16:creationId xmlns:a16="http://schemas.microsoft.com/office/drawing/2014/main" id="{37AD4222-4949-8048-AA75-A6B911C31ACB}"/>
              </a:ext>
              <a:ext uri="{C183D7F6-B498-43B3-948B-1728B52AA6E4}">
                <adec:decorative xmlns:adec="http://schemas.microsoft.com/office/drawing/2017/decorative" val="1"/>
              </a:ext>
            </a:extLst>
          </p:cNvPr>
          <p:cNvSpPr/>
          <p:nvPr/>
        </p:nvSpPr>
        <p:spPr bwMode="auto">
          <a:xfrm>
            <a:off x="8130079" y="1818654"/>
            <a:ext cx="3481388" cy="189006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20" name="Graphic 19" descr="calendar icon">
            <a:extLst>
              <a:ext uri="{FF2B5EF4-FFF2-40B4-BE49-F238E27FC236}">
                <a16:creationId xmlns:a16="http://schemas.microsoft.com/office/drawing/2014/main" id="{FBF35DB4-5A4E-0849-BAE1-965933175E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01140" y="2323599"/>
            <a:ext cx="975361" cy="975361"/>
          </a:xfrm>
          <a:prstGeom prst="rect">
            <a:avLst/>
          </a:prstGeom>
        </p:spPr>
      </p:pic>
      <p:sp>
        <p:nvSpPr>
          <p:cNvPr id="25" name="Text Placeholder 25">
            <a:extLst>
              <a:ext uri="{FF2B5EF4-FFF2-40B4-BE49-F238E27FC236}">
                <a16:creationId xmlns:a16="http://schemas.microsoft.com/office/drawing/2014/main" id="{B502887F-1638-4580-84F4-FE7296D289C6}"/>
              </a:ext>
            </a:extLst>
          </p:cNvPr>
          <p:cNvSpPr txBox="1">
            <a:spLocks/>
          </p:cNvSpPr>
          <p:nvPr/>
        </p:nvSpPr>
        <p:spPr>
          <a:xfrm>
            <a:off x="8139875" y="3872606"/>
            <a:ext cx="3596854" cy="159017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None/>
            </a:pPr>
            <a:r>
              <a:rPr lang="en-US" sz="1600">
                <a:solidFill>
                  <a:schemeClr val="accent1"/>
                </a:solidFill>
                <a:latin typeface="+mj-lt"/>
                <a:cs typeface="Segoe UI"/>
              </a:rPr>
              <a:t>Make meetings count</a:t>
            </a:r>
          </a:p>
          <a:p>
            <a:pPr marL="0" indent="0">
              <a:spcBef>
                <a:spcPts val="0"/>
              </a:spcBef>
              <a:spcAft>
                <a:spcPts val="400"/>
              </a:spcAft>
              <a:buNone/>
            </a:pPr>
            <a:r>
              <a:rPr lang="en-US" sz="1400"/>
              <a:t>To prioritize your time, ask for a meeting agenda ahead of time, and determine if you are a required or optional attendee. Schedule meetings to conclude five minutes before the end of the hour or half hour to avoid uninterrupted back-to-backs.</a:t>
            </a:r>
          </a:p>
        </p:txBody>
      </p:sp>
      <p:sp>
        <p:nvSpPr>
          <p:cNvPr id="27" name="Rectangle 26">
            <a:extLst>
              <a:ext uri="{FF2B5EF4-FFF2-40B4-BE49-F238E27FC236}">
                <a16:creationId xmlns:a16="http://schemas.microsoft.com/office/drawing/2014/main" id="{04837F90-543A-40C3-ABD1-CE6FD8AC6D5C}"/>
              </a:ext>
              <a:ext uri="{C183D7F6-B498-43B3-948B-1728B52AA6E4}">
                <adec:decorative xmlns:adec="http://schemas.microsoft.com/office/drawing/2017/decorative" val="1"/>
              </a:ext>
            </a:extLst>
          </p:cNvPr>
          <p:cNvSpPr/>
          <p:nvPr/>
        </p:nvSpPr>
        <p:spPr bwMode="auto">
          <a:xfrm>
            <a:off x="1523" y="6016304"/>
            <a:ext cx="1219200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30" name="Rectangle 29">
            <a:extLst>
              <a:ext uri="{FF2B5EF4-FFF2-40B4-BE49-F238E27FC236}">
                <a16:creationId xmlns:a16="http://schemas.microsoft.com/office/drawing/2014/main" id="{6246648D-0C46-4B40-B131-E45FD5BD2F23}"/>
              </a:ext>
            </a:extLst>
          </p:cNvPr>
          <p:cNvSpPr/>
          <p:nvPr/>
        </p:nvSpPr>
        <p:spPr>
          <a:xfrm>
            <a:off x="958496" y="6223247"/>
            <a:ext cx="10303671" cy="427809"/>
          </a:xfrm>
          <a:prstGeom prst="rect">
            <a:avLst/>
          </a:prstGeom>
        </p:spPr>
        <p:txBody>
          <a:bodyPr wrap="square" lIns="0" tIns="0" rIns="0" bIns="0" anchor="ctr" anchorCtr="0">
            <a:spAutoFit/>
          </a:bodyPr>
          <a:lstStyle/>
          <a:p>
            <a:pPr marL="398145" lvl="0" defTabSz="932472" fontAlgn="base">
              <a:spcBef>
                <a:spcPct val="0"/>
              </a:spcBef>
              <a:spcAft>
                <a:spcPts val="600"/>
              </a:spcAft>
              <a:defRPr/>
            </a:pPr>
            <a:r>
              <a:rPr lang="en-US" sz="1200">
                <a:cs typeface="Segoe UI"/>
                <a:hlinkClick r:id="rId10"/>
              </a:rPr>
              <a:t>Set a status message </a:t>
            </a:r>
            <a:r>
              <a:rPr lang="en-US" sz="1200">
                <a:cs typeface="Segoe UI"/>
              </a:rPr>
              <a:t>in Teams and update your calendar to indicate if you are free or busy.</a:t>
            </a:r>
          </a:p>
          <a:p>
            <a:pPr marL="398145" defTabSz="932472" fontAlgn="base">
              <a:lnSpc>
                <a:spcPct val="90000"/>
              </a:lnSpc>
              <a:spcBef>
                <a:spcPct val="0"/>
              </a:spcBef>
              <a:spcAft>
                <a:spcPts val="600"/>
              </a:spcAft>
            </a:pPr>
            <a:r>
              <a:rPr lang="en-US" sz="1200">
                <a:cs typeface="Segoe UI"/>
              </a:rPr>
              <a:t>Start using </a:t>
            </a:r>
            <a:r>
              <a:rPr lang="en-US" sz="1200">
                <a:cs typeface="Segoe UI"/>
                <a:hlinkClick r:id="rId11"/>
              </a:rPr>
              <a:t>Planner in Teams </a:t>
            </a:r>
            <a:r>
              <a:rPr lang="en-US" sz="1200">
                <a:cs typeface="Segoe UI"/>
              </a:rPr>
              <a:t>to organize and prioritize action items across a group of people. </a:t>
            </a:r>
          </a:p>
        </p:txBody>
      </p:sp>
      <p:grpSp>
        <p:nvGrpSpPr>
          <p:cNvPr id="31" name="Group 30" descr="Light bulb icon">
            <a:extLst>
              <a:ext uri="{FF2B5EF4-FFF2-40B4-BE49-F238E27FC236}">
                <a16:creationId xmlns:a16="http://schemas.microsoft.com/office/drawing/2014/main" id="{121CEA6D-4F59-436A-B921-D9B8804E2803}"/>
              </a:ext>
            </a:extLst>
          </p:cNvPr>
          <p:cNvGrpSpPr/>
          <p:nvPr/>
        </p:nvGrpSpPr>
        <p:grpSpPr>
          <a:xfrm>
            <a:off x="541373" y="6139733"/>
            <a:ext cx="559996" cy="594838"/>
            <a:chOff x="1241431" y="2640042"/>
            <a:chExt cx="357190" cy="379417"/>
          </a:xfrm>
        </p:grpSpPr>
        <p:sp>
          <p:nvSpPr>
            <p:cNvPr id="32" name="Freeform 81">
              <a:extLst>
                <a:ext uri="{FF2B5EF4-FFF2-40B4-BE49-F238E27FC236}">
                  <a16:creationId xmlns:a16="http://schemas.microsoft.com/office/drawing/2014/main" id="{C3F377DD-78CB-4A0B-A40F-79BC04CAB894}"/>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2">
              <a:extLst>
                <a:ext uri="{FF2B5EF4-FFF2-40B4-BE49-F238E27FC236}">
                  <a16:creationId xmlns:a16="http://schemas.microsoft.com/office/drawing/2014/main" id="{015D6B99-93BE-4B31-9DAB-C82418EF75C6}"/>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83">
              <a:extLst>
                <a:ext uri="{FF2B5EF4-FFF2-40B4-BE49-F238E27FC236}">
                  <a16:creationId xmlns:a16="http://schemas.microsoft.com/office/drawing/2014/main" id="{60C84EA2-1C4A-43E8-9DCA-4909511ED334}"/>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84">
              <a:extLst>
                <a:ext uri="{FF2B5EF4-FFF2-40B4-BE49-F238E27FC236}">
                  <a16:creationId xmlns:a16="http://schemas.microsoft.com/office/drawing/2014/main" id="{D69D4F69-0396-4267-BFE2-7FDC01BD69F8}"/>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5">
              <a:extLst>
                <a:ext uri="{FF2B5EF4-FFF2-40B4-BE49-F238E27FC236}">
                  <a16:creationId xmlns:a16="http://schemas.microsoft.com/office/drawing/2014/main" id="{A07310F3-CAA2-4568-9CCB-45A42555C727}"/>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3A469AE7-4DF8-4BD3-85B6-D21BA83727A7}"/>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789143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D7E3-0291-4F91-B553-F50F5E4DCCF0}"/>
              </a:ext>
            </a:extLst>
          </p:cNvPr>
          <p:cNvSpPr>
            <a:spLocks noGrp="1"/>
          </p:cNvSpPr>
          <p:nvPr>
            <p:ph type="title"/>
          </p:nvPr>
        </p:nvSpPr>
        <p:spPr>
          <a:xfrm>
            <a:off x="588263" y="5159129"/>
            <a:ext cx="11018520" cy="1107996"/>
          </a:xfrm>
        </p:spPr>
        <p:txBody>
          <a:bodyPr/>
          <a:lstStyle/>
          <a:p>
            <a:r>
              <a:rPr lang="en-US"/>
              <a:t>Tips for working from home</a:t>
            </a:r>
            <a:br>
              <a:rPr lang="en-US"/>
            </a:br>
            <a:r>
              <a:rPr lang="en-US"/>
              <a:t>with newborns and toddlers</a:t>
            </a:r>
          </a:p>
        </p:txBody>
      </p:sp>
      <p:pic>
        <p:nvPicPr>
          <p:cNvPr id="4" name="Picture 3" descr="A person with a toddler sitting at a table using a computer&#10;&#10;">
            <a:extLst>
              <a:ext uri="{FF2B5EF4-FFF2-40B4-BE49-F238E27FC236}">
                <a16:creationId xmlns:a16="http://schemas.microsoft.com/office/drawing/2014/main" id="{81AD80C8-AB6D-4B48-BEEB-3E95A745C48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4572000"/>
          </a:xfrm>
          <a:prstGeom prst="rect">
            <a:avLst/>
          </a:prstGeom>
        </p:spPr>
      </p:pic>
    </p:spTree>
    <p:extLst>
      <p:ext uri="{BB962C8B-B14F-4D97-AF65-F5344CB8AC3E}">
        <p14:creationId xmlns:p14="http://schemas.microsoft.com/office/powerpoint/2010/main" val="28766125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382F-B500-4C48-896B-21C23AA51E78}"/>
              </a:ext>
            </a:extLst>
          </p:cNvPr>
          <p:cNvSpPr>
            <a:spLocks noGrp="1"/>
          </p:cNvSpPr>
          <p:nvPr>
            <p:ph type="title"/>
          </p:nvPr>
        </p:nvSpPr>
        <p:spPr/>
        <p:txBody>
          <a:bodyPr/>
          <a:lstStyle/>
          <a:p>
            <a:r>
              <a:rPr lang="en-US"/>
              <a:t>Newborns and toddlers</a:t>
            </a:r>
          </a:p>
        </p:txBody>
      </p:sp>
      <p:sp>
        <p:nvSpPr>
          <p:cNvPr id="29" name="TextBox 28">
            <a:extLst>
              <a:ext uri="{FF2B5EF4-FFF2-40B4-BE49-F238E27FC236}">
                <a16:creationId xmlns:a16="http://schemas.microsoft.com/office/drawing/2014/main" id="{988879E0-D204-4E65-BE4F-1A03F4EB10E1}"/>
              </a:ext>
            </a:extLst>
          </p:cNvPr>
          <p:cNvSpPr txBox="1"/>
          <p:nvPr/>
        </p:nvSpPr>
        <p:spPr>
          <a:xfrm>
            <a:off x="588263" y="1096810"/>
            <a:ext cx="10751750" cy="553998"/>
          </a:xfrm>
          <a:prstGeom prst="rect">
            <a:avLst/>
          </a:prstGeom>
          <a:noFill/>
        </p:spPr>
        <p:txBody>
          <a:bodyPr wrap="square" lIns="0" tIns="0" rIns="0" bIns="0" rtlCol="0" anchor="ctr" anchorCtr="0">
            <a:spAutoFit/>
          </a:bodyPr>
          <a:lstStyle/>
          <a:p>
            <a:pPr lvl="0">
              <a:defRPr/>
            </a:pPr>
            <a:r>
              <a:rPr lang="en-US"/>
              <a:t>Be flexible about your workspace and explore options to be productive without</a:t>
            </a:r>
            <a:br>
              <a:rPr lang="en-US"/>
            </a:br>
            <a:r>
              <a:rPr lang="en-US"/>
              <a:t>always having to be in front of your laptop.</a:t>
            </a:r>
          </a:p>
        </p:txBody>
      </p:sp>
      <p:pic>
        <p:nvPicPr>
          <p:cNvPr id="14" name="Picture 13" descr="headphones on a table">
            <a:extLst>
              <a:ext uri="{FF2B5EF4-FFF2-40B4-BE49-F238E27FC236}">
                <a16:creationId xmlns:a16="http://schemas.microsoft.com/office/drawing/2014/main" id="{42B746A0-D83B-284D-B67B-70CD5025157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1427" y="1818654"/>
            <a:ext cx="3441176" cy="1893786"/>
          </a:xfrm>
          <a:prstGeom prst="rect">
            <a:avLst/>
          </a:prstGeom>
        </p:spPr>
      </p:pic>
      <p:sp>
        <p:nvSpPr>
          <p:cNvPr id="27" name="Text Placeholder 24">
            <a:extLst>
              <a:ext uri="{FF2B5EF4-FFF2-40B4-BE49-F238E27FC236}">
                <a16:creationId xmlns:a16="http://schemas.microsoft.com/office/drawing/2014/main" id="{7EE15ED5-691E-4A80-B660-3B0245BC26B9}"/>
              </a:ext>
            </a:extLst>
          </p:cNvPr>
          <p:cNvSpPr txBox="1">
            <a:spLocks/>
          </p:cNvSpPr>
          <p:nvPr/>
        </p:nvSpPr>
        <p:spPr>
          <a:xfrm>
            <a:off x="611427" y="3872606"/>
            <a:ext cx="3514707" cy="137473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Go wireless</a:t>
            </a:r>
          </a:p>
          <a:p>
            <a:r>
              <a:rPr lang="en-US" sz="1400">
                <a:solidFill>
                  <a:schemeClr val="tx1"/>
                </a:solidFill>
                <a:latin typeface="+mn-lt"/>
              </a:rPr>
              <a:t>Consider wireless headphones so you can join a call hands-free while tending to your baby when needed. This is a great option when you have meetings that don’t require you to be in front of your laptop.</a:t>
            </a:r>
          </a:p>
        </p:txBody>
      </p:sp>
      <p:pic>
        <p:nvPicPr>
          <p:cNvPr id="4" name="Picture 3" descr="Woman pushing stroller on phone">
            <a:extLst>
              <a:ext uri="{FF2B5EF4-FFF2-40B4-BE49-F238E27FC236}">
                <a16:creationId xmlns:a16="http://schemas.microsoft.com/office/drawing/2014/main" id="{D297DB7B-53C5-CE41-BC31-201D577AD69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39787" y="1818654"/>
            <a:ext cx="3514706" cy="1890063"/>
          </a:xfrm>
          <a:prstGeom prst="rect">
            <a:avLst/>
          </a:prstGeom>
        </p:spPr>
      </p:pic>
      <p:sp>
        <p:nvSpPr>
          <p:cNvPr id="25" name="Text Placeholder 25">
            <a:extLst>
              <a:ext uri="{FF2B5EF4-FFF2-40B4-BE49-F238E27FC236}">
                <a16:creationId xmlns:a16="http://schemas.microsoft.com/office/drawing/2014/main" id="{B502887F-1638-4580-84F4-FE7296D289C6}"/>
              </a:ext>
            </a:extLst>
          </p:cNvPr>
          <p:cNvSpPr txBox="1">
            <a:spLocks/>
          </p:cNvSpPr>
          <p:nvPr/>
        </p:nvSpPr>
        <p:spPr>
          <a:xfrm>
            <a:off x="4416646" y="3872606"/>
            <a:ext cx="3420842" cy="1374735"/>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Walking meetings</a:t>
            </a:r>
          </a:p>
          <a:p>
            <a:r>
              <a:rPr lang="en-US" sz="1400">
                <a:solidFill>
                  <a:schemeClr val="tx1"/>
                </a:solidFill>
                <a:latin typeface="+mn-lt"/>
              </a:rPr>
              <a:t>Try taking a call while going on a stroller walk with your little one. Not only is this </a:t>
            </a:r>
            <a:br>
              <a:rPr lang="en-US" sz="1400">
                <a:solidFill>
                  <a:schemeClr val="tx1"/>
                </a:solidFill>
                <a:latin typeface="+mn-lt"/>
              </a:rPr>
            </a:br>
            <a:r>
              <a:rPr lang="en-US" sz="1400">
                <a:solidFill>
                  <a:schemeClr val="tx1"/>
                </a:solidFill>
                <a:latin typeface="+mn-lt"/>
              </a:rPr>
              <a:t>a great way for you and your child to get some fresh air, but you also get some physical activity.</a:t>
            </a:r>
          </a:p>
        </p:txBody>
      </p:sp>
      <p:pic>
        <p:nvPicPr>
          <p:cNvPr id="19" name="Picture 18" descr="baby monitor">
            <a:extLst>
              <a:ext uri="{FF2B5EF4-FFF2-40B4-BE49-F238E27FC236}">
                <a16:creationId xmlns:a16="http://schemas.microsoft.com/office/drawing/2014/main" id="{94AF079E-624B-0047-870F-5A7FFA72A2E5}"/>
              </a:ext>
            </a:extLst>
          </p:cNvPr>
          <p:cNvPicPr>
            <a:picLocks noChangeAspect="1"/>
          </p:cNvPicPr>
          <p:nvPr/>
        </p:nvPicPr>
        <p:blipFill rotWithShape="1">
          <a:blip r:embed="rId5">
            <a:extLst>
              <a:ext uri="{28A0092B-C50C-407E-A947-70E740481C1C}">
                <a14:useLocalDpi xmlns:a14="http://schemas.microsoft.com/office/drawing/2010/main" val="0"/>
              </a:ext>
            </a:extLst>
          </a:blip>
          <a:srcRect b="-14"/>
          <a:stretch/>
        </p:blipFill>
        <p:spPr>
          <a:xfrm>
            <a:off x="8128000" y="1818654"/>
            <a:ext cx="3452573" cy="1890063"/>
          </a:xfrm>
          <a:prstGeom prst="rect">
            <a:avLst/>
          </a:prstGeom>
        </p:spPr>
      </p:pic>
      <p:sp>
        <p:nvSpPr>
          <p:cNvPr id="28" name="Content Placeholder 3">
            <a:extLst>
              <a:ext uri="{FF2B5EF4-FFF2-40B4-BE49-F238E27FC236}">
                <a16:creationId xmlns:a16="http://schemas.microsoft.com/office/drawing/2014/main" id="{BD2FE6D4-87B0-4DF3-8278-CA129FF40DC0}"/>
              </a:ext>
            </a:extLst>
          </p:cNvPr>
          <p:cNvSpPr txBox="1">
            <a:spLocks/>
          </p:cNvSpPr>
          <p:nvPr/>
        </p:nvSpPr>
        <p:spPr>
          <a:xfrm>
            <a:off x="8128000" y="3872606"/>
            <a:ext cx="3481388" cy="943848"/>
          </a:xfrm>
          <a:prstGeom prst="rect">
            <a:avLst/>
          </a:prstGeom>
        </p:spPr>
        <p:txBody>
          <a:bodyPr vert="horz" wrap="square" lIns="0" tIns="0" rIns="0" bIns="0" rtlCol="0" anchor="t">
            <a:spAutoFit/>
          </a:bodyPr>
          <a:lstStyle>
            <a:defPPr>
              <a:defRPr lang="en-US"/>
            </a:defPPr>
            <a:lvl1pPr marR="0" indent="0" defTabSz="932742" fontAlgn="auto">
              <a:lnSpc>
                <a:spcPct val="100000"/>
              </a:lnSpc>
              <a:spcBef>
                <a:spcPts val="0"/>
              </a:spcBef>
              <a:spcAft>
                <a:spcPts val="400"/>
              </a:spcAft>
              <a:buClrTx/>
              <a:buSzPct val="90000"/>
              <a:buFont typeface="Wingdings" panose="05000000000000000000" pitchFamily="2" charset="2"/>
              <a:buNone/>
              <a:tabLst/>
              <a:defRPr sz="1600" spc="0" baseline="0">
                <a:solidFill>
                  <a:schemeClr val="accent1"/>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Have a baby monitor?</a:t>
            </a:r>
          </a:p>
          <a:p>
            <a:r>
              <a:rPr lang="en-US" sz="1400">
                <a:solidFill>
                  <a:schemeClr val="tx1"/>
                </a:solidFill>
                <a:latin typeface="+mn-lt"/>
              </a:rPr>
              <a:t>During nap time, leverage a baby monitor to keep track of your children while taking care of some work or other tasks at home.</a:t>
            </a:r>
          </a:p>
        </p:txBody>
      </p:sp>
      <p:sp>
        <p:nvSpPr>
          <p:cNvPr id="20" name="Rectangle 19">
            <a:extLst>
              <a:ext uri="{FF2B5EF4-FFF2-40B4-BE49-F238E27FC236}">
                <a16:creationId xmlns:a16="http://schemas.microsoft.com/office/drawing/2014/main" id="{D0DA1909-150D-4AE4-BD1A-4B9715886E4B}"/>
              </a:ext>
              <a:ext uri="{C183D7F6-B498-43B3-948B-1728B52AA6E4}">
                <adec:decorative xmlns:adec="http://schemas.microsoft.com/office/drawing/2017/decorative" val="1"/>
              </a:ext>
            </a:extLst>
          </p:cNvPr>
          <p:cNvSpPr/>
          <p:nvPr/>
        </p:nvSpPr>
        <p:spPr bwMode="auto">
          <a:xfrm>
            <a:off x="0" y="6016304"/>
            <a:ext cx="448818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24" name="TextBox 23">
            <a:extLst>
              <a:ext uri="{FF2B5EF4-FFF2-40B4-BE49-F238E27FC236}">
                <a16:creationId xmlns:a16="http://schemas.microsoft.com/office/drawing/2014/main" id="{72C43586-2961-EB43-A39B-740D1DE3C75D}"/>
              </a:ext>
            </a:extLst>
          </p:cNvPr>
          <p:cNvSpPr txBox="1"/>
          <p:nvPr/>
        </p:nvSpPr>
        <p:spPr>
          <a:xfrm>
            <a:off x="611427" y="6129376"/>
            <a:ext cx="3473658" cy="615553"/>
          </a:xfrm>
          <a:prstGeom prst="rect">
            <a:avLst/>
          </a:prstGeom>
          <a:noFill/>
        </p:spPr>
        <p:txBody>
          <a:bodyPr wrap="square" lIns="0" tIns="0" rIns="0" bIns="0" rtlCol="0" anchor="ctr" anchorCtr="0">
            <a:spAutoFit/>
          </a:bodyPr>
          <a:lstStyle/>
          <a:p>
            <a:pPr lvl="0">
              <a:defRPr/>
            </a:pPr>
            <a:r>
              <a:rPr lang="en-US" sz="1000" b="1">
                <a:latin typeface="Segoe UI" panose="020B0502040204020203" pitchFamily="34" charset="0"/>
                <a:cs typeface="Segoe UI" panose="020B0502040204020203" pitchFamily="34" charset="0"/>
              </a:rPr>
              <a:t>Please note: </a:t>
            </a:r>
            <a:r>
              <a:rPr lang="en-US" sz="1000"/>
              <a:t>These are practices shared by parents at Microsoft. We understand that every family and situation is different and not all may be applicable to you. Please do what works best for your family.</a:t>
            </a:r>
          </a:p>
        </p:txBody>
      </p:sp>
      <p:sp>
        <p:nvSpPr>
          <p:cNvPr id="16" name="Rectangle 15">
            <a:extLst>
              <a:ext uri="{FF2B5EF4-FFF2-40B4-BE49-F238E27FC236}">
                <a16:creationId xmlns:a16="http://schemas.microsoft.com/office/drawing/2014/main" id="{641A3B66-E5AD-420E-A1B2-D5B1E9182611}"/>
              </a:ext>
              <a:ext uri="{C183D7F6-B498-43B3-948B-1728B52AA6E4}">
                <adec:decorative xmlns:adec="http://schemas.microsoft.com/office/drawing/2017/decorative" val="1"/>
              </a:ext>
            </a:extLst>
          </p:cNvPr>
          <p:cNvSpPr/>
          <p:nvPr/>
        </p:nvSpPr>
        <p:spPr bwMode="auto">
          <a:xfrm>
            <a:off x="4541520" y="6016304"/>
            <a:ext cx="7650480" cy="8416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98463" marR="0" lvl="0" indent="0" algn="l"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50E6FF"/>
              </a:solidFill>
              <a:effectLst/>
              <a:uLnTx/>
              <a:uFillTx/>
              <a:latin typeface="Segoe UI Semibold"/>
              <a:ea typeface="Segoe UI" pitchFamily="34" charset="0"/>
              <a:cs typeface="Segoe UI" pitchFamily="34" charset="0"/>
            </a:endParaRPr>
          </a:p>
        </p:txBody>
      </p:sp>
      <p:sp>
        <p:nvSpPr>
          <p:cNvPr id="18" name="Rectangle 17">
            <a:extLst>
              <a:ext uri="{FF2B5EF4-FFF2-40B4-BE49-F238E27FC236}">
                <a16:creationId xmlns:a16="http://schemas.microsoft.com/office/drawing/2014/main" id="{801F2255-C80F-437E-8E6D-700B65A423B6}"/>
              </a:ext>
            </a:extLst>
          </p:cNvPr>
          <p:cNvSpPr/>
          <p:nvPr/>
        </p:nvSpPr>
        <p:spPr>
          <a:xfrm>
            <a:off x="5296761" y="6354052"/>
            <a:ext cx="5297524" cy="168668"/>
          </a:xfrm>
          <a:prstGeom prst="rect">
            <a:avLst/>
          </a:prstGeom>
        </p:spPr>
        <p:txBody>
          <a:bodyPr wrap="square" lIns="0" tIns="0" rIns="0" bIns="0" anchor="ctr" anchorCtr="0">
            <a:spAutoFit/>
          </a:bodyPr>
          <a:lstStyle/>
          <a:p>
            <a:pPr marL="398145" defTabSz="932472" fontAlgn="base">
              <a:lnSpc>
                <a:spcPct val="90000"/>
              </a:lnSpc>
              <a:spcBef>
                <a:spcPct val="0"/>
              </a:spcBef>
              <a:spcAft>
                <a:spcPct val="0"/>
              </a:spcAft>
            </a:pPr>
            <a:r>
              <a:rPr lang="en-US" sz="1200">
                <a:cs typeface="Segoe UI"/>
              </a:rPr>
              <a:t>Try Teams </a:t>
            </a:r>
            <a:r>
              <a:rPr lang="en-US" sz="1200">
                <a:cs typeface="Segoe UI"/>
                <a:hlinkClick r:id="rId6"/>
              </a:rPr>
              <a:t>Meetings on mobile </a:t>
            </a:r>
            <a:r>
              <a:rPr lang="en-US" sz="1200">
                <a:cs typeface="Segoe UI"/>
              </a:rPr>
              <a:t>to conduct check-ins and get outside.</a:t>
            </a:r>
          </a:p>
        </p:txBody>
      </p:sp>
      <p:grpSp>
        <p:nvGrpSpPr>
          <p:cNvPr id="31" name="Group 30" descr="Light bulb icon">
            <a:extLst>
              <a:ext uri="{FF2B5EF4-FFF2-40B4-BE49-F238E27FC236}">
                <a16:creationId xmlns:a16="http://schemas.microsoft.com/office/drawing/2014/main" id="{1EB2B70A-1249-4983-9D3E-B06E1E1B6A98}"/>
              </a:ext>
            </a:extLst>
          </p:cNvPr>
          <p:cNvGrpSpPr/>
          <p:nvPr/>
        </p:nvGrpSpPr>
        <p:grpSpPr>
          <a:xfrm>
            <a:off x="4893418" y="6139733"/>
            <a:ext cx="559996" cy="594838"/>
            <a:chOff x="1241431" y="2640042"/>
            <a:chExt cx="357190" cy="379417"/>
          </a:xfrm>
        </p:grpSpPr>
        <p:sp>
          <p:nvSpPr>
            <p:cNvPr id="32" name="Freeform 81">
              <a:extLst>
                <a:ext uri="{FF2B5EF4-FFF2-40B4-BE49-F238E27FC236}">
                  <a16:creationId xmlns:a16="http://schemas.microsoft.com/office/drawing/2014/main" id="{AA91A64F-3DB5-4F62-8B15-FD8A5D9DE10C}"/>
                </a:ext>
              </a:extLst>
            </p:cNvPr>
            <p:cNvSpPr>
              <a:spLocks/>
            </p:cNvSpPr>
            <p:nvPr/>
          </p:nvSpPr>
          <p:spPr bwMode="auto">
            <a:xfrm>
              <a:off x="1397005" y="3005170"/>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2">
              <a:extLst>
                <a:ext uri="{FF2B5EF4-FFF2-40B4-BE49-F238E27FC236}">
                  <a16:creationId xmlns:a16="http://schemas.microsoft.com/office/drawing/2014/main" id="{C5C9D648-ADC9-477D-9F01-FD63656D9EC6}"/>
                </a:ext>
              </a:extLst>
            </p:cNvPr>
            <p:cNvSpPr>
              <a:spLocks/>
            </p:cNvSpPr>
            <p:nvPr/>
          </p:nvSpPr>
          <p:spPr bwMode="auto">
            <a:xfrm>
              <a:off x="1397005" y="3005172"/>
              <a:ext cx="46038" cy="14287"/>
            </a:xfrm>
            <a:custGeom>
              <a:avLst/>
              <a:gdLst>
                <a:gd name="T0" fmla="*/ 0 w 29"/>
                <a:gd name="T1" fmla="*/ 0 h 9"/>
                <a:gd name="T2" fmla="*/ 5 w 29"/>
                <a:gd name="T3" fmla="*/ 9 h 9"/>
                <a:gd name="T4" fmla="*/ 23 w 29"/>
                <a:gd name="T5" fmla="*/ 9 h 9"/>
                <a:gd name="T6" fmla="*/ 29 w 29"/>
                <a:gd name="T7" fmla="*/ 0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5" y="9"/>
                  </a:lnTo>
                  <a:lnTo>
                    <a:pt x="23" y="9"/>
                  </a:lnTo>
                  <a:lnTo>
                    <a:pt x="29" y="0"/>
                  </a:lnTo>
                  <a:lnTo>
                    <a:pt x="0" y="0"/>
                  </a:lnTo>
                  <a:close/>
                </a:path>
              </a:pathLst>
            </a:custGeom>
            <a:solidFill>
              <a:srgbClr val="003D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83">
              <a:extLst>
                <a:ext uri="{FF2B5EF4-FFF2-40B4-BE49-F238E27FC236}">
                  <a16:creationId xmlns:a16="http://schemas.microsoft.com/office/drawing/2014/main" id="{8DA78CBE-ED61-484E-A9B1-920175D88ACB}"/>
                </a:ext>
              </a:extLst>
            </p:cNvPr>
            <p:cNvSpPr>
              <a:spLocks noChangeArrowheads="1"/>
            </p:cNvSpPr>
            <p:nvPr/>
          </p:nvSpPr>
          <p:spPr bwMode="auto">
            <a:xfrm>
              <a:off x="1241431" y="2640042"/>
              <a:ext cx="357190" cy="35560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84">
              <a:extLst>
                <a:ext uri="{FF2B5EF4-FFF2-40B4-BE49-F238E27FC236}">
                  <a16:creationId xmlns:a16="http://schemas.microsoft.com/office/drawing/2014/main" id="{6C7169C2-1193-4780-8754-99E0F7F89EB6}"/>
                </a:ext>
              </a:extLst>
            </p:cNvPr>
            <p:cNvSpPr>
              <a:spLocks noChangeArrowheads="1"/>
            </p:cNvSpPr>
            <p:nvPr/>
          </p:nvSpPr>
          <p:spPr bwMode="auto">
            <a:xfrm>
              <a:off x="1281118" y="2679728"/>
              <a:ext cx="277814" cy="276228"/>
            </a:xfrm>
            <a:prstGeom prst="ellipse">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5">
              <a:extLst>
                <a:ext uri="{FF2B5EF4-FFF2-40B4-BE49-F238E27FC236}">
                  <a16:creationId xmlns:a16="http://schemas.microsoft.com/office/drawing/2014/main" id="{5E35297A-0969-4F67-8E43-A61E9580573E}"/>
                </a:ext>
              </a:extLst>
            </p:cNvPr>
            <p:cNvSpPr>
              <a:spLocks/>
            </p:cNvSpPr>
            <p:nvPr/>
          </p:nvSpPr>
          <p:spPr bwMode="auto">
            <a:xfrm>
              <a:off x="1322392" y="2717826"/>
              <a:ext cx="193676" cy="285752"/>
            </a:xfrm>
            <a:custGeom>
              <a:avLst/>
              <a:gdLst>
                <a:gd name="T0" fmla="*/ 147 w 147"/>
                <a:gd name="T1" fmla="*/ 76 h 218"/>
                <a:gd name="T2" fmla="*/ 66 w 147"/>
                <a:gd name="T3" fmla="*/ 4 h 218"/>
                <a:gd name="T4" fmla="*/ 2 w 147"/>
                <a:gd name="T5" fmla="*/ 69 h 218"/>
                <a:gd name="T6" fmla="*/ 24 w 147"/>
                <a:gd name="T7" fmla="*/ 128 h 218"/>
                <a:gd name="T8" fmla="*/ 48 w 147"/>
                <a:gd name="T9" fmla="*/ 185 h 218"/>
                <a:gd name="T10" fmla="*/ 48 w 147"/>
                <a:gd name="T11" fmla="*/ 218 h 218"/>
                <a:gd name="T12" fmla="*/ 100 w 147"/>
                <a:gd name="T13" fmla="*/ 218 h 218"/>
                <a:gd name="T14" fmla="*/ 100 w 147"/>
                <a:gd name="T15" fmla="*/ 187 h 218"/>
                <a:gd name="T16" fmla="*/ 124 w 147"/>
                <a:gd name="T17" fmla="*/ 129 h 218"/>
                <a:gd name="T18" fmla="*/ 147 w 147"/>
                <a:gd name="T19" fmla="*/ 7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218">
                  <a:moveTo>
                    <a:pt x="147" y="76"/>
                  </a:moveTo>
                  <a:cubicBezTo>
                    <a:pt x="147" y="34"/>
                    <a:pt x="110" y="0"/>
                    <a:pt x="66" y="4"/>
                  </a:cubicBezTo>
                  <a:cubicBezTo>
                    <a:pt x="33" y="8"/>
                    <a:pt x="6" y="35"/>
                    <a:pt x="2" y="69"/>
                  </a:cubicBezTo>
                  <a:cubicBezTo>
                    <a:pt x="0" y="92"/>
                    <a:pt x="9" y="113"/>
                    <a:pt x="24" y="128"/>
                  </a:cubicBezTo>
                  <a:cubicBezTo>
                    <a:pt x="39" y="143"/>
                    <a:pt x="48" y="163"/>
                    <a:pt x="48" y="185"/>
                  </a:cubicBezTo>
                  <a:cubicBezTo>
                    <a:pt x="48" y="218"/>
                    <a:pt x="48" y="218"/>
                    <a:pt x="48" y="218"/>
                  </a:cubicBezTo>
                  <a:cubicBezTo>
                    <a:pt x="100" y="218"/>
                    <a:pt x="100" y="218"/>
                    <a:pt x="100" y="218"/>
                  </a:cubicBezTo>
                  <a:cubicBezTo>
                    <a:pt x="100" y="187"/>
                    <a:pt x="100" y="187"/>
                    <a:pt x="100" y="187"/>
                  </a:cubicBezTo>
                  <a:cubicBezTo>
                    <a:pt x="100" y="165"/>
                    <a:pt x="109" y="144"/>
                    <a:pt x="124" y="129"/>
                  </a:cubicBezTo>
                  <a:cubicBezTo>
                    <a:pt x="138" y="115"/>
                    <a:pt x="147" y="97"/>
                    <a:pt x="147"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5893A693-721E-4F43-A4EB-C8BCDA52342A}"/>
                </a:ext>
              </a:extLst>
            </p:cNvPr>
            <p:cNvSpPr>
              <a:spLocks/>
            </p:cNvSpPr>
            <p:nvPr/>
          </p:nvSpPr>
          <p:spPr bwMode="auto">
            <a:xfrm>
              <a:off x="1384300" y="2962275"/>
              <a:ext cx="73025" cy="44450"/>
            </a:xfrm>
            <a:custGeom>
              <a:avLst/>
              <a:gdLst>
                <a:gd name="T0" fmla="*/ 36 w 46"/>
                <a:gd name="T1" fmla="*/ 28 h 28"/>
                <a:gd name="T2" fmla="*/ 46 w 46"/>
                <a:gd name="T3" fmla="*/ 28 h 28"/>
                <a:gd name="T4" fmla="*/ 46 w 46"/>
                <a:gd name="T5" fmla="*/ 0 h 28"/>
                <a:gd name="T6" fmla="*/ 0 w 46"/>
                <a:gd name="T7" fmla="*/ 0 h 28"/>
                <a:gd name="T8" fmla="*/ 0 w 46"/>
                <a:gd name="T9" fmla="*/ 28 h 28"/>
                <a:gd name="T10" fmla="*/ 9 w 46"/>
                <a:gd name="T11" fmla="*/ 28 h 28"/>
                <a:gd name="T12" fmla="*/ 3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36" y="28"/>
                  </a:moveTo>
                  <a:lnTo>
                    <a:pt x="46" y="28"/>
                  </a:lnTo>
                  <a:lnTo>
                    <a:pt x="46" y="0"/>
                  </a:lnTo>
                  <a:lnTo>
                    <a:pt x="0" y="0"/>
                  </a:lnTo>
                  <a:lnTo>
                    <a:pt x="0" y="28"/>
                  </a:lnTo>
                  <a:lnTo>
                    <a:pt x="9" y="28"/>
                  </a:lnTo>
                  <a:lnTo>
                    <a:pt x="36" y="28"/>
                  </a:lnTo>
                  <a:close/>
                </a:path>
              </a:pathLst>
            </a:custGeom>
            <a:solidFill>
              <a:srgbClr val="004B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6542765"/>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Light Gray Template">
  <a:themeElements>
    <a:clrScheme name="TS_20_Blue on Lt Gray">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69BA"/>
      </a:hlink>
      <a:folHlink>
        <a:srgbClr val="0069BA"/>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Template Starter Blue - February 2020_v6" id="{071E01FD-2079-42F8-8403-F72D98F421C4}" vid="{EF41C9EB-B142-4E30-BAE0-8477696543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cd2f68dd-1c57-4366-ade2-93cd12b53c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02B6040AA7BF40A6AD8A048039E87C" ma:contentTypeVersion="6" ma:contentTypeDescription="Create a new document." ma:contentTypeScope="" ma:versionID="2047d3a0c9474c673e0f1df3a383225f">
  <xsd:schema xmlns:xsd="http://www.w3.org/2001/XMLSchema" xmlns:xs="http://www.w3.org/2001/XMLSchema" xmlns:p="http://schemas.microsoft.com/office/2006/metadata/properties" xmlns:ns2="cd2f68dd-1c57-4366-ade2-93cd12b53c78" xmlns:ns3="21920d67-463f-4203-b9ce-ea488167a4d6" targetNamespace="http://schemas.microsoft.com/office/2006/metadata/properties" ma:root="true" ma:fieldsID="c88c7a681e409ec286c1d6db3daefc27" ns2:_="" ns3:_="">
    <xsd:import namespace="cd2f68dd-1c57-4366-ade2-93cd12b53c78"/>
    <xsd:import namespace="21920d67-463f-4203-b9ce-ea488167a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f68dd-1c57-4366-ade2-93cd12b53c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920d67-463f-4203-b9ce-ea488167a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9E457A-0876-4301-9563-47E5CB3CD4D7}">
  <ds:schemaRefs>
    <ds:schemaRef ds:uri="http://schemas.microsoft.com/sharepoint/v3/contenttype/forms"/>
  </ds:schemaRefs>
</ds:datastoreItem>
</file>

<file path=customXml/itemProps2.xml><?xml version="1.0" encoding="utf-8"?>
<ds:datastoreItem xmlns:ds="http://schemas.openxmlformats.org/officeDocument/2006/customXml" ds:itemID="{FB8E59E9-4E05-48FD-A883-642D1E41E06C}">
  <ds:schemaRefs>
    <ds:schemaRef ds:uri="http://schemas.openxmlformats.org/package/2006/metadata/core-properties"/>
    <ds:schemaRef ds:uri="http://purl.org/dc/terms/"/>
    <ds:schemaRef ds:uri="http://purl.org/dc/dcmitype/"/>
    <ds:schemaRef ds:uri="http://schemas.microsoft.com/office/2006/metadata/properties"/>
    <ds:schemaRef ds:uri="http://purl.org/dc/elements/1.1/"/>
    <ds:schemaRef ds:uri="http://schemas.microsoft.com/office/infopath/2007/PartnerControls"/>
    <ds:schemaRef ds:uri="http://schemas.microsoft.com/office/2006/documentManagement/types"/>
    <ds:schemaRef ds:uri="21920d67-463f-4203-b9ce-ea488167a4d6"/>
    <ds:schemaRef ds:uri="cd2f68dd-1c57-4366-ade2-93cd12b53c78"/>
    <ds:schemaRef ds:uri="http://www.w3.org/XML/1998/namespace"/>
  </ds:schemaRefs>
</ds:datastoreItem>
</file>

<file path=customXml/itemProps3.xml><?xml version="1.0" encoding="utf-8"?>
<ds:datastoreItem xmlns:ds="http://schemas.openxmlformats.org/officeDocument/2006/customXml" ds:itemID="{6C5FD4B3-49EA-4EC3-87A5-A82F2BA67D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f68dd-1c57-4366-ade2-93cd12b53c78"/>
    <ds:schemaRef ds:uri="21920d67-463f-4203-b9ce-ea488167a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683</TotalTime>
  <Words>2083</Words>
  <Application>Microsoft Office PowerPoint</Application>
  <PresentationFormat>Widescreen</PresentationFormat>
  <Paragraphs>129</Paragraphs>
  <Slides>15</Slides>
  <Notes>10</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Consolas</vt:lpstr>
      <vt:lpstr>Open Sans</vt:lpstr>
      <vt:lpstr>Segoe UI</vt:lpstr>
      <vt:lpstr>Segoe UI Semibold</vt:lpstr>
      <vt:lpstr>Wingdings</vt:lpstr>
      <vt:lpstr>White Template</vt:lpstr>
      <vt:lpstr>Light Gray Template</vt:lpstr>
      <vt:lpstr>ABOUT THIS DECK</vt:lpstr>
      <vt:lpstr>Working from home with children</vt:lpstr>
      <vt:lpstr>Balancing work and childcare</vt:lpstr>
      <vt:lpstr>General tips for working from home with children </vt:lpstr>
      <vt:lpstr>Put your family and health first</vt:lpstr>
      <vt:lpstr>Make a plan with your entire family</vt:lpstr>
      <vt:lpstr>Communicate with your stakeholders</vt:lpstr>
      <vt:lpstr>Tips for working from home with newborns and toddlers</vt:lpstr>
      <vt:lpstr>Newborns and toddlers</vt:lpstr>
      <vt:lpstr>Tips for working from home with  elementary-age children and teenagers</vt:lpstr>
      <vt:lpstr>Elementary-age children, pre-teens, and teenagers</vt:lpstr>
      <vt:lpstr>Elementary-age children, pre-teens, and teenagers</vt:lpstr>
      <vt:lpstr>Resources</vt:lpstr>
      <vt:lpstr>PowerPoint Presentation</vt:lpstr>
      <vt:lpstr>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Keara James</dc:creator>
  <cp:lastModifiedBy>Todd VanderArk (Accenture International Limite)</cp:lastModifiedBy>
  <cp:revision>3</cp:revision>
  <dcterms:created xsi:type="dcterms:W3CDTF">2020-03-17T18:52:12Z</dcterms:created>
  <dcterms:modified xsi:type="dcterms:W3CDTF">2020-04-16T21:48:55Z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kejames@microsoft.com</vt:lpwstr>
  </property>
  <property fmtid="{D5CDD505-2E9C-101B-9397-08002B2CF9AE}" pid="5" name="MSIP_Label_f42aa342-8706-4288-bd11-ebb85995028c_SetDate">
    <vt:lpwstr>2020-03-17T18:52:50.7016454Z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53c7ef60-e26d-453a-849c-da8f1e2e40a6</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0x0101000502B6040AA7BF40A6AD8A048039E87C</vt:lpwstr>
  </property>
</Properties>
</file>