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0"/>
  </p:notesMasterIdLst>
  <p:sldIdLst>
    <p:sldId id="267" r:id="rId3"/>
    <p:sldId id="398" r:id="rId4"/>
    <p:sldId id="399" r:id="rId5"/>
    <p:sldId id="273" r:id="rId6"/>
    <p:sldId id="324" r:id="rId7"/>
    <p:sldId id="400" r:id="rId8"/>
    <p:sldId id="326" r:id="rId9"/>
    <p:sldId id="314" r:id="rId10"/>
    <p:sldId id="404" r:id="rId11"/>
    <p:sldId id="333" r:id="rId12"/>
    <p:sldId id="306" r:id="rId13"/>
    <p:sldId id="315" r:id="rId14"/>
    <p:sldId id="319" r:id="rId15"/>
    <p:sldId id="395" r:id="rId16"/>
    <p:sldId id="397" r:id="rId17"/>
    <p:sldId id="357" r:id="rId18"/>
    <p:sldId id="321" r:id="rId19"/>
    <p:sldId id="387" r:id="rId20"/>
    <p:sldId id="353" r:id="rId21"/>
    <p:sldId id="376" r:id="rId22"/>
    <p:sldId id="402" r:id="rId23"/>
    <p:sldId id="401" r:id="rId24"/>
    <p:sldId id="365" r:id="rId25"/>
    <p:sldId id="360" r:id="rId26"/>
    <p:sldId id="403" r:id="rId27"/>
    <p:sldId id="386"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DDDDD"/>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85390" autoAdjust="0"/>
  </p:normalViewPr>
  <p:slideViewPr>
    <p:cSldViewPr>
      <p:cViewPr varScale="1">
        <p:scale>
          <a:sx n="77" d="100"/>
          <a:sy n="77" d="100"/>
        </p:scale>
        <p:origin x="17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825A8-ECA9-47D0-819F-361DBD7745F9}" type="doc">
      <dgm:prSet loTypeId="urn:microsoft.com/office/officeart/2005/8/layout/cycle4#1" loCatId="cycle" qsTypeId="urn:microsoft.com/office/officeart/2005/8/quickstyle/simple3" qsCatId="simple" csTypeId="urn:microsoft.com/office/officeart/2005/8/colors/accent1_2" csCatId="accent1" phldr="1"/>
      <dgm:spPr/>
      <dgm:t>
        <a:bodyPr/>
        <a:lstStyle/>
        <a:p>
          <a:endParaRPr lang="en-US"/>
        </a:p>
      </dgm:t>
    </dgm:pt>
    <dgm:pt modelId="{D9543292-E036-4725-A18E-249C4C770B54}">
      <dgm:prSet phldrT="[Text]" custT="1"/>
      <dgm:spPr>
        <a:xfrm>
          <a:off x="1251150" y="268632"/>
          <a:ext cx="2040666" cy="2040666"/>
        </a:xfrm>
      </dgm:spPr>
      <dgm:t>
        <a:bodyPr/>
        <a:lstStyle/>
        <a:p>
          <a:r>
            <a:rPr lang="en-US" sz="2200" b="1" dirty="0">
              <a:latin typeface="Segoe"/>
              <a:ea typeface="+mn-ea"/>
              <a:cs typeface="+mn-cs"/>
            </a:rPr>
            <a:t>Strategy &amp; Policy</a:t>
          </a:r>
        </a:p>
      </dgm:t>
    </dgm:pt>
    <dgm:pt modelId="{54929806-2B82-4CC8-A206-38EF79F19AAA}" type="parTrans" cxnId="{B7242726-952E-47A0-AFA3-2BCFCE124570}">
      <dgm:prSet/>
      <dgm:spPr/>
      <dgm:t>
        <a:bodyPr/>
        <a:lstStyle/>
        <a:p>
          <a:endParaRPr lang="en-US"/>
        </a:p>
      </dgm:t>
    </dgm:pt>
    <dgm:pt modelId="{D1C146B6-1251-4293-9D01-3970848CBA90}" type="sibTrans" cxnId="{B7242726-952E-47A0-AFA3-2BCFCE124570}">
      <dgm:prSet/>
      <dgm:spPr/>
      <dgm:t>
        <a:bodyPr/>
        <a:lstStyle/>
        <a:p>
          <a:endParaRPr lang="en-US"/>
        </a:p>
      </dgm:t>
    </dgm:pt>
    <dgm:pt modelId="{2AB40B18-F264-445D-AB7E-313B4F15A99E}">
      <dgm:prSet phldrT="[Text]" custT="1"/>
      <dgm:spPr>
        <a:xfrm>
          <a:off x="5518" y="0"/>
          <a:ext cx="2843276" cy="1508113"/>
        </a:xfrm>
      </dgm:spPr>
      <dgm:t>
        <a:bodyPr/>
        <a:lstStyle/>
        <a:p>
          <a:r>
            <a:rPr lang="en-US" sz="1200" b="1" dirty="0">
              <a:solidFill>
                <a:srgbClr val="0000CC"/>
              </a:solidFill>
              <a:latin typeface="Segoe"/>
              <a:ea typeface="+mn-ea"/>
              <a:cs typeface="+mn-cs"/>
            </a:rPr>
            <a:t>Work with regulators to nail down sensible specifications</a:t>
          </a:r>
        </a:p>
      </dgm:t>
    </dgm:pt>
    <dgm:pt modelId="{C58E48E9-5F76-4C5B-8F88-E1B9F6B1E48A}" type="parTrans" cxnId="{F969002F-95FD-4DEE-96F6-1370451CFC98}">
      <dgm:prSet/>
      <dgm:spPr/>
      <dgm:t>
        <a:bodyPr/>
        <a:lstStyle/>
        <a:p>
          <a:endParaRPr lang="en-US"/>
        </a:p>
      </dgm:t>
    </dgm:pt>
    <dgm:pt modelId="{E6913C32-C89A-4B5E-B0D3-3D03A7F9DA8B}" type="sibTrans" cxnId="{F969002F-95FD-4DEE-96F6-1370451CFC98}">
      <dgm:prSet/>
      <dgm:spPr/>
      <dgm:t>
        <a:bodyPr/>
        <a:lstStyle/>
        <a:p>
          <a:endParaRPr lang="en-US"/>
        </a:p>
      </dgm:t>
    </dgm:pt>
    <dgm:pt modelId="{7657869C-1C50-452E-8246-1F9B4A7EE00A}">
      <dgm:prSet phldrT="[Text]" custT="1"/>
      <dgm:spPr>
        <a:xfrm rot="5400000">
          <a:off x="3386074" y="268632"/>
          <a:ext cx="2040666" cy="2040666"/>
        </a:xfrm>
      </dgm:spPr>
      <dgm:t>
        <a:bodyPr/>
        <a:lstStyle/>
        <a:p>
          <a:r>
            <a:rPr lang="en-US" sz="2200" b="1" dirty="0">
              <a:latin typeface="Segoe"/>
              <a:ea typeface="+mn-ea"/>
              <a:cs typeface="+mn-cs"/>
            </a:rPr>
            <a:t>Research</a:t>
          </a:r>
        </a:p>
      </dgm:t>
    </dgm:pt>
    <dgm:pt modelId="{F00ACF45-1F54-406D-A2C7-E12AE3B58689}" type="parTrans" cxnId="{1587618B-8CBC-4175-B263-5BE1E2C08526}">
      <dgm:prSet/>
      <dgm:spPr/>
      <dgm:t>
        <a:bodyPr/>
        <a:lstStyle/>
        <a:p>
          <a:endParaRPr lang="en-US"/>
        </a:p>
      </dgm:t>
    </dgm:pt>
    <dgm:pt modelId="{D93EE1B0-3734-4640-BF94-5C0D1648FAFB}" type="sibTrans" cxnId="{1587618B-8CBC-4175-B263-5BE1E2C08526}">
      <dgm:prSet/>
      <dgm:spPr/>
      <dgm:t>
        <a:bodyPr/>
        <a:lstStyle/>
        <a:p>
          <a:endParaRPr lang="en-US"/>
        </a:p>
      </dgm:t>
    </dgm:pt>
    <dgm:pt modelId="{3BD5184A-27A3-4F5D-B8C6-F02B63F2E447}">
      <dgm:prSet phldrT="[Text]" custT="1"/>
      <dgm:spPr>
        <a:xfrm>
          <a:off x="3779063" y="0"/>
          <a:ext cx="2893308" cy="1508113"/>
        </a:xfrm>
      </dgm:spPr>
      <dgm:t>
        <a:bodyPr/>
        <a:lstStyle/>
        <a:p>
          <a:r>
            <a:rPr lang="en-US" sz="1200" b="1" dirty="0">
              <a:solidFill>
                <a:srgbClr val="0000CC"/>
              </a:solidFill>
              <a:latin typeface="Segoe"/>
              <a:ea typeface="+mn-ea"/>
              <a:cs typeface="+mn-cs"/>
            </a:rPr>
            <a:t>Identify &amp; solve technical problems</a:t>
          </a:r>
        </a:p>
      </dgm:t>
    </dgm:pt>
    <dgm:pt modelId="{CF658817-66BC-4722-A93A-376656ECE2DF}" type="parTrans" cxnId="{AD8F46E0-8089-40CE-9ED7-26C48EA47DBB}">
      <dgm:prSet/>
      <dgm:spPr/>
      <dgm:t>
        <a:bodyPr/>
        <a:lstStyle/>
        <a:p>
          <a:endParaRPr lang="en-US"/>
        </a:p>
      </dgm:t>
    </dgm:pt>
    <dgm:pt modelId="{67F68329-E5E9-4EB0-BE66-BA4294EADFE8}" type="sibTrans" cxnId="{AD8F46E0-8089-40CE-9ED7-26C48EA47DBB}">
      <dgm:prSet/>
      <dgm:spPr/>
      <dgm:t>
        <a:bodyPr/>
        <a:lstStyle/>
        <a:p>
          <a:endParaRPr lang="en-US"/>
        </a:p>
      </dgm:t>
    </dgm:pt>
    <dgm:pt modelId="{AC7CBC14-EA41-442E-9DE4-5DB17A54D33E}">
      <dgm:prSet phldrT="[Text]"/>
      <dgm:spPr>
        <a:xfrm rot="10800000">
          <a:off x="3386074" y="2403556"/>
          <a:ext cx="2040666" cy="2040666"/>
        </a:xfrm>
      </dgm:spPr>
      <dgm:t>
        <a:bodyPr/>
        <a:lstStyle/>
        <a:p>
          <a:r>
            <a:rPr lang="en-US" b="1" dirty="0">
              <a:latin typeface="Segoe"/>
              <a:ea typeface="+mn-ea"/>
              <a:cs typeface="+mn-cs"/>
            </a:rPr>
            <a:t>Business</a:t>
          </a:r>
        </a:p>
      </dgm:t>
    </dgm:pt>
    <dgm:pt modelId="{4955618F-DD78-4824-B605-FE9DA8DE51C5}" type="parTrans" cxnId="{78E65E55-04A9-40DC-8F8D-D2499D472A61}">
      <dgm:prSet/>
      <dgm:spPr/>
      <dgm:t>
        <a:bodyPr/>
        <a:lstStyle/>
        <a:p>
          <a:endParaRPr lang="en-US"/>
        </a:p>
      </dgm:t>
    </dgm:pt>
    <dgm:pt modelId="{86B960EC-660C-47A0-BB16-549BCFF457A3}" type="sibTrans" cxnId="{78E65E55-04A9-40DC-8F8D-D2499D472A61}">
      <dgm:prSet/>
      <dgm:spPr/>
      <dgm:t>
        <a:bodyPr/>
        <a:lstStyle/>
        <a:p>
          <a:endParaRPr lang="en-US"/>
        </a:p>
      </dgm:t>
    </dgm:pt>
    <dgm:pt modelId="{6DF691D5-2BA4-4E2A-BDFF-2C3DE61195BE}">
      <dgm:prSet phldrT="[Text]"/>
      <dgm:spPr>
        <a:xfrm rot="16200000">
          <a:off x="1251150" y="2403556"/>
          <a:ext cx="2040666" cy="2040666"/>
        </a:xfrm>
      </dgm:spPr>
      <dgm:t>
        <a:bodyPr/>
        <a:lstStyle/>
        <a:p>
          <a:r>
            <a:rPr lang="en-US" b="1" dirty="0">
              <a:latin typeface="Segoe"/>
              <a:ea typeface="+mn-ea"/>
              <a:cs typeface="+mn-cs"/>
            </a:rPr>
            <a:t>Product</a:t>
          </a:r>
        </a:p>
      </dgm:t>
    </dgm:pt>
    <dgm:pt modelId="{4A16CEDE-578C-4CE6-A441-2879FA44177E}" type="parTrans" cxnId="{AAB70C4C-38D5-4DCE-B0AA-92AC3D1570F0}">
      <dgm:prSet/>
      <dgm:spPr/>
      <dgm:t>
        <a:bodyPr/>
        <a:lstStyle/>
        <a:p>
          <a:endParaRPr lang="en-US"/>
        </a:p>
      </dgm:t>
    </dgm:pt>
    <dgm:pt modelId="{CD5F5487-F887-45D9-8840-D544670D1374}" type="sibTrans" cxnId="{AAB70C4C-38D5-4DCE-B0AA-92AC3D1570F0}">
      <dgm:prSet/>
      <dgm:spPr/>
      <dgm:t>
        <a:bodyPr/>
        <a:lstStyle/>
        <a:p>
          <a:endParaRPr lang="en-US"/>
        </a:p>
      </dgm:t>
    </dgm:pt>
    <dgm:pt modelId="{F55921C6-ED98-4411-B5C6-0016D9A802AD}">
      <dgm:prSet phldrT="[Text]" custT="1"/>
      <dgm:spPr>
        <a:xfrm>
          <a:off x="27682" y="3166103"/>
          <a:ext cx="2798948" cy="1508113"/>
        </a:xfrm>
      </dgm:spPr>
      <dgm:t>
        <a:bodyPr/>
        <a:lstStyle/>
        <a:p>
          <a:pPr algn="l"/>
          <a:r>
            <a:rPr lang="en-US" sz="1200" b="1" dirty="0">
              <a:solidFill>
                <a:srgbClr val="0000CC"/>
              </a:solidFill>
              <a:latin typeface="Segoe"/>
              <a:ea typeface="+mn-ea"/>
              <a:cs typeface="+mn-cs"/>
            </a:rPr>
            <a:t>Gather requirements &amp; nail down specs</a:t>
          </a:r>
        </a:p>
      </dgm:t>
    </dgm:pt>
    <dgm:pt modelId="{D001BE2A-30B8-4A6C-A948-5E32C0EB10F0}" type="parTrans" cxnId="{C8FA9C60-9734-47E8-8469-4A68995B0454}">
      <dgm:prSet/>
      <dgm:spPr/>
      <dgm:t>
        <a:bodyPr/>
        <a:lstStyle/>
        <a:p>
          <a:endParaRPr lang="en-US"/>
        </a:p>
      </dgm:t>
    </dgm:pt>
    <dgm:pt modelId="{2A3741EA-D3EC-4CE2-ABC8-386BDA5088AA}" type="sibTrans" cxnId="{C8FA9C60-9734-47E8-8469-4A68995B0454}">
      <dgm:prSet/>
      <dgm:spPr/>
      <dgm:t>
        <a:bodyPr/>
        <a:lstStyle/>
        <a:p>
          <a:endParaRPr lang="en-US"/>
        </a:p>
      </dgm:t>
    </dgm:pt>
    <dgm:pt modelId="{F6695158-2361-4795-B035-783813798FA4}">
      <dgm:prSet phldrT="[Text]" custT="1"/>
      <dgm:spPr>
        <a:xfrm>
          <a:off x="3779063" y="0"/>
          <a:ext cx="2893308" cy="1508113"/>
        </a:xfrm>
      </dgm:spPr>
      <dgm:t>
        <a:bodyPr/>
        <a:lstStyle/>
        <a:p>
          <a:r>
            <a:rPr lang="en-US" sz="1200" b="1" dirty="0">
              <a:solidFill>
                <a:srgbClr val="0000CC"/>
              </a:solidFill>
              <a:latin typeface="Segoe"/>
              <a:ea typeface="+mn-ea"/>
              <a:cs typeface="+mn-cs"/>
            </a:rPr>
            <a:t>Help policy teams with recommendations based on solid science</a:t>
          </a:r>
          <a:endParaRPr lang="en-US" sz="1100" b="1" dirty="0">
            <a:solidFill>
              <a:srgbClr val="0000CC"/>
            </a:solidFill>
            <a:latin typeface="Segoe"/>
            <a:ea typeface="+mn-ea"/>
            <a:cs typeface="+mn-cs"/>
          </a:endParaRPr>
        </a:p>
      </dgm:t>
    </dgm:pt>
    <dgm:pt modelId="{EED1D3CD-083C-4F7C-A634-39EC9B45F197}" type="parTrans" cxnId="{0FFC648B-3D3F-471A-9ABF-B9761CED0239}">
      <dgm:prSet/>
      <dgm:spPr/>
      <dgm:t>
        <a:bodyPr/>
        <a:lstStyle/>
        <a:p>
          <a:endParaRPr lang="en-US"/>
        </a:p>
      </dgm:t>
    </dgm:pt>
    <dgm:pt modelId="{9733B6B1-210E-40B8-BAB5-530F8441329F}" type="sibTrans" cxnId="{0FFC648B-3D3F-471A-9ABF-B9761CED0239}">
      <dgm:prSet/>
      <dgm:spPr/>
      <dgm:t>
        <a:bodyPr/>
        <a:lstStyle/>
        <a:p>
          <a:endParaRPr lang="en-US"/>
        </a:p>
      </dgm:t>
    </dgm:pt>
    <dgm:pt modelId="{3CB05582-8272-48D4-9D77-C0C577036279}">
      <dgm:prSet custT="1"/>
      <dgm:spPr/>
      <dgm:t>
        <a:bodyPr/>
        <a:lstStyle/>
        <a:p>
          <a:r>
            <a:rPr lang="en-US" sz="1200" b="1" dirty="0">
              <a:solidFill>
                <a:srgbClr val="0000CC"/>
              </a:solidFill>
              <a:latin typeface="Segoe"/>
              <a:ea typeface="+mn-ea"/>
              <a:cs typeface="+mn-cs"/>
            </a:rPr>
            <a:t>Identify Applications &amp; Services</a:t>
          </a:r>
        </a:p>
      </dgm:t>
    </dgm:pt>
    <dgm:pt modelId="{FE1706F7-1DD9-46F5-9C73-E5DEC160EE57}" type="parTrans" cxnId="{06706162-2AE4-4365-A28D-07AEFE21E41E}">
      <dgm:prSet/>
      <dgm:spPr/>
      <dgm:t>
        <a:bodyPr/>
        <a:lstStyle/>
        <a:p>
          <a:endParaRPr lang="en-US"/>
        </a:p>
      </dgm:t>
    </dgm:pt>
    <dgm:pt modelId="{F701E76C-6C94-4D0D-942B-BC71100DEEF3}" type="sibTrans" cxnId="{06706162-2AE4-4365-A28D-07AEFE21E41E}">
      <dgm:prSet/>
      <dgm:spPr/>
      <dgm:t>
        <a:bodyPr/>
        <a:lstStyle/>
        <a:p>
          <a:endParaRPr lang="en-US"/>
        </a:p>
      </dgm:t>
    </dgm:pt>
    <dgm:pt modelId="{22763097-E54F-4373-8538-A9E44E7CCF97}">
      <dgm:prSet phldrT="[Text]" custT="1"/>
      <dgm:spPr>
        <a:xfrm>
          <a:off x="5518" y="0"/>
          <a:ext cx="2843276" cy="1508113"/>
        </a:xfrm>
      </dgm:spPr>
      <dgm:t>
        <a:bodyPr/>
        <a:lstStyle/>
        <a:p>
          <a:r>
            <a:rPr lang="en-US" sz="1200" b="1" dirty="0">
              <a:solidFill>
                <a:srgbClr val="0000CC"/>
              </a:solidFill>
              <a:latin typeface="Segoe"/>
              <a:ea typeface="+mn-ea"/>
              <a:cs typeface="+mn-cs"/>
            </a:rPr>
            <a:t>Help achieve  world-wide harmonization</a:t>
          </a:r>
        </a:p>
      </dgm:t>
    </dgm:pt>
    <dgm:pt modelId="{B63C7357-9F57-41F5-AAF5-8D8F21463CD7}" type="parTrans" cxnId="{1ED1D978-504B-4871-8820-DDEA7574E67A}">
      <dgm:prSet/>
      <dgm:spPr/>
      <dgm:t>
        <a:bodyPr/>
        <a:lstStyle/>
        <a:p>
          <a:endParaRPr lang="en-US"/>
        </a:p>
      </dgm:t>
    </dgm:pt>
    <dgm:pt modelId="{60A27CD5-9BAF-47A4-9FC8-54A4F3E43663}" type="sibTrans" cxnId="{1ED1D978-504B-4871-8820-DDEA7574E67A}">
      <dgm:prSet/>
      <dgm:spPr/>
      <dgm:t>
        <a:bodyPr/>
        <a:lstStyle/>
        <a:p>
          <a:endParaRPr lang="en-US"/>
        </a:p>
      </dgm:t>
    </dgm:pt>
    <dgm:pt modelId="{F0AD85CA-02A1-410D-ADCC-2004E82B615B}">
      <dgm:prSet phldrT="[Text]" custT="1"/>
      <dgm:spPr>
        <a:xfrm>
          <a:off x="5518" y="0"/>
          <a:ext cx="2843276" cy="1508113"/>
        </a:xfrm>
      </dgm:spPr>
      <dgm:t>
        <a:bodyPr/>
        <a:lstStyle/>
        <a:p>
          <a:r>
            <a:rPr lang="en-US" sz="1200" b="1" dirty="0">
              <a:solidFill>
                <a:srgbClr val="0000CC"/>
              </a:solidFill>
              <a:latin typeface="Segoe"/>
              <a:ea typeface="+mn-ea"/>
              <a:cs typeface="+mn-cs"/>
            </a:rPr>
            <a:t>Engage with silicon vendors &amp; system integrators</a:t>
          </a:r>
        </a:p>
      </dgm:t>
    </dgm:pt>
    <dgm:pt modelId="{EDE06393-4761-4CEE-B126-8D51F8FC8588}" type="parTrans" cxnId="{017896C7-208E-4C2E-8E73-51CCD64A3A01}">
      <dgm:prSet/>
      <dgm:spPr/>
      <dgm:t>
        <a:bodyPr/>
        <a:lstStyle/>
        <a:p>
          <a:endParaRPr lang="en-US"/>
        </a:p>
      </dgm:t>
    </dgm:pt>
    <dgm:pt modelId="{F665FD45-761E-42AF-8C7C-EBC5A141161C}" type="sibTrans" cxnId="{017896C7-208E-4C2E-8E73-51CCD64A3A01}">
      <dgm:prSet/>
      <dgm:spPr/>
      <dgm:t>
        <a:bodyPr/>
        <a:lstStyle/>
        <a:p>
          <a:endParaRPr lang="en-US"/>
        </a:p>
      </dgm:t>
    </dgm:pt>
    <dgm:pt modelId="{2F5BF781-ABD5-4549-9764-ADAFEA52E47F}">
      <dgm:prSet phldrT="[Text]" custT="1"/>
      <dgm:spPr>
        <a:xfrm>
          <a:off x="27682" y="3166103"/>
          <a:ext cx="2798948" cy="1508113"/>
        </a:xfrm>
      </dgm:spPr>
      <dgm:t>
        <a:bodyPr/>
        <a:lstStyle/>
        <a:p>
          <a:pPr algn="l"/>
          <a:r>
            <a:rPr lang="en-US" sz="1200" b="1" dirty="0">
              <a:solidFill>
                <a:srgbClr val="0000CC"/>
              </a:solidFill>
              <a:latin typeface="Segoe"/>
              <a:ea typeface="+mn-ea"/>
              <a:cs typeface="+mn-cs"/>
            </a:rPr>
            <a:t>Help create industry Standards</a:t>
          </a:r>
        </a:p>
      </dgm:t>
    </dgm:pt>
    <dgm:pt modelId="{6AF0E24A-CF95-4F6D-96C1-E350E952B8E4}" type="parTrans" cxnId="{44F59E02-1D5F-483D-9B1D-3EBA78EF7A32}">
      <dgm:prSet/>
      <dgm:spPr/>
      <dgm:t>
        <a:bodyPr/>
        <a:lstStyle/>
        <a:p>
          <a:endParaRPr lang="en-US"/>
        </a:p>
      </dgm:t>
    </dgm:pt>
    <dgm:pt modelId="{04520CE9-38EB-4B2B-85AE-A64DB768AC3B}" type="sibTrans" cxnId="{44F59E02-1D5F-483D-9B1D-3EBA78EF7A32}">
      <dgm:prSet/>
      <dgm:spPr/>
      <dgm:t>
        <a:bodyPr/>
        <a:lstStyle/>
        <a:p>
          <a:endParaRPr lang="en-US"/>
        </a:p>
      </dgm:t>
    </dgm:pt>
    <dgm:pt modelId="{BB7BD29A-B9AE-4E18-9CCB-653F75337777}">
      <dgm:prSet phldrT="[Text]" custT="1"/>
      <dgm:spPr>
        <a:xfrm>
          <a:off x="27682" y="3166103"/>
          <a:ext cx="2798948" cy="1508113"/>
        </a:xfrm>
      </dgm:spPr>
      <dgm:t>
        <a:bodyPr/>
        <a:lstStyle/>
        <a:p>
          <a:pPr algn="l"/>
          <a:r>
            <a:rPr lang="en-US" sz="1200" b="1" dirty="0">
              <a:solidFill>
                <a:srgbClr val="0000CC"/>
              </a:solidFill>
              <a:latin typeface="Segoe"/>
              <a:ea typeface="+mn-ea"/>
              <a:cs typeface="+mn-cs"/>
            </a:rPr>
            <a:t>Harden research code, develop &amp; test on Windows</a:t>
          </a:r>
        </a:p>
      </dgm:t>
    </dgm:pt>
    <dgm:pt modelId="{0AD22CC7-9438-46DA-B477-1B8821167554}" type="parTrans" cxnId="{CE4C7E02-2D1C-4934-80B7-A0BA6E23C4D4}">
      <dgm:prSet/>
      <dgm:spPr/>
      <dgm:t>
        <a:bodyPr/>
        <a:lstStyle/>
        <a:p>
          <a:endParaRPr lang="en-US"/>
        </a:p>
      </dgm:t>
    </dgm:pt>
    <dgm:pt modelId="{2FEC7827-C7AA-4494-BE0A-2896FA59E65B}" type="sibTrans" cxnId="{CE4C7E02-2D1C-4934-80B7-A0BA6E23C4D4}">
      <dgm:prSet/>
      <dgm:spPr/>
      <dgm:t>
        <a:bodyPr/>
        <a:lstStyle/>
        <a:p>
          <a:endParaRPr lang="en-US"/>
        </a:p>
      </dgm:t>
    </dgm:pt>
    <dgm:pt modelId="{D5F7478A-D998-4522-AE8C-F1C443CF2B0E}">
      <dgm:prSet phldrT="[Text]" custT="1"/>
      <dgm:spPr>
        <a:xfrm>
          <a:off x="3845532" y="3204741"/>
          <a:ext cx="2760371" cy="1508113"/>
        </a:xfrm>
      </dgm:spPr>
      <dgm:t>
        <a:bodyPr/>
        <a:lstStyle/>
        <a:p>
          <a:endParaRPr lang="en-US" sz="1400" b="1" dirty="0">
            <a:solidFill>
              <a:srgbClr val="5782B5"/>
            </a:solidFill>
            <a:latin typeface="Segoe"/>
            <a:ea typeface="+mn-ea"/>
            <a:cs typeface="+mn-cs"/>
          </a:endParaRPr>
        </a:p>
      </dgm:t>
    </dgm:pt>
    <dgm:pt modelId="{DD06D6AA-171F-4BFF-AABF-7E7131210466}" type="parTrans" cxnId="{19EFB763-A117-42D9-A4F1-E77CEE06A1DD}">
      <dgm:prSet/>
      <dgm:spPr/>
      <dgm:t>
        <a:bodyPr/>
        <a:lstStyle/>
        <a:p>
          <a:endParaRPr lang="en-US"/>
        </a:p>
      </dgm:t>
    </dgm:pt>
    <dgm:pt modelId="{A8F4724B-2866-4570-97C2-4D02C8BA3705}" type="sibTrans" cxnId="{19EFB763-A117-42D9-A4F1-E77CEE06A1DD}">
      <dgm:prSet/>
      <dgm:spPr/>
      <dgm:t>
        <a:bodyPr/>
        <a:lstStyle/>
        <a:p>
          <a:endParaRPr lang="en-US"/>
        </a:p>
      </dgm:t>
    </dgm:pt>
    <dgm:pt modelId="{2EE129CD-5F8F-41A2-B769-F8558C124C16}">
      <dgm:prSet phldrT="[Text]" custT="1"/>
      <dgm:spPr>
        <a:xfrm>
          <a:off x="3845532" y="3204741"/>
          <a:ext cx="2760371" cy="1508113"/>
        </a:xfrm>
      </dgm:spPr>
      <dgm:t>
        <a:bodyPr/>
        <a:lstStyle/>
        <a:p>
          <a:r>
            <a:rPr lang="en-US" sz="1200" b="1" dirty="0">
              <a:solidFill>
                <a:srgbClr val="0000CC"/>
              </a:solidFill>
              <a:latin typeface="Segoe"/>
              <a:ea typeface="+mn-ea"/>
              <a:cs typeface="+mn-cs"/>
            </a:rPr>
            <a:t>Develop business models</a:t>
          </a:r>
          <a:endParaRPr lang="en-US" sz="1400" b="1" dirty="0">
            <a:solidFill>
              <a:srgbClr val="5782B5"/>
            </a:solidFill>
            <a:latin typeface="Segoe"/>
            <a:ea typeface="+mn-ea"/>
            <a:cs typeface="+mn-cs"/>
          </a:endParaRPr>
        </a:p>
      </dgm:t>
    </dgm:pt>
    <dgm:pt modelId="{0A329E5E-E7F0-4079-9C6B-011A3C65C7DB}" type="parTrans" cxnId="{BBCCE6F2-9F54-44C0-BE49-8617079F3CFB}">
      <dgm:prSet/>
      <dgm:spPr/>
      <dgm:t>
        <a:bodyPr/>
        <a:lstStyle/>
        <a:p>
          <a:endParaRPr lang="en-US"/>
        </a:p>
      </dgm:t>
    </dgm:pt>
    <dgm:pt modelId="{0C4D2581-2320-4F9A-BBAF-25FB4836F3BD}" type="sibTrans" cxnId="{BBCCE6F2-9F54-44C0-BE49-8617079F3CFB}">
      <dgm:prSet/>
      <dgm:spPr/>
      <dgm:t>
        <a:bodyPr/>
        <a:lstStyle/>
        <a:p>
          <a:endParaRPr lang="en-US"/>
        </a:p>
      </dgm:t>
    </dgm:pt>
    <dgm:pt modelId="{C9B1244D-04C3-45DF-874E-202197F6FE92}">
      <dgm:prSet phldrT="[Text]" custT="1"/>
      <dgm:spPr>
        <a:xfrm>
          <a:off x="3779063" y="0"/>
          <a:ext cx="2893308" cy="1508113"/>
        </a:xfrm>
      </dgm:spPr>
      <dgm:t>
        <a:bodyPr/>
        <a:lstStyle/>
        <a:p>
          <a:r>
            <a:rPr lang="en-US" sz="1200" b="1" dirty="0">
              <a:solidFill>
                <a:srgbClr val="0000CC"/>
              </a:solidFill>
              <a:latin typeface="Segoe"/>
              <a:ea typeface="+mn-ea"/>
              <a:cs typeface="+mn-cs"/>
            </a:rPr>
            <a:t>Build proof-of-concept prototypes</a:t>
          </a:r>
        </a:p>
      </dgm:t>
    </dgm:pt>
    <dgm:pt modelId="{DFED5A60-BD39-43D3-ACB3-96416C63A840}" type="parTrans" cxnId="{0EF7DF08-A5A0-4EFB-A277-971AE8111AD6}">
      <dgm:prSet/>
      <dgm:spPr/>
      <dgm:t>
        <a:bodyPr/>
        <a:lstStyle/>
        <a:p>
          <a:endParaRPr lang="en-US"/>
        </a:p>
      </dgm:t>
    </dgm:pt>
    <dgm:pt modelId="{A2B545FA-E3C4-4DF6-AB33-C9BE76DD0BB1}" type="sibTrans" cxnId="{0EF7DF08-A5A0-4EFB-A277-971AE8111AD6}">
      <dgm:prSet/>
      <dgm:spPr/>
      <dgm:t>
        <a:bodyPr/>
        <a:lstStyle/>
        <a:p>
          <a:endParaRPr lang="en-US"/>
        </a:p>
      </dgm:t>
    </dgm:pt>
    <dgm:pt modelId="{825BE738-E179-48DD-B54E-7C0174A6CEF9}">
      <dgm:prSet phldrT="[Text]" custT="1"/>
      <dgm:spPr>
        <a:xfrm>
          <a:off x="3779063" y="0"/>
          <a:ext cx="2893308" cy="1508113"/>
        </a:xfrm>
      </dgm:spPr>
      <dgm:t>
        <a:bodyPr/>
        <a:lstStyle/>
        <a:p>
          <a:r>
            <a:rPr lang="en-US" sz="1100" b="1" dirty="0">
              <a:solidFill>
                <a:srgbClr val="0000CC"/>
              </a:solidFill>
              <a:latin typeface="Segoe"/>
              <a:ea typeface="+mn-ea"/>
              <a:cs typeface="+mn-cs"/>
            </a:rPr>
            <a:t>Build community mindshare</a:t>
          </a:r>
        </a:p>
      </dgm:t>
    </dgm:pt>
    <dgm:pt modelId="{3F954AD0-7F9B-4D03-816B-BC9D932CA9FB}" type="parTrans" cxnId="{2FE82F63-C3DE-4D5C-883B-22D0EB0D727E}">
      <dgm:prSet/>
      <dgm:spPr/>
      <dgm:t>
        <a:bodyPr/>
        <a:lstStyle/>
        <a:p>
          <a:endParaRPr lang="en-US"/>
        </a:p>
      </dgm:t>
    </dgm:pt>
    <dgm:pt modelId="{5430A080-F8EA-4E9E-8AF5-EF98055CDB5A}" type="sibTrans" cxnId="{2FE82F63-C3DE-4D5C-883B-22D0EB0D727E}">
      <dgm:prSet/>
      <dgm:spPr/>
      <dgm:t>
        <a:bodyPr/>
        <a:lstStyle/>
        <a:p>
          <a:endParaRPr lang="en-US"/>
        </a:p>
      </dgm:t>
    </dgm:pt>
    <dgm:pt modelId="{833B7F31-F931-499B-B360-3DE9C5DB2A74}">
      <dgm:prSet custT="1"/>
      <dgm:spPr/>
      <dgm:t>
        <a:bodyPr/>
        <a:lstStyle/>
        <a:p>
          <a:r>
            <a:rPr lang="en-US" sz="1200" b="1" dirty="0">
              <a:solidFill>
                <a:srgbClr val="0000CC"/>
              </a:solidFill>
              <a:latin typeface="Segoe"/>
              <a:ea typeface="+mn-ea"/>
              <a:cs typeface="+mn-cs"/>
            </a:rPr>
            <a:t>Build alliances for greater connectivity</a:t>
          </a:r>
        </a:p>
      </dgm:t>
    </dgm:pt>
    <dgm:pt modelId="{B092AF3C-567B-42C7-B45F-037201547CDF}" type="parTrans" cxnId="{69D05D81-6EAF-45E0-80B9-BAB1E5EB70D1}">
      <dgm:prSet/>
      <dgm:spPr/>
      <dgm:t>
        <a:bodyPr/>
        <a:lstStyle/>
        <a:p>
          <a:endParaRPr lang="en-US"/>
        </a:p>
      </dgm:t>
    </dgm:pt>
    <dgm:pt modelId="{D10DDD6D-B33B-4801-A844-F432C2C28F99}" type="sibTrans" cxnId="{69D05D81-6EAF-45E0-80B9-BAB1E5EB70D1}">
      <dgm:prSet/>
      <dgm:spPr/>
      <dgm:t>
        <a:bodyPr/>
        <a:lstStyle/>
        <a:p>
          <a:endParaRPr lang="en-US"/>
        </a:p>
      </dgm:t>
    </dgm:pt>
    <dgm:pt modelId="{AFDEB70E-1456-49BC-8D32-9790783D6AE0}" type="pres">
      <dgm:prSet presAssocID="{B03825A8-ECA9-47D0-819F-361DBD7745F9}" presName="cycleMatrixDiagram" presStyleCnt="0">
        <dgm:presLayoutVars>
          <dgm:chMax val="1"/>
          <dgm:dir/>
          <dgm:animLvl val="lvl"/>
          <dgm:resizeHandles val="exact"/>
        </dgm:presLayoutVars>
      </dgm:prSet>
      <dgm:spPr/>
    </dgm:pt>
    <dgm:pt modelId="{8AA28068-E3E8-4673-BA16-C816A639856C}" type="pres">
      <dgm:prSet presAssocID="{B03825A8-ECA9-47D0-819F-361DBD7745F9}" presName="children" presStyleCnt="0"/>
      <dgm:spPr/>
    </dgm:pt>
    <dgm:pt modelId="{4A972F7A-3AA6-4290-A447-56E3C42A6F0D}" type="pres">
      <dgm:prSet presAssocID="{B03825A8-ECA9-47D0-819F-361DBD7745F9}" presName="child1group" presStyleCnt="0"/>
      <dgm:spPr/>
    </dgm:pt>
    <dgm:pt modelId="{4228A548-38B4-4F62-8558-F8B2B50CC44D}" type="pres">
      <dgm:prSet presAssocID="{B03825A8-ECA9-47D0-819F-361DBD7745F9}" presName="child1" presStyleLbl="bgAcc1" presStyleIdx="0" presStyleCnt="4" custScaleX="131326"/>
      <dgm:spPr>
        <a:prstGeom prst="roundRect">
          <a:avLst>
            <a:gd name="adj" fmla="val 10000"/>
          </a:avLst>
        </a:prstGeom>
      </dgm:spPr>
    </dgm:pt>
    <dgm:pt modelId="{374074A4-7E79-4203-B6C5-44ACCB3D30C9}" type="pres">
      <dgm:prSet presAssocID="{B03825A8-ECA9-47D0-819F-361DBD7745F9}" presName="child1Text" presStyleLbl="bgAcc1" presStyleIdx="0" presStyleCnt="4">
        <dgm:presLayoutVars>
          <dgm:bulletEnabled val="1"/>
        </dgm:presLayoutVars>
      </dgm:prSet>
      <dgm:spPr/>
    </dgm:pt>
    <dgm:pt modelId="{DFAF4466-3E60-4126-9527-59B311058971}" type="pres">
      <dgm:prSet presAssocID="{B03825A8-ECA9-47D0-819F-361DBD7745F9}" presName="child2group" presStyleCnt="0"/>
      <dgm:spPr/>
    </dgm:pt>
    <dgm:pt modelId="{56065236-0FC2-489D-AB6F-7FBFDA62F0B8}" type="pres">
      <dgm:prSet presAssocID="{B03825A8-ECA9-47D0-819F-361DBD7745F9}" presName="child2" presStyleLbl="bgAcc1" presStyleIdx="1" presStyleCnt="4" custScaleX="124275"/>
      <dgm:spPr>
        <a:prstGeom prst="roundRect">
          <a:avLst>
            <a:gd name="adj" fmla="val 10000"/>
          </a:avLst>
        </a:prstGeom>
      </dgm:spPr>
    </dgm:pt>
    <dgm:pt modelId="{AC46844C-C40E-4DAF-AD1B-319A37A1DD6E}" type="pres">
      <dgm:prSet presAssocID="{B03825A8-ECA9-47D0-819F-361DBD7745F9}" presName="child2Text" presStyleLbl="bgAcc1" presStyleIdx="1" presStyleCnt="4">
        <dgm:presLayoutVars>
          <dgm:bulletEnabled val="1"/>
        </dgm:presLayoutVars>
      </dgm:prSet>
      <dgm:spPr/>
    </dgm:pt>
    <dgm:pt modelId="{0C6A695E-43BF-4B6C-93B3-AD20B1BACD2F}" type="pres">
      <dgm:prSet presAssocID="{B03825A8-ECA9-47D0-819F-361DBD7745F9}" presName="child3group" presStyleCnt="0"/>
      <dgm:spPr/>
    </dgm:pt>
    <dgm:pt modelId="{D6F14B10-396F-4BC4-ADBF-DF4F1521FB07}" type="pres">
      <dgm:prSet presAssocID="{B03825A8-ECA9-47D0-819F-361DBD7745F9}" presName="child3" presStyleLbl="bgAcc1" presStyleIdx="2" presStyleCnt="4" custScaleX="118565" custScaleY="109400"/>
      <dgm:spPr>
        <a:prstGeom prst="roundRect">
          <a:avLst>
            <a:gd name="adj" fmla="val 10000"/>
          </a:avLst>
        </a:prstGeom>
      </dgm:spPr>
    </dgm:pt>
    <dgm:pt modelId="{7A7D3D74-78FA-41AE-B7BE-1C1EB43BAC36}" type="pres">
      <dgm:prSet presAssocID="{B03825A8-ECA9-47D0-819F-361DBD7745F9}" presName="child3Text" presStyleLbl="bgAcc1" presStyleIdx="2" presStyleCnt="4">
        <dgm:presLayoutVars>
          <dgm:bulletEnabled val="1"/>
        </dgm:presLayoutVars>
      </dgm:prSet>
      <dgm:spPr/>
    </dgm:pt>
    <dgm:pt modelId="{A4F8B2FE-FEA4-4275-A4C1-3319F23522C8}" type="pres">
      <dgm:prSet presAssocID="{B03825A8-ECA9-47D0-819F-361DBD7745F9}" presName="child4group" presStyleCnt="0"/>
      <dgm:spPr/>
    </dgm:pt>
    <dgm:pt modelId="{C093A8BF-AAD1-4C6C-9A9F-CF8834BC76DC}" type="pres">
      <dgm:prSet presAssocID="{B03825A8-ECA9-47D0-819F-361DBD7745F9}" presName="child4" presStyleLbl="bgAcc1" presStyleIdx="3" presStyleCnt="4" custScaleX="120222" custScaleY="122718" custLinFactNeighborY="-2562"/>
      <dgm:spPr>
        <a:prstGeom prst="roundRect">
          <a:avLst>
            <a:gd name="adj" fmla="val 10000"/>
          </a:avLst>
        </a:prstGeom>
      </dgm:spPr>
    </dgm:pt>
    <dgm:pt modelId="{42BEFCD5-21C5-483F-86D1-B39BF69E47D0}" type="pres">
      <dgm:prSet presAssocID="{B03825A8-ECA9-47D0-819F-361DBD7745F9}" presName="child4Text" presStyleLbl="bgAcc1" presStyleIdx="3" presStyleCnt="4">
        <dgm:presLayoutVars>
          <dgm:bulletEnabled val="1"/>
        </dgm:presLayoutVars>
      </dgm:prSet>
      <dgm:spPr/>
    </dgm:pt>
    <dgm:pt modelId="{72868EE9-E1A5-4081-B5C5-B5E277F4253A}" type="pres">
      <dgm:prSet presAssocID="{B03825A8-ECA9-47D0-819F-361DBD7745F9}" presName="childPlaceholder" presStyleCnt="0"/>
      <dgm:spPr/>
    </dgm:pt>
    <dgm:pt modelId="{855D2776-07A8-4CFA-977C-74B08622C74C}" type="pres">
      <dgm:prSet presAssocID="{B03825A8-ECA9-47D0-819F-361DBD7745F9}" presName="circle" presStyleCnt="0"/>
      <dgm:spPr/>
    </dgm:pt>
    <dgm:pt modelId="{DF77BFF2-426D-4142-9569-58CAF49F51A1}" type="pres">
      <dgm:prSet presAssocID="{B03825A8-ECA9-47D0-819F-361DBD7745F9}" presName="quadrant1" presStyleLbl="node1" presStyleIdx="0" presStyleCnt="4">
        <dgm:presLayoutVars>
          <dgm:chMax val="1"/>
          <dgm:bulletEnabled val="1"/>
        </dgm:presLayoutVars>
      </dgm:prSet>
      <dgm:spPr>
        <a:prstGeom prst="pieWedge">
          <a:avLst/>
        </a:prstGeom>
      </dgm:spPr>
    </dgm:pt>
    <dgm:pt modelId="{697D1BC7-E70B-42CA-9B17-B1AE0FDD8A67}" type="pres">
      <dgm:prSet presAssocID="{B03825A8-ECA9-47D0-819F-361DBD7745F9}" presName="quadrant2" presStyleLbl="node1" presStyleIdx="1" presStyleCnt="4">
        <dgm:presLayoutVars>
          <dgm:chMax val="1"/>
          <dgm:bulletEnabled val="1"/>
        </dgm:presLayoutVars>
      </dgm:prSet>
      <dgm:spPr>
        <a:prstGeom prst="pieWedge">
          <a:avLst/>
        </a:prstGeom>
      </dgm:spPr>
    </dgm:pt>
    <dgm:pt modelId="{B0FDB9AF-8C29-47B1-AD16-1476411BBA0B}" type="pres">
      <dgm:prSet presAssocID="{B03825A8-ECA9-47D0-819F-361DBD7745F9}" presName="quadrant3" presStyleLbl="node1" presStyleIdx="2" presStyleCnt="4">
        <dgm:presLayoutVars>
          <dgm:chMax val="1"/>
          <dgm:bulletEnabled val="1"/>
        </dgm:presLayoutVars>
      </dgm:prSet>
      <dgm:spPr>
        <a:prstGeom prst="pieWedge">
          <a:avLst/>
        </a:prstGeom>
      </dgm:spPr>
    </dgm:pt>
    <dgm:pt modelId="{ABD4D346-0160-4C12-9F15-B2B32CC54087}" type="pres">
      <dgm:prSet presAssocID="{B03825A8-ECA9-47D0-819F-361DBD7745F9}" presName="quadrant4" presStyleLbl="node1" presStyleIdx="3" presStyleCnt="4">
        <dgm:presLayoutVars>
          <dgm:chMax val="1"/>
          <dgm:bulletEnabled val="1"/>
        </dgm:presLayoutVars>
      </dgm:prSet>
      <dgm:spPr>
        <a:prstGeom prst="pieWedge">
          <a:avLst/>
        </a:prstGeom>
      </dgm:spPr>
    </dgm:pt>
    <dgm:pt modelId="{05F0F28F-77D6-4453-84D4-4F85B145D95C}" type="pres">
      <dgm:prSet presAssocID="{B03825A8-ECA9-47D0-819F-361DBD7745F9}" presName="quadrantPlaceholder" presStyleCnt="0"/>
      <dgm:spPr/>
    </dgm:pt>
    <dgm:pt modelId="{88932C70-66EA-4E43-952F-F4100562FCE7}" type="pres">
      <dgm:prSet presAssocID="{B03825A8-ECA9-47D0-819F-361DBD7745F9}" presName="center1" presStyleLbl="fgShp" presStyleIdx="0" presStyleCnt="2"/>
      <dgm:spPr>
        <a:xfrm>
          <a:off x="2986659" y="1932270"/>
          <a:ext cx="704571" cy="612671"/>
        </a:xfrm>
        <a:prstGeom prst="circularArrow">
          <a:avLst/>
        </a:prstGeom>
      </dgm:spPr>
    </dgm:pt>
    <dgm:pt modelId="{09FD2E9A-5DE4-440E-91D7-934AE17E1CE9}" type="pres">
      <dgm:prSet presAssocID="{B03825A8-ECA9-47D0-819F-361DBD7745F9}" presName="center2" presStyleLbl="fgShp" presStyleIdx="1" presStyleCnt="2"/>
      <dgm:spPr>
        <a:xfrm rot="10800000">
          <a:off x="2986659" y="2167913"/>
          <a:ext cx="704571" cy="612671"/>
        </a:xfrm>
        <a:prstGeom prst="circularArrow">
          <a:avLst/>
        </a:prstGeom>
      </dgm:spPr>
    </dgm:pt>
  </dgm:ptLst>
  <dgm:cxnLst>
    <dgm:cxn modelId="{CE4C7E02-2D1C-4934-80B7-A0BA6E23C4D4}" srcId="{6DF691D5-2BA4-4E2A-BDFF-2C3DE61195BE}" destId="{BB7BD29A-B9AE-4E18-9CCB-653F75337777}" srcOrd="2" destOrd="0" parTransId="{0AD22CC7-9438-46DA-B477-1B8821167554}" sibTransId="{2FEC7827-C7AA-4494-BE0A-2896FA59E65B}"/>
    <dgm:cxn modelId="{C4DEA5FB-7E9A-4244-8FE7-365B616E0F7D}" type="presOf" srcId="{3CB05582-8272-48D4-9D77-C0C577036279}" destId="{D6F14B10-396F-4BC4-ADBF-DF4F1521FB07}" srcOrd="0" destOrd="2" presId="urn:microsoft.com/office/officeart/2005/8/layout/cycle4#1"/>
    <dgm:cxn modelId="{C8FA9C60-9734-47E8-8469-4A68995B0454}" srcId="{6DF691D5-2BA4-4E2A-BDFF-2C3DE61195BE}" destId="{F55921C6-ED98-4411-B5C6-0016D9A802AD}" srcOrd="0" destOrd="0" parTransId="{D001BE2A-30B8-4A6C-A948-5E32C0EB10F0}" sibTransId="{2A3741EA-D3EC-4CE2-ABC8-386BDA5088AA}"/>
    <dgm:cxn modelId="{0CE5CDA7-79FF-414F-9169-4185CC312938}" type="presOf" srcId="{3CB05582-8272-48D4-9D77-C0C577036279}" destId="{7A7D3D74-78FA-41AE-B7BE-1C1EB43BAC36}" srcOrd="1" destOrd="2" presId="urn:microsoft.com/office/officeart/2005/8/layout/cycle4#1"/>
    <dgm:cxn modelId="{2BF99A4A-7E5C-45AD-8405-B8D4724799C3}" type="presOf" srcId="{AC7CBC14-EA41-442E-9DE4-5DB17A54D33E}" destId="{B0FDB9AF-8C29-47B1-AD16-1476411BBA0B}" srcOrd="0" destOrd="0" presId="urn:microsoft.com/office/officeart/2005/8/layout/cycle4#1"/>
    <dgm:cxn modelId="{44F59E02-1D5F-483D-9B1D-3EBA78EF7A32}" srcId="{6DF691D5-2BA4-4E2A-BDFF-2C3DE61195BE}" destId="{2F5BF781-ABD5-4549-9764-ADAFEA52E47F}" srcOrd="1" destOrd="0" parTransId="{6AF0E24A-CF95-4F6D-96C1-E350E952B8E4}" sibTransId="{04520CE9-38EB-4B2B-85AE-A64DB768AC3B}"/>
    <dgm:cxn modelId="{B7242726-952E-47A0-AFA3-2BCFCE124570}" srcId="{B03825A8-ECA9-47D0-819F-361DBD7745F9}" destId="{D9543292-E036-4725-A18E-249C4C770B54}" srcOrd="0" destOrd="0" parTransId="{54929806-2B82-4CC8-A206-38EF79F19AAA}" sibTransId="{D1C146B6-1251-4293-9D01-3970848CBA90}"/>
    <dgm:cxn modelId="{8D0B9469-ECF2-40DD-A97E-AAB3F5C378D8}" type="presOf" srcId="{F0AD85CA-02A1-410D-ADCC-2004E82B615B}" destId="{4228A548-38B4-4F62-8558-F8B2B50CC44D}" srcOrd="0" destOrd="2" presId="urn:microsoft.com/office/officeart/2005/8/layout/cycle4#1"/>
    <dgm:cxn modelId="{78E65E55-04A9-40DC-8F8D-D2499D472A61}" srcId="{B03825A8-ECA9-47D0-819F-361DBD7745F9}" destId="{AC7CBC14-EA41-442E-9DE4-5DB17A54D33E}" srcOrd="2" destOrd="0" parTransId="{4955618F-DD78-4824-B605-FE9DA8DE51C5}" sibTransId="{86B960EC-660C-47A0-BB16-549BCFF457A3}"/>
    <dgm:cxn modelId="{EACD1362-212B-45E9-A1CA-985374CDB74C}" type="presOf" srcId="{F0AD85CA-02A1-410D-ADCC-2004E82B615B}" destId="{374074A4-7E79-4203-B6C5-44ACCB3D30C9}" srcOrd="1" destOrd="2" presId="urn:microsoft.com/office/officeart/2005/8/layout/cycle4#1"/>
    <dgm:cxn modelId="{63FD7F3E-9CEA-4F9C-9451-2ED97673E3D3}" type="presOf" srcId="{22763097-E54F-4373-8538-A9E44E7CCF97}" destId="{374074A4-7E79-4203-B6C5-44ACCB3D30C9}" srcOrd="1" destOrd="1" presId="urn:microsoft.com/office/officeart/2005/8/layout/cycle4#1"/>
    <dgm:cxn modelId="{FDEC562D-BFCB-4836-897F-8309FA23B3FE}" type="presOf" srcId="{BB7BD29A-B9AE-4E18-9CCB-653F75337777}" destId="{42BEFCD5-21C5-483F-86D1-B39BF69E47D0}" srcOrd="1" destOrd="2" presId="urn:microsoft.com/office/officeart/2005/8/layout/cycle4#1"/>
    <dgm:cxn modelId="{2FE82F63-C3DE-4D5C-883B-22D0EB0D727E}" srcId="{7657869C-1C50-452E-8246-1F9B4A7EE00A}" destId="{825BE738-E179-48DD-B54E-7C0174A6CEF9}" srcOrd="3" destOrd="0" parTransId="{3F954AD0-7F9B-4D03-816B-BC9D932CA9FB}" sibTransId="{5430A080-F8EA-4E9E-8AF5-EF98055CDB5A}"/>
    <dgm:cxn modelId="{E814C501-875F-4561-A0C2-3D9CE4453B52}" type="presOf" srcId="{C9B1244D-04C3-45DF-874E-202197F6FE92}" destId="{56065236-0FC2-489D-AB6F-7FBFDA62F0B8}" srcOrd="0" destOrd="1" presId="urn:microsoft.com/office/officeart/2005/8/layout/cycle4#1"/>
    <dgm:cxn modelId="{7BF6768E-EFA3-47EA-8F68-A0B63326CF3B}" type="presOf" srcId="{6DF691D5-2BA4-4E2A-BDFF-2C3DE61195BE}" destId="{ABD4D346-0160-4C12-9F15-B2B32CC54087}" srcOrd="0" destOrd="0" presId="urn:microsoft.com/office/officeart/2005/8/layout/cycle4#1"/>
    <dgm:cxn modelId="{B23FD256-D892-480D-BCD1-DB41C65412A2}" type="presOf" srcId="{BB7BD29A-B9AE-4E18-9CCB-653F75337777}" destId="{C093A8BF-AAD1-4C6C-9A9F-CF8834BC76DC}" srcOrd="0" destOrd="2" presId="urn:microsoft.com/office/officeart/2005/8/layout/cycle4#1"/>
    <dgm:cxn modelId="{16AAA5D1-BFE9-430D-A1CF-88A22839331A}" type="presOf" srcId="{D5F7478A-D998-4522-AE8C-F1C443CF2B0E}" destId="{7A7D3D74-78FA-41AE-B7BE-1C1EB43BAC36}" srcOrd="1" destOrd="0" presId="urn:microsoft.com/office/officeart/2005/8/layout/cycle4#1"/>
    <dgm:cxn modelId="{017896C7-208E-4C2E-8E73-51CCD64A3A01}" srcId="{D9543292-E036-4725-A18E-249C4C770B54}" destId="{F0AD85CA-02A1-410D-ADCC-2004E82B615B}" srcOrd="2" destOrd="0" parTransId="{EDE06393-4761-4CEE-B126-8D51F8FC8588}" sibTransId="{F665FD45-761E-42AF-8C7C-EBC5A141161C}"/>
    <dgm:cxn modelId="{F969002F-95FD-4DEE-96F6-1370451CFC98}" srcId="{D9543292-E036-4725-A18E-249C4C770B54}" destId="{2AB40B18-F264-445D-AB7E-313B4F15A99E}" srcOrd="0" destOrd="0" parTransId="{C58E48E9-5F76-4C5B-8F88-E1B9F6B1E48A}" sibTransId="{E6913C32-C89A-4B5E-B0D3-3D03A7F9DA8B}"/>
    <dgm:cxn modelId="{06706162-2AE4-4365-A28D-07AEFE21E41E}" srcId="{AC7CBC14-EA41-442E-9DE4-5DB17A54D33E}" destId="{3CB05582-8272-48D4-9D77-C0C577036279}" srcOrd="2" destOrd="0" parTransId="{FE1706F7-1DD9-46F5-9C73-E5DEC160EE57}" sibTransId="{F701E76C-6C94-4D0D-942B-BC71100DEEF3}"/>
    <dgm:cxn modelId="{0963ABDC-CCB4-44BE-A99E-0F16D4C70D5C}" type="presOf" srcId="{F6695158-2361-4795-B035-783813798FA4}" destId="{AC46844C-C40E-4DAF-AD1B-319A37A1DD6E}" srcOrd="1" destOrd="2" presId="urn:microsoft.com/office/officeart/2005/8/layout/cycle4#1"/>
    <dgm:cxn modelId="{326F8B37-B1DA-4BA7-9E97-81DD88C602F7}" type="presOf" srcId="{833B7F31-F931-499B-B360-3DE9C5DB2A74}" destId="{D6F14B10-396F-4BC4-ADBF-DF4F1521FB07}" srcOrd="0" destOrd="3" presId="urn:microsoft.com/office/officeart/2005/8/layout/cycle4#1"/>
    <dgm:cxn modelId="{09614B33-98AB-49B8-A501-30472BA790AA}" type="presOf" srcId="{D5F7478A-D998-4522-AE8C-F1C443CF2B0E}" destId="{D6F14B10-396F-4BC4-ADBF-DF4F1521FB07}" srcOrd="0" destOrd="0" presId="urn:microsoft.com/office/officeart/2005/8/layout/cycle4#1"/>
    <dgm:cxn modelId="{7FB7AA44-07ED-4F4A-8789-08FC3BD77E09}" type="presOf" srcId="{7657869C-1C50-452E-8246-1F9B4A7EE00A}" destId="{697D1BC7-E70B-42CA-9B17-B1AE0FDD8A67}" srcOrd="0" destOrd="0" presId="urn:microsoft.com/office/officeart/2005/8/layout/cycle4#1"/>
    <dgm:cxn modelId="{BBCCE6F2-9F54-44C0-BE49-8617079F3CFB}" srcId="{AC7CBC14-EA41-442E-9DE4-5DB17A54D33E}" destId="{2EE129CD-5F8F-41A2-B769-F8558C124C16}" srcOrd="1" destOrd="0" parTransId="{0A329E5E-E7F0-4079-9C6B-011A3C65C7DB}" sibTransId="{0C4D2581-2320-4F9A-BBAF-25FB4836F3BD}"/>
    <dgm:cxn modelId="{1ED1D978-504B-4871-8820-DDEA7574E67A}" srcId="{D9543292-E036-4725-A18E-249C4C770B54}" destId="{22763097-E54F-4373-8538-A9E44E7CCF97}" srcOrd="1" destOrd="0" parTransId="{B63C7357-9F57-41F5-AAF5-8D8F21463CD7}" sibTransId="{60A27CD5-9BAF-47A4-9FC8-54A4F3E43663}"/>
    <dgm:cxn modelId="{869E7F43-9E4C-4448-8631-F6F28293EDB9}" type="presOf" srcId="{F55921C6-ED98-4411-B5C6-0016D9A802AD}" destId="{C093A8BF-AAD1-4C6C-9A9F-CF8834BC76DC}" srcOrd="0" destOrd="0" presId="urn:microsoft.com/office/officeart/2005/8/layout/cycle4#1"/>
    <dgm:cxn modelId="{B3A3E933-7C49-4493-B816-7E1329CD99E3}" type="presOf" srcId="{3BD5184A-27A3-4F5D-B8C6-F02B63F2E447}" destId="{AC46844C-C40E-4DAF-AD1B-319A37A1DD6E}" srcOrd="1" destOrd="0" presId="urn:microsoft.com/office/officeart/2005/8/layout/cycle4#1"/>
    <dgm:cxn modelId="{19EFB763-A117-42D9-A4F1-E77CEE06A1DD}" srcId="{AC7CBC14-EA41-442E-9DE4-5DB17A54D33E}" destId="{D5F7478A-D998-4522-AE8C-F1C443CF2B0E}" srcOrd="0" destOrd="0" parTransId="{DD06D6AA-171F-4BFF-AABF-7E7131210466}" sibTransId="{A8F4724B-2866-4570-97C2-4D02C8BA3705}"/>
    <dgm:cxn modelId="{71B6A5F0-434A-4D11-A40D-81460062CEBE}" type="presOf" srcId="{F55921C6-ED98-4411-B5C6-0016D9A802AD}" destId="{42BEFCD5-21C5-483F-86D1-B39BF69E47D0}" srcOrd="1" destOrd="0" presId="urn:microsoft.com/office/officeart/2005/8/layout/cycle4#1"/>
    <dgm:cxn modelId="{D37BBEAC-3112-40B2-B2C0-9A084F4FCF75}" type="presOf" srcId="{22763097-E54F-4373-8538-A9E44E7CCF97}" destId="{4228A548-38B4-4F62-8558-F8B2B50CC44D}" srcOrd="0" destOrd="1" presId="urn:microsoft.com/office/officeart/2005/8/layout/cycle4#1"/>
    <dgm:cxn modelId="{70ED4BDE-E765-4B2A-9DA0-6E10E4A08BFA}" type="presOf" srcId="{833B7F31-F931-499B-B360-3DE9C5DB2A74}" destId="{7A7D3D74-78FA-41AE-B7BE-1C1EB43BAC36}" srcOrd="1" destOrd="3" presId="urn:microsoft.com/office/officeart/2005/8/layout/cycle4#1"/>
    <dgm:cxn modelId="{3DA63899-0437-4EEA-B2CE-E9312269594D}" type="presOf" srcId="{F6695158-2361-4795-B035-783813798FA4}" destId="{56065236-0FC2-489D-AB6F-7FBFDA62F0B8}" srcOrd="0" destOrd="2" presId="urn:microsoft.com/office/officeart/2005/8/layout/cycle4#1"/>
    <dgm:cxn modelId="{B11511C8-26A0-4B66-8041-280192FC4B0E}" type="presOf" srcId="{2F5BF781-ABD5-4549-9764-ADAFEA52E47F}" destId="{C093A8BF-AAD1-4C6C-9A9F-CF8834BC76DC}" srcOrd="0" destOrd="1" presId="urn:microsoft.com/office/officeart/2005/8/layout/cycle4#1"/>
    <dgm:cxn modelId="{AE4C7028-BDEC-4A84-AF7D-2B3A37C5A6EE}" type="presOf" srcId="{2F5BF781-ABD5-4549-9764-ADAFEA52E47F}" destId="{42BEFCD5-21C5-483F-86D1-B39BF69E47D0}" srcOrd="1" destOrd="1" presId="urn:microsoft.com/office/officeart/2005/8/layout/cycle4#1"/>
    <dgm:cxn modelId="{D7FD7642-10CD-4C1F-9018-CD5289A96CCA}" type="presOf" srcId="{825BE738-E179-48DD-B54E-7C0174A6CEF9}" destId="{AC46844C-C40E-4DAF-AD1B-319A37A1DD6E}" srcOrd="1" destOrd="3" presId="urn:microsoft.com/office/officeart/2005/8/layout/cycle4#1"/>
    <dgm:cxn modelId="{1E3C2AA9-9943-400D-A7E4-4233B7157124}" type="presOf" srcId="{2AB40B18-F264-445D-AB7E-313B4F15A99E}" destId="{374074A4-7E79-4203-B6C5-44ACCB3D30C9}" srcOrd="1" destOrd="0" presId="urn:microsoft.com/office/officeart/2005/8/layout/cycle4#1"/>
    <dgm:cxn modelId="{0EF7DF08-A5A0-4EFB-A277-971AE8111AD6}" srcId="{7657869C-1C50-452E-8246-1F9B4A7EE00A}" destId="{C9B1244D-04C3-45DF-874E-202197F6FE92}" srcOrd="1" destOrd="0" parTransId="{DFED5A60-BD39-43D3-ACB3-96416C63A840}" sibTransId="{A2B545FA-E3C4-4DF6-AB33-C9BE76DD0BB1}"/>
    <dgm:cxn modelId="{5812828F-7E0F-42E2-BE19-BA6BB08504CD}" type="presOf" srcId="{D9543292-E036-4725-A18E-249C4C770B54}" destId="{DF77BFF2-426D-4142-9569-58CAF49F51A1}" srcOrd="0" destOrd="0" presId="urn:microsoft.com/office/officeart/2005/8/layout/cycle4#1"/>
    <dgm:cxn modelId="{3A73E7E6-4C71-40BD-A5A6-9D9C4E743F87}" type="presOf" srcId="{825BE738-E179-48DD-B54E-7C0174A6CEF9}" destId="{56065236-0FC2-489D-AB6F-7FBFDA62F0B8}" srcOrd="0" destOrd="3" presId="urn:microsoft.com/office/officeart/2005/8/layout/cycle4#1"/>
    <dgm:cxn modelId="{AD8F46E0-8089-40CE-9ED7-26C48EA47DBB}" srcId="{7657869C-1C50-452E-8246-1F9B4A7EE00A}" destId="{3BD5184A-27A3-4F5D-B8C6-F02B63F2E447}" srcOrd="0" destOrd="0" parTransId="{CF658817-66BC-4722-A93A-376656ECE2DF}" sibTransId="{67F68329-E5E9-4EB0-BE66-BA4294EADFE8}"/>
    <dgm:cxn modelId="{1A6BD06F-4ABA-4564-860D-68F6EC04BA4E}" type="presOf" srcId="{C9B1244D-04C3-45DF-874E-202197F6FE92}" destId="{AC46844C-C40E-4DAF-AD1B-319A37A1DD6E}" srcOrd="1" destOrd="1" presId="urn:microsoft.com/office/officeart/2005/8/layout/cycle4#1"/>
    <dgm:cxn modelId="{57B1FC3F-B349-4450-BCE3-DDD88F61451C}" type="presOf" srcId="{2AB40B18-F264-445D-AB7E-313B4F15A99E}" destId="{4228A548-38B4-4F62-8558-F8B2B50CC44D}" srcOrd="0" destOrd="0" presId="urn:microsoft.com/office/officeart/2005/8/layout/cycle4#1"/>
    <dgm:cxn modelId="{B031DA41-A779-4956-AE96-F745FFE4F374}" type="presOf" srcId="{B03825A8-ECA9-47D0-819F-361DBD7745F9}" destId="{AFDEB70E-1456-49BC-8D32-9790783D6AE0}" srcOrd="0" destOrd="0" presId="urn:microsoft.com/office/officeart/2005/8/layout/cycle4#1"/>
    <dgm:cxn modelId="{B76775C7-8B41-4EA3-8EC2-BFF9EBEBA0B9}" type="presOf" srcId="{2EE129CD-5F8F-41A2-B769-F8558C124C16}" destId="{D6F14B10-396F-4BC4-ADBF-DF4F1521FB07}" srcOrd="0" destOrd="1" presId="urn:microsoft.com/office/officeart/2005/8/layout/cycle4#1"/>
    <dgm:cxn modelId="{AAB70C4C-38D5-4DCE-B0AA-92AC3D1570F0}" srcId="{B03825A8-ECA9-47D0-819F-361DBD7745F9}" destId="{6DF691D5-2BA4-4E2A-BDFF-2C3DE61195BE}" srcOrd="3" destOrd="0" parTransId="{4A16CEDE-578C-4CE6-A441-2879FA44177E}" sibTransId="{CD5F5487-F887-45D9-8840-D544670D1374}"/>
    <dgm:cxn modelId="{1587618B-8CBC-4175-B263-5BE1E2C08526}" srcId="{B03825A8-ECA9-47D0-819F-361DBD7745F9}" destId="{7657869C-1C50-452E-8246-1F9B4A7EE00A}" srcOrd="1" destOrd="0" parTransId="{F00ACF45-1F54-406D-A2C7-E12AE3B58689}" sibTransId="{D93EE1B0-3734-4640-BF94-5C0D1648FAFB}"/>
    <dgm:cxn modelId="{885DDAC6-5ECB-4FF2-88E1-2D162E81137F}" type="presOf" srcId="{2EE129CD-5F8F-41A2-B769-F8558C124C16}" destId="{7A7D3D74-78FA-41AE-B7BE-1C1EB43BAC36}" srcOrd="1" destOrd="1" presId="urn:microsoft.com/office/officeart/2005/8/layout/cycle4#1"/>
    <dgm:cxn modelId="{33DB1BBC-A559-41A7-8377-F6C29F873EAD}" type="presOf" srcId="{3BD5184A-27A3-4F5D-B8C6-F02B63F2E447}" destId="{56065236-0FC2-489D-AB6F-7FBFDA62F0B8}" srcOrd="0" destOrd="0" presId="urn:microsoft.com/office/officeart/2005/8/layout/cycle4#1"/>
    <dgm:cxn modelId="{0FFC648B-3D3F-471A-9ABF-B9761CED0239}" srcId="{7657869C-1C50-452E-8246-1F9B4A7EE00A}" destId="{F6695158-2361-4795-B035-783813798FA4}" srcOrd="2" destOrd="0" parTransId="{EED1D3CD-083C-4F7C-A634-39EC9B45F197}" sibTransId="{9733B6B1-210E-40B8-BAB5-530F8441329F}"/>
    <dgm:cxn modelId="{69D05D81-6EAF-45E0-80B9-BAB1E5EB70D1}" srcId="{AC7CBC14-EA41-442E-9DE4-5DB17A54D33E}" destId="{833B7F31-F931-499B-B360-3DE9C5DB2A74}" srcOrd="3" destOrd="0" parTransId="{B092AF3C-567B-42C7-B45F-037201547CDF}" sibTransId="{D10DDD6D-B33B-4801-A844-F432C2C28F99}"/>
    <dgm:cxn modelId="{E4F7D3B9-A1CB-4139-9F79-D4F863A6720A}" type="presParOf" srcId="{AFDEB70E-1456-49BC-8D32-9790783D6AE0}" destId="{8AA28068-E3E8-4673-BA16-C816A639856C}" srcOrd="0" destOrd="0" presId="urn:microsoft.com/office/officeart/2005/8/layout/cycle4#1"/>
    <dgm:cxn modelId="{1CF115C2-3CC3-4EC7-A7E2-8FEB47DC39AE}" type="presParOf" srcId="{8AA28068-E3E8-4673-BA16-C816A639856C}" destId="{4A972F7A-3AA6-4290-A447-56E3C42A6F0D}" srcOrd="0" destOrd="0" presId="urn:microsoft.com/office/officeart/2005/8/layout/cycle4#1"/>
    <dgm:cxn modelId="{07561BA4-65C1-48AD-826C-844154D9AC87}" type="presParOf" srcId="{4A972F7A-3AA6-4290-A447-56E3C42A6F0D}" destId="{4228A548-38B4-4F62-8558-F8B2B50CC44D}" srcOrd="0" destOrd="0" presId="urn:microsoft.com/office/officeart/2005/8/layout/cycle4#1"/>
    <dgm:cxn modelId="{6F2783F2-7581-47A4-87FA-0A47DD2D2587}" type="presParOf" srcId="{4A972F7A-3AA6-4290-A447-56E3C42A6F0D}" destId="{374074A4-7E79-4203-B6C5-44ACCB3D30C9}" srcOrd="1" destOrd="0" presId="urn:microsoft.com/office/officeart/2005/8/layout/cycle4#1"/>
    <dgm:cxn modelId="{69D1F32D-64CF-414A-8546-3C613A501BBE}" type="presParOf" srcId="{8AA28068-E3E8-4673-BA16-C816A639856C}" destId="{DFAF4466-3E60-4126-9527-59B311058971}" srcOrd="1" destOrd="0" presId="urn:microsoft.com/office/officeart/2005/8/layout/cycle4#1"/>
    <dgm:cxn modelId="{FF5FBC28-ECE8-4C0C-9ED3-DD722DC6B201}" type="presParOf" srcId="{DFAF4466-3E60-4126-9527-59B311058971}" destId="{56065236-0FC2-489D-AB6F-7FBFDA62F0B8}" srcOrd="0" destOrd="0" presId="urn:microsoft.com/office/officeart/2005/8/layout/cycle4#1"/>
    <dgm:cxn modelId="{991C0BEA-85F4-4935-80BB-3FA5273DE40B}" type="presParOf" srcId="{DFAF4466-3E60-4126-9527-59B311058971}" destId="{AC46844C-C40E-4DAF-AD1B-319A37A1DD6E}" srcOrd="1" destOrd="0" presId="urn:microsoft.com/office/officeart/2005/8/layout/cycle4#1"/>
    <dgm:cxn modelId="{67EA0686-E6CE-45A9-AEDA-3A301DC3433B}" type="presParOf" srcId="{8AA28068-E3E8-4673-BA16-C816A639856C}" destId="{0C6A695E-43BF-4B6C-93B3-AD20B1BACD2F}" srcOrd="2" destOrd="0" presId="urn:microsoft.com/office/officeart/2005/8/layout/cycle4#1"/>
    <dgm:cxn modelId="{CC090AD2-B085-436E-8E90-11AD4D019DA8}" type="presParOf" srcId="{0C6A695E-43BF-4B6C-93B3-AD20B1BACD2F}" destId="{D6F14B10-396F-4BC4-ADBF-DF4F1521FB07}" srcOrd="0" destOrd="0" presId="urn:microsoft.com/office/officeart/2005/8/layout/cycle4#1"/>
    <dgm:cxn modelId="{DD5019F0-AD8A-44C7-9387-3F196D5D621D}" type="presParOf" srcId="{0C6A695E-43BF-4B6C-93B3-AD20B1BACD2F}" destId="{7A7D3D74-78FA-41AE-B7BE-1C1EB43BAC36}" srcOrd="1" destOrd="0" presId="urn:microsoft.com/office/officeart/2005/8/layout/cycle4#1"/>
    <dgm:cxn modelId="{A030092F-8EAC-44EB-BBF3-27C980C7945E}" type="presParOf" srcId="{8AA28068-E3E8-4673-BA16-C816A639856C}" destId="{A4F8B2FE-FEA4-4275-A4C1-3319F23522C8}" srcOrd="3" destOrd="0" presId="urn:microsoft.com/office/officeart/2005/8/layout/cycle4#1"/>
    <dgm:cxn modelId="{9515A975-3FAC-4127-8BC4-2C1ACB3B93BB}" type="presParOf" srcId="{A4F8B2FE-FEA4-4275-A4C1-3319F23522C8}" destId="{C093A8BF-AAD1-4C6C-9A9F-CF8834BC76DC}" srcOrd="0" destOrd="0" presId="urn:microsoft.com/office/officeart/2005/8/layout/cycle4#1"/>
    <dgm:cxn modelId="{FAB7D752-69E7-4CFF-8208-AAA4E2D256FE}" type="presParOf" srcId="{A4F8B2FE-FEA4-4275-A4C1-3319F23522C8}" destId="{42BEFCD5-21C5-483F-86D1-B39BF69E47D0}" srcOrd="1" destOrd="0" presId="urn:microsoft.com/office/officeart/2005/8/layout/cycle4#1"/>
    <dgm:cxn modelId="{476E4227-5912-449E-9307-CCE112400E77}" type="presParOf" srcId="{8AA28068-E3E8-4673-BA16-C816A639856C}" destId="{72868EE9-E1A5-4081-B5C5-B5E277F4253A}" srcOrd="4" destOrd="0" presId="urn:microsoft.com/office/officeart/2005/8/layout/cycle4#1"/>
    <dgm:cxn modelId="{25F5FEC5-5DFC-42B4-BF43-4F4816E9F340}" type="presParOf" srcId="{AFDEB70E-1456-49BC-8D32-9790783D6AE0}" destId="{855D2776-07A8-4CFA-977C-74B08622C74C}" srcOrd="1" destOrd="0" presId="urn:microsoft.com/office/officeart/2005/8/layout/cycle4#1"/>
    <dgm:cxn modelId="{64752C3C-0D29-462F-BE87-BE8D42E1CBA8}" type="presParOf" srcId="{855D2776-07A8-4CFA-977C-74B08622C74C}" destId="{DF77BFF2-426D-4142-9569-58CAF49F51A1}" srcOrd="0" destOrd="0" presId="urn:microsoft.com/office/officeart/2005/8/layout/cycle4#1"/>
    <dgm:cxn modelId="{A6AD9254-CC73-40F9-8AFC-96CDFE66CF78}" type="presParOf" srcId="{855D2776-07A8-4CFA-977C-74B08622C74C}" destId="{697D1BC7-E70B-42CA-9B17-B1AE0FDD8A67}" srcOrd="1" destOrd="0" presId="urn:microsoft.com/office/officeart/2005/8/layout/cycle4#1"/>
    <dgm:cxn modelId="{8837E66E-D815-4CD5-9F76-0679AEE0F1DD}" type="presParOf" srcId="{855D2776-07A8-4CFA-977C-74B08622C74C}" destId="{B0FDB9AF-8C29-47B1-AD16-1476411BBA0B}" srcOrd="2" destOrd="0" presId="urn:microsoft.com/office/officeart/2005/8/layout/cycle4#1"/>
    <dgm:cxn modelId="{560EB8B6-4535-49FF-87E8-153F1E801AC3}" type="presParOf" srcId="{855D2776-07A8-4CFA-977C-74B08622C74C}" destId="{ABD4D346-0160-4C12-9F15-B2B32CC54087}" srcOrd="3" destOrd="0" presId="urn:microsoft.com/office/officeart/2005/8/layout/cycle4#1"/>
    <dgm:cxn modelId="{6392F94F-4D47-4D73-8D7E-B4788CEA9ED0}" type="presParOf" srcId="{855D2776-07A8-4CFA-977C-74B08622C74C}" destId="{05F0F28F-77D6-4453-84D4-4F85B145D95C}" srcOrd="4" destOrd="0" presId="urn:microsoft.com/office/officeart/2005/8/layout/cycle4#1"/>
    <dgm:cxn modelId="{48AD8292-3978-46CB-BF27-E961E7CFD6BA}" type="presParOf" srcId="{AFDEB70E-1456-49BC-8D32-9790783D6AE0}" destId="{88932C70-66EA-4E43-952F-F4100562FCE7}" srcOrd="2" destOrd="0" presId="urn:microsoft.com/office/officeart/2005/8/layout/cycle4#1"/>
    <dgm:cxn modelId="{C59DC926-1506-448E-96F9-4916D62C4DAB}" type="presParOf" srcId="{AFDEB70E-1456-49BC-8D32-9790783D6AE0}" destId="{09FD2E9A-5DE4-440E-91D7-934AE17E1CE9}"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14B10-396F-4BC4-ADBF-DF4F1521FB07}">
      <dsp:nvSpPr>
        <dsp:cNvPr id="0" name=""/>
        <dsp:cNvSpPr/>
      </dsp:nvSpPr>
      <dsp:spPr>
        <a:xfrm>
          <a:off x="4423446" y="3386521"/>
          <a:ext cx="3023097" cy="18069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solidFill>
              <a:srgbClr val="5782B5"/>
            </a:solidFill>
            <a:latin typeface="Segoe"/>
            <a:ea typeface="+mn-ea"/>
            <a:cs typeface="+mn-cs"/>
          </a:endParaRP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Develop business models</a:t>
          </a:r>
          <a:endParaRPr lang="en-US" sz="1400" b="1" kern="1200" dirty="0">
            <a:solidFill>
              <a:srgbClr val="5782B5"/>
            </a:solidFill>
            <a:latin typeface="Segoe"/>
            <a:ea typeface="+mn-ea"/>
            <a:cs typeface="+mn-cs"/>
          </a:endParaRP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Identify Applications &amp; Services</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Build alliances for greater connectivity</a:t>
          </a:r>
        </a:p>
      </dsp:txBody>
      <dsp:txXfrm>
        <a:off x="5370067" y="3877940"/>
        <a:ext cx="2036784" cy="1275796"/>
      </dsp:txXfrm>
    </dsp:sp>
    <dsp:sp modelId="{C093A8BF-AAD1-4C6C-9A9F-CF8834BC76DC}">
      <dsp:nvSpPr>
        <dsp:cNvPr id="0" name=""/>
        <dsp:cNvSpPr/>
      </dsp:nvSpPr>
      <dsp:spPr>
        <a:xfrm>
          <a:off x="242222" y="3234222"/>
          <a:ext cx="3065346" cy="20268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Gather requirements &amp; nail down specs</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Help create industry Standards</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Harden research code, develop &amp; test on Windows</a:t>
          </a:r>
        </a:p>
      </dsp:txBody>
      <dsp:txXfrm>
        <a:off x="286746" y="3785465"/>
        <a:ext cx="2056694" cy="1431108"/>
      </dsp:txXfrm>
    </dsp:sp>
    <dsp:sp modelId="{56065236-0FC2-489D-AB6F-7FBFDA62F0B8}">
      <dsp:nvSpPr>
        <dsp:cNvPr id="0" name=""/>
        <dsp:cNvSpPr/>
      </dsp:nvSpPr>
      <dsp:spPr>
        <a:xfrm>
          <a:off x="4350651" y="-45612"/>
          <a:ext cx="3168687" cy="16516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Identify &amp; solve technical problems</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Build proof-of-concept prototypes</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Help policy teams with recommendations based on solid science</a:t>
          </a:r>
          <a:endParaRPr lang="en-US" sz="1100" b="1" kern="1200" dirty="0">
            <a:solidFill>
              <a:srgbClr val="0000CC"/>
            </a:solidFill>
            <a:latin typeface="Segoe"/>
            <a:ea typeface="+mn-ea"/>
            <a:cs typeface="+mn-cs"/>
          </a:endParaRPr>
        </a:p>
        <a:p>
          <a:pPr marL="57150" lvl="1" indent="-57150" algn="l" defTabSz="488950">
            <a:lnSpc>
              <a:spcPct val="90000"/>
            </a:lnSpc>
            <a:spcBef>
              <a:spcPct val="0"/>
            </a:spcBef>
            <a:spcAft>
              <a:spcPct val="15000"/>
            </a:spcAft>
            <a:buChar char="•"/>
          </a:pPr>
          <a:r>
            <a:rPr lang="en-US" sz="1100" b="1" kern="1200" dirty="0">
              <a:solidFill>
                <a:srgbClr val="0000CC"/>
              </a:solidFill>
              <a:latin typeface="Segoe"/>
              <a:ea typeface="+mn-ea"/>
              <a:cs typeface="+mn-cs"/>
            </a:rPr>
            <a:t>Build community mindshare</a:t>
          </a:r>
        </a:p>
      </dsp:txBody>
      <dsp:txXfrm>
        <a:off x="5337538" y="-9331"/>
        <a:ext cx="2145519" cy="1166177"/>
      </dsp:txXfrm>
    </dsp:sp>
    <dsp:sp modelId="{4228A548-38B4-4F62-8558-F8B2B50CC44D}">
      <dsp:nvSpPr>
        <dsp:cNvPr id="0" name=""/>
        <dsp:cNvSpPr/>
      </dsp:nvSpPr>
      <dsp:spPr>
        <a:xfrm>
          <a:off x="100661" y="-45612"/>
          <a:ext cx="3348469" cy="16516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Work with regulators to nail down sensible specifications</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Help achieve  world-wide harmonization</a:t>
          </a:r>
        </a:p>
        <a:p>
          <a:pPr marL="114300" lvl="1" indent="-114300" algn="l" defTabSz="533400">
            <a:lnSpc>
              <a:spcPct val="90000"/>
            </a:lnSpc>
            <a:spcBef>
              <a:spcPct val="0"/>
            </a:spcBef>
            <a:spcAft>
              <a:spcPct val="15000"/>
            </a:spcAft>
            <a:buChar char="•"/>
          </a:pPr>
          <a:r>
            <a:rPr lang="en-US" sz="1200" b="1" kern="1200" dirty="0">
              <a:solidFill>
                <a:srgbClr val="0000CC"/>
              </a:solidFill>
              <a:latin typeface="Segoe"/>
              <a:ea typeface="+mn-ea"/>
              <a:cs typeface="+mn-cs"/>
            </a:rPr>
            <a:t>Engage with silicon vendors &amp; system integrators</a:t>
          </a:r>
        </a:p>
      </dsp:txBody>
      <dsp:txXfrm>
        <a:off x="136942" y="-9331"/>
        <a:ext cx="2271366" cy="1166177"/>
      </dsp:txXfrm>
    </dsp:sp>
    <dsp:sp modelId="{DF77BFF2-426D-4142-9569-58CAF49F51A1}">
      <dsp:nvSpPr>
        <dsp:cNvPr id="0" name=""/>
        <dsp:cNvSpPr/>
      </dsp:nvSpPr>
      <dsp:spPr>
        <a:xfrm>
          <a:off x="1523493" y="342393"/>
          <a:ext cx="2234892" cy="2234892"/>
        </a:xfrm>
        <a:prstGeom prst="pieWedg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Segoe"/>
              <a:ea typeface="+mn-ea"/>
              <a:cs typeface="+mn-cs"/>
            </a:rPr>
            <a:t>Strategy &amp; Policy</a:t>
          </a:r>
        </a:p>
      </dsp:txBody>
      <dsp:txXfrm>
        <a:off x="2178078" y="996978"/>
        <a:ext cx="1580307" cy="1580307"/>
      </dsp:txXfrm>
    </dsp:sp>
    <dsp:sp modelId="{697D1BC7-E70B-42CA-9B17-B1AE0FDD8A67}">
      <dsp:nvSpPr>
        <dsp:cNvPr id="0" name=""/>
        <dsp:cNvSpPr/>
      </dsp:nvSpPr>
      <dsp:spPr>
        <a:xfrm rot="5400000">
          <a:off x="3861614" y="342393"/>
          <a:ext cx="2234892" cy="2234892"/>
        </a:xfrm>
        <a:prstGeom prst="pieWedg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Segoe"/>
              <a:ea typeface="+mn-ea"/>
              <a:cs typeface="+mn-cs"/>
            </a:rPr>
            <a:t>Research</a:t>
          </a:r>
        </a:p>
      </dsp:txBody>
      <dsp:txXfrm rot="-5400000">
        <a:off x="3861614" y="996978"/>
        <a:ext cx="1580307" cy="1580307"/>
      </dsp:txXfrm>
    </dsp:sp>
    <dsp:sp modelId="{B0FDB9AF-8C29-47B1-AD16-1476411BBA0B}">
      <dsp:nvSpPr>
        <dsp:cNvPr id="0" name=""/>
        <dsp:cNvSpPr/>
      </dsp:nvSpPr>
      <dsp:spPr>
        <a:xfrm rot="10800000">
          <a:off x="3861614" y="2680514"/>
          <a:ext cx="2234892" cy="2234892"/>
        </a:xfrm>
        <a:prstGeom prst="pieWedg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Segoe"/>
              <a:ea typeface="+mn-ea"/>
              <a:cs typeface="+mn-cs"/>
            </a:rPr>
            <a:t>Business</a:t>
          </a:r>
        </a:p>
      </dsp:txBody>
      <dsp:txXfrm rot="10800000">
        <a:off x="3861614" y="2680514"/>
        <a:ext cx="1580307" cy="1580307"/>
      </dsp:txXfrm>
    </dsp:sp>
    <dsp:sp modelId="{ABD4D346-0160-4C12-9F15-B2B32CC54087}">
      <dsp:nvSpPr>
        <dsp:cNvPr id="0" name=""/>
        <dsp:cNvSpPr/>
      </dsp:nvSpPr>
      <dsp:spPr>
        <a:xfrm rot="16200000">
          <a:off x="1523493" y="2680514"/>
          <a:ext cx="2234892" cy="2234892"/>
        </a:xfrm>
        <a:prstGeom prst="pieWedg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Segoe"/>
              <a:ea typeface="+mn-ea"/>
              <a:cs typeface="+mn-cs"/>
            </a:rPr>
            <a:t>Product</a:t>
          </a:r>
        </a:p>
      </dsp:txBody>
      <dsp:txXfrm rot="5400000">
        <a:off x="2178078" y="2680514"/>
        <a:ext cx="1580307" cy="1580307"/>
      </dsp:txXfrm>
    </dsp:sp>
    <dsp:sp modelId="{88932C70-66EA-4E43-952F-F4100562FCE7}">
      <dsp:nvSpPr>
        <dsp:cNvPr id="0" name=""/>
        <dsp:cNvSpPr/>
      </dsp:nvSpPr>
      <dsp:spPr>
        <a:xfrm>
          <a:off x="3424184" y="2164372"/>
          <a:ext cx="771631" cy="670983"/>
        </a:xfrm>
        <a:prstGeom prst="circularArrow">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09FD2E9A-5DE4-440E-91D7-934AE17E1CE9}">
      <dsp:nvSpPr>
        <dsp:cNvPr id="0" name=""/>
        <dsp:cNvSpPr/>
      </dsp:nvSpPr>
      <dsp:spPr>
        <a:xfrm rot="10800000">
          <a:off x="3424184" y="2422443"/>
          <a:ext cx="771631" cy="670983"/>
        </a:xfrm>
        <a:prstGeom prst="circularArrow">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A6181-EF16-4C12-A2C2-DF33487136A7}" type="datetimeFigureOut">
              <a:rPr lang="en-US" smtClean="0"/>
              <a:pPr/>
              <a:t>7/15/2016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58D10-2793-43DD-A275-D06B0B1E01FD}" type="slidenum">
              <a:rPr lang="en-US" smtClean="0"/>
              <a:pPr/>
              <a:t>‹#›</a:t>
            </a:fld>
            <a:endParaRPr lang="en-US" dirty="0"/>
          </a:p>
        </p:txBody>
      </p:sp>
    </p:spTree>
    <p:extLst>
      <p:ext uri="{BB962C8B-B14F-4D97-AF65-F5344CB8AC3E}">
        <p14:creationId xmlns:p14="http://schemas.microsoft.com/office/powerpoint/2010/main" val="242789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7/15/2016 12:07 PM</a:t>
            </a:fld>
            <a:endParaRPr lang="en-US">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latin typeface="+mn-lt"/>
                <a:ea typeface="+mn-ea"/>
                <a:cs typeface="+mn-cs"/>
              </a:rPr>
              <a:t>The ITS model of radio propagation for frequencies between 20 MHz and 20 GHz (the Longley-Rice model) (named for Anita Longley &amp; Phil Rice, 1968) is a general purpose model that can be applied to a large variety of engineering problems. The model, which is based on electromagnetic theory and on statistical analyses of both terrain features and radio measurements, predicts the median attenuation of a radio signal as a function of distance and the variability of the signal in time and in space.</a:t>
            </a:r>
          </a:p>
        </p:txBody>
      </p:sp>
      <p:sp>
        <p:nvSpPr>
          <p:cNvPr id="4" name="Slide Number Placeholder 3"/>
          <p:cNvSpPr>
            <a:spLocks noGrp="1"/>
          </p:cNvSpPr>
          <p:nvPr>
            <p:ph type="sldNum" sz="quarter" idx="10"/>
          </p:nvPr>
        </p:nvSpPr>
        <p:spPr/>
        <p:txBody>
          <a:bodyPr/>
          <a:lstStyle/>
          <a:p>
            <a:fld id="{86458D10-2793-43DD-A275-D06B0B1E01FD}" type="slidenum">
              <a:rPr lang="en-US" smtClean="0"/>
              <a:pPr/>
              <a:t>6</a:t>
            </a:fld>
            <a:endParaRPr lang="en-US" dirty="0"/>
          </a:p>
        </p:txBody>
      </p:sp>
    </p:spTree>
    <p:extLst>
      <p:ext uri="{BB962C8B-B14F-4D97-AF65-F5344CB8AC3E}">
        <p14:creationId xmlns:p14="http://schemas.microsoft.com/office/powerpoint/2010/main" val="144576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A849F-1704-450F-880E-826B6AAC7AAD}" type="slidenum">
              <a:rPr lang="en-US" smtClean="0"/>
              <a:pPr/>
              <a:t>8</a:t>
            </a:fld>
            <a:endParaRPr lang="en-US"/>
          </a:p>
        </p:txBody>
      </p:sp>
    </p:spTree>
    <p:extLst>
      <p:ext uri="{BB962C8B-B14F-4D97-AF65-F5344CB8AC3E}">
        <p14:creationId xmlns:p14="http://schemas.microsoft.com/office/powerpoint/2010/main" val="132346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DTT sensing requirement is -120 </a:t>
            </a:r>
            <a:r>
              <a:rPr lang="en-US" dirty="0" err="1"/>
              <a:t>dBm</a:t>
            </a:r>
            <a:endParaRPr lang="en-GB" dirty="0"/>
          </a:p>
        </p:txBody>
      </p:sp>
      <p:sp>
        <p:nvSpPr>
          <p:cNvPr id="4" name="Slide Number Placeholder 3"/>
          <p:cNvSpPr>
            <a:spLocks noGrp="1"/>
          </p:cNvSpPr>
          <p:nvPr>
            <p:ph type="sldNum" sz="quarter" idx="10"/>
          </p:nvPr>
        </p:nvSpPr>
        <p:spPr/>
        <p:txBody>
          <a:bodyPr/>
          <a:lstStyle/>
          <a:p>
            <a:fld id="{86458D10-2793-43DD-A275-D06B0B1E01FD}"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stretch>
            <a:fillRect/>
          </a:stretch>
        </p:blipFill>
        <p:spPr>
          <a:xfrm>
            <a:off x="571" y="0"/>
            <a:ext cx="9142858" cy="1031746"/>
          </a:xfrm>
          <a:prstGeom prst="rect">
            <a:avLst/>
          </a:prstGeom>
        </p:spPr>
      </p:pic>
      <p:sp>
        <p:nvSpPr>
          <p:cNvPr id="2" name="Title 1"/>
          <p:cNvSpPr>
            <a:spLocks noGrp="1"/>
          </p:cNvSpPr>
          <p:nvPr>
            <p:ph type="ctrTitle"/>
          </p:nvPr>
        </p:nvSpPr>
        <p:spPr>
          <a:xfrm>
            <a:off x="722313" y="1905001"/>
            <a:ext cx="7690115" cy="761747"/>
          </a:xfrm>
        </p:spPr>
        <p:txBody>
          <a:bodyPr/>
          <a:lstStyle>
            <a:lvl1pPr>
              <a:lnSpc>
                <a:spcPct val="90000"/>
              </a:lnSpc>
              <a:defRPr sz="5500"/>
            </a:lvl1pPr>
          </a:lstStyle>
          <a:p>
            <a:r>
              <a:rPr lang="en-US"/>
              <a:t>Click to edit Master title style</a:t>
            </a:r>
            <a:endParaRPr lang="en-US" dirty="0"/>
          </a:p>
        </p:txBody>
      </p:sp>
      <p:sp>
        <p:nvSpPr>
          <p:cNvPr id="3" name="Subtitle 2"/>
          <p:cNvSpPr>
            <a:spLocks noGrp="1"/>
          </p:cNvSpPr>
          <p:nvPr>
            <p:ph type="subTitle" idx="1"/>
          </p:nvPr>
        </p:nvSpPr>
        <p:spPr>
          <a:xfrm>
            <a:off x="722312" y="4344458"/>
            <a:ext cx="7690116" cy="461665"/>
          </a:xfrm>
        </p:spPr>
        <p:txBody>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pPr defTabSz="914363"/>
            <a:r>
              <a:rPr lang="en-US" sz="6000" dirty="0">
                <a:solidFill>
                  <a:srgbClr val="FFFFFF"/>
                </a:solidFill>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06388"/>
            <a:ext cx="8458200" cy="609600"/>
          </a:xfrm>
        </p:spPr>
        <p:txBody>
          <a:bodyPr/>
          <a:lstStyle/>
          <a:p>
            <a:r>
              <a:rPr lang="en-US"/>
              <a:t>Click to edit Master title style</a:t>
            </a:r>
          </a:p>
        </p:txBody>
      </p:sp>
      <p:sp>
        <p:nvSpPr>
          <p:cNvPr id="3" name="Content Placeholder 2"/>
          <p:cNvSpPr>
            <a:spLocks noGrp="1"/>
          </p:cNvSpPr>
          <p:nvPr>
            <p:ph sz="half" idx="1"/>
          </p:nvPr>
        </p:nvSpPr>
        <p:spPr>
          <a:xfrm>
            <a:off x="342900" y="1243013"/>
            <a:ext cx="41529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243013"/>
            <a:ext cx="41529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6"/>
            <a:ext cx="7690115" cy="761747"/>
          </a:xfrm>
        </p:spPr>
        <p:txBody>
          <a:bodyPr/>
          <a:lstStyle>
            <a:lvl1pPr>
              <a:lnSpc>
                <a:spcPct val="90000"/>
              </a:lnSpc>
              <a:defRPr sz="5500"/>
            </a:lvl1pPr>
          </a:lstStyle>
          <a:p>
            <a:r>
              <a:rPr lang="en-US"/>
              <a:t>Click to edit Master title style</a:t>
            </a:r>
            <a:endParaRPr lang="en-US" dirty="0"/>
          </a:p>
        </p:txBody>
      </p:sp>
      <p:sp>
        <p:nvSpPr>
          <p:cNvPr id="3" name="Subtitle 2"/>
          <p:cNvSpPr>
            <a:spLocks noGrp="1"/>
          </p:cNvSpPr>
          <p:nvPr>
            <p:ph type="subTitle" idx="1"/>
          </p:nvPr>
        </p:nvSpPr>
        <p:spPr>
          <a:xfrm>
            <a:off x="722313" y="4344458"/>
            <a:ext cx="7043208" cy="461665"/>
          </a:xfrm>
        </p:spPr>
        <p:txBody>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369219" y="958122"/>
            <a:ext cx="7043208" cy="1384994"/>
          </a:xfrm>
        </p:spPr>
        <p:txBody>
          <a:bodyPr anchor="b">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a:t>click to…</a:t>
            </a:r>
          </a:p>
        </p:txBody>
      </p:sp>
    </p:spTree>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4" name="Picture 3" descr="S:\ResourceDVD\Clip_Installer\DVD_ART\BoxShots_Logos\Microsoft Research\Microsoft Research b.png"/>
          <p:cNvPicPr>
            <a:picLocks noChangeAspect="1" noChangeArrowheads="1"/>
          </p:cNvPicPr>
          <p:nvPr userDrawn="1"/>
        </p:nvPicPr>
        <p:blipFill>
          <a:blip r:embed="rId2" cstate="print">
            <a:lum bright="100000" contrast="-100000"/>
          </a:blip>
          <a:srcRect/>
          <a:stretch>
            <a:fillRect/>
          </a:stretch>
        </p:blipFill>
        <p:spPr bwMode="auto">
          <a:xfrm>
            <a:off x="7452651" y="6247682"/>
            <a:ext cx="1399075" cy="389198"/>
          </a:xfrm>
          <a:prstGeom prst="rect">
            <a:avLst/>
          </a:prstGeom>
          <a:noFill/>
        </p:spPr>
      </p:pic>
      <p:sp>
        <p:nvSpPr>
          <p:cNvPr id="5" name="Content Placeholder 2"/>
          <p:cNvSpPr>
            <a:spLocks noGrp="1"/>
          </p:cNvSpPr>
          <p:nvPr>
            <p:ph idx="1"/>
          </p:nvPr>
        </p:nvSpPr>
        <p:spPr>
          <a:xfrm>
            <a:off x="381000" y="1411552"/>
            <a:ext cx="8382000" cy="2210862"/>
          </a:xfrm>
        </p:spPr>
        <p:txBody>
          <a:bodyPr/>
          <a:lstStyle>
            <a:lvl1pPr>
              <a:lnSpc>
                <a:spcPct val="90000"/>
              </a:lnSpc>
              <a:defRPr/>
            </a:lvl1pPr>
            <a:lvl2pPr>
              <a:lnSpc>
                <a:spcPct val="90000"/>
              </a:lnSpc>
              <a:defRPr lang="en-US" sz="3000" kern="1200" dirty="0" smtClean="0">
                <a:solidFill>
                  <a:schemeClr val="tx1"/>
                </a:solidFill>
                <a:latin typeface="+mn-lt"/>
                <a:ea typeface="+mn-ea"/>
                <a:cs typeface="+mn-cs"/>
              </a:defRPr>
            </a:lvl2pPr>
            <a:lvl3pPr>
              <a:lnSpc>
                <a:spcPct val="90000"/>
              </a:lnSpc>
              <a:defRPr lang="en-US" sz="2700" kern="1200" dirty="0" smtClean="0">
                <a:solidFill>
                  <a:schemeClr val="tx1"/>
                </a:solidFill>
                <a:latin typeface="+mn-lt"/>
                <a:ea typeface="+mn-ea"/>
                <a:cs typeface="+mn-cs"/>
              </a:defRPr>
            </a:lvl3pPr>
            <a:lvl4pPr>
              <a:lnSpc>
                <a:spcPct val="90000"/>
              </a:lnSpc>
              <a:defRPr lang="en-US" sz="2300" kern="1200" dirty="0" smtClean="0">
                <a:solidFill>
                  <a:schemeClr val="tx1"/>
                </a:solidFill>
                <a:latin typeface="+mn-lt"/>
                <a:ea typeface="+mn-ea"/>
                <a:cs typeface="+mn-cs"/>
              </a:defRPr>
            </a:lvl4pPr>
            <a:lvl5pPr>
              <a:lnSpc>
                <a:spcPct val="90000"/>
              </a:lnSpc>
              <a:defRPr lang="en-US" sz="23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1552"/>
            <a:ext cx="8382000" cy="2210862"/>
          </a:xfrm>
        </p:spPr>
        <p:txBody>
          <a:bodyPr/>
          <a:lstStyle>
            <a:lvl1pPr>
              <a:lnSpc>
                <a:spcPct val="90000"/>
              </a:lnSpc>
              <a:defRPr/>
            </a:lvl1pPr>
            <a:lvl2pPr>
              <a:lnSpc>
                <a:spcPct val="90000"/>
              </a:lnSpc>
              <a:defRPr lang="en-US" sz="3000" kern="1200" dirty="0" smtClean="0">
                <a:solidFill>
                  <a:schemeClr val="tx1"/>
                </a:solidFill>
                <a:latin typeface="+mn-lt"/>
                <a:ea typeface="+mn-ea"/>
                <a:cs typeface="+mn-cs"/>
              </a:defRPr>
            </a:lvl2pPr>
            <a:lvl3pPr>
              <a:lnSpc>
                <a:spcPct val="90000"/>
              </a:lnSpc>
              <a:defRPr lang="en-US" sz="2700" kern="1200" dirty="0" smtClean="0">
                <a:solidFill>
                  <a:schemeClr val="tx1"/>
                </a:solidFill>
                <a:latin typeface="+mn-lt"/>
                <a:ea typeface="+mn-ea"/>
                <a:cs typeface="+mn-cs"/>
              </a:defRPr>
            </a:lvl3pPr>
            <a:lvl4pPr>
              <a:lnSpc>
                <a:spcPct val="90000"/>
              </a:lnSpc>
              <a:defRPr lang="en-US" sz="2300" kern="1200" dirty="0" smtClean="0">
                <a:solidFill>
                  <a:schemeClr val="tx1"/>
                </a:solidFill>
                <a:latin typeface="+mn-lt"/>
                <a:ea typeface="+mn-ea"/>
                <a:cs typeface="+mn-cs"/>
              </a:defRPr>
            </a:lvl4pPr>
            <a:lvl5pPr>
              <a:lnSpc>
                <a:spcPct val="90000"/>
              </a:lnSpc>
              <a:defRPr lang="en-US" sz="23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a:solidFill>
                  <a:srgbClr val="FFFFFF">
                    <a:tint val="75000"/>
                  </a:srgbClr>
                </a:solidFill>
              </a:rPr>
              <a:t>insert footer text here</a:t>
            </a:r>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39048"/>
          </a:xfrm>
        </p:spPr>
        <p:txBody>
          <a:bodyPr/>
          <a:lstStyle>
            <a:lvl1pPr marL="339976" indent="-339976">
              <a:lnSpc>
                <a:spcPct val="90000"/>
              </a:lnSpc>
              <a:defRPr sz="2800"/>
            </a:lvl1pPr>
            <a:lvl2pPr marL="673338" indent="-325424">
              <a:lnSpc>
                <a:spcPct val="90000"/>
              </a:lnSpc>
              <a:defRPr lang="en-US" sz="2300" kern="1200" dirty="0">
                <a:solidFill>
                  <a:schemeClr val="tx1"/>
                </a:solidFill>
                <a:latin typeface="+mn-lt"/>
                <a:ea typeface="+mn-ea"/>
                <a:cs typeface="+mn-cs"/>
              </a:defRPr>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39048"/>
          </a:xfrm>
        </p:spPr>
        <p:txBody>
          <a:bodyPr/>
          <a:lstStyle>
            <a:lvl1pPr marL="347914" indent="-347914">
              <a:lnSpc>
                <a:spcPct val="90000"/>
              </a:lnSpc>
              <a:defRPr sz="2800"/>
            </a:lvl1pPr>
            <a:lvl2pPr marL="673338" indent="-339976">
              <a:lnSpc>
                <a:spcPct val="90000"/>
              </a:lnSpc>
              <a:defRPr lang="en-US" sz="2300" kern="1200" dirty="0" smtClean="0">
                <a:solidFill>
                  <a:schemeClr val="tx1"/>
                </a:solidFill>
                <a:latin typeface="+mn-lt"/>
                <a:ea typeface="+mn-ea"/>
                <a:cs typeface="+mn-cs"/>
              </a:defRPr>
            </a:lvl2pPr>
            <a:lvl3pPr marL="961722" indent="-302936">
              <a:lnSpc>
                <a:spcPct val="90000"/>
              </a:lnSpc>
              <a:defRPr lang="en-US" sz="2000" kern="1200" dirty="0" smtClean="0">
                <a:solidFill>
                  <a:schemeClr val="tx1"/>
                </a:solidFill>
                <a:latin typeface="+mn-lt"/>
                <a:ea typeface="+mn-ea"/>
                <a:cs typeface="+mn-cs"/>
              </a:defRPr>
            </a:lvl3pPr>
            <a:lvl4pPr marL="1227618" indent="-265896">
              <a:lnSpc>
                <a:spcPct val="90000"/>
              </a:lnSpc>
              <a:defRPr lang="en-US" sz="1800" kern="1200" dirty="0" smtClean="0">
                <a:solidFill>
                  <a:schemeClr val="tx1"/>
                </a:solidFill>
                <a:latin typeface="+mn-lt"/>
                <a:ea typeface="+mn-ea"/>
                <a:cs typeface="+mn-cs"/>
              </a:defRPr>
            </a:lvl4pPr>
            <a:lvl5pPr marL="1516002" indent="-273833">
              <a:lnSpc>
                <a:spcPct val="90000"/>
              </a:lnSpc>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solidFill>
                  <a:srgbClr val="FFFFFF">
                    <a:tint val="75000"/>
                  </a:srgbClr>
                </a:solidFill>
              </a:rPr>
              <a:t>insert footer text here</a:t>
            </a:r>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lang="en-US" sz="2000" kern="1200" dirty="0">
                <a:solidFill>
                  <a:schemeClr val="tx1"/>
                </a:solidFill>
                <a:latin typeface="+mn-lt"/>
                <a:ea typeface="+mn-ea"/>
                <a:cs typeface="+mn-cs"/>
              </a:defRPr>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7" name="Content Placeholder 3"/>
          <p:cNvSpPr>
            <a:spLocks noGrp="1"/>
          </p:cNvSpPr>
          <p:nvPr>
            <p:ph sz="half" idx="10"/>
          </p:nvPr>
        </p:nvSpPr>
        <p:spPr>
          <a:xfrm>
            <a:off x="4648200" y="2174875"/>
            <a:ext cx="4114800" cy="1537344"/>
          </a:xfrm>
        </p:spPr>
        <p:txBody>
          <a:bodyPr/>
          <a:lstStyle>
            <a:lvl1pPr marL="281770" indent="-281770">
              <a:defRPr sz="2300"/>
            </a:lvl1pPr>
            <a:lvl2pPr marL="562218" indent="-265896">
              <a:defRPr lang="en-US" sz="2000" kern="1200" dirty="0">
                <a:solidFill>
                  <a:schemeClr val="tx1"/>
                </a:solidFill>
                <a:latin typeface="+mn-lt"/>
                <a:ea typeface="+mn-ea"/>
                <a:cs typeface="+mn-cs"/>
              </a:defRPr>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solidFill>
                  <a:srgbClr val="FFFFFF">
                    <a:tint val="75000"/>
                  </a:srgbClr>
                </a:solidFill>
              </a:rPr>
              <a:t>insert footer text here</a:t>
            </a:r>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FFFFFF">
                    <a:tint val="75000"/>
                  </a:srgbClr>
                </a:solidFill>
              </a:rPr>
              <a:t>insert footer text here</a:t>
            </a:r>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Top Banner">
    <p:spTree>
      <p:nvGrpSpPr>
        <p:cNvPr id="1" name=""/>
        <p:cNvGrpSpPr/>
        <p:nvPr/>
      </p:nvGrpSpPr>
      <p:grpSpPr>
        <a:xfrm>
          <a:off x="0" y="0"/>
          <a:ext cx="0" cy="0"/>
          <a:chOff x="0" y="0"/>
          <a:chExt cx="0" cy="0"/>
        </a:xfrm>
      </p:grpSpPr>
      <p:pic>
        <p:nvPicPr>
          <p:cNvPr id="3" name="Picture 2"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63"/>
            <a:r>
              <a:rPr lang="en-US">
                <a:solidFill>
                  <a:srgbClr val="FFFFFF">
                    <a:tint val="75000"/>
                  </a:srgbClr>
                </a:solidFill>
              </a:rPr>
              <a:t>insert footer text here</a:t>
            </a:r>
          </a:p>
        </p:txBody>
      </p:sp>
    </p:spTree>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hf sldNum="0" hdr="0" dt="0"/>
  <p:txStyles>
    <p:titleStyle>
      <a:lvl1pPr algn="l" defTabSz="91402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6"/>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7"/>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7"/>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7"/>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7"/>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hitespaces.msresearch.us/WSWebGUI/whitespaces.asp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hyperlink" Target="http://www.hpl.hp.com/" TargetMode="External"/><Relationship Id="rId13" Type="http://schemas.openxmlformats.org/officeDocument/2006/relationships/image" Target="../media/image43.png"/><Relationship Id="rId3" Type="http://schemas.openxmlformats.org/officeDocument/2006/relationships/image" Target="../media/image36.emf"/><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image" Target="../media/image35.emf"/><Relationship Id="rId1" Type="http://schemas.openxmlformats.org/officeDocument/2006/relationships/slideLayout" Target="../slideLayouts/slideLayout3.xml"/><Relationship Id="rId6" Type="http://schemas.openxmlformats.org/officeDocument/2006/relationships/hyperlink" Target="http://en.wikipedia.org/wiki/File:Komotv.svg" TargetMode="External"/><Relationship Id="rId11" Type="http://schemas.openxmlformats.org/officeDocument/2006/relationships/image" Target="../media/image41.jpeg"/><Relationship Id="rId5" Type="http://schemas.openxmlformats.org/officeDocument/2006/relationships/image" Target="../media/image38.jpeg"/><Relationship Id="rId10" Type="http://schemas.openxmlformats.org/officeDocument/2006/relationships/hyperlink" Target="http://images.google.com/imgres?imgurl=http://www.businesspundit.com/wp-content/uploads/2009/09/zzFCC.png&amp;imgrefurl=http://www.businesspundit.com/fcc-proposes-new-net-neutrality-rules/&amp;usg=__HtI8ndPFT389a_CDudMnvxK0pO4=&amp;h=600&amp;w=600&amp;sz=214&amp;hl=en&amp;start=2&amp;um=1&amp;itbs=1&amp;tbnid=3rZgfw96hGw03M:&amp;tbnh=135&amp;tbnw=135&amp;prev=/images?q=FCC&amp;hl=en&amp;sa=N&amp;um=1" TargetMode="External"/><Relationship Id="rId4" Type="http://schemas.openxmlformats.org/officeDocument/2006/relationships/image" Target="../media/image37.jpe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microsoft.com/office/2007/relationships/media" Target="../media/media2.mp3"/><Relationship Id="rId7"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50.png"/><Relationship Id="rId5" Type="http://schemas.microsoft.com/office/2007/relationships/media" Target="../media/media3.mp3"/><Relationship Id="rId10" Type="http://schemas.openxmlformats.org/officeDocument/2006/relationships/image" Target="../media/image49.jpeg"/><Relationship Id="rId4" Type="http://schemas.openxmlformats.org/officeDocument/2006/relationships/audio" Target="../media/media2.mp3"/><Relationship Id="rId9"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google.com/imgres?imgurl=http://www.ofcom.org.uk/static/archive/ra/topics/bfwa/document/broadb/cept.gif&amp;imgrefurl=http://www.ofcom.org.uk/static/archive/ra/topics/bfwa/document/broadb/annexd.htm&amp;usg=__ZE_luP2NSRRU0yHLLBA4l2ERsKw=&amp;h=356&amp;w=368&amp;sz=5&amp;hl=en&amp;start=2&amp;um=1&amp;itbs=1&amp;tbnid=SB9g6kR4Cm1n4M:&amp;tbnh=118&amp;tbnw=122&amp;prev=/images?q=CEPT+logo&amp;um=1&amp;hl=en&amp;tbs=isch:1" TargetMode="External"/><Relationship Id="rId5" Type="http://schemas.openxmlformats.org/officeDocument/2006/relationships/image" Target="../media/image4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gif"/><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hyperlink" Target="http://www.soumu.go.jp/english/index.html" TargetMode="External"/><Relationship Id="rId5" Type="http://schemas.openxmlformats.org/officeDocument/2006/relationships/image" Target="../media/image3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m/imgres?imgurl=http://www.ieee802.org/19/pub/802.gif&amp;imgrefurl=http://www.ieee802.org/19/pub/closing.html&amp;usg=__Kbpjh_ZeUCcHEukT9b0On2V-yic=&amp;h=68&amp;w=66&amp;sz=2&amp;hl=en&amp;start=28&amp;um=1&amp;itbs=1&amp;tbnid=hRguUvWEtwvoxM:&amp;tbnh=67&amp;tbnw=65&amp;prev=/images?q=IEEE+802.22+Working+group&amp;start=20&amp;um=1&amp;hl=en&amp;sa=N&amp;ndsp=20&amp;tbs=isch:1" TargetMode="External"/><Relationship Id="rId3" Type="http://schemas.openxmlformats.org/officeDocument/2006/relationships/image" Target="../media/image53.gif"/><Relationship Id="rId7" Type="http://schemas.openxmlformats.org/officeDocument/2006/relationships/image" Target="../media/image3.png"/><Relationship Id="rId2" Type="http://schemas.openxmlformats.org/officeDocument/2006/relationships/hyperlink" Target="http://www.ecma-international.org/default.htm" TargetMode="Externa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4.jpeg"/><Relationship Id="rId4" Type="http://schemas.openxmlformats.org/officeDocument/2006/relationships/hyperlink" Target="http://www.google.com/imgres?imgurl=http://www.ieee802.org/11/Meetings/ieee802-11-logo.jpg&amp;imgrefurl=http://www.ieee802.org/11/Meetings/Meeting_Plan.html&amp;usg=__8sA-IIvxNQ31yziotpm58SI71mw=&amp;h=160&amp;w=301&amp;sz=26&amp;hl=en&amp;start=20&amp;um=1&amp;itbs=1&amp;tbnid=C1dJERp9UAEJOM:&amp;tbnh=62&amp;tbnw=116&amp;prev=/images?q=IEEE+802.11&amp;um=1&amp;hl=en&amp;sa=N&amp;tbs=isch:1" TargetMode="External"/><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hyperlink" Target="http://whitespaces.msresearch.us/WSWebGUI/whitespaces.aspx"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hyperlink" Target="http://whitespaces.msresearch.us/WSWebGUI/whitespaces.aspx" TargetMode="External"/><Relationship Id="rId5" Type="http://schemas.openxmlformats.org/officeDocument/2006/relationships/image" Target="../media/image64.pn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8" Type="http://schemas.openxmlformats.org/officeDocument/2006/relationships/hyperlink" Target="http://www.bing.com/images/search?q=Harvard+University&amp;FORM=KADOMI" TargetMode="External"/><Relationship Id="rId3" Type="http://schemas.openxmlformats.org/officeDocument/2006/relationships/image" Target="../media/image65.gif"/><Relationship Id="rId7" Type="http://schemas.openxmlformats.org/officeDocument/2006/relationships/image" Target="../media/image67.jpeg"/><Relationship Id="rId12" Type="http://schemas.openxmlformats.org/officeDocument/2006/relationships/image" Target="../media/image69.png"/><Relationship Id="rId2" Type="http://schemas.openxmlformats.org/officeDocument/2006/relationships/hyperlink" Target="http://illinois.edu/" TargetMode="External"/><Relationship Id="rId1" Type="http://schemas.openxmlformats.org/officeDocument/2006/relationships/slideLayout" Target="../slideLayouts/slideLayout3.xml"/><Relationship Id="rId6" Type="http://schemas.openxmlformats.org/officeDocument/2006/relationships/hyperlink" Target="http://whitespaces.msresearch.us/WSWebGUI/whitespaces.aspx" TargetMode="External"/><Relationship Id="rId11" Type="http://schemas.openxmlformats.org/officeDocument/2006/relationships/image" Target="../media/image68.jpeg"/><Relationship Id="rId5" Type="http://schemas.openxmlformats.org/officeDocument/2006/relationships/image" Target="../media/image66.gif"/><Relationship Id="rId10" Type="http://schemas.openxmlformats.org/officeDocument/2006/relationships/image" Target="../media/image25.jpeg"/><Relationship Id="rId4" Type="http://schemas.openxmlformats.org/officeDocument/2006/relationships/hyperlink" Target="http://www.ece.illinois.edu/" TargetMode="External"/><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image" Target="../media/image81.emf"/><Relationship Id="rId18" Type="http://schemas.openxmlformats.org/officeDocument/2006/relationships/image" Target="../media/image86.emf"/><Relationship Id="rId3" Type="http://schemas.openxmlformats.org/officeDocument/2006/relationships/image" Target="../media/image71.emf"/><Relationship Id="rId21" Type="http://schemas.openxmlformats.org/officeDocument/2006/relationships/image" Target="../media/image89.emf"/><Relationship Id="rId7" Type="http://schemas.openxmlformats.org/officeDocument/2006/relationships/image" Target="../media/image75.emf"/><Relationship Id="rId12" Type="http://schemas.openxmlformats.org/officeDocument/2006/relationships/image" Target="../media/image80.emf"/><Relationship Id="rId17" Type="http://schemas.openxmlformats.org/officeDocument/2006/relationships/image" Target="../media/image85.png"/><Relationship Id="rId2" Type="http://schemas.openxmlformats.org/officeDocument/2006/relationships/image" Target="../media/image70.emf"/><Relationship Id="rId16" Type="http://schemas.openxmlformats.org/officeDocument/2006/relationships/image" Target="../media/image84.emf"/><Relationship Id="rId20" Type="http://schemas.openxmlformats.org/officeDocument/2006/relationships/image" Target="../media/image88.emf"/><Relationship Id="rId1" Type="http://schemas.openxmlformats.org/officeDocument/2006/relationships/slideLayout" Target="../slideLayouts/slideLayout4.xml"/><Relationship Id="rId6" Type="http://schemas.openxmlformats.org/officeDocument/2006/relationships/image" Target="../media/image74.emf"/><Relationship Id="rId11" Type="http://schemas.openxmlformats.org/officeDocument/2006/relationships/image" Target="../media/image79.emf"/><Relationship Id="rId5" Type="http://schemas.openxmlformats.org/officeDocument/2006/relationships/image" Target="../media/image73.emf"/><Relationship Id="rId15" Type="http://schemas.openxmlformats.org/officeDocument/2006/relationships/image" Target="../media/image83.emf"/><Relationship Id="rId10" Type="http://schemas.openxmlformats.org/officeDocument/2006/relationships/image" Target="../media/image78.emf"/><Relationship Id="rId19" Type="http://schemas.openxmlformats.org/officeDocument/2006/relationships/image" Target="../media/image87.png"/><Relationship Id="rId4" Type="http://schemas.openxmlformats.org/officeDocument/2006/relationships/image" Target="../media/image72.emf"/><Relationship Id="rId9" Type="http://schemas.openxmlformats.org/officeDocument/2006/relationships/image" Target="../media/image77.emf"/><Relationship Id="rId14" Type="http://schemas.openxmlformats.org/officeDocument/2006/relationships/image" Target="../media/image82.png"/><Relationship Id="rId22" Type="http://schemas.openxmlformats.org/officeDocument/2006/relationships/image" Target="../media/image9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whitespaces.msresearch.us/WSWebGUI/whitespaces.aspx"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4.gif"/><Relationship Id="rId7" Type="http://schemas.openxmlformats.org/officeDocument/2006/relationships/hyperlink" Target="http://www.ntia.do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gif"/><Relationship Id="rId11" Type="http://schemas.openxmlformats.org/officeDocument/2006/relationships/hyperlink" Target="http://whitespaces.msresearch.us/WSWebGUI/whitespaces.aspx" TargetMode="External"/><Relationship Id="rId5" Type="http://schemas.openxmlformats.org/officeDocument/2006/relationships/hyperlink" Target="http://www.ngdc.noaa.gov/ngdc.html" TargetMode="External"/><Relationship Id="rId10" Type="http://schemas.openxmlformats.org/officeDocument/2006/relationships/image" Target="../media/image19.png"/><Relationship Id="rId4" Type="http://schemas.openxmlformats.org/officeDocument/2006/relationships/image" Target="../media/image15.gif"/><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hitespaces.msresearch.us/" TargetMode="External"/><Relationship Id="rId7" Type="http://schemas.openxmlformats.org/officeDocument/2006/relationships/hyperlink" Target="http://www.bing.com/images/search?q=Harvard+University&amp;FORM=KADOMI" TargetMode="External"/><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gif"/><Relationship Id="rId4" Type="http://schemas.openxmlformats.org/officeDocument/2006/relationships/hyperlink" Target="http://whitespaces.msresearch.us/WSWebGUI/whitespaces.aspx" TargetMode="Externa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534400" cy="1246495"/>
          </a:xfrm>
        </p:spPr>
        <p:txBody>
          <a:bodyPr/>
          <a:lstStyle/>
          <a:p>
            <a:pPr algn="ctr"/>
            <a:r>
              <a:rPr sz="5400" spc="0" dirty="0"/>
              <a:t>White Space Networking</a:t>
            </a:r>
            <a:br>
              <a:rPr sz="5400" spc="0" dirty="0"/>
            </a:br>
            <a:r>
              <a:rPr lang="en-US" sz="3600" spc="0" dirty="0"/>
              <a:t>Status Update</a:t>
            </a:r>
            <a:endParaRPr lang="en-US" sz="3600" dirty="0"/>
          </a:p>
        </p:txBody>
      </p:sp>
      <p:pic>
        <p:nvPicPr>
          <p:cNvPr id="9" name="Picture 2"/>
          <p:cNvPicPr>
            <a:picLocks noChangeAspect="1" noChangeArrowheads="1"/>
          </p:cNvPicPr>
          <p:nvPr/>
        </p:nvPicPr>
        <p:blipFill>
          <a:blip r:embed="rId3" cstate="print"/>
          <a:srcRect/>
          <a:stretch>
            <a:fillRect/>
          </a:stretch>
        </p:blipFill>
        <p:spPr bwMode="auto">
          <a:xfrm>
            <a:off x="2690574" y="4428951"/>
            <a:ext cx="4015026" cy="1376502"/>
          </a:xfrm>
          <a:prstGeom prst="rect">
            <a:avLst/>
          </a:prstGeom>
          <a:noFill/>
          <a:ln w="9525">
            <a:noFill/>
            <a:miter lim="800000"/>
            <a:headEnd/>
            <a:tailEnd/>
          </a:ln>
          <a:effectLst/>
        </p:spPr>
      </p:pic>
      <p:sp>
        <p:nvSpPr>
          <p:cNvPr id="10" name="Content Placeholder 5"/>
          <p:cNvSpPr txBox="1">
            <a:spLocks/>
          </p:cNvSpPr>
          <p:nvPr/>
        </p:nvSpPr>
        <p:spPr>
          <a:xfrm>
            <a:off x="6253102" y="4584256"/>
            <a:ext cx="267918" cy="166199"/>
          </a:xfrm>
          <a:prstGeom prst="rect">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vert="horz" wrap="square" lIns="0" tIns="0" rIns="0" bIns="0" rtlCol="0">
            <a:spAutoFit/>
          </a:bodyPr>
          <a:lstStyle>
            <a:lvl1pPr marL="384954" indent="-384954" algn="l" defTabSz="914363" rtl="0" eaLnBrk="1" latinLnBrk="0" hangingPunct="1">
              <a:lnSpc>
                <a:spcPct val="90000"/>
              </a:lnSpc>
              <a:spcBef>
                <a:spcPct val="20000"/>
              </a:spcBef>
              <a:buSzPct val="90000"/>
              <a:buFontTx/>
              <a:buBlip>
                <a:blip r:embed="rId4"/>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5"/>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5"/>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5"/>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5"/>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WS</a:t>
            </a:r>
          </a:p>
        </p:txBody>
      </p:sp>
      <p:sp>
        <p:nvSpPr>
          <p:cNvPr id="3" name="TextBox 2"/>
          <p:cNvSpPr txBox="1"/>
          <p:nvPr/>
        </p:nvSpPr>
        <p:spPr>
          <a:xfrm>
            <a:off x="990600" y="6248400"/>
            <a:ext cx="184731" cy="369332"/>
          </a:xfrm>
          <a:prstGeom prst="rect">
            <a:avLst/>
          </a:prstGeom>
          <a:noFill/>
        </p:spPr>
        <p:txBody>
          <a:bodyPr wrap="none" rtlCol="0">
            <a:spAutoFit/>
          </a:bodyPr>
          <a:lstStyle/>
          <a:p>
            <a:endParaRPr lang="en-US" u="sng" dirty="0">
              <a:hlinkClick r:id="rId6"/>
            </a:endParaRPr>
          </a:p>
        </p:txBody>
      </p:sp>
      <p:sp>
        <p:nvSpPr>
          <p:cNvPr id="6" name="Rectangle 5"/>
          <p:cNvSpPr/>
          <p:nvPr/>
        </p:nvSpPr>
        <p:spPr>
          <a:xfrm>
            <a:off x="1175331" y="3657600"/>
            <a:ext cx="6597069" cy="369332"/>
          </a:xfrm>
          <a:prstGeom prst="rect">
            <a:avLst/>
          </a:prstGeom>
        </p:spPr>
        <p:txBody>
          <a:bodyPr wrap="square">
            <a:spAutoFit/>
          </a:bodyPr>
          <a:lstStyle/>
          <a:p>
            <a:pPr algn="ctr"/>
            <a:r>
              <a:rPr lang="en-US" dirty="0">
                <a:solidFill>
                  <a:srgbClr val="FFC000"/>
                </a:solidFill>
              </a:rPr>
              <a:t>Ranveer Chandra, Thomas Moscibroda, Victor Bahl</a:t>
            </a:r>
          </a:p>
        </p:txBody>
      </p:sp>
      <p:sp>
        <p:nvSpPr>
          <p:cNvPr id="7" name="Rectangle 6"/>
          <p:cNvSpPr/>
          <p:nvPr/>
        </p:nvSpPr>
        <p:spPr>
          <a:xfrm>
            <a:off x="3276600" y="6412468"/>
            <a:ext cx="2511398" cy="369332"/>
          </a:xfrm>
          <a:prstGeom prst="rect">
            <a:avLst/>
          </a:prstGeom>
        </p:spPr>
        <p:txBody>
          <a:bodyPr wrap="square">
            <a:spAutoFit/>
          </a:bodyPr>
          <a:lstStyle/>
          <a:p>
            <a:pPr algn="ctr"/>
            <a:r>
              <a:rPr lang="en-US" b="1" dirty="0"/>
              <a:t>August 14, 2010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24329"/>
            <a:ext cx="8458200" cy="470898"/>
          </a:xfrm>
        </p:spPr>
        <p:txBody>
          <a:bodyPr/>
          <a:lstStyle/>
          <a:p>
            <a:r>
              <a:rPr lang="en-US" sz="3400" spc="-150" dirty="0">
                <a:solidFill>
                  <a:srgbClr val="FF0000"/>
                </a:solidFill>
              </a:rPr>
              <a:t>First</a:t>
            </a:r>
            <a:r>
              <a:rPr lang="en-US" sz="3400" spc="-150" dirty="0"/>
              <a:t> Urban White Space Network in the World</a:t>
            </a:r>
          </a:p>
        </p:txBody>
      </p:sp>
      <p:pic>
        <p:nvPicPr>
          <p:cNvPr id="5" name="Picture 2" descr="C:\Users\bahl\MS\Presentations\2009\WSN\Pictures\IMG_3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01" y="1395664"/>
            <a:ext cx="2478308" cy="1858731"/>
          </a:xfrm>
          <a:prstGeom prst="rect">
            <a:avLst/>
          </a:prstGeom>
          <a:extLst/>
        </p:spPr>
      </p:pic>
      <p:sp>
        <p:nvSpPr>
          <p:cNvPr id="6" name="TextBox 5"/>
          <p:cNvSpPr txBox="1"/>
          <p:nvPr/>
        </p:nvSpPr>
        <p:spPr>
          <a:xfrm>
            <a:off x="0" y="989472"/>
            <a:ext cx="2552301" cy="307777"/>
          </a:xfrm>
          <a:prstGeom prst="rect">
            <a:avLst/>
          </a:prstGeom>
          <a:noFill/>
        </p:spPr>
        <p:txBody>
          <a:bodyPr wrap="none" rtlCol="0">
            <a:spAutoFit/>
          </a:bodyPr>
          <a:lstStyle/>
          <a:p>
            <a:pPr defTabSz="914363"/>
            <a:r>
              <a:rPr lang="en-US" sz="1400" i="0" dirty="0"/>
              <a:t>White Space Network Setup</a:t>
            </a:r>
          </a:p>
        </p:txBody>
      </p:sp>
      <p:pic>
        <p:nvPicPr>
          <p:cNvPr id="9" name="Picture 5" descr="C:\Users\bahl\MS\Presentations\2009\WSN\Pictures\IMG_39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630" y="4459835"/>
            <a:ext cx="2588049" cy="1940965"/>
          </a:xfrm>
          <a:prstGeom prst="rect">
            <a:avLst/>
          </a:prstGeom>
          <a:extLst/>
        </p:spPr>
      </p:pic>
      <p:sp>
        <p:nvSpPr>
          <p:cNvPr id="10" name="TextBox 9"/>
          <p:cNvSpPr txBox="1"/>
          <p:nvPr/>
        </p:nvSpPr>
        <p:spPr>
          <a:xfrm>
            <a:off x="4963695" y="6440538"/>
            <a:ext cx="2133918" cy="307777"/>
          </a:xfrm>
          <a:prstGeom prst="rect">
            <a:avLst/>
          </a:prstGeom>
          <a:noFill/>
        </p:spPr>
        <p:txBody>
          <a:bodyPr wrap="none" rtlCol="0">
            <a:spAutoFit/>
          </a:bodyPr>
          <a:lstStyle/>
          <a:p>
            <a:pPr defTabSz="914363"/>
            <a:r>
              <a:rPr lang="en-US" sz="1400" i="0" dirty="0"/>
              <a:t>Data packets over UHF</a:t>
            </a:r>
          </a:p>
        </p:txBody>
      </p:sp>
      <p:sp>
        <p:nvSpPr>
          <p:cNvPr id="13" name="5-Point Star 12"/>
          <p:cNvSpPr/>
          <p:nvPr/>
        </p:nvSpPr>
        <p:spPr bwMode="auto">
          <a:xfrm>
            <a:off x="7680960" y="298384"/>
            <a:ext cx="1463040" cy="1097280"/>
          </a:xfrm>
          <a:prstGeom prst="star5">
            <a:avLst/>
          </a:prstGeom>
          <a:solidFill>
            <a:srgbClr val="FFFF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00CC"/>
                </a:solidFill>
              </a:rPr>
              <a:t>Oct. 16, 2009</a:t>
            </a:r>
            <a:endParaRPr kumimoji="0" lang="en-US" sz="1100" b="1" i="1" u="none" strike="noStrike" cap="none" normalizeH="0" baseline="0" dirty="0">
              <a:ln>
                <a:noFill/>
              </a:ln>
              <a:solidFill>
                <a:srgbClr val="0000CC"/>
              </a:solidFill>
              <a:effectLst/>
            </a:endParaRPr>
          </a:p>
        </p:txBody>
      </p:sp>
      <p:pic>
        <p:nvPicPr>
          <p:cNvPr id="14" name="Picture 13"/>
          <p:cNvPicPr>
            <a:picLocks noChangeAspect="1"/>
          </p:cNvPicPr>
          <p:nvPr/>
        </p:nvPicPr>
        <p:blipFill>
          <a:blip r:embed="rId4" cstate="print">
            <a:extLst/>
          </a:blip>
          <a:stretch>
            <a:fillRect/>
          </a:stretch>
        </p:blipFill>
        <p:spPr>
          <a:xfrm>
            <a:off x="6474757" y="2129711"/>
            <a:ext cx="2607013" cy="1777509"/>
          </a:xfrm>
          <a:prstGeom prst="rect">
            <a:avLst/>
          </a:prstGeom>
        </p:spPr>
      </p:pic>
      <p:sp>
        <p:nvSpPr>
          <p:cNvPr id="15" name="TextBox 14"/>
          <p:cNvSpPr txBox="1"/>
          <p:nvPr/>
        </p:nvSpPr>
        <p:spPr>
          <a:xfrm>
            <a:off x="6705975" y="1521023"/>
            <a:ext cx="2196178" cy="307777"/>
          </a:xfrm>
          <a:prstGeom prst="rect">
            <a:avLst/>
          </a:prstGeom>
          <a:noFill/>
        </p:spPr>
        <p:txBody>
          <a:bodyPr wrap="none" rtlCol="0">
            <a:spAutoFit/>
          </a:bodyPr>
          <a:lstStyle/>
          <a:p>
            <a:pPr defTabSz="914363"/>
            <a:r>
              <a:rPr lang="en-US" sz="1400" i="0" dirty="0"/>
              <a:t>WS Antenna on Bldg 42</a:t>
            </a:r>
          </a:p>
        </p:txBody>
      </p:sp>
      <p:cxnSp>
        <p:nvCxnSpPr>
          <p:cNvPr id="16" name="Straight Arrow Connector 15"/>
          <p:cNvCxnSpPr/>
          <p:nvPr/>
        </p:nvCxnSpPr>
        <p:spPr bwMode="auto">
          <a:xfrm rot="5400000">
            <a:off x="7139539" y="1881739"/>
            <a:ext cx="433134" cy="375387"/>
          </a:xfrm>
          <a:prstGeom prst="straightConnector1">
            <a:avLst/>
          </a:prstGeom>
          <a:solidFill>
            <a:schemeClr val="accent1"/>
          </a:solidFill>
          <a:ln w="12700" cap="flat" cmpd="sng" algn="ctr">
            <a:solidFill>
              <a:srgbClr val="FF0000"/>
            </a:solidFill>
            <a:prstDash val="solid"/>
            <a:round/>
            <a:headEnd type="triangle" w="med" len="med"/>
            <a:tailEnd type="none"/>
          </a:ln>
          <a:effectLst/>
        </p:spPr>
      </p:cxnSp>
      <p:pic>
        <p:nvPicPr>
          <p:cNvPr id="17" name="Picture 2"/>
          <p:cNvPicPr>
            <a:picLocks noChangeAspect="1" noChangeArrowheads="1"/>
          </p:cNvPicPr>
          <p:nvPr/>
        </p:nvPicPr>
        <p:blipFill>
          <a:blip r:embed="rId5" cstate="print">
            <a:extLst/>
          </a:blip>
          <a:srcRect/>
          <a:stretch>
            <a:fillRect/>
          </a:stretch>
        </p:blipFill>
        <p:spPr bwMode="auto">
          <a:xfrm>
            <a:off x="3200400" y="2069433"/>
            <a:ext cx="2913140" cy="2184730"/>
          </a:xfrm>
          <a:prstGeom prst="rect">
            <a:avLst/>
          </a:prstGeom>
          <a:extLst/>
        </p:spPr>
      </p:pic>
      <p:sp>
        <p:nvSpPr>
          <p:cNvPr id="18" name="TextBox 17"/>
          <p:cNvSpPr txBox="1"/>
          <p:nvPr/>
        </p:nvSpPr>
        <p:spPr>
          <a:xfrm>
            <a:off x="3724663" y="1636298"/>
            <a:ext cx="1864614" cy="307777"/>
          </a:xfrm>
          <a:prstGeom prst="rect">
            <a:avLst/>
          </a:prstGeom>
          <a:noFill/>
        </p:spPr>
        <p:txBody>
          <a:bodyPr wrap="none" rtlCol="0">
            <a:spAutoFit/>
          </a:bodyPr>
          <a:lstStyle/>
          <a:p>
            <a:pPr defTabSz="914363"/>
            <a:r>
              <a:rPr lang="en-US" sz="1400" i="0" dirty="0"/>
              <a:t>Shuttle Deployment</a:t>
            </a:r>
          </a:p>
        </p:txBody>
      </p:sp>
      <p:pic>
        <p:nvPicPr>
          <p:cNvPr id="19" name="Picture 3"/>
          <p:cNvPicPr>
            <a:picLocks noChangeAspect="1" noChangeArrowheads="1"/>
          </p:cNvPicPr>
          <p:nvPr/>
        </p:nvPicPr>
        <p:blipFill>
          <a:blip r:embed="rId6" cstate="print">
            <a:extLst/>
          </a:blip>
          <a:srcRect/>
          <a:stretch>
            <a:fillRect/>
          </a:stretch>
        </p:blipFill>
        <p:spPr bwMode="auto">
          <a:xfrm>
            <a:off x="200463" y="3886199"/>
            <a:ext cx="2852591" cy="2139321"/>
          </a:xfrm>
          <a:prstGeom prst="rect">
            <a:avLst/>
          </a:prstGeom>
          <a:extLst/>
        </p:spPr>
      </p:pic>
      <p:sp>
        <p:nvSpPr>
          <p:cNvPr id="20" name="TextBox 19"/>
          <p:cNvSpPr txBox="1"/>
          <p:nvPr/>
        </p:nvSpPr>
        <p:spPr>
          <a:xfrm>
            <a:off x="463646" y="6093023"/>
            <a:ext cx="2475101" cy="307777"/>
          </a:xfrm>
          <a:prstGeom prst="rect">
            <a:avLst/>
          </a:prstGeom>
          <a:noFill/>
        </p:spPr>
        <p:txBody>
          <a:bodyPr wrap="none" rtlCol="0">
            <a:spAutoFit/>
          </a:bodyPr>
          <a:lstStyle/>
          <a:p>
            <a:pPr defTabSz="914363"/>
            <a:r>
              <a:rPr lang="en-US" sz="1400" i="0" dirty="0"/>
              <a:t>WS Antenna on MS Shuttle</a:t>
            </a:r>
          </a:p>
        </p:txBody>
      </p:sp>
    </p:spTree>
    <p:extLst>
      <p:ext uri="{BB962C8B-B14F-4D97-AF65-F5344CB8AC3E}">
        <p14:creationId xmlns:p14="http://schemas.microsoft.com/office/powerpoint/2010/main" val="21420335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lang="en-US" sz="4400" spc="0" dirty="0"/>
              <a:t>Public Demos &amp; Policy Influence</a:t>
            </a:r>
          </a:p>
        </p:txBody>
      </p:sp>
      <p:pic>
        <p:nvPicPr>
          <p:cNvPr id="4098" name="Picture 2"/>
          <p:cNvPicPr>
            <a:picLocks noChangeAspect="1" noChangeArrowheads="1"/>
          </p:cNvPicPr>
          <p:nvPr/>
        </p:nvPicPr>
        <p:blipFill>
          <a:blip r:embed="rId2" cstate="print">
            <a:extLst/>
          </a:blip>
          <a:srcRect/>
          <a:stretch>
            <a:fillRect/>
          </a:stretch>
        </p:blipFill>
        <p:spPr bwMode="auto">
          <a:xfrm>
            <a:off x="417648" y="1026709"/>
            <a:ext cx="1848987" cy="1269020"/>
          </a:xfrm>
          <a:prstGeom prst="rect">
            <a:avLst/>
          </a:prstGeom>
          <a:extLst/>
        </p:spPr>
      </p:pic>
      <p:pic>
        <p:nvPicPr>
          <p:cNvPr id="4099" name="Picture 3"/>
          <p:cNvPicPr>
            <a:picLocks noChangeAspect="1" noChangeArrowheads="1"/>
          </p:cNvPicPr>
          <p:nvPr/>
        </p:nvPicPr>
        <p:blipFill>
          <a:blip r:embed="rId3" cstate="print">
            <a:extLst/>
          </a:blip>
          <a:srcRect/>
          <a:stretch>
            <a:fillRect/>
          </a:stretch>
        </p:blipFill>
        <p:spPr bwMode="auto">
          <a:xfrm>
            <a:off x="2556992" y="3064326"/>
            <a:ext cx="3872993" cy="730250"/>
          </a:xfrm>
          <a:prstGeom prst="rect">
            <a:avLst/>
          </a:prstGeom>
          <a:extLst/>
        </p:spPr>
      </p:pic>
      <p:pic>
        <p:nvPicPr>
          <p:cNvPr id="4101" name="Picture 5" descr="http://ts4.mm.bing.net/images/thumbnail.aspx?q=1464642059199&amp;id=187766e184748053a0a2875bda83faa8&amp;url=http%3a%2f%2fwww.choroemela.com%2fanatel1.jpg"/>
          <p:cNvPicPr>
            <a:picLocks noChangeAspect="1" noChangeArrowheads="1"/>
          </p:cNvPicPr>
          <p:nvPr/>
        </p:nvPicPr>
        <p:blipFill>
          <a:blip r:embed="rId4" cstate="print">
            <a:extLst/>
          </a:blip>
          <a:srcRect/>
          <a:stretch>
            <a:fillRect/>
          </a:stretch>
        </p:blipFill>
        <p:spPr bwMode="auto">
          <a:xfrm>
            <a:off x="7130374" y="2508974"/>
            <a:ext cx="1524000" cy="1447801"/>
          </a:xfrm>
          <a:prstGeom prst="rect">
            <a:avLst/>
          </a:prstGeom>
          <a:extLst/>
        </p:spPr>
      </p:pic>
      <p:pic>
        <p:nvPicPr>
          <p:cNvPr id="4103" name="Picture 7" descr="http://ts2.mm.bing.net/images/thumbnail.aspx?q=1358133540345&amp;id=83ad8a5d70fee95e69729055a8a9a27c&amp;url=http%3a%2f%2fwww.pca.sg%2fUserUpload%2fImage%2fIDA-Singapore.GIF"/>
          <p:cNvPicPr>
            <a:picLocks noChangeAspect="1" noChangeArrowheads="1"/>
          </p:cNvPicPr>
          <p:nvPr/>
        </p:nvPicPr>
        <p:blipFill>
          <a:blip r:embed="rId5" cstate="print">
            <a:extLst/>
          </a:blip>
          <a:srcRect/>
          <a:stretch>
            <a:fillRect/>
          </a:stretch>
        </p:blipFill>
        <p:spPr bwMode="auto">
          <a:xfrm>
            <a:off x="685800" y="3197002"/>
            <a:ext cx="1193248" cy="775612"/>
          </a:xfrm>
          <a:prstGeom prst="rect">
            <a:avLst/>
          </a:prstGeom>
          <a:extLst/>
        </p:spPr>
      </p:pic>
      <p:pic>
        <p:nvPicPr>
          <p:cNvPr id="4105" name="Picture 9" descr="KOMO-TV Current Logo">
            <a:hlinkClick r:id="rId6" tooltip="KOMO-TV Current Logo"/>
          </p:cNvPr>
          <p:cNvPicPr>
            <a:picLocks noChangeAspect="1" noChangeArrowheads="1"/>
          </p:cNvPicPr>
          <p:nvPr/>
        </p:nvPicPr>
        <p:blipFill>
          <a:blip r:embed="rId7" cstate="print">
            <a:extLst/>
          </a:blip>
          <a:srcRect/>
          <a:stretch>
            <a:fillRect/>
          </a:stretch>
        </p:blipFill>
        <p:spPr bwMode="auto">
          <a:xfrm>
            <a:off x="3709220" y="4783214"/>
            <a:ext cx="1214691" cy="939362"/>
          </a:xfrm>
          <a:prstGeom prst="rect">
            <a:avLst/>
          </a:prstGeom>
          <a:extLst/>
        </p:spPr>
      </p:pic>
      <p:sp>
        <p:nvSpPr>
          <p:cNvPr id="4" name="TextBox 3"/>
          <p:cNvSpPr txBox="1"/>
          <p:nvPr/>
        </p:nvSpPr>
        <p:spPr>
          <a:xfrm>
            <a:off x="646322" y="2283023"/>
            <a:ext cx="1258678" cy="523220"/>
          </a:xfrm>
          <a:prstGeom prst="rect">
            <a:avLst/>
          </a:prstGeom>
          <a:noFill/>
        </p:spPr>
        <p:txBody>
          <a:bodyPr wrap="none" rtlCol="0">
            <a:spAutoFit/>
          </a:bodyPr>
          <a:lstStyle/>
          <a:p>
            <a:pPr algn="ctr"/>
            <a:r>
              <a:rPr lang="en-US" sz="1400" b="0" i="0" dirty="0"/>
              <a:t>India</a:t>
            </a:r>
          </a:p>
          <a:p>
            <a:pPr algn="ctr"/>
            <a:r>
              <a:rPr lang="en-US" sz="1400" dirty="0"/>
              <a:t>Oct. 22, 2009</a:t>
            </a:r>
            <a:endParaRPr lang="en-US" sz="1400" b="0" i="0" dirty="0"/>
          </a:p>
        </p:txBody>
      </p:sp>
      <p:sp>
        <p:nvSpPr>
          <p:cNvPr id="11" name="TextBox 10"/>
          <p:cNvSpPr txBox="1"/>
          <p:nvPr/>
        </p:nvSpPr>
        <p:spPr>
          <a:xfrm>
            <a:off x="3733800" y="3820180"/>
            <a:ext cx="1254959" cy="523220"/>
          </a:xfrm>
          <a:prstGeom prst="rect">
            <a:avLst/>
          </a:prstGeom>
          <a:noFill/>
        </p:spPr>
        <p:txBody>
          <a:bodyPr wrap="none" rtlCol="0">
            <a:spAutoFit/>
          </a:bodyPr>
          <a:lstStyle/>
          <a:p>
            <a:pPr algn="ctr"/>
            <a:r>
              <a:rPr lang="en-US" sz="1400" b="0" i="0" dirty="0"/>
              <a:t>China</a:t>
            </a:r>
          </a:p>
          <a:p>
            <a:pPr algn="ctr"/>
            <a:r>
              <a:rPr lang="en-US" sz="1400" dirty="0"/>
              <a:t>Jan. 11, 2010</a:t>
            </a:r>
            <a:endParaRPr lang="en-US" sz="1400" b="0" i="0" dirty="0"/>
          </a:p>
        </p:txBody>
      </p:sp>
      <p:sp>
        <p:nvSpPr>
          <p:cNvPr id="12" name="TextBox 11"/>
          <p:cNvSpPr txBox="1"/>
          <p:nvPr/>
        </p:nvSpPr>
        <p:spPr>
          <a:xfrm>
            <a:off x="7239000" y="4035975"/>
            <a:ext cx="1306768" cy="523220"/>
          </a:xfrm>
          <a:prstGeom prst="rect">
            <a:avLst/>
          </a:prstGeom>
          <a:noFill/>
        </p:spPr>
        <p:txBody>
          <a:bodyPr wrap="none" rtlCol="0">
            <a:spAutoFit/>
          </a:bodyPr>
          <a:lstStyle/>
          <a:p>
            <a:pPr algn="ctr"/>
            <a:r>
              <a:rPr lang="en-US" sz="1400" b="0" i="0" dirty="0"/>
              <a:t>Brazil</a:t>
            </a:r>
          </a:p>
          <a:p>
            <a:pPr algn="ctr"/>
            <a:r>
              <a:rPr lang="en-US" sz="1400" dirty="0"/>
              <a:t>(Feb. 2, 2010)</a:t>
            </a:r>
            <a:endParaRPr lang="en-US" sz="1400" b="0" i="0" dirty="0"/>
          </a:p>
        </p:txBody>
      </p:sp>
      <p:sp>
        <p:nvSpPr>
          <p:cNvPr id="15" name="TextBox 14"/>
          <p:cNvSpPr txBox="1"/>
          <p:nvPr/>
        </p:nvSpPr>
        <p:spPr>
          <a:xfrm>
            <a:off x="6325767" y="1644282"/>
            <a:ext cx="2650021" cy="523220"/>
          </a:xfrm>
          <a:prstGeom prst="rect">
            <a:avLst/>
          </a:prstGeom>
          <a:noFill/>
        </p:spPr>
        <p:txBody>
          <a:bodyPr wrap="none" rtlCol="0">
            <a:spAutoFit/>
          </a:bodyPr>
          <a:lstStyle/>
          <a:p>
            <a:pPr algn="ctr"/>
            <a:r>
              <a:rPr lang="en-US" sz="1400" dirty="0"/>
              <a:t>Office of Communications (UK)</a:t>
            </a:r>
          </a:p>
          <a:p>
            <a:pPr algn="ctr"/>
            <a:r>
              <a:rPr lang="en-US" sz="1400" dirty="0"/>
              <a:t>June 10, 2010 </a:t>
            </a:r>
            <a:endParaRPr lang="en-US" sz="1400" b="0" i="0" dirty="0"/>
          </a:p>
        </p:txBody>
      </p:sp>
      <p:pic>
        <p:nvPicPr>
          <p:cNvPr id="4111" name="Picture 15" descr="HP Labs">
            <a:hlinkClick r:id="rId8"/>
          </p:cNvPr>
          <p:cNvPicPr>
            <a:picLocks noChangeAspect="1" noChangeArrowheads="1"/>
          </p:cNvPicPr>
          <p:nvPr/>
        </p:nvPicPr>
        <p:blipFill>
          <a:blip r:embed="rId9" cstate="print">
            <a:extLst/>
          </a:blip>
          <a:srcRect/>
          <a:stretch>
            <a:fillRect/>
          </a:stretch>
        </p:blipFill>
        <p:spPr bwMode="auto">
          <a:xfrm>
            <a:off x="6575831" y="4896997"/>
            <a:ext cx="1714500" cy="685800"/>
          </a:xfrm>
          <a:prstGeom prst="rect">
            <a:avLst/>
          </a:prstGeom>
          <a:extLst/>
        </p:spPr>
      </p:pic>
      <p:pic>
        <p:nvPicPr>
          <p:cNvPr id="4113" name="Picture 17" descr="http://t0.gstatic.com/images?q=tbn:3rZgfw96hGw03M:http://www.businesspundit.com/wp-content/uploads/2009/09/zzFCC.png">
            <a:hlinkClick r:id="rId10"/>
          </p:cNvPr>
          <p:cNvPicPr>
            <a:picLocks noChangeAspect="1" noChangeArrowheads="1"/>
          </p:cNvPicPr>
          <p:nvPr/>
        </p:nvPicPr>
        <p:blipFill>
          <a:blip r:embed="rId11" cstate="print">
            <a:extLst/>
          </a:blip>
          <a:srcRect/>
          <a:stretch>
            <a:fillRect/>
          </a:stretch>
        </p:blipFill>
        <p:spPr bwMode="auto">
          <a:xfrm>
            <a:off x="3861814" y="1108954"/>
            <a:ext cx="1144991" cy="1144992"/>
          </a:xfrm>
          <a:prstGeom prst="rect">
            <a:avLst/>
          </a:prstGeom>
          <a:extLst/>
        </p:spPr>
      </p:pic>
      <p:sp>
        <p:nvSpPr>
          <p:cNvPr id="6" name="Rectangle 5"/>
          <p:cNvSpPr/>
          <p:nvPr/>
        </p:nvSpPr>
        <p:spPr>
          <a:xfrm>
            <a:off x="2764656" y="2253946"/>
            <a:ext cx="3331344" cy="523220"/>
          </a:xfrm>
          <a:prstGeom prst="rect">
            <a:avLst/>
          </a:prstGeom>
        </p:spPr>
        <p:txBody>
          <a:bodyPr wrap="square">
            <a:spAutoFit/>
          </a:bodyPr>
          <a:lstStyle/>
          <a:p>
            <a:pPr algn="ctr"/>
            <a:r>
              <a:rPr lang="en-US" sz="1400" b="0" i="0" dirty="0">
                <a:latin typeface="arial"/>
              </a:rPr>
              <a:t>USA</a:t>
            </a:r>
          </a:p>
          <a:p>
            <a:pPr algn="ctr"/>
            <a:r>
              <a:rPr lang="en-US" sz="1400" dirty="0">
                <a:latin typeface="arial"/>
              </a:rPr>
              <a:t>Apr. 28, 2010</a:t>
            </a:r>
            <a:endParaRPr lang="en-US" sz="1400" i="0" dirty="0"/>
          </a:p>
        </p:txBody>
      </p:sp>
      <p:sp>
        <p:nvSpPr>
          <p:cNvPr id="22" name="TextBox 21"/>
          <p:cNvSpPr txBox="1"/>
          <p:nvPr/>
        </p:nvSpPr>
        <p:spPr>
          <a:xfrm>
            <a:off x="3083178" y="5801380"/>
            <a:ext cx="2403222" cy="523220"/>
          </a:xfrm>
          <a:prstGeom prst="rect">
            <a:avLst/>
          </a:prstGeom>
          <a:noFill/>
        </p:spPr>
        <p:txBody>
          <a:bodyPr wrap="none" rtlCol="0">
            <a:spAutoFit/>
          </a:bodyPr>
          <a:lstStyle/>
          <a:p>
            <a:pPr algn="ctr"/>
            <a:r>
              <a:rPr lang="en-US" sz="1400" b="0" i="0" dirty="0"/>
              <a:t>Fisher Communications Inc.</a:t>
            </a:r>
          </a:p>
          <a:p>
            <a:pPr algn="ctr"/>
            <a:r>
              <a:rPr lang="en-US" sz="1400" dirty="0"/>
              <a:t>Jan. 14, 2010</a:t>
            </a:r>
            <a:endParaRPr lang="en-US" sz="1400" b="0" i="0" dirty="0"/>
          </a:p>
        </p:txBody>
      </p:sp>
      <p:sp>
        <p:nvSpPr>
          <p:cNvPr id="23" name="TextBox 22"/>
          <p:cNvSpPr txBox="1"/>
          <p:nvPr/>
        </p:nvSpPr>
        <p:spPr>
          <a:xfrm>
            <a:off x="6676122" y="5635823"/>
            <a:ext cx="1547218" cy="523220"/>
          </a:xfrm>
          <a:prstGeom prst="rect">
            <a:avLst/>
          </a:prstGeom>
          <a:noFill/>
        </p:spPr>
        <p:txBody>
          <a:bodyPr wrap="none" rtlCol="0">
            <a:spAutoFit/>
          </a:bodyPr>
          <a:lstStyle/>
          <a:p>
            <a:pPr algn="ctr"/>
            <a:r>
              <a:rPr lang="en-US" sz="1400" b="0" i="0" dirty="0"/>
              <a:t>Industry Partners</a:t>
            </a:r>
          </a:p>
          <a:p>
            <a:pPr algn="ctr"/>
            <a:r>
              <a:rPr lang="en-US" sz="1400" dirty="0"/>
              <a:t>Jan. 5, 2010</a:t>
            </a:r>
            <a:endParaRPr lang="en-US" sz="1400" b="0" i="0" dirty="0"/>
          </a:p>
        </p:txBody>
      </p:sp>
      <p:sp>
        <p:nvSpPr>
          <p:cNvPr id="24" name="TextBox 23"/>
          <p:cNvSpPr txBox="1"/>
          <p:nvPr/>
        </p:nvSpPr>
        <p:spPr>
          <a:xfrm>
            <a:off x="685800" y="4048780"/>
            <a:ext cx="1149417" cy="523220"/>
          </a:xfrm>
          <a:prstGeom prst="rect">
            <a:avLst/>
          </a:prstGeom>
          <a:noFill/>
        </p:spPr>
        <p:txBody>
          <a:bodyPr wrap="none" rtlCol="0">
            <a:spAutoFit/>
          </a:bodyPr>
          <a:lstStyle/>
          <a:p>
            <a:pPr algn="ctr"/>
            <a:r>
              <a:rPr lang="en-US" sz="1400" b="0" i="0" dirty="0"/>
              <a:t>Singapore</a:t>
            </a:r>
          </a:p>
          <a:p>
            <a:pPr algn="ctr"/>
            <a:r>
              <a:rPr lang="en-US" sz="1400" dirty="0"/>
              <a:t>Apr. 8, 2010</a:t>
            </a:r>
            <a:endParaRPr lang="en-US" sz="1400" b="0" i="0" dirty="0"/>
          </a:p>
        </p:txBody>
      </p:sp>
      <p:pic>
        <p:nvPicPr>
          <p:cNvPr id="1229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0424" y="1108954"/>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045" y="5176324"/>
            <a:ext cx="2969360" cy="67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07357" y="5897433"/>
            <a:ext cx="1946367" cy="523220"/>
          </a:xfrm>
          <a:prstGeom prst="rect">
            <a:avLst/>
          </a:prstGeom>
          <a:noFill/>
        </p:spPr>
        <p:txBody>
          <a:bodyPr wrap="none" rtlCol="0">
            <a:spAutoFit/>
          </a:bodyPr>
          <a:lstStyle/>
          <a:p>
            <a:pPr algn="ctr"/>
            <a:r>
              <a:rPr lang="en-US" sz="1400" b="0" i="0" dirty="0"/>
              <a:t>US Research Funding</a:t>
            </a:r>
          </a:p>
          <a:p>
            <a:pPr algn="ctr"/>
            <a:r>
              <a:rPr lang="en-US" sz="1400" dirty="0"/>
              <a:t>Nov. 9 2009</a:t>
            </a:r>
            <a:endParaRPr lang="en-US" sz="1400" b="0" i="0" dirty="0"/>
          </a:p>
        </p:txBody>
      </p:sp>
    </p:spTree>
    <p:extLst>
      <p:ext uri="{BB962C8B-B14F-4D97-AF65-F5344CB8AC3E}">
        <p14:creationId xmlns:p14="http://schemas.microsoft.com/office/powerpoint/2010/main" val="20856547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7"/>
            <a:ext cx="8382000" cy="609398"/>
          </a:xfrm>
        </p:spPr>
        <p:txBody>
          <a:bodyPr/>
          <a:lstStyle/>
          <a:p>
            <a:r>
              <a:rPr lang="en-US" sz="4400" spc="0" dirty="0" err="1"/>
              <a:t>WhiteFi</a:t>
            </a:r>
            <a:r>
              <a:rPr lang="en-US" sz="4400" spc="0" dirty="0"/>
              <a:t> and Broadcast TV</a:t>
            </a:r>
          </a:p>
        </p:txBody>
      </p:sp>
      <p:pic>
        <p:nvPicPr>
          <p:cNvPr id="5" name="Content Placeholder 3"/>
          <p:cNvPicPr>
            <a:picLocks noGrp="1" noChangeAspect="1"/>
          </p:cNvPicPr>
          <p:nvPr>
            <p:ph idx="1"/>
          </p:nvPr>
        </p:nvPicPr>
        <p:blipFill>
          <a:blip r:embed="rId2" cstate="print">
            <a:extLst/>
          </a:blip>
          <a:stretch>
            <a:fillRect/>
          </a:stretch>
        </p:blipFill>
        <p:spPr>
          <a:xfrm>
            <a:off x="3810000" y="1513820"/>
            <a:ext cx="4674045" cy="3506993"/>
          </a:xfrm>
        </p:spPr>
      </p:pic>
      <p:cxnSp>
        <p:nvCxnSpPr>
          <p:cNvPr id="6" name="Straight Arrow Connector 5"/>
          <p:cNvCxnSpPr/>
          <p:nvPr/>
        </p:nvCxnSpPr>
        <p:spPr>
          <a:xfrm rot="5400000" flipH="1" flipV="1">
            <a:off x="5905500" y="1932920"/>
            <a:ext cx="1295400" cy="1588"/>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4343400" y="1590020"/>
            <a:ext cx="1524000" cy="7620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858000" y="1742420"/>
            <a:ext cx="2133600" cy="12192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blip>
          <a:stretch>
            <a:fillRect/>
          </a:stretch>
        </p:blipFill>
        <p:spPr>
          <a:xfrm>
            <a:off x="228600" y="1600200"/>
            <a:ext cx="3352800" cy="2286000"/>
          </a:xfrm>
          <a:prstGeom prst="rect">
            <a:avLst/>
          </a:prstGeom>
        </p:spPr>
      </p:pic>
      <p:cxnSp>
        <p:nvCxnSpPr>
          <p:cNvPr id="10" name="Straight Connector 9"/>
          <p:cNvCxnSpPr/>
          <p:nvPr/>
        </p:nvCxnSpPr>
        <p:spPr>
          <a:xfrm rot="5400000" flipH="1" flipV="1">
            <a:off x="762000" y="1361420"/>
            <a:ext cx="457200"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838200"/>
            <a:ext cx="1905000" cy="523220"/>
          </a:xfrm>
          <a:prstGeom prst="rect">
            <a:avLst/>
          </a:prstGeom>
          <a:noFill/>
        </p:spPr>
        <p:txBody>
          <a:bodyPr wrap="square" rtlCol="0">
            <a:spAutoFit/>
          </a:bodyPr>
          <a:lstStyle/>
          <a:p>
            <a:pPr algn="ctr"/>
            <a:r>
              <a:rPr lang="en-US" sz="1400" dirty="0" err="1"/>
              <a:t>WhiteFi</a:t>
            </a:r>
            <a:r>
              <a:rPr lang="en-US" sz="1400" dirty="0"/>
              <a:t> Antenna</a:t>
            </a:r>
          </a:p>
          <a:p>
            <a:endParaRPr lang="en-US" sz="1400" u="sng" dirty="0">
              <a:hlinkClick r:id=""/>
            </a:endParaRPr>
          </a:p>
        </p:txBody>
      </p:sp>
      <p:sp>
        <p:nvSpPr>
          <p:cNvPr id="12" name="TextBox 11"/>
          <p:cNvSpPr txBox="1"/>
          <p:nvPr/>
        </p:nvSpPr>
        <p:spPr>
          <a:xfrm>
            <a:off x="1676400" y="838200"/>
            <a:ext cx="1905000" cy="523220"/>
          </a:xfrm>
          <a:prstGeom prst="rect">
            <a:avLst/>
          </a:prstGeom>
          <a:noFill/>
        </p:spPr>
        <p:txBody>
          <a:bodyPr wrap="square" rtlCol="0">
            <a:spAutoFit/>
          </a:bodyPr>
          <a:lstStyle/>
          <a:p>
            <a:pPr algn="ctr"/>
            <a:r>
              <a:rPr lang="en-US" sz="1400" dirty="0"/>
              <a:t>TV Antennas</a:t>
            </a:r>
          </a:p>
          <a:p>
            <a:endParaRPr lang="en-US" sz="1400" u="sng" dirty="0">
              <a:hlinkClick r:id=""/>
            </a:endParaRPr>
          </a:p>
        </p:txBody>
      </p:sp>
      <p:cxnSp>
        <p:nvCxnSpPr>
          <p:cNvPr id="13" name="Straight Connector 12"/>
          <p:cNvCxnSpPr/>
          <p:nvPr/>
        </p:nvCxnSpPr>
        <p:spPr>
          <a:xfrm rot="5400000" flipH="1" flipV="1">
            <a:off x="1638300" y="2019300"/>
            <a:ext cx="1600200"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4191000"/>
            <a:ext cx="3200400" cy="523220"/>
          </a:xfrm>
          <a:prstGeom prst="rect">
            <a:avLst/>
          </a:prstGeom>
          <a:noFill/>
        </p:spPr>
        <p:txBody>
          <a:bodyPr wrap="square" rtlCol="0">
            <a:spAutoFit/>
          </a:bodyPr>
          <a:lstStyle/>
          <a:p>
            <a:pPr algn="ctr"/>
            <a:r>
              <a:rPr lang="en-US" sz="1400" dirty="0"/>
              <a:t>Microsoft Campus Redmond (Bldg 41)</a:t>
            </a:r>
          </a:p>
          <a:p>
            <a:endParaRPr lang="en-US" sz="1400" u="sng" dirty="0">
              <a:hlinkClick r:id=""/>
            </a:endParaRPr>
          </a:p>
        </p:txBody>
      </p:sp>
      <p:sp>
        <p:nvSpPr>
          <p:cNvPr id="15" name="TextBox 14"/>
          <p:cNvSpPr txBox="1"/>
          <p:nvPr/>
        </p:nvSpPr>
        <p:spPr>
          <a:xfrm>
            <a:off x="4114800" y="5071646"/>
            <a:ext cx="3886200" cy="307777"/>
          </a:xfrm>
          <a:prstGeom prst="rect">
            <a:avLst/>
          </a:prstGeom>
          <a:noFill/>
        </p:spPr>
        <p:txBody>
          <a:bodyPr wrap="square" rtlCol="0">
            <a:spAutoFit/>
          </a:bodyPr>
          <a:lstStyle/>
          <a:p>
            <a:pPr algn="ctr"/>
            <a:r>
              <a:rPr lang="en-US" sz="1400" dirty="0" err="1"/>
              <a:t>WhiteFi</a:t>
            </a:r>
            <a:r>
              <a:rPr lang="en-US" sz="1400" dirty="0"/>
              <a:t> transmitting at 40 </a:t>
            </a:r>
            <a:r>
              <a:rPr lang="en-US" sz="1400" dirty="0" err="1"/>
              <a:t>mW</a:t>
            </a:r>
            <a:endParaRPr lang="en-US" sz="1400" u="sng" dirty="0">
              <a:hlinkClick r:id=""/>
            </a:endParaRPr>
          </a:p>
        </p:txBody>
      </p:sp>
      <p:sp>
        <p:nvSpPr>
          <p:cNvPr id="16" name="TextBox 15"/>
          <p:cNvSpPr txBox="1"/>
          <p:nvPr/>
        </p:nvSpPr>
        <p:spPr>
          <a:xfrm>
            <a:off x="3505200" y="838200"/>
            <a:ext cx="1905000" cy="523220"/>
          </a:xfrm>
          <a:prstGeom prst="rect">
            <a:avLst/>
          </a:prstGeom>
          <a:noFill/>
        </p:spPr>
        <p:txBody>
          <a:bodyPr wrap="square" rtlCol="0">
            <a:spAutoFit/>
          </a:bodyPr>
          <a:lstStyle/>
          <a:p>
            <a:pPr algn="ctr"/>
            <a:r>
              <a:rPr lang="en-US" sz="1400" dirty="0"/>
              <a:t>KOMO (Ch. 38)</a:t>
            </a:r>
          </a:p>
          <a:p>
            <a:endParaRPr lang="en-US" sz="1400" u="sng" dirty="0">
              <a:hlinkClick r:id=""/>
            </a:endParaRPr>
          </a:p>
        </p:txBody>
      </p:sp>
      <p:sp>
        <p:nvSpPr>
          <p:cNvPr id="17" name="TextBox 16"/>
          <p:cNvSpPr txBox="1"/>
          <p:nvPr/>
        </p:nvSpPr>
        <p:spPr>
          <a:xfrm>
            <a:off x="5638800" y="914400"/>
            <a:ext cx="1905000" cy="523220"/>
          </a:xfrm>
          <a:prstGeom prst="rect">
            <a:avLst/>
          </a:prstGeom>
          <a:noFill/>
        </p:spPr>
        <p:txBody>
          <a:bodyPr wrap="square" rtlCol="0">
            <a:spAutoFit/>
          </a:bodyPr>
          <a:lstStyle/>
          <a:p>
            <a:pPr algn="ctr"/>
            <a:r>
              <a:rPr lang="en-US" sz="1400" dirty="0"/>
              <a:t>KIRO (Ch. 39)</a:t>
            </a:r>
          </a:p>
          <a:p>
            <a:endParaRPr lang="en-US" sz="1400" u="sng" dirty="0">
              <a:hlinkClick r:id=""/>
            </a:endParaRPr>
          </a:p>
        </p:txBody>
      </p:sp>
      <p:sp>
        <p:nvSpPr>
          <p:cNvPr id="18" name="TextBox 17"/>
          <p:cNvSpPr txBox="1"/>
          <p:nvPr/>
        </p:nvSpPr>
        <p:spPr>
          <a:xfrm>
            <a:off x="7543800" y="990600"/>
            <a:ext cx="1905000" cy="523220"/>
          </a:xfrm>
          <a:prstGeom prst="rect">
            <a:avLst/>
          </a:prstGeom>
          <a:noFill/>
        </p:spPr>
        <p:txBody>
          <a:bodyPr wrap="square" rtlCol="0">
            <a:spAutoFit/>
          </a:bodyPr>
          <a:lstStyle/>
          <a:p>
            <a:pPr algn="ctr"/>
            <a:r>
              <a:rPr lang="en-US" sz="1400" dirty="0" err="1"/>
              <a:t>WhiteFi</a:t>
            </a:r>
            <a:r>
              <a:rPr lang="en-US" sz="1400" dirty="0"/>
              <a:t> (Ch. 40)</a:t>
            </a:r>
          </a:p>
          <a:p>
            <a:endParaRPr lang="en-US" sz="1400" u="sng" dirty="0">
              <a:hlinkClick r:id=""/>
            </a:endParaRPr>
          </a:p>
        </p:txBody>
      </p:sp>
      <p:pic>
        <p:nvPicPr>
          <p:cNvPr id="19" name="Picture 2" descr="C:\Users\bahl\Desktop\WSTx-TVantenna.jpg"/>
          <p:cNvPicPr>
            <a:picLocks noChangeAspect="1" noChangeArrowheads="1"/>
          </p:cNvPicPr>
          <p:nvPr/>
        </p:nvPicPr>
        <p:blipFill>
          <a:blip r:embed="rId4" cstate="print">
            <a:extLst/>
          </a:blip>
          <a:srcRect/>
          <a:stretch>
            <a:fillRect/>
          </a:stretch>
        </p:blipFill>
        <p:spPr bwMode="auto">
          <a:xfrm>
            <a:off x="304800" y="4191000"/>
            <a:ext cx="4038600" cy="2667000"/>
          </a:xfrm>
          <a:prstGeom prst="rect">
            <a:avLst/>
          </a:prstGeom>
          <a:extLst/>
        </p:spPr>
      </p:pic>
      <p:cxnSp>
        <p:nvCxnSpPr>
          <p:cNvPr id="20" name="Straight Connector 19"/>
          <p:cNvCxnSpPr/>
          <p:nvPr/>
        </p:nvCxnSpPr>
        <p:spPr>
          <a:xfrm>
            <a:off x="2438400" y="5791200"/>
            <a:ext cx="2362200" cy="20833"/>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8200" y="5638800"/>
            <a:ext cx="1905000" cy="523220"/>
          </a:xfrm>
          <a:prstGeom prst="rect">
            <a:avLst/>
          </a:prstGeom>
          <a:noFill/>
        </p:spPr>
        <p:txBody>
          <a:bodyPr wrap="square" rtlCol="0">
            <a:spAutoFit/>
          </a:bodyPr>
          <a:lstStyle/>
          <a:p>
            <a:pPr algn="ctr"/>
            <a:r>
              <a:rPr lang="en-US" sz="1400" dirty="0" err="1"/>
              <a:t>WhiteFi</a:t>
            </a:r>
            <a:r>
              <a:rPr lang="en-US" sz="1400" dirty="0"/>
              <a:t> (Ch. 40)</a:t>
            </a:r>
          </a:p>
          <a:p>
            <a:endParaRPr lang="en-US" sz="1400" u="sng" dirty="0">
              <a:hlinkClick r:id=""/>
            </a:endParaRPr>
          </a:p>
        </p:txBody>
      </p:sp>
      <p:cxnSp>
        <p:nvCxnSpPr>
          <p:cNvPr id="24" name="Straight Arrow Connector 23"/>
          <p:cNvCxnSpPr/>
          <p:nvPr/>
        </p:nvCxnSpPr>
        <p:spPr>
          <a:xfrm rot="5400000">
            <a:off x="2286000" y="5791200"/>
            <a:ext cx="1524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457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7"/>
            <a:ext cx="8763000" cy="553998"/>
          </a:xfrm>
        </p:spPr>
        <p:txBody>
          <a:bodyPr/>
          <a:lstStyle/>
          <a:p>
            <a:r>
              <a:rPr lang="en-US" sz="4000" spc="0" dirty="0"/>
              <a:t>Co-existing with Microphones</a:t>
            </a:r>
          </a:p>
        </p:txBody>
      </p:sp>
      <p:pic>
        <p:nvPicPr>
          <p:cNvPr id="4" name="Picture 3" descr="C:\Users\bahl\MS\Presentations\2009\WSN\Pictures\IMG_40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349422"/>
            <a:ext cx="3240911" cy="2430683"/>
          </a:xfrm>
          <a:prstGeom prst="rect">
            <a:avLst/>
          </a:prstGeom>
          <a:extLst/>
        </p:spPr>
      </p:pic>
      <p:sp>
        <p:nvSpPr>
          <p:cNvPr id="5" name="TextBox 4"/>
          <p:cNvSpPr txBox="1"/>
          <p:nvPr/>
        </p:nvSpPr>
        <p:spPr>
          <a:xfrm>
            <a:off x="3990990" y="990600"/>
            <a:ext cx="4673139" cy="369332"/>
          </a:xfrm>
          <a:prstGeom prst="rect">
            <a:avLst/>
          </a:prstGeom>
          <a:noFill/>
        </p:spPr>
        <p:txBody>
          <a:bodyPr wrap="none" rtlCol="0">
            <a:spAutoFit/>
          </a:bodyPr>
          <a:lstStyle/>
          <a:p>
            <a:pPr defTabSz="914363"/>
            <a:r>
              <a:rPr lang="en-US" dirty="0">
                <a:solidFill>
                  <a:srgbClr val="FFFFFF"/>
                </a:solidFill>
              </a:rPr>
              <a:t>Microphone recording in Anechoic Chamber</a:t>
            </a:r>
          </a:p>
        </p:txBody>
      </p:sp>
      <p:pic>
        <p:nvPicPr>
          <p:cNvPr id="6" name="Picture 6" descr="C:\Users\bahl\MS\Presentations\2009\WSN\Pictures\IMG_40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846" y="1397875"/>
            <a:ext cx="3176305" cy="2382229"/>
          </a:xfrm>
          <a:prstGeom prst="rect">
            <a:avLst/>
          </a:prstGeom>
          <a:extLst/>
        </p:spPr>
      </p:pic>
      <p:sp>
        <p:nvSpPr>
          <p:cNvPr id="7" name="TextBox 6"/>
          <p:cNvSpPr txBox="1"/>
          <p:nvPr/>
        </p:nvSpPr>
        <p:spPr>
          <a:xfrm>
            <a:off x="433641" y="1040524"/>
            <a:ext cx="3223959" cy="369332"/>
          </a:xfrm>
          <a:prstGeom prst="rect">
            <a:avLst/>
          </a:prstGeom>
          <a:noFill/>
        </p:spPr>
        <p:txBody>
          <a:bodyPr wrap="none" rtlCol="0">
            <a:spAutoFit/>
          </a:bodyPr>
          <a:lstStyle/>
          <a:p>
            <a:pPr defTabSz="914363"/>
            <a:r>
              <a:rPr lang="en-US" dirty="0">
                <a:solidFill>
                  <a:srgbClr val="FFFFFF"/>
                </a:solidFill>
              </a:rPr>
              <a:t>Subcarrier Suppression setup</a:t>
            </a:r>
          </a:p>
        </p:txBody>
      </p:sp>
      <p:pic>
        <p:nvPicPr>
          <p:cNvPr id="1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9302" y="4114800"/>
            <a:ext cx="3133698" cy="264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H="1" flipV="1">
            <a:off x="1524000" y="5331167"/>
            <a:ext cx="1862151" cy="1082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75120" y="4922141"/>
            <a:ext cx="854777" cy="2388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00"/>
                </a:solidFill>
              </a:rPr>
              <a:t>Subcarrier </a:t>
            </a:r>
          </a:p>
          <a:p>
            <a:r>
              <a:rPr lang="en-US" dirty="0">
                <a:solidFill>
                  <a:srgbClr val="FFFF00"/>
                </a:solidFill>
              </a:rPr>
              <a:t>Suppression</a:t>
            </a:r>
          </a:p>
        </p:txBody>
      </p:sp>
      <p:sp>
        <p:nvSpPr>
          <p:cNvPr id="17" name="TextBox 16"/>
          <p:cNvSpPr txBox="1"/>
          <p:nvPr/>
        </p:nvSpPr>
        <p:spPr>
          <a:xfrm>
            <a:off x="5524981" y="4373580"/>
            <a:ext cx="1276311" cy="461665"/>
          </a:xfrm>
          <a:prstGeom prst="rect">
            <a:avLst/>
          </a:prstGeom>
          <a:noFill/>
        </p:spPr>
        <p:txBody>
          <a:bodyPr wrap="none" rtlCol="0">
            <a:spAutoFit/>
          </a:bodyPr>
          <a:lstStyle/>
          <a:p>
            <a:pPr defTabSz="914363"/>
            <a:r>
              <a:rPr lang="en-US" dirty="0">
                <a:solidFill>
                  <a:srgbClr val="FFFFFF"/>
                </a:solidFill>
              </a:rPr>
              <a:t> </a:t>
            </a:r>
            <a:r>
              <a:rPr lang="en-US" sz="2400" dirty="0">
                <a:solidFill>
                  <a:srgbClr val="FFFFFF"/>
                </a:solidFill>
              </a:rPr>
              <a:t>Results</a:t>
            </a:r>
          </a:p>
        </p:txBody>
      </p:sp>
      <p:pic>
        <p:nvPicPr>
          <p:cNvPr id="22" name="MchRecord_clean_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6019800" y="4827947"/>
            <a:ext cx="609600" cy="609600"/>
          </a:xfrm>
          <a:prstGeom prst="rect">
            <a:avLst/>
          </a:prstGeom>
        </p:spPr>
      </p:pic>
      <p:sp>
        <p:nvSpPr>
          <p:cNvPr id="23" name="TextBox 22"/>
          <p:cNvSpPr txBox="1"/>
          <p:nvPr/>
        </p:nvSpPr>
        <p:spPr>
          <a:xfrm>
            <a:off x="6553200" y="4964668"/>
            <a:ext cx="1107996" cy="369332"/>
          </a:xfrm>
          <a:prstGeom prst="rect">
            <a:avLst/>
          </a:prstGeom>
          <a:noFill/>
        </p:spPr>
        <p:txBody>
          <a:bodyPr wrap="none" rtlCol="0">
            <a:spAutoFit/>
          </a:bodyPr>
          <a:lstStyle/>
          <a:p>
            <a:pPr defTabSz="914363"/>
            <a:r>
              <a:rPr lang="en-US" dirty="0">
                <a:solidFill>
                  <a:srgbClr val="FFFFFF"/>
                </a:solidFill>
              </a:rPr>
              <a:t> Original </a:t>
            </a:r>
          </a:p>
        </p:txBody>
      </p:sp>
      <p:pic>
        <p:nvPicPr>
          <p:cNvPr id="24" name="MchRecord_with_interference_mp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cstate="print"/>
          <a:stretch>
            <a:fillRect/>
          </a:stretch>
        </p:blipFill>
        <p:spPr>
          <a:xfrm>
            <a:off x="6051849" y="5491655"/>
            <a:ext cx="609600" cy="609600"/>
          </a:xfrm>
          <a:prstGeom prst="rect">
            <a:avLst/>
          </a:prstGeom>
        </p:spPr>
      </p:pic>
      <p:sp>
        <p:nvSpPr>
          <p:cNvPr id="25" name="TextBox 24"/>
          <p:cNvSpPr txBox="1"/>
          <p:nvPr/>
        </p:nvSpPr>
        <p:spPr>
          <a:xfrm>
            <a:off x="6553200" y="5574268"/>
            <a:ext cx="1633781" cy="369332"/>
          </a:xfrm>
          <a:prstGeom prst="rect">
            <a:avLst/>
          </a:prstGeom>
          <a:noFill/>
        </p:spPr>
        <p:txBody>
          <a:bodyPr wrap="none" rtlCol="0">
            <a:spAutoFit/>
          </a:bodyPr>
          <a:lstStyle/>
          <a:p>
            <a:pPr defTabSz="914363"/>
            <a:r>
              <a:rPr lang="en-US" dirty="0">
                <a:solidFill>
                  <a:srgbClr val="FFFFFF"/>
                </a:solidFill>
              </a:rPr>
              <a:t> Without SCS </a:t>
            </a:r>
          </a:p>
        </p:txBody>
      </p:sp>
      <p:pic>
        <p:nvPicPr>
          <p:cNvPr id="26" name="MchRecord_NewTechnology_mp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cstate="print"/>
          <a:stretch>
            <a:fillRect/>
          </a:stretch>
        </p:blipFill>
        <p:spPr>
          <a:xfrm>
            <a:off x="6034094" y="6172200"/>
            <a:ext cx="609600" cy="609600"/>
          </a:xfrm>
          <a:prstGeom prst="rect">
            <a:avLst/>
          </a:prstGeom>
        </p:spPr>
      </p:pic>
      <p:sp>
        <p:nvSpPr>
          <p:cNvPr id="27" name="TextBox 26"/>
          <p:cNvSpPr txBox="1"/>
          <p:nvPr/>
        </p:nvSpPr>
        <p:spPr>
          <a:xfrm>
            <a:off x="6611620" y="6260068"/>
            <a:ext cx="1313180" cy="369332"/>
          </a:xfrm>
          <a:prstGeom prst="rect">
            <a:avLst/>
          </a:prstGeom>
          <a:noFill/>
        </p:spPr>
        <p:txBody>
          <a:bodyPr wrap="none" rtlCol="0">
            <a:spAutoFit/>
          </a:bodyPr>
          <a:lstStyle/>
          <a:p>
            <a:pPr defTabSz="914363"/>
            <a:r>
              <a:rPr lang="en-US" dirty="0">
                <a:solidFill>
                  <a:srgbClr val="FFFFFF"/>
                </a:solidFill>
              </a:rPr>
              <a:t> With SCS </a:t>
            </a:r>
          </a:p>
        </p:txBody>
      </p:sp>
    </p:spTree>
    <p:extLst>
      <p:ext uri="{BB962C8B-B14F-4D97-AF65-F5344CB8AC3E}">
        <p14:creationId xmlns:p14="http://schemas.microsoft.com/office/powerpoint/2010/main" val="1679198227"/>
      </p:ext>
    </p:extLst>
  </p:cSld>
  <p:clrMapOvr>
    <a:masterClrMapping/>
  </p:clrMapOvr>
  <p:transition>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2"/>
                </p:tgtEl>
              </p:cMediaNode>
            </p:audio>
            <p:audio>
              <p:cMediaNode vol="80000">
                <p:cTn id="3" fill="hold" display="0">
                  <p:stCondLst>
                    <p:cond delay="indefinite"/>
                  </p:stCondLst>
                  <p:endCondLst>
                    <p:cond evt="onStopAudio" delay="0">
                      <p:tgtEl>
                        <p:sldTgt/>
                      </p:tgtEl>
                    </p:cond>
                  </p:endCondLst>
                </p:cTn>
                <p:tgtEl>
                  <p:spTgt spid="24"/>
                </p:tgtEl>
              </p:cMediaNode>
            </p:audio>
            <p:audio>
              <p:cMediaNode vol="80000">
                <p:cTn id="4" fill="hold" display="0">
                  <p:stCondLst>
                    <p:cond delay="indefinite"/>
                  </p:stCondLst>
                  <p:endCondLst>
                    <p:cond evt="onStopAudio" delay="0">
                      <p:tgtEl>
                        <p:sldTgt/>
                      </p:tgtEl>
                    </p:cond>
                  </p:endCondLst>
                </p:cTn>
                <p:tgtEl>
                  <p:spTgt spid="2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7"/>
            <a:ext cx="8382000" cy="609398"/>
          </a:xfrm>
        </p:spPr>
        <p:txBody>
          <a:bodyPr/>
          <a:lstStyle/>
          <a:p>
            <a:r>
              <a:rPr lang="en-US" sz="4400" spc="0" dirty="0"/>
              <a:t>Looking Internationally (Europe)</a:t>
            </a:r>
          </a:p>
        </p:txBody>
      </p:sp>
      <p:sp>
        <p:nvSpPr>
          <p:cNvPr id="7" name="Content Placeholder 5"/>
          <p:cNvSpPr txBox="1">
            <a:spLocks/>
          </p:cNvSpPr>
          <p:nvPr/>
        </p:nvSpPr>
        <p:spPr>
          <a:xfrm>
            <a:off x="228600" y="914400"/>
            <a:ext cx="8382000" cy="2052870"/>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3"/>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4"/>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4"/>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4"/>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4"/>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Digital Conversion in Europe</a:t>
            </a:r>
          </a:p>
          <a:p>
            <a:pPr lvl="1"/>
            <a:r>
              <a:rPr lang="en-US" sz="2000" dirty="0"/>
              <a:t>UK: End of 2012 – London region is the last to convert</a:t>
            </a:r>
          </a:p>
          <a:p>
            <a:pPr lvl="1"/>
            <a:r>
              <a:rPr lang="en-US" sz="2000" dirty="0"/>
              <a:t>Finland – Complete</a:t>
            </a:r>
          </a:p>
          <a:p>
            <a:pPr lvl="1"/>
            <a:r>
              <a:rPr lang="en-US" sz="2000" dirty="0"/>
              <a:t>Spain – Complete</a:t>
            </a:r>
          </a:p>
          <a:p>
            <a:pPr lvl="1"/>
            <a:r>
              <a:rPr lang="en-US" sz="2000" dirty="0"/>
              <a:t>Germany – Complete</a:t>
            </a:r>
          </a:p>
          <a:p>
            <a:pPr lvl="1"/>
            <a:r>
              <a:rPr lang="en-US" sz="2000" dirty="0"/>
              <a:t>France –  End of 2011</a:t>
            </a:r>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471" y="3875362"/>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5"/>
          <p:cNvSpPr txBox="1">
            <a:spLocks/>
          </p:cNvSpPr>
          <p:nvPr/>
        </p:nvSpPr>
        <p:spPr>
          <a:xfrm>
            <a:off x="152400" y="2971800"/>
            <a:ext cx="8915400" cy="3536353"/>
          </a:xfrm>
          <a:prstGeom prst="rect">
            <a:avLst/>
          </a:prstGeom>
        </p:spPr>
        <p:txBody>
          <a:bodyPr vert="horz" wrap="square" lIns="0" tIns="0" rIns="0" bIns="0" rtlCol="0">
            <a:spAutoFit/>
          </a:bodyPr>
          <a:lstStyle>
            <a:lvl1pPr marL="384954" indent="-384954" algn="l" defTabSz="914363" rtl="0" eaLnBrk="1" latinLnBrk="0" hangingPunct="1">
              <a:lnSpc>
                <a:spcPct val="90000"/>
              </a:lnSpc>
              <a:spcBef>
                <a:spcPct val="20000"/>
              </a:spcBef>
              <a:buSzPct val="90000"/>
              <a:buFontTx/>
              <a:buBlip>
                <a:blip r:embed="rId3"/>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4"/>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4"/>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4"/>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4"/>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United Kingdom (OFCOM)</a:t>
            </a:r>
          </a:p>
          <a:p>
            <a:pPr lvl="1"/>
            <a:r>
              <a:rPr lang="en-US" sz="2000" dirty="0"/>
              <a:t>Geo-location </a:t>
            </a:r>
            <a:r>
              <a:rPr lang="en-US" sz="2000" u="sng" dirty="0"/>
              <a:t>OR</a:t>
            </a:r>
            <a:r>
              <a:rPr lang="en-US" sz="2000" dirty="0">
                <a:solidFill>
                  <a:srgbClr val="FFC000"/>
                </a:solidFill>
              </a:rPr>
              <a:t> </a:t>
            </a:r>
            <a:r>
              <a:rPr lang="en-US" sz="2000" dirty="0"/>
              <a:t>sensing permitted.</a:t>
            </a:r>
          </a:p>
          <a:p>
            <a:pPr lvl="1"/>
            <a:r>
              <a:rPr lang="en-US" sz="2000" dirty="0"/>
              <a:t>Consultations on </a:t>
            </a:r>
            <a:r>
              <a:rPr lang="en-GB" sz="2000" dirty="0"/>
              <a:t>enabling legislation and </a:t>
            </a:r>
          </a:p>
          <a:p>
            <a:pPr lvl="1">
              <a:buNone/>
            </a:pPr>
            <a:r>
              <a:rPr lang="en-GB" sz="2000" dirty="0"/>
              <a:t>	</a:t>
            </a:r>
            <a:r>
              <a:rPr lang="en-GB" sz="2000" dirty="0" err="1"/>
              <a:t>geolocation</a:t>
            </a:r>
            <a:r>
              <a:rPr lang="en-GB" sz="2000" dirty="0"/>
              <a:t>-database services </a:t>
            </a:r>
            <a:r>
              <a:rPr lang="en-US" sz="2000" dirty="0"/>
              <a:t>expected this fall.</a:t>
            </a:r>
          </a:p>
          <a:p>
            <a:pPr>
              <a:spcBef>
                <a:spcPts val="1800"/>
              </a:spcBef>
            </a:pPr>
            <a:r>
              <a:rPr lang="en-US" sz="2600" dirty="0"/>
              <a:t>Other Countries</a:t>
            </a:r>
          </a:p>
          <a:p>
            <a:pPr lvl="1"/>
            <a:r>
              <a:rPr lang="en-US" sz="2000" dirty="0"/>
              <a:t>European Commission’s CEPT SE43 group addressing technical issues.</a:t>
            </a:r>
          </a:p>
          <a:p>
            <a:pPr lvl="1"/>
            <a:r>
              <a:rPr lang="en-US" sz="2000" dirty="0"/>
              <a:t>Finland’s Ministry of Transport and Communications has invited proposals for white space trials.</a:t>
            </a:r>
          </a:p>
          <a:p>
            <a:pPr lvl="1"/>
            <a:r>
              <a:rPr lang="en-US" sz="2000" dirty="0"/>
              <a:t>Sweden’s National Post and Telecoms Agency is looking into enabling access to TV white spaces.</a:t>
            </a:r>
          </a:p>
        </p:txBody>
      </p:sp>
      <p:pic>
        <p:nvPicPr>
          <p:cNvPr id="8" name="Picture 2" descr="http://t0.gstatic.com/images?q=tbn:SB9g6kR4Cm1n4M:http://www.ofcom.org.uk/static/archive/ra/topics/bfwa/document/broadb/cept.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4164" y="2895599"/>
            <a:ext cx="809734" cy="78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149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7607024" cy="2194447"/>
          </a:xfrm>
        </p:spPr>
        <p:txBody>
          <a:bodyPr/>
          <a:lstStyle/>
          <a:p>
            <a:r>
              <a:rPr lang="en-US" sz="2400" dirty="0"/>
              <a:t>Singapore, IDA</a:t>
            </a:r>
          </a:p>
          <a:p>
            <a:pPr lvl="1">
              <a:spcAft>
                <a:spcPts val="600"/>
              </a:spcAft>
            </a:pPr>
            <a:r>
              <a:rPr lang="en-US" sz="2000" dirty="0"/>
              <a:t>7 April 2010, IDA announced the </a:t>
            </a:r>
            <a:r>
              <a:rPr lang="en-US" sz="2000" i="1" dirty="0"/>
              <a:t>'White Space </a:t>
            </a:r>
          </a:p>
          <a:p>
            <a:pPr marL="803275" lvl="1" indent="-63500">
              <a:spcAft>
                <a:spcPts val="600"/>
              </a:spcAft>
              <a:buNone/>
            </a:pPr>
            <a:r>
              <a:rPr lang="en-US" sz="2000" i="1" dirty="0"/>
              <a:t>Technology Information Package and Test Plan</a:t>
            </a:r>
            <a:r>
              <a:rPr lang="en-US" sz="2000" dirty="0"/>
              <a:t>‘</a:t>
            </a:r>
          </a:p>
          <a:p>
            <a:pPr lvl="1">
              <a:spcAft>
                <a:spcPts val="600"/>
              </a:spcAft>
            </a:pPr>
            <a:r>
              <a:rPr lang="en-US" sz="2000" dirty="0"/>
              <a:t>July 31, announced white space trials, named Cognitive Radio Venues ("CRAVE") </a:t>
            </a:r>
          </a:p>
          <a:p>
            <a:pPr lvl="1">
              <a:spcAft>
                <a:spcPts val="600"/>
              </a:spcAft>
            </a:pPr>
            <a:r>
              <a:rPr lang="en-US" sz="2000" dirty="0"/>
              <a:t>Investigating WS applications to show commercial value</a:t>
            </a:r>
          </a:p>
        </p:txBody>
      </p:sp>
      <p:sp>
        <p:nvSpPr>
          <p:cNvPr id="4" name="Title 4"/>
          <p:cNvSpPr>
            <a:spLocks noGrp="1"/>
          </p:cNvSpPr>
          <p:nvPr>
            <p:ph type="title"/>
          </p:nvPr>
        </p:nvSpPr>
        <p:spPr>
          <a:xfrm>
            <a:off x="381000" y="230187"/>
            <a:ext cx="8382000" cy="609398"/>
          </a:xfrm>
        </p:spPr>
        <p:txBody>
          <a:bodyPr/>
          <a:lstStyle/>
          <a:p>
            <a:r>
              <a:rPr lang="en-US" sz="4400" spc="0" dirty="0"/>
              <a:t>Looking Internationally (Others)</a:t>
            </a:r>
          </a:p>
        </p:txBody>
      </p:sp>
      <p:pic>
        <p:nvPicPr>
          <p:cNvPr id="6" name="Picture 7" descr="http://ts2.mm.bing.net/images/thumbnail.aspx?q=1358133540345&amp;id=83ad8a5d70fee95e69729055a8a9a27c&amp;url=http%3a%2f%2fwww.pca.sg%2fUserUpload%2fImage%2fIDA-Singapore.GIF"/>
          <p:cNvPicPr>
            <a:picLocks noChangeAspect="1" noChangeArrowheads="1"/>
          </p:cNvPicPr>
          <p:nvPr/>
        </p:nvPicPr>
        <p:blipFill>
          <a:blip r:embed="rId2" cstate="print">
            <a:extLst/>
          </a:blip>
          <a:srcRect/>
          <a:stretch>
            <a:fillRect/>
          </a:stretch>
        </p:blipFill>
        <p:spPr bwMode="auto">
          <a:xfrm>
            <a:off x="7391400" y="1470436"/>
            <a:ext cx="1193248" cy="775612"/>
          </a:xfrm>
          <a:prstGeom prst="rect">
            <a:avLst/>
          </a:prstGeom>
          <a:extLst/>
        </p:spPr>
      </p:pic>
      <p:sp>
        <p:nvSpPr>
          <p:cNvPr id="7" name="Content Placeholder 2"/>
          <p:cNvSpPr txBox="1">
            <a:spLocks/>
          </p:cNvSpPr>
          <p:nvPr/>
        </p:nvSpPr>
        <p:spPr>
          <a:xfrm>
            <a:off x="381000" y="3711687"/>
            <a:ext cx="6781800" cy="2725361"/>
          </a:xfrm>
          <a:prstGeom prst="rect">
            <a:avLst/>
          </a:prstGeom>
        </p:spPr>
        <p:txBody>
          <a:bodyPr vert="horz" wrap="square" lIns="0" tIns="0" rIns="0" bIns="0" rtlCol="0">
            <a:spAutoFit/>
          </a:bodyPr>
          <a:lstStyle>
            <a:lvl1pPr marL="384954" indent="-384954" algn="l" defTabSz="914363" rtl="0" eaLnBrk="1" latinLnBrk="0" hangingPunct="1">
              <a:lnSpc>
                <a:spcPct val="90000"/>
              </a:lnSpc>
              <a:spcBef>
                <a:spcPct val="20000"/>
              </a:spcBef>
              <a:buSzPct val="90000"/>
              <a:buFontTx/>
              <a:buBlip>
                <a:blip r:embed="rId3"/>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4"/>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4"/>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4"/>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4"/>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Brazil, Ministry of Communications and </a:t>
            </a:r>
            <a:r>
              <a:rPr lang="en-US" sz="2400" dirty="0" err="1"/>
              <a:t>Anatel</a:t>
            </a:r>
          </a:p>
          <a:p>
            <a:pPr lvl="1"/>
            <a:r>
              <a:rPr lang="en-US" sz="2000" dirty="0"/>
              <a:t>Considering pilot projects, along the lines of Microsoft’s </a:t>
            </a:r>
            <a:r>
              <a:rPr lang="en-US" sz="2000" dirty="0" err="1"/>
              <a:t>WhiteFi</a:t>
            </a:r>
            <a:r>
              <a:rPr lang="en-US" sz="2000" dirty="0"/>
              <a:t> Campus deployment</a:t>
            </a:r>
          </a:p>
          <a:p>
            <a:endParaRPr lang="en-US" sz="2400" dirty="0"/>
          </a:p>
          <a:p>
            <a:r>
              <a:rPr lang="en-US" sz="2400" dirty="0"/>
              <a:t>Japan, Ministry of Internal Affairs and Communications</a:t>
            </a:r>
          </a:p>
          <a:p>
            <a:pPr lvl="1"/>
            <a:r>
              <a:rPr lang="en-US" sz="2100" dirty="0"/>
              <a:t>Considering proposals for white spaces trials.  </a:t>
            </a:r>
            <a:r>
              <a:rPr lang="en-US" sz="2000" dirty="0"/>
              <a:t>103 proposals received.</a:t>
            </a:r>
            <a:endParaRPr lang="en-US" sz="2100" dirty="0"/>
          </a:p>
        </p:txBody>
      </p:sp>
      <p:pic>
        <p:nvPicPr>
          <p:cNvPr id="8" name="Picture 5" descr="http://ts4.mm.bing.net/images/thumbnail.aspx?q=1464642059199&amp;id=187766e184748053a0a2875bda83faa8&amp;url=http%3a%2f%2fwww.choroemela.com%2fanatel1.jpg"/>
          <p:cNvPicPr>
            <a:picLocks noChangeAspect="1" noChangeArrowheads="1"/>
          </p:cNvPicPr>
          <p:nvPr/>
        </p:nvPicPr>
        <p:blipFill>
          <a:blip r:embed="rId5" cstate="print">
            <a:extLst/>
          </a:blip>
          <a:srcRect/>
          <a:stretch>
            <a:fillRect/>
          </a:stretch>
        </p:blipFill>
        <p:spPr bwMode="auto">
          <a:xfrm>
            <a:off x="7315200" y="3686227"/>
            <a:ext cx="1295400" cy="1230631"/>
          </a:xfrm>
          <a:prstGeom prst="rect">
            <a:avLst/>
          </a:prstGeom>
          <a:extLst/>
        </p:spPr>
      </p:pic>
      <p:pic>
        <p:nvPicPr>
          <p:cNvPr id="13314" name="Picture 2" descr="MIC Ministry of Internal Affairs and Communications">
            <a:hlinkClick r:id="rId6"/>
          </p:cNvPr>
          <p:cNvPicPr>
            <a:picLocks noChangeAspect="1" noChangeArrowheads="1"/>
          </p:cNvPicPr>
          <p:nvPr/>
        </p:nvPicPr>
        <p:blipFill>
          <a:blip r:embed="rId7" cstate="print"/>
          <a:srcRect/>
          <a:stretch>
            <a:fillRect/>
          </a:stretch>
        </p:blipFill>
        <p:spPr bwMode="auto">
          <a:xfrm>
            <a:off x="6858000" y="5141648"/>
            <a:ext cx="2098035" cy="533400"/>
          </a:xfrm>
          <a:prstGeom prst="rect">
            <a:avLst/>
          </a:prstGeom>
          <a:noFill/>
        </p:spPr>
      </p:pic>
    </p:spTree>
    <p:extLst>
      <p:ext uri="{BB962C8B-B14F-4D97-AF65-F5344CB8AC3E}">
        <p14:creationId xmlns:p14="http://schemas.microsoft.com/office/powerpoint/2010/main" val="35610007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830997"/>
          </a:xfrm>
        </p:spPr>
        <p:txBody>
          <a:bodyPr/>
          <a:lstStyle/>
          <a:p>
            <a:r>
              <a:rPr lang="en-US" sz="4000" spc="0" dirty="0"/>
              <a:t>Standardization Status</a:t>
            </a:r>
            <a:br>
              <a:rPr lang="en-US" sz="4000" spc="0" dirty="0"/>
            </a:br>
            <a:endParaRPr lang="en-US" sz="2000" spc="0" dirty="0"/>
          </a:p>
        </p:txBody>
      </p:sp>
      <p:sp>
        <p:nvSpPr>
          <p:cNvPr id="3" name="Content Placeholder 2"/>
          <p:cNvSpPr>
            <a:spLocks noGrp="1"/>
          </p:cNvSpPr>
          <p:nvPr>
            <p:ph sz="half" idx="1"/>
          </p:nvPr>
        </p:nvSpPr>
        <p:spPr>
          <a:xfrm>
            <a:off x="228600" y="1371600"/>
            <a:ext cx="4114800" cy="2209800"/>
          </a:xfrm>
        </p:spPr>
        <p:txBody>
          <a:bodyPr>
            <a:noAutofit/>
          </a:bodyPr>
          <a:lstStyle/>
          <a:p>
            <a:r>
              <a:rPr lang="en-US" sz="2400" b="1" dirty="0">
                <a:solidFill>
                  <a:srgbClr val="FFFF00"/>
                </a:solidFill>
              </a:rPr>
              <a:t>Goal:   </a:t>
            </a:r>
            <a:r>
              <a:rPr lang="en-US" sz="2000" dirty="0"/>
              <a:t>Align industry towards a commercially feasible solution</a:t>
            </a:r>
          </a:p>
          <a:p>
            <a:pPr lvl="2"/>
            <a:r>
              <a:rPr lang="en-US" sz="2000" dirty="0"/>
              <a:t>Develop usage models &amp; marketing requirements</a:t>
            </a:r>
          </a:p>
          <a:p>
            <a:pPr lvl="2"/>
            <a:r>
              <a:rPr lang="en-US" sz="2000" dirty="0"/>
              <a:t>Agree on a technical solution</a:t>
            </a:r>
          </a:p>
          <a:p>
            <a:pPr lvl="2">
              <a:buNone/>
            </a:pPr>
            <a:endParaRPr lang="en-US" dirty="0"/>
          </a:p>
          <a:p>
            <a:r>
              <a:rPr lang="en-US" sz="2400" b="1" dirty="0">
                <a:solidFill>
                  <a:srgbClr val="FFFF00"/>
                </a:solidFill>
              </a:rPr>
              <a:t>Participants:</a:t>
            </a:r>
            <a:r>
              <a:rPr lang="en-US" sz="2000" dirty="0"/>
              <a:t>   Diverse group of network operators, chip vendors, device manufacturers, and others.</a:t>
            </a:r>
          </a:p>
        </p:txBody>
      </p:sp>
      <p:sp>
        <p:nvSpPr>
          <p:cNvPr id="9" name="Content Placeholder 8"/>
          <p:cNvSpPr>
            <a:spLocks noGrp="1"/>
          </p:cNvSpPr>
          <p:nvPr>
            <p:ph sz="half" idx="2"/>
          </p:nvPr>
        </p:nvSpPr>
        <p:spPr>
          <a:xfrm>
            <a:off x="4724400" y="1371600"/>
            <a:ext cx="4267200" cy="4391972"/>
          </a:xfrm>
        </p:spPr>
        <p:txBody>
          <a:bodyPr/>
          <a:lstStyle/>
          <a:p>
            <a:pPr marL="0" indent="0">
              <a:buNone/>
            </a:pPr>
            <a:r>
              <a:rPr lang="en-US" sz="2400" b="1" dirty="0">
                <a:solidFill>
                  <a:srgbClr val="FFFF00"/>
                </a:solidFill>
              </a:rPr>
              <a:t>Direction</a:t>
            </a:r>
          </a:p>
          <a:p>
            <a:pPr marL="0" indent="0">
              <a:buNone/>
            </a:pPr>
            <a:endParaRPr lang="en-US" sz="1000" dirty="0"/>
          </a:p>
          <a:p>
            <a:pPr lvl="0"/>
            <a:r>
              <a:rPr lang="en-US" sz="2400" b="1" dirty="0">
                <a:solidFill>
                  <a:srgbClr val="FFFF00"/>
                </a:solidFill>
              </a:rPr>
              <a:t>IEEE 802.11af:</a:t>
            </a:r>
            <a:r>
              <a:rPr lang="en-US" sz="2000" dirty="0"/>
              <a:t> Task Group Formed </a:t>
            </a:r>
          </a:p>
          <a:p>
            <a:pPr lvl="1"/>
            <a:r>
              <a:rPr lang="en-US" sz="2000" dirty="0"/>
              <a:t>Define the PHY </a:t>
            </a:r>
          </a:p>
          <a:p>
            <a:pPr lvl="1"/>
            <a:r>
              <a:rPr lang="en-US" sz="2000" dirty="0"/>
              <a:t>Minimum MAC enhancements</a:t>
            </a:r>
          </a:p>
          <a:p>
            <a:pPr lvl="0">
              <a:buNone/>
            </a:pPr>
            <a:endParaRPr lang="en-US" sz="2000" dirty="0"/>
          </a:p>
          <a:p>
            <a:pPr lvl="0"/>
            <a:r>
              <a:rPr lang="en-US" sz="2400" b="1" dirty="0">
                <a:solidFill>
                  <a:srgbClr val="FFFF00"/>
                </a:solidFill>
              </a:rPr>
              <a:t>Wi-Fi Alliance:</a:t>
            </a:r>
            <a:r>
              <a:rPr lang="en-US" sz="2000" b="1" dirty="0">
                <a:solidFill>
                  <a:srgbClr val="FFFF00"/>
                </a:solidFill>
              </a:rPr>
              <a:t> </a:t>
            </a:r>
            <a:r>
              <a:rPr lang="en-US" sz="2000" dirty="0"/>
              <a:t> TV White Spaces Marketing Task Group Formed</a:t>
            </a:r>
          </a:p>
          <a:p>
            <a:pPr lvl="1"/>
            <a:r>
              <a:rPr lang="en-US" sz="2000" dirty="0"/>
              <a:t>Develop roadmap for a certification program</a:t>
            </a:r>
          </a:p>
          <a:p>
            <a:pPr lvl="1"/>
            <a:r>
              <a:rPr lang="en-US" sz="2000" dirty="0"/>
              <a:t>MAC enhancements + database specifications</a:t>
            </a:r>
          </a:p>
        </p:txBody>
      </p:sp>
      <p:cxnSp>
        <p:nvCxnSpPr>
          <p:cNvPr id="11" name="Straight Connector 10"/>
          <p:cNvCxnSpPr/>
          <p:nvPr/>
        </p:nvCxnSpPr>
        <p:spPr>
          <a:xfrm>
            <a:off x="4495800" y="1295400"/>
            <a:ext cx="0" cy="53340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4" name="Picture 13" descr="S:\ResourceDVD\Clip_Installer\DVD_ART\BoxShots_Logos\Microsoft Research\Microsoft Research b.png"/>
          <p:cNvPicPr>
            <a:picLocks noChangeAspect="1" noChangeArrowheads="1"/>
          </p:cNvPicPr>
          <p:nvPr/>
        </p:nvPicPr>
        <p:blipFill>
          <a:blip r:embed="rId2" cstate="print">
            <a:lum bright="100000" contrast="-100000"/>
          </a:blip>
          <a:srcRect/>
          <a:stretch>
            <a:fillRect/>
          </a:stretch>
        </p:blipFill>
        <p:spPr bwMode="auto">
          <a:xfrm>
            <a:off x="7516325" y="6324600"/>
            <a:ext cx="1399075" cy="389198"/>
          </a:xfrm>
          <a:prstGeom prst="rect">
            <a:avLst/>
          </a:prstGeom>
          <a:noFill/>
        </p:spPr>
      </p:pic>
    </p:spTree>
    <p:extLst>
      <p:ext uri="{BB962C8B-B14F-4D97-AF65-F5344CB8AC3E}">
        <p14:creationId xmlns:p14="http://schemas.microsoft.com/office/powerpoint/2010/main" val="34525062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4" y="175103"/>
            <a:ext cx="8382000" cy="581698"/>
          </a:xfrm>
        </p:spPr>
        <p:txBody>
          <a:bodyPr/>
          <a:lstStyle/>
          <a:p>
            <a:r>
              <a:rPr sz="4200" spc="0" dirty="0"/>
              <a:t>Global Standardization Status</a:t>
            </a:r>
            <a:endParaRPr lang="en-US" sz="4200" dirty="0"/>
          </a:p>
        </p:txBody>
      </p:sp>
      <p:sp>
        <p:nvSpPr>
          <p:cNvPr id="3" name="Content Placeholder 2"/>
          <p:cNvSpPr>
            <a:spLocks noGrp="1"/>
          </p:cNvSpPr>
          <p:nvPr>
            <p:ph idx="1"/>
          </p:nvPr>
        </p:nvSpPr>
        <p:spPr>
          <a:xfrm>
            <a:off x="2121074" y="2910007"/>
            <a:ext cx="7022926" cy="1661993"/>
          </a:xfrm>
        </p:spPr>
        <p:txBody>
          <a:bodyPr/>
          <a:lstStyle/>
          <a:p>
            <a:pPr>
              <a:buNone/>
            </a:pPr>
            <a:r>
              <a:rPr lang="en-US" sz="1800" b="1" dirty="0"/>
              <a:t>IEEE 802.22</a:t>
            </a:r>
            <a:r>
              <a:rPr lang="en-US" sz="1800" dirty="0"/>
              <a:t>: </a:t>
            </a:r>
            <a:r>
              <a:rPr lang="en-US" sz="1800" b="1" dirty="0"/>
              <a:t>Wireless Regional Area Network (WRAN) utilizing white spaces</a:t>
            </a:r>
          </a:p>
          <a:p>
            <a:pPr marL="522288" lvl="1" indent="-285750" defTabSz="914400">
              <a:buFont typeface="Wingdings" pitchFamily="2" charset="2"/>
              <a:buChar char="§"/>
            </a:pPr>
            <a:r>
              <a:rPr sz="1800" dirty="0">
                <a:solidFill>
                  <a:srgbClr val="DDDDDD"/>
                </a:solidFill>
              </a:rPr>
              <a:t>Point to multi-point operation (star topology)</a:t>
            </a:r>
          </a:p>
          <a:p>
            <a:pPr marL="522288" lvl="1" indent="-285750" defTabSz="914400">
              <a:buFont typeface="Wingdings" pitchFamily="2" charset="2"/>
              <a:buChar char="§"/>
            </a:pPr>
            <a:r>
              <a:rPr sz="1800" dirty="0">
                <a:solidFill>
                  <a:srgbClr val="DDDDDD"/>
                </a:solidFill>
              </a:rPr>
              <a:t>Clients are homes equipped with antennas  (EIRP @ BS 4W -  Range about 30 km)</a:t>
            </a:r>
          </a:p>
          <a:p>
            <a:pPr marL="522288" lvl="1" indent="-285750" defTabSz="914400">
              <a:buFont typeface="Wingdings" pitchFamily="2" charset="2"/>
              <a:buChar char="§"/>
            </a:pPr>
            <a:r>
              <a:rPr sz="1800" dirty="0">
                <a:solidFill>
                  <a:srgbClr val="DDDDDD"/>
                </a:solidFill>
              </a:rPr>
              <a:t>Distributed Sensing - CPEs share sensing information with BS</a:t>
            </a:r>
          </a:p>
        </p:txBody>
      </p:sp>
      <p:pic>
        <p:nvPicPr>
          <p:cNvPr id="3074" name="Picture 2" descr="Ecma International Hom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145" y="1295400"/>
            <a:ext cx="1831255" cy="762000"/>
          </a:xfrm>
          <a:prstGeom prst="rect">
            <a:avLst/>
          </a:prstGeom>
          <a:solidFill>
            <a:schemeClr val="accent1">
              <a:lumMod val="20000"/>
              <a:lumOff val="80000"/>
            </a:schemeClr>
          </a:solidFill>
        </p:spPr>
      </p:pic>
      <p:sp>
        <p:nvSpPr>
          <p:cNvPr id="13" name="Rectangle 12"/>
          <p:cNvSpPr/>
          <p:nvPr/>
        </p:nvSpPr>
        <p:spPr>
          <a:xfrm>
            <a:off x="2057400" y="838200"/>
            <a:ext cx="6324600" cy="1477328"/>
          </a:xfrm>
          <a:prstGeom prst="rect">
            <a:avLst/>
          </a:prstGeom>
        </p:spPr>
        <p:txBody>
          <a:bodyPr wrap="square">
            <a:spAutoFit/>
          </a:bodyPr>
          <a:lstStyle/>
          <a:p>
            <a:r>
              <a:rPr lang="en-US" b="1" dirty="0"/>
              <a:t>ECMA – 392 (</a:t>
            </a:r>
            <a:r>
              <a:rPr lang="en-US" b="1" dirty="0" err="1"/>
              <a:t>CogNEA</a:t>
            </a:r>
            <a:r>
              <a:rPr lang="en-US" b="1" dirty="0"/>
              <a:t> Group)  Edition 1, December 2009</a:t>
            </a:r>
          </a:p>
          <a:p>
            <a:pPr marL="522288" lvl="1" indent="-285750">
              <a:buFont typeface="Wingdings" pitchFamily="2" charset="2"/>
              <a:buChar char="§"/>
            </a:pPr>
            <a:r>
              <a:rPr lang="en-US" dirty="0">
                <a:solidFill>
                  <a:srgbClr val="DDDDDD"/>
                </a:solidFill>
              </a:rPr>
              <a:t>New MAC and PHY for Operation in TV White Space</a:t>
            </a:r>
          </a:p>
          <a:p>
            <a:pPr marL="522288" lvl="1" indent="-285750">
              <a:buFont typeface="Wingdings" pitchFamily="2" charset="2"/>
              <a:buChar char="§"/>
            </a:pPr>
            <a:r>
              <a:rPr lang="en-US" dirty="0">
                <a:solidFill>
                  <a:srgbClr val="DDDDDD"/>
                </a:solidFill>
              </a:rPr>
              <a:t>BT, Cambridge Consultants, ETRI, Philips, Samsung Electro-Mechanics, </a:t>
            </a:r>
            <a:r>
              <a:rPr lang="en-US" dirty="0" err="1">
                <a:solidFill>
                  <a:srgbClr val="DDDDDD"/>
                </a:solidFill>
              </a:rPr>
              <a:t>MaxLinear</a:t>
            </a:r>
            <a:r>
              <a:rPr lang="en-US" dirty="0">
                <a:solidFill>
                  <a:srgbClr val="DDDDDD"/>
                </a:solidFill>
              </a:rPr>
              <a:t>, Georgia Electronic Design Center (GEDC)  and Motorola </a:t>
            </a:r>
          </a:p>
        </p:txBody>
      </p:sp>
      <p:pic>
        <p:nvPicPr>
          <p:cNvPr id="3076" name="Picture 4" descr="http://t1.gstatic.com/images?q=tbn:C1dJERp9UAEJOM:http://www.ieee802.org/11/Meetings/ieee802-11-logo.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353767"/>
            <a:ext cx="1388692" cy="74223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2044874" y="5105400"/>
            <a:ext cx="7022926" cy="1412694"/>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6"/>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7"/>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7"/>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7"/>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7"/>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1800" b="1" dirty="0"/>
              <a:t>IEEE 802.11af Task Group:</a:t>
            </a:r>
          </a:p>
          <a:p>
            <a:pPr marL="522288" lvl="1" indent="-285750" defTabSz="914400">
              <a:buFont typeface="Wingdings" pitchFamily="2" charset="2"/>
              <a:buChar char="§"/>
            </a:pPr>
            <a:r>
              <a:rPr lang="en-GB" sz="1800" dirty="0">
                <a:solidFill>
                  <a:srgbClr val="FFFF00"/>
                </a:solidFill>
              </a:rPr>
              <a:t>Want to adapt 802.11 for TV white space</a:t>
            </a:r>
            <a:endParaRPr lang="en-US" sz="1800" dirty="0">
              <a:solidFill>
                <a:srgbClr val="FFFF00"/>
              </a:solidFill>
            </a:endParaRPr>
          </a:p>
          <a:p>
            <a:pPr marL="522288" lvl="1" indent="-285750" defTabSz="914400">
              <a:buFont typeface="Wingdings" pitchFamily="2" charset="2"/>
              <a:buChar char="§"/>
            </a:pPr>
            <a:r>
              <a:rPr lang="en-US" sz="1800" dirty="0">
                <a:solidFill>
                  <a:srgbClr val="DDDDDD"/>
                </a:solidFill>
              </a:rPr>
              <a:t>OFDM PHYs with 5-, 10- and 20-MHz channel widths to specify the basis for a system that the regulators can approve</a:t>
            </a:r>
          </a:p>
          <a:p>
            <a:pPr marL="522288" lvl="1" indent="-285750" defTabSz="914400">
              <a:buFont typeface="Wingdings" pitchFamily="2" charset="2"/>
              <a:buChar char="§"/>
            </a:pPr>
            <a:r>
              <a:rPr lang="en-US" sz="1800" dirty="0">
                <a:solidFill>
                  <a:srgbClr val="DDDDDD"/>
                </a:solidFill>
              </a:rPr>
              <a:t>Working closely with WS Alliance</a:t>
            </a:r>
          </a:p>
        </p:txBody>
      </p:sp>
      <p:pic>
        <p:nvPicPr>
          <p:cNvPr id="3078" name="Picture 6" descr="http://t2.gstatic.com/images?q=tbn:hRguUvWEtwvoxM:http://www.ieee802.org/19/pub/802.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1" y="3276600"/>
            <a:ext cx="965528" cy="99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203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219200"/>
            <a:ext cx="8382000" cy="637097"/>
          </a:xfrm>
        </p:spPr>
        <p:txBody>
          <a:bodyPr/>
          <a:lstStyle/>
          <a:p>
            <a:r>
              <a:rPr lang="en-US" sz="2800" spc="0" dirty="0"/>
              <a:t>Hardware OEMs</a:t>
            </a:r>
            <a:br>
              <a:rPr lang="en-US" sz="3600" spc="0" dirty="0"/>
            </a:br>
            <a:r>
              <a:rPr lang="en-US" sz="1800" spc="0" dirty="0"/>
              <a:t>Have some operational hardware</a:t>
            </a:r>
          </a:p>
        </p:txBody>
      </p:sp>
      <p:sp>
        <p:nvSpPr>
          <p:cNvPr id="6" name="Content Placeholder 5"/>
          <p:cNvSpPr>
            <a:spLocks noGrp="1"/>
          </p:cNvSpPr>
          <p:nvPr>
            <p:ph idx="1"/>
          </p:nvPr>
        </p:nvSpPr>
        <p:spPr>
          <a:xfrm>
            <a:off x="381000" y="1981200"/>
            <a:ext cx="8382000" cy="553998"/>
          </a:xfrm>
        </p:spPr>
        <p:txBody>
          <a:bodyPr/>
          <a:lstStyle/>
          <a:p>
            <a:r>
              <a:rPr lang="en-US" sz="2000" dirty="0" err="1"/>
              <a:t>Adaptrum</a:t>
            </a:r>
            <a:r>
              <a:rPr lang="en-US" sz="2000" dirty="0"/>
              <a:t> Inc., Shared Spectrum Inc., Cambridge Consultants, </a:t>
            </a:r>
            <a:r>
              <a:rPr lang="en-US" sz="2000" dirty="0" err="1"/>
              <a:t>Neocific</a:t>
            </a:r>
            <a:r>
              <a:rPr lang="en-US" sz="2000" dirty="0"/>
              <a:t> Inc., Ubiquity XR7, TI </a:t>
            </a:r>
            <a:r>
              <a:rPr lang="en-US" sz="2000" dirty="0" err="1"/>
              <a:t>Lyrtech</a:t>
            </a:r>
            <a:r>
              <a:rPr lang="en-US" sz="2000" dirty="0"/>
              <a:t>, … </a:t>
            </a:r>
          </a:p>
        </p:txBody>
      </p:sp>
      <p:sp>
        <p:nvSpPr>
          <p:cNvPr id="7" name="Title 4"/>
          <p:cNvSpPr txBox="1">
            <a:spLocks/>
          </p:cNvSpPr>
          <p:nvPr/>
        </p:nvSpPr>
        <p:spPr>
          <a:xfrm>
            <a:off x="375745" y="4639145"/>
            <a:ext cx="8382000" cy="6370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402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2800" spc="0" dirty="0"/>
              <a:t>Potential Database Providers</a:t>
            </a:r>
          </a:p>
          <a:p>
            <a:r>
              <a:rPr lang="en-US" sz="1800" spc="0" dirty="0"/>
              <a:t>Have filed with the FCC</a:t>
            </a:r>
          </a:p>
        </p:txBody>
      </p:sp>
      <p:sp>
        <p:nvSpPr>
          <p:cNvPr id="8" name="Content Placeholder 5"/>
          <p:cNvSpPr txBox="1">
            <a:spLocks/>
          </p:cNvSpPr>
          <p:nvPr/>
        </p:nvSpPr>
        <p:spPr>
          <a:xfrm>
            <a:off x="375745" y="5486400"/>
            <a:ext cx="8382000" cy="553998"/>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3"/>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3"/>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3"/>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3"/>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Google, </a:t>
            </a:r>
            <a:r>
              <a:rPr lang="en-US" sz="2000" dirty="0" err="1"/>
              <a:t>Comsearch</a:t>
            </a:r>
            <a:r>
              <a:rPr lang="en-US" sz="2000" dirty="0"/>
              <a:t>, Frequency Finder, KB Enterprises, </a:t>
            </a:r>
            <a:r>
              <a:rPr lang="en-US" sz="2000" dirty="0" err="1"/>
              <a:t>Neustar</a:t>
            </a:r>
            <a:r>
              <a:rPr lang="en-US" sz="2000" dirty="0"/>
              <a:t>, Spectrum Bridge, </a:t>
            </a:r>
            <a:r>
              <a:rPr lang="en-US" sz="2000" dirty="0" err="1"/>
              <a:t>Telecordia</a:t>
            </a:r>
            <a:r>
              <a:rPr lang="en-US" sz="2000" dirty="0"/>
              <a:t>, White Spaces DB, LLC. </a:t>
            </a:r>
          </a:p>
        </p:txBody>
      </p:sp>
      <p:sp>
        <p:nvSpPr>
          <p:cNvPr id="9" name="Title 4"/>
          <p:cNvSpPr txBox="1">
            <a:spLocks/>
          </p:cNvSpPr>
          <p:nvPr/>
        </p:nvSpPr>
        <p:spPr>
          <a:xfrm>
            <a:off x="352097" y="381000"/>
            <a:ext cx="8382000"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402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4400" spc="0" dirty="0"/>
              <a:t>Status of Industry Products</a:t>
            </a:r>
          </a:p>
        </p:txBody>
      </p:sp>
      <p:pic>
        <p:nvPicPr>
          <p:cNvPr id="10" name="Picture 2"/>
          <p:cNvPicPr>
            <a:picLocks noChangeAspect="1" noChangeArrowheads="1"/>
          </p:cNvPicPr>
          <p:nvPr/>
        </p:nvPicPr>
        <p:blipFill>
          <a:blip r:embed="rId4" cstate="print"/>
          <a:srcRect/>
          <a:stretch>
            <a:fillRect/>
          </a:stretch>
        </p:blipFill>
        <p:spPr bwMode="auto">
          <a:xfrm>
            <a:off x="2464349" y="2968823"/>
            <a:ext cx="1400908" cy="1061626"/>
          </a:xfrm>
          <a:prstGeom prst="rect">
            <a:avLst/>
          </a:prstGeom>
          <a:noFill/>
          <a:ln w="9525">
            <a:noFill/>
            <a:miter lim="800000"/>
            <a:headEnd/>
            <a:tailEnd/>
          </a:ln>
          <a:effectLst/>
        </p:spPr>
      </p:pic>
      <p:pic>
        <p:nvPicPr>
          <p:cNvPr id="11" name="Picture 3" descr="C:\Users\bahl\Desktop\Folders\CogNet\Photos\DSC01613.JPG"/>
          <p:cNvPicPr>
            <a:picLocks noChangeAspect="1" noChangeArrowheads="1"/>
          </p:cNvPicPr>
          <p:nvPr/>
        </p:nvPicPr>
        <p:blipFill>
          <a:blip r:embed="rId5" cstate="print"/>
          <a:srcRect/>
          <a:stretch>
            <a:fillRect/>
          </a:stretch>
        </p:blipFill>
        <p:spPr bwMode="auto">
          <a:xfrm>
            <a:off x="4597949" y="2892623"/>
            <a:ext cx="1503301" cy="1127476"/>
          </a:xfrm>
          <a:prstGeom prst="rect">
            <a:avLst/>
          </a:prstGeom>
          <a:noFill/>
        </p:spPr>
      </p:pic>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2849348"/>
            <a:ext cx="1778549" cy="114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464349" y="4035623"/>
            <a:ext cx="1447800" cy="307777"/>
          </a:xfrm>
          <a:prstGeom prst="rect">
            <a:avLst/>
          </a:prstGeom>
          <a:noFill/>
        </p:spPr>
        <p:txBody>
          <a:bodyPr wrap="square" rtlCol="0">
            <a:spAutoFit/>
          </a:bodyPr>
          <a:lstStyle/>
          <a:p>
            <a:pPr algn="ctr"/>
            <a:r>
              <a:rPr lang="en-US" sz="1400" dirty="0" err="1"/>
              <a:t>Adaptrum</a:t>
            </a:r>
            <a:endParaRPr lang="en-US" sz="1400" dirty="0">
              <a:hlinkClick r:id="rId7"/>
            </a:endParaRPr>
          </a:p>
        </p:txBody>
      </p:sp>
      <p:sp>
        <p:nvSpPr>
          <p:cNvPr id="13" name="TextBox 12"/>
          <p:cNvSpPr txBox="1"/>
          <p:nvPr/>
        </p:nvSpPr>
        <p:spPr>
          <a:xfrm>
            <a:off x="4597949" y="3992348"/>
            <a:ext cx="1447800" cy="307777"/>
          </a:xfrm>
          <a:prstGeom prst="rect">
            <a:avLst/>
          </a:prstGeom>
          <a:noFill/>
        </p:spPr>
        <p:txBody>
          <a:bodyPr wrap="square" rtlCol="0">
            <a:spAutoFit/>
          </a:bodyPr>
          <a:lstStyle/>
          <a:p>
            <a:pPr algn="ctr"/>
            <a:r>
              <a:rPr lang="en-US" sz="1400" dirty="0" err="1"/>
              <a:t>Lyrtech</a:t>
            </a:r>
            <a:endParaRPr lang="en-US" sz="1400" dirty="0">
              <a:hlinkClick r:id="rId7"/>
            </a:endParaRPr>
          </a:p>
        </p:txBody>
      </p:sp>
      <p:sp>
        <p:nvSpPr>
          <p:cNvPr id="14" name="TextBox 13"/>
          <p:cNvSpPr txBox="1"/>
          <p:nvPr/>
        </p:nvSpPr>
        <p:spPr>
          <a:xfrm>
            <a:off x="6960149" y="3992348"/>
            <a:ext cx="1447800" cy="307777"/>
          </a:xfrm>
          <a:prstGeom prst="rect">
            <a:avLst/>
          </a:prstGeom>
          <a:noFill/>
        </p:spPr>
        <p:txBody>
          <a:bodyPr wrap="square" rtlCol="0">
            <a:spAutoFit/>
          </a:bodyPr>
          <a:lstStyle/>
          <a:p>
            <a:pPr algn="ctr"/>
            <a:r>
              <a:rPr lang="en-US" sz="1400" dirty="0" err="1"/>
              <a:t>Neocific</a:t>
            </a:r>
            <a:endParaRPr lang="en-US" sz="1400" dirty="0">
              <a:hlinkClick r:id="rId7"/>
            </a:endParaRPr>
          </a:p>
        </p:txBody>
      </p:sp>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745" y="3081070"/>
            <a:ext cx="1628959" cy="91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2400" y="3995470"/>
            <a:ext cx="2010103" cy="307777"/>
          </a:xfrm>
          <a:prstGeom prst="rect">
            <a:avLst/>
          </a:prstGeom>
          <a:noFill/>
        </p:spPr>
        <p:txBody>
          <a:bodyPr wrap="square" rtlCol="0">
            <a:spAutoFit/>
          </a:bodyPr>
          <a:lstStyle/>
          <a:p>
            <a:pPr algn="ctr"/>
            <a:r>
              <a:rPr lang="en-US" sz="1400" dirty="0"/>
              <a:t>Shared Spectrum</a:t>
            </a:r>
            <a:endParaRPr lang="en-US" sz="1400" dirty="0">
              <a:hlinkClick r:id="rId7"/>
            </a:endParaRPr>
          </a:p>
        </p:txBody>
      </p:sp>
    </p:spTree>
    <p:extLst>
      <p:ext uri="{BB962C8B-B14F-4D97-AF65-F5344CB8AC3E}">
        <p14:creationId xmlns:p14="http://schemas.microsoft.com/office/powerpoint/2010/main" val="20003480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30187"/>
            <a:ext cx="8632371" cy="498598"/>
          </a:xfrm>
        </p:spPr>
        <p:txBody>
          <a:bodyPr/>
          <a:lstStyle/>
          <a:p>
            <a:r>
              <a:rPr sz="3600" spc="0" dirty="0"/>
              <a:t>Our Contributions to Standards</a:t>
            </a:r>
            <a:endParaRPr lang="en-US" sz="2800" spc="0" dirty="0"/>
          </a:p>
        </p:txBody>
      </p:sp>
      <p:sp>
        <p:nvSpPr>
          <p:cNvPr id="3" name="Content Placeholder 2"/>
          <p:cNvSpPr>
            <a:spLocks noGrp="1"/>
          </p:cNvSpPr>
          <p:nvPr>
            <p:ph idx="1"/>
          </p:nvPr>
        </p:nvSpPr>
        <p:spPr>
          <a:xfrm>
            <a:off x="381000" y="990600"/>
            <a:ext cx="4632434" cy="5118324"/>
          </a:xfrm>
        </p:spPr>
        <p:txBody>
          <a:bodyPr/>
          <a:lstStyle/>
          <a:p>
            <a:pPr marL="0" indent="0">
              <a:buNone/>
            </a:pPr>
            <a:endParaRPr lang="en-US" sz="1400" dirty="0"/>
          </a:p>
          <a:p>
            <a:r>
              <a:rPr lang="en-US" sz="2400" dirty="0"/>
              <a:t>Fast discovery mechanism</a:t>
            </a:r>
          </a:p>
          <a:p>
            <a:pPr lvl="1"/>
            <a:r>
              <a:rPr lang="en-US" sz="1800" dirty="0"/>
              <a:t>Enable clients to </a:t>
            </a:r>
            <a:r>
              <a:rPr lang="en-US" sz="1800" u="sng" dirty="0"/>
              <a:t>quickly</a:t>
            </a:r>
            <a:r>
              <a:rPr lang="en-US" sz="1800" dirty="0"/>
              <a:t> discover an AP over all </a:t>
            </a:r>
            <a:r>
              <a:rPr lang="en-US" sz="1800" i="1" dirty="0"/>
              <a:t>&lt;channel, width&gt; </a:t>
            </a:r>
            <a:r>
              <a:rPr lang="en-US" sz="1800" dirty="0"/>
              <a:t>pairs</a:t>
            </a:r>
          </a:p>
          <a:p>
            <a:pPr lvl="1"/>
            <a:endParaRPr lang="en-US" sz="1400" dirty="0"/>
          </a:p>
          <a:p>
            <a:r>
              <a:rPr lang="en-US" sz="2400" dirty="0"/>
              <a:t>Fast recovery mechanism on disconnection</a:t>
            </a:r>
          </a:p>
          <a:p>
            <a:pPr lvl="1"/>
            <a:r>
              <a:rPr lang="en-US" sz="1800" dirty="0"/>
              <a:t>Re-connects quickly on a new available channel upon sensing a primary user on existing channel   </a:t>
            </a:r>
          </a:p>
          <a:p>
            <a:endParaRPr lang="en-US" sz="2400" dirty="0"/>
          </a:p>
          <a:p>
            <a:r>
              <a:rPr lang="en-US" sz="2400" dirty="0"/>
              <a:t>Spectrum assignment algorithm</a:t>
            </a:r>
          </a:p>
          <a:p>
            <a:pPr lvl="1"/>
            <a:r>
              <a:rPr sz="1800" dirty="0"/>
              <a:t>Enables AP to pick a channel that is free for all clients AND pick the best possible channel width</a:t>
            </a:r>
            <a:endParaRPr lang="en-US" sz="1800" dirty="0"/>
          </a:p>
          <a:p>
            <a:endParaRPr lang="en-US" sz="1400" dirty="0"/>
          </a:p>
        </p:txBody>
      </p:sp>
      <p:grpSp>
        <p:nvGrpSpPr>
          <p:cNvPr id="5" name="Group 4"/>
          <p:cNvGrpSpPr/>
          <p:nvPr/>
        </p:nvGrpSpPr>
        <p:grpSpPr>
          <a:xfrm>
            <a:off x="4887926" y="1576561"/>
            <a:ext cx="4555294" cy="2736209"/>
            <a:chOff x="1708309" y="1984963"/>
            <a:chExt cx="5999507" cy="4152962"/>
          </a:xfrm>
        </p:grpSpPr>
        <p:grpSp>
          <p:nvGrpSpPr>
            <p:cNvPr id="6" name="Group 5"/>
            <p:cNvGrpSpPr/>
            <p:nvPr/>
          </p:nvGrpSpPr>
          <p:grpSpPr>
            <a:xfrm>
              <a:off x="1708309" y="1984963"/>
              <a:ext cx="5999507" cy="4152962"/>
              <a:chOff x="1013548" y="883488"/>
              <a:chExt cx="7208730" cy="4786887"/>
            </a:xfrm>
          </p:grpSpPr>
          <p:sp>
            <p:nvSpPr>
              <p:cNvPr id="8" name="Rounded Rectangle 7"/>
              <p:cNvSpPr/>
              <p:nvPr/>
            </p:nvSpPr>
            <p:spPr bwMode="auto">
              <a:xfrm>
                <a:off x="4583013" y="1222861"/>
                <a:ext cx="2941503" cy="37898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b="1" dirty="0">
                    <a:solidFill>
                      <a:srgbClr val="FFFFFF"/>
                    </a:solidFill>
                    <a:effectLst>
                      <a:outerShdw blurRad="38100" dist="38100" dir="2700000" algn="tl">
                        <a:srgbClr val="000000">
                          <a:alpha val="43137"/>
                        </a:srgbClr>
                      </a:outerShdw>
                    </a:effectLst>
                  </a:rPr>
                  <a:t>WS Radio</a:t>
                </a:r>
              </a:p>
            </p:txBody>
          </p:sp>
          <p:sp>
            <p:nvSpPr>
              <p:cNvPr id="9" name="Rounded Rectangle 8"/>
              <p:cNvSpPr/>
              <p:nvPr/>
            </p:nvSpPr>
            <p:spPr bwMode="auto">
              <a:xfrm>
                <a:off x="4858438" y="3955044"/>
                <a:ext cx="2500829" cy="914400"/>
              </a:xfrm>
              <a:prstGeom prst="roundRect">
                <a:avLst/>
              </a:prstGeom>
              <a:solidFill>
                <a:schemeClr val="bg1"/>
              </a:solidFill>
              <a:ln w="25400">
                <a:solidFill>
                  <a:srgbClr val="F1C28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sp>
            <p:nvSpPr>
              <p:cNvPr id="10" name="Rounded Rectangle 9"/>
              <p:cNvSpPr/>
              <p:nvPr/>
            </p:nvSpPr>
            <p:spPr>
              <a:xfrm>
                <a:off x="1013548" y="958458"/>
                <a:ext cx="3323419" cy="40982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63"/>
                <a:r>
                  <a:rPr lang="en-US" sz="1200" b="1" u="sng" dirty="0">
                    <a:solidFill>
                      <a:srgbClr val="FFFFFF"/>
                    </a:solidFill>
                  </a:rPr>
                  <a:t>PC</a:t>
                </a:r>
              </a:p>
            </p:txBody>
          </p:sp>
          <p:cxnSp>
            <p:nvCxnSpPr>
              <p:cNvPr id="11" name="Straight Arrow Connector 10"/>
              <p:cNvCxnSpPr/>
              <p:nvPr/>
            </p:nvCxnSpPr>
            <p:spPr>
              <a:xfrm rot="10800000">
                <a:off x="4186405" y="1978506"/>
                <a:ext cx="947450" cy="155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704195" y="1476249"/>
                <a:ext cx="2688117" cy="10245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63"/>
                <a:r>
                  <a:rPr lang="en-US" sz="1000" b="1" u="sng" dirty="0">
                    <a:solidFill>
                      <a:srgbClr val="FFFFFF"/>
                    </a:solidFill>
                  </a:rPr>
                  <a:t>SDR</a:t>
                </a:r>
              </a:p>
            </p:txBody>
          </p:sp>
          <p:sp>
            <p:nvSpPr>
              <p:cNvPr id="13" name="Line 25"/>
              <p:cNvSpPr>
                <a:spLocks noChangeShapeType="1"/>
              </p:cNvSpPr>
              <p:nvPr/>
            </p:nvSpPr>
            <p:spPr bwMode="auto">
              <a:xfrm flipV="1">
                <a:off x="5770922" y="3831678"/>
                <a:ext cx="0" cy="47625"/>
              </a:xfrm>
              <a:prstGeom prst="line">
                <a:avLst/>
              </a:prstGeom>
              <a:noFill/>
              <a:ln w="9525">
                <a:solidFill>
                  <a:sysClr val="windowText" lastClr="000000"/>
                </a:solidFill>
                <a:round/>
                <a:headEnd/>
                <a:tailEnd/>
              </a:ln>
              <a:effectLst/>
            </p:spPr>
            <p:txBody>
              <a:bodyPr/>
              <a:lstStyle/>
              <a:p>
                <a:pPr>
                  <a:defRPr/>
                </a:pPr>
                <a:endParaRPr lang="en-US" dirty="0">
                  <a:solidFill>
                    <a:prstClr val="black"/>
                  </a:solidFill>
                  <a:latin typeface="Calibri"/>
                </a:endParaRPr>
              </a:p>
            </p:txBody>
          </p:sp>
          <p:sp>
            <p:nvSpPr>
              <p:cNvPr id="14" name="Line 27"/>
              <p:cNvSpPr>
                <a:spLocks noChangeShapeType="1"/>
              </p:cNvSpPr>
              <p:nvPr/>
            </p:nvSpPr>
            <p:spPr bwMode="auto">
              <a:xfrm>
                <a:off x="5515334" y="4069803"/>
                <a:ext cx="0" cy="47625"/>
              </a:xfrm>
              <a:prstGeom prst="line">
                <a:avLst/>
              </a:prstGeom>
              <a:noFill/>
              <a:ln w="28575">
                <a:solidFill>
                  <a:sysClr val="windowText" lastClr="000000"/>
                </a:solidFill>
                <a:round/>
                <a:headEnd/>
                <a:tailEnd/>
              </a:ln>
              <a:effectLst/>
            </p:spPr>
            <p:txBody>
              <a:bodyPr/>
              <a:lstStyle/>
              <a:p>
                <a:pPr>
                  <a:defRPr/>
                </a:pPr>
                <a:endParaRPr lang="en-US" dirty="0">
                  <a:solidFill>
                    <a:prstClr val="black"/>
                  </a:solidFill>
                  <a:latin typeface="Calibri"/>
                </a:endParaRPr>
              </a:p>
            </p:txBody>
          </p:sp>
          <p:sp>
            <p:nvSpPr>
              <p:cNvPr id="15" name="Line 33"/>
              <p:cNvSpPr>
                <a:spLocks noChangeShapeType="1"/>
              </p:cNvSpPr>
              <p:nvPr/>
            </p:nvSpPr>
            <p:spPr bwMode="auto">
              <a:xfrm flipV="1">
                <a:off x="5961422" y="3831678"/>
                <a:ext cx="0" cy="47625"/>
              </a:xfrm>
              <a:prstGeom prst="line">
                <a:avLst/>
              </a:prstGeom>
              <a:noFill/>
              <a:ln w="28575">
                <a:solidFill>
                  <a:sysClr val="windowText" lastClr="000000"/>
                </a:solidFill>
                <a:round/>
                <a:headEnd/>
                <a:tailEnd/>
              </a:ln>
              <a:effectLst/>
            </p:spPr>
            <p:txBody>
              <a:bodyPr/>
              <a:lstStyle/>
              <a:p>
                <a:pPr>
                  <a:defRPr/>
                </a:pPr>
                <a:endParaRPr lang="en-US" dirty="0">
                  <a:solidFill>
                    <a:prstClr val="black"/>
                  </a:solidFill>
                  <a:latin typeface="Calibri"/>
                </a:endParaRPr>
              </a:p>
            </p:txBody>
          </p:sp>
          <p:sp>
            <p:nvSpPr>
              <p:cNvPr id="16" name="Line 55"/>
              <p:cNvSpPr>
                <a:spLocks noChangeShapeType="1"/>
              </p:cNvSpPr>
              <p:nvPr/>
            </p:nvSpPr>
            <p:spPr bwMode="auto">
              <a:xfrm>
                <a:off x="5764572" y="3817390"/>
                <a:ext cx="192087" cy="0"/>
              </a:xfrm>
              <a:prstGeom prst="line">
                <a:avLst/>
              </a:prstGeom>
              <a:noFill/>
              <a:ln w="28575">
                <a:solidFill>
                  <a:sysClr val="windowText" lastClr="000000"/>
                </a:solidFill>
                <a:round/>
                <a:headEnd/>
                <a:tailEnd/>
              </a:ln>
              <a:effectLst/>
            </p:spPr>
            <p:txBody>
              <a:bodyPr/>
              <a:lstStyle/>
              <a:p>
                <a:pPr>
                  <a:defRPr/>
                </a:pPr>
                <a:endParaRPr lang="en-US" dirty="0">
                  <a:solidFill>
                    <a:prstClr val="black"/>
                  </a:solidFill>
                  <a:latin typeface="Calibri"/>
                </a:endParaRPr>
              </a:p>
            </p:txBody>
          </p:sp>
          <p:cxnSp>
            <p:nvCxnSpPr>
              <p:cNvPr id="17" name="Straight Connector 16"/>
              <p:cNvCxnSpPr/>
              <p:nvPr/>
            </p:nvCxnSpPr>
            <p:spPr>
              <a:xfrm flipV="1">
                <a:off x="5730608" y="4459026"/>
                <a:ext cx="736294" cy="83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Arc 13"/>
              <p:cNvSpPr>
                <a:spLocks noChangeAspect="1"/>
              </p:cNvSpPr>
              <p:nvPr/>
            </p:nvSpPr>
            <p:spPr bwMode="auto">
              <a:xfrm rot="2018351">
                <a:off x="7196753" y="4248885"/>
                <a:ext cx="457200" cy="4953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pPr algn="ctr" defTabSz="914363" eaLnBrk="0" hangingPunct="0">
                  <a:spcBef>
                    <a:spcPct val="0"/>
                  </a:spcBef>
                </a:pPr>
                <a:endParaRPr lang="en-US" dirty="0">
                  <a:solidFill>
                    <a:prstClr val="black"/>
                  </a:solidFill>
                  <a:latin typeface="Calibri"/>
                </a:endParaRPr>
              </a:p>
            </p:txBody>
          </p:sp>
          <p:sp>
            <p:nvSpPr>
              <p:cNvPr id="19" name="Arc 14"/>
              <p:cNvSpPr>
                <a:spLocks noChangeAspect="1"/>
              </p:cNvSpPr>
              <p:nvPr/>
            </p:nvSpPr>
            <p:spPr bwMode="auto">
              <a:xfrm rot="2018351">
                <a:off x="7390428" y="4218723"/>
                <a:ext cx="547688" cy="593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pPr algn="ctr" defTabSz="914363" eaLnBrk="0" hangingPunct="0">
                  <a:spcBef>
                    <a:spcPct val="0"/>
                  </a:spcBef>
                </a:pPr>
                <a:endParaRPr lang="en-US" dirty="0">
                  <a:solidFill>
                    <a:prstClr val="black"/>
                  </a:solidFill>
                  <a:latin typeface="Calibri"/>
                </a:endParaRPr>
              </a:p>
            </p:txBody>
          </p:sp>
          <p:sp>
            <p:nvSpPr>
              <p:cNvPr id="20" name="Arc 15"/>
              <p:cNvSpPr>
                <a:spLocks noChangeAspect="1"/>
              </p:cNvSpPr>
              <p:nvPr/>
            </p:nvSpPr>
            <p:spPr bwMode="auto">
              <a:xfrm rot="2018351">
                <a:off x="7582516" y="4177782"/>
                <a:ext cx="639762" cy="6937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pPr algn="ctr" defTabSz="914363" eaLnBrk="0" hangingPunct="0">
                  <a:spcBef>
                    <a:spcPct val="0"/>
                  </a:spcBef>
                </a:pPr>
                <a:endParaRPr lang="en-US" dirty="0">
                  <a:solidFill>
                    <a:prstClr val="black"/>
                  </a:solidFill>
                  <a:latin typeface="Calibri"/>
                </a:endParaRPr>
              </a:p>
            </p:txBody>
          </p:sp>
          <p:sp>
            <p:nvSpPr>
              <p:cNvPr id="21" name="TextBox 20"/>
              <p:cNvSpPr txBox="1"/>
              <p:nvPr/>
            </p:nvSpPr>
            <p:spPr>
              <a:xfrm>
                <a:off x="5794117" y="4906083"/>
                <a:ext cx="2184856" cy="764292"/>
              </a:xfrm>
              <a:prstGeom prst="rect">
                <a:avLst/>
              </a:prstGeom>
              <a:noFill/>
            </p:spPr>
            <p:txBody>
              <a:bodyPr wrap="square" rtlCol="0">
                <a:spAutoFit/>
              </a:bodyPr>
              <a:lstStyle/>
              <a:p>
                <a:pPr defTabSz="914363"/>
                <a:r>
                  <a:rPr lang="en-US" sz="1200" i="1" dirty="0">
                    <a:solidFill>
                      <a:srgbClr val="FFFFFF"/>
                    </a:solidFill>
                  </a:rPr>
                  <a:t>UHF Transmissions</a:t>
                </a:r>
              </a:p>
            </p:txBody>
          </p:sp>
          <p:sp>
            <p:nvSpPr>
              <p:cNvPr id="22" name="Rectangle 21"/>
              <p:cNvSpPr/>
              <p:nvPr/>
            </p:nvSpPr>
            <p:spPr>
              <a:xfrm>
                <a:off x="5993165" y="1949977"/>
                <a:ext cx="1292646" cy="4021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UHF Rx Daughterboard</a:t>
                </a:r>
              </a:p>
            </p:txBody>
          </p:sp>
          <p:sp>
            <p:nvSpPr>
              <p:cNvPr id="23" name="Rectangle 22"/>
              <p:cNvSpPr/>
              <p:nvPr/>
            </p:nvSpPr>
            <p:spPr>
              <a:xfrm>
                <a:off x="4814360" y="1949981"/>
                <a:ext cx="1074145" cy="4351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err="1">
                    <a:solidFill>
                      <a:srgbClr val="FFFFFF"/>
                    </a:solidFill>
                  </a:rPr>
                  <a:t>Altera</a:t>
                </a:r>
                <a:r>
                  <a:rPr lang="en-US" sz="700" dirty="0">
                    <a:solidFill>
                      <a:srgbClr val="FFFFFF"/>
                    </a:solidFill>
                  </a:rPr>
                  <a:t> FPGA</a:t>
                </a:r>
              </a:p>
            </p:txBody>
          </p:sp>
          <p:sp>
            <p:nvSpPr>
              <p:cNvPr id="24" name="Rectangle 23"/>
              <p:cNvSpPr/>
              <p:nvPr/>
            </p:nvSpPr>
            <p:spPr>
              <a:xfrm>
                <a:off x="2302518" y="3624538"/>
                <a:ext cx="1714041" cy="376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Connection Manager</a:t>
                </a:r>
              </a:p>
            </p:txBody>
          </p:sp>
          <p:cxnSp>
            <p:nvCxnSpPr>
              <p:cNvPr id="25" name="Shape 31"/>
              <p:cNvCxnSpPr/>
              <p:nvPr/>
            </p:nvCxnSpPr>
            <p:spPr>
              <a:xfrm>
                <a:off x="4016559" y="3812743"/>
                <a:ext cx="2717152" cy="332168"/>
              </a:xfrm>
              <a:prstGeom prst="bent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48733" y="3370390"/>
                <a:ext cx="2463012" cy="404111"/>
              </a:xfrm>
              <a:prstGeom prst="rect">
                <a:avLst/>
              </a:prstGeom>
              <a:noFill/>
            </p:spPr>
            <p:txBody>
              <a:bodyPr wrap="none" rtlCol="0">
                <a:spAutoFit/>
              </a:bodyPr>
              <a:lstStyle/>
              <a:p>
                <a:pPr defTabSz="914363"/>
                <a:r>
                  <a:rPr lang="en-US" sz="800" dirty="0">
                    <a:solidFill>
                      <a:srgbClr val="FFFFFF"/>
                    </a:solidFill>
                  </a:rPr>
                  <a:t>Serial Control Interface</a:t>
                </a:r>
              </a:p>
            </p:txBody>
          </p:sp>
          <p:sp>
            <p:nvSpPr>
              <p:cNvPr id="27" name="Rectangle 26"/>
              <p:cNvSpPr/>
              <p:nvPr/>
            </p:nvSpPr>
            <p:spPr>
              <a:xfrm>
                <a:off x="3652087" y="1784721"/>
                <a:ext cx="534318" cy="387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600" dirty="0">
                    <a:solidFill>
                      <a:srgbClr val="FFFFFF"/>
                    </a:solidFill>
                  </a:rPr>
                  <a:t>FFT</a:t>
                </a:r>
              </a:p>
            </p:txBody>
          </p:sp>
          <p:sp>
            <p:nvSpPr>
              <p:cNvPr id="28" name="Rectangle 27"/>
              <p:cNvSpPr/>
              <p:nvPr/>
            </p:nvSpPr>
            <p:spPr>
              <a:xfrm>
                <a:off x="2390654" y="1740655"/>
                <a:ext cx="860234" cy="519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TV/MIC</a:t>
                </a:r>
              </a:p>
              <a:p>
                <a:pPr algn="ctr" defTabSz="914363"/>
                <a:r>
                  <a:rPr lang="en-US" sz="600" dirty="0">
                    <a:solidFill>
                      <a:srgbClr val="FFFFFF"/>
                    </a:solidFill>
                  </a:rPr>
                  <a:t>Detection</a:t>
                </a:r>
              </a:p>
            </p:txBody>
          </p:sp>
          <p:cxnSp>
            <p:nvCxnSpPr>
              <p:cNvPr id="29" name="Straight Arrow Connector 28"/>
              <p:cNvCxnSpPr/>
              <p:nvPr/>
            </p:nvCxnSpPr>
            <p:spPr>
              <a:xfrm rot="10800000" flipV="1">
                <a:off x="3250889" y="1978505"/>
                <a:ext cx="401199" cy="220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13018" y="883488"/>
                <a:ext cx="1411806" cy="404111"/>
              </a:xfrm>
              <a:prstGeom prst="rect">
                <a:avLst/>
              </a:prstGeom>
              <a:noFill/>
            </p:spPr>
            <p:txBody>
              <a:bodyPr wrap="none" rtlCol="0">
                <a:spAutoFit/>
              </a:bodyPr>
              <a:lstStyle/>
              <a:p>
                <a:pPr algn="ctr" defTabSz="914363"/>
                <a:r>
                  <a:rPr lang="en-US" sz="800" i="1" dirty="0">
                    <a:solidFill>
                      <a:srgbClr val="FFFFFF"/>
                    </a:solidFill>
                  </a:rPr>
                  <a:t>Raw  (I, Q) </a:t>
                </a:r>
              </a:p>
            </p:txBody>
          </p:sp>
          <p:sp>
            <p:nvSpPr>
              <p:cNvPr id="31" name="Rectangle 30"/>
              <p:cNvSpPr/>
              <p:nvPr/>
            </p:nvSpPr>
            <p:spPr>
              <a:xfrm>
                <a:off x="2305945" y="2622003"/>
                <a:ext cx="1592183" cy="675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Temporal Analysis</a:t>
                </a:r>
              </a:p>
              <a:p>
                <a:pPr algn="ctr" defTabSz="914363"/>
                <a:r>
                  <a:rPr lang="en-US" sz="700" dirty="0">
                    <a:solidFill>
                      <a:srgbClr val="FFFFFF"/>
                    </a:solidFill>
                  </a:rPr>
                  <a:t>(SIFT)</a:t>
                </a:r>
              </a:p>
            </p:txBody>
          </p:sp>
          <p:cxnSp>
            <p:nvCxnSpPr>
              <p:cNvPr id="32" name="Shape 39"/>
              <p:cNvCxnSpPr/>
              <p:nvPr/>
            </p:nvCxnSpPr>
            <p:spPr>
              <a:xfrm rot="5400000">
                <a:off x="3741141" y="2173066"/>
                <a:ext cx="943776" cy="629800"/>
              </a:xfrm>
              <a:prstGeom prst="bent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023691" y="4164362"/>
                <a:ext cx="1002535" cy="5552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Wi-Fi Substrate</a:t>
                </a:r>
              </a:p>
            </p:txBody>
          </p:sp>
          <p:cxnSp>
            <p:nvCxnSpPr>
              <p:cNvPr id="34" name="Straight Arrow Connector 33"/>
              <p:cNvCxnSpPr/>
              <p:nvPr/>
            </p:nvCxnSpPr>
            <p:spPr>
              <a:xfrm rot="5400000">
                <a:off x="2996811" y="3460432"/>
                <a:ext cx="326834" cy="137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262391" y="4144911"/>
                <a:ext cx="942639"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UHF</a:t>
                </a:r>
              </a:p>
              <a:p>
                <a:pPr algn="ctr" defTabSz="914363"/>
                <a:r>
                  <a:rPr lang="en-US" sz="600" dirty="0">
                    <a:solidFill>
                      <a:srgbClr val="FFFFFF"/>
                    </a:solidFill>
                  </a:rPr>
                  <a:t>Translator</a:t>
                </a:r>
              </a:p>
            </p:txBody>
          </p:sp>
          <p:cxnSp>
            <p:nvCxnSpPr>
              <p:cNvPr id="36" name="Straight Arrow Connector 35"/>
              <p:cNvCxnSpPr/>
              <p:nvPr/>
            </p:nvCxnSpPr>
            <p:spPr>
              <a:xfrm>
                <a:off x="4142338" y="4461819"/>
                <a:ext cx="82626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2983958" y="4163675"/>
                <a:ext cx="326834" cy="137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45579" y="3170088"/>
                <a:ext cx="3161842" cy="3305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1233885" y="1641502"/>
                <a:ext cx="760164" cy="3227942"/>
              </a:xfrm>
              <a:prstGeom prst="roundRect">
                <a:avLst/>
              </a:prstGeom>
              <a:solidFill>
                <a:schemeClr val="bg1"/>
              </a:solidFill>
              <a:ln w="34925">
                <a:solidFill>
                  <a:srgbClr val="F1C28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sp>
            <p:nvSpPr>
              <p:cNvPr id="40" name="TextBox 39"/>
              <p:cNvSpPr txBox="1"/>
              <p:nvPr/>
            </p:nvSpPr>
            <p:spPr>
              <a:xfrm>
                <a:off x="1152536" y="2710135"/>
                <a:ext cx="879830" cy="635031"/>
              </a:xfrm>
              <a:prstGeom prst="rect">
                <a:avLst/>
              </a:prstGeom>
              <a:noFill/>
            </p:spPr>
            <p:txBody>
              <a:bodyPr wrap="none" rtlCol="0">
                <a:spAutoFit/>
              </a:bodyPr>
              <a:lstStyle/>
              <a:p>
                <a:pPr algn="ctr" defTabSz="914363"/>
                <a:r>
                  <a:rPr lang="en-US" sz="800" dirty="0">
                    <a:solidFill>
                      <a:srgbClr val="FFFFFF"/>
                    </a:solidFill>
                  </a:rPr>
                  <a:t>Net </a:t>
                </a:r>
              </a:p>
              <a:p>
                <a:pPr algn="ctr" defTabSz="914363"/>
                <a:r>
                  <a:rPr lang="en-US" sz="800" dirty="0">
                    <a:solidFill>
                      <a:srgbClr val="FFFFFF"/>
                    </a:solidFill>
                  </a:rPr>
                  <a:t>Stack</a:t>
                </a:r>
              </a:p>
            </p:txBody>
          </p:sp>
          <p:sp>
            <p:nvSpPr>
              <p:cNvPr id="41" name="TextBox 40"/>
              <p:cNvSpPr txBox="1"/>
              <p:nvPr/>
            </p:nvSpPr>
            <p:spPr>
              <a:xfrm>
                <a:off x="3985578" y="3297590"/>
                <a:ext cx="1029550" cy="461840"/>
              </a:xfrm>
              <a:prstGeom prst="rect">
                <a:avLst/>
              </a:prstGeom>
              <a:noFill/>
            </p:spPr>
            <p:txBody>
              <a:bodyPr wrap="none" rtlCol="0">
                <a:spAutoFit/>
              </a:bodyPr>
              <a:lstStyle/>
              <a:p>
                <a:pPr algn="ctr" defTabSz="914363"/>
                <a:r>
                  <a:rPr lang="en-US" sz="800" i="1" dirty="0">
                    <a:solidFill>
                      <a:srgbClr val="FFFFFF"/>
                    </a:solidFill>
                  </a:rPr>
                  <a:t>(</a:t>
                </a:r>
                <a:r>
                  <a:rPr lang="en-US" sz="800" i="1" dirty="0" err="1">
                    <a:solidFill>
                      <a:srgbClr val="FFFFFF"/>
                    </a:solidFill>
                  </a:rPr>
                  <a:t>fc</a:t>
                </a:r>
                <a:r>
                  <a:rPr lang="en-US" sz="1000" i="1" dirty="0">
                    <a:solidFill>
                      <a:srgbClr val="FFFFFF"/>
                    </a:solidFill>
                  </a:rPr>
                  <a:t>, </a:t>
                </a:r>
                <a:r>
                  <a:rPr lang="en-US" sz="1000" i="1" dirty="0" err="1">
                    <a:solidFill>
                      <a:srgbClr val="FFFFFF"/>
                    </a:solidFill>
                  </a:rPr>
                  <a:t>df</a:t>
                </a:r>
                <a:r>
                  <a:rPr lang="en-US" sz="1000" i="1" dirty="0">
                    <a:solidFill>
                      <a:srgbClr val="FFFFFF"/>
                    </a:solidFill>
                  </a:rPr>
                  <a:t>)</a:t>
                </a:r>
              </a:p>
            </p:txBody>
          </p:sp>
          <p:sp>
            <p:nvSpPr>
              <p:cNvPr id="42" name="TextBox 41"/>
              <p:cNvSpPr txBox="1"/>
              <p:nvPr/>
            </p:nvSpPr>
            <p:spPr>
              <a:xfrm>
                <a:off x="3223350" y="3307801"/>
                <a:ext cx="657185" cy="283805"/>
              </a:xfrm>
              <a:prstGeom prst="rect">
                <a:avLst/>
              </a:prstGeom>
              <a:noFill/>
            </p:spPr>
            <p:txBody>
              <a:bodyPr wrap="none" rtlCol="0">
                <a:spAutoFit/>
              </a:bodyPr>
              <a:lstStyle/>
              <a:p>
                <a:pPr algn="ctr" defTabSz="914363"/>
                <a:r>
                  <a:rPr lang="en-US" sz="1000" i="1" dirty="0">
                    <a:solidFill>
                      <a:srgbClr val="FFFFFF"/>
                    </a:solidFill>
                  </a:rPr>
                  <a:t>(</a:t>
                </a:r>
                <a:r>
                  <a:rPr lang="en-US" sz="1000" i="1" dirty="0" err="1">
                    <a:solidFill>
                      <a:srgbClr val="FFFFFF"/>
                    </a:solidFill>
                  </a:rPr>
                  <a:t>fc</a:t>
                </a:r>
                <a:r>
                  <a:rPr lang="en-US" sz="1000" i="1" dirty="0">
                    <a:solidFill>
                      <a:srgbClr val="FFFFFF"/>
                    </a:solidFill>
                  </a:rPr>
                  <a:t>, </a:t>
                </a:r>
                <a:r>
                  <a:rPr lang="en-US" sz="1000" i="1" dirty="0" err="1">
                    <a:solidFill>
                      <a:srgbClr val="FFFFFF"/>
                    </a:solidFill>
                  </a:rPr>
                  <a:t>df</a:t>
                </a:r>
                <a:r>
                  <a:rPr lang="en-US" sz="1000" i="1" dirty="0">
                    <a:solidFill>
                      <a:srgbClr val="FFFFFF"/>
                    </a:solidFill>
                  </a:rPr>
                  <a:t>)</a:t>
                </a:r>
              </a:p>
            </p:txBody>
          </p:sp>
          <p:sp>
            <p:nvSpPr>
              <p:cNvPr id="43" name="Rectangle 42"/>
              <p:cNvSpPr/>
              <p:nvPr/>
            </p:nvSpPr>
            <p:spPr>
              <a:xfrm>
                <a:off x="2269468" y="4274532"/>
                <a:ext cx="1861851" cy="4195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700" dirty="0">
                    <a:solidFill>
                      <a:srgbClr val="FFFFFF"/>
                    </a:solidFill>
                  </a:rPr>
                  <a:t>Device Driver (</a:t>
                </a:r>
                <a:r>
                  <a:rPr lang="en-US" sz="700" dirty="0" err="1">
                    <a:solidFill>
                      <a:srgbClr val="FFFFFF"/>
                    </a:solidFill>
                  </a:rPr>
                  <a:t>Atheros</a:t>
                </a:r>
                <a:r>
                  <a:rPr lang="en-US" sz="700" dirty="0">
                    <a:solidFill>
                      <a:srgbClr val="FFFFFF"/>
                    </a:solidFill>
                  </a:rPr>
                  <a:t>)</a:t>
                </a:r>
              </a:p>
            </p:txBody>
          </p:sp>
        </p:grpSp>
        <p:sp>
          <p:nvSpPr>
            <p:cNvPr id="7" name="Oval 6"/>
            <p:cNvSpPr/>
            <p:nvPr/>
          </p:nvSpPr>
          <p:spPr bwMode="auto">
            <a:xfrm>
              <a:off x="2651760" y="3394710"/>
              <a:ext cx="1668780" cy="834390"/>
            </a:xfrm>
            <a:prstGeom prst="ellipse">
              <a:avLst/>
            </a:prstGeom>
            <a:noFill/>
            <a:ln w="508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grpSp>
      <p:pic>
        <p:nvPicPr>
          <p:cNvPr id="1063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3920" y="4346694"/>
            <a:ext cx="2125663" cy="1489075"/>
          </a:xfrm>
          <a:prstGeom prst="rect">
            <a:avLst/>
          </a:prstGeom>
          <a:extLst/>
        </p:spPr>
      </p:pic>
      <p:sp>
        <p:nvSpPr>
          <p:cNvPr id="45" name="TextBox 44"/>
          <p:cNvSpPr txBox="1"/>
          <p:nvPr/>
        </p:nvSpPr>
        <p:spPr>
          <a:xfrm>
            <a:off x="7487753" y="187492"/>
            <a:ext cx="147508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1600" dirty="0">
                <a:latin typeface="Arial" pitchFamily="34" charset="0"/>
                <a:cs typeface="Arial" pitchFamily="34" charset="0"/>
              </a:rPr>
              <a:t>Best Paper</a:t>
            </a:r>
          </a:p>
          <a:p>
            <a:pPr algn="ctr"/>
            <a:r>
              <a:rPr lang="en-US" sz="1600" dirty="0">
                <a:latin typeface="Arial" pitchFamily="34" charset="0"/>
                <a:cs typeface="Arial" pitchFamily="34" charset="0"/>
              </a:rPr>
              <a:t>SIGCOMM 09</a:t>
            </a:r>
          </a:p>
        </p:txBody>
      </p:sp>
    </p:spTree>
    <p:extLst>
      <p:ext uri="{BB962C8B-B14F-4D97-AF65-F5344CB8AC3E}">
        <p14:creationId xmlns:p14="http://schemas.microsoft.com/office/powerpoint/2010/main" val="42729697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381000" y="230187"/>
            <a:ext cx="8382000" cy="997196"/>
          </a:xfrm>
          <a:prstGeom prst="rect">
            <a:avLst/>
          </a:prstGeom>
        </p:spPr>
        <p:txBody>
          <a:bodyPr/>
          <a:lstStyle>
            <a:lvl1pPr algn="l" defTabSz="91402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marR="0" lvl="0" indent="0">
              <a:buClrTx/>
              <a:buSzTx/>
              <a:tabLst/>
              <a:defRPr/>
            </a:pPr>
            <a:r>
              <a:rPr lang="en-US" sz="4000" spc="0" dirty="0"/>
              <a:t>A Comprehensive Approach</a:t>
            </a:r>
          </a:p>
        </p:txBody>
      </p:sp>
      <p:graphicFrame>
        <p:nvGraphicFramePr>
          <p:cNvPr id="11" name="Diagram 10"/>
          <p:cNvGraphicFramePr/>
          <p:nvPr>
            <p:extLst>
              <p:ext uri="{D42A27DB-BD31-4B8C-83A1-F6EECF244321}">
                <p14:modId xmlns:p14="http://schemas.microsoft.com/office/powerpoint/2010/main" val="393536166"/>
              </p:ext>
            </p:extLst>
          </p:nvPr>
        </p:nvGraphicFramePr>
        <p:xfrm>
          <a:off x="762000" y="990600"/>
          <a:ext cx="7620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S:\ResourceDVD\Clip_Installer\DVD_ART\BoxShots_Logos\Microsoft Research\Microsoft Research b.png"/>
          <p:cNvPicPr>
            <a:picLocks noChangeAspect="1" noChangeArrowheads="1"/>
          </p:cNvPicPr>
          <p:nvPr/>
        </p:nvPicPr>
        <p:blipFill>
          <a:blip r:embed="rId7" cstate="print">
            <a:lum bright="100000" contrast="-100000"/>
          </a:blip>
          <a:srcRect/>
          <a:stretch>
            <a:fillRect/>
          </a:stretch>
        </p:blipFill>
        <p:spPr bwMode="auto">
          <a:xfrm>
            <a:off x="7452651" y="6247682"/>
            <a:ext cx="1399075" cy="389198"/>
          </a:xfrm>
          <a:prstGeom prst="rect">
            <a:avLst/>
          </a:prstGeom>
          <a:noFill/>
        </p:spPr>
      </p:pic>
    </p:spTree>
    <p:extLst>
      <p:ext uri="{BB962C8B-B14F-4D97-AF65-F5344CB8AC3E}">
        <p14:creationId xmlns:p14="http://schemas.microsoft.com/office/powerpoint/2010/main" val="5150936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498598"/>
          </a:xfrm>
        </p:spPr>
        <p:txBody>
          <a:bodyPr/>
          <a:lstStyle/>
          <a:p>
            <a:r>
              <a:rPr lang="en-US" sz="3600" spc="0" dirty="0"/>
              <a:t>Our Contributions to the Community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717178"/>
              </p:ext>
            </p:extLst>
          </p:nvPr>
        </p:nvGraphicFramePr>
        <p:xfrm>
          <a:off x="609600" y="1280160"/>
          <a:ext cx="7543800" cy="4968240"/>
        </p:xfrm>
        <a:graphic>
          <a:graphicData uri="http://schemas.openxmlformats.org/drawingml/2006/table">
            <a:tbl>
              <a:tblPr firstRow="1" bandRow="1">
                <a:tableStyleId>{073A0DAA-6AF3-43AB-8588-CEC1D06C72B9}</a:tableStyleId>
              </a:tblPr>
              <a:tblGrid>
                <a:gridCol w="4953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70840">
                <a:tc>
                  <a:txBody>
                    <a:bodyPr/>
                    <a:lstStyle/>
                    <a:p>
                      <a:pPr algn="l"/>
                      <a:r>
                        <a:rPr lang="en-US" dirty="0"/>
                        <a:t>Research Results &amp; Technology</a:t>
                      </a:r>
                      <a:endParaRPr lang="en-US" dirty="0">
                        <a:solidFill>
                          <a:schemeClr val="bg1"/>
                        </a:solidFill>
                      </a:endParaRPr>
                    </a:p>
                  </a:txBody>
                  <a:tcPr/>
                </a:tc>
                <a:tc>
                  <a:txBody>
                    <a:bodyPr/>
                    <a:lstStyle/>
                    <a:p>
                      <a:pPr algn="l"/>
                      <a:r>
                        <a:rPr lang="en-US" dirty="0"/>
                        <a:t>Publication Venue</a:t>
                      </a:r>
                      <a:endParaRPr lang="en-US" dirty="0">
                        <a:solidFill>
                          <a:schemeClr val="bg1"/>
                        </a:solidFill>
                      </a:endParaRPr>
                    </a:p>
                  </a:txBody>
                  <a:tcPr/>
                </a:tc>
                <a:extLst>
                  <a:ext uri="{0D108BD9-81ED-4DB2-BD59-A6C34878D82A}">
                    <a16:rowId xmlns:a16="http://schemas.microsoft.com/office/drawing/2014/main" val="10000"/>
                  </a:ext>
                </a:extLst>
              </a:tr>
              <a:tr h="370840">
                <a:tc>
                  <a:txBody>
                    <a:bodyPr/>
                    <a:lstStyle/>
                    <a:p>
                      <a:pPr marL="342900" indent="-342900">
                        <a:buFont typeface="+mj-lt"/>
                        <a:buAutoNum type="arabicPeriod"/>
                      </a:pPr>
                      <a:r>
                        <a:rPr lang="en-US" sz="1400" dirty="0"/>
                        <a:t>Co-existence</a:t>
                      </a:r>
                      <a:r>
                        <a:rPr lang="en-US" sz="1400" baseline="0" dirty="0"/>
                        <a:t> with wireless microphones</a:t>
                      </a:r>
                      <a:endParaRPr lang="en-US" sz="1400" dirty="0"/>
                    </a:p>
                  </a:txBody>
                  <a:tcPr/>
                </a:tc>
                <a:tc>
                  <a:txBody>
                    <a:bodyPr/>
                    <a:lstStyle/>
                    <a:p>
                      <a:r>
                        <a:rPr lang="en-US" sz="1400" dirty="0"/>
                        <a:t>In-preparation</a:t>
                      </a:r>
                      <a:endParaRPr lang="en-US" sz="1400" dirty="0">
                        <a:solidFill>
                          <a:srgbClr val="0000CC"/>
                        </a:solidFill>
                      </a:endParaRPr>
                    </a:p>
                  </a:txBody>
                  <a:tcPr/>
                </a:tc>
                <a:extLst>
                  <a:ext uri="{0D108BD9-81ED-4DB2-BD59-A6C34878D82A}">
                    <a16:rowId xmlns:a16="http://schemas.microsoft.com/office/drawing/2014/main" val="10001"/>
                  </a:ext>
                </a:extLst>
              </a:tr>
              <a:tr h="370840">
                <a:tc>
                  <a:txBody>
                    <a:bodyPr/>
                    <a:lstStyle/>
                    <a:p>
                      <a:pPr marL="342900" indent="-342900">
                        <a:buFont typeface="+mj-lt"/>
                        <a:buAutoNum type="arabicPeriod" startAt="2"/>
                      </a:pPr>
                      <a:r>
                        <a:rPr lang="en-US" sz="1400" dirty="0"/>
                        <a:t>Harmonious</a:t>
                      </a:r>
                      <a:r>
                        <a:rPr lang="en-US" sz="1400" baseline="0" dirty="0"/>
                        <a:t> </a:t>
                      </a:r>
                      <a:r>
                        <a:rPr lang="en-US" sz="1400" dirty="0"/>
                        <a:t>operation in heterogeneous</a:t>
                      </a:r>
                      <a:r>
                        <a:rPr lang="en-US" sz="1400" baseline="0" dirty="0"/>
                        <a:t> environment</a:t>
                      </a:r>
                      <a:endParaRPr lang="en-US" sz="1400" dirty="0"/>
                    </a:p>
                  </a:txBody>
                  <a:tcPr/>
                </a:tc>
                <a:tc>
                  <a:txBody>
                    <a:bodyPr/>
                    <a:lstStyle/>
                    <a:p>
                      <a:r>
                        <a:rPr lang="en-US" sz="1400" dirty="0"/>
                        <a:t>In-preparation</a:t>
                      </a:r>
                      <a:endParaRPr lang="en-US" sz="1400" dirty="0">
                        <a:solidFill>
                          <a:srgbClr val="0000CC"/>
                        </a:solidFill>
                      </a:endParaRPr>
                    </a:p>
                  </a:txBody>
                  <a:tcPr/>
                </a:tc>
                <a:extLst>
                  <a:ext uri="{0D108BD9-81ED-4DB2-BD59-A6C34878D82A}">
                    <a16:rowId xmlns:a16="http://schemas.microsoft.com/office/drawing/2014/main" val="10002"/>
                  </a:ext>
                </a:extLst>
              </a:tr>
              <a:tr h="370840">
                <a:tc>
                  <a:txBody>
                    <a:bodyPr/>
                    <a:lstStyle/>
                    <a:p>
                      <a:pPr marL="342900" indent="-342900">
                        <a:buFont typeface="+mj-lt"/>
                        <a:buAutoNum type="arabicPeriod" startAt="3"/>
                      </a:pPr>
                      <a:r>
                        <a:rPr lang="en-US" sz="1400" dirty="0"/>
                        <a:t>Enhancements</a:t>
                      </a:r>
                      <a:r>
                        <a:rPr lang="en-US" sz="1400" baseline="0" dirty="0"/>
                        <a:t> to the s</a:t>
                      </a:r>
                      <a:r>
                        <a:rPr lang="en-US" sz="1400" dirty="0"/>
                        <a:t>oftware</a:t>
                      </a:r>
                      <a:r>
                        <a:rPr lang="en-US" sz="1400" baseline="0" dirty="0"/>
                        <a:t> stack</a:t>
                      </a:r>
                      <a:endParaRPr lang="en-US" sz="1400" dirty="0"/>
                    </a:p>
                  </a:txBody>
                  <a:tcPr/>
                </a:tc>
                <a:tc>
                  <a:txBody>
                    <a:bodyPr/>
                    <a:lstStyle/>
                    <a:p>
                      <a:r>
                        <a:rPr lang="en-US" sz="1400" dirty="0"/>
                        <a:t>White paper (Tech</a:t>
                      </a:r>
                      <a:r>
                        <a:rPr lang="en-US" sz="1400" baseline="0" dirty="0"/>
                        <a:t> Report)</a:t>
                      </a:r>
                      <a:endParaRPr lang="en-US" sz="1400" dirty="0">
                        <a:solidFill>
                          <a:srgbClr val="0000CC"/>
                        </a:solidFill>
                      </a:endParaRPr>
                    </a:p>
                  </a:txBody>
                  <a:tcPr/>
                </a:tc>
                <a:extLst>
                  <a:ext uri="{0D108BD9-81ED-4DB2-BD59-A6C34878D82A}">
                    <a16:rowId xmlns:a16="http://schemas.microsoft.com/office/drawing/2014/main" val="10003"/>
                  </a:ext>
                </a:extLst>
              </a:tr>
              <a:tr h="370840">
                <a:tc>
                  <a:txBody>
                    <a:bodyPr/>
                    <a:lstStyle/>
                    <a:p>
                      <a:pPr marL="342900" indent="-342900">
                        <a:buFont typeface="+mj-lt"/>
                        <a:buAutoNum type="arabicPeriod" startAt="4"/>
                      </a:pPr>
                      <a:r>
                        <a:rPr lang="en-US" sz="1400" dirty="0"/>
                        <a:t>Fast discovery &amp; connectivity in ad hoc mode</a:t>
                      </a:r>
                    </a:p>
                  </a:txBody>
                  <a:tcPr/>
                </a:tc>
                <a:tc>
                  <a:txBody>
                    <a:bodyPr/>
                    <a:lstStyle/>
                    <a:p>
                      <a:r>
                        <a:rPr lang="en-US" sz="1400" dirty="0"/>
                        <a:t>In-preparation</a:t>
                      </a:r>
                      <a:endParaRPr lang="en-US" sz="1400" dirty="0">
                        <a:solidFill>
                          <a:srgbClr val="0000CC"/>
                        </a:solidFill>
                      </a:endParaRPr>
                    </a:p>
                  </a:txBody>
                  <a:tcPr/>
                </a:tc>
                <a:extLst>
                  <a:ext uri="{0D108BD9-81ED-4DB2-BD59-A6C34878D82A}">
                    <a16:rowId xmlns:a16="http://schemas.microsoft.com/office/drawing/2014/main" val="10004"/>
                  </a:ext>
                </a:extLst>
              </a:tr>
              <a:tr h="370840">
                <a:tc>
                  <a:txBody>
                    <a:bodyPr/>
                    <a:lstStyle/>
                    <a:p>
                      <a:pPr marL="342900" indent="-342900">
                        <a:buFont typeface="+mj-lt"/>
                        <a:buAutoNum type="arabicPeriod" startAt="5"/>
                      </a:pPr>
                      <a:r>
                        <a:rPr lang="en-US" sz="1400" dirty="0"/>
                        <a:t>Secure collaborative</a:t>
                      </a:r>
                      <a:r>
                        <a:rPr lang="en-US" sz="1400" baseline="0" dirty="0"/>
                        <a:t> sensing</a:t>
                      </a:r>
                      <a:endParaRPr lang="en-US" sz="1400" dirty="0"/>
                    </a:p>
                  </a:txBody>
                  <a:tcPr/>
                </a:tc>
                <a:tc>
                  <a:txBody>
                    <a:bodyPr/>
                    <a:lstStyle/>
                    <a:p>
                      <a:r>
                        <a:rPr lang="en-US" sz="1400" dirty="0"/>
                        <a:t>IEEE </a:t>
                      </a:r>
                      <a:r>
                        <a:rPr lang="en-US" sz="1400" dirty="0" err="1"/>
                        <a:t>DySPAN</a:t>
                      </a:r>
                      <a:r>
                        <a:rPr lang="en-US" sz="1400" dirty="0"/>
                        <a:t> 2010</a:t>
                      </a:r>
                      <a:endParaRPr lang="en-US" sz="1400" dirty="0">
                        <a:solidFill>
                          <a:srgbClr val="0000CC"/>
                        </a:solidFill>
                      </a:endParaRPr>
                    </a:p>
                  </a:txBody>
                  <a:tcPr/>
                </a:tc>
                <a:extLst>
                  <a:ext uri="{0D108BD9-81ED-4DB2-BD59-A6C34878D82A}">
                    <a16:rowId xmlns:a16="http://schemas.microsoft.com/office/drawing/2014/main" val="10005"/>
                  </a:ext>
                </a:extLst>
              </a:tr>
              <a:tr h="370840">
                <a:tc>
                  <a:txBody>
                    <a:bodyPr/>
                    <a:lstStyle/>
                    <a:p>
                      <a:pPr marL="342900" indent="-342900">
                        <a:buFont typeface="+mj-lt"/>
                        <a:buAutoNum type="arabicPeriod" startAt="6"/>
                      </a:pPr>
                      <a:r>
                        <a:rPr lang="en-US" sz="1400" dirty="0"/>
                        <a:t>Temporal analysis (SIFT)</a:t>
                      </a:r>
                      <a:r>
                        <a:rPr lang="en-US" sz="1400" baseline="0" dirty="0"/>
                        <a:t> &amp; </a:t>
                      </a:r>
                      <a:r>
                        <a:rPr lang="en-US" sz="1400" dirty="0"/>
                        <a:t>Spectrum assignment for</a:t>
                      </a:r>
                      <a:r>
                        <a:rPr lang="en-US" sz="1400" baseline="0" dirty="0"/>
                        <a:t> AP</a:t>
                      </a:r>
                      <a:r>
                        <a:rPr lang="en-US" sz="1400" dirty="0"/>
                        <a:t> Operation (</a:t>
                      </a:r>
                      <a:r>
                        <a:rPr lang="en-US" sz="1400" dirty="0" err="1"/>
                        <a:t>MCham</a:t>
                      </a:r>
                      <a:r>
                        <a:rPr lang="en-US" sz="1400" dirty="0"/>
                        <a:t>)</a:t>
                      </a:r>
                    </a:p>
                  </a:txBody>
                  <a:tcPr/>
                </a:tc>
                <a:tc>
                  <a:txBody>
                    <a:bodyPr/>
                    <a:lstStyle/>
                    <a:p>
                      <a:r>
                        <a:rPr lang="en-US" sz="1400" dirty="0"/>
                        <a:t>ACM SIGCOMM</a:t>
                      </a:r>
                      <a:r>
                        <a:rPr lang="en-US" sz="1400" baseline="0" dirty="0"/>
                        <a:t> 2009 </a:t>
                      </a:r>
                      <a:r>
                        <a:rPr lang="en-US" sz="1400" baseline="0" dirty="0">
                          <a:solidFill>
                            <a:srgbClr val="FF0000"/>
                          </a:solidFill>
                        </a:rPr>
                        <a:t>(Best paper)</a:t>
                      </a:r>
                      <a:endParaRPr lang="en-US" sz="1400" dirty="0">
                        <a:solidFill>
                          <a:srgbClr val="FF0000"/>
                        </a:solidFill>
                      </a:endParaRPr>
                    </a:p>
                  </a:txBody>
                  <a:tcPr/>
                </a:tc>
                <a:extLst>
                  <a:ext uri="{0D108BD9-81ED-4DB2-BD59-A6C34878D82A}">
                    <a16:rowId xmlns:a16="http://schemas.microsoft.com/office/drawing/2014/main" val="10006"/>
                  </a:ext>
                </a:extLst>
              </a:tr>
              <a:tr h="370840">
                <a:tc>
                  <a:txBody>
                    <a:bodyPr/>
                    <a:lstStyle/>
                    <a:p>
                      <a:pPr marL="342900" indent="-342900">
                        <a:buFont typeface="+mj-lt"/>
                        <a:buAutoNum type="arabicPeriod" startAt="7"/>
                      </a:pPr>
                      <a:r>
                        <a:rPr lang="en-US" sz="1400" dirty="0"/>
                        <a:t>Dynamic</a:t>
                      </a:r>
                      <a:r>
                        <a:rPr lang="en-US" sz="1400" baseline="0" dirty="0"/>
                        <a:t> c</a:t>
                      </a:r>
                      <a:r>
                        <a:rPr lang="en-US" sz="1400" dirty="0"/>
                        <a:t>hannel width operation</a:t>
                      </a:r>
                    </a:p>
                  </a:txBody>
                  <a:tcPr/>
                </a:tc>
                <a:tc>
                  <a:txBody>
                    <a:bodyPr/>
                    <a:lstStyle/>
                    <a:p>
                      <a:r>
                        <a:rPr lang="en-US" sz="1400" dirty="0"/>
                        <a:t>ACM SIGCOMM 2008</a:t>
                      </a:r>
                      <a:endParaRPr lang="en-US" sz="1400" dirty="0">
                        <a:solidFill>
                          <a:srgbClr val="0000CC"/>
                        </a:solidFill>
                      </a:endParaRPr>
                    </a:p>
                  </a:txBody>
                  <a:tcPr/>
                </a:tc>
                <a:extLst>
                  <a:ext uri="{0D108BD9-81ED-4DB2-BD59-A6C34878D82A}">
                    <a16:rowId xmlns:a16="http://schemas.microsoft.com/office/drawing/2014/main" val="10007"/>
                  </a:ext>
                </a:extLst>
              </a:tr>
              <a:tr h="370840">
                <a:tc>
                  <a:txBody>
                    <a:bodyPr/>
                    <a:lstStyle/>
                    <a:p>
                      <a:pPr marL="342900" indent="-342900">
                        <a:buFont typeface="+mj-lt"/>
                        <a:buAutoNum type="arabicPeriod" startAt="8"/>
                      </a:pPr>
                      <a:r>
                        <a:rPr lang="en-US" sz="1400" dirty="0"/>
                        <a:t>Load aware spectrum distribution</a:t>
                      </a:r>
                    </a:p>
                  </a:txBody>
                  <a:tcPr/>
                </a:tc>
                <a:tc>
                  <a:txBody>
                    <a:bodyPr/>
                    <a:lstStyle/>
                    <a:p>
                      <a:r>
                        <a:rPr lang="en-US" sz="1400" dirty="0"/>
                        <a:t>IEEE ICNP 2008</a:t>
                      </a:r>
                      <a:endParaRPr lang="en-US" sz="1400" dirty="0">
                        <a:solidFill>
                          <a:srgbClr val="0000CC"/>
                        </a:solidFill>
                      </a:endParaRPr>
                    </a:p>
                  </a:txBody>
                  <a:tcPr/>
                </a:tc>
                <a:extLst>
                  <a:ext uri="{0D108BD9-81ED-4DB2-BD59-A6C34878D82A}">
                    <a16:rowId xmlns:a16="http://schemas.microsoft.com/office/drawing/2014/main" val="10008"/>
                  </a:ext>
                </a:extLst>
              </a:tr>
              <a:tr h="370840">
                <a:tc>
                  <a:txBody>
                    <a:bodyPr/>
                    <a:lstStyle/>
                    <a:p>
                      <a:pPr marL="342900" indent="-342900">
                        <a:buFont typeface="+mj-lt"/>
                        <a:buAutoNum type="arabicPeriod" startAt="9"/>
                      </a:pPr>
                      <a:r>
                        <a:rPr lang="en-US" sz="1400" dirty="0"/>
                        <a:t>Dynamic time spectrum blocks</a:t>
                      </a:r>
                    </a:p>
                  </a:txBody>
                  <a:tcPr/>
                </a:tc>
                <a:tc>
                  <a:txBody>
                    <a:bodyPr/>
                    <a:lstStyle/>
                    <a:p>
                      <a:r>
                        <a:rPr lang="en-US" sz="1400" dirty="0"/>
                        <a:t>ACM </a:t>
                      </a:r>
                      <a:r>
                        <a:rPr lang="en-US" sz="1400" dirty="0" err="1"/>
                        <a:t>MobiHoc</a:t>
                      </a:r>
                      <a:r>
                        <a:rPr lang="en-US" sz="1400" baseline="0" dirty="0"/>
                        <a:t> 2007</a:t>
                      </a:r>
                      <a:endParaRPr lang="en-US" sz="1400" dirty="0">
                        <a:solidFill>
                          <a:srgbClr val="0000CC"/>
                        </a:solidFill>
                      </a:endParaRPr>
                    </a:p>
                  </a:txBody>
                  <a:tcPr/>
                </a:tc>
                <a:extLst>
                  <a:ext uri="{0D108BD9-81ED-4DB2-BD59-A6C34878D82A}">
                    <a16:rowId xmlns:a16="http://schemas.microsoft.com/office/drawing/2014/main" val="10009"/>
                  </a:ext>
                </a:extLst>
              </a:tr>
              <a:tr h="370840">
                <a:tc>
                  <a:txBody>
                    <a:bodyPr/>
                    <a:lstStyle/>
                    <a:p>
                      <a:pPr marL="342900" indent="-342900">
                        <a:buFont typeface="+mj-lt"/>
                        <a:buAutoNum type="arabicPeriod" startAt="10"/>
                      </a:pPr>
                      <a:r>
                        <a:rPr lang="en-US" sz="1400" dirty="0"/>
                        <a:t>Control channel</a:t>
                      </a:r>
                      <a:r>
                        <a:rPr lang="en-US" sz="1400" baseline="0" dirty="0"/>
                        <a:t> medium access protocol</a:t>
                      </a:r>
                      <a:endParaRPr lang="en-US" sz="1400" dirty="0"/>
                    </a:p>
                  </a:txBody>
                  <a:tcPr/>
                </a:tc>
                <a:tc>
                  <a:txBody>
                    <a:bodyPr/>
                    <a:lstStyle/>
                    <a:p>
                      <a:r>
                        <a:rPr lang="en-US" sz="1400" dirty="0"/>
                        <a:t>IEEE </a:t>
                      </a:r>
                      <a:r>
                        <a:rPr lang="en-US" sz="1400" dirty="0" err="1"/>
                        <a:t>DySPAN</a:t>
                      </a:r>
                      <a:r>
                        <a:rPr lang="en-US" sz="1400" dirty="0"/>
                        <a:t> 2007</a:t>
                      </a:r>
                      <a:endParaRPr lang="en-US" sz="1400" dirty="0">
                        <a:solidFill>
                          <a:srgbClr val="0000CC"/>
                        </a:solidFill>
                      </a:endParaRPr>
                    </a:p>
                  </a:txBody>
                  <a:tcPr/>
                </a:tc>
                <a:extLst>
                  <a:ext uri="{0D108BD9-81ED-4DB2-BD59-A6C34878D82A}">
                    <a16:rowId xmlns:a16="http://schemas.microsoft.com/office/drawing/2014/main" val="10010"/>
                  </a:ext>
                </a:extLst>
              </a:tr>
              <a:tr h="370840">
                <a:tc>
                  <a:txBody>
                    <a:bodyPr/>
                    <a:lstStyle/>
                    <a:p>
                      <a:pPr marL="342900" indent="-342900">
                        <a:buFont typeface="+mj-lt"/>
                        <a:buAutoNum type="arabicPeriod" startAt="11"/>
                      </a:pPr>
                      <a:r>
                        <a:rPr lang="en-US" sz="1400" dirty="0"/>
                        <a:t>Spectrum leasing</a:t>
                      </a:r>
                    </a:p>
                  </a:txBody>
                  <a:tcPr/>
                </a:tc>
                <a:tc>
                  <a:txBody>
                    <a:bodyPr/>
                    <a:lstStyle/>
                    <a:p>
                      <a:r>
                        <a:rPr lang="en-US" sz="1400" dirty="0"/>
                        <a:t>IEEE </a:t>
                      </a:r>
                      <a:r>
                        <a:rPr lang="en-US" sz="1400" dirty="0" err="1"/>
                        <a:t>DySPAN</a:t>
                      </a:r>
                      <a:r>
                        <a:rPr lang="en-US" sz="1400" dirty="0"/>
                        <a:t> 2006</a:t>
                      </a:r>
                      <a:endParaRPr lang="en-US" sz="1400" dirty="0">
                        <a:solidFill>
                          <a:srgbClr val="0000CC"/>
                        </a:solidFill>
                      </a:endParaRPr>
                    </a:p>
                  </a:txBody>
                  <a:tcPr/>
                </a:tc>
                <a:extLst>
                  <a:ext uri="{0D108BD9-81ED-4DB2-BD59-A6C34878D82A}">
                    <a16:rowId xmlns:a16="http://schemas.microsoft.com/office/drawing/2014/main" val="10011"/>
                  </a:ext>
                </a:extLst>
              </a:tr>
              <a:tr h="370840">
                <a:tc>
                  <a:txBody>
                    <a:bodyPr/>
                    <a:lstStyle/>
                    <a:p>
                      <a:pPr marL="342900" indent="-342900">
                        <a:buFont typeface="+mj-lt"/>
                        <a:buAutoNum type="arabicPeriod" startAt="12"/>
                      </a:pPr>
                      <a:r>
                        <a:rPr lang="en-US" sz="1400" dirty="0"/>
                        <a:t>Separation of control &amp; data</a:t>
                      </a:r>
                    </a:p>
                  </a:txBody>
                  <a:tcPr/>
                </a:tc>
                <a:tc>
                  <a:txBody>
                    <a:bodyPr/>
                    <a:lstStyle/>
                    <a:p>
                      <a:r>
                        <a:rPr lang="en-US" sz="1400" dirty="0"/>
                        <a:t>IEEE </a:t>
                      </a:r>
                      <a:r>
                        <a:rPr lang="en-US" sz="1400" dirty="0" err="1"/>
                        <a:t>BroadNets</a:t>
                      </a:r>
                      <a:r>
                        <a:rPr lang="en-US" sz="1400" dirty="0"/>
                        <a:t> 2006</a:t>
                      </a:r>
                      <a:endParaRPr lang="en-US" sz="1400" dirty="0">
                        <a:solidFill>
                          <a:srgbClr val="0000CC"/>
                        </a:solidFill>
                      </a:endParaRPr>
                    </a:p>
                  </a:txBody>
                  <a:tcPr/>
                </a:tc>
                <a:extLst>
                  <a:ext uri="{0D108BD9-81ED-4DB2-BD59-A6C34878D82A}">
                    <a16:rowId xmlns:a16="http://schemas.microsoft.com/office/drawing/2014/main" val="10012"/>
                  </a:ext>
                </a:extLst>
              </a:tr>
            </a:tbl>
          </a:graphicData>
        </a:graphic>
      </p:graphicFrame>
      <p:sp>
        <p:nvSpPr>
          <p:cNvPr id="5" name="Rectangle 4"/>
          <p:cNvSpPr/>
          <p:nvPr/>
        </p:nvSpPr>
        <p:spPr>
          <a:xfrm>
            <a:off x="228600" y="835223"/>
            <a:ext cx="8077200" cy="307777"/>
          </a:xfrm>
          <a:prstGeom prst="rect">
            <a:avLst/>
          </a:prstGeom>
        </p:spPr>
        <p:txBody>
          <a:bodyPr wrap="square">
            <a:spAutoFit/>
          </a:bodyPr>
          <a:lstStyle/>
          <a:p>
            <a:pPr algn="ctr"/>
            <a:r>
              <a:rPr lang="en-US" sz="1400" b="1" dirty="0"/>
              <a:t>Open about identifying problems and sharing  research results </a:t>
            </a:r>
            <a:endParaRPr lang="en-US" sz="1400" dirty="0"/>
          </a:p>
        </p:txBody>
      </p:sp>
    </p:spTree>
    <p:extLst>
      <p:ext uri="{BB962C8B-B14F-4D97-AF65-F5344CB8AC3E}">
        <p14:creationId xmlns:p14="http://schemas.microsoft.com/office/powerpoint/2010/main" val="24207675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3600" spc="0" dirty="0"/>
              <a:t>Our Contributions to the Community (2)</a:t>
            </a:r>
            <a:r>
              <a:rPr lang="en-US" sz="4000" spc="0" dirty="0"/>
              <a:t> </a:t>
            </a:r>
          </a:p>
        </p:txBody>
      </p:sp>
      <p:sp>
        <p:nvSpPr>
          <p:cNvPr id="3" name="Content Placeholder 2"/>
          <p:cNvSpPr>
            <a:spLocks noGrp="1"/>
          </p:cNvSpPr>
          <p:nvPr>
            <p:ph idx="1"/>
          </p:nvPr>
        </p:nvSpPr>
        <p:spPr>
          <a:xfrm>
            <a:off x="381000" y="1038082"/>
            <a:ext cx="8382000" cy="3914918"/>
          </a:xfrm>
        </p:spPr>
        <p:txBody>
          <a:bodyPr/>
          <a:lstStyle/>
          <a:p>
            <a:pPr marL="519112" indent="-285750">
              <a:spcBef>
                <a:spcPts val="0"/>
              </a:spcBef>
              <a:spcAft>
                <a:spcPts val="1200"/>
              </a:spcAft>
              <a:buSzPct val="90000"/>
              <a:buFont typeface="Wingdings" pitchFamily="2" charset="2"/>
              <a:buChar char="§"/>
            </a:pPr>
            <a:r>
              <a:rPr lang="en-US" sz="1800" dirty="0"/>
              <a:t>Founding Member &amp; Steering Committee Member </a:t>
            </a:r>
            <a:r>
              <a:rPr lang="en-US" sz="1800" i="1" dirty="0">
                <a:solidFill>
                  <a:srgbClr val="FFFF00"/>
                </a:solidFill>
              </a:rPr>
              <a:t>IEEE </a:t>
            </a:r>
            <a:r>
              <a:rPr lang="en-US" sz="1800" i="1" dirty="0" err="1">
                <a:solidFill>
                  <a:srgbClr val="FFFF00"/>
                </a:solidFill>
              </a:rPr>
              <a:t>DySPAN</a:t>
            </a:r>
            <a:r>
              <a:rPr lang="en-US" sz="1800" i="1" dirty="0">
                <a:solidFill>
                  <a:srgbClr val="FFFF00"/>
                </a:solidFill>
              </a:rPr>
              <a:t> </a:t>
            </a:r>
            <a:r>
              <a:rPr lang="en-US" sz="1800" dirty="0"/>
              <a:t>(since inception in 2005)</a:t>
            </a:r>
          </a:p>
          <a:p>
            <a:pPr marL="519112" indent="-285750">
              <a:spcBef>
                <a:spcPts val="0"/>
              </a:spcBef>
              <a:spcAft>
                <a:spcPts val="1200"/>
              </a:spcAft>
              <a:buSzPct val="90000"/>
              <a:buFont typeface="Wingdings" pitchFamily="2" charset="2"/>
              <a:buChar char="§"/>
            </a:pPr>
            <a:r>
              <a:rPr lang="en-US" sz="1800" dirty="0" err="1"/>
              <a:t>Organizerd</a:t>
            </a:r>
            <a:r>
              <a:rPr lang="en-US" sz="1800" dirty="0"/>
              <a:t> MSR Cognitive Wireless Networking Summit 2008, June 2008 (Snoqualmie, WA)</a:t>
            </a:r>
          </a:p>
          <a:p>
            <a:pPr marL="519112" indent="-285750">
              <a:spcBef>
                <a:spcPts val="0"/>
              </a:spcBef>
              <a:spcAft>
                <a:spcPts val="1200"/>
              </a:spcAft>
              <a:buSzPct val="90000"/>
              <a:buFont typeface="Wingdings" pitchFamily="2" charset="2"/>
              <a:buChar char="§"/>
            </a:pPr>
            <a:r>
              <a:rPr lang="en-US" sz="1800" dirty="0"/>
              <a:t>Guest Editor, IEEE Journal on Selected Areas in Communications, Special Issue on Advances in Cognitive Radio Networking and Communications</a:t>
            </a:r>
          </a:p>
          <a:p>
            <a:pPr marL="519112" indent="-285750">
              <a:spcBef>
                <a:spcPts val="0"/>
              </a:spcBef>
              <a:spcAft>
                <a:spcPts val="1200"/>
              </a:spcAft>
              <a:buSzPct val="90000"/>
              <a:buFont typeface="Wingdings" pitchFamily="2" charset="2"/>
              <a:buChar char="§"/>
            </a:pPr>
            <a:r>
              <a:rPr lang="en-US" sz="1800" dirty="0"/>
              <a:t>Tutorial on White Space Networking, Summer School in Networking, Bangalore, India (June 2009) </a:t>
            </a:r>
          </a:p>
          <a:p>
            <a:pPr marL="519112" indent="-285750">
              <a:spcBef>
                <a:spcPts val="0"/>
              </a:spcBef>
              <a:spcAft>
                <a:spcPts val="1200"/>
              </a:spcAft>
              <a:buSzPct val="90000"/>
              <a:buFont typeface="Wingdings" pitchFamily="2" charset="2"/>
              <a:buChar char="§"/>
            </a:pPr>
            <a:r>
              <a:rPr lang="en-US" sz="1800" dirty="0"/>
              <a:t>General Co-Chair of IEEE </a:t>
            </a:r>
            <a:r>
              <a:rPr lang="en-US" sz="1800" i="1" dirty="0"/>
              <a:t>Workshop on Cognitive Wireless Communications and Networking</a:t>
            </a:r>
          </a:p>
          <a:p>
            <a:pPr marL="519112" indent="-285750">
              <a:spcBef>
                <a:spcPts val="0"/>
              </a:spcBef>
              <a:spcAft>
                <a:spcPts val="1200"/>
              </a:spcAft>
              <a:buSzPct val="90000"/>
              <a:buFont typeface="Wingdings" pitchFamily="2" charset="2"/>
              <a:buChar char="§"/>
            </a:pPr>
            <a:r>
              <a:rPr lang="en-US" sz="1800" dirty="0"/>
              <a:t>General Chair of IEEE </a:t>
            </a:r>
            <a:r>
              <a:rPr lang="en-US" sz="1800" dirty="0" err="1"/>
              <a:t>DySPAN</a:t>
            </a:r>
            <a:r>
              <a:rPr lang="en-US" sz="1800" dirty="0"/>
              <a:t> 2012 </a:t>
            </a:r>
            <a:r>
              <a:rPr lang="en-US" sz="1800" i="1" dirty="0"/>
              <a:t>(Committed)</a:t>
            </a:r>
          </a:p>
          <a:p>
            <a:pPr marL="519112" indent="-285750">
              <a:spcBef>
                <a:spcPts val="0"/>
              </a:spcBef>
              <a:spcAft>
                <a:spcPts val="1200"/>
              </a:spcAft>
              <a:buSzPct val="90000"/>
              <a:buFont typeface="Wingdings" pitchFamily="2" charset="2"/>
              <a:buChar char="§"/>
            </a:pPr>
            <a:r>
              <a:rPr lang="en-US" sz="1800" dirty="0"/>
              <a:t>Program Committee Member, IEEE </a:t>
            </a:r>
            <a:r>
              <a:rPr lang="en-US" sz="1800" dirty="0" err="1"/>
              <a:t>DySPAN</a:t>
            </a:r>
            <a:r>
              <a:rPr lang="en-US" sz="1800" dirty="0"/>
              <a:t> 2005, 2007, 2008, 2010 </a:t>
            </a:r>
          </a:p>
        </p:txBody>
      </p:sp>
      <p:pic>
        <p:nvPicPr>
          <p:cNvPr id="4" name="Picture 2"/>
          <p:cNvPicPr>
            <a:picLocks noChangeAspect="1" noChangeArrowheads="1"/>
          </p:cNvPicPr>
          <p:nvPr/>
        </p:nvPicPr>
        <p:blipFill>
          <a:blip r:embed="rId2" cstate="print">
            <a:extLst/>
          </a:blip>
          <a:srcRect/>
          <a:stretch>
            <a:fillRect/>
          </a:stretch>
        </p:blipFill>
        <p:spPr bwMode="auto">
          <a:xfrm>
            <a:off x="381000" y="5486400"/>
            <a:ext cx="1905000" cy="571500"/>
          </a:xfrm>
          <a:prstGeom prst="rect">
            <a:avLst/>
          </a:prstGeom>
          <a:extLst/>
        </p:spPr>
      </p:pic>
      <p:pic>
        <p:nvPicPr>
          <p:cNvPr id="5" name="Picture 4" descr="http://www.jsac.ucsd.edu/Page_Elements/jsaccov.gif"/>
          <p:cNvPicPr>
            <a:picLocks noChangeAspect="1" noChangeArrowheads="1"/>
          </p:cNvPicPr>
          <p:nvPr/>
        </p:nvPicPr>
        <p:blipFill>
          <a:blip r:embed="rId3" cstate="print">
            <a:extLst/>
          </a:blip>
          <a:srcRect/>
          <a:stretch>
            <a:fillRect/>
          </a:stretch>
        </p:blipFill>
        <p:spPr bwMode="auto">
          <a:xfrm>
            <a:off x="2514600" y="4953000"/>
            <a:ext cx="1066800" cy="1369060"/>
          </a:xfrm>
          <a:prstGeom prst="rect">
            <a:avLst/>
          </a:prstGeom>
          <a:extLst/>
        </p:spPr>
      </p:pic>
      <p:pic>
        <p:nvPicPr>
          <p:cNvPr id="6" name="Picture 8" descr="http://research.microsoft.com/en-us/um/redmond/events/cognetsummit/CogNetSummit_Logo.jpg"/>
          <p:cNvPicPr>
            <a:picLocks noChangeAspect="1" noChangeArrowheads="1"/>
          </p:cNvPicPr>
          <p:nvPr/>
        </p:nvPicPr>
        <p:blipFill>
          <a:blip r:embed="rId4" cstate="print">
            <a:extLst/>
          </a:blip>
          <a:srcRect/>
          <a:stretch>
            <a:fillRect/>
          </a:stretch>
        </p:blipFill>
        <p:spPr bwMode="auto">
          <a:xfrm>
            <a:off x="3886200" y="5410200"/>
            <a:ext cx="2895600" cy="552451"/>
          </a:xfrm>
          <a:prstGeom prst="rect">
            <a:avLst/>
          </a:prstGeom>
          <a:extLst/>
        </p:spPr>
      </p:pic>
      <p:pic>
        <p:nvPicPr>
          <p:cNvPr id="7" name="Picture 6" descr="Site logo"/>
          <p:cNvPicPr>
            <a:picLocks noChangeAspect="1" noChangeArrowheads="1"/>
          </p:cNvPicPr>
          <p:nvPr/>
        </p:nvPicPr>
        <p:blipFill>
          <a:blip r:embed="rId5" cstate="print">
            <a:extLst/>
          </a:blip>
          <a:srcRect/>
          <a:stretch>
            <a:fillRect/>
          </a:stretch>
        </p:blipFill>
        <p:spPr bwMode="auto">
          <a:xfrm>
            <a:off x="7315200" y="5562600"/>
            <a:ext cx="1219200" cy="438151"/>
          </a:xfrm>
          <a:prstGeom prst="rect">
            <a:avLst/>
          </a:prstGeom>
          <a:extLst/>
        </p:spPr>
      </p:pic>
      <p:sp>
        <p:nvSpPr>
          <p:cNvPr id="8" name="TextBox 7"/>
          <p:cNvSpPr txBox="1"/>
          <p:nvPr/>
        </p:nvSpPr>
        <p:spPr>
          <a:xfrm>
            <a:off x="381000" y="6019800"/>
            <a:ext cx="1905000" cy="304800"/>
          </a:xfrm>
          <a:prstGeom prst="rect">
            <a:avLst/>
          </a:prstGeom>
          <a:noFill/>
        </p:spPr>
        <p:txBody>
          <a:bodyPr wrap="square" rtlCol="0">
            <a:spAutoFit/>
          </a:bodyPr>
          <a:lstStyle/>
          <a:p>
            <a:r>
              <a:rPr lang="en-US" sz="1400" dirty="0"/>
              <a:t>Steering Committee</a:t>
            </a:r>
            <a:endParaRPr lang="en-US" sz="1400" dirty="0">
              <a:hlinkClick r:id="rId6"/>
            </a:endParaRPr>
          </a:p>
        </p:txBody>
      </p:sp>
      <p:sp>
        <p:nvSpPr>
          <p:cNvPr id="9" name="TextBox 8"/>
          <p:cNvSpPr txBox="1"/>
          <p:nvPr/>
        </p:nvSpPr>
        <p:spPr>
          <a:xfrm>
            <a:off x="4343400" y="6019800"/>
            <a:ext cx="1905000" cy="304800"/>
          </a:xfrm>
          <a:prstGeom prst="rect">
            <a:avLst/>
          </a:prstGeom>
          <a:noFill/>
        </p:spPr>
        <p:txBody>
          <a:bodyPr wrap="square" rtlCol="0">
            <a:spAutoFit/>
          </a:bodyPr>
          <a:lstStyle/>
          <a:p>
            <a:pPr algn="ctr"/>
            <a:r>
              <a:rPr lang="en-US" sz="1400" dirty="0"/>
              <a:t>MSR Event</a:t>
            </a:r>
            <a:endParaRPr lang="en-US" sz="1400" dirty="0">
              <a:hlinkClick r:id="rId6"/>
            </a:endParaRPr>
          </a:p>
        </p:txBody>
      </p:sp>
      <p:sp>
        <p:nvSpPr>
          <p:cNvPr id="10" name="TextBox 9"/>
          <p:cNvSpPr txBox="1"/>
          <p:nvPr/>
        </p:nvSpPr>
        <p:spPr>
          <a:xfrm>
            <a:off x="2133600" y="6324600"/>
            <a:ext cx="1905000" cy="304800"/>
          </a:xfrm>
          <a:prstGeom prst="rect">
            <a:avLst/>
          </a:prstGeom>
          <a:noFill/>
        </p:spPr>
        <p:txBody>
          <a:bodyPr wrap="square" rtlCol="0">
            <a:spAutoFit/>
          </a:bodyPr>
          <a:lstStyle/>
          <a:p>
            <a:r>
              <a:rPr lang="en-US" sz="1400" dirty="0"/>
              <a:t>Special Issue Editor</a:t>
            </a:r>
            <a:endParaRPr lang="en-US" sz="1400" dirty="0">
              <a:hlinkClick r:id="rId6"/>
            </a:endParaRPr>
          </a:p>
        </p:txBody>
      </p:sp>
    </p:spTree>
    <p:extLst>
      <p:ext uri="{BB962C8B-B14F-4D97-AF65-F5344CB8AC3E}">
        <p14:creationId xmlns:p14="http://schemas.microsoft.com/office/powerpoint/2010/main" val="23659603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498598"/>
          </a:xfrm>
        </p:spPr>
        <p:txBody>
          <a:bodyPr/>
          <a:lstStyle/>
          <a:p>
            <a:r>
              <a:rPr lang="en-US" sz="3600" spc="0" dirty="0"/>
              <a:t>Our Collaborations with Universities</a:t>
            </a:r>
          </a:p>
        </p:txBody>
      </p:sp>
      <p:pic>
        <p:nvPicPr>
          <p:cNvPr id="3077" name="Picture 5" descr="University of Illiniois at Urbana-Champaign Logo">
            <a:hlinkClick r:id="rId2"/>
          </p:cNvPr>
          <p:cNvPicPr>
            <a:picLocks noChangeAspect="1" noChangeArrowheads="1"/>
          </p:cNvPicPr>
          <p:nvPr/>
        </p:nvPicPr>
        <p:blipFill>
          <a:blip r:embed="rId3" cstate="print">
            <a:extLst/>
          </a:blip>
          <a:srcRect/>
          <a:stretch>
            <a:fillRect/>
          </a:stretch>
        </p:blipFill>
        <p:spPr bwMode="auto">
          <a:xfrm>
            <a:off x="152400" y="4174331"/>
            <a:ext cx="399222" cy="524693"/>
          </a:xfrm>
          <a:prstGeom prst="rect">
            <a:avLst/>
          </a:prstGeom>
          <a:extLst/>
        </p:spPr>
      </p:pic>
      <p:pic>
        <p:nvPicPr>
          <p:cNvPr id="3079" name="Picture 7" descr="ECE Illinois Home">
            <a:hlinkClick r:id="rId4"/>
          </p:cNvPr>
          <p:cNvPicPr>
            <a:picLocks noChangeAspect="1" noChangeArrowheads="1"/>
          </p:cNvPicPr>
          <p:nvPr/>
        </p:nvPicPr>
        <p:blipFill>
          <a:blip r:embed="rId5" cstate="print">
            <a:extLst/>
          </a:blip>
          <a:srcRect/>
          <a:stretch>
            <a:fillRect/>
          </a:stretch>
        </p:blipFill>
        <p:spPr bwMode="auto">
          <a:xfrm>
            <a:off x="551622" y="4353580"/>
            <a:ext cx="2667000" cy="619126"/>
          </a:xfrm>
          <a:prstGeom prst="rect">
            <a:avLst/>
          </a:prstGeom>
          <a:extLst/>
        </p:spPr>
      </p:pic>
      <p:sp>
        <p:nvSpPr>
          <p:cNvPr id="5" name="TextBox 4"/>
          <p:cNvSpPr txBox="1"/>
          <p:nvPr/>
        </p:nvSpPr>
        <p:spPr>
          <a:xfrm>
            <a:off x="3371022" y="4972110"/>
            <a:ext cx="2819400" cy="738664"/>
          </a:xfrm>
          <a:prstGeom prst="rect">
            <a:avLst/>
          </a:prstGeom>
          <a:noFill/>
        </p:spPr>
        <p:txBody>
          <a:bodyPr wrap="square" rtlCol="0">
            <a:spAutoFit/>
          </a:bodyPr>
          <a:lstStyle/>
          <a:p>
            <a:pPr algn="ctr"/>
            <a:r>
              <a:rPr lang="en-US" sz="1400" dirty="0"/>
              <a:t>Smart antennas, interference mitigate &amp; internationalization</a:t>
            </a:r>
          </a:p>
          <a:p>
            <a:endParaRPr lang="en-US" sz="1400" u="sng" dirty="0">
              <a:hlinkClick r:id="rId6"/>
            </a:endParaRPr>
          </a:p>
        </p:txBody>
      </p:sp>
      <p:sp>
        <p:nvSpPr>
          <p:cNvPr id="14" name="TextBox 13"/>
          <p:cNvSpPr txBox="1"/>
          <p:nvPr/>
        </p:nvSpPr>
        <p:spPr>
          <a:xfrm>
            <a:off x="381000" y="2915424"/>
            <a:ext cx="2362200" cy="954107"/>
          </a:xfrm>
          <a:prstGeom prst="rect">
            <a:avLst/>
          </a:prstGeom>
          <a:noFill/>
        </p:spPr>
        <p:txBody>
          <a:bodyPr wrap="square" rtlCol="0">
            <a:spAutoFit/>
          </a:bodyPr>
          <a:lstStyle/>
          <a:p>
            <a:pPr algn="ctr"/>
            <a:r>
              <a:rPr lang="en-US" sz="1400" dirty="0"/>
              <a:t>Chanel occupancy database design &amp; related issues</a:t>
            </a:r>
          </a:p>
          <a:p>
            <a:pPr algn="ctr"/>
            <a:endParaRPr lang="en-US" sz="1400" u="sng" dirty="0">
              <a:hlinkClick r:id="rId6"/>
            </a:endParaRPr>
          </a:p>
        </p:txBody>
      </p:sp>
      <p:pic>
        <p:nvPicPr>
          <p:cNvPr id="3081" name="Picture 9" descr="Rice University"/>
          <p:cNvPicPr>
            <a:picLocks noChangeAspect="1" noChangeArrowheads="1"/>
          </p:cNvPicPr>
          <p:nvPr/>
        </p:nvPicPr>
        <p:blipFill>
          <a:blip r:embed="rId7" cstate="print">
            <a:extLst/>
          </a:blip>
          <a:srcRect/>
          <a:stretch>
            <a:fillRect/>
          </a:stretch>
        </p:blipFill>
        <p:spPr bwMode="auto">
          <a:xfrm>
            <a:off x="3505199" y="1735931"/>
            <a:ext cx="1985211" cy="838200"/>
          </a:xfrm>
          <a:prstGeom prst="rect">
            <a:avLst/>
          </a:prstGeom>
          <a:extLst/>
        </p:spPr>
      </p:pic>
      <p:sp>
        <p:nvSpPr>
          <p:cNvPr id="17" name="TextBox 16"/>
          <p:cNvSpPr txBox="1"/>
          <p:nvPr/>
        </p:nvSpPr>
        <p:spPr>
          <a:xfrm>
            <a:off x="3429000" y="2555260"/>
            <a:ext cx="2133600" cy="954107"/>
          </a:xfrm>
          <a:prstGeom prst="rect">
            <a:avLst/>
          </a:prstGeom>
          <a:noFill/>
        </p:spPr>
        <p:txBody>
          <a:bodyPr wrap="square" rtlCol="0">
            <a:spAutoFit/>
          </a:bodyPr>
          <a:lstStyle/>
          <a:p>
            <a:pPr algn="ctr"/>
            <a:r>
              <a:rPr lang="en-US" sz="1400" dirty="0"/>
              <a:t>White space mesh networks for rural communities</a:t>
            </a:r>
          </a:p>
          <a:p>
            <a:pPr algn="ctr"/>
            <a:endParaRPr lang="en-US" sz="1400" u="sng" dirty="0">
              <a:hlinkClick r:id="rId6"/>
            </a:endParaRPr>
          </a:p>
        </p:txBody>
      </p:sp>
      <p:pic>
        <p:nvPicPr>
          <p:cNvPr id="3083" name="Picture 11" descr="Harvard University .">
            <a:hlinkClick r:id="rId8"/>
          </p:cNvPr>
          <p:cNvPicPr>
            <a:picLocks noChangeAspect="1" noChangeArrowheads="1"/>
          </p:cNvPicPr>
          <p:nvPr/>
        </p:nvPicPr>
        <p:blipFill>
          <a:blip r:embed="rId9" cstate="print">
            <a:extLst/>
          </a:blip>
          <a:srcRect/>
          <a:stretch>
            <a:fillRect/>
          </a:stretch>
        </p:blipFill>
        <p:spPr bwMode="auto">
          <a:xfrm>
            <a:off x="838200" y="1543824"/>
            <a:ext cx="1371600" cy="1371600"/>
          </a:xfrm>
          <a:prstGeom prst="rect">
            <a:avLst/>
          </a:prstGeom>
          <a:extLst/>
        </p:spPr>
      </p:pic>
      <p:sp>
        <p:nvSpPr>
          <p:cNvPr id="19" name="TextBox 18"/>
          <p:cNvSpPr txBox="1"/>
          <p:nvPr/>
        </p:nvSpPr>
        <p:spPr>
          <a:xfrm>
            <a:off x="228600" y="4963180"/>
            <a:ext cx="2819400" cy="738664"/>
          </a:xfrm>
          <a:prstGeom prst="rect">
            <a:avLst/>
          </a:prstGeom>
          <a:noFill/>
        </p:spPr>
        <p:txBody>
          <a:bodyPr wrap="square" rtlCol="0">
            <a:spAutoFit/>
          </a:bodyPr>
          <a:lstStyle/>
          <a:p>
            <a:pPr algn="ctr"/>
            <a:r>
              <a:rPr lang="en-US" sz="1400" dirty="0"/>
              <a:t>Security &amp; privacy in white space networks</a:t>
            </a:r>
          </a:p>
          <a:p>
            <a:endParaRPr lang="en-US" sz="1400" u="sng" dirty="0">
              <a:hlinkClick r:id="rId6"/>
            </a:endParaRPr>
          </a:p>
        </p:txBody>
      </p:sp>
      <p:pic>
        <p:nvPicPr>
          <p:cNvPr id="3085" name="Picture 13" descr="mit_logo.jpg"/>
          <p:cNvPicPr>
            <a:picLocks noChangeAspect="1" noChangeArrowheads="1"/>
          </p:cNvPicPr>
          <p:nvPr/>
        </p:nvPicPr>
        <p:blipFill>
          <a:blip r:embed="rId10" cstate="print">
            <a:extLst/>
          </a:blip>
          <a:srcRect/>
          <a:stretch>
            <a:fillRect/>
          </a:stretch>
        </p:blipFill>
        <p:spPr bwMode="auto">
          <a:xfrm>
            <a:off x="6477000" y="1524000"/>
            <a:ext cx="1371600" cy="1363028"/>
          </a:xfrm>
          <a:prstGeom prst="rect">
            <a:avLst/>
          </a:prstGeom>
          <a:extLst/>
        </p:spPr>
      </p:pic>
      <p:sp>
        <p:nvSpPr>
          <p:cNvPr id="22" name="TextBox 21"/>
          <p:cNvSpPr txBox="1"/>
          <p:nvPr/>
        </p:nvSpPr>
        <p:spPr>
          <a:xfrm>
            <a:off x="5791200" y="2839224"/>
            <a:ext cx="2743200" cy="954107"/>
          </a:xfrm>
          <a:prstGeom prst="rect">
            <a:avLst/>
          </a:prstGeom>
          <a:noFill/>
        </p:spPr>
        <p:txBody>
          <a:bodyPr wrap="square" rtlCol="0">
            <a:spAutoFit/>
          </a:bodyPr>
          <a:lstStyle/>
          <a:p>
            <a:pPr algn="ctr"/>
            <a:r>
              <a:rPr lang="en-US" sz="1400" dirty="0"/>
              <a:t>Harmonization between</a:t>
            </a:r>
          </a:p>
          <a:p>
            <a:pPr algn="ctr"/>
            <a:r>
              <a:rPr lang="en-US" sz="1400" dirty="0"/>
              <a:t>heterogeneous white space networks</a:t>
            </a:r>
          </a:p>
          <a:p>
            <a:pPr algn="ctr"/>
            <a:endParaRPr lang="en-US" sz="1400" u="sng" dirty="0">
              <a:hlinkClick r:id="rId6"/>
            </a:endParaRPr>
          </a:p>
        </p:txBody>
      </p:sp>
      <p:pic>
        <p:nvPicPr>
          <p:cNvPr id="3087" name="Picture 15" descr="UCL logo"/>
          <p:cNvPicPr>
            <a:picLocks noChangeAspect="1" noChangeArrowheads="1"/>
          </p:cNvPicPr>
          <p:nvPr/>
        </p:nvPicPr>
        <p:blipFill>
          <a:blip r:embed="rId11" cstate="print">
            <a:extLst/>
          </a:blip>
          <a:srcRect/>
          <a:stretch>
            <a:fillRect/>
          </a:stretch>
        </p:blipFill>
        <p:spPr bwMode="auto">
          <a:xfrm>
            <a:off x="3599622" y="4057710"/>
            <a:ext cx="2216724" cy="914400"/>
          </a:xfrm>
          <a:prstGeom prst="rect">
            <a:avLst/>
          </a:prstGeom>
          <a:extLst/>
        </p:spPr>
      </p:pic>
      <p:pic>
        <p:nvPicPr>
          <p:cNvPr id="3089" name="Picture 17" descr="http://research.microsoft.com/en-us/projects/sora/sora-logo.png"/>
          <p:cNvPicPr>
            <a:picLocks noChangeAspect="1" noChangeArrowheads="1"/>
          </p:cNvPicPr>
          <p:nvPr/>
        </p:nvPicPr>
        <p:blipFill>
          <a:blip r:embed="rId12" cstate="print">
            <a:extLst/>
          </a:blip>
          <a:srcRect/>
          <a:stretch>
            <a:fillRect/>
          </a:stretch>
        </p:blipFill>
        <p:spPr bwMode="auto">
          <a:xfrm>
            <a:off x="6571422" y="4277380"/>
            <a:ext cx="1295400" cy="1295401"/>
          </a:xfrm>
          <a:prstGeom prst="rect">
            <a:avLst/>
          </a:prstGeom>
          <a:extLst/>
        </p:spPr>
      </p:pic>
      <p:sp>
        <p:nvSpPr>
          <p:cNvPr id="25" name="TextBox 24"/>
          <p:cNvSpPr txBox="1"/>
          <p:nvPr/>
        </p:nvSpPr>
        <p:spPr>
          <a:xfrm>
            <a:off x="6342822" y="5572780"/>
            <a:ext cx="1905000" cy="523220"/>
          </a:xfrm>
          <a:prstGeom prst="rect">
            <a:avLst/>
          </a:prstGeom>
          <a:noFill/>
        </p:spPr>
        <p:txBody>
          <a:bodyPr wrap="square" rtlCol="0">
            <a:spAutoFit/>
          </a:bodyPr>
          <a:lstStyle/>
          <a:p>
            <a:pPr algn="ctr"/>
            <a:r>
              <a:rPr lang="en-US" sz="1400" dirty="0"/>
              <a:t>The SORA Program</a:t>
            </a:r>
          </a:p>
          <a:p>
            <a:endParaRPr lang="en-US" sz="1400" u="sng" dirty="0">
              <a:hlinkClick r:id="rId6"/>
            </a:endParaRPr>
          </a:p>
        </p:txBody>
      </p:sp>
    </p:spTree>
    <p:extLst>
      <p:ext uri="{BB962C8B-B14F-4D97-AF65-F5344CB8AC3E}">
        <p14:creationId xmlns:p14="http://schemas.microsoft.com/office/powerpoint/2010/main" val="617392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886397"/>
          </a:xfrm>
        </p:spPr>
        <p:txBody>
          <a:bodyPr/>
          <a:lstStyle/>
          <a:p>
            <a:r>
              <a:rPr lang="en-US" sz="3600" spc="0" dirty="0"/>
              <a:t>Sharing Vision and Research Directions</a:t>
            </a:r>
            <a:br>
              <a:rPr lang="en-US" sz="4400" spc="0" dirty="0"/>
            </a:br>
            <a:r>
              <a:rPr lang="en-US" sz="2800" spc="0" dirty="0"/>
              <a:t>Keynotes on WS Networking</a:t>
            </a:r>
          </a:p>
        </p:txBody>
      </p:sp>
      <p:sp>
        <p:nvSpPr>
          <p:cNvPr id="3" name="Content Placeholder 2"/>
          <p:cNvSpPr>
            <a:spLocks noGrp="1"/>
          </p:cNvSpPr>
          <p:nvPr>
            <p:ph idx="1"/>
          </p:nvPr>
        </p:nvSpPr>
        <p:spPr>
          <a:xfrm>
            <a:off x="381000" y="1371600"/>
            <a:ext cx="8382000" cy="5029069"/>
          </a:xfrm>
        </p:spPr>
        <p:txBody>
          <a:bodyPr/>
          <a:lstStyle/>
          <a:p>
            <a:pPr>
              <a:spcBef>
                <a:spcPts val="0"/>
              </a:spcBef>
              <a:spcAft>
                <a:spcPts val="1200"/>
              </a:spcAft>
              <a:buFont typeface="Wingdings" pitchFamily="2" charset="2"/>
              <a:buChar char="§"/>
            </a:pPr>
            <a:r>
              <a:rPr lang="en-US" sz="1400" i="1" dirty="0"/>
              <a:t>The Fifth International Conference on Mobile Computing and Ubiquitous Networking</a:t>
            </a:r>
            <a:r>
              <a:rPr lang="en-US" sz="1400" dirty="0"/>
              <a:t> (ICMU 2010), Seattle, Washington, US (April 2010)</a:t>
            </a:r>
          </a:p>
          <a:p>
            <a:pPr>
              <a:spcBef>
                <a:spcPts val="0"/>
              </a:spcBef>
              <a:spcAft>
                <a:spcPts val="1200"/>
              </a:spcAft>
              <a:buFont typeface="Wingdings" pitchFamily="2" charset="2"/>
              <a:buChar char="§"/>
            </a:pPr>
            <a:r>
              <a:rPr lang="en-US" sz="1400" i="1" dirty="0"/>
              <a:t>The 7th IEEE/IFIP International Conference on Embedded and Ubiquitous Computing</a:t>
            </a:r>
            <a:r>
              <a:rPr lang="en-US" sz="1400" dirty="0"/>
              <a:t> (EUC 2009), Vancouver, Canada, August 31, 2009 </a:t>
            </a:r>
          </a:p>
          <a:p>
            <a:pPr>
              <a:spcBef>
                <a:spcPts val="0"/>
              </a:spcBef>
              <a:spcAft>
                <a:spcPts val="1200"/>
              </a:spcAft>
              <a:buFont typeface="Wingdings" pitchFamily="2" charset="2"/>
              <a:buChar char="§"/>
            </a:pPr>
            <a:r>
              <a:rPr lang="en-US" sz="1400" i="1" dirty="0"/>
              <a:t>The Fifth Euro-NGI Conference on Next Generation Internet Networks</a:t>
            </a:r>
            <a:r>
              <a:rPr lang="en-US" sz="1400" dirty="0"/>
              <a:t>, July 2, 2009 </a:t>
            </a:r>
          </a:p>
          <a:p>
            <a:pPr>
              <a:spcBef>
                <a:spcPts val="0"/>
              </a:spcBef>
              <a:spcAft>
                <a:spcPts val="1200"/>
              </a:spcAft>
              <a:buFont typeface="Wingdings" pitchFamily="2" charset="2"/>
              <a:buChar char="§"/>
            </a:pPr>
            <a:r>
              <a:rPr lang="en-US" sz="1400" i="1" dirty="0"/>
              <a:t>The Sixth International Conference on Wireless On-demand Network Systems and Services</a:t>
            </a:r>
            <a:r>
              <a:rPr lang="en-US" sz="1400" dirty="0"/>
              <a:t>, Salt Lake City, Utah, February 2, 2009 </a:t>
            </a:r>
          </a:p>
          <a:p>
            <a:pPr>
              <a:spcBef>
                <a:spcPts val="0"/>
              </a:spcBef>
              <a:spcAft>
                <a:spcPts val="1200"/>
              </a:spcAft>
              <a:buFont typeface="Wingdings" pitchFamily="2" charset="2"/>
              <a:buChar char="§"/>
            </a:pPr>
            <a:r>
              <a:rPr lang="en-US" sz="1400" i="1" dirty="0"/>
              <a:t>Workshop on Wireless Broadband Access for Communities and Rural Developing Regions</a:t>
            </a:r>
            <a:r>
              <a:rPr lang="en-US" sz="1400" dirty="0"/>
              <a:t>, December 11, 2008 </a:t>
            </a:r>
          </a:p>
          <a:p>
            <a:pPr>
              <a:spcBef>
                <a:spcPts val="0"/>
              </a:spcBef>
              <a:spcAft>
                <a:spcPts val="1200"/>
              </a:spcAft>
              <a:buFont typeface="Wingdings" pitchFamily="2" charset="2"/>
              <a:buChar char="§"/>
            </a:pPr>
            <a:r>
              <a:rPr lang="en-US" sz="1400" i="1" dirty="0"/>
              <a:t>Second IFIP International Symposium on Wireless Communications and Information Technology in Developing Countries</a:t>
            </a:r>
            <a:r>
              <a:rPr lang="en-US" sz="1400" dirty="0"/>
              <a:t>, October 7, 2008 </a:t>
            </a:r>
          </a:p>
          <a:p>
            <a:pPr>
              <a:spcBef>
                <a:spcPts val="0"/>
              </a:spcBef>
              <a:spcAft>
                <a:spcPts val="1200"/>
              </a:spcAft>
              <a:buFont typeface="Wingdings" pitchFamily="2" charset="2"/>
              <a:buChar char="§"/>
            </a:pPr>
            <a:r>
              <a:rPr lang="en-US" sz="1400" i="1" dirty="0"/>
              <a:t>MSR’s Cognitive Wireless Networking Summit</a:t>
            </a:r>
            <a:r>
              <a:rPr lang="en-US" sz="1400" dirty="0"/>
              <a:t>, Snoqualmie, Washington, USA, June 4, 2008  </a:t>
            </a:r>
          </a:p>
          <a:p>
            <a:pPr>
              <a:spcBef>
                <a:spcPts val="0"/>
              </a:spcBef>
              <a:spcAft>
                <a:spcPts val="1200"/>
              </a:spcAft>
              <a:buFont typeface="Wingdings" pitchFamily="2" charset="2"/>
              <a:buChar char="§"/>
            </a:pPr>
            <a:r>
              <a:rPr lang="en-US" sz="1400" i="1" dirty="0"/>
              <a:t>First International Workshop on Cognitive Dynamic Systems and Their Applications</a:t>
            </a:r>
            <a:r>
              <a:rPr lang="en-US" sz="1400" dirty="0"/>
              <a:t>, May 27, 2008 </a:t>
            </a:r>
          </a:p>
          <a:p>
            <a:pPr>
              <a:spcBef>
                <a:spcPts val="0"/>
              </a:spcBef>
              <a:spcAft>
                <a:spcPts val="1200"/>
              </a:spcAft>
              <a:buFont typeface="Wingdings" pitchFamily="2" charset="2"/>
              <a:buChar char="§"/>
            </a:pPr>
            <a:r>
              <a:rPr lang="en-US" sz="1400" i="1" dirty="0"/>
              <a:t>Intel's Communications Internal Senior Leadership Conference </a:t>
            </a:r>
            <a:r>
              <a:rPr lang="en-US" sz="1400" dirty="0"/>
              <a:t>(ICOMM 2008), April 9, 2008 </a:t>
            </a:r>
          </a:p>
          <a:p>
            <a:pPr>
              <a:spcBef>
                <a:spcPts val="0"/>
              </a:spcBef>
              <a:spcAft>
                <a:spcPts val="1200"/>
              </a:spcAft>
              <a:buFont typeface="Wingdings" pitchFamily="2" charset="2"/>
              <a:buChar char="§"/>
            </a:pPr>
            <a:r>
              <a:rPr lang="en-US" sz="1400" i="1" dirty="0"/>
              <a:t>The Third International Conference on Communication System Software and Middleware </a:t>
            </a:r>
            <a:r>
              <a:rPr lang="en-US" sz="1400" dirty="0"/>
              <a:t>(COMSWARE 2008), January 8, 2008 </a:t>
            </a:r>
          </a:p>
          <a:p>
            <a:pPr>
              <a:spcBef>
                <a:spcPts val="0"/>
              </a:spcBef>
              <a:spcAft>
                <a:spcPts val="1200"/>
              </a:spcAft>
              <a:buFont typeface="Wingdings" pitchFamily="2" charset="2"/>
              <a:buChar char="§"/>
            </a:pPr>
            <a:r>
              <a:rPr lang="en-US" sz="1400" i="1" dirty="0"/>
              <a:t>The Ninth International Conference on Distributed Computing and Networking </a:t>
            </a:r>
            <a:r>
              <a:rPr lang="en-US" sz="1400" dirty="0"/>
              <a:t>(ICDCN), January 6, 2008 </a:t>
            </a:r>
          </a:p>
        </p:txBody>
      </p:sp>
    </p:spTree>
    <p:extLst>
      <p:ext uri="{BB962C8B-B14F-4D97-AF65-F5344CB8AC3E}">
        <p14:creationId xmlns:p14="http://schemas.microsoft.com/office/powerpoint/2010/main" val="371567377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363220" y="136036"/>
            <a:ext cx="8458200" cy="609600"/>
          </a:xfrm>
        </p:spPr>
        <p:txBody>
          <a:bodyPr>
            <a:noAutofit/>
          </a:bodyPr>
          <a:lstStyle/>
          <a:p>
            <a:r>
              <a:rPr lang="en-US" sz="4000" spc="0" dirty="0"/>
              <a:t>Sample Press</a:t>
            </a:r>
          </a:p>
        </p:txBody>
      </p:sp>
      <p:sp>
        <p:nvSpPr>
          <p:cNvPr id="3" name="Content Placeholder 2"/>
          <p:cNvSpPr>
            <a:spLocks noGrp="1"/>
          </p:cNvSpPr>
          <p:nvPr>
            <p:ph idx="1"/>
          </p:nvPr>
        </p:nvSpPr>
        <p:spPr>
          <a:xfrm>
            <a:off x="302260" y="1192213"/>
            <a:ext cx="8458200" cy="5181600"/>
          </a:xfrm>
        </p:spPr>
        <p:txBody>
          <a:bodyPr/>
          <a:lstStyle/>
          <a:p>
            <a:pPr lvl="1"/>
            <a:endParaRPr lang="en-US" sz="1200" dirty="0">
              <a:latin typeface="Calibri" pitchFamily="34" charset="0"/>
            </a:endParaRPr>
          </a:p>
          <a:p>
            <a:pPr lvl="1">
              <a:buNone/>
            </a:pPr>
            <a:endParaRPr lang="en-US" sz="1600" dirty="0">
              <a:latin typeface="Calibri" pitchFamily="34" charset="0"/>
            </a:endParaRPr>
          </a:p>
          <a:p>
            <a:endParaRPr lang="en-US" dirty="0">
              <a:latin typeface="Calibri" pitchFamily="34" charset="0"/>
            </a:endParaRPr>
          </a:p>
          <a:p>
            <a:endParaRPr lang="en-US" dirty="0">
              <a:latin typeface="Calibri" pitchFamily="34" charset="0"/>
            </a:endParaRPr>
          </a:p>
          <a:p>
            <a:pPr>
              <a:buNone/>
            </a:pPr>
            <a:endParaRPr lang="en-US" dirty="0">
              <a:latin typeface="Calibri" pitchFamily="34" charset="0"/>
            </a:endParaRPr>
          </a:p>
        </p:txBody>
      </p:sp>
      <p:pic>
        <p:nvPicPr>
          <p:cNvPr id="3076" name="Picture 4"/>
          <p:cNvPicPr>
            <a:picLocks noChangeAspect="1" noChangeArrowheads="1"/>
          </p:cNvPicPr>
          <p:nvPr/>
        </p:nvPicPr>
        <p:blipFill>
          <a:blip r:embed="rId2" cstate="print">
            <a:extLst/>
          </a:blip>
          <a:srcRect/>
          <a:stretch>
            <a:fillRect/>
          </a:stretch>
        </p:blipFill>
        <p:spPr bwMode="auto">
          <a:xfrm>
            <a:off x="3706373" y="1922531"/>
            <a:ext cx="1535113" cy="579437"/>
          </a:xfrm>
          <a:prstGeom prst="rect">
            <a:avLst/>
          </a:prstGeom>
          <a:extLst/>
        </p:spPr>
      </p:pic>
      <p:pic>
        <p:nvPicPr>
          <p:cNvPr id="3078" name="Picture 6"/>
          <p:cNvPicPr>
            <a:picLocks noChangeAspect="1" noChangeArrowheads="1"/>
          </p:cNvPicPr>
          <p:nvPr/>
        </p:nvPicPr>
        <p:blipFill>
          <a:blip r:embed="rId3" cstate="print">
            <a:extLst/>
          </a:blip>
          <a:srcRect/>
          <a:stretch>
            <a:fillRect/>
          </a:stretch>
        </p:blipFill>
        <p:spPr bwMode="auto">
          <a:xfrm>
            <a:off x="1050125" y="2848816"/>
            <a:ext cx="4221163" cy="479425"/>
          </a:xfrm>
          <a:prstGeom prst="rect">
            <a:avLst/>
          </a:prstGeom>
          <a:extLst/>
        </p:spPr>
      </p:pic>
      <p:pic>
        <p:nvPicPr>
          <p:cNvPr id="3079" name="Picture 7"/>
          <p:cNvPicPr>
            <a:picLocks noChangeAspect="1" noChangeArrowheads="1"/>
          </p:cNvPicPr>
          <p:nvPr/>
        </p:nvPicPr>
        <p:blipFill>
          <a:blip r:embed="rId4" cstate="print">
            <a:extLst/>
          </a:blip>
          <a:srcRect/>
          <a:stretch>
            <a:fillRect/>
          </a:stretch>
        </p:blipFill>
        <p:spPr bwMode="auto">
          <a:xfrm>
            <a:off x="165376" y="2627511"/>
            <a:ext cx="900113" cy="708025"/>
          </a:xfrm>
          <a:prstGeom prst="rect">
            <a:avLst/>
          </a:prstGeom>
          <a:extLst/>
        </p:spPr>
      </p:pic>
      <p:pic>
        <p:nvPicPr>
          <p:cNvPr id="3080" name="Picture 8"/>
          <p:cNvPicPr>
            <a:picLocks noChangeAspect="1" noChangeArrowheads="1"/>
          </p:cNvPicPr>
          <p:nvPr/>
        </p:nvPicPr>
        <p:blipFill>
          <a:blip r:embed="rId5" cstate="print">
            <a:extLst/>
          </a:blip>
          <a:srcRect/>
          <a:stretch>
            <a:fillRect/>
          </a:stretch>
        </p:blipFill>
        <p:spPr bwMode="auto">
          <a:xfrm>
            <a:off x="4415750" y="1330090"/>
            <a:ext cx="2686050" cy="365125"/>
          </a:xfrm>
          <a:prstGeom prst="rect">
            <a:avLst/>
          </a:prstGeom>
          <a:extLst/>
        </p:spPr>
      </p:pic>
      <p:pic>
        <p:nvPicPr>
          <p:cNvPr id="3081" name="Picture 9"/>
          <p:cNvPicPr>
            <a:picLocks noChangeAspect="1" noChangeArrowheads="1"/>
          </p:cNvPicPr>
          <p:nvPr/>
        </p:nvPicPr>
        <p:blipFill>
          <a:blip r:embed="rId6" cstate="print">
            <a:extLst/>
          </a:blip>
          <a:srcRect/>
          <a:stretch>
            <a:fillRect/>
          </a:stretch>
        </p:blipFill>
        <p:spPr bwMode="auto">
          <a:xfrm>
            <a:off x="3986786" y="940982"/>
            <a:ext cx="1071563" cy="365125"/>
          </a:xfrm>
          <a:prstGeom prst="rect">
            <a:avLst/>
          </a:prstGeom>
          <a:extLst/>
        </p:spPr>
      </p:pic>
      <p:pic>
        <p:nvPicPr>
          <p:cNvPr id="3082" name="Picture 10"/>
          <p:cNvPicPr>
            <a:picLocks noChangeAspect="1" noChangeArrowheads="1"/>
          </p:cNvPicPr>
          <p:nvPr/>
        </p:nvPicPr>
        <p:blipFill>
          <a:blip r:embed="rId7" cstate="print">
            <a:extLst/>
          </a:blip>
          <a:srcRect/>
          <a:stretch>
            <a:fillRect/>
          </a:stretch>
        </p:blipFill>
        <p:spPr bwMode="auto">
          <a:xfrm>
            <a:off x="326485" y="4143033"/>
            <a:ext cx="4170363" cy="671513"/>
          </a:xfrm>
          <a:prstGeom prst="rect">
            <a:avLst/>
          </a:prstGeom>
          <a:extLst/>
        </p:spPr>
      </p:pic>
      <p:pic>
        <p:nvPicPr>
          <p:cNvPr id="3083" name="Picture 11"/>
          <p:cNvPicPr>
            <a:picLocks noChangeAspect="1" noChangeArrowheads="1"/>
          </p:cNvPicPr>
          <p:nvPr/>
        </p:nvPicPr>
        <p:blipFill>
          <a:blip r:embed="rId8" cstate="print">
            <a:extLst/>
          </a:blip>
          <a:srcRect/>
          <a:stretch>
            <a:fillRect/>
          </a:stretch>
        </p:blipFill>
        <p:spPr bwMode="auto">
          <a:xfrm>
            <a:off x="150171" y="3768347"/>
            <a:ext cx="1314450" cy="350837"/>
          </a:xfrm>
          <a:prstGeom prst="rect">
            <a:avLst/>
          </a:prstGeom>
          <a:extLst/>
        </p:spPr>
      </p:pic>
      <p:pic>
        <p:nvPicPr>
          <p:cNvPr id="3084" name="Picture 12"/>
          <p:cNvPicPr>
            <a:picLocks noChangeAspect="1" noChangeArrowheads="1"/>
          </p:cNvPicPr>
          <p:nvPr/>
        </p:nvPicPr>
        <p:blipFill>
          <a:blip r:embed="rId9" cstate="print">
            <a:extLst/>
          </a:blip>
          <a:srcRect/>
          <a:stretch>
            <a:fillRect/>
          </a:stretch>
        </p:blipFill>
        <p:spPr bwMode="auto">
          <a:xfrm>
            <a:off x="5389562" y="2945952"/>
            <a:ext cx="1746588" cy="406916"/>
          </a:xfrm>
          <a:prstGeom prst="rect">
            <a:avLst/>
          </a:prstGeom>
          <a:extLst/>
        </p:spPr>
      </p:pic>
      <p:pic>
        <p:nvPicPr>
          <p:cNvPr id="3085" name="Picture 13"/>
          <p:cNvPicPr>
            <a:picLocks noChangeAspect="1" noChangeArrowheads="1"/>
          </p:cNvPicPr>
          <p:nvPr/>
        </p:nvPicPr>
        <p:blipFill>
          <a:blip r:embed="rId10" cstate="print">
            <a:extLst/>
          </a:blip>
          <a:srcRect/>
          <a:stretch>
            <a:fillRect/>
          </a:stretch>
        </p:blipFill>
        <p:spPr bwMode="auto">
          <a:xfrm>
            <a:off x="5611203" y="3356043"/>
            <a:ext cx="3109977" cy="548263"/>
          </a:xfrm>
          <a:prstGeom prst="rect">
            <a:avLst/>
          </a:prstGeom>
          <a:extLst/>
        </p:spPr>
      </p:pic>
      <p:pic>
        <p:nvPicPr>
          <p:cNvPr id="3092" name="Picture 20"/>
          <p:cNvPicPr>
            <a:picLocks noChangeAspect="1" noChangeArrowheads="1"/>
          </p:cNvPicPr>
          <p:nvPr/>
        </p:nvPicPr>
        <p:blipFill>
          <a:blip r:embed="rId11" cstate="print">
            <a:extLst/>
          </a:blip>
          <a:srcRect/>
          <a:stretch>
            <a:fillRect/>
          </a:stretch>
        </p:blipFill>
        <p:spPr bwMode="auto">
          <a:xfrm>
            <a:off x="749033" y="5825182"/>
            <a:ext cx="3274269" cy="604801"/>
          </a:xfrm>
          <a:prstGeom prst="rect">
            <a:avLst/>
          </a:prstGeom>
          <a:solidFill>
            <a:schemeClr val="tx1"/>
          </a:solidFill>
        </p:spPr>
      </p:pic>
      <p:pic>
        <p:nvPicPr>
          <p:cNvPr id="3093" name="Picture 21"/>
          <p:cNvPicPr>
            <a:picLocks noChangeAspect="1" noChangeArrowheads="1"/>
          </p:cNvPicPr>
          <p:nvPr/>
        </p:nvPicPr>
        <p:blipFill>
          <a:blip r:embed="rId12" cstate="print">
            <a:extLst/>
          </a:blip>
          <a:srcRect/>
          <a:stretch>
            <a:fillRect/>
          </a:stretch>
        </p:blipFill>
        <p:spPr bwMode="auto">
          <a:xfrm>
            <a:off x="4652761" y="5007853"/>
            <a:ext cx="3207189" cy="514820"/>
          </a:xfrm>
          <a:prstGeom prst="rect">
            <a:avLst/>
          </a:prstGeom>
          <a:extLst/>
        </p:spPr>
      </p:pic>
      <p:pic>
        <p:nvPicPr>
          <p:cNvPr id="3094" name="Picture 22"/>
          <p:cNvPicPr>
            <a:picLocks noChangeAspect="1" noChangeArrowheads="1"/>
          </p:cNvPicPr>
          <p:nvPr/>
        </p:nvPicPr>
        <p:blipFill>
          <a:blip r:embed="rId13" cstate="print">
            <a:extLst/>
          </a:blip>
          <a:srcRect/>
          <a:stretch>
            <a:fillRect/>
          </a:stretch>
        </p:blipFill>
        <p:spPr bwMode="auto">
          <a:xfrm>
            <a:off x="1348970" y="5126478"/>
            <a:ext cx="2225605" cy="554476"/>
          </a:xfrm>
          <a:prstGeom prst="rect">
            <a:avLst/>
          </a:prstGeom>
          <a:extLst/>
        </p:spPr>
      </p:pic>
      <p:pic>
        <p:nvPicPr>
          <p:cNvPr id="3095" name="Picture 23"/>
          <p:cNvPicPr>
            <a:picLocks noChangeAspect="1" noChangeArrowheads="1"/>
          </p:cNvPicPr>
          <p:nvPr/>
        </p:nvPicPr>
        <p:blipFill>
          <a:blip r:embed="rId14" cstate="print">
            <a:extLst/>
          </a:blip>
          <a:srcRect/>
          <a:stretch>
            <a:fillRect/>
          </a:stretch>
        </p:blipFill>
        <p:spPr bwMode="auto">
          <a:xfrm>
            <a:off x="160611" y="5174083"/>
            <a:ext cx="1259630" cy="417701"/>
          </a:xfrm>
          <a:prstGeom prst="rect">
            <a:avLst/>
          </a:prstGeom>
          <a:extLst/>
        </p:spPr>
      </p:pic>
      <p:pic>
        <p:nvPicPr>
          <p:cNvPr id="3096" name="Picture 24"/>
          <p:cNvPicPr>
            <a:picLocks noChangeAspect="1" noChangeArrowheads="1"/>
          </p:cNvPicPr>
          <p:nvPr/>
        </p:nvPicPr>
        <p:blipFill>
          <a:blip r:embed="rId15" cstate="print">
            <a:extLst/>
          </a:blip>
          <a:srcRect/>
          <a:stretch>
            <a:fillRect/>
          </a:stretch>
        </p:blipFill>
        <p:spPr bwMode="auto">
          <a:xfrm>
            <a:off x="7443958" y="1427026"/>
            <a:ext cx="1579573" cy="1043799"/>
          </a:xfrm>
          <a:prstGeom prst="rect">
            <a:avLst/>
          </a:prstGeom>
          <a:extLst/>
        </p:spPr>
      </p:pic>
      <p:pic>
        <p:nvPicPr>
          <p:cNvPr id="3097" name="Picture 25"/>
          <p:cNvPicPr>
            <a:picLocks noChangeAspect="1" noChangeArrowheads="1"/>
          </p:cNvPicPr>
          <p:nvPr/>
        </p:nvPicPr>
        <p:blipFill>
          <a:blip r:embed="rId16" cstate="print">
            <a:extLst/>
          </a:blip>
          <a:srcRect/>
          <a:stretch>
            <a:fillRect/>
          </a:stretch>
        </p:blipFill>
        <p:spPr bwMode="auto">
          <a:xfrm>
            <a:off x="7358200" y="1145562"/>
            <a:ext cx="1124320" cy="301089"/>
          </a:xfrm>
          <a:prstGeom prst="rect">
            <a:avLst/>
          </a:prstGeom>
          <a:extLst/>
        </p:spPr>
      </p:pic>
      <p:pic>
        <p:nvPicPr>
          <p:cNvPr id="3103" name="Picture 31"/>
          <p:cNvPicPr>
            <a:picLocks noChangeAspect="1" noChangeArrowheads="1"/>
          </p:cNvPicPr>
          <p:nvPr/>
        </p:nvPicPr>
        <p:blipFill>
          <a:blip r:embed="rId17" cstate="print">
            <a:extLst/>
          </a:blip>
          <a:srcRect/>
          <a:stretch>
            <a:fillRect/>
          </a:stretch>
        </p:blipFill>
        <p:spPr bwMode="auto">
          <a:xfrm>
            <a:off x="4867568" y="4182893"/>
            <a:ext cx="599955" cy="609397"/>
          </a:xfrm>
          <a:prstGeom prst="rect">
            <a:avLst/>
          </a:prstGeom>
          <a:extLst/>
        </p:spPr>
      </p:pic>
      <p:pic>
        <p:nvPicPr>
          <p:cNvPr id="3104" name="Picture 32"/>
          <p:cNvPicPr>
            <a:picLocks noChangeAspect="1" noChangeArrowheads="1"/>
          </p:cNvPicPr>
          <p:nvPr/>
        </p:nvPicPr>
        <p:blipFill>
          <a:blip r:embed="rId18" cstate="print">
            <a:extLst/>
          </a:blip>
          <a:srcRect/>
          <a:stretch>
            <a:fillRect/>
          </a:stretch>
        </p:blipFill>
        <p:spPr bwMode="auto">
          <a:xfrm>
            <a:off x="5547320" y="4178132"/>
            <a:ext cx="2390445" cy="465137"/>
          </a:xfrm>
          <a:prstGeom prst="rect">
            <a:avLst/>
          </a:prstGeom>
          <a:extLst/>
        </p:spPr>
      </p:pic>
      <p:pic>
        <p:nvPicPr>
          <p:cNvPr id="3106" name="Picture 34"/>
          <p:cNvPicPr>
            <a:picLocks noChangeAspect="1" noChangeArrowheads="1"/>
          </p:cNvPicPr>
          <p:nvPr/>
        </p:nvPicPr>
        <p:blipFill>
          <a:blip r:embed="rId19" cstate="print">
            <a:extLst/>
          </a:blip>
          <a:srcRect/>
          <a:stretch>
            <a:fillRect/>
          </a:stretch>
        </p:blipFill>
        <p:spPr bwMode="auto">
          <a:xfrm>
            <a:off x="5242498" y="1895017"/>
            <a:ext cx="2129517" cy="711996"/>
          </a:xfrm>
          <a:prstGeom prst="rect">
            <a:avLst/>
          </a:prstGeom>
          <a:extLst/>
        </p:spPr>
      </p:pic>
      <p:pic>
        <p:nvPicPr>
          <p:cNvPr id="3107" name="Picture 35"/>
          <p:cNvPicPr>
            <a:picLocks noChangeAspect="1" noChangeArrowheads="1"/>
          </p:cNvPicPr>
          <p:nvPr/>
        </p:nvPicPr>
        <p:blipFill>
          <a:blip r:embed="rId20" cstate="print">
            <a:extLst/>
          </a:blip>
          <a:srcRect/>
          <a:stretch>
            <a:fillRect/>
          </a:stretch>
        </p:blipFill>
        <p:spPr bwMode="auto">
          <a:xfrm>
            <a:off x="97280" y="5876519"/>
            <a:ext cx="635000" cy="550863"/>
          </a:xfrm>
          <a:prstGeom prst="rect">
            <a:avLst/>
          </a:prstGeom>
          <a:extLst/>
        </p:spPr>
      </p:pic>
      <p:pic>
        <p:nvPicPr>
          <p:cNvPr id="3108" name="Picture 36"/>
          <p:cNvPicPr>
            <a:picLocks noChangeAspect="1" noChangeArrowheads="1"/>
          </p:cNvPicPr>
          <p:nvPr/>
        </p:nvPicPr>
        <p:blipFill>
          <a:blip r:embed="rId21" cstate="print">
            <a:extLst/>
          </a:blip>
          <a:srcRect/>
          <a:stretch>
            <a:fillRect/>
          </a:stretch>
        </p:blipFill>
        <p:spPr bwMode="auto">
          <a:xfrm>
            <a:off x="192121" y="1137329"/>
            <a:ext cx="1316286" cy="312096"/>
          </a:xfrm>
          <a:prstGeom prst="rect">
            <a:avLst/>
          </a:prstGeom>
          <a:extLst/>
        </p:spPr>
      </p:pic>
      <p:pic>
        <p:nvPicPr>
          <p:cNvPr id="3109" name="Picture 37"/>
          <p:cNvPicPr>
            <a:picLocks noChangeAspect="1" noChangeArrowheads="1"/>
          </p:cNvPicPr>
          <p:nvPr/>
        </p:nvPicPr>
        <p:blipFill>
          <a:blip r:embed="rId22" cstate="print">
            <a:extLst/>
          </a:blip>
          <a:srcRect/>
          <a:stretch>
            <a:fillRect/>
          </a:stretch>
        </p:blipFill>
        <p:spPr bwMode="auto">
          <a:xfrm>
            <a:off x="609230" y="1495339"/>
            <a:ext cx="2902456" cy="581381"/>
          </a:xfrm>
          <a:prstGeom prst="rect">
            <a:avLst/>
          </a:prstGeom>
          <a:extLst/>
        </p:spPr>
      </p:pic>
      <p:pic>
        <p:nvPicPr>
          <p:cNvPr id="1026" name="Picture 2"/>
          <p:cNvPicPr>
            <a:picLocks noChangeAspect="1" noChangeArrowheads="1"/>
          </p:cNvPicPr>
          <p:nvPr/>
        </p:nvPicPr>
        <p:blipFill>
          <a:blip r:embed="rId11" cstate="print">
            <a:extLst/>
          </a:blip>
          <a:srcRect/>
          <a:stretch>
            <a:fillRect/>
          </a:stretch>
        </p:blipFill>
        <p:spPr bwMode="auto">
          <a:xfrm>
            <a:off x="5110974" y="5671225"/>
            <a:ext cx="2690780" cy="497023"/>
          </a:xfrm>
          <a:prstGeom prst="rect">
            <a:avLst/>
          </a:prstGeom>
          <a:extLst/>
        </p:spPr>
      </p:pic>
      <p:sp>
        <p:nvSpPr>
          <p:cNvPr id="27" name="TextBox 26"/>
          <p:cNvSpPr txBox="1"/>
          <p:nvPr/>
        </p:nvSpPr>
        <p:spPr>
          <a:xfrm>
            <a:off x="4691911" y="185401"/>
            <a:ext cx="4147289" cy="369332"/>
          </a:xfrm>
          <a:prstGeom prst="rect">
            <a:avLst/>
          </a:prstGeom>
          <a:noFill/>
        </p:spPr>
        <p:txBody>
          <a:bodyPr wrap="none" rtlCol="0">
            <a:spAutoFit/>
          </a:bodyPr>
          <a:lstStyle/>
          <a:p>
            <a:r>
              <a:rPr lang="en-US" dirty="0"/>
              <a:t>Over 50 articles (that we have tracked)</a:t>
            </a:r>
          </a:p>
        </p:txBody>
      </p:sp>
    </p:spTree>
    <p:extLst>
      <p:ext uri="{BB962C8B-B14F-4D97-AF65-F5344CB8AC3E}">
        <p14:creationId xmlns:p14="http://schemas.microsoft.com/office/powerpoint/2010/main" val="12589788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spc="0" dirty="0">
                <a:effectLst/>
              </a:rPr>
              <a:t>Accolades from Mainstream Media</a:t>
            </a:r>
          </a:p>
        </p:txBody>
      </p:sp>
      <p:sp>
        <p:nvSpPr>
          <p:cNvPr id="3" name="Content Placeholder 2"/>
          <p:cNvSpPr>
            <a:spLocks noGrp="1"/>
          </p:cNvSpPr>
          <p:nvPr>
            <p:ph idx="1"/>
          </p:nvPr>
        </p:nvSpPr>
        <p:spPr>
          <a:xfrm>
            <a:off x="381000" y="1066800"/>
            <a:ext cx="8382000" cy="5521512"/>
          </a:xfrm>
        </p:spPr>
        <p:txBody>
          <a:bodyPr/>
          <a:lstStyle/>
          <a:p>
            <a:pPr marL="0" lvl="0" indent="0">
              <a:buNone/>
            </a:pPr>
            <a:r>
              <a:rPr lang="en-US" sz="1400" i="1" dirty="0"/>
              <a:t>The project, dubbed “White Fi,” </a:t>
            </a:r>
            <a:r>
              <a:rPr lang="en-US" sz="1400" b="1" i="1" dirty="0">
                <a:solidFill>
                  <a:srgbClr val="FFFF00"/>
                </a:solidFill>
              </a:rPr>
              <a:t>is one of the most advanced in the field,</a:t>
            </a:r>
            <a:r>
              <a:rPr lang="en-US" sz="1400" i="1" dirty="0">
                <a:solidFill>
                  <a:srgbClr val="FFFF00"/>
                </a:solidFill>
              </a:rPr>
              <a:t> </a:t>
            </a:r>
            <a:r>
              <a:rPr lang="en-US" sz="1400" i="1" dirty="0"/>
              <a:t>both dealing with the hardware side but also creating the networking protocols to handle the specific challenges.</a:t>
            </a:r>
          </a:p>
          <a:p>
            <a:pPr marL="914400" lvl="2" indent="0">
              <a:spcBef>
                <a:spcPts val="0"/>
              </a:spcBef>
              <a:spcAft>
                <a:spcPts val="600"/>
              </a:spcAft>
              <a:buNone/>
            </a:pPr>
            <a:r>
              <a:rPr lang="en-US" sz="1400" dirty="0" err="1"/>
              <a:t>Softpedia</a:t>
            </a:r>
            <a:r>
              <a:rPr lang="en-US" sz="1400" dirty="0"/>
              <a:t> (Aug. 19, 2009) </a:t>
            </a:r>
          </a:p>
          <a:p>
            <a:pPr marL="0" lvl="0" indent="0">
              <a:buNone/>
            </a:pPr>
            <a:endParaRPr lang="en-US" sz="1400" b="1" i="1" dirty="0">
              <a:solidFill>
                <a:srgbClr val="FF0000"/>
              </a:solidFill>
            </a:endParaRPr>
          </a:p>
          <a:p>
            <a:pPr marL="0" lvl="0" indent="0">
              <a:buNone/>
            </a:pPr>
            <a:r>
              <a:rPr lang="en-US" sz="1400" b="1" i="1" dirty="0">
                <a:solidFill>
                  <a:srgbClr val="FFFF00"/>
                </a:solidFill>
              </a:rPr>
              <a:t>Microsoft researchers have taken a step closer to</a:t>
            </a:r>
            <a:r>
              <a:rPr lang="en-US" sz="1400" i="1" dirty="0">
                <a:solidFill>
                  <a:srgbClr val="FFFF00"/>
                </a:solidFill>
              </a:rPr>
              <a:t> </a:t>
            </a:r>
            <a:r>
              <a:rPr lang="en-US" sz="1400" i="1" dirty="0"/>
              <a:t>finally turning unused analogue TV spectrum, known as "white spaces", into unlicensed spectrum that can be used to deliver new wireless broadband service</a:t>
            </a:r>
          </a:p>
          <a:p>
            <a:pPr marL="914400" lvl="2" indent="0">
              <a:spcBef>
                <a:spcPts val="0"/>
              </a:spcBef>
              <a:spcAft>
                <a:spcPts val="600"/>
              </a:spcAft>
              <a:buNone/>
            </a:pPr>
            <a:r>
              <a:rPr lang="en-US" sz="1400" dirty="0" err="1"/>
              <a:t>CNET.COM (Aug. 19, 2009)</a:t>
            </a:r>
          </a:p>
          <a:p>
            <a:pPr marL="0" indent="0">
              <a:buNone/>
            </a:pPr>
            <a:endParaRPr lang="en-US" sz="1400" b="1" i="1" dirty="0">
              <a:solidFill>
                <a:srgbClr val="FF0000"/>
              </a:solidFill>
            </a:endParaRPr>
          </a:p>
          <a:p>
            <a:pPr marL="0" indent="0">
              <a:buNone/>
            </a:pPr>
            <a:r>
              <a:rPr lang="en-US" sz="1400" b="1" i="1" dirty="0">
                <a:solidFill>
                  <a:srgbClr val="FFFF00"/>
                </a:solidFill>
              </a:rPr>
              <a:t>The Microsoft Research team has addressed many </a:t>
            </a:r>
            <a:r>
              <a:rPr lang="en-US" sz="1400" i="1" dirty="0"/>
              <a:t>of these issues with </a:t>
            </a:r>
            <a:r>
              <a:rPr lang="en-US" sz="1400" i="1" dirty="0" err="1"/>
              <a:t>WhiteFi</a:t>
            </a:r>
            <a:r>
              <a:rPr lang="en-US" sz="1400" i="1" dirty="0"/>
              <a:t>. —that early promise of "</a:t>
            </a:r>
            <a:r>
              <a:rPr lang="en-US" sz="1400" i="1" dirty="0" err="1"/>
              <a:t>WiFi</a:t>
            </a:r>
            <a:r>
              <a:rPr lang="en-US" sz="1400" i="1" dirty="0"/>
              <a:t> on steroids" might turn out to be surprisingly accurate, after all.</a:t>
            </a:r>
            <a:endParaRPr lang="en-US" sz="1400" dirty="0"/>
          </a:p>
          <a:p>
            <a:pPr marL="914400" lvl="2" indent="0">
              <a:spcBef>
                <a:spcPts val="0"/>
              </a:spcBef>
              <a:spcAft>
                <a:spcPts val="600"/>
              </a:spcAft>
              <a:buNone/>
            </a:pPr>
            <a:r>
              <a:rPr lang="en-US" sz="1400" dirty="0"/>
              <a:t>Nate Anderson, </a:t>
            </a:r>
            <a:r>
              <a:rPr lang="en-US" sz="1400" dirty="0" err="1"/>
              <a:t>Ars</a:t>
            </a:r>
            <a:r>
              <a:rPr lang="en-US" sz="1400" dirty="0"/>
              <a:t> </a:t>
            </a:r>
            <a:r>
              <a:rPr lang="en-US" sz="1400" dirty="0" err="1"/>
              <a:t>technica</a:t>
            </a:r>
            <a:r>
              <a:rPr lang="en-US" sz="1400" dirty="0"/>
              <a:t>, August 27, 2009</a:t>
            </a:r>
          </a:p>
          <a:p>
            <a:pPr marL="0" indent="0">
              <a:buNone/>
            </a:pPr>
            <a:endParaRPr lang="en-US" sz="1400" i="1" dirty="0"/>
          </a:p>
          <a:p>
            <a:pPr marL="0" indent="0">
              <a:buNone/>
            </a:pPr>
            <a:r>
              <a:rPr lang="en-US" sz="1400" i="1" dirty="0"/>
              <a:t>The actual engineering requirements to accomplish this frequency switch are non-trivial. Microsoft Research’s ”KNOWS” project </a:t>
            </a:r>
            <a:r>
              <a:rPr lang="en-US" sz="1400" b="1" i="1" dirty="0">
                <a:solidFill>
                  <a:srgbClr val="FFFF00"/>
                </a:solidFill>
              </a:rPr>
              <a:t>has taken up the task and made some pretty remarkable advances</a:t>
            </a:r>
            <a:r>
              <a:rPr lang="en-US" sz="1400" i="1" dirty="0">
                <a:solidFill>
                  <a:srgbClr val="FFFF00"/>
                </a:solidFill>
              </a:rPr>
              <a:t>.</a:t>
            </a:r>
            <a:endParaRPr lang="en-US" sz="1400" dirty="0">
              <a:solidFill>
                <a:srgbClr val="FFFF00"/>
              </a:solidFill>
            </a:endParaRPr>
          </a:p>
          <a:p>
            <a:pPr marL="914400" lvl="2" indent="0">
              <a:spcBef>
                <a:spcPts val="0"/>
              </a:spcBef>
              <a:spcAft>
                <a:spcPts val="600"/>
              </a:spcAft>
              <a:buNone/>
            </a:pPr>
            <a:r>
              <a:rPr lang="en-US" sz="1400" dirty="0"/>
              <a:t>Scott Merrill, </a:t>
            </a:r>
            <a:r>
              <a:rPr lang="en-US" sz="1400" dirty="0" err="1"/>
              <a:t>Crunchgear</a:t>
            </a:r>
            <a:r>
              <a:rPr lang="en-US" sz="1400" dirty="0"/>
              <a:t>, August 28, 2009</a:t>
            </a:r>
          </a:p>
          <a:p>
            <a:pPr marL="0" indent="0">
              <a:buNone/>
            </a:pPr>
            <a:endParaRPr lang="en-US" sz="1400" b="1" i="1" dirty="0">
              <a:solidFill>
                <a:srgbClr val="FF0000"/>
              </a:solidFill>
            </a:endParaRPr>
          </a:p>
          <a:p>
            <a:pPr marL="0" indent="0">
              <a:buNone/>
            </a:pPr>
            <a:r>
              <a:rPr lang="en-US" sz="1400" b="1" i="1" dirty="0">
                <a:solidFill>
                  <a:srgbClr val="FFFF00"/>
                </a:solidFill>
              </a:rPr>
              <a:t>One of the best prospects for the future </a:t>
            </a:r>
            <a:r>
              <a:rPr lang="en-US" sz="1400" i="1" dirty="0"/>
              <a:t>is the opening up of “white spaces,” unused parts of the spectrum. </a:t>
            </a:r>
            <a:r>
              <a:rPr lang="en-US" sz="1400" b="1" i="1" dirty="0">
                <a:solidFill>
                  <a:srgbClr val="FFFF00"/>
                </a:solidFill>
              </a:rPr>
              <a:t>One of the most advanced research projects…..</a:t>
            </a:r>
          </a:p>
          <a:p>
            <a:pPr marL="914400" lvl="2" indent="0">
              <a:spcBef>
                <a:spcPts val="0"/>
              </a:spcBef>
              <a:spcAft>
                <a:spcPts val="600"/>
              </a:spcAft>
              <a:buNone/>
            </a:pPr>
            <a:r>
              <a:rPr lang="en-US" sz="1400" dirty="0"/>
              <a:t>Lucian </a:t>
            </a:r>
            <a:r>
              <a:rPr lang="en-US" sz="1400" dirty="0" err="1"/>
              <a:t>Parfeni</a:t>
            </a:r>
            <a:r>
              <a:rPr lang="en-US" sz="1400" dirty="0"/>
              <a:t>, Web News, August 18, 2009</a:t>
            </a:r>
          </a:p>
          <a:p>
            <a:pPr marL="0" indent="0">
              <a:buNone/>
            </a:pPr>
            <a:endParaRPr lang="en-US" sz="1400" b="1" i="1" dirty="0">
              <a:solidFill>
                <a:srgbClr val="FF0000"/>
              </a:solidFill>
            </a:endParaRPr>
          </a:p>
          <a:p>
            <a:pPr marL="0" indent="0">
              <a:buNone/>
            </a:pPr>
            <a:r>
              <a:rPr lang="en-US" sz="1400" b="1" i="1" dirty="0">
                <a:solidFill>
                  <a:srgbClr val="FFFF00"/>
                </a:solidFill>
              </a:rPr>
              <a:t>Microsoft researchers have taken the next step </a:t>
            </a:r>
            <a:r>
              <a:rPr lang="en-US" sz="1400" i="1" dirty="0"/>
              <a:t>toward turning old UHF analog TV spectrum into rural wireless broadband networks that would operate like Wi-Fi but with greater range.</a:t>
            </a:r>
          </a:p>
          <a:p>
            <a:pPr marL="914400" lvl="2" indent="0">
              <a:buNone/>
            </a:pPr>
            <a:r>
              <a:rPr lang="en-US" sz="1400" dirty="0"/>
              <a:t>Simon </a:t>
            </a:r>
            <a:r>
              <a:rPr lang="en-US" sz="1400" dirty="0" err="1"/>
              <a:t>Juran</a:t>
            </a:r>
            <a:r>
              <a:rPr lang="en-US" sz="1400" dirty="0"/>
              <a:t>, </a:t>
            </a:r>
            <a:r>
              <a:rPr lang="en-US" sz="1400" dirty="0" err="1"/>
              <a:t>GigaOm</a:t>
            </a:r>
            <a:r>
              <a:rPr lang="en-US" sz="1400" dirty="0"/>
              <a:t>, August 18, 2009-09-02</a:t>
            </a:r>
          </a:p>
          <a:p>
            <a:pPr lvl="1">
              <a:buFont typeface="Arial" pitchFamily="34" charset="0"/>
              <a:buChar char="̶"/>
            </a:pPr>
            <a:endParaRPr lang="en-US" sz="1200" dirty="0"/>
          </a:p>
        </p:txBody>
      </p:sp>
    </p:spTree>
    <p:extLst>
      <p:ext uri="{BB962C8B-B14F-4D97-AF65-F5344CB8AC3E}">
        <p14:creationId xmlns:p14="http://schemas.microsoft.com/office/powerpoint/2010/main" val="20418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1379482" y="5257800"/>
            <a:ext cx="5181600" cy="738664"/>
          </a:xfrm>
          <a:prstGeom prst="rect">
            <a:avLst/>
          </a:prstGeom>
          <a:gradFill>
            <a:gsLst>
              <a:gs pos="0">
                <a:srgbClr val="FFEFD1"/>
              </a:gs>
              <a:gs pos="64999">
                <a:srgbClr val="F0EBD5"/>
              </a:gs>
              <a:gs pos="100000">
                <a:srgbClr val="D1C39F"/>
              </a:gs>
            </a:gsLst>
            <a:lin ang="16200000" scaled="0"/>
          </a:gradFill>
          <a:scene3d>
            <a:camera prst="isometricOffAxis1Right"/>
            <a:lightRig rig="threePt" dir="t"/>
          </a:scene3d>
        </p:spPr>
        <p:txBody>
          <a:bodyPr vert="horz" lIns="0" tIns="0" rIns="0" bIns="0" rtlCol="0" anchor="ctr">
            <a:spAutoFit/>
          </a:bodyPr>
          <a:lstStyle>
            <a:lvl1pPr marL="384954" indent="-384954" algn="l" defTabSz="914363" rtl="0" eaLnBrk="1" latinLnBrk="0" hangingPunct="1">
              <a:lnSpc>
                <a:spcPct val="90000"/>
              </a:lnSpc>
              <a:spcBef>
                <a:spcPct val="20000"/>
              </a:spcBef>
              <a:buSzPct val="90000"/>
              <a:buFontTx/>
              <a:buBlip>
                <a:blip r:embed="rId2"/>
              </a:buBlip>
              <a:defRPr sz="3300" kern="1200">
                <a:solidFill>
                  <a:schemeClr val="tx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3"/>
              </a:buBlip>
              <a:defRPr lang="en-US" sz="3000" kern="1200" dirty="0" smtClean="0">
                <a:solidFill>
                  <a:schemeClr val="tx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3"/>
              </a:buBlip>
              <a:defRPr lang="en-US" sz="2700" kern="1200" dirty="0" smtClean="0">
                <a:solidFill>
                  <a:schemeClr val="tx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3"/>
              </a:buBlip>
              <a:defRPr lang="en-US" sz="2300" kern="1200" dirty="0" smtClean="0">
                <a:solidFill>
                  <a:schemeClr val="tx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3"/>
              </a:buBlip>
              <a:defRPr lang="en-US" sz="23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2400" b="1" dirty="0">
                <a:solidFill>
                  <a:srgbClr val="FF0000"/>
                </a:solidFill>
              </a:rPr>
              <a:t>FCC finalizes rules</a:t>
            </a:r>
          </a:p>
          <a:p>
            <a:pPr marL="0" indent="0" algn="ctr">
              <a:buFontTx/>
              <a:buNone/>
            </a:pPr>
            <a:r>
              <a:rPr lang="en-US" sz="2400" dirty="0">
                <a:solidFill>
                  <a:schemeClr val="bg2"/>
                </a:solidFill>
              </a:rPr>
              <a:t>2-3 SFF hardware devices available </a:t>
            </a:r>
          </a:p>
        </p:txBody>
      </p:sp>
      <p:sp>
        <p:nvSpPr>
          <p:cNvPr id="2" name="Title 1"/>
          <p:cNvSpPr>
            <a:spLocks noGrp="1"/>
          </p:cNvSpPr>
          <p:nvPr>
            <p:ph type="title"/>
          </p:nvPr>
        </p:nvSpPr>
        <p:spPr>
          <a:xfrm>
            <a:off x="381000" y="230187"/>
            <a:ext cx="8382000" cy="581698"/>
          </a:xfrm>
        </p:spPr>
        <p:txBody>
          <a:bodyPr/>
          <a:lstStyle/>
          <a:p>
            <a:r>
              <a:rPr lang="en-US" sz="4200" spc="0" dirty="0"/>
              <a:t>To Succeed</a:t>
            </a:r>
          </a:p>
        </p:txBody>
      </p:sp>
      <p:sp>
        <p:nvSpPr>
          <p:cNvPr id="4" name="Content Placeholder 2"/>
          <p:cNvSpPr txBox="1">
            <a:spLocks/>
          </p:cNvSpPr>
          <p:nvPr/>
        </p:nvSpPr>
        <p:spPr>
          <a:xfrm>
            <a:off x="1487213" y="3430605"/>
            <a:ext cx="5226268" cy="738664"/>
          </a:xfrm>
          <a:prstGeom prst="rect">
            <a:avLst/>
          </a:prstGeom>
          <a:gradFill>
            <a:gsLst>
              <a:gs pos="0">
                <a:srgbClr val="FFEFD1"/>
              </a:gs>
              <a:gs pos="64999">
                <a:srgbClr val="F0EBD5"/>
              </a:gs>
              <a:gs pos="100000">
                <a:srgbClr val="D1C39F"/>
              </a:gs>
            </a:gsLst>
            <a:lin ang="16200000" scaled="0"/>
          </a:gradFill>
          <a:scene3d>
            <a:camera prst="isometricOffAxis1Right"/>
            <a:lightRig rig="threePt" dir="t"/>
          </a:scene3d>
        </p:spPr>
        <p:txBody>
          <a:bodyPr vert="horz" wrap="square" lIns="0" tIns="0" rIns="0" bIns="0" rtlCol="0" anchor="ctr">
            <a:spAutoFit/>
          </a:bodyPr>
          <a:lstStyle>
            <a:lvl1pPr indent="0" algn="ctr" defTabSz="914363">
              <a:lnSpc>
                <a:spcPct val="90000"/>
              </a:lnSpc>
              <a:spcBef>
                <a:spcPct val="20000"/>
              </a:spcBef>
              <a:buSzPct val="90000"/>
              <a:buFontTx/>
              <a:buNone/>
              <a:defRPr sz="2400">
                <a:solidFill>
                  <a:schemeClr val="bg2"/>
                </a:solidFill>
              </a:defRPr>
            </a:lvl1pPr>
            <a:lvl2pPr marL="739481" indent="-362465" defTabSz="914363">
              <a:lnSpc>
                <a:spcPct val="90000"/>
              </a:lnSpc>
              <a:spcBef>
                <a:spcPct val="20000"/>
              </a:spcBef>
              <a:buSzPct val="90000"/>
              <a:buFontTx/>
              <a:buBlip>
                <a:blip r:embed="rId3"/>
              </a:buBlip>
              <a:defRPr lang="en-US" sz="3000" dirty="0" smtClean="0"/>
            </a:lvl2pPr>
            <a:lvl3pPr marL="1101946" indent="-347914" defTabSz="914363">
              <a:lnSpc>
                <a:spcPct val="90000"/>
              </a:lnSpc>
              <a:spcBef>
                <a:spcPct val="20000"/>
              </a:spcBef>
              <a:buSzPct val="90000"/>
              <a:buFontTx/>
              <a:buBlip>
                <a:blip r:embed="rId3"/>
              </a:buBlip>
              <a:defRPr lang="en-US" sz="2700" dirty="0" smtClean="0"/>
            </a:lvl3pPr>
            <a:lvl4pPr marL="1420756" indent="-318811" defTabSz="914363">
              <a:lnSpc>
                <a:spcPct val="90000"/>
              </a:lnSpc>
              <a:spcBef>
                <a:spcPct val="20000"/>
              </a:spcBef>
              <a:buSzPct val="90000"/>
              <a:buFontTx/>
              <a:buBlip>
                <a:blip r:embed="rId3"/>
              </a:buBlip>
              <a:defRPr lang="en-US" sz="2300" dirty="0" smtClean="0"/>
            </a:lvl4pPr>
            <a:lvl5pPr marL="1760732" indent="-318811" defTabSz="914363">
              <a:lnSpc>
                <a:spcPct val="90000"/>
              </a:lnSpc>
              <a:spcBef>
                <a:spcPct val="20000"/>
              </a:spcBef>
              <a:buSzPct val="90000"/>
              <a:buFontTx/>
              <a:buBlip>
                <a:blip r:embed="rId3"/>
              </a:buBlip>
              <a:defRPr lang="en-US" sz="2300" dirty="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a:t>Industry standards complete</a:t>
            </a:r>
          </a:p>
          <a:p>
            <a:r>
              <a:rPr lang="en-US" dirty="0"/>
              <a:t>World-wide harmonization progresses</a:t>
            </a:r>
          </a:p>
        </p:txBody>
      </p:sp>
      <p:sp>
        <p:nvSpPr>
          <p:cNvPr id="5" name="Content Placeholder 2"/>
          <p:cNvSpPr txBox="1">
            <a:spLocks/>
          </p:cNvSpPr>
          <p:nvPr/>
        </p:nvSpPr>
        <p:spPr>
          <a:xfrm>
            <a:off x="998482" y="1329103"/>
            <a:ext cx="6019800" cy="1144929"/>
          </a:xfrm>
          <a:prstGeom prst="rect">
            <a:avLst/>
          </a:prstGeom>
          <a:gradFill>
            <a:gsLst>
              <a:gs pos="0">
                <a:srgbClr val="FFEFD1"/>
              </a:gs>
              <a:gs pos="64999">
                <a:srgbClr val="F0EBD5"/>
              </a:gs>
              <a:gs pos="100000">
                <a:srgbClr val="D1C39F"/>
              </a:gs>
            </a:gsLst>
            <a:lin ang="16200000" scaled="0"/>
          </a:gradFill>
          <a:scene3d>
            <a:camera prst="isometricOffAxis1Right"/>
            <a:lightRig rig="threePt" dir="t"/>
          </a:scene3d>
        </p:spPr>
        <p:txBody>
          <a:bodyPr vert="horz" wrap="square" lIns="0" tIns="0" rIns="0" bIns="0" rtlCol="0" anchor="ctr">
            <a:spAutoFit/>
          </a:bodyPr>
          <a:lstStyle>
            <a:defPPr>
              <a:defRPr lang="en-US"/>
            </a:defPPr>
            <a:lvl1pPr marL="384954" indent="-384954" defTabSz="914363">
              <a:lnSpc>
                <a:spcPct val="90000"/>
              </a:lnSpc>
              <a:spcBef>
                <a:spcPct val="20000"/>
              </a:spcBef>
              <a:buSzPct val="90000"/>
              <a:buFontTx/>
              <a:buBlip>
                <a:blip r:embed="rId2"/>
              </a:buBlip>
              <a:defRPr sz="2400">
                <a:solidFill>
                  <a:schemeClr val="bg2"/>
                </a:solidFill>
              </a:defRPr>
            </a:lvl1pPr>
            <a:lvl2pPr marL="739481" indent="-362465" defTabSz="914363">
              <a:lnSpc>
                <a:spcPct val="90000"/>
              </a:lnSpc>
              <a:spcBef>
                <a:spcPct val="20000"/>
              </a:spcBef>
              <a:buSzPct val="90000"/>
              <a:buFontTx/>
              <a:buBlip>
                <a:blip r:embed="rId3"/>
              </a:buBlip>
              <a:defRPr sz="3000"/>
            </a:lvl2pPr>
            <a:lvl3pPr marL="1101946" indent="-347914" defTabSz="914363">
              <a:lnSpc>
                <a:spcPct val="90000"/>
              </a:lnSpc>
              <a:spcBef>
                <a:spcPct val="20000"/>
              </a:spcBef>
              <a:buSzPct val="90000"/>
              <a:buFontTx/>
              <a:buBlip>
                <a:blip r:embed="rId3"/>
              </a:buBlip>
              <a:defRPr sz="2700"/>
            </a:lvl3pPr>
            <a:lvl4pPr marL="1420756" indent="-318811" defTabSz="914363">
              <a:lnSpc>
                <a:spcPct val="90000"/>
              </a:lnSpc>
              <a:spcBef>
                <a:spcPct val="20000"/>
              </a:spcBef>
              <a:buSzPct val="90000"/>
              <a:buFontTx/>
              <a:buBlip>
                <a:blip r:embed="rId3"/>
              </a:buBlip>
              <a:defRPr sz="2300"/>
            </a:lvl4pPr>
            <a:lvl5pPr marL="1760732" indent="-318811" defTabSz="914363">
              <a:lnSpc>
                <a:spcPct val="90000"/>
              </a:lnSpc>
              <a:spcBef>
                <a:spcPct val="20000"/>
              </a:spcBef>
              <a:buSzPct val="90000"/>
              <a:buFontTx/>
              <a:buBlip>
                <a:blip r:embed="rId3"/>
              </a:buBlip>
              <a:defRPr sz="23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pPr marL="0" indent="0" algn="ctr">
              <a:buNone/>
            </a:pPr>
            <a:r>
              <a:rPr lang="en-US" dirty="0"/>
              <a:t>Multimodal radios integrated into devices</a:t>
            </a:r>
          </a:p>
          <a:p>
            <a:pPr marL="0" indent="0" algn="ctr">
              <a:buNone/>
            </a:pPr>
            <a:r>
              <a:rPr lang="en-US" dirty="0"/>
              <a:t>Geo-location databases available</a:t>
            </a:r>
          </a:p>
          <a:p>
            <a:pPr marL="0" indent="0" algn="ctr">
              <a:buNone/>
            </a:pPr>
            <a:r>
              <a:rPr lang="en-US" dirty="0"/>
              <a:t>Software Support </a:t>
            </a:r>
          </a:p>
        </p:txBody>
      </p:sp>
      <p:sp>
        <p:nvSpPr>
          <p:cNvPr id="18" name="Down Arrow 17"/>
          <p:cNvSpPr/>
          <p:nvPr/>
        </p:nvSpPr>
        <p:spPr bwMode="auto">
          <a:xfrm flipV="1">
            <a:off x="3665482" y="4266845"/>
            <a:ext cx="609600" cy="762355"/>
          </a:xfrm>
          <a:prstGeom prst="downArrow">
            <a:avLst/>
          </a:prstGeom>
          <a:gradFill>
            <a:gsLst>
              <a:gs pos="0">
                <a:srgbClr val="FFEFD1"/>
              </a:gs>
              <a:gs pos="64999">
                <a:srgbClr val="F0EBD5"/>
              </a:gs>
              <a:gs pos="100000">
                <a:srgbClr val="D1C39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9" name="Down Arrow 18"/>
          <p:cNvSpPr/>
          <p:nvPr/>
        </p:nvSpPr>
        <p:spPr bwMode="auto">
          <a:xfrm flipV="1">
            <a:off x="3665482" y="2590800"/>
            <a:ext cx="609600" cy="762355"/>
          </a:xfrm>
          <a:prstGeom prst="downArrow">
            <a:avLst/>
          </a:prstGeom>
          <a:gradFill>
            <a:gsLst>
              <a:gs pos="0">
                <a:srgbClr val="FFEFD1"/>
              </a:gs>
              <a:gs pos="64999">
                <a:srgbClr val="F0EBD5"/>
              </a:gs>
              <a:gs pos="100000">
                <a:srgbClr val="D1C39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cxnSp>
        <p:nvCxnSpPr>
          <p:cNvPr id="26" name="Straight Arrow Connector 25"/>
          <p:cNvCxnSpPr/>
          <p:nvPr/>
        </p:nvCxnSpPr>
        <p:spPr>
          <a:xfrm flipV="1">
            <a:off x="998482" y="2209800"/>
            <a:ext cx="0" cy="36216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44811" y="1248434"/>
            <a:ext cx="723900" cy="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7246882" y="914400"/>
            <a:ext cx="465083" cy="634800"/>
          </a:xfrm>
          <a:prstGeom prst="leftBrace">
            <a:avLst/>
          </a:pr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627882" y="964655"/>
            <a:ext cx="1439918" cy="523220"/>
          </a:xfrm>
          <a:prstGeom prst="rect">
            <a:avLst/>
          </a:prstGeom>
          <a:noFill/>
        </p:spPr>
        <p:txBody>
          <a:bodyPr wrap="square" rtlCol="0">
            <a:spAutoFit/>
          </a:bodyPr>
          <a:lstStyle/>
          <a:p>
            <a:r>
              <a:rPr lang="en-US" sz="1400" dirty="0"/>
              <a:t>Wi-Fi +</a:t>
            </a:r>
          </a:p>
          <a:p>
            <a:r>
              <a:rPr lang="en-US" sz="1400" dirty="0" err="1"/>
              <a:t>WhiteFi</a:t>
            </a:r>
            <a:endParaRPr lang="en-US" sz="1400" dirty="0">
              <a:hlinkClick r:id="rId4"/>
            </a:endParaRPr>
          </a:p>
        </p:txBody>
      </p:sp>
    </p:spTree>
    <p:extLst>
      <p:ext uri="{BB962C8B-B14F-4D97-AF65-F5344CB8AC3E}">
        <p14:creationId xmlns:p14="http://schemas.microsoft.com/office/powerpoint/2010/main" val="132316750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22313" y="1905001"/>
            <a:ext cx="8211480" cy="30746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402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a:t>Thanks</a:t>
            </a:r>
            <a:br>
              <a:rPr lang="en-US" dirty="0"/>
            </a:br>
            <a:br>
              <a:rPr lang="en-US" dirty="0"/>
            </a:br>
            <a:br>
              <a:rPr lang="en-US" dirty="0"/>
            </a:br>
            <a:r>
              <a:rPr lang="en-US" sz="2400" i="1" spc="0" dirty="0"/>
              <a:t>http://research.microsoft.com/en-us/projects/knows/</a:t>
            </a:r>
            <a:br>
              <a:rPr lang="en-US" sz="3200" i="1" spc="0" dirty="0"/>
            </a:br>
            <a:endParaRPr lang="en-US" sz="3200" i="1" spc="0" dirty="0"/>
          </a:p>
        </p:txBody>
      </p:sp>
      <p:pic>
        <p:nvPicPr>
          <p:cNvPr id="10" name="Picture 2" descr="sitter_answers.jpg"/>
          <p:cNvPicPr>
            <a:picLocks noChangeAspect="1" noChangeArrowheads="1"/>
          </p:cNvPicPr>
          <p:nvPr/>
        </p:nvPicPr>
        <p:blipFill>
          <a:blip r:embed="rId2" cstate="print"/>
          <a:srcRect/>
          <a:stretch>
            <a:fillRect/>
          </a:stretch>
        </p:blipFill>
        <p:spPr bwMode="auto">
          <a:xfrm>
            <a:off x="7050306" y="1499749"/>
            <a:ext cx="1362405" cy="1716417"/>
          </a:xfrm>
          <a:prstGeom prst="rect">
            <a:avLst/>
          </a:prstGeom>
          <a:noFill/>
        </p:spPr>
      </p:pic>
    </p:spTree>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997196"/>
          </a:xfrm>
        </p:spPr>
        <p:txBody>
          <a:bodyPr/>
          <a:lstStyle/>
          <a:p>
            <a:r>
              <a:rPr sz="3600" spc="0" dirty="0"/>
              <a:t>Microsoft's Cognitive Networking Research Program (2005-</a:t>
            </a:r>
            <a:r>
              <a:rPr lang="en-US" sz="3600" spc="0" dirty="0"/>
              <a:t>…)</a:t>
            </a:r>
          </a:p>
        </p:txBody>
      </p:sp>
      <p:sp>
        <p:nvSpPr>
          <p:cNvPr id="3" name="Content Placeholder 2"/>
          <p:cNvSpPr>
            <a:spLocks noGrp="1"/>
          </p:cNvSpPr>
          <p:nvPr>
            <p:ph idx="1"/>
          </p:nvPr>
        </p:nvSpPr>
        <p:spPr>
          <a:xfrm>
            <a:off x="381000" y="1598640"/>
            <a:ext cx="8382000" cy="4573560"/>
          </a:xfrm>
        </p:spPr>
        <p:txBody>
          <a:bodyPr/>
          <a:lstStyle/>
          <a:p>
            <a:pPr>
              <a:spcBef>
                <a:spcPts val="600"/>
              </a:spcBef>
              <a:buNone/>
            </a:pPr>
            <a:r>
              <a:rPr lang="en-US" sz="2800" dirty="0"/>
              <a:t>V</a:t>
            </a:r>
            <a:r>
              <a:rPr sz="2800" dirty="0"/>
              <a:t>ersion </a:t>
            </a:r>
            <a:r>
              <a:rPr lang="en-US" sz="2800" dirty="0"/>
              <a:t>1: Ad hoc networking in white spaces</a:t>
            </a:r>
          </a:p>
          <a:p>
            <a:pPr lvl="1">
              <a:spcAft>
                <a:spcPts val="1800"/>
              </a:spcAft>
            </a:pPr>
            <a:r>
              <a:rPr lang="en-US" sz="1800" dirty="0"/>
              <a:t>700 MHz operation, TV sensing c</a:t>
            </a:r>
            <a:r>
              <a:rPr sz="1800" dirty="0"/>
              <a:t>apability, one-to-one opportunistic networking, control-channel based MAC, varying channel width operation, multi-radio design, design analysis through simulations </a:t>
            </a:r>
            <a:r>
              <a:rPr lang="en-US" sz="1800" dirty="0"/>
              <a:t> </a:t>
            </a:r>
          </a:p>
          <a:p>
            <a:pPr>
              <a:spcBef>
                <a:spcPts val="1800"/>
              </a:spcBef>
              <a:buNone/>
            </a:pPr>
            <a:r>
              <a:rPr sz="2800" dirty="0"/>
              <a:t>Version 2: </a:t>
            </a:r>
            <a:r>
              <a:rPr lang="en-US" sz="2800" dirty="0"/>
              <a:t>Infrastructure based networking </a:t>
            </a:r>
            <a:r>
              <a:rPr lang="en-US" sz="2800" dirty="0">
                <a:solidFill>
                  <a:srgbClr val="FFFF00"/>
                </a:solidFill>
              </a:rPr>
              <a:t>(</a:t>
            </a:r>
            <a:r>
              <a:rPr lang="en-US" sz="2800" dirty="0" err="1">
                <a:solidFill>
                  <a:srgbClr val="FFFF00"/>
                </a:solidFill>
              </a:rPr>
              <a:t>WhiteFi</a:t>
            </a:r>
            <a:r>
              <a:rPr lang="en-US" sz="2800" dirty="0">
                <a:solidFill>
                  <a:srgbClr val="FFFF00"/>
                </a:solidFill>
              </a:rPr>
              <a:t>)</a:t>
            </a:r>
          </a:p>
          <a:p>
            <a:pPr lvl="1">
              <a:spcAft>
                <a:spcPts val="1800"/>
              </a:spcAft>
            </a:pPr>
            <a:r>
              <a:rPr lang="en-US" sz="1800" dirty="0"/>
              <a:t>White Space freq. operation, TV sensing Capability, limited microphone sensing</a:t>
            </a:r>
            <a:r>
              <a:rPr sz="1800" dirty="0"/>
              <a:t>, one-to-many opportunistic networking, Wi-Fi MAC,  time-domain analysis (SIFT),  demo-</a:t>
            </a:r>
            <a:r>
              <a:rPr sz="1800" dirty="0" err="1"/>
              <a:t>ed</a:t>
            </a:r>
            <a:r>
              <a:rPr sz="1800" dirty="0"/>
              <a:t> at Microsoft events (e.g. </a:t>
            </a:r>
            <a:r>
              <a:rPr sz="1800" dirty="0" err="1"/>
              <a:t>TechFest</a:t>
            </a:r>
            <a:r>
              <a:rPr sz="1800" dirty="0"/>
              <a:t> 2009)</a:t>
            </a:r>
            <a:endParaRPr lang="en-US" sz="1800" dirty="0"/>
          </a:p>
          <a:p>
            <a:pPr>
              <a:spcBef>
                <a:spcPts val="1800"/>
              </a:spcBef>
              <a:buNone/>
            </a:pPr>
            <a:r>
              <a:rPr sz="2800" dirty="0"/>
              <a:t>Version 3: </a:t>
            </a:r>
            <a:r>
              <a:rPr lang="en-US" sz="2800" dirty="0"/>
              <a:t>Campus-wide backbone network </a:t>
            </a:r>
            <a:r>
              <a:rPr lang="en-US" sz="2800" dirty="0">
                <a:solidFill>
                  <a:srgbClr val="FFFF00"/>
                </a:solidFill>
              </a:rPr>
              <a:t>(</a:t>
            </a:r>
            <a:r>
              <a:rPr lang="en-US" sz="2800" dirty="0" err="1">
                <a:solidFill>
                  <a:srgbClr val="FFFF00"/>
                </a:solidFill>
              </a:rPr>
              <a:t>WhiteFi</a:t>
            </a:r>
            <a:r>
              <a:rPr lang="en-US" sz="2800" dirty="0">
                <a:solidFill>
                  <a:srgbClr val="FFFF00"/>
                </a:solidFill>
              </a:rPr>
              <a:t> with </a:t>
            </a:r>
            <a:r>
              <a:rPr lang="en-US" sz="2800" dirty="0" err="1">
                <a:solidFill>
                  <a:srgbClr val="FFFF00"/>
                </a:solidFill>
              </a:rPr>
              <a:t>Geolocation</a:t>
            </a:r>
            <a:r>
              <a:rPr lang="en-US" sz="2800" dirty="0">
                <a:solidFill>
                  <a:srgbClr val="FFFF00"/>
                </a:solidFill>
              </a:rPr>
              <a:t>)</a:t>
            </a:r>
            <a:endParaRPr lang="en-US" sz="2800" dirty="0">
              <a:solidFill>
                <a:srgbClr val="FF0000"/>
              </a:solidFill>
            </a:endParaRPr>
          </a:p>
          <a:p>
            <a:pPr lvl="1">
              <a:spcAft>
                <a:spcPts val="1200"/>
              </a:spcAft>
            </a:pPr>
            <a:r>
              <a:rPr sz="1600" dirty="0"/>
              <a:t>All of V2 + </a:t>
            </a:r>
            <a:r>
              <a:rPr sz="1600" dirty="0" err="1"/>
              <a:t>geolocation</a:t>
            </a:r>
            <a:r>
              <a:rPr sz="1600" dirty="0"/>
              <a:t> DB,  Windows network stack improvements, bridging between Wi-Fi and </a:t>
            </a:r>
            <a:r>
              <a:rPr sz="1600" dirty="0" err="1"/>
              <a:t>WhiteFi</a:t>
            </a:r>
            <a:r>
              <a:rPr sz="1600" dirty="0"/>
              <a:t>, coverage in MS Shuttles </a:t>
            </a:r>
            <a:endParaRPr lang="en-US" sz="1600" dirty="0"/>
          </a:p>
        </p:txBody>
      </p:sp>
    </p:spTree>
    <p:extLst>
      <p:ext uri="{BB962C8B-B14F-4D97-AF65-F5344CB8AC3E}">
        <p14:creationId xmlns:p14="http://schemas.microsoft.com/office/powerpoint/2010/main" val="7233207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230187"/>
            <a:ext cx="8382000" cy="830997"/>
          </a:xfrm>
        </p:spPr>
        <p:txBody>
          <a:bodyPr/>
          <a:lstStyle/>
          <a:p>
            <a:r>
              <a:rPr sz="3600" spc="0" dirty="0"/>
              <a:t>Campus Wide White Space Network </a:t>
            </a:r>
            <a:r>
              <a:rPr lang="en-US" sz="2400" spc="0" dirty="0"/>
              <a:t>(</a:t>
            </a:r>
            <a:r>
              <a:rPr lang="en-US" sz="2400" spc="0" dirty="0" err="1"/>
              <a:t>WhiteFi</a:t>
            </a:r>
            <a:r>
              <a:rPr lang="en-US" sz="2400" spc="0" dirty="0"/>
              <a:t> Network)</a:t>
            </a:r>
          </a:p>
        </p:txBody>
      </p:sp>
      <p:grpSp>
        <p:nvGrpSpPr>
          <p:cNvPr id="2" name="Group 1"/>
          <p:cNvGrpSpPr/>
          <p:nvPr/>
        </p:nvGrpSpPr>
        <p:grpSpPr>
          <a:xfrm>
            <a:off x="3920359" y="2767445"/>
            <a:ext cx="5223641" cy="3938155"/>
            <a:chOff x="1271752" y="1663791"/>
            <a:chExt cx="6932092" cy="4980928"/>
          </a:xfrm>
        </p:grpSpPr>
        <p:pic>
          <p:nvPicPr>
            <p:cNvPr id="8194" name="Picture 2" descr="shuttlle-fixed-route"/>
            <p:cNvPicPr>
              <a:picLocks noChangeAspect="1" noChangeArrowheads="1"/>
            </p:cNvPicPr>
            <p:nvPr/>
          </p:nvPicPr>
          <p:blipFill>
            <a:blip r:embed="rId2" cstate="print"/>
            <a:srcRect/>
            <a:stretch>
              <a:fillRect/>
            </a:stretch>
          </p:blipFill>
          <p:spPr bwMode="auto">
            <a:xfrm>
              <a:off x="1271752" y="1663791"/>
              <a:ext cx="6462088" cy="4980928"/>
            </a:xfrm>
            <a:prstGeom prst="rect">
              <a:avLst/>
            </a:prstGeom>
            <a:noFill/>
          </p:spPr>
        </p:pic>
        <p:sp>
          <p:nvSpPr>
            <p:cNvPr id="8195" name="Oval 3"/>
            <p:cNvSpPr>
              <a:spLocks noChangeArrowheads="1"/>
            </p:cNvSpPr>
            <p:nvPr/>
          </p:nvSpPr>
          <p:spPr bwMode="auto">
            <a:xfrm>
              <a:off x="52578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3-1</a:t>
              </a:r>
            </a:p>
          </p:txBody>
        </p:sp>
        <p:sp>
          <p:nvSpPr>
            <p:cNvPr id="8196" name="Oval 4"/>
            <p:cNvSpPr>
              <a:spLocks noChangeArrowheads="1"/>
            </p:cNvSpPr>
            <p:nvPr/>
          </p:nvSpPr>
          <p:spPr bwMode="auto">
            <a:xfrm>
              <a:off x="49530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3-2</a:t>
              </a:r>
            </a:p>
          </p:txBody>
        </p:sp>
        <p:sp>
          <p:nvSpPr>
            <p:cNvPr id="8197" name="Oval 5"/>
            <p:cNvSpPr>
              <a:spLocks noChangeArrowheads="1"/>
            </p:cNvSpPr>
            <p:nvPr/>
          </p:nvSpPr>
          <p:spPr bwMode="auto">
            <a:xfrm>
              <a:off x="4876800" y="42672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4-1</a:t>
              </a:r>
            </a:p>
          </p:txBody>
        </p:sp>
        <p:sp>
          <p:nvSpPr>
            <p:cNvPr id="8198" name="Oval 6"/>
            <p:cNvSpPr>
              <a:spLocks noChangeArrowheads="1"/>
            </p:cNvSpPr>
            <p:nvPr/>
          </p:nvSpPr>
          <p:spPr bwMode="auto">
            <a:xfrm>
              <a:off x="4267200" y="40386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6-1</a:t>
              </a:r>
            </a:p>
          </p:txBody>
        </p:sp>
        <p:sp>
          <p:nvSpPr>
            <p:cNvPr id="8199" name="Oval 7"/>
            <p:cNvSpPr>
              <a:spLocks noChangeArrowheads="1"/>
            </p:cNvSpPr>
            <p:nvPr/>
          </p:nvSpPr>
          <p:spPr bwMode="auto">
            <a:xfrm>
              <a:off x="4267200" y="42672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5-3</a:t>
              </a:r>
            </a:p>
          </p:txBody>
        </p:sp>
        <p:sp>
          <p:nvSpPr>
            <p:cNvPr id="8200" name="Oval 8"/>
            <p:cNvSpPr>
              <a:spLocks noChangeArrowheads="1"/>
            </p:cNvSpPr>
            <p:nvPr/>
          </p:nvSpPr>
          <p:spPr bwMode="auto">
            <a:xfrm>
              <a:off x="42672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dirty="0">
                  <a:solidFill>
                    <a:srgbClr val="000000"/>
                  </a:solidFill>
                  <a:latin typeface="Arial" charset="0"/>
                </a:rPr>
                <a:t>5-2</a:t>
              </a:r>
            </a:p>
          </p:txBody>
        </p:sp>
        <p:sp>
          <p:nvSpPr>
            <p:cNvPr id="8201" name="Oval 9"/>
            <p:cNvSpPr>
              <a:spLocks noChangeArrowheads="1"/>
            </p:cNvSpPr>
            <p:nvPr/>
          </p:nvSpPr>
          <p:spPr bwMode="auto">
            <a:xfrm>
              <a:off x="4572000" y="4572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5-1</a:t>
              </a:r>
            </a:p>
          </p:txBody>
        </p:sp>
        <p:sp>
          <p:nvSpPr>
            <p:cNvPr id="8202" name="Oval 10"/>
            <p:cNvSpPr>
              <a:spLocks noChangeArrowheads="1"/>
            </p:cNvSpPr>
            <p:nvPr/>
          </p:nvSpPr>
          <p:spPr bwMode="auto">
            <a:xfrm>
              <a:off x="5562600" y="43434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1-2</a:t>
              </a:r>
            </a:p>
          </p:txBody>
        </p:sp>
        <p:sp>
          <p:nvSpPr>
            <p:cNvPr id="8203" name="Oval 11"/>
            <p:cNvSpPr>
              <a:spLocks noChangeArrowheads="1"/>
            </p:cNvSpPr>
            <p:nvPr/>
          </p:nvSpPr>
          <p:spPr bwMode="auto">
            <a:xfrm>
              <a:off x="5562600" y="40386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a:solidFill>
                    <a:srgbClr val="000000"/>
                  </a:solidFill>
                  <a:latin typeface="Arial" charset="0"/>
                </a:rPr>
                <a:t>1-1</a:t>
              </a:r>
            </a:p>
          </p:txBody>
        </p:sp>
        <p:sp>
          <p:nvSpPr>
            <p:cNvPr id="8204" name="Oval 12"/>
            <p:cNvSpPr>
              <a:spLocks noChangeArrowheads="1"/>
            </p:cNvSpPr>
            <p:nvPr/>
          </p:nvSpPr>
          <p:spPr bwMode="auto">
            <a:xfrm>
              <a:off x="4267200" y="38100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dirty="0">
                  <a:solidFill>
                    <a:srgbClr val="000000"/>
                  </a:solidFill>
                  <a:latin typeface="Arial" charset="0"/>
                </a:rPr>
                <a:t>6-2</a:t>
              </a:r>
            </a:p>
          </p:txBody>
        </p:sp>
        <p:sp>
          <p:nvSpPr>
            <p:cNvPr id="8205" name="Oval 13"/>
            <p:cNvSpPr>
              <a:spLocks noChangeArrowheads="1"/>
            </p:cNvSpPr>
            <p:nvPr/>
          </p:nvSpPr>
          <p:spPr bwMode="auto">
            <a:xfrm>
              <a:off x="4648200" y="4267200"/>
              <a:ext cx="228600" cy="228600"/>
            </a:xfrm>
            <a:prstGeom prst="ellipse">
              <a:avLst/>
            </a:prstGeom>
            <a:solidFill>
              <a:schemeClr val="bg1">
                <a:alpha val="25000"/>
              </a:schemeClr>
            </a:solidFill>
            <a:ln w="25400">
              <a:solidFill>
                <a:schemeClr val="bg1"/>
              </a:solidFill>
              <a:round/>
              <a:headEnd/>
              <a:tailEnd/>
            </a:ln>
            <a:effectLst/>
          </p:spPr>
          <p:txBody>
            <a:bodyPr wrap="none" anchor="ctr"/>
            <a:lstStyle/>
            <a:p>
              <a:pPr algn="ctr" defTabSz="914363">
                <a:spcBef>
                  <a:spcPct val="0"/>
                </a:spcBef>
              </a:pPr>
              <a:r>
                <a:rPr lang="en-US" sz="1000" b="1" dirty="0">
                  <a:solidFill>
                    <a:srgbClr val="000000"/>
                  </a:solidFill>
                  <a:latin typeface="Arial" charset="0"/>
                </a:rPr>
                <a:t>4-2</a:t>
              </a:r>
            </a:p>
          </p:txBody>
        </p:sp>
        <p:sp>
          <p:nvSpPr>
            <p:cNvPr id="16" name="Oval 15"/>
            <p:cNvSpPr/>
            <p:nvPr/>
          </p:nvSpPr>
          <p:spPr bwMode="auto">
            <a:xfrm>
              <a:off x="3689796" y="3469850"/>
              <a:ext cx="2445744" cy="2071171"/>
            </a:xfrm>
            <a:prstGeom prst="ellipse">
              <a:avLst/>
            </a:prstGeom>
            <a:solidFill>
              <a:schemeClr val="tx2">
                <a:lumMod val="75000"/>
                <a:alpha val="29000"/>
              </a:schemeClr>
            </a:solidFill>
            <a:ln w="28575">
              <a:solidFill>
                <a:schemeClr val="bg1">
                  <a:lumMod val="95000"/>
                  <a:lumOff val="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rgbClr val="FFFFFF"/>
                </a:solidFill>
                <a:effectLst>
                  <a:outerShdw blurRad="38100" dist="38100" dir="2700000" algn="tl">
                    <a:srgbClr val="000000">
                      <a:alpha val="43137"/>
                    </a:srgbClr>
                  </a:outerShdw>
                </a:effectLst>
              </a:endParaRPr>
            </a:p>
          </p:txBody>
        </p:sp>
        <p:pic>
          <p:nvPicPr>
            <p:cNvPr id="17" name="Picture 6" descr="vanlan 003"/>
            <p:cNvPicPr>
              <a:picLocks noChangeAspect="1" noChangeArrowheads="1"/>
            </p:cNvPicPr>
            <p:nvPr/>
          </p:nvPicPr>
          <p:blipFill>
            <a:blip r:embed="rId3" cstate="print"/>
            <a:srcRect/>
            <a:stretch>
              <a:fillRect/>
            </a:stretch>
          </p:blipFill>
          <p:spPr bwMode="auto">
            <a:xfrm>
              <a:off x="1600983" y="4572000"/>
              <a:ext cx="2184815" cy="1639614"/>
            </a:xfrm>
            <a:prstGeom prst="rect">
              <a:avLst/>
            </a:prstGeom>
            <a:noFill/>
            <a:ln w="9525">
              <a:noFill/>
              <a:miter lim="800000"/>
              <a:headEnd/>
              <a:tailEnd/>
            </a:ln>
          </p:spPr>
        </p:pic>
        <p:pic>
          <p:nvPicPr>
            <p:cNvPr id="18" name="Picture 4" descr="vanlan 005"/>
            <p:cNvPicPr>
              <a:picLocks noChangeAspect="1" noChangeArrowheads="1"/>
            </p:cNvPicPr>
            <p:nvPr/>
          </p:nvPicPr>
          <p:blipFill>
            <a:blip r:embed="rId4" cstate="print"/>
            <a:srcRect/>
            <a:stretch>
              <a:fillRect/>
            </a:stretch>
          </p:blipFill>
          <p:spPr bwMode="auto">
            <a:xfrm>
              <a:off x="6901512" y="4700438"/>
              <a:ext cx="1302332" cy="1735734"/>
            </a:xfrm>
            <a:prstGeom prst="rect">
              <a:avLst/>
            </a:prstGeom>
            <a:noFill/>
            <a:ln w="9525">
              <a:noFill/>
              <a:miter lim="800000"/>
              <a:headEnd/>
              <a:tailEnd/>
            </a:ln>
          </p:spPr>
        </p:pic>
        <p:pic>
          <p:nvPicPr>
            <p:cNvPr id="19" name="Picture 18" descr="vanlan_007"/>
            <p:cNvPicPr preferRelativeResize="0">
              <a:picLocks noChangeAspect="1" noChangeArrowheads="1"/>
            </p:cNvPicPr>
            <p:nvPr/>
          </p:nvPicPr>
          <p:blipFill>
            <a:blip r:embed="rId5" cstate="print"/>
            <a:srcRect/>
            <a:stretch>
              <a:fillRect/>
            </a:stretch>
          </p:blipFill>
          <p:spPr bwMode="auto">
            <a:xfrm>
              <a:off x="4648682" y="1680691"/>
              <a:ext cx="1345842" cy="893634"/>
            </a:xfrm>
            <a:prstGeom prst="rect">
              <a:avLst/>
            </a:prstGeom>
            <a:noFill/>
            <a:ln w="9525">
              <a:noFill/>
              <a:miter lim="800000"/>
              <a:headEnd/>
              <a:tailEnd/>
            </a:ln>
          </p:spPr>
        </p:pic>
      </p:grpSp>
      <p:sp>
        <p:nvSpPr>
          <p:cNvPr id="22" name="Content Placeholder 4"/>
          <p:cNvSpPr>
            <a:spLocks noGrp="1"/>
          </p:cNvSpPr>
          <p:nvPr>
            <p:ph idx="1"/>
          </p:nvPr>
        </p:nvSpPr>
        <p:spPr>
          <a:xfrm>
            <a:off x="138890" y="1323130"/>
            <a:ext cx="7709709" cy="4696670"/>
          </a:xfrm>
        </p:spPr>
        <p:txBody>
          <a:bodyPr/>
          <a:lstStyle/>
          <a:p>
            <a:pPr>
              <a:buNone/>
            </a:pPr>
            <a:r>
              <a:rPr lang="en-US" sz="2800" dirty="0"/>
              <a:t>FCC Experimental License </a:t>
            </a:r>
            <a:r>
              <a:rPr lang="en-US" sz="2400" dirty="0"/>
              <a:t>(Granted: July 6, 2009)</a:t>
            </a:r>
          </a:p>
          <a:p>
            <a:pPr>
              <a:spcBef>
                <a:spcPts val="1800"/>
              </a:spcBef>
              <a:spcAft>
                <a:spcPts val="600"/>
              </a:spcAft>
            </a:pPr>
            <a:r>
              <a:rPr lang="en-US" sz="1600" dirty="0"/>
              <a:t>Centered at (47.6442N, 122.1330W)</a:t>
            </a:r>
          </a:p>
          <a:p>
            <a:pPr>
              <a:lnSpc>
                <a:spcPct val="100000"/>
              </a:lnSpc>
              <a:spcBef>
                <a:spcPts val="600"/>
              </a:spcBef>
              <a:spcAft>
                <a:spcPts val="600"/>
              </a:spcAft>
            </a:pPr>
            <a:r>
              <a:rPr lang="en-US" sz="1600" dirty="0"/>
              <a:t>Area of 1 square mile</a:t>
            </a:r>
          </a:p>
          <a:p>
            <a:pPr>
              <a:lnSpc>
                <a:spcPct val="100000"/>
              </a:lnSpc>
              <a:spcBef>
                <a:spcPts val="600"/>
              </a:spcBef>
              <a:spcAft>
                <a:spcPts val="600"/>
              </a:spcAft>
            </a:pPr>
            <a:r>
              <a:rPr lang="en-US" sz="1600" dirty="0"/>
              <a:t>Perimeter of 4.37 miles</a:t>
            </a:r>
          </a:p>
          <a:p>
            <a:pPr>
              <a:lnSpc>
                <a:spcPct val="100000"/>
              </a:lnSpc>
              <a:spcBef>
                <a:spcPts val="600"/>
              </a:spcBef>
              <a:spcAft>
                <a:spcPts val="600"/>
              </a:spcAft>
            </a:pPr>
            <a:r>
              <a:rPr lang="en-US" sz="1600" dirty="0"/>
              <a:t>WSD on 5-10 campus buildings</a:t>
            </a:r>
          </a:p>
          <a:p>
            <a:pPr>
              <a:lnSpc>
                <a:spcPct val="100000"/>
              </a:lnSpc>
              <a:spcBef>
                <a:spcPts val="600"/>
              </a:spcBef>
              <a:spcAft>
                <a:spcPts val="600"/>
              </a:spcAft>
            </a:pPr>
            <a:r>
              <a:rPr lang="en-US" sz="1600" dirty="0"/>
              <a:t>Fixed BS operate at 4 W EIRP</a:t>
            </a:r>
          </a:p>
          <a:p>
            <a:pPr>
              <a:lnSpc>
                <a:spcPct val="100000"/>
              </a:lnSpc>
              <a:spcBef>
                <a:spcPts val="600"/>
              </a:spcBef>
              <a:spcAft>
                <a:spcPts val="600"/>
              </a:spcAft>
            </a:pPr>
            <a:r>
              <a:rPr lang="en-US" sz="1600" dirty="0"/>
              <a:t>WSD inside shuttles at 100 </a:t>
            </a:r>
            <a:r>
              <a:rPr lang="en-US" sz="1600" dirty="0" err="1"/>
              <a:t>mW</a:t>
            </a:r>
            <a:r>
              <a:rPr lang="en-US" sz="1600"/>
              <a:t> EIRP</a:t>
            </a:r>
            <a:endParaRPr lang="en-US" sz="1600" dirty="0"/>
          </a:p>
          <a:p>
            <a:pPr>
              <a:lnSpc>
                <a:spcPct val="100000"/>
              </a:lnSpc>
              <a:spcBef>
                <a:spcPts val="600"/>
              </a:spcBef>
              <a:spcAft>
                <a:spcPts val="600"/>
              </a:spcAft>
            </a:pPr>
            <a:endParaRPr lang="en-US" dirty="0"/>
          </a:p>
          <a:p>
            <a:endParaRPr lang="en-US" dirty="0"/>
          </a:p>
          <a:p>
            <a:endParaRPr lang="en-US" dirty="0"/>
          </a:p>
        </p:txBody>
      </p:sp>
      <p:pic>
        <p:nvPicPr>
          <p:cNvPr id="106496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447456"/>
            <a:ext cx="1835598" cy="2201790"/>
          </a:xfrm>
          <a:prstGeom prst="rect">
            <a:avLst/>
          </a:prstGeom>
          <a:extLst/>
        </p:spPr>
      </p:pic>
      <p:sp>
        <p:nvSpPr>
          <p:cNvPr id="23" name="Rectangle 22"/>
          <p:cNvSpPr/>
          <p:nvPr/>
        </p:nvSpPr>
        <p:spPr>
          <a:xfrm>
            <a:off x="4030995" y="2020669"/>
            <a:ext cx="4960605" cy="646331"/>
          </a:xfrm>
          <a:prstGeom prst="rect">
            <a:avLst/>
          </a:prstGeom>
        </p:spPr>
        <p:txBody>
          <a:bodyPr wrap="square">
            <a:spAutoFit/>
          </a:bodyPr>
          <a:lstStyle/>
          <a:p>
            <a:r>
              <a:rPr lang="en-US" dirty="0">
                <a:solidFill>
                  <a:srgbClr val="FFFF00"/>
                </a:solidFill>
              </a:rPr>
              <a:t>Goal: Deploy a white space network that provides corp. net access in Microsoft shuttles</a:t>
            </a:r>
          </a:p>
        </p:txBody>
      </p:sp>
    </p:spTree>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22" y="228600"/>
            <a:ext cx="8382000" cy="609398"/>
          </a:xfrm>
        </p:spPr>
        <p:txBody>
          <a:bodyPr/>
          <a:lstStyle/>
          <a:p>
            <a:r>
              <a:rPr lang="en-US" sz="4400" spc="0" dirty="0"/>
              <a:t>Range Experiments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22" y="990600"/>
            <a:ext cx="4160463" cy="442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322" y="1343435"/>
            <a:ext cx="428406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7977" y="5410200"/>
            <a:ext cx="4253087" cy="523220"/>
          </a:xfrm>
          <a:prstGeom prst="rect">
            <a:avLst/>
          </a:prstGeom>
          <a:noFill/>
        </p:spPr>
        <p:txBody>
          <a:bodyPr wrap="none" rtlCol="0">
            <a:spAutoFit/>
          </a:bodyPr>
          <a:lstStyle/>
          <a:p>
            <a:pPr algn="ctr" defTabSz="914363"/>
            <a:r>
              <a:rPr lang="en-US" sz="1400" i="0" dirty="0"/>
              <a:t>MSR’s Redmond Campus </a:t>
            </a:r>
          </a:p>
          <a:p>
            <a:pPr algn="ctr" defTabSz="914363"/>
            <a:r>
              <a:rPr lang="en-US" sz="1400" dirty="0"/>
              <a:t>Route taken by the shuttle (</a:t>
            </a:r>
            <a:r>
              <a:rPr lang="en-US" sz="1400" i="0" dirty="0"/>
              <a:t>0.95 miles x 0.75 miles)</a:t>
            </a:r>
          </a:p>
        </p:txBody>
      </p:sp>
      <p:sp>
        <p:nvSpPr>
          <p:cNvPr id="7" name="TextBox 6"/>
          <p:cNvSpPr txBox="1"/>
          <p:nvPr/>
        </p:nvSpPr>
        <p:spPr>
          <a:xfrm>
            <a:off x="5515304" y="4834348"/>
            <a:ext cx="2698110" cy="523220"/>
          </a:xfrm>
          <a:prstGeom prst="rect">
            <a:avLst/>
          </a:prstGeom>
          <a:noFill/>
        </p:spPr>
        <p:txBody>
          <a:bodyPr wrap="none" rtlCol="0">
            <a:spAutoFit/>
          </a:bodyPr>
          <a:lstStyle/>
          <a:p>
            <a:pPr algn="ctr" defTabSz="914363"/>
            <a:r>
              <a:rPr lang="en-US" sz="1400" i="0" dirty="0"/>
              <a:t>Raw received power at different</a:t>
            </a:r>
          </a:p>
          <a:p>
            <a:pPr algn="ctr" defTabSz="914363"/>
            <a:r>
              <a:rPr lang="en-US" sz="1400" dirty="0"/>
              <a:t>Distances from the transmitter</a:t>
            </a:r>
            <a:endParaRPr lang="en-US" sz="1400" i="0" dirty="0"/>
          </a:p>
        </p:txBody>
      </p:sp>
      <p:sp>
        <p:nvSpPr>
          <p:cNvPr id="8" name="Rectangle 7"/>
          <p:cNvSpPr/>
          <p:nvPr/>
        </p:nvSpPr>
        <p:spPr>
          <a:xfrm>
            <a:off x="554699" y="6135469"/>
            <a:ext cx="6309655" cy="646331"/>
          </a:xfrm>
          <a:prstGeom prst="rect">
            <a:avLst/>
          </a:prstGeom>
        </p:spPr>
        <p:txBody>
          <a:bodyPr wrap="square">
            <a:spAutoFit/>
          </a:bodyPr>
          <a:lstStyle/>
          <a:p>
            <a:r>
              <a:rPr lang="en-US" dirty="0">
                <a:solidFill>
                  <a:srgbClr val="FFFF00"/>
                </a:solidFill>
              </a:rPr>
              <a:t>~4x range compared to 2.4 GHz (Wi-Fi) with same transmit power and receiver sensitivity</a:t>
            </a:r>
          </a:p>
        </p:txBody>
      </p:sp>
    </p:spTree>
    <p:extLst>
      <p:ext uri="{BB962C8B-B14F-4D97-AF65-F5344CB8AC3E}">
        <p14:creationId xmlns:p14="http://schemas.microsoft.com/office/powerpoint/2010/main" val="1182491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595"/>
            <a:ext cx="8610600" cy="609398"/>
          </a:xfrm>
        </p:spPr>
        <p:txBody>
          <a:bodyPr/>
          <a:lstStyle/>
          <a:p>
            <a:r>
              <a:rPr lang="en-US" sz="4400" spc="0" dirty="0"/>
              <a:t>Microsoft’s Database Service</a:t>
            </a:r>
          </a:p>
        </p:txBody>
      </p:sp>
      <p:pic>
        <p:nvPicPr>
          <p:cNvPr id="12290" name="Picture 2" descr="http://www.softwright.com/srtmshuttlewave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85" y="4692632"/>
            <a:ext cx="3030715" cy="16452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2628322" y="1371600"/>
            <a:ext cx="1183319" cy="515892"/>
          </a:xfrm>
          <a:prstGeom prst="rect">
            <a:avLst/>
          </a:prstGeom>
          <a:gradFill>
            <a:gsLst>
              <a:gs pos="0">
                <a:srgbClr val="D6B19C"/>
              </a:gs>
              <a:gs pos="30000">
                <a:srgbClr val="D49E6C"/>
              </a:gs>
              <a:gs pos="70000">
                <a:srgbClr val="A65528"/>
              </a:gs>
              <a:gs pos="100000">
                <a:srgbClr val="663012"/>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b="1" i="0" dirty="0">
                <a:solidFill>
                  <a:schemeClr val="tx1"/>
                </a:solidFill>
                <a:latin typeface="Segoe" pitchFamily="34" charset="0"/>
              </a:rPr>
              <a:t>Propagation Modeling</a:t>
            </a:r>
            <a:endParaRPr kumimoji="0" lang="en-US" sz="1200" b="1" i="0" u="none" strike="noStrike" cap="none" normalizeH="0" baseline="0" dirty="0">
              <a:solidFill>
                <a:schemeClr val="tx1"/>
              </a:solidFill>
              <a:latin typeface="Segoe" pitchFamily="34" charset="0"/>
            </a:endParaRPr>
          </a:p>
        </p:txBody>
      </p:sp>
      <p:sp>
        <p:nvSpPr>
          <p:cNvPr id="15" name="Right Arrow 14"/>
          <p:cNvSpPr/>
          <p:nvPr/>
        </p:nvSpPr>
        <p:spPr bwMode="auto">
          <a:xfrm>
            <a:off x="1982841" y="1509739"/>
            <a:ext cx="606318"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6" name="Bent-Up Arrow 15"/>
          <p:cNvSpPr/>
          <p:nvPr/>
        </p:nvSpPr>
        <p:spPr bwMode="auto">
          <a:xfrm>
            <a:off x="1982841" y="1949454"/>
            <a:ext cx="1143000" cy="427876"/>
          </a:xfrm>
          <a:prstGeom prst="bentUpArrow">
            <a:avLst>
              <a:gd name="adj1" fmla="val 24589"/>
              <a:gd name="adj2" fmla="val 29533"/>
              <a:gd name="adj3" fmla="val 23800"/>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17" name="Bent-Up Arrow 16"/>
          <p:cNvSpPr/>
          <p:nvPr/>
        </p:nvSpPr>
        <p:spPr bwMode="auto">
          <a:xfrm>
            <a:off x="1982841" y="1949453"/>
            <a:ext cx="1752600" cy="1114066"/>
          </a:xfrm>
          <a:prstGeom prst="bentUpArrow">
            <a:avLst>
              <a:gd name="adj1" fmla="val 10653"/>
              <a:gd name="adj2" fmla="val 11632"/>
              <a:gd name="adj3" fmla="val 12085"/>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629188" y="1371600"/>
            <a:ext cx="1253127" cy="445084"/>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1200" i="0" dirty="0">
                <a:solidFill>
                  <a:schemeClr val="tx1"/>
                </a:solidFill>
              </a:rPr>
              <a:t>TV/MIC data</a:t>
            </a:r>
          </a:p>
          <a:p>
            <a:pPr algn="ctr"/>
            <a:r>
              <a:rPr lang="en-US" sz="800" b="0" i="0" dirty="0">
                <a:solidFill>
                  <a:schemeClr val="tx1"/>
                </a:solidFill>
              </a:rPr>
              <a:t>(</a:t>
            </a:r>
            <a:r>
              <a:rPr lang="en-US" sz="800" b="0" i="0" dirty="0">
                <a:solidFill>
                  <a:schemeClr val="tx1"/>
                </a:solidFill>
                <a:effectLst>
                  <a:outerShdw blurRad="38100" dist="38100" dir="2700000" algn="tl">
                    <a:srgbClr val="000000">
                      <a:alpha val="43137"/>
                    </a:srgbClr>
                  </a:outerShdw>
                </a:effectLst>
                <a:latin typeface="Segoe" pitchFamily="34" charset="0"/>
              </a:rPr>
              <a:t>FCC</a:t>
            </a:r>
            <a:r>
              <a:rPr lang="en-US" sz="800" b="0" i="0" dirty="0">
                <a:solidFill>
                  <a:schemeClr val="tx1"/>
                </a:solidFill>
                <a:effectLst>
                  <a:outerShdw blurRad="38100" dist="38100" dir="2700000" algn="tl">
                    <a:srgbClr val="000000">
                      <a:alpha val="43137"/>
                    </a:srgbClr>
                  </a:outerShdw>
                </a:effectLst>
              </a:rPr>
              <a:t> CDBS, others)</a:t>
            </a:r>
            <a:endParaRPr kumimoji="0" lang="en-US" sz="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629188" y="2113702"/>
            <a:ext cx="1253127" cy="416417"/>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1200" i="0" dirty="0">
                <a:solidFill>
                  <a:schemeClr val="tx1"/>
                </a:solidFill>
              </a:rPr>
              <a:t>Location</a:t>
            </a:r>
          </a:p>
          <a:p>
            <a:pPr algn="ctr"/>
            <a:r>
              <a:rPr kumimoji="0" lang="en-US" sz="800" b="0" i="1" u="none" strike="noStrike" cap="none" normalizeH="0" baseline="0" dirty="0">
                <a:solidFill>
                  <a:schemeClr val="tx1"/>
                </a:solidFill>
                <a:latin typeface="Segoe" pitchFamily="34" charset="0"/>
              </a:rPr>
              <a:t>(Latitude, Longitude)</a:t>
            </a:r>
          </a:p>
        </p:txBody>
      </p:sp>
      <p:sp>
        <p:nvSpPr>
          <p:cNvPr id="20" name="Rounded Rectangle 19"/>
          <p:cNvSpPr/>
          <p:nvPr/>
        </p:nvSpPr>
        <p:spPr bwMode="auto">
          <a:xfrm>
            <a:off x="629187" y="2773774"/>
            <a:ext cx="1253127" cy="442145"/>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1200" i="0" dirty="0">
                <a:solidFill>
                  <a:schemeClr val="tx1"/>
                </a:solidFill>
              </a:rPr>
              <a:t>Terrain Data</a:t>
            </a:r>
          </a:p>
          <a:p>
            <a:pPr algn="ctr"/>
            <a:r>
              <a:rPr kumimoji="0" lang="en-US" sz="800" b="0" u="none" strike="noStrike" cap="none" normalizeH="0" baseline="0" dirty="0">
                <a:solidFill>
                  <a:schemeClr val="tx1"/>
                </a:solidFill>
                <a:latin typeface="Segoe" pitchFamily="34" charset="0"/>
              </a:rPr>
              <a:t>(Globe,</a:t>
            </a:r>
            <a:r>
              <a:rPr kumimoji="0" lang="en-US" sz="800" b="0" u="none" strike="noStrike" cap="none" normalizeH="0" dirty="0">
                <a:solidFill>
                  <a:schemeClr val="tx1"/>
                </a:solidFill>
                <a:latin typeface="Segoe" pitchFamily="34" charset="0"/>
              </a:rPr>
              <a:t> SRTM)</a:t>
            </a:r>
            <a:endParaRPr kumimoji="0" lang="en-US" sz="300" b="0" u="none" strike="noStrike" cap="none" normalizeH="0" baseline="0" dirty="0">
              <a:solidFill>
                <a:schemeClr val="tx1"/>
              </a:solidFill>
              <a:latin typeface="Segoe" pitchFamily="34" charset="0"/>
            </a:endParaRPr>
          </a:p>
        </p:txBody>
      </p:sp>
      <p:sp>
        <p:nvSpPr>
          <p:cNvPr id="22" name="Right Arrow 21"/>
          <p:cNvSpPr/>
          <p:nvPr/>
        </p:nvSpPr>
        <p:spPr bwMode="auto">
          <a:xfrm>
            <a:off x="3887841" y="1489853"/>
            <a:ext cx="606318"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178473" y="4340423"/>
            <a:ext cx="3590278" cy="307777"/>
          </a:xfrm>
          <a:prstGeom prst="rect">
            <a:avLst/>
          </a:prstGeom>
        </p:spPr>
        <p:txBody>
          <a:bodyPr wrap="none">
            <a:spAutoFit/>
          </a:bodyPr>
          <a:lstStyle/>
          <a:p>
            <a:r>
              <a:rPr lang="en-US" sz="1400" dirty="0"/>
              <a:t>Shuttle Radar Topography Mission (SRTM)</a:t>
            </a:r>
          </a:p>
        </p:txBody>
      </p:sp>
      <p:sp>
        <p:nvSpPr>
          <p:cNvPr id="25" name="Rectangle 24"/>
          <p:cNvSpPr/>
          <p:nvPr/>
        </p:nvSpPr>
        <p:spPr>
          <a:xfrm>
            <a:off x="381000" y="6371548"/>
            <a:ext cx="3273397" cy="307777"/>
          </a:xfrm>
          <a:prstGeom prst="rect">
            <a:avLst/>
          </a:prstGeom>
        </p:spPr>
        <p:txBody>
          <a:bodyPr wrap="none">
            <a:spAutoFit/>
          </a:bodyPr>
          <a:lstStyle/>
          <a:p>
            <a:r>
              <a:rPr lang="en-US" sz="1400" dirty="0"/>
              <a:t>Joint Project between NASA and NIMA</a:t>
            </a:r>
          </a:p>
        </p:txBody>
      </p:sp>
      <p:pic>
        <p:nvPicPr>
          <p:cNvPr id="12292" name="Picture 4" descr="Global Land One-km Base Elevation Project (GLOB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529" y="4495800"/>
            <a:ext cx="3047999"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National Geophysical Data Center (NGDC), NOAA Satellite and Information Service">
            <a:hlinkClick r:id="rId5" tooltip="go to NGDC hom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2529" y="6189896"/>
            <a:ext cx="3197071" cy="36330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156418" y="4191000"/>
            <a:ext cx="662361" cy="307777"/>
          </a:xfrm>
          <a:prstGeom prst="rect">
            <a:avLst/>
          </a:prstGeom>
        </p:spPr>
        <p:txBody>
          <a:bodyPr wrap="none">
            <a:spAutoFit/>
          </a:bodyPr>
          <a:lstStyle/>
          <a:p>
            <a:r>
              <a:rPr lang="en-US" sz="1400" dirty="0"/>
              <a:t>Globe</a:t>
            </a:r>
          </a:p>
        </p:txBody>
      </p:sp>
      <p:pic>
        <p:nvPicPr>
          <p:cNvPr id="12298" name="Picture 10" descr="space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75" y="-479425"/>
            <a:ext cx="14382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http://ts4.mm.bing.net/images/thumbnail.aspx?q=199741613603&amp;id=0365a087798c9ebceb41b00e4c04e760&amp;url=http%3a%2f%2fwww.skycasters.com%2fimages%2fNTI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705741"/>
            <a:ext cx="757238" cy="75723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377384" y="1648115"/>
            <a:ext cx="2457054" cy="738664"/>
          </a:xfrm>
          <a:prstGeom prst="rect">
            <a:avLst/>
          </a:prstGeom>
        </p:spPr>
        <p:txBody>
          <a:bodyPr wrap="square">
            <a:spAutoFit/>
          </a:bodyPr>
          <a:lstStyle/>
          <a:p>
            <a:r>
              <a:rPr lang="en-US" sz="1400" b="1" dirty="0"/>
              <a:t>Irregular Terrain Model (ITM) Longley-Rice (1968)</a:t>
            </a:r>
          </a:p>
          <a:p>
            <a:pPr marL="285750" indent="-174625">
              <a:buClr>
                <a:schemeClr val="tx1"/>
              </a:buClr>
              <a:buFont typeface="Arial" pitchFamily="34" charset="0"/>
              <a:buChar char="•"/>
            </a:pPr>
            <a:r>
              <a:rPr lang="en-US" sz="1400" b="1" dirty="0"/>
              <a:t>20 MHz to 20 GHz</a:t>
            </a:r>
            <a:endParaRPr lang="en-US" sz="1400" dirty="0"/>
          </a:p>
        </p:txBody>
      </p:sp>
      <p:pic>
        <p:nvPicPr>
          <p:cNvPr id="1230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2838450"/>
            <a:ext cx="24003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8080528" y="3063519"/>
            <a:ext cx="184731" cy="369332"/>
          </a:xfrm>
          <a:prstGeom prst="rect">
            <a:avLst/>
          </a:prstGeom>
          <a:noFill/>
        </p:spPr>
        <p:txBody>
          <a:bodyPr wrap="none" rtlCol="0">
            <a:spAutoFit/>
          </a:bodyPr>
          <a:lstStyle/>
          <a:p>
            <a:endParaRPr lang="en-US" u="sng" dirty="0">
              <a:hlinkClick r:id="rId11"/>
            </a:endParaRPr>
          </a:p>
        </p:txBody>
      </p:sp>
      <p:sp>
        <p:nvSpPr>
          <p:cNvPr id="37" name="Rectangle 36"/>
          <p:cNvSpPr/>
          <p:nvPr/>
        </p:nvSpPr>
        <p:spPr>
          <a:xfrm>
            <a:off x="7962900" y="2971800"/>
            <a:ext cx="1104900" cy="523220"/>
          </a:xfrm>
          <a:prstGeom prst="rect">
            <a:avLst/>
          </a:prstGeom>
        </p:spPr>
        <p:txBody>
          <a:bodyPr wrap="square">
            <a:spAutoFit/>
          </a:bodyPr>
          <a:lstStyle/>
          <a:p>
            <a:r>
              <a:rPr lang="en-US" sz="1400" b="1" dirty="0"/>
              <a:t>John </a:t>
            </a:r>
            <a:r>
              <a:rPr lang="en-US" sz="1400" b="1" dirty="0" err="1"/>
              <a:t>Egli</a:t>
            </a:r>
            <a:r>
              <a:rPr lang="en-US" sz="1400" b="1" dirty="0"/>
              <a:t> (1957)</a:t>
            </a:r>
            <a:endParaRPr lang="en-US" sz="1400" dirty="0"/>
          </a:p>
        </p:txBody>
      </p:sp>
      <p:cxnSp>
        <p:nvCxnSpPr>
          <p:cNvPr id="28" name="Straight Arrow Connector 27"/>
          <p:cNvCxnSpPr/>
          <p:nvPr/>
        </p:nvCxnSpPr>
        <p:spPr>
          <a:xfrm>
            <a:off x="2017698" y="3248185"/>
            <a:ext cx="3163902" cy="1096703"/>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255751" y="3349431"/>
            <a:ext cx="9229" cy="942975"/>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87841" y="1949454"/>
            <a:ext cx="988959" cy="58066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Left Brace 37"/>
          <p:cNvSpPr/>
          <p:nvPr/>
        </p:nvSpPr>
        <p:spPr>
          <a:xfrm>
            <a:off x="5146128" y="1660617"/>
            <a:ext cx="381000" cy="208856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34247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364" y="3494824"/>
            <a:ext cx="425679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2475922" y="1066800"/>
            <a:ext cx="1183319" cy="515892"/>
          </a:xfrm>
          <a:prstGeom prst="rect">
            <a:avLst/>
          </a:prstGeom>
          <a:gradFill>
            <a:gsLst>
              <a:gs pos="0">
                <a:srgbClr val="D6B19C"/>
              </a:gs>
              <a:gs pos="30000">
                <a:srgbClr val="D49E6C"/>
              </a:gs>
              <a:gs pos="70000">
                <a:srgbClr val="A65528"/>
              </a:gs>
              <a:gs pos="100000">
                <a:srgbClr val="663012"/>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b="1" i="0" dirty="0">
                <a:solidFill>
                  <a:schemeClr val="tx1"/>
                </a:solidFill>
                <a:latin typeface="Segoe" pitchFamily="34" charset="0"/>
              </a:rPr>
              <a:t>Propagation Modeling</a:t>
            </a:r>
            <a:endParaRPr kumimoji="0" lang="en-US" sz="1200" b="1" i="0" u="none" strike="noStrike" cap="none" normalizeH="0" baseline="0" dirty="0">
              <a:solidFill>
                <a:schemeClr val="tx1"/>
              </a:solidFill>
              <a:latin typeface="Segoe" pitchFamily="34" charset="0"/>
            </a:endParaRPr>
          </a:p>
        </p:txBody>
      </p:sp>
      <p:sp>
        <p:nvSpPr>
          <p:cNvPr id="7" name="Right Arrow 6"/>
          <p:cNvSpPr/>
          <p:nvPr/>
        </p:nvSpPr>
        <p:spPr bwMode="auto">
          <a:xfrm>
            <a:off x="1830441" y="1204939"/>
            <a:ext cx="606318"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8" name="Bent-Up Arrow 7"/>
          <p:cNvSpPr/>
          <p:nvPr/>
        </p:nvSpPr>
        <p:spPr bwMode="auto">
          <a:xfrm>
            <a:off x="1830441" y="1644654"/>
            <a:ext cx="1143000" cy="427876"/>
          </a:xfrm>
          <a:prstGeom prst="bentUpArrow">
            <a:avLst>
              <a:gd name="adj1" fmla="val 24589"/>
              <a:gd name="adj2" fmla="val 29533"/>
              <a:gd name="adj3" fmla="val 23800"/>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9" name="Bent-Up Arrow 8"/>
          <p:cNvSpPr/>
          <p:nvPr/>
        </p:nvSpPr>
        <p:spPr bwMode="auto">
          <a:xfrm>
            <a:off x="1830441" y="1644653"/>
            <a:ext cx="1752600" cy="1114066"/>
          </a:xfrm>
          <a:prstGeom prst="bentUpArrow">
            <a:avLst>
              <a:gd name="adj1" fmla="val 10653"/>
              <a:gd name="adj2" fmla="val 11632"/>
              <a:gd name="adj3" fmla="val 12085"/>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454425" y="1082319"/>
            <a:ext cx="1253127" cy="445084"/>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1200" i="0" dirty="0">
                <a:solidFill>
                  <a:schemeClr val="tx1"/>
                </a:solidFill>
              </a:rPr>
              <a:t>TV/MIC data</a:t>
            </a:r>
          </a:p>
          <a:p>
            <a:pPr algn="ctr"/>
            <a:r>
              <a:rPr lang="en-US" sz="800" b="0" i="0" dirty="0">
                <a:solidFill>
                  <a:schemeClr val="tx1"/>
                </a:solidFill>
              </a:rPr>
              <a:t>(</a:t>
            </a:r>
            <a:r>
              <a:rPr lang="en-US" sz="800" b="0" i="0" dirty="0">
                <a:solidFill>
                  <a:schemeClr val="tx1"/>
                </a:solidFill>
                <a:effectLst>
                  <a:outerShdw blurRad="38100" dist="38100" dir="2700000" algn="tl">
                    <a:srgbClr val="000000">
                      <a:alpha val="43137"/>
                    </a:srgbClr>
                  </a:outerShdw>
                </a:effectLst>
                <a:latin typeface="Segoe" pitchFamily="34" charset="0"/>
              </a:rPr>
              <a:t>FCC</a:t>
            </a:r>
            <a:r>
              <a:rPr lang="en-US" sz="800" b="0" i="0" dirty="0">
                <a:solidFill>
                  <a:schemeClr val="tx1"/>
                </a:solidFill>
                <a:effectLst>
                  <a:outerShdw blurRad="38100" dist="38100" dir="2700000" algn="tl">
                    <a:srgbClr val="000000">
                      <a:alpha val="43137"/>
                    </a:srgbClr>
                  </a:outerShdw>
                </a:effectLst>
              </a:rPr>
              <a:t> CDBS, others)</a:t>
            </a:r>
            <a:endParaRPr kumimoji="0" lang="en-US" sz="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476788" y="1808902"/>
            <a:ext cx="1253127" cy="416417"/>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1200" i="0" dirty="0">
                <a:solidFill>
                  <a:schemeClr val="tx1"/>
                </a:solidFill>
              </a:rPr>
              <a:t>Location</a:t>
            </a:r>
          </a:p>
          <a:p>
            <a:pPr algn="ctr"/>
            <a:r>
              <a:rPr kumimoji="0" lang="en-US" sz="800" b="0" i="1" u="none" strike="noStrike" cap="none" normalizeH="0" baseline="0" dirty="0">
                <a:solidFill>
                  <a:schemeClr val="tx1"/>
                </a:solidFill>
                <a:latin typeface="Segoe" pitchFamily="34" charset="0"/>
              </a:rPr>
              <a:t>(Latitude, Longitude)</a:t>
            </a:r>
          </a:p>
        </p:txBody>
      </p:sp>
      <p:sp>
        <p:nvSpPr>
          <p:cNvPr id="12" name="Rounded Rectangle 11"/>
          <p:cNvSpPr/>
          <p:nvPr/>
        </p:nvSpPr>
        <p:spPr bwMode="auto">
          <a:xfrm>
            <a:off x="476787" y="2468974"/>
            <a:ext cx="1253127" cy="442145"/>
          </a:xfrm>
          <a:prstGeom prst="roundRect">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1200" i="0" dirty="0">
                <a:solidFill>
                  <a:schemeClr val="tx1"/>
                </a:solidFill>
              </a:rPr>
              <a:t>Terrain Data</a:t>
            </a:r>
          </a:p>
          <a:p>
            <a:pPr algn="ctr"/>
            <a:r>
              <a:rPr kumimoji="0" lang="en-US" sz="800" b="0" u="none" strike="noStrike" cap="none" normalizeH="0" baseline="0" dirty="0">
                <a:solidFill>
                  <a:schemeClr val="tx1"/>
                </a:solidFill>
                <a:latin typeface="Segoe" pitchFamily="34" charset="0"/>
              </a:rPr>
              <a:t>(Globe,</a:t>
            </a:r>
            <a:r>
              <a:rPr kumimoji="0" lang="en-US" sz="800" b="0" u="none" strike="noStrike" cap="none" normalizeH="0" dirty="0">
                <a:solidFill>
                  <a:schemeClr val="tx1"/>
                </a:solidFill>
                <a:latin typeface="Segoe" pitchFamily="34" charset="0"/>
              </a:rPr>
              <a:t> SRTM)</a:t>
            </a:r>
            <a:endParaRPr kumimoji="0" lang="en-US" sz="300" b="0" u="none" strike="noStrike" cap="none" normalizeH="0" baseline="0" dirty="0">
              <a:solidFill>
                <a:schemeClr val="tx1"/>
              </a:solidFill>
              <a:latin typeface="Segoe" pitchFamily="34" charset="0"/>
            </a:endParaRPr>
          </a:p>
        </p:txBody>
      </p:sp>
      <p:sp>
        <p:nvSpPr>
          <p:cNvPr id="13" name="Rectangle 12"/>
          <p:cNvSpPr/>
          <p:nvPr/>
        </p:nvSpPr>
        <p:spPr bwMode="auto">
          <a:xfrm>
            <a:off x="228600" y="2939679"/>
            <a:ext cx="3810000" cy="5334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b="1" i="0" dirty="0">
                <a:solidFill>
                  <a:schemeClr val="tx1"/>
                </a:solidFill>
              </a:rPr>
              <a:t>ASP.NET implementation using SOAP extensions</a:t>
            </a:r>
          </a:p>
        </p:txBody>
      </p:sp>
      <p:sp>
        <p:nvSpPr>
          <p:cNvPr id="4" name="Rectangle 3"/>
          <p:cNvSpPr/>
          <p:nvPr/>
        </p:nvSpPr>
        <p:spPr>
          <a:xfrm>
            <a:off x="4554644" y="1516040"/>
            <a:ext cx="4572000" cy="338554"/>
          </a:xfrm>
          <a:prstGeom prst="rect">
            <a:avLst/>
          </a:prstGeom>
        </p:spPr>
        <p:txBody>
          <a:bodyPr>
            <a:spAutoFit/>
          </a:bodyPr>
          <a:lstStyle/>
          <a:p>
            <a:pPr algn="ctr"/>
            <a:r>
              <a:rPr lang="en-US" sz="1600" dirty="0"/>
              <a:t>Checking for Accuracy</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945" y="1993462"/>
            <a:ext cx="4080803" cy="29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647647" y="5109311"/>
            <a:ext cx="4572000" cy="584775"/>
          </a:xfrm>
          <a:prstGeom prst="rect">
            <a:avLst/>
          </a:prstGeom>
        </p:spPr>
        <p:txBody>
          <a:bodyPr>
            <a:spAutoFit/>
          </a:bodyPr>
          <a:lstStyle/>
          <a:p>
            <a:pPr algn="ctr"/>
            <a:r>
              <a:rPr lang="en-US" sz="1600" dirty="0"/>
              <a:t>Fewer White Spaces lost with </a:t>
            </a:r>
          </a:p>
          <a:p>
            <a:pPr algn="ctr"/>
            <a:r>
              <a:rPr lang="en-US" sz="1600" dirty="0"/>
              <a:t>Longley-Rice + SRTM</a:t>
            </a:r>
          </a:p>
        </p:txBody>
      </p:sp>
      <p:sp>
        <p:nvSpPr>
          <p:cNvPr id="18" name="Right Arrow 17"/>
          <p:cNvSpPr/>
          <p:nvPr/>
        </p:nvSpPr>
        <p:spPr bwMode="auto">
          <a:xfrm>
            <a:off x="3735441" y="1185053"/>
            <a:ext cx="606318"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sp>
        <p:nvSpPr>
          <p:cNvPr id="19" name="Title 1"/>
          <p:cNvSpPr>
            <a:spLocks noGrp="1"/>
          </p:cNvSpPr>
          <p:nvPr>
            <p:ph type="title"/>
          </p:nvPr>
        </p:nvSpPr>
        <p:spPr>
          <a:xfrm>
            <a:off x="381000" y="316595"/>
            <a:ext cx="8610600" cy="609398"/>
          </a:xfrm>
        </p:spPr>
        <p:txBody>
          <a:bodyPr/>
          <a:lstStyle/>
          <a:p>
            <a:r>
              <a:rPr lang="en-US" sz="4400" spc="0" dirty="0"/>
              <a:t>Microsoft’s Database Service</a:t>
            </a:r>
          </a:p>
        </p:txBody>
      </p:sp>
    </p:spTree>
    <p:extLst>
      <p:ext uri="{BB962C8B-B14F-4D97-AF65-F5344CB8AC3E}">
        <p14:creationId xmlns:p14="http://schemas.microsoft.com/office/powerpoint/2010/main" val="34179259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6320" y="152400"/>
            <a:ext cx="9040080" cy="1447800"/>
          </a:xfrm>
        </p:spPr>
        <p:txBody>
          <a:bodyPr>
            <a:normAutofit/>
          </a:bodyPr>
          <a:lstStyle/>
          <a:p>
            <a:r>
              <a:rPr lang="en-US" sz="4000" spc="0" dirty="0" err="1"/>
              <a:t>WhiteSpaceFinder</a:t>
            </a:r>
            <a:r>
              <a:rPr lang="en-US" sz="4000" spc="0" dirty="0"/>
              <a:t> Announcement</a:t>
            </a:r>
            <a:br>
              <a:rPr lang="en-US" sz="4000" spc="0" dirty="0"/>
            </a:br>
            <a:r>
              <a:rPr lang="en-US" sz="2000" spc="0" dirty="0">
                <a:hlinkClick r:id="rId3"/>
              </a:rPr>
              <a:t>http://whitespaces.msresearch.us </a:t>
            </a:r>
            <a:endParaRPr lang="en-US" sz="2000" spc="0" dirty="0"/>
          </a:p>
        </p:txBody>
      </p:sp>
      <p:pic>
        <p:nvPicPr>
          <p:cNvPr id="8" name="Picture 6">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8886" y="1925797"/>
            <a:ext cx="4533714" cy="34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bwMode="auto">
          <a:xfrm>
            <a:off x="3581400" y="4800600"/>
            <a:ext cx="606318" cy="239615"/>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solidFill>
                <a:schemeClr val="tx1"/>
              </a:solidFill>
              <a:effectLst>
                <a:outerShdw blurRad="38100" dist="38100" dir="2700000" algn="tl">
                  <a:srgbClr val="000000">
                    <a:alpha val="43137"/>
                  </a:srgbClr>
                </a:outerShdw>
              </a:effectLst>
              <a:latin typeface="Segoe" pitchFamily="34" charset="0"/>
            </a:endParaRPr>
          </a:p>
        </p:txBody>
      </p:sp>
      <p:pic>
        <p:nvPicPr>
          <p:cNvPr id="16" name="Picture 9" descr="Rice University"/>
          <p:cNvPicPr>
            <a:picLocks noChangeAspect="1" noChangeArrowheads="1"/>
          </p:cNvPicPr>
          <p:nvPr/>
        </p:nvPicPr>
        <p:blipFill>
          <a:blip r:embed="rId6" cstate="print">
            <a:extLst/>
          </a:blip>
          <a:srcRect/>
          <a:stretch>
            <a:fillRect/>
          </a:stretch>
        </p:blipFill>
        <p:spPr bwMode="auto">
          <a:xfrm>
            <a:off x="6570282" y="5948201"/>
            <a:ext cx="689810" cy="291253"/>
          </a:xfrm>
          <a:prstGeom prst="rect">
            <a:avLst/>
          </a:prstGeom>
          <a:extLst/>
        </p:spPr>
      </p:pic>
      <p:pic>
        <p:nvPicPr>
          <p:cNvPr id="17" name="Picture 11" descr="Harvard University .">
            <a:hlinkClick r:id="rId7"/>
          </p:cNvPr>
          <p:cNvPicPr>
            <a:picLocks noChangeAspect="1" noChangeArrowheads="1"/>
          </p:cNvPicPr>
          <p:nvPr/>
        </p:nvPicPr>
        <p:blipFill>
          <a:blip r:embed="rId8" cstate="print">
            <a:extLst/>
          </a:blip>
          <a:srcRect/>
          <a:stretch>
            <a:fillRect/>
          </a:stretch>
        </p:blipFill>
        <p:spPr bwMode="auto">
          <a:xfrm>
            <a:off x="5870682" y="5867400"/>
            <a:ext cx="556066" cy="556066"/>
          </a:xfrm>
          <a:prstGeom prst="rect">
            <a:avLst/>
          </a:prstGeom>
          <a:extLst/>
        </p:spPr>
      </p:pic>
      <p:pic>
        <p:nvPicPr>
          <p:cNvPr id="18" name="Picture 13" descr="mit_logo.jpg"/>
          <p:cNvPicPr>
            <a:picLocks noChangeAspect="1" noChangeArrowheads="1"/>
          </p:cNvPicPr>
          <p:nvPr/>
        </p:nvPicPr>
        <p:blipFill>
          <a:blip r:embed="rId9" cstate="print">
            <a:extLst/>
          </a:blip>
          <a:srcRect/>
          <a:stretch>
            <a:fillRect/>
          </a:stretch>
        </p:blipFill>
        <p:spPr bwMode="auto">
          <a:xfrm>
            <a:off x="7394682" y="5877278"/>
            <a:ext cx="533400" cy="530066"/>
          </a:xfrm>
          <a:prstGeom prst="rect">
            <a:avLst/>
          </a:prstGeom>
          <a:extLst/>
        </p:spPr>
      </p:pic>
      <p:pic>
        <p:nvPicPr>
          <p:cNvPr id="19" name="Picture 12" descr="C:\Users\ranveer\Pictures\uiuc.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9363" y="5877278"/>
            <a:ext cx="402119" cy="5300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68339" y="5498940"/>
            <a:ext cx="1095172" cy="276999"/>
          </a:xfrm>
          <a:prstGeom prst="rect">
            <a:avLst/>
          </a:prstGeom>
          <a:noFill/>
        </p:spPr>
        <p:txBody>
          <a:bodyPr wrap="none" rtlCol="0">
            <a:spAutoFit/>
          </a:bodyPr>
          <a:lstStyle/>
          <a:p>
            <a:pPr algn="ctr"/>
            <a:r>
              <a:rPr lang="en-US" sz="1200" b="0" i="0" dirty="0"/>
              <a:t>Collaborators</a:t>
            </a:r>
          </a:p>
        </p:txBody>
      </p:sp>
      <p:sp>
        <p:nvSpPr>
          <p:cNvPr id="29" name="5-Point Star 28"/>
          <p:cNvSpPr/>
          <p:nvPr/>
        </p:nvSpPr>
        <p:spPr bwMode="auto">
          <a:xfrm>
            <a:off x="7680960" y="260676"/>
            <a:ext cx="1463040" cy="1097280"/>
          </a:xfrm>
          <a:prstGeom prst="star5">
            <a:avLst/>
          </a:prstGeom>
          <a:solidFill>
            <a:srgbClr val="FFFF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00CC"/>
                </a:solidFill>
              </a:rPr>
              <a:t>April 7 2010</a:t>
            </a:r>
            <a:endParaRPr kumimoji="0" lang="en-US" sz="1100" b="1" i="1" u="none" strike="noStrike" cap="none" normalizeH="0" baseline="0" dirty="0">
              <a:ln>
                <a:noFill/>
              </a:ln>
              <a:solidFill>
                <a:srgbClr val="0000CC"/>
              </a:solidFill>
              <a:effectLst/>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5749" y="1295400"/>
            <a:ext cx="3971969" cy="246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95600" y="1676400"/>
            <a:ext cx="1223962" cy="35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76200" y="4427309"/>
            <a:ext cx="4401174" cy="2354491"/>
          </a:xfrm>
          <a:prstGeom prst="rect">
            <a:avLst/>
          </a:prstGeom>
          <a:noFill/>
        </p:spPr>
        <p:txBody>
          <a:bodyPr wrap="square" rtlCol="0">
            <a:spAutoFit/>
          </a:bodyPr>
          <a:lstStyle/>
          <a:p>
            <a:pPr algn="l">
              <a:spcAft>
                <a:spcPts val="1200"/>
              </a:spcAft>
            </a:pPr>
            <a:r>
              <a:rPr lang="en-US" sz="2000" b="1" i="0" dirty="0">
                <a:solidFill>
                  <a:srgbClr val="FFFF00"/>
                </a:solidFill>
              </a:rPr>
              <a:t>Features</a:t>
            </a:r>
          </a:p>
          <a:p>
            <a:pPr marL="171450" indent="-171450" algn="l">
              <a:spcBef>
                <a:spcPts val="600"/>
              </a:spcBef>
              <a:buFont typeface="Arial" pitchFamily="34" charset="0"/>
              <a:buChar char="•"/>
            </a:pPr>
            <a:r>
              <a:rPr lang="en-US" sz="1600" dirty="0"/>
              <a:t>C</a:t>
            </a:r>
            <a:r>
              <a:rPr lang="en-US" sz="1600" b="0" i="0" dirty="0"/>
              <a:t>onfigurable </a:t>
            </a:r>
            <a:r>
              <a:rPr lang="en-US" sz="1600" dirty="0"/>
              <a:t> </a:t>
            </a:r>
            <a:r>
              <a:rPr lang="en-US" sz="1600" b="0" i="0" dirty="0"/>
              <a:t>parameters</a:t>
            </a:r>
          </a:p>
          <a:p>
            <a:pPr marL="407988" lvl="1" indent="-171450" algn="l">
              <a:buFont typeface="Calibri" pitchFamily="34" charset="0"/>
              <a:buChar char="—"/>
            </a:pPr>
            <a:r>
              <a:rPr lang="en-US" sz="1600" b="0" i="0" dirty="0"/>
              <a:t>Propagation models: </a:t>
            </a:r>
            <a:r>
              <a:rPr lang="en-US" sz="1400" b="0" i="0" dirty="0"/>
              <a:t>L-R, Free Space, </a:t>
            </a:r>
            <a:r>
              <a:rPr lang="en-US" sz="1400" b="0" i="0" dirty="0" err="1"/>
              <a:t>Egli</a:t>
            </a:r>
            <a:endParaRPr lang="en-US" sz="1400" b="0" i="0" dirty="0"/>
          </a:p>
          <a:p>
            <a:pPr marL="407988" lvl="1" indent="-171450" algn="l">
              <a:buFont typeface="Calibri" pitchFamily="34" charset="0"/>
              <a:buChar char="—"/>
            </a:pPr>
            <a:r>
              <a:rPr lang="en-US" sz="1600" b="0" i="0" dirty="0"/>
              <a:t>detection </a:t>
            </a:r>
            <a:r>
              <a:rPr lang="en-US" sz="1400" b="0" i="0" dirty="0"/>
              <a:t>threshold (-114 </a:t>
            </a:r>
            <a:r>
              <a:rPr lang="en-US" sz="1400" b="0" i="0" dirty="0" err="1"/>
              <a:t>dBm</a:t>
            </a:r>
            <a:r>
              <a:rPr lang="en-US" sz="1400" b="0" i="0" dirty="0"/>
              <a:t> by default)</a:t>
            </a:r>
          </a:p>
          <a:p>
            <a:pPr algn="l"/>
            <a:endParaRPr lang="en-US" sz="1600" b="0" i="0" dirty="0"/>
          </a:p>
          <a:p>
            <a:pPr marL="171450" indent="-171450" algn="l">
              <a:buFont typeface="Arial" pitchFamily="34" charset="0"/>
              <a:buChar char="•"/>
            </a:pPr>
            <a:r>
              <a:rPr lang="en-US" sz="1600" b="0" i="0" dirty="0"/>
              <a:t>Includes analysis of white space availability</a:t>
            </a:r>
          </a:p>
          <a:p>
            <a:pPr marL="171450" indent="-171450" algn="l">
              <a:buFont typeface="Arial" pitchFamily="34" charset="0"/>
              <a:buChar char="•"/>
            </a:pPr>
            <a:r>
              <a:rPr lang="en-US" sz="1600" b="0" i="0" dirty="0"/>
              <a:t>(forthcoming) Internationalization of TV tower data</a:t>
            </a:r>
          </a:p>
        </p:txBody>
      </p:sp>
      <p:sp>
        <p:nvSpPr>
          <p:cNvPr id="31" name="Rectangle 30"/>
          <p:cNvSpPr/>
          <p:nvPr/>
        </p:nvSpPr>
        <p:spPr bwMode="auto">
          <a:xfrm>
            <a:off x="4191446" y="1329337"/>
            <a:ext cx="4993219" cy="533400"/>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i="0" dirty="0">
                <a:solidFill>
                  <a:schemeClr val="tx1"/>
                </a:solidFill>
              </a:rPr>
              <a:t>&lt;primary user[], signal strength[] at location&gt;</a:t>
            </a:r>
          </a:p>
        </p:txBody>
      </p:sp>
      <p:sp>
        <p:nvSpPr>
          <p:cNvPr id="21" name="Rectangle 20"/>
          <p:cNvSpPr/>
          <p:nvPr/>
        </p:nvSpPr>
        <p:spPr>
          <a:xfrm>
            <a:off x="173172" y="3762202"/>
            <a:ext cx="3946390" cy="523220"/>
          </a:xfrm>
          <a:prstGeom prst="rect">
            <a:avLst/>
          </a:prstGeom>
        </p:spPr>
        <p:txBody>
          <a:bodyPr wrap="square">
            <a:spAutoFit/>
          </a:bodyPr>
          <a:lstStyle/>
          <a:p>
            <a:r>
              <a:rPr lang="en-US" sz="1400" dirty="0"/>
              <a:t>Dan Reed, announces availability of MS White Space DB for the research community</a:t>
            </a:r>
          </a:p>
        </p:txBody>
      </p:sp>
    </p:spTree>
    <p:extLst>
      <p:ext uri="{BB962C8B-B14F-4D97-AF65-F5344CB8AC3E}">
        <p14:creationId xmlns:p14="http://schemas.microsoft.com/office/powerpoint/2010/main" val="27928142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30187"/>
            <a:ext cx="8822016" cy="1052596"/>
          </a:xfrm>
        </p:spPr>
        <p:txBody>
          <a:bodyPr/>
          <a:lstStyle/>
          <a:p>
            <a:r>
              <a:rPr lang="en-US" sz="3800" spc="0" dirty="0"/>
              <a:t>Windows 7 Software Stack Improvements</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92818"/>
            <a:ext cx="5486400" cy="412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622926"/>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hyperlink" Target="http://whitespaces.msresearch.us/WSWebGUI/whitespaces.aspx" TargetMode="External"/></Relationships>
</file>

<file path=ppt/theme/theme1.xml><?xml version="1.0" encoding="utf-8"?>
<a:theme xmlns:a="http://schemas.openxmlformats.org/drawingml/2006/main" name="MSR_PPT template_07_dark_w.footer">
  <a:themeElements>
    <a:clrScheme name="Custom 1">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FFFFFF"/>
      </a:hlink>
      <a:folHlink>
        <a:srgbClr val="FFFF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u="sng" dirty="0" smtClean="0">
            <a:hlinkClick xmlns:r="http://schemas.openxmlformats.org/officeDocument/2006/relationships" r:id="rId1"/>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2010-01-31T11:49:19Z</outs:dateTime>
      <outs:isPinned>true</outs:isPinned>
    </outs:relatedDate>
    <outs:relatedDate>
      <outs:type>2</outs:type>
      <outs:displayName>Created</outs:displayName>
      <outs:dateTime>2009-12-16T21:19:22Z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paulgar</outs:displayName>
          <outs:accountName/>
        </outs:relatedPerson>
      </outs:people>
      <outs:source>0</outs:source>
      <outs:isPinned>true</outs:isPinned>
    </outs:relatedPeopleItem>
    <outs:relatedPeopleItem>
      <outs:category>Last modified by</outs:category>
      <outs:people>
        <outs:relatedPerson>
          <outs:displayName>Victor Bahl</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E73544BE-CDB9-4E84-BAC0-E5D6FDD08D4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4171</TotalTime>
  <Words>2116</Words>
  <Application>Microsoft Office PowerPoint</Application>
  <PresentationFormat>On-screen Show (4:3)</PresentationFormat>
  <Paragraphs>338</Paragraphs>
  <Slides>27</Slides>
  <Notes>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vt:lpstr>
      <vt:lpstr>Calibri</vt:lpstr>
      <vt:lpstr>Segoe</vt:lpstr>
      <vt:lpstr>Segoe Semibold</vt:lpstr>
      <vt:lpstr>Wingdings</vt:lpstr>
      <vt:lpstr>MSR_PPT template_07_dark_w.footer</vt:lpstr>
      <vt:lpstr>White Space Networking Status Update</vt:lpstr>
      <vt:lpstr>PowerPoint Presentation</vt:lpstr>
      <vt:lpstr>Microsoft's Cognitive Networking Research Program (2005-…)</vt:lpstr>
      <vt:lpstr>Campus Wide White Space Network (WhiteFi Network)</vt:lpstr>
      <vt:lpstr>Range Experiments</vt:lpstr>
      <vt:lpstr>Microsoft’s Database Service</vt:lpstr>
      <vt:lpstr>Microsoft’s Database Service</vt:lpstr>
      <vt:lpstr>WhiteSpaceFinder Announcement http://whitespaces.msresearch.us </vt:lpstr>
      <vt:lpstr>Windows 7 Software Stack Improvements</vt:lpstr>
      <vt:lpstr>First Urban White Space Network in the World</vt:lpstr>
      <vt:lpstr>Public Demos &amp; Policy Influence</vt:lpstr>
      <vt:lpstr>WhiteFi and Broadcast TV</vt:lpstr>
      <vt:lpstr>Co-existing with Microphones</vt:lpstr>
      <vt:lpstr>Looking Internationally (Europe)</vt:lpstr>
      <vt:lpstr>Looking Internationally (Others)</vt:lpstr>
      <vt:lpstr>Standardization Status </vt:lpstr>
      <vt:lpstr>Global Standardization Status</vt:lpstr>
      <vt:lpstr>Hardware OEMs Have some operational hardware</vt:lpstr>
      <vt:lpstr>Our Contributions to Standards</vt:lpstr>
      <vt:lpstr>Our Contributions to the Community (1)</vt:lpstr>
      <vt:lpstr>Our Contributions to the Community (2) </vt:lpstr>
      <vt:lpstr>Our Collaborations with Universities</vt:lpstr>
      <vt:lpstr>Sharing Vision and Research Directions Keynotes on WS Networking</vt:lpstr>
      <vt:lpstr>Sample Press</vt:lpstr>
      <vt:lpstr>Accolades from Mainstream Media</vt:lpstr>
      <vt:lpstr>To Succeed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paulgar</dc:creator>
  <cp:lastModifiedBy>Clare Scallon (Vega Consulting LLC)</cp:lastModifiedBy>
  <cp:revision>206</cp:revision>
  <dcterms:created xsi:type="dcterms:W3CDTF">2009-12-16T21:19:22Z</dcterms:created>
  <dcterms:modified xsi:type="dcterms:W3CDTF">2016-07-15T19:07:26Z</dcterms:modified>
</cp:coreProperties>
</file>