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ppt/charts/chart7.xml" ContentType="application/vnd.openxmlformats-officedocument.drawingml.chart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8"/>
  </p:notesMasterIdLst>
  <p:handoutMasterIdLst>
    <p:handoutMasterId r:id="rId89"/>
  </p:handoutMasterIdLst>
  <p:sldIdLst>
    <p:sldId id="257" r:id="rId2"/>
    <p:sldId id="433" r:id="rId3"/>
    <p:sldId id="380" r:id="rId4"/>
    <p:sldId id="381" r:id="rId5"/>
    <p:sldId id="382" r:id="rId6"/>
    <p:sldId id="383" r:id="rId7"/>
    <p:sldId id="399" r:id="rId8"/>
    <p:sldId id="400" r:id="rId9"/>
    <p:sldId id="401" r:id="rId10"/>
    <p:sldId id="402" r:id="rId11"/>
    <p:sldId id="403" r:id="rId12"/>
    <p:sldId id="406" r:id="rId13"/>
    <p:sldId id="408" r:id="rId14"/>
    <p:sldId id="409" r:id="rId15"/>
    <p:sldId id="467" r:id="rId16"/>
    <p:sldId id="468" r:id="rId17"/>
    <p:sldId id="438" r:id="rId18"/>
    <p:sldId id="298" r:id="rId19"/>
    <p:sldId id="405" r:id="rId20"/>
    <p:sldId id="436" r:id="rId21"/>
    <p:sldId id="437" r:id="rId22"/>
    <p:sldId id="460" r:id="rId23"/>
    <p:sldId id="459" r:id="rId24"/>
    <p:sldId id="372" r:id="rId25"/>
    <p:sldId id="373" r:id="rId26"/>
    <p:sldId id="375" r:id="rId27"/>
    <p:sldId id="376" r:id="rId28"/>
    <p:sldId id="377" r:id="rId29"/>
    <p:sldId id="461" r:id="rId30"/>
    <p:sldId id="424" r:id="rId31"/>
    <p:sldId id="425" r:id="rId32"/>
    <p:sldId id="462" r:id="rId33"/>
    <p:sldId id="463" r:id="rId34"/>
    <p:sldId id="464" r:id="rId35"/>
    <p:sldId id="465" r:id="rId36"/>
    <p:sldId id="466" r:id="rId37"/>
    <p:sldId id="469" r:id="rId38"/>
    <p:sldId id="470" r:id="rId39"/>
    <p:sldId id="471" r:id="rId40"/>
    <p:sldId id="472" r:id="rId41"/>
    <p:sldId id="473" r:id="rId42"/>
    <p:sldId id="426" r:id="rId43"/>
    <p:sldId id="427" r:id="rId44"/>
    <p:sldId id="428" r:id="rId45"/>
    <p:sldId id="379" r:id="rId46"/>
    <p:sldId id="418" r:id="rId47"/>
    <p:sldId id="434" r:id="rId48"/>
    <p:sldId id="416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410" r:id="rId65"/>
    <p:sldId id="411" r:id="rId66"/>
    <p:sldId id="412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58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1799" autoAdjust="0"/>
  </p:normalViewPr>
  <p:slideViewPr>
    <p:cSldViewPr>
      <p:cViewPr varScale="1">
        <p:scale>
          <a:sx n="83" d="100"/>
          <a:sy n="83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rohanm\Documents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cognitive\papers\sigcomm10\fig-src\doo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qualnet\config\BandwidthAllocation\adaptiveBandwidt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94712828302416"/>
          <c:y val="5.7825623359580941E-2"/>
          <c:w val="0.77965722133958348"/>
          <c:h val="0.7417531988189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Fragmentation!$C$1</c:f>
              <c:strCache>
                <c:ptCount val="1"/>
                <c:pt idx="0">
                  <c:v>  Urban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Fragmentation!$C$2:$C$8</c:f>
              <c:numCache>
                <c:formatCode>General</c:formatCode>
                <c:ptCount val="7"/>
                <c:pt idx="0">
                  <c:v>0.73900000000000265</c:v>
                </c:pt>
                <c:pt idx="1">
                  <c:v>0.23100000000000001</c:v>
                </c:pt>
                <c:pt idx="2">
                  <c:v>0</c:v>
                </c:pt>
                <c:pt idx="3">
                  <c:v>2.8000000000000011E-2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F-4BEB-9105-18C6524FE8D7}"/>
            </c:ext>
          </c:extLst>
        </c:ser>
        <c:ser>
          <c:idx val="1"/>
          <c:order val="1"/>
          <c:tx>
            <c:strRef>
              <c:f>Fragmentation!$D$1</c:f>
              <c:strCache>
                <c:ptCount val="1"/>
                <c:pt idx="0">
                  <c:v>  Suburban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Fragmentation!$D$2:$D$8</c:f>
              <c:numCache>
                <c:formatCode>General</c:formatCode>
                <c:ptCount val="7"/>
                <c:pt idx="0">
                  <c:v>0.71600000000000064</c:v>
                </c:pt>
                <c:pt idx="1">
                  <c:v>0.15000000000000024</c:v>
                </c:pt>
                <c:pt idx="2">
                  <c:v>5.6000000000000022E-2</c:v>
                </c:pt>
                <c:pt idx="3">
                  <c:v>5.6000000000000022E-2</c:v>
                </c:pt>
                <c:pt idx="4">
                  <c:v>0</c:v>
                </c:pt>
                <c:pt idx="5">
                  <c:v>1.8000000000000186E-2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F-4BEB-9105-18C6524FE8D7}"/>
            </c:ext>
          </c:extLst>
        </c:ser>
        <c:ser>
          <c:idx val="2"/>
          <c:order val="2"/>
          <c:tx>
            <c:strRef>
              <c:f>Fragmentation!$E$1</c:f>
              <c:strCache>
                <c:ptCount val="1"/>
                <c:pt idx="0">
                  <c:v>  Rural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Fragmentation!$E$2:$E$8</c:f>
              <c:numCache>
                <c:formatCode>General</c:formatCode>
                <c:ptCount val="7"/>
                <c:pt idx="0">
                  <c:v>0.36700000000000038</c:v>
                </c:pt>
                <c:pt idx="1">
                  <c:v>0.12200000000000009</c:v>
                </c:pt>
                <c:pt idx="2">
                  <c:v>0.12200000000000009</c:v>
                </c:pt>
                <c:pt idx="3">
                  <c:v>0.10199999999999998</c:v>
                </c:pt>
                <c:pt idx="4">
                  <c:v>8.1000000000000044E-2</c:v>
                </c:pt>
                <c:pt idx="5">
                  <c:v>4.0000000000000112E-2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F-4BEB-9105-18C6524FE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07264"/>
        <c:axId val="93309184"/>
      </c:barChart>
      <c:catAx>
        <c:axId val="9330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Contiguous Channels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309184"/>
        <c:crosses val="autoZero"/>
        <c:auto val="1"/>
        <c:lblAlgn val="ctr"/>
        <c:lblOffset val="0"/>
        <c:noMultiLvlLbl val="0"/>
      </c:catAx>
      <c:valAx>
        <c:axId val="93309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of Spectrum Segments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30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69561413520612"/>
          <c:y val="3.2524196194225752E-2"/>
          <c:w val="0.36865323899729918"/>
          <c:h val="0.383457386222954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27022324456635"/>
          <c:y val="5.7060002916302532E-2"/>
          <c:w val="0.72358410254897965"/>
          <c:h val="0.69334362616438694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'Qualnet Airtime'!$Q$2</c:f>
              <c:strCache>
                <c:ptCount val="1"/>
                <c:pt idx="0">
                  <c:v>  20 Mhz</c:v>
                </c:pt>
              </c:strCache>
            </c:strRef>
          </c:tx>
          <c:spPr>
            <a:ln w="635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Airtime'!$Q$3:$Q$20</c:f>
              <c:numCache>
                <c:formatCode>General</c:formatCode>
                <c:ptCount val="18"/>
                <c:pt idx="0">
                  <c:v>1.3042000000000081E-2</c:v>
                </c:pt>
                <c:pt idx="1">
                  <c:v>6.0296000000000433E-2</c:v>
                </c:pt>
                <c:pt idx="2">
                  <c:v>9.7458000000000031E-2</c:v>
                </c:pt>
                <c:pt idx="3">
                  <c:v>0.18272500000000041</c:v>
                </c:pt>
                <c:pt idx="4">
                  <c:v>0.29434000000000032</c:v>
                </c:pt>
                <c:pt idx="5">
                  <c:v>0.45773200000000003</c:v>
                </c:pt>
                <c:pt idx="6">
                  <c:v>0.63960600000000745</c:v>
                </c:pt>
                <c:pt idx="7">
                  <c:v>0.85057899999999997</c:v>
                </c:pt>
                <c:pt idx="8">
                  <c:v>1.1335820000000001</c:v>
                </c:pt>
                <c:pt idx="9">
                  <c:v>1.4498779999999998</c:v>
                </c:pt>
                <c:pt idx="10">
                  <c:v>1.7136119999999864</c:v>
                </c:pt>
                <c:pt idx="11">
                  <c:v>1.9746580000000149</c:v>
                </c:pt>
                <c:pt idx="12">
                  <c:v>2.1780949999999999</c:v>
                </c:pt>
                <c:pt idx="13">
                  <c:v>2.3418799999999727</c:v>
                </c:pt>
                <c:pt idx="14">
                  <c:v>2.5179860000000001</c:v>
                </c:pt>
                <c:pt idx="15">
                  <c:v>2.655424</c:v>
                </c:pt>
                <c:pt idx="16">
                  <c:v>2.7720199999999977</c:v>
                </c:pt>
                <c:pt idx="17">
                  <c:v>3.2414179999999999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21-432C-987A-3BDC9EC9C5BE}"/>
            </c:ext>
          </c:extLst>
        </c:ser>
        <c:ser>
          <c:idx val="1"/>
          <c:order val="1"/>
          <c:tx>
            <c:strRef>
              <c:f>'Qualnet Airtime'!$R$2</c:f>
              <c:strCache>
                <c:ptCount val="1"/>
                <c:pt idx="0">
                  <c:v>  10 MHz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Airtime'!$R$3:$R$20</c:f>
              <c:numCache>
                <c:formatCode>General</c:formatCode>
                <c:ptCount val="18"/>
                <c:pt idx="0">
                  <c:v>4.6929999999999986E-2</c:v>
                </c:pt>
                <c:pt idx="1">
                  <c:v>0.16568700000000014</c:v>
                </c:pt>
                <c:pt idx="2">
                  <c:v>0.32324700000000001</c:v>
                </c:pt>
                <c:pt idx="3">
                  <c:v>0.49018000000000361</c:v>
                </c:pt>
                <c:pt idx="4">
                  <c:v>0.64800300000000666</c:v>
                </c:pt>
                <c:pt idx="5">
                  <c:v>0.78367200000000004</c:v>
                </c:pt>
                <c:pt idx="6">
                  <c:v>0.96744900000000722</c:v>
                </c:pt>
                <c:pt idx="7">
                  <c:v>1.0691689999999998</c:v>
                </c:pt>
                <c:pt idx="8">
                  <c:v>1.2501929999999999</c:v>
                </c:pt>
                <c:pt idx="9">
                  <c:v>1.3668549999999999</c:v>
                </c:pt>
                <c:pt idx="10">
                  <c:v>1.4270879999999999</c:v>
                </c:pt>
                <c:pt idx="11">
                  <c:v>1.5071789999999998</c:v>
                </c:pt>
                <c:pt idx="12">
                  <c:v>1.5654439999999998</c:v>
                </c:pt>
                <c:pt idx="13">
                  <c:v>1.6303300000000001</c:v>
                </c:pt>
                <c:pt idx="14">
                  <c:v>1.6822380000000001</c:v>
                </c:pt>
                <c:pt idx="15">
                  <c:v>1.7272649999999818</c:v>
                </c:pt>
                <c:pt idx="16">
                  <c:v>1.7573479999999999</c:v>
                </c:pt>
                <c:pt idx="17">
                  <c:v>1.9117629999999988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21-432C-987A-3BDC9EC9C5BE}"/>
            </c:ext>
          </c:extLst>
        </c:ser>
        <c:ser>
          <c:idx val="2"/>
          <c:order val="2"/>
          <c:tx>
            <c:strRef>
              <c:f>'Qualnet Airtime'!$S$2</c:f>
              <c:strCache>
                <c:ptCount val="1"/>
                <c:pt idx="0">
                  <c:v>  5 MHz</c:v>
                </c:pt>
              </c:strCache>
            </c:strRef>
          </c:tx>
          <c:spPr>
            <a:ln w="508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Airtime'!$S$3:$S$20</c:f>
              <c:numCache>
                <c:formatCode>General</c:formatCode>
                <c:ptCount val="18"/>
                <c:pt idx="0">
                  <c:v>0.63346800000000003</c:v>
                </c:pt>
                <c:pt idx="1">
                  <c:v>0.63759699999999997</c:v>
                </c:pt>
                <c:pt idx="2">
                  <c:v>0.63766199999999995</c:v>
                </c:pt>
                <c:pt idx="3">
                  <c:v>0.70392600000000005</c:v>
                </c:pt>
                <c:pt idx="4">
                  <c:v>0.74253000000000002</c:v>
                </c:pt>
                <c:pt idx="5">
                  <c:v>0.78087300000000004</c:v>
                </c:pt>
                <c:pt idx="6">
                  <c:v>0.84313800000000005</c:v>
                </c:pt>
                <c:pt idx="7">
                  <c:v>0.89550699999999195</c:v>
                </c:pt>
                <c:pt idx="8">
                  <c:v>0.92500099999999996</c:v>
                </c:pt>
                <c:pt idx="9">
                  <c:v>0.94708899999999996</c:v>
                </c:pt>
                <c:pt idx="10">
                  <c:v>0.99598299999999129</c:v>
                </c:pt>
                <c:pt idx="11">
                  <c:v>1.0134829999999999</c:v>
                </c:pt>
                <c:pt idx="12">
                  <c:v>1.0322279999999999</c:v>
                </c:pt>
                <c:pt idx="13">
                  <c:v>1.0473689999999998</c:v>
                </c:pt>
                <c:pt idx="14">
                  <c:v>1.060608</c:v>
                </c:pt>
                <c:pt idx="15">
                  <c:v>1.0568070000000001</c:v>
                </c:pt>
                <c:pt idx="16">
                  <c:v>1.0695219999999832</c:v>
                </c:pt>
                <c:pt idx="17">
                  <c:v>1.1188100000000001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321-432C-987A-3BDC9EC9C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98208"/>
        <c:axId val="98400128"/>
      </c:scatterChart>
      <c:valAx>
        <c:axId val="98398208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Background traffic - Packet delay (ms)</a:t>
                </a:r>
              </a:p>
            </c:rich>
          </c:tx>
          <c:layout>
            <c:manualLayout>
              <c:xMode val="edge"/>
              <c:yMode val="edge"/>
              <c:x val="0.410250722084397"/>
              <c:y val="0.892306546788033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400128"/>
        <c:crosses val="autoZero"/>
        <c:crossBetween val="midCat"/>
        <c:majorUnit val="10"/>
      </c:valAx>
      <c:valAx>
        <c:axId val="98400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1.4040430376666501E-2"/>
              <c:y val="0.167931655601873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398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379545253472749"/>
          <c:y val="7.3572641655087409E-2"/>
          <c:w val="0.29455110246050703"/>
          <c:h val="0.2245862496354643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3304170312046"/>
          <c:y val="6.4192503280839933E-2"/>
          <c:w val="0.73623283756197666"/>
          <c:h val="0.70427174864011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'Qualnet Airtime'!$V$2</c:f>
              <c:strCache>
                <c:ptCount val="1"/>
                <c:pt idx="0">
                  <c:v>  20 Mhz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Airtime'!$V$3:$V$20</c:f>
              <c:numCache>
                <c:formatCode>General</c:formatCode>
                <c:ptCount val="18"/>
                <c:pt idx="0">
                  <c:v>0.44947200000000032</c:v>
                </c:pt>
                <c:pt idx="1">
                  <c:v>0.125</c:v>
                </c:pt>
                <c:pt idx="2">
                  <c:v>0.17286499999999999</c:v>
                </c:pt>
                <c:pt idx="3">
                  <c:v>0.18670300000000201</c:v>
                </c:pt>
                <c:pt idx="4">
                  <c:v>0.24121400000000232</c:v>
                </c:pt>
                <c:pt idx="5">
                  <c:v>0.45062000000000002</c:v>
                </c:pt>
                <c:pt idx="6">
                  <c:v>0.58137599999999956</c:v>
                </c:pt>
                <c:pt idx="7">
                  <c:v>0.69091999999999998</c:v>
                </c:pt>
                <c:pt idx="8">
                  <c:v>0.89585999999999999</c:v>
                </c:pt>
                <c:pt idx="9">
                  <c:v>1.1259079999999999</c:v>
                </c:pt>
                <c:pt idx="10">
                  <c:v>1.2088729999999999</c:v>
                </c:pt>
                <c:pt idx="11">
                  <c:v>1.0729339999999998</c:v>
                </c:pt>
                <c:pt idx="12">
                  <c:v>1.5699709999999998</c:v>
                </c:pt>
                <c:pt idx="13">
                  <c:v>1.4859709999999866</c:v>
                </c:pt>
                <c:pt idx="14">
                  <c:v>1.2760590000000001</c:v>
                </c:pt>
                <c:pt idx="15">
                  <c:v>1.5771639999999998</c:v>
                </c:pt>
                <c:pt idx="16">
                  <c:v>1.708866999999985</c:v>
                </c:pt>
                <c:pt idx="17">
                  <c:v>2.0460310000000002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3E-49F1-A90C-DE69AAD6E0F3}"/>
            </c:ext>
          </c:extLst>
        </c:ser>
        <c:ser>
          <c:idx val="1"/>
          <c:order val="1"/>
          <c:tx>
            <c:strRef>
              <c:f>'Qualnet Airtime'!$W$2</c:f>
              <c:strCache>
                <c:ptCount val="1"/>
                <c:pt idx="0">
                  <c:v>  10 MHz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Airtime'!$W$3:$W$20</c:f>
              <c:numCache>
                <c:formatCode>General</c:formatCode>
                <c:ptCount val="18"/>
                <c:pt idx="0">
                  <c:v>0.3990210000000039</c:v>
                </c:pt>
                <c:pt idx="1">
                  <c:v>0.26323999999999997</c:v>
                </c:pt>
                <c:pt idx="2">
                  <c:v>0.32339200000000373</c:v>
                </c:pt>
                <c:pt idx="3">
                  <c:v>0.26041600000000031</c:v>
                </c:pt>
                <c:pt idx="4">
                  <c:v>0.46586500000000008</c:v>
                </c:pt>
                <c:pt idx="5">
                  <c:v>0.72677499999999995</c:v>
                </c:pt>
                <c:pt idx="6">
                  <c:v>0.74386799999999997</c:v>
                </c:pt>
                <c:pt idx="7">
                  <c:v>0.86769000000000995</c:v>
                </c:pt>
                <c:pt idx="8">
                  <c:v>0.94190600000000002</c:v>
                </c:pt>
                <c:pt idx="9">
                  <c:v>1.175198</c:v>
                </c:pt>
                <c:pt idx="10">
                  <c:v>0.98263400000000001</c:v>
                </c:pt>
                <c:pt idx="11">
                  <c:v>1.0493109999999999</c:v>
                </c:pt>
                <c:pt idx="12">
                  <c:v>1.148234</c:v>
                </c:pt>
                <c:pt idx="13">
                  <c:v>1.338951</c:v>
                </c:pt>
                <c:pt idx="14">
                  <c:v>1.0863780000000001</c:v>
                </c:pt>
                <c:pt idx="15">
                  <c:v>1.1887890000000001</c:v>
                </c:pt>
                <c:pt idx="16">
                  <c:v>1.3742239999999999</c:v>
                </c:pt>
                <c:pt idx="17">
                  <c:v>1.4522189999999999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3E-49F1-A90C-DE69AAD6E0F3}"/>
            </c:ext>
          </c:extLst>
        </c:ser>
        <c:ser>
          <c:idx val="2"/>
          <c:order val="2"/>
          <c:tx>
            <c:strRef>
              <c:f>'Qualnet Airtime'!$X$2</c:f>
              <c:strCache>
                <c:ptCount val="1"/>
                <c:pt idx="0">
                  <c:v>  5 MHz</c:v>
                </c:pt>
              </c:strCache>
            </c:strRef>
          </c:tx>
          <c:spPr>
            <a:ln w="508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Airtime'!$X$3:$X$20</c:f>
              <c:numCache>
                <c:formatCode>General</c:formatCode>
                <c:ptCount val="18"/>
                <c:pt idx="0">
                  <c:v>0.60810000000000064</c:v>
                </c:pt>
                <c:pt idx="1">
                  <c:v>0.56694000000000666</c:v>
                </c:pt>
                <c:pt idx="2">
                  <c:v>0.5002799999999995</c:v>
                </c:pt>
                <c:pt idx="3">
                  <c:v>0.62524000000000746</c:v>
                </c:pt>
                <c:pt idx="4">
                  <c:v>0.5575599999999995</c:v>
                </c:pt>
                <c:pt idx="5">
                  <c:v>0.74686000000000063</c:v>
                </c:pt>
                <c:pt idx="6">
                  <c:v>0.80862000000000744</c:v>
                </c:pt>
                <c:pt idx="7">
                  <c:v>0.7476000000000087</c:v>
                </c:pt>
                <c:pt idx="8">
                  <c:v>0.74728000000000061</c:v>
                </c:pt>
                <c:pt idx="9">
                  <c:v>0.75296000000000063</c:v>
                </c:pt>
                <c:pt idx="10">
                  <c:v>0.81052000000000002</c:v>
                </c:pt>
                <c:pt idx="11">
                  <c:v>0.80935999999999997</c:v>
                </c:pt>
                <c:pt idx="12">
                  <c:v>0.81472000000000666</c:v>
                </c:pt>
                <c:pt idx="13">
                  <c:v>0.81052000000000002</c:v>
                </c:pt>
                <c:pt idx="14">
                  <c:v>0.80978000000000061</c:v>
                </c:pt>
                <c:pt idx="15">
                  <c:v>0.81262000000000745</c:v>
                </c:pt>
                <c:pt idx="16">
                  <c:v>0.81262000000000745</c:v>
                </c:pt>
                <c:pt idx="17">
                  <c:v>0.87228000000000061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63E-49F1-A90C-DE69AAD6E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18048"/>
        <c:axId val="98305536"/>
      </c:scatterChart>
      <c:valAx>
        <c:axId val="98418048"/>
        <c:scaling>
          <c:orientation val="minMax"/>
          <c:max val="5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Background traffic - Packet delay (ms)</a:t>
                </a:r>
              </a:p>
            </c:rich>
          </c:tx>
          <c:layout>
            <c:manualLayout>
              <c:xMode val="edge"/>
              <c:yMode val="edge"/>
              <c:x val="0.40210787887625182"/>
              <c:y val="0.896115128466084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98305536"/>
        <c:crosses val="autoZero"/>
        <c:crossBetween val="midCat"/>
      </c:valAx>
      <c:valAx>
        <c:axId val="98305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MCham-value</a:t>
                </a:r>
              </a:p>
            </c:rich>
          </c:tx>
          <c:layout>
            <c:manualLayout>
              <c:xMode val="edge"/>
              <c:yMode val="edge"/>
              <c:x val="1.5225503062117455E-2"/>
              <c:y val="0.217938923175145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418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508264800233344"/>
          <c:y val="4.2940900503379086E-2"/>
          <c:w val="0.33974548635966523"/>
          <c:h val="0.263076197506561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8642223686797"/>
          <c:y val="5.8052390510009801E-2"/>
          <c:w val="0.82670829141952418"/>
          <c:h val="0.7041132211414750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  WhiteFi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Sheet1!$B$14:$B$64</c:f>
              <c:numCache>
                <c:formatCode>General</c:formatCode>
                <c:ptCount val="5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</c:numCache>
            </c:numRef>
          </c:cat>
          <c:val>
            <c:numRef>
              <c:f>Sheet1!$C$14:$C$64</c:f>
              <c:numCache>
                <c:formatCode>General</c:formatCode>
                <c:ptCount val="51"/>
                <c:pt idx="0">
                  <c:v>4.29</c:v>
                </c:pt>
                <c:pt idx="1">
                  <c:v>4.25</c:v>
                </c:pt>
                <c:pt idx="2">
                  <c:v>4.29</c:v>
                </c:pt>
                <c:pt idx="3">
                  <c:v>4.28</c:v>
                </c:pt>
                <c:pt idx="4">
                  <c:v>4.26</c:v>
                </c:pt>
                <c:pt idx="5">
                  <c:v>4.26</c:v>
                </c:pt>
                <c:pt idx="6">
                  <c:v>4.26</c:v>
                </c:pt>
                <c:pt idx="7">
                  <c:v>4.25</c:v>
                </c:pt>
                <c:pt idx="8">
                  <c:v>4.26</c:v>
                </c:pt>
                <c:pt idx="9">
                  <c:v>4.29</c:v>
                </c:pt>
                <c:pt idx="10">
                  <c:v>1.75</c:v>
                </c:pt>
                <c:pt idx="11">
                  <c:v>0.55700000000000005</c:v>
                </c:pt>
                <c:pt idx="12">
                  <c:v>2.0099999999999998</c:v>
                </c:pt>
                <c:pt idx="13">
                  <c:v>1.9900000000000015</c:v>
                </c:pt>
                <c:pt idx="14">
                  <c:v>2.0099999999999998</c:v>
                </c:pt>
                <c:pt idx="15">
                  <c:v>2.02</c:v>
                </c:pt>
                <c:pt idx="16">
                  <c:v>2.0299999999999998</c:v>
                </c:pt>
                <c:pt idx="17">
                  <c:v>1.9900000000000015</c:v>
                </c:pt>
                <c:pt idx="18">
                  <c:v>2.04</c:v>
                </c:pt>
                <c:pt idx="19">
                  <c:v>2.04</c:v>
                </c:pt>
                <c:pt idx="20">
                  <c:v>0.28000000000000008</c:v>
                </c:pt>
                <c:pt idx="21">
                  <c:v>0.35000000000000031</c:v>
                </c:pt>
                <c:pt idx="22">
                  <c:v>1.02</c:v>
                </c:pt>
                <c:pt idx="23">
                  <c:v>1.02</c:v>
                </c:pt>
                <c:pt idx="24">
                  <c:v>1.03</c:v>
                </c:pt>
                <c:pt idx="25">
                  <c:v>1.03</c:v>
                </c:pt>
                <c:pt idx="26">
                  <c:v>1.02</c:v>
                </c:pt>
                <c:pt idx="27">
                  <c:v>1.01</c:v>
                </c:pt>
                <c:pt idx="28">
                  <c:v>0.93</c:v>
                </c:pt>
                <c:pt idx="29">
                  <c:v>0.98599999999999999</c:v>
                </c:pt>
                <c:pt idx="30">
                  <c:v>1.02</c:v>
                </c:pt>
                <c:pt idx="31">
                  <c:v>0.98899999999999999</c:v>
                </c:pt>
                <c:pt idx="32">
                  <c:v>2.02</c:v>
                </c:pt>
                <c:pt idx="33">
                  <c:v>2</c:v>
                </c:pt>
                <c:pt idx="34">
                  <c:v>2.0299999999999998</c:v>
                </c:pt>
                <c:pt idx="35">
                  <c:v>2.0099999999999998</c:v>
                </c:pt>
                <c:pt idx="36">
                  <c:v>2</c:v>
                </c:pt>
                <c:pt idx="37">
                  <c:v>2.0099999999999998</c:v>
                </c:pt>
                <c:pt idx="38">
                  <c:v>2.0099999999999998</c:v>
                </c:pt>
                <c:pt idx="39">
                  <c:v>1.9900000000000015</c:v>
                </c:pt>
                <c:pt idx="40">
                  <c:v>2.02</c:v>
                </c:pt>
                <c:pt idx="41">
                  <c:v>2.0299999999999998</c:v>
                </c:pt>
                <c:pt idx="42">
                  <c:v>4.26</c:v>
                </c:pt>
                <c:pt idx="43">
                  <c:v>4.3099999999999996</c:v>
                </c:pt>
                <c:pt idx="44">
                  <c:v>4.3</c:v>
                </c:pt>
                <c:pt idx="45">
                  <c:v>4.29</c:v>
                </c:pt>
                <c:pt idx="46">
                  <c:v>4.28</c:v>
                </c:pt>
                <c:pt idx="47">
                  <c:v>4.28</c:v>
                </c:pt>
                <c:pt idx="48">
                  <c:v>4.3</c:v>
                </c:pt>
                <c:pt idx="49">
                  <c:v>4.28</c:v>
                </c:pt>
                <c:pt idx="50">
                  <c:v>4.3099999999999996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FD-4CCD-BF2C-23B4C08A7363}"/>
            </c:ext>
          </c:extLst>
        </c:ser>
        <c:ser>
          <c:idx val="1"/>
          <c:order val="1"/>
          <c:tx>
            <c:strRef>
              <c:f>Sheet1!$H$13</c:f>
              <c:strCache>
                <c:ptCount val="1"/>
                <c:pt idx="0">
                  <c:v>OPT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Sheet1!$B$14:$B$64</c:f>
              <c:numCache>
                <c:formatCode>General</c:formatCode>
                <c:ptCount val="5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</c:numCache>
            </c:numRef>
          </c:cat>
          <c:val>
            <c:numRef>
              <c:f>Sheet1!$H$14:$H$64</c:f>
              <c:numCache>
                <c:formatCode>General</c:formatCode>
                <c:ptCount val="51"/>
                <c:pt idx="0">
                  <c:v>4.3</c:v>
                </c:pt>
                <c:pt idx="1">
                  <c:v>4.3099999999999996</c:v>
                </c:pt>
                <c:pt idx="2">
                  <c:v>4.3099999999999996</c:v>
                </c:pt>
                <c:pt idx="3">
                  <c:v>4.29</c:v>
                </c:pt>
                <c:pt idx="4">
                  <c:v>4.24</c:v>
                </c:pt>
                <c:pt idx="5">
                  <c:v>4.29</c:v>
                </c:pt>
                <c:pt idx="6">
                  <c:v>4.3</c:v>
                </c:pt>
                <c:pt idx="7">
                  <c:v>4.29</c:v>
                </c:pt>
                <c:pt idx="8">
                  <c:v>4.29</c:v>
                </c:pt>
                <c:pt idx="9">
                  <c:v>4.28</c:v>
                </c:pt>
                <c:pt idx="10">
                  <c:v>2.06</c:v>
                </c:pt>
                <c:pt idx="11">
                  <c:v>2.04</c:v>
                </c:pt>
                <c:pt idx="12">
                  <c:v>2.04</c:v>
                </c:pt>
                <c:pt idx="13">
                  <c:v>2.08</c:v>
                </c:pt>
                <c:pt idx="14">
                  <c:v>2.0499999999999998</c:v>
                </c:pt>
                <c:pt idx="15">
                  <c:v>2.04</c:v>
                </c:pt>
                <c:pt idx="16">
                  <c:v>2.0299999999999998</c:v>
                </c:pt>
                <c:pt idx="17">
                  <c:v>2.04</c:v>
                </c:pt>
                <c:pt idx="18">
                  <c:v>2.02</c:v>
                </c:pt>
                <c:pt idx="19">
                  <c:v>2.04</c:v>
                </c:pt>
                <c:pt idx="20">
                  <c:v>1.56</c:v>
                </c:pt>
                <c:pt idx="21">
                  <c:v>1.01</c:v>
                </c:pt>
                <c:pt idx="22">
                  <c:v>1.01</c:v>
                </c:pt>
                <c:pt idx="23">
                  <c:v>1.02</c:v>
                </c:pt>
                <c:pt idx="24">
                  <c:v>1.02</c:v>
                </c:pt>
                <c:pt idx="25">
                  <c:v>1.02</c:v>
                </c:pt>
                <c:pt idx="26">
                  <c:v>1.01</c:v>
                </c:pt>
                <c:pt idx="27">
                  <c:v>0.95700000000000063</c:v>
                </c:pt>
                <c:pt idx="28">
                  <c:v>1</c:v>
                </c:pt>
                <c:pt idx="29">
                  <c:v>1.03</c:v>
                </c:pt>
                <c:pt idx="30">
                  <c:v>1.61</c:v>
                </c:pt>
                <c:pt idx="31">
                  <c:v>2.0499999999999998</c:v>
                </c:pt>
                <c:pt idx="32">
                  <c:v>2.04</c:v>
                </c:pt>
                <c:pt idx="33">
                  <c:v>2.0099999999999998</c:v>
                </c:pt>
                <c:pt idx="34">
                  <c:v>2.02</c:v>
                </c:pt>
                <c:pt idx="35">
                  <c:v>2.0299999999999998</c:v>
                </c:pt>
                <c:pt idx="36">
                  <c:v>2.0499999999999998</c:v>
                </c:pt>
                <c:pt idx="37">
                  <c:v>2.02</c:v>
                </c:pt>
                <c:pt idx="38">
                  <c:v>2.0299999999999998</c:v>
                </c:pt>
                <c:pt idx="39">
                  <c:v>2</c:v>
                </c:pt>
                <c:pt idx="40">
                  <c:v>4.25</c:v>
                </c:pt>
                <c:pt idx="41">
                  <c:v>4.2300000000000004</c:v>
                </c:pt>
                <c:pt idx="42">
                  <c:v>4.26</c:v>
                </c:pt>
                <c:pt idx="43">
                  <c:v>4.2699999999999996</c:v>
                </c:pt>
                <c:pt idx="44">
                  <c:v>4.28</c:v>
                </c:pt>
                <c:pt idx="45">
                  <c:v>4.1899999999999995</c:v>
                </c:pt>
                <c:pt idx="46">
                  <c:v>4.24</c:v>
                </c:pt>
                <c:pt idx="47">
                  <c:v>4.28</c:v>
                </c:pt>
                <c:pt idx="48">
                  <c:v>4.26</c:v>
                </c:pt>
                <c:pt idx="49">
                  <c:v>4.28</c:v>
                </c:pt>
                <c:pt idx="50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FD-4CCD-BF2C-23B4C08A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344960"/>
        <c:axId val="100346880"/>
      </c:lineChart>
      <c:catAx>
        <c:axId val="10034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Seconds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346880"/>
        <c:crosses val="autoZero"/>
        <c:auto val="1"/>
        <c:lblAlgn val="ctr"/>
        <c:lblOffset val="0"/>
        <c:tickLblSkip val="5"/>
        <c:tickMarkSkip val="1"/>
        <c:noMultiLvlLbl val="0"/>
      </c:catAx>
      <c:valAx>
        <c:axId val="100346880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Throughput (Mbps)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344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671060390579064"/>
          <c:y val="3.3773248932118805E-2"/>
          <c:w val="0.52066090857585523"/>
          <c:h val="0.15170809531161591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31607748577291"/>
          <c:y val="5.7060002916302338E-2"/>
          <c:w val="0.71023939963726657"/>
          <c:h val="0.75178630806126456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FF00"/>
              </a:solidFill>
            </a:ln>
          </c:spPr>
          <c:marker>
            <c:symbol val="square"/>
            <c:size val="5"/>
          </c:marker>
          <c:val>
            <c:numRef>
              <c:f>Sheet1!$H$2:$H$28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5.0000000000000024E-2</c:v>
                </c:pt>
                <c:pt idx="4">
                  <c:v>0.15000000000000024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0.30000000000000032</c:v>
                </c:pt>
                <c:pt idx="8">
                  <c:v>0.30000000000000032</c:v>
                </c:pt>
                <c:pt idx="9">
                  <c:v>0.30000000000000032</c:v>
                </c:pt>
                <c:pt idx="10">
                  <c:v>0.35000000000000031</c:v>
                </c:pt>
                <c:pt idx="11">
                  <c:v>0.35000000000000031</c:v>
                </c:pt>
                <c:pt idx="12">
                  <c:v>0.5</c:v>
                </c:pt>
                <c:pt idx="13">
                  <c:v>0.55000000000000004</c:v>
                </c:pt>
                <c:pt idx="14">
                  <c:v>0.60000000000000064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</c:v>
                </c:pt>
                <c:pt idx="20">
                  <c:v>0.95000000000000062</c:v>
                </c:pt>
                <c:pt idx="21">
                  <c:v>0.95000000000000062</c:v>
                </c:pt>
                <c:pt idx="22">
                  <c:v>0.95000000000000062</c:v>
                </c:pt>
                <c:pt idx="23">
                  <c:v>0.95000000000000062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18-4B0A-9D1B-3F88A3EE3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25152"/>
        <c:axId val="99827072"/>
      </c:lineChart>
      <c:catAx>
        <c:axId val="9982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Attenuation</a:t>
                </a:r>
                <a:r>
                  <a:rPr lang="en-US" sz="1800" baseline="0"/>
                  <a:t> caused by door (dB)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32315950203307786"/>
              <c:y val="0.9014801734172213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827072"/>
        <c:crosses val="autoZero"/>
        <c:auto val="1"/>
        <c:lblAlgn val="ctr"/>
        <c:lblOffset val="0"/>
        <c:tickLblSkip val="3"/>
        <c:noMultiLvlLbl val="0"/>
      </c:catAx>
      <c:valAx>
        <c:axId val="9982707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>
                    <a:latin typeface="+mn-lt"/>
                  </a:rPr>
                  <a:t>Fraction of</a:t>
                </a:r>
                <a:r>
                  <a:rPr lang="en-US" sz="1800" b="1" i="0" baseline="0">
                    <a:latin typeface="+mn-lt"/>
                  </a:rPr>
                  <a:t> </a:t>
                </a:r>
                <a:r>
                  <a:rPr lang="en-US" sz="1800" b="1" i="0">
                    <a:latin typeface="+mn-lt"/>
                  </a:rPr>
                  <a:t>locations (CDF)</a:t>
                </a:r>
              </a:p>
            </c:rich>
          </c:tx>
          <c:layout>
            <c:manualLayout>
              <c:xMode val="edge"/>
              <c:yMode val="edge"/>
              <c:x val="2.7777777777777991E-2"/>
              <c:y val="4.317111402741328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825152"/>
        <c:crossesAt val="1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 40MHz</c:v>
                </c:pt>
              </c:strCache>
            </c:strRef>
          </c:tx>
          <c:xVal>
            <c:numRef>
              <c:f>Sheet2!$A$2:$A$12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xVal>
          <c:yVal>
            <c:numRef>
              <c:f>Sheet2!$B$2:$B$12</c:f>
              <c:numCache>
                <c:formatCode>General</c:formatCode>
                <c:ptCount val="11"/>
                <c:pt idx="0">
                  <c:v>25.600100000000001</c:v>
                </c:pt>
                <c:pt idx="1">
                  <c:v>68.0304</c:v>
                </c:pt>
                <c:pt idx="2">
                  <c:v>68.033299999999997</c:v>
                </c:pt>
                <c:pt idx="3">
                  <c:v>68.035699999999991</c:v>
                </c:pt>
                <c:pt idx="4">
                  <c:v>68.038399999999982</c:v>
                </c:pt>
                <c:pt idx="5">
                  <c:v>68.041399999999996</c:v>
                </c:pt>
                <c:pt idx="6">
                  <c:v>68.045400000000001</c:v>
                </c:pt>
                <c:pt idx="7">
                  <c:v>68.049099999999996</c:v>
                </c:pt>
                <c:pt idx="8">
                  <c:v>68.055199999999999</c:v>
                </c:pt>
                <c:pt idx="9">
                  <c:v>68.061899999999994</c:v>
                </c:pt>
                <c:pt idx="10">
                  <c:v>68.063999999999993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797-4788-A901-954E8EDBAE86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4 20MHz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circle"/>
            <c:size val="7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xVal>
            <c:numRef>
              <c:f>Sheet2!$A$2:$A$12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xVal>
          <c:yVal>
            <c:numRef>
              <c:f>Sheet2!$C$2:$C$12</c:f>
              <c:numCache>
                <c:formatCode>General</c:formatCode>
                <c:ptCount val="11"/>
                <c:pt idx="0">
                  <c:v>17.979599999999969</c:v>
                </c:pt>
                <c:pt idx="1">
                  <c:v>53.869400000000006</c:v>
                </c:pt>
                <c:pt idx="2">
                  <c:v>76.846000000000004</c:v>
                </c:pt>
                <c:pt idx="3">
                  <c:v>76.848600000000005</c:v>
                </c:pt>
                <c:pt idx="4">
                  <c:v>76.851100000000002</c:v>
                </c:pt>
                <c:pt idx="5">
                  <c:v>76.853799999999978</c:v>
                </c:pt>
                <c:pt idx="6">
                  <c:v>76.856899999999982</c:v>
                </c:pt>
                <c:pt idx="7">
                  <c:v>76.859499999999983</c:v>
                </c:pt>
                <c:pt idx="8">
                  <c:v>76.863500000000002</c:v>
                </c:pt>
                <c:pt idx="9">
                  <c:v>76.867900000000006</c:v>
                </c:pt>
                <c:pt idx="10">
                  <c:v>76.870099999999979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797-4788-A901-954E8EDBAE86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8 10MHz</c:v>
                </c:pt>
              </c:strCache>
            </c:strRef>
          </c:tx>
          <c:xVal>
            <c:numRef>
              <c:f>Sheet2!$A$2:$A$12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xVal>
          <c:yVal>
            <c:numRef>
              <c:f>Sheet2!$D$2:$D$12</c:f>
              <c:numCache>
                <c:formatCode>General</c:formatCode>
                <c:ptCount val="11"/>
                <c:pt idx="0">
                  <c:v>9.658100000000001</c:v>
                </c:pt>
                <c:pt idx="1">
                  <c:v>28.938599999999969</c:v>
                </c:pt>
                <c:pt idx="2">
                  <c:v>48.200900000000011</c:v>
                </c:pt>
                <c:pt idx="3">
                  <c:v>67.428600000000003</c:v>
                </c:pt>
                <c:pt idx="4">
                  <c:v>82.216800000000006</c:v>
                </c:pt>
                <c:pt idx="5">
                  <c:v>82.220600000000005</c:v>
                </c:pt>
                <c:pt idx="6">
                  <c:v>82.222899999999981</c:v>
                </c:pt>
                <c:pt idx="7">
                  <c:v>82.224500000000006</c:v>
                </c:pt>
                <c:pt idx="8">
                  <c:v>82.225699999999989</c:v>
                </c:pt>
                <c:pt idx="9">
                  <c:v>82.227700000000013</c:v>
                </c:pt>
                <c:pt idx="10">
                  <c:v>82.229399999999998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797-4788-A901-954E8EDBAE86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16 5MHz</c:v>
                </c:pt>
              </c:strCache>
            </c:strRef>
          </c:tx>
          <c:xVal>
            <c:numRef>
              <c:f>Sheet2!$A$2:$A$12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xVal>
          <c:yVal>
            <c:numRef>
              <c:f>Sheet2!$E$2:$E$12</c:f>
              <c:numCache>
                <c:formatCode>General</c:formatCode>
                <c:ptCount val="11"/>
                <c:pt idx="0">
                  <c:v>4.9909999999999997</c:v>
                </c:pt>
                <c:pt idx="1">
                  <c:v>14.954600000000006</c:v>
                </c:pt>
                <c:pt idx="2">
                  <c:v>24.908099999999969</c:v>
                </c:pt>
                <c:pt idx="3">
                  <c:v>34.833100000000002</c:v>
                </c:pt>
                <c:pt idx="4">
                  <c:v>44.724400000000003</c:v>
                </c:pt>
                <c:pt idx="5">
                  <c:v>54.541599999999995</c:v>
                </c:pt>
                <c:pt idx="6">
                  <c:v>64.200500000000005</c:v>
                </c:pt>
                <c:pt idx="7">
                  <c:v>73.51720000000013</c:v>
                </c:pt>
                <c:pt idx="8">
                  <c:v>82.077100000000002</c:v>
                </c:pt>
                <c:pt idx="9">
                  <c:v>85.124799999999979</c:v>
                </c:pt>
                <c:pt idx="10">
                  <c:v>85.160799999999981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797-4788-A901-954E8EDBAE86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KNOWS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xVal>
            <c:numRef>
              <c:f>Sheet2!$A$2:$A$12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xVal>
          <c:yVal>
            <c:numRef>
              <c:f>Sheet2!$F$2:$F$12</c:f>
              <c:numCache>
                <c:formatCode>General</c:formatCode>
                <c:ptCount val="11"/>
                <c:pt idx="0">
                  <c:v>25.6</c:v>
                </c:pt>
                <c:pt idx="1">
                  <c:v>68.029699999999991</c:v>
                </c:pt>
                <c:pt idx="2">
                  <c:v>76.839200000000005</c:v>
                </c:pt>
                <c:pt idx="3">
                  <c:v>76.845600000000005</c:v>
                </c:pt>
                <c:pt idx="4">
                  <c:v>82.190399999999983</c:v>
                </c:pt>
                <c:pt idx="5">
                  <c:v>82.217600000000118</c:v>
                </c:pt>
                <c:pt idx="6">
                  <c:v>82.218800000000002</c:v>
                </c:pt>
                <c:pt idx="7">
                  <c:v>82.220200000000006</c:v>
                </c:pt>
                <c:pt idx="8">
                  <c:v>81.644800000000004</c:v>
                </c:pt>
                <c:pt idx="9">
                  <c:v>83.691000000000003</c:v>
                </c:pt>
                <c:pt idx="10">
                  <c:v>85.110900000000001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797-4788-A901-954E8EDBA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73536"/>
        <c:axId val="99875456"/>
      </c:scatterChart>
      <c:valAx>
        <c:axId val="9987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875456"/>
        <c:crosses val="autoZero"/>
        <c:crossBetween val="midCat"/>
      </c:valAx>
      <c:valAx>
        <c:axId val="9987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7353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78238046331399"/>
          <c:y val="5.1400554097404488E-2"/>
          <c:w val="0.8098494807714256"/>
          <c:h val="0.75589274799554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'Discovery Ratios'!$B$1</c:f>
              <c:strCache>
                <c:ptCount val="1"/>
                <c:pt idx="0">
                  <c:v>  Linear-SIFT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'Discovery Ratios'!$A$2:$A$31</c:f>
              <c:numCache>
                <c:formatCode>General</c:formatCode>
                <c:ptCount val="30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  <c:pt idx="9">
                  <c:v>60</c:v>
                </c:pt>
                <c:pt idx="10">
                  <c:v>66</c:v>
                </c:pt>
                <c:pt idx="11">
                  <c:v>72</c:v>
                </c:pt>
                <c:pt idx="12">
                  <c:v>78</c:v>
                </c:pt>
                <c:pt idx="13">
                  <c:v>84</c:v>
                </c:pt>
                <c:pt idx="14">
                  <c:v>90</c:v>
                </c:pt>
                <c:pt idx="15">
                  <c:v>96</c:v>
                </c:pt>
                <c:pt idx="16">
                  <c:v>102</c:v>
                </c:pt>
                <c:pt idx="17">
                  <c:v>108</c:v>
                </c:pt>
                <c:pt idx="18">
                  <c:v>114</c:v>
                </c:pt>
                <c:pt idx="19">
                  <c:v>120</c:v>
                </c:pt>
                <c:pt idx="20">
                  <c:v>126</c:v>
                </c:pt>
                <c:pt idx="21">
                  <c:v>132</c:v>
                </c:pt>
                <c:pt idx="22">
                  <c:v>138</c:v>
                </c:pt>
                <c:pt idx="23">
                  <c:v>144</c:v>
                </c:pt>
                <c:pt idx="24">
                  <c:v>150</c:v>
                </c:pt>
                <c:pt idx="25">
                  <c:v>156</c:v>
                </c:pt>
                <c:pt idx="26">
                  <c:v>162</c:v>
                </c:pt>
                <c:pt idx="27">
                  <c:v>168</c:v>
                </c:pt>
                <c:pt idx="28">
                  <c:v>174</c:v>
                </c:pt>
                <c:pt idx="29">
                  <c:v>180</c:v>
                </c:pt>
              </c:numCache>
            </c:numRef>
          </c:xVal>
          <c:yVal>
            <c:numRef>
              <c:f>'Discovery Ratios'!$B$2:$B$31</c:f>
              <c:numCache>
                <c:formatCode>General</c:formatCode>
                <c:ptCount val="30"/>
                <c:pt idx="0">
                  <c:v>1</c:v>
                </c:pt>
                <c:pt idx="1">
                  <c:v>0.73200000000000065</c:v>
                </c:pt>
                <c:pt idx="2">
                  <c:v>0.63280950000000158</c:v>
                </c:pt>
                <c:pt idx="3">
                  <c:v>0.57860890000000065</c:v>
                </c:pt>
                <c:pt idx="4">
                  <c:v>0.51977209999999996</c:v>
                </c:pt>
                <c:pt idx="5">
                  <c:v>0.47567110000000001</c:v>
                </c:pt>
                <c:pt idx="6">
                  <c:v>0.42187570000000085</c:v>
                </c:pt>
                <c:pt idx="7">
                  <c:v>0.39663790000000032</c:v>
                </c:pt>
                <c:pt idx="8">
                  <c:v>0.37989960000000067</c:v>
                </c:pt>
                <c:pt idx="9">
                  <c:v>0.41922760000000031</c:v>
                </c:pt>
                <c:pt idx="10">
                  <c:v>0.39876310000000031</c:v>
                </c:pt>
                <c:pt idx="11">
                  <c:v>0.38706030000000086</c:v>
                </c:pt>
                <c:pt idx="12">
                  <c:v>0.40572570000000002</c:v>
                </c:pt>
                <c:pt idx="13">
                  <c:v>0.38431490000000146</c:v>
                </c:pt>
                <c:pt idx="14">
                  <c:v>0.36781600000000092</c:v>
                </c:pt>
                <c:pt idx="15">
                  <c:v>0.36512850000000086</c:v>
                </c:pt>
                <c:pt idx="16">
                  <c:v>0.39660740000000061</c:v>
                </c:pt>
                <c:pt idx="17">
                  <c:v>0.38077010000000061</c:v>
                </c:pt>
                <c:pt idx="18">
                  <c:v>0.36708500000000038</c:v>
                </c:pt>
                <c:pt idx="19">
                  <c:v>0.4187592</c:v>
                </c:pt>
                <c:pt idx="20">
                  <c:v>0.35680050000000085</c:v>
                </c:pt>
                <c:pt idx="21">
                  <c:v>0.38146840000000115</c:v>
                </c:pt>
                <c:pt idx="22">
                  <c:v>0.37039170000000032</c:v>
                </c:pt>
                <c:pt idx="23">
                  <c:v>0.34445930000000002</c:v>
                </c:pt>
                <c:pt idx="24">
                  <c:v>0.41048200000000068</c:v>
                </c:pt>
                <c:pt idx="25">
                  <c:v>0.33732470000000153</c:v>
                </c:pt>
                <c:pt idx="26">
                  <c:v>0.34966530000000001</c:v>
                </c:pt>
                <c:pt idx="27">
                  <c:v>0.37762970000000068</c:v>
                </c:pt>
                <c:pt idx="28">
                  <c:v>0.4016962</c:v>
                </c:pt>
                <c:pt idx="29">
                  <c:v>0.36442460000000115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63-4600-838A-98A8B1339DB5}"/>
            </c:ext>
          </c:extLst>
        </c:ser>
        <c:ser>
          <c:idx val="1"/>
          <c:order val="1"/>
          <c:tx>
            <c:strRef>
              <c:f>'Discovery Ratios'!$C$1</c:f>
              <c:strCache>
                <c:ptCount val="1"/>
                <c:pt idx="0">
                  <c:v>  Jump-SIFT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'Discovery Ratios'!$A$2:$A$31</c:f>
              <c:numCache>
                <c:formatCode>General</c:formatCode>
                <c:ptCount val="30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  <c:pt idx="9">
                  <c:v>60</c:v>
                </c:pt>
                <c:pt idx="10">
                  <c:v>66</c:v>
                </c:pt>
                <c:pt idx="11">
                  <c:v>72</c:v>
                </c:pt>
                <c:pt idx="12">
                  <c:v>78</c:v>
                </c:pt>
                <c:pt idx="13">
                  <c:v>84</c:v>
                </c:pt>
                <c:pt idx="14">
                  <c:v>90</c:v>
                </c:pt>
                <c:pt idx="15">
                  <c:v>96</c:v>
                </c:pt>
                <c:pt idx="16">
                  <c:v>102</c:v>
                </c:pt>
                <c:pt idx="17">
                  <c:v>108</c:v>
                </c:pt>
                <c:pt idx="18">
                  <c:v>114</c:v>
                </c:pt>
                <c:pt idx="19">
                  <c:v>120</c:v>
                </c:pt>
                <c:pt idx="20">
                  <c:v>126</c:v>
                </c:pt>
                <c:pt idx="21">
                  <c:v>132</c:v>
                </c:pt>
                <c:pt idx="22">
                  <c:v>138</c:v>
                </c:pt>
                <c:pt idx="23">
                  <c:v>144</c:v>
                </c:pt>
                <c:pt idx="24">
                  <c:v>150</c:v>
                </c:pt>
                <c:pt idx="25">
                  <c:v>156</c:v>
                </c:pt>
                <c:pt idx="26">
                  <c:v>162</c:v>
                </c:pt>
                <c:pt idx="27">
                  <c:v>168</c:v>
                </c:pt>
                <c:pt idx="28">
                  <c:v>174</c:v>
                </c:pt>
                <c:pt idx="29">
                  <c:v>180</c:v>
                </c:pt>
              </c:numCache>
            </c:numRef>
          </c:xVal>
          <c:yVal>
            <c:numRef>
              <c:f>'Discovery Ratios'!$C$2:$C$31</c:f>
              <c:numCache>
                <c:formatCode>General</c:formatCode>
                <c:ptCount val="30"/>
                <c:pt idx="0">
                  <c:v>1</c:v>
                </c:pt>
                <c:pt idx="1">
                  <c:v>0.59799999999999998</c:v>
                </c:pt>
                <c:pt idx="2">
                  <c:v>0.86500000000000121</c:v>
                </c:pt>
                <c:pt idx="3">
                  <c:v>0.62800000000000133</c:v>
                </c:pt>
                <c:pt idx="4">
                  <c:v>0.64300000000000135</c:v>
                </c:pt>
                <c:pt idx="5">
                  <c:v>0.54200000000000004</c:v>
                </c:pt>
                <c:pt idx="6">
                  <c:v>0.47800000000000031</c:v>
                </c:pt>
                <c:pt idx="7">
                  <c:v>0.42500000000000032</c:v>
                </c:pt>
                <c:pt idx="8">
                  <c:v>0.39900000000000085</c:v>
                </c:pt>
                <c:pt idx="9">
                  <c:v>0.38200000000000067</c:v>
                </c:pt>
                <c:pt idx="10">
                  <c:v>0.35800000000000032</c:v>
                </c:pt>
                <c:pt idx="11">
                  <c:v>0.33400000000000085</c:v>
                </c:pt>
                <c:pt idx="12">
                  <c:v>0.32000000000000067</c:v>
                </c:pt>
                <c:pt idx="13">
                  <c:v>0.31400000000000061</c:v>
                </c:pt>
                <c:pt idx="14">
                  <c:v>0.29000000000000031</c:v>
                </c:pt>
                <c:pt idx="15">
                  <c:v>0.29500000000000032</c:v>
                </c:pt>
                <c:pt idx="16">
                  <c:v>0.29000000000000031</c:v>
                </c:pt>
                <c:pt idx="17">
                  <c:v>0.28500000000000031</c:v>
                </c:pt>
                <c:pt idx="18">
                  <c:v>0.27700000000000002</c:v>
                </c:pt>
                <c:pt idx="19">
                  <c:v>0.26200000000000001</c:v>
                </c:pt>
                <c:pt idx="20">
                  <c:v>0.27300000000000002</c:v>
                </c:pt>
                <c:pt idx="21">
                  <c:v>0.25700000000000001</c:v>
                </c:pt>
                <c:pt idx="22">
                  <c:v>0.251</c:v>
                </c:pt>
                <c:pt idx="23">
                  <c:v>0.2460000000000003</c:v>
                </c:pt>
                <c:pt idx="24">
                  <c:v>0.25800000000000001</c:v>
                </c:pt>
                <c:pt idx="25">
                  <c:v>0.2460000000000003</c:v>
                </c:pt>
                <c:pt idx="26">
                  <c:v>0.24900000000000033</c:v>
                </c:pt>
                <c:pt idx="27">
                  <c:v>0.24200000000000021</c:v>
                </c:pt>
                <c:pt idx="28">
                  <c:v>0.24100000000000021</c:v>
                </c:pt>
                <c:pt idx="29">
                  <c:v>0.24390000000000037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63-4600-838A-98A8B1339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45472"/>
        <c:axId val="99951744"/>
      </c:scatterChart>
      <c:valAx>
        <c:axId val="99945472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White Space - Contiguous Width (MHz)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951744"/>
        <c:crosses val="autoZero"/>
        <c:crossBetween val="midCat"/>
        <c:majorUnit val="30"/>
      </c:valAx>
      <c:valAx>
        <c:axId val="99951744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Discovery Time </a:t>
                </a:r>
                <a:r>
                  <a:rPr lang="en-US" dirty="0">
                    <a:solidFill>
                      <a:srgbClr val="FF0000"/>
                    </a:solidFill>
                  </a:rPr>
                  <a:t>Ratio</a:t>
                </a:r>
                <a:r>
                  <a:rPr lang="en-US" dirty="0"/>
                  <a:t> </a:t>
                </a:r>
              </a:p>
              <a:p>
                <a:pPr>
                  <a:defRPr/>
                </a:pPr>
                <a:r>
                  <a:rPr lang="en-US" dirty="0"/>
                  <a:t>(compared to  baseline)</a:t>
                </a:r>
              </a:p>
            </c:rich>
          </c:tx>
          <c:layout>
            <c:manualLayout>
              <c:xMode val="edge"/>
              <c:yMode val="edge"/>
              <c:x val="7.0047928791509761E-3"/>
              <c:y val="0.164799374393269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9945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28240303295576"/>
          <c:y val="5.0542145346585778E-2"/>
          <c:w val="0.31145360163312918"/>
          <c:h val="0.260885934340174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7CE79-FCFD-4D5E-A25B-8D666EF00CED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636F3-C23E-49AA-BCA9-F0B50DAC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3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A85C-BFAC-4E01-9646-BCE4E909FBB7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5F463-4987-4D24-B6A3-76D94B416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91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775A2-DF90-40C3-87B4-D3BE04CA07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-Well studied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-We use</a:t>
            </a:r>
            <a:r>
              <a:rPr lang="en-US" baseline="0" dirty="0"/>
              <a:t> MAX because even when the medium is fully utilized, a node can still get a “FAIR” share of the spectrum.</a:t>
            </a:r>
          </a:p>
          <a:p>
            <a:r>
              <a:rPr lang="en-US" baseline="0" dirty="0"/>
              <a:t>-Bigger is NOT always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-We use</a:t>
            </a:r>
            <a:r>
              <a:rPr lang="en-US" baseline="0" dirty="0"/>
              <a:t> MAX because even when the medium is fully utilized, a node can still get a “FAIR” share of the spectrum.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775A2-DF90-40C3-87B4-D3BE04CA07D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6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775A2-DF90-40C3-87B4-D3BE04CA07D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6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C02E4-7758-BE4E-B720-0AFA6770946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775A2-DF90-40C3-87B4-D3BE04CA07D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6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0"/>
              </a:spcBef>
              <a:spcAft>
                <a:spcPts val="59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775A2-DF90-40C3-87B4-D3BE04CA07D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6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0"/>
              </a:spcBef>
              <a:spcAft>
                <a:spcPts val="59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775A2-DF90-40C3-87B4-D3BE04CA07D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6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-Prime real</a:t>
            </a:r>
            <a:r>
              <a:rPr lang="en-US" baseline="0" dirty="0"/>
              <a:t> estate like a beach front mansion</a:t>
            </a:r>
          </a:p>
          <a:p>
            <a:r>
              <a:rPr lang="en-US" baseline="0" dirty="0"/>
              <a:t>-Modern day equivalent of the Airbus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-Stress,</a:t>
            </a:r>
            <a:r>
              <a:rPr lang="en-US" baseline="0" dirty="0"/>
              <a:t> Wi-Fi load may vary but that is not the same as fragmentation</a:t>
            </a:r>
          </a:p>
          <a:p>
            <a:r>
              <a:rPr lang="en-US" baseline="0" dirty="0"/>
              <a:t>-I will soon demonstrate to you how these differences raise new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-What is the worst</a:t>
            </a:r>
            <a:r>
              <a:rPr lang="en-US" baseline="0" dirty="0"/>
              <a:t> case discovery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-SIFT:</a:t>
            </a:r>
            <a:r>
              <a:rPr lang="en-US" baseline="0" dirty="0"/>
              <a:t> jump cleverly until we hit the “sweet” spot.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-Stress,</a:t>
            </a:r>
            <a:r>
              <a:rPr lang="en-US" baseline="0" dirty="0"/>
              <a:t> Wi-Fi load may vary but that is not the same as fragmentation</a:t>
            </a:r>
          </a:p>
          <a:p>
            <a:r>
              <a:rPr lang="en-US" baseline="0" dirty="0"/>
              <a:t>-I will soon demonstrate to you how these differences raise new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-Prime real</a:t>
            </a:r>
            <a:r>
              <a:rPr lang="en-US" baseline="0" dirty="0"/>
              <a:t> estate like a beach front mansion</a:t>
            </a:r>
          </a:p>
          <a:p>
            <a:r>
              <a:rPr lang="en-US" baseline="0" dirty="0"/>
              <a:t>-Modern day equivalent of the Airbus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-Key point: we have thought through the</a:t>
            </a:r>
            <a:r>
              <a:rPr lang="en-US" baseline="0" dirty="0"/>
              <a:t> MAIN</a:t>
            </a:r>
            <a:r>
              <a:rPr lang="en-US" dirty="0"/>
              <a:t> issues that arise due to these differences</a:t>
            </a:r>
            <a:r>
              <a:rPr lang="en-US" baseline="0" dirty="0"/>
              <a:t> and we address them</a:t>
            </a:r>
          </a:p>
          <a:p>
            <a:r>
              <a:rPr lang="en-US" baseline="0" dirty="0"/>
              <a:t>-This it the FIRST whitespaces based </a:t>
            </a:r>
            <a:r>
              <a:rPr lang="en-US" baseline="0" dirty="0" err="1"/>
              <a:t>wirelss</a:t>
            </a:r>
            <a:r>
              <a:rPr lang="en-US" baseline="0" dirty="0"/>
              <a:t> network</a:t>
            </a:r>
          </a:p>
          <a:p>
            <a:r>
              <a:rPr lang="en-US" baseline="0" dirty="0"/>
              <a:t>-We do NOT address sensing. We leverage significant prior work on sensing.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-Stress,</a:t>
            </a:r>
            <a:r>
              <a:rPr lang="en-US" baseline="0" dirty="0"/>
              <a:t> Wi-Fi load may vary but that is not the same as fragmentation</a:t>
            </a:r>
          </a:p>
          <a:p>
            <a:r>
              <a:rPr lang="en-US" baseline="0" dirty="0"/>
              <a:t>-I will soon demonstrate to you how these differences raise new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775A2-DF90-40C3-87B4-D3BE04CA07D7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60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775A2-DF90-40C3-87B4-D3BE04CA07D7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-DO NOT SAY POPULATION DENSITY IS INVERSELY PROPORTIONAL TO WHITESPACES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C85EA-D758-44CB-9A5A-80212F40845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-Why this architecture?</a:t>
            </a:r>
            <a:r>
              <a:rPr lang="en-US" baseline="0" dirty="0"/>
              <a:t> Motivate why we need a scanner?</a:t>
            </a:r>
          </a:p>
          <a:p>
            <a:r>
              <a:rPr lang="en-US" baseline="0" dirty="0"/>
              <a:t>-Why do we need a translator?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rgbClr val="0033CC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 baseline="0">
                <a:solidFill>
                  <a:srgbClr val="0033CC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795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6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  <p:sldLayoutId id="2147483710" r:id="rId13"/>
    <p:sldLayoutId id="214748371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w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hitespaces.msresearch.u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8.png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3.wmf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chart" Target="../charts/chart3.xml"/><Relationship Id="rId5" Type="http://schemas.openxmlformats.org/officeDocument/2006/relationships/image" Target="../media/image17.png"/><Relationship Id="rId10" Type="http://schemas.openxmlformats.org/officeDocument/2006/relationships/chart" Target="../charts/chart2.xm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wmf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6" Type="http://schemas.openxmlformats.org/officeDocument/2006/relationships/image" Target="../media/image32.jpeg"/><Relationship Id="rId5" Type="http://schemas.openxmlformats.org/officeDocument/2006/relationships/image" Target="../media/image46.jpeg"/><Relationship Id="rId10" Type="http://schemas.openxmlformats.org/officeDocument/2006/relationships/image" Target="../media/image50.jpeg"/><Relationship Id="rId4" Type="http://schemas.openxmlformats.org/officeDocument/2006/relationships/image" Target="../media/image45.wmf"/><Relationship Id="rId9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6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67.emf"/><Relationship Id="rId18" Type="http://schemas.openxmlformats.org/officeDocument/2006/relationships/image" Target="../media/image72.png"/><Relationship Id="rId3" Type="http://schemas.openxmlformats.org/officeDocument/2006/relationships/image" Target="../media/image57.emf"/><Relationship Id="rId21" Type="http://schemas.openxmlformats.org/officeDocument/2006/relationships/image" Target="../media/image75.emf"/><Relationship Id="rId7" Type="http://schemas.openxmlformats.org/officeDocument/2006/relationships/image" Target="../media/image61.emf"/><Relationship Id="rId12" Type="http://schemas.openxmlformats.org/officeDocument/2006/relationships/image" Target="../media/image66.emf"/><Relationship Id="rId17" Type="http://schemas.openxmlformats.org/officeDocument/2006/relationships/image" Target="../media/image71.emf"/><Relationship Id="rId25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0.emf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emf"/><Relationship Id="rId11" Type="http://schemas.openxmlformats.org/officeDocument/2006/relationships/image" Target="../media/image65.emf"/><Relationship Id="rId24" Type="http://schemas.openxmlformats.org/officeDocument/2006/relationships/image" Target="../media/image78.png"/><Relationship Id="rId5" Type="http://schemas.openxmlformats.org/officeDocument/2006/relationships/image" Target="../media/image59.emf"/><Relationship Id="rId15" Type="http://schemas.openxmlformats.org/officeDocument/2006/relationships/image" Target="../media/image69.png"/><Relationship Id="rId23" Type="http://schemas.openxmlformats.org/officeDocument/2006/relationships/image" Target="../media/image77.emf"/><Relationship Id="rId10" Type="http://schemas.openxmlformats.org/officeDocument/2006/relationships/image" Target="../media/image64.emf"/><Relationship Id="rId19" Type="http://schemas.openxmlformats.org/officeDocument/2006/relationships/image" Target="../media/image73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Relationship Id="rId14" Type="http://schemas.openxmlformats.org/officeDocument/2006/relationships/image" Target="../media/image68.emf"/><Relationship Id="rId22" Type="http://schemas.openxmlformats.org/officeDocument/2006/relationships/image" Target="../media/image7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3" Type="http://schemas.openxmlformats.org/officeDocument/2006/relationships/image" Target="../media/image80.emf"/><Relationship Id="rId7" Type="http://schemas.openxmlformats.org/officeDocument/2006/relationships/hyperlink" Target="http://en.wikipedia.org/wiki/File:Komotv.svg" TargetMode="External"/><Relationship Id="rId12" Type="http://schemas.openxmlformats.org/officeDocument/2006/relationships/hyperlink" Target="http://www.hpl.hp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jpeg"/><Relationship Id="rId11" Type="http://schemas.openxmlformats.org/officeDocument/2006/relationships/image" Target="../media/image86.jpeg"/><Relationship Id="rId5" Type="http://schemas.openxmlformats.org/officeDocument/2006/relationships/image" Target="../media/image82.jpeg"/><Relationship Id="rId15" Type="http://schemas.openxmlformats.org/officeDocument/2006/relationships/image" Target="../media/image88.jpeg"/><Relationship Id="rId10" Type="http://schemas.openxmlformats.org/officeDocument/2006/relationships/image" Target="../media/image85.gif"/><Relationship Id="rId4" Type="http://schemas.openxmlformats.org/officeDocument/2006/relationships/image" Target="../media/image81.emf"/><Relationship Id="rId9" Type="http://schemas.openxmlformats.org/officeDocument/2006/relationships/hyperlink" Target="http://www.itu.int/net/home/index.aspx" TargetMode="External"/><Relationship Id="rId14" Type="http://schemas.openxmlformats.org/officeDocument/2006/relationships/hyperlink" Target="http://images.google.com/imgres?imgurl=http://www.businesspundit.com/wp-content/uploads/2009/09/zzFCC.png&amp;imgrefurl=http://www.businesspundit.com/fcc-proposes-new-net-neutrality-rules/&amp;usg=__HtI8ndPFT389a_CDudMnvxK0pO4=&amp;h=600&amp;w=600&amp;sz=214&amp;hl=en&amp;start=2&amp;um=1&amp;itbs=1&amp;tbnid=3rZgfw96hGw03M:&amp;tbnh=135&amp;tbnw=135&amp;prev=/images?q=FCC&amp;hl=en&amp;sa=N&amp;um=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9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chart" Target="../charts/char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5" Type="http://schemas.openxmlformats.org/officeDocument/2006/relationships/image" Target="../media/image17.png"/><Relationship Id="rId4" Type="http://schemas.openxmlformats.org/officeDocument/2006/relationships/image" Target="../media/image13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Relationship Id="rId5" Type="http://schemas.openxmlformats.org/officeDocument/2006/relationships/image" Target="../media/image17.png"/><Relationship Id="rId4" Type="http://schemas.openxmlformats.org/officeDocument/2006/relationships/image" Target="../media/image9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17.png"/><Relationship Id="rId4" Type="http://schemas.openxmlformats.org/officeDocument/2006/relationships/image" Target="../media/image1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chart" Target="../charts/char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8.xml"/><Relationship Id="rId5" Type="http://schemas.openxmlformats.org/officeDocument/2006/relationships/image" Target="../media/image103.gif"/><Relationship Id="rId4" Type="http://schemas.openxmlformats.org/officeDocument/2006/relationships/image" Target="../media/image25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1044" y="990600"/>
            <a:ext cx="9067800" cy="1676400"/>
          </a:xfrm>
          <a:noFill/>
        </p:spPr>
        <p:txBody>
          <a:bodyPr>
            <a:noAutofit/>
          </a:bodyPr>
          <a:lstStyle/>
          <a:p>
            <a:r>
              <a:rPr lang="en-US" sz="4800" b="1" dirty="0"/>
              <a:t>Low-cost</a:t>
            </a:r>
            <a:r>
              <a:rPr lang="en-US" sz="4800" b="1" dirty="0">
                <a:solidFill>
                  <a:srgbClr val="0033CC"/>
                </a:solidFill>
              </a:rPr>
              <a:t>, Long-Range Connectivity over the TV White Spaces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352800"/>
            <a:ext cx="9144000" cy="203350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81000" indent="-381000" algn="ctr">
              <a:buFontTx/>
              <a:buNone/>
            </a:pPr>
            <a:r>
              <a:rPr lang="en-US" sz="3600" dirty="0"/>
              <a:t>Ranveer Chandra</a:t>
            </a:r>
          </a:p>
          <a:p>
            <a:pPr marL="381000" indent="-381000" algn="ctr">
              <a:buFontTx/>
              <a:buNone/>
            </a:pPr>
            <a:endParaRPr lang="en-US" sz="2400" i="1" dirty="0"/>
          </a:p>
          <a:p>
            <a:pPr marL="381000" indent="-381000" algn="ctr">
              <a:buFontTx/>
              <a:buNone/>
            </a:pPr>
            <a:r>
              <a:rPr lang="en-US" sz="2200" i="1" dirty="0"/>
              <a:t>Collaborators: </a:t>
            </a:r>
          </a:p>
          <a:p>
            <a:pPr marL="381000" indent="-381000" algn="ctr">
              <a:buFontTx/>
              <a:buNone/>
            </a:pPr>
            <a:r>
              <a:rPr lang="en-US" sz="2200" i="1" dirty="0"/>
              <a:t>Thomas Moscibroda, Victor Bahl, Ivan Tashev</a:t>
            </a:r>
          </a:p>
          <a:p>
            <a:pPr marL="381000" indent="-381000" algn="ctr">
              <a:buFontTx/>
              <a:buNone/>
            </a:pPr>
            <a:r>
              <a:rPr lang="en-US" sz="2200" i="1" dirty="0">
                <a:solidFill>
                  <a:prstClr val="black"/>
                </a:solidFill>
              </a:rPr>
              <a:t>Rohan Murty (Harvard), George Nychis (CMU), Eeyore Wang (CMU)</a:t>
            </a:r>
            <a:endParaRPr lang="en-US" sz="2800" dirty="0"/>
          </a:p>
        </p:txBody>
      </p:sp>
      <p:pic>
        <p:nvPicPr>
          <p:cNvPr id="8" name="Picture 17" descr="image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791200"/>
            <a:ext cx="289718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Tm="217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 rot="16200000">
            <a:off x="2714625" y="2200275"/>
            <a:ext cx="2800350" cy="2971800"/>
          </a:xfrm>
          <a:custGeom>
            <a:avLst/>
            <a:gdLst>
              <a:gd name="connsiteX0" fmla="*/ 0 w 4095750"/>
              <a:gd name="connsiteY0" fmla="*/ 1604962 h 1624012"/>
              <a:gd name="connsiteX1" fmla="*/ 114300 w 4095750"/>
              <a:gd name="connsiteY1" fmla="*/ 928687 h 1624012"/>
              <a:gd name="connsiteX2" fmla="*/ 466725 w 4095750"/>
              <a:gd name="connsiteY2" fmla="*/ 414337 h 1624012"/>
              <a:gd name="connsiteX3" fmla="*/ 1438275 w 4095750"/>
              <a:gd name="connsiteY3" fmla="*/ 61912 h 1624012"/>
              <a:gd name="connsiteX4" fmla="*/ 2581275 w 4095750"/>
              <a:gd name="connsiteY4" fmla="*/ 42862 h 1624012"/>
              <a:gd name="connsiteX5" fmla="*/ 3448050 w 4095750"/>
              <a:gd name="connsiteY5" fmla="*/ 223837 h 1624012"/>
              <a:gd name="connsiteX6" fmla="*/ 3876675 w 4095750"/>
              <a:gd name="connsiteY6" fmla="*/ 728662 h 1624012"/>
              <a:gd name="connsiteX7" fmla="*/ 4057650 w 4095750"/>
              <a:gd name="connsiteY7" fmla="*/ 1252537 h 1624012"/>
              <a:gd name="connsiteX8" fmla="*/ 4095750 w 4095750"/>
              <a:gd name="connsiteY8" fmla="*/ 1624012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5750" h="1624012">
                <a:moveTo>
                  <a:pt x="0" y="1604962"/>
                </a:moveTo>
                <a:cubicBezTo>
                  <a:pt x="18256" y="1366043"/>
                  <a:pt x="36513" y="1127124"/>
                  <a:pt x="114300" y="928687"/>
                </a:cubicBezTo>
                <a:cubicBezTo>
                  <a:pt x="192087" y="730250"/>
                  <a:pt x="246063" y="558800"/>
                  <a:pt x="466725" y="414337"/>
                </a:cubicBezTo>
                <a:cubicBezTo>
                  <a:pt x="687388" y="269875"/>
                  <a:pt x="1085850" y="123824"/>
                  <a:pt x="1438275" y="61912"/>
                </a:cubicBezTo>
                <a:cubicBezTo>
                  <a:pt x="1790700" y="0"/>
                  <a:pt x="2246313" y="15875"/>
                  <a:pt x="2581275" y="42862"/>
                </a:cubicBezTo>
                <a:cubicBezTo>
                  <a:pt x="2916237" y="69849"/>
                  <a:pt x="3232150" y="109537"/>
                  <a:pt x="3448050" y="223837"/>
                </a:cubicBezTo>
                <a:cubicBezTo>
                  <a:pt x="3663950" y="338137"/>
                  <a:pt x="3775075" y="557212"/>
                  <a:pt x="3876675" y="728662"/>
                </a:cubicBezTo>
                <a:cubicBezTo>
                  <a:pt x="3978275" y="900112"/>
                  <a:pt x="4021137" y="1103312"/>
                  <a:pt x="4057650" y="1252537"/>
                </a:cubicBezTo>
                <a:cubicBezTo>
                  <a:pt x="4094163" y="1401762"/>
                  <a:pt x="4094956" y="1512887"/>
                  <a:pt x="4095750" y="1624012"/>
                </a:cubicBezTo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4" y="274638"/>
            <a:ext cx="874395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White Spaces Spectrum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22288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/>
              <a:t>Differences from ISM(Wi-Fi)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914650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9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06581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06581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6250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49481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92381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35281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</a:rPr>
              <a:t>Location impacts spectrum availability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14850" y="5486400"/>
            <a:ext cx="4343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  Spectrum exhibits spatial variation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15050" y="3174940"/>
            <a:ext cx="2785290" cy="618699"/>
            <a:chOff x="6187260" y="3130887"/>
            <a:chExt cx="2785290" cy="618699"/>
          </a:xfrm>
        </p:grpSpPr>
        <p:grpSp>
          <p:nvGrpSpPr>
            <p:cNvPr id="47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94948" y="3134033"/>
              <a:ext cx="2477602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accent1"/>
                  </a:solidFill>
                </a:rPr>
                <a:t>Cannot assume same </a:t>
              </a:r>
            </a:p>
            <a:p>
              <a:r>
                <a:rPr lang="en-US" sz="1700" b="1" dirty="0">
                  <a:solidFill>
                    <a:schemeClr val="accent1"/>
                  </a:solidFill>
                </a:rPr>
                <a:t>channel  free everywhere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935281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7"/>
          <p:cNvGrpSpPr/>
          <p:nvPr/>
        </p:nvGrpSpPr>
        <p:grpSpPr>
          <a:xfrm>
            <a:off x="2931748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143000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843096" y="2888218"/>
            <a:ext cx="17578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Spatial Variation</a:t>
            </a:r>
          </a:p>
        </p:txBody>
      </p:sp>
      <p:pic>
        <p:nvPicPr>
          <p:cNvPr id="61" name="Picture 9" descr="C:\Users\t-rohanm\Pictures\Microsoft Clip Organizer\j043417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064" y="2857500"/>
            <a:ext cx="664910" cy="1600200"/>
          </a:xfrm>
          <a:prstGeom prst="rect">
            <a:avLst/>
          </a:prstGeom>
          <a:noFill/>
        </p:spPr>
      </p:pic>
      <p:sp>
        <p:nvSpPr>
          <p:cNvPr id="62" name="Freeform 15"/>
          <p:cNvSpPr>
            <a:spLocks/>
          </p:cNvSpPr>
          <p:nvPr/>
        </p:nvSpPr>
        <p:spPr bwMode="auto">
          <a:xfrm rot="3141123">
            <a:off x="4497527" y="2660384"/>
            <a:ext cx="457200" cy="180975"/>
          </a:xfrm>
          <a:custGeom>
            <a:avLst/>
            <a:gdLst/>
            <a:ahLst/>
            <a:cxnLst>
              <a:cxn ang="0">
                <a:pos x="657" y="252"/>
              </a:cxn>
              <a:cxn ang="0">
                <a:pos x="1140" y="0"/>
              </a:cxn>
              <a:cxn ang="0">
                <a:pos x="1140" y="36"/>
              </a:cxn>
              <a:cxn ang="0">
                <a:pos x="488" y="504"/>
              </a:cxn>
              <a:cxn ang="0">
                <a:pos x="488" y="332"/>
              </a:cxn>
              <a:cxn ang="0">
                <a:pos x="0" y="588"/>
              </a:cxn>
              <a:cxn ang="0">
                <a:pos x="0" y="550"/>
              </a:cxn>
              <a:cxn ang="0">
                <a:pos x="657" y="75"/>
              </a:cxn>
              <a:cxn ang="0">
                <a:pos x="657" y="252"/>
              </a:cxn>
              <a:cxn ang="0">
                <a:pos x="657" y="252"/>
              </a:cxn>
            </a:cxnLst>
            <a:rect l="0" t="0" r="r" b="b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 rot="21373953">
            <a:off x="4463151" y="3043775"/>
            <a:ext cx="457200" cy="180975"/>
          </a:xfrm>
          <a:custGeom>
            <a:avLst/>
            <a:gdLst/>
            <a:ahLst/>
            <a:cxnLst>
              <a:cxn ang="0">
                <a:pos x="657" y="252"/>
              </a:cxn>
              <a:cxn ang="0">
                <a:pos x="1140" y="0"/>
              </a:cxn>
              <a:cxn ang="0">
                <a:pos x="1140" y="36"/>
              </a:cxn>
              <a:cxn ang="0">
                <a:pos x="488" y="504"/>
              </a:cxn>
              <a:cxn ang="0">
                <a:pos x="488" y="332"/>
              </a:cxn>
              <a:cxn ang="0">
                <a:pos x="0" y="588"/>
              </a:cxn>
              <a:cxn ang="0">
                <a:pos x="0" y="550"/>
              </a:cxn>
              <a:cxn ang="0">
                <a:pos x="657" y="75"/>
              </a:cxn>
              <a:cxn ang="0">
                <a:pos x="657" y="252"/>
              </a:cxn>
              <a:cxn ang="0">
                <a:pos x="657" y="252"/>
              </a:cxn>
            </a:cxnLst>
            <a:rect l="0" t="0" r="r" b="b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800600" y="4400550"/>
            <a:ext cx="768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TV</a:t>
            </a:r>
          </a:p>
          <a:p>
            <a:pPr algn="ctr"/>
            <a:r>
              <a:rPr lang="en-US" b="1" dirty="0"/>
              <a:t>Tower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4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2"/>
    </mc:Choice>
    <mc:Fallback xmlns="">
      <p:transition spd="slow" advTm="47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0" grpId="0" animBg="1"/>
      <p:bldP spid="72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011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White Spaces Spectrum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3829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/>
              <a:t>Differences from ISM(Wi-Fi)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2735794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9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919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28600" y="56007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</a:rPr>
              <a:t>Incumbents appear/disappear over 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72000" y="5600700"/>
            <a:ext cx="44577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  Must reconfigure after disconnection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3096" y="2888218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Spatial Variation</a:t>
            </a:r>
          </a:p>
        </p:txBody>
      </p:sp>
      <p:grpSp>
        <p:nvGrpSpPr>
          <p:cNvPr id="11" name="Group 62"/>
          <p:cNvGrpSpPr/>
          <p:nvPr/>
        </p:nvGrpSpPr>
        <p:grpSpPr>
          <a:xfrm>
            <a:off x="6115050" y="3143250"/>
            <a:ext cx="2785290" cy="615553"/>
            <a:chOff x="6187260" y="3099197"/>
            <a:chExt cx="2785290" cy="615553"/>
          </a:xfrm>
        </p:grpSpPr>
        <p:grpSp>
          <p:nvGrpSpPr>
            <p:cNvPr id="12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94948" y="3099197"/>
              <a:ext cx="24776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accent1"/>
                  </a:solidFill>
                </a:rPr>
                <a:t>Cannot assume same </a:t>
              </a:r>
            </a:p>
            <a:p>
              <a:r>
                <a:rPr lang="en-US" sz="1700" b="1" dirty="0">
                  <a:solidFill>
                    <a:schemeClr val="accent1"/>
                  </a:solidFill>
                </a:rPr>
                <a:t>channel  free everywhere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48615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720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571750" y="2686050"/>
            <a:ext cx="1085850" cy="1085850"/>
            <a:chOff x="2571750" y="2686050"/>
            <a:chExt cx="1085850" cy="1085850"/>
          </a:xfrm>
        </p:grpSpPr>
        <p:pic>
          <p:nvPicPr>
            <p:cNvPr id="47" name="Picture 2" descr="C:\Users\t-rohanm\AppData\Local\Microsoft\Windows\Temporary Internet Files\Content.IE5\JHS5IGSZ\MCj043383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750" y="2686050"/>
              <a:ext cx="857250" cy="857250"/>
            </a:xfrm>
            <a:prstGeom prst="rect">
              <a:avLst/>
            </a:prstGeom>
            <a:noFill/>
          </p:spPr>
        </p:pic>
        <p:cxnSp>
          <p:nvCxnSpPr>
            <p:cNvPr id="61" name="Shape 77"/>
            <p:cNvCxnSpPr/>
            <p:nvPr/>
          </p:nvCxnSpPr>
          <p:spPr>
            <a:xfrm rot="16200000" flipV="1">
              <a:off x="3171825" y="3286125"/>
              <a:ext cx="514350" cy="457200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800100" y="4629150"/>
            <a:ext cx="3028950" cy="400050"/>
            <a:chOff x="800100" y="4629150"/>
            <a:chExt cx="3028950" cy="400050"/>
          </a:xfrm>
        </p:grpSpPr>
        <p:cxnSp>
          <p:nvCxnSpPr>
            <p:cNvPr id="71" name="Straight Connector 70"/>
            <p:cNvCxnSpPr>
              <a:stCxn id="72" idx="2"/>
            </p:cNvCxnSpPr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0" idx="2"/>
            </p:cNvCxnSpPr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1" descr="C:\Users\t-rohanm\AppData\Local\Microsoft\Windows\Temporary Internet Files\Content.IE5\IJIUYABM\MCj0432537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4550" y="4743450"/>
            <a:ext cx="603146" cy="603146"/>
          </a:xfrm>
          <a:prstGeom prst="rect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3486150" y="3771900"/>
            <a:ext cx="342900" cy="85725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0010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2905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13" name="Group 77"/>
          <p:cNvGrpSpPr/>
          <p:nvPr/>
        </p:nvGrpSpPr>
        <p:grpSpPr>
          <a:xfrm>
            <a:off x="3168417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71550" y="4686300"/>
            <a:ext cx="3028950" cy="400050"/>
            <a:chOff x="800100" y="4629150"/>
            <a:chExt cx="3028950" cy="40005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838009" y="3872865"/>
            <a:ext cx="19978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Temporal Variation</a:t>
            </a:r>
          </a:p>
        </p:txBody>
      </p:sp>
      <p:grpSp>
        <p:nvGrpSpPr>
          <p:cNvPr id="88" name="Group 62"/>
          <p:cNvGrpSpPr/>
          <p:nvPr/>
        </p:nvGrpSpPr>
        <p:grpSpPr>
          <a:xfrm>
            <a:off x="6115050" y="4159587"/>
            <a:ext cx="2246997" cy="641013"/>
            <a:chOff x="6187260" y="3130887"/>
            <a:chExt cx="2246997" cy="641013"/>
          </a:xfrm>
        </p:grpSpPr>
        <p:grpSp>
          <p:nvGrpSpPr>
            <p:cNvPr id="89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6547202" y="3156347"/>
              <a:ext cx="1887055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accent1"/>
                  </a:solidFill>
                </a:rPr>
                <a:t>Same Channel will </a:t>
              </a:r>
            </a:p>
            <a:p>
              <a:r>
                <a:rPr lang="en-US" sz="1700" b="1" dirty="0">
                  <a:solidFill>
                    <a:schemeClr val="accent1"/>
                  </a:solidFill>
                </a:rPr>
                <a:t>not always be free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115050" y="4400550"/>
            <a:ext cx="2585359" cy="1015603"/>
            <a:chOff x="6115050" y="4400550"/>
            <a:chExt cx="2585359" cy="1015603"/>
          </a:xfrm>
        </p:grpSpPr>
        <p:grpSp>
          <p:nvGrpSpPr>
            <p:cNvPr id="69" name="Group 20"/>
            <p:cNvGrpSpPr/>
            <p:nvPr/>
          </p:nvGrpSpPr>
          <p:grpSpPr>
            <a:xfrm>
              <a:off x="6115050" y="4400550"/>
              <a:ext cx="369027" cy="685800"/>
              <a:chOff x="6774723" y="3771899"/>
              <a:chExt cx="531768" cy="40005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6474992" y="4800600"/>
              <a:ext cx="2225417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i="1" dirty="0">
                  <a:solidFill>
                    <a:schemeClr val="accent1"/>
                  </a:solidFill>
                </a:rPr>
                <a:t>Any</a:t>
              </a:r>
              <a:r>
                <a:rPr lang="en-US" sz="1700" b="1" dirty="0">
                  <a:solidFill>
                    <a:schemeClr val="accent1"/>
                  </a:solidFill>
                </a:rPr>
                <a:t> connection can be</a:t>
              </a:r>
            </a:p>
            <a:p>
              <a:r>
                <a:rPr lang="en-US" sz="1700" b="1" dirty="0">
                  <a:solidFill>
                    <a:schemeClr val="accent1"/>
                  </a:solidFill>
                </a:rPr>
                <a:t>disrupted </a:t>
              </a:r>
              <a:r>
                <a:rPr lang="en-US" sz="1700" b="1" i="1" dirty="0">
                  <a:solidFill>
                    <a:schemeClr val="accent1"/>
                  </a:solidFill>
                </a:rPr>
                <a:t>any</a:t>
              </a:r>
              <a:r>
                <a:rPr lang="en-US" sz="1700" b="1" dirty="0">
                  <a:solidFill>
                    <a:schemeClr val="accent1"/>
                  </a:solidFill>
                </a:rPr>
                <a:t> time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54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1"/>
    </mc:Choice>
    <mc:Fallback xmlns="">
      <p:transition spd="slow" advTm="38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70" grpId="0" animBg="1"/>
      <p:bldP spid="72" grpId="0" animBg="1"/>
      <p:bldP spid="80" grpId="0" animBg="1"/>
      <p:bldP spid="80" grpId="1" animBg="1"/>
      <p:bldP spid="81" grpId="0" animBg="1"/>
      <p:bldP spid="82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Cognitive (Smart) Radios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en-US" sz="2400" dirty="0"/>
              <a:t>Dynamically identify currently unused portions of spectrum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/>
              <a:t>Configure radio to operate in available spectrum band</a:t>
            </a:r>
          </a:p>
          <a:p>
            <a:pPr marL="813816" lvl="1" indent="-457200">
              <a:buNone/>
            </a:pPr>
            <a:r>
              <a:rPr lang="en-US" sz="2400" dirty="0"/>
              <a:t>	</a:t>
            </a:r>
            <a:r>
              <a:rPr lang="en-US" sz="2400" dirty="0">
                <a:sym typeface="Wingdings" pitchFamily="2" charset="2"/>
              </a:rPr>
              <a:t> take smart decisions how to share the spectrum</a:t>
            </a:r>
            <a:endParaRPr lang="en-US" sz="2400" dirty="0"/>
          </a:p>
          <a:p>
            <a:pPr marL="539496" indent="-457200">
              <a:buNone/>
            </a:pPr>
            <a:endParaRPr lang="en-US" sz="2400" dirty="0"/>
          </a:p>
        </p:txBody>
      </p:sp>
      <p:pic>
        <p:nvPicPr>
          <p:cNvPr id="113" name="Picture 80" descr="brain-int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825" y="381000"/>
            <a:ext cx="134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reeform 44"/>
          <p:cNvSpPr/>
          <p:nvPr/>
        </p:nvSpPr>
        <p:spPr>
          <a:xfrm>
            <a:off x="6400800" y="4610104"/>
            <a:ext cx="1860550" cy="1370803"/>
          </a:xfrm>
          <a:custGeom>
            <a:avLst/>
            <a:gdLst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970757 w 1860550"/>
              <a:gd name="connsiteY17" fmla="*/ 1289050 h 1376363"/>
              <a:gd name="connsiteX18" fmla="*/ 1008857 w 1860550"/>
              <a:gd name="connsiteY18" fmla="*/ 1231900 h 1376363"/>
              <a:gd name="connsiteX19" fmla="*/ 1042194 w 1860550"/>
              <a:gd name="connsiteY19" fmla="*/ 1279525 h 1376363"/>
              <a:gd name="connsiteX20" fmla="*/ 1232694 w 1860550"/>
              <a:gd name="connsiteY20" fmla="*/ 1284288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542257 w 1860550"/>
              <a:gd name="connsiteY23" fmla="*/ 889000 h 1376363"/>
              <a:gd name="connsiteX24" fmla="*/ 1585119 w 1860550"/>
              <a:gd name="connsiteY24" fmla="*/ 217488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  <a:gd name="connsiteX0" fmla="*/ 8732 w 1860550"/>
              <a:gd name="connsiteY0" fmla="*/ 1322388 h 1415256"/>
              <a:gd name="connsiteX1" fmla="*/ 13494 w 1860550"/>
              <a:gd name="connsiteY1" fmla="*/ 174625 h 1415256"/>
              <a:gd name="connsiteX2" fmla="*/ 89694 w 1860550"/>
              <a:gd name="connsiteY2" fmla="*/ 274638 h 1415256"/>
              <a:gd name="connsiteX3" fmla="*/ 165894 w 1860550"/>
              <a:gd name="connsiteY3" fmla="*/ 879475 h 1415256"/>
              <a:gd name="connsiteX4" fmla="*/ 246857 w 1860550"/>
              <a:gd name="connsiteY4" fmla="*/ 1279525 h 1415256"/>
              <a:gd name="connsiteX5" fmla="*/ 308769 w 1860550"/>
              <a:gd name="connsiteY5" fmla="*/ 1193800 h 1415256"/>
              <a:gd name="connsiteX6" fmla="*/ 351632 w 1860550"/>
              <a:gd name="connsiteY6" fmla="*/ 1260475 h 1415256"/>
              <a:gd name="connsiteX7" fmla="*/ 389732 w 1860550"/>
              <a:gd name="connsiteY7" fmla="*/ 1231900 h 1415256"/>
              <a:gd name="connsiteX8" fmla="*/ 446882 w 1860550"/>
              <a:gd name="connsiteY8" fmla="*/ 1284288 h 1415256"/>
              <a:gd name="connsiteX9" fmla="*/ 523082 w 1860550"/>
              <a:gd name="connsiteY9" fmla="*/ 874713 h 1415256"/>
              <a:gd name="connsiteX10" fmla="*/ 556419 w 1860550"/>
              <a:gd name="connsiteY10" fmla="*/ 860425 h 1415256"/>
              <a:gd name="connsiteX11" fmla="*/ 584994 w 1860550"/>
              <a:gd name="connsiteY11" fmla="*/ 1084263 h 1415256"/>
              <a:gd name="connsiteX12" fmla="*/ 699294 w 1860550"/>
              <a:gd name="connsiteY12" fmla="*/ 317500 h 1415256"/>
              <a:gd name="connsiteX13" fmla="*/ 732632 w 1860550"/>
              <a:gd name="connsiteY13" fmla="*/ 431800 h 1415256"/>
              <a:gd name="connsiteX14" fmla="*/ 799307 w 1860550"/>
              <a:gd name="connsiteY14" fmla="*/ 1279525 h 1415256"/>
              <a:gd name="connsiteX15" fmla="*/ 827882 w 1860550"/>
              <a:gd name="connsiteY15" fmla="*/ 1012825 h 1415256"/>
              <a:gd name="connsiteX16" fmla="*/ 851694 w 1860550"/>
              <a:gd name="connsiteY16" fmla="*/ 1250950 h 1415256"/>
              <a:gd name="connsiteX17" fmla="*/ 970757 w 1860550"/>
              <a:gd name="connsiteY17" fmla="*/ 1289050 h 1415256"/>
              <a:gd name="connsiteX18" fmla="*/ 1008857 w 1860550"/>
              <a:gd name="connsiteY18" fmla="*/ 493712 h 1415256"/>
              <a:gd name="connsiteX19" fmla="*/ 1042194 w 1860550"/>
              <a:gd name="connsiteY19" fmla="*/ 1279525 h 1415256"/>
              <a:gd name="connsiteX20" fmla="*/ 1232694 w 1860550"/>
              <a:gd name="connsiteY20" fmla="*/ 1284288 h 1415256"/>
              <a:gd name="connsiteX21" fmla="*/ 1337469 w 1860550"/>
              <a:gd name="connsiteY21" fmla="*/ 1227138 h 1415256"/>
              <a:gd name="connsiteX22" fmla="*/ 1442244 w 1860550"/>
              <a:gd name="connsiteY22" fmla="*/ 1279525 h 1415256"/>
              <a:gd name="connsiteX23" fmla="*/ 1542257 w 1860550"/>
              <a:gd name="connsiteY23" fmla="*/ 889000 h 1415256"/>
              <a:gd name="connsiteX24" fmla="*/ 1585119 w 1860550"/>
              <a:gd name="connsiteY24" fmla="*/ 217488 h 1415256"/>
              <a:gd name="connsiteX25" fmla="*/ 1656557 w 1860550"/>
              <a:gd name="connsiteY25" fmla="*/ 169863 h 1415256"/>
              <a:gd name="connsiteX26" fmla="*/ 1718469 w 1860550"/>
              <a:gd name="connsiteY26" fmla="*/ 231775 h 1415256"/>
              <a:gd name="connsiteX27" fmla="*/ 1732757 w 1860550"/>
              <a:gd name="connsiteY27" fmla="*/ 765175 h 1415256"/>
              <a:gd name="connsiteX28" fmla="*/ 1775619 w 1860550"/>
              <a:gd name="connsiteY28" fmla="*/ 1217613 h 1415256"/>
              <a:gd name="connsiteX29" fmla="*/ 1794669 w 1860550"/>
              <a:gd name="connsiteY29" fmla="*/ 1250950 h 1415256"/>
              <a:gd name="connsiteX30" fmla="*/ 1794669 w 1860550"/>
              <a:gd name="connsiteY30" fmla="*/ 1312863 h 1415256"/>
              <a:gd name="connsiteX31" fmla="*/ 1399382 w 1860550"/>
              <a:gd name="connsiteY31" fmla="*/ 1312863 h 1415256"/>
              <a:gd name="connsiteX32" fmla="*/ 8732 w 1860550"/>
              <a:gd name="connsiteY32" fmla="*/ 1322388 h 1415256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70757 w 1860550"/>
              <a:gd name="connsiteY18" fmla="*/ 1289050 h 1411288"/>
              <a:gd name="connsiteX19" fmla="*/ 1008857 w 1860550"/>
              <a:gd name="connsiteY19" fmla="*/ 493712 h 1411288"/>
              <a:gd name="connsiteX20" fmla="*/ 1042194 w 1860550"/>
              <a:gd name="connsiteY20" fmla="*/ 1279525 h 1411288"/>
              <a:gd name="connsiteX21" fmla="*/ 1232694 w 1860550"/>
              <a:gd name="connsiteY21" fmla="*/ 1284288 h 1411288"/>
              <a:gd name="connsiteX22" fmla="*/ 1337469 w 1860550"/>
              <a:gd name="connsiteY22" fmla="*/ 1227138 h 1411288"/>
              <a:gd name="connsiteX23" fmla="*/ 1442244 w 1860550"/>
              <a:gd name="connsiteY23" fmla="*/ 1279525 h 1411288"/>
              <a:gd name="connsiteX24" fmla="*/ 1542257 w 1860550"/>
              <a:gd name="connsiteY24" fmla="*/ 889000 h 1411288"/>
              <a:gd name="connsiteX25" fmla="*/ 1585119 w 1860550"/>
              <a:gd name="connsiteY25" fmla="*/ 217488 h 1411288"/>
              <a:gd name="connsiteX26" fmla="*/ 1656557 w 1860550"/>
              <a:gd name="connsiteY26" fmla="*/ 169863 h 1411288"/>
              <a:gd name="connsiteX27" fmla="*/ 1718469 w 1860550"/>
              <a:gd name="connsiteY27" fmla="*/ 231775 h 1411288"/>
              <a:gd name="connsiteX28" fmla="*/ 1732757 w 1860550"/>
              <a:gd name="connsiteY28" fmla="*/ 765175 h 1411288"/>
              <a:gd name="connsiteX29" fmla="*/ 1775619 w 1860550"/>
              <a:gd name="connsiteY29" fmla="*/ 1217613 h 1411288"/>
              <a:gd name="connsiteX30" fmla="*/ 1794669 w 1860550"/>
              <a:gd name="connsiteY30" fmla="*/ 1250950 h 1411288"/>
              <a:gd name="connsiteX31" fmla="*/ 1794669 w 1860550"/>
              <a:gd name="connsiteY31" fmla="*/ 1312863 h 1411288"/>
              <a:gd name="connsiteX32" fmla="*/ 1399382 w 1860550"/>
              <a:gd name="connsiteY32" fmla="*/ 1312863 h 1411288"/>
              <a:gd name="connsiteX33" fmla="*/ 8732 w 1860550"/>
              <a:gd name="connsiteY33" fmla="*/ 1322388 h 1411288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70757 w 1860550"/>
              <a:gd name="connsiteY18" fmla="*/ 1289050 h 1411288"/>
              <a:gd name="connsiteX19" fmla="*/ 976313 w 1860550"/>
              <a:gd name="connsiteY19" fmla="*/ 676270 h 1411288"/>
              <a:gd name="connsiteX20" fmla="*/ 1008857 w 1860550"/>
              <a:gd name="connsiteY20" fmla="*/ 493712 h 1411288"/>
              <a:gd name="connsiteX21" fmla="*/ 1042194 w 1860550"/>
              <a:gd name="connsiteY21" fmla="*/ 1279525 h 1411288"/>
              <a:gd name="connsiteX22" fmla="*/ 1232694 w 1860550"/>
              <a:gd name="connsiteY22" fmla="*/ 1284288 h 1411288"/>
              <a:gd name="connsiteX23" fmla="*/ 1337469 w 1860550"/>
              <a:gd name="connsiteY23" fmla="*/ 1227138 h 1411288"/>
              <a:gd name="connsiteX24" fmla="*/ 1442244 w 1860550"/>
              <a:gd name="connsiteY24" fmla="*/ 1279525 h 1411288"/>
              <a:gd name="connsiteX25" fmla="*/ 1542257 w 1860550"/>
              <a:gd name="connsiteY25" fmla="*/ 889000 h 1411288"/>
              <a:gd name="connsiteX26" fmla="*/ 1585119 w 1860550"/>
              <a:gd name="connsiteY26" fmla="*/ 217488 h 1411288"/>
              <a:gd name="connsiteX27" fmla="*/ 1656557 w 1860550"/>
              <a:gd name="connsiteY27" fmla="*/ 169863 h 1411288"/>
              <a:gd name="connsiteX28" fmla="*/ 1718469 w 1860550"/>
              <a:gd name="connsiteY28" fmla="*/ 231775 h 1411288"/>
              <a:gd name="connsiteX29" fmla="*/ 1732757 w 1860550"/>
              <a:gd name="connsiteY29" fmla="*/ 765175 h 1411288"/>
              <a:gd name="connsiteX30" fmla="*/ 1775619 w 1860550"/>
              <a:gd name="connsiteY30" fmla="*/ 1217613 h 1411288"/>
              <a:gd name="connsiteX31" fmla="*/ 1794669 w 1860550"/>
              <a:gd name="connsiteY31" fmla="*/ 1250950 h 1411288"/>
              <a:gd name="connsiteX32" fmla="*/ 1794669 w 1860550"/>
              <a:gd name="connsiteY32" fmla="*/ 1312863 h 1411288"/>
              <a:gd name="connsiteX33" fmla="*/ 1399382 w 1860550"/>
              <a:gd name="connsiteY33" fmla="*/ 1312863 h 1411288"/>
              <a:gd name="connsiteX34" fmla="*/ 8732 w 1860550"/>
              <a:gd name="connsiteY34" fmla="*/ 1322388 h 1411288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28688 w 1860550"/>
              <a:gd name="connsiteY18" fmla="*/ 809620 h 1411288"/>
              <a:gd name="connsiteX19" fmla="*/ 970757 w 1860550"/>
              <a:gd name="connsiteY19" fmla="*/ 1289050 h 1411288"/>
              <a:gd name="connsiteX20" fmla="*/ 976313 w 1860550"/>
              <a:gd name="connsiteY20" fmla="*/ 676270 h 1411288"/>
              <a:gd name="connsiteX21" fmla="*/ 1008857 w 1860550"/>
              <a:gd name="connsiteY21" fmla="*/ 493712 h 1411288"/>
              <a:gd name="connsiteX22" fmla="*/ 1042194 w 1860550"/>
              <a:gd name="connsiteY22" fmla="*/ 1279525 h 1411288"/>
              <a:gd name="connsiteX23" fmla="*/ 1232694 w 1860550"/>
              <a:gd name="connsiteY23" fmla="*/ 1284288 h 1411288"/>
              <a:gd name="connsiteX24" fmla="*/ 1337469 w 1860550"/>
              <a:gd name="connsiteY24" fmla="*/ 1227138 h 1411288"/>
              <a:gd name="connsiteX25" fmla="*/ 1442244 w 1860550"/>
              <a:gd name="connsiteY25" fmla="*/ 1279525 h 1411288"/>
              <a:gd name="connsiteX26" fmla="*/ 1542257 w 1860550"/>
              <a:gd name="connsiteY26" fmla="*/ 889000 h 1411288"/>
              <a:gd name="connsiteX27" fmla="*/ 1585119 w 1860550"/>
              <a:gd name="connsiteY27" fmla="*/ 217488 h 1411288"/>
              <a:gd name="connsiteX28" fmla="*/ 1656557 w 1860550"/>
              <a:gd name="connsiteY28" fmla="*/ 169863 h 1411288"/>
              <a:gd name="connsiteX29" fmla="*/ 1718469 w 1860550"/>
              <a:gd name="connsiteY29" fmla="*/ 231775 h 1411288"/>
              <a:gd name="connsiteX30" fmla="*/ 1732757 w 1860550"/>
              <a:gd name="connsiteY30" fmla="*/ 765175 h 1411288"/>
              <a:gd name="connsiteX31" fmla="*/ 1775619 w 1860550"/>
              <a:gd name="connsiteY31" fmla="*/ 1217613 h 1411288"/>
              <a:gd name="connsiteX32" fmla="*/ 1794669 w 1860550"/>
              <a:gd name="connsiteY32" fmla="*/ 1250950 h 1411288"/>
              <a:gd name="connsiteX33" fmla="*/ 1794669 w 1860550"/>
              <a:gd name="connsiteY33" fmla="*/ 1312863 h 1411288"/>
              <a:gd name="connsiteX34" fmla="*/ 1399382 w 1860550"/>
              <a:gd name="connsiteY34" fmla="*/ 1312863 h 1411288"/>
              <a:gd name="connsiteX35" fmla="*/ 8732 w 1860550"/>
              <a:gd name="connsiteY35" fmla="*/ 1322388 h 1411288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232694 w 1860550"/>
              <a:gd name="connsiteY23" fmla="*/ 1284288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585913 w 1860550"/>
              <a:gd name="connsiteY28" fmla="*/ 400046 h 1376363"/>
              <a:gd name="connsiteX29" fmla="*/ 1656557 w 1860550"/>
              <a:gd name="connsiteY29" fmla="*/ 169863 h 1376363"/>
              <a:gd name="connsiteX30" fmla="*/ 1718469 w 1860550"/>
              <a:gd name="connsiteY30" fmla="*/ 231775 h 1376363"/>
              <a:gd name="connsiteX31" fmla="*/ 1732757 w 1860550"/>
              <a:gd name="connsiteY31" fmla="*/ 765175 h 1376363"/>
              <a:gd name="connsiteX32" fmla="*/ 1775619 w 1860550"/>
              <a:gd name="connsiteY32" fmla="*/ 1217613 h 1376363"/>
              <a:gd name="connsiteX33" fmla="*/ 1794669 w 1860550"/>
              <a:gd name="connsiteY33" fmla="*/ 1250950 h 1376363"/>
              <a:gd name="connsiteX34" fmla="*/ 1794669 w 1860550"/>
              <a:gd name="connsiteY34" fmla="*/ 1312863 h 1376363"/>
              <a:gd name="connsiteX35" fmla="*/ 1399382 w 1860550"/>
              <a:gd name="connsiteY35" fmla="*/ 1312863 h 1376363"/>
              <a:gd name="connsiteX36" fmla="*/ 8732 w 1860550"/>
              <a:gd name="connsiteY36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913 w 1860550"/>
              <a:gd name="connsiteY27" fmla="*/ 400046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619250 w 1860550"/>
              <a:gd name="connsiteY27" fmla="*/ 1185859 h 1376363"/>
              <a:gd name="connsiteX28" fmla="*/ 1585913 w 1860550"/>
              <a:gd name="connsiteY28" fmla="*/ 400046 h 1376363"/>
              <a:gd name="connsiteX29" fmla="*/ 1656557 w 1860550"/>
              <a:gd name="connsiteY29" fmla="*/ 169863 h 1376363"/>
              <a:gd name="connsiteX30" fmla="*/ 1718469 w 1860550"/>
              <a:gd name="connsiteY30" fmla="*/ 231775 h 1376363"/>
              <a:gd name="connsiteX31" fmla="*/ 1732757 w 1860550"/>
              <a:gd name="connsiteY31" fmla="*/ 765175 h 1376363"/>
              <a:gd name="connsiteX32" fmla="*/ 1775619 w 1860550"/>
              <a:gd name="connsiteY32" fmla="*/ 1217613 h 1376363"/>
              <a:gd name="connsiteX33" fmla="*/ 1794669 w 1860550"/>
              <a:gd name="connsiteY33" fmla="*/ 1250950 h 1376363"/>
              <a:gd name="connsiteX34" fmla="*/ 1794669 w 1860550"/>
              <a:gd name="connsiteY34" fmla="*/ 1312863 h 1376363"/>
              <a:gd name="connsiteX35" fmla="*/ 1399382 w 1860550"/>
              <a:gd name="connsiteY35" fmla="*/ 1312863 h 1376363"/>
              <a:gd name="connsiteX36" fmla="*/ 8732 w 1860550"/>
              <a:gd name="connsiteY36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585913 w 1860550"/>
              <a:gd name="connsiteY27" fmla="*/ 400046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656557 w 1860550"/>
              <a:gd name="connsiteY27" fmla="*/ 169863 h 1376363"/>
              <a:gd name="connsiteX28" fmla="*/ 1718469 w 1860550"/>
              <a:gd name="connsiteY28" fmla="*/ 231775 h 1376363"/>
              <a:gd name="connsiteX29" fmla="*/ 1732757 w 1860550"/>
              <a:gd name="connsiteY29" fmla="*/ 765175 h 1376363"/>
              <a:gd name="connsiteX30" fmla="*/ 1775619 w 1860550"/>
              <a:gd name="connsiteY30" fmla="*/ 1217613 h 1376363"/>
              <a:gd name="connsiteX31" fmla="*/ 1794669 w 1860550"/>
              <a:gd name="connsiteY31" fmla="*/ 1250950 h 1376363"/>
              <a:gd name="connsiteX32" fmla="*/ 1794669 w 1860550"/>
              <a:gd name="connsiteY32" fmla="*/ 1312863 h 1376363"/>
              <a:gd name="connsiteX33" fmla="*/ 1399382 w 1860550"/>
              <a:gd name="connsiteY33" fmla="*/ 1312863 h 1376363"/>
              <a:gd name="connsiteX34" fmla="*/ 8732 w 1860550"/>
              <a:gd name="connsiteY34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976313 w 1860550"/>
              <a:gd name="connsiteY21" fmla="*/ 676270 h 1376363"/>
              <a:gd name="connsiteX22" fmla="*/ 1008857 w 1860550"/>
              <a:gd name="connsiteY22" fmla="*/ 493712 h 1376363"/>
              <a:gd name="connsiteX23" fmla="*/ 1251744 w 1860550"/>
              <a:gd name="connsiteY23" fmla="*/ 741362 h 1376363"/>
              <a:gd name="connsiteX24" fmla="*/ 1313657 w 1860550"/>
              <a:gd name="connsiteY24" fmla="*/ 1022351 h 1376363"/>
              <a:gd name="connsiteX25" fmla="*/ 1337469 w 1860550"/>
              <a:gd name="connsiteY25" fmla="*/ 1227138 h 1376363"/>
              <a:gd name="connsiteX26" fmla="*/ 1442244 w 1860550"/>
              <a:gd name="connsiteY26" fmla="*/ 1279525 h 1376363"/>
              <a:gd name="connsiteX27" fmla="*/ 1619250 w 1860550"/>
              <a:gd name="connsiteY27" fmla="*/ 1185859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976313 w 1860550"/>
              <a:gd name="connsiteY21" fmla="*/ 676270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656557 w 1860550"/>
              <a:gd name="connsiteY27" fmla="*/ 169863 h 1376363"/>
              <a:gd name="connsiteX28" fmla="*/ 1718469 w 1860550"/>
              <a:gd name="connsiteY28" fmla="*/ 231775 h 1376363"/>
              <a:gd name="connsiteX29" fmla="*/ 1732757 w 1860550"/>
              <a:gd name="connsiteY29" fmla="*/ 765175 h 1376363"/>
              <a:gd name="connsiteX30" fmla="*/ 1775619 w 1860550"/>
              <a:gd name="connsiteY30" fmla="*/ 1217613 h 1376363"/>
              <a:gd name="connsiteX31" fmla="*/ 1794669 w 1860550"/>
              <a:gd name="connsiteY31" fmla="*/ 1250950 h 1376363"/>
              <a:gd name="connsiteX32" fmla="*/ 1794669 w 1860550"/>
              <a:gd name="connsiteY32" fmla="*/ 1312863 h 1376363"/>
              <a:gd name="connsiteX33" fmla="*/ 1399382 w 1860550"/>
              <a:gd name="connsiteY33" fmla="*/ 1312863 h 1376363"/>
              <a:gd name="connsiteX34" fmla="*/ 8732 w 1860550"/>
              <a:gd name="connsiteY34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1251744 w 1860550"/>
              <a:gd name="connsiteY21" fmla="*/ 741362 h 1376363"/>
              <a:gd name="connsiteX22" fmla="*/ 1313657 w 1860550"/>
              <a:gd name="connsiteY22" fmla="*/ 1022351 h 1376363"/>
              <a:gd name="connsiteX23" fmla="*/ 1337469 w 1860550"/>
              <a:gd name="connsiteY23" fmla="*/ 1227138 h 1376363"/>
              <a:gd name="connsiteX24" fmla="*/ 1442244 w 1860550"/>
              <a:gd name="connsiteY24" fmla="*/ 1279525 h 1376363"/>
              <a:gd name="connsiteX25" fmla="*/ 1619250 w 1860550"/>
              <a:gd name="connsiteY25" fmla="*/ 1185859 h 1376363"/>
              <a:gd name="connsiteX26" fmla="*/ 1656557 w 1860550"/>
              <a:gd name="connsiteY26" fmla="*/ 169863 h 1376363"/>
              <a:gd name="connsiteX27" fmla="*/ 1718469 w 1860550"/>
              <a:gd name="connsiteY27" fmla="*/ 231775 h 1376363"/>
              <a:gd name="connsiteX28" fmla="*/ 1732757 w 1860550"/>
              <a:gd name="connsiteY28" fmla="*/ 765175 h 1376363"/>
              <a:gd name="connsiteX29" fmla="*/ 1775619 w 1860550"/>
              <a:gd name="connsiteY29" fmla="*/ 1217613 h 1376363"/>
              <a:gd name="connsiteX30" fmla="*/ 1794669 w 1860550"/>
              <a:gd name="connsiteY30" fmla="*/ 1250950 h 1376363"/>
              <a:gd name="connsiteX31" fmla="*/ 1794669 w 1860550"/>
              <a:gd name="connsiteY31" fmla="*/ 1312863 h 1376363"/>
              <a:gd name="connsiteX32" fmla="*/ 1399382 w 1860550"/>
              <a:gd name="connsiteY32" fmla="*/ 1312863 h 1376363"/>
              <a:gd name="connsiteX33" fmla="*/ 8732 w 1860550"/>
              <a:gd name="connsiteY33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1251744 w 1860550"/>
              <a:gd name="connsiteY20" fmla="*/ 741362 h 1376363"/>
              <a:gd name="connsiteX21" fmla="*/ 1313657 w 1860550"/>
              <a:gd name="connsiteY21" fmla="*/ 1022351 h 1376363"/>
              <a:gd name="connsiteX22" fmla="*/ 1337469 w 1860550"/>
              <a:gd name="connsiteY22" fmla="*/ 1227138 h 1376363"/>
              <a:gd name="connsiteX23" fmla="*/ 1442244 w 1860550"/>
              <a:gd name="connsiteY23" fmla="*/ 1279525 h 1376363"/>
              <a:gd name="connsiteX24" fmla="*/ 1619250 w 1860550"/>
              <a:gd name="connsiteY24" fmla="*/ 1185859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70757 w 1860550"/>
              <a:gd name="connsiteY18" fmla="*/ 1289050 h 1376363"/>
              <a:gd name="connsiteX19" fmla="*/ 1251744 w 1860550"/>
              <a:gd name="connsiteY19" fmla="*/ 741362 h 1376363"/>
              <a:gd name="connsiteX20" fmla="*/ 1313657 w 1860550"/>
              <a:gd name="connsiteY20" fmla="*/ 1022351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619250 w 1860550"/>
              <a:gd name="connsiteY23" fmla="*/ 1185859 h 1376363"/>
              <a:gd name="connsiteX24" fmla="*/ 1656557 w 1860550"/>
              <a:gd name="connsiteY24" fmla="*/ 169863 h 1376363"/>
              <a:gd name="connsiteX25" fmla="*/ 1718469 w 1860550"/>
              <a:gd name="connsiteY25" fmla="*/ 231775 h 1376363"/>
              <a:gd name="connsiteX26" fmla="*/ 1732757 w 1860550"/>
              <a:gd name="connsiteY26" fmla="*/ 765175 h 1376363"/>
              <a:gd name="connsiteX27" fmla="*/ 1775619 w 1860550"/>
              <a:gd name="connsiteY27" fmla="*/ 1217613 h 1376363"/>
              <a:gd name="connsiteX28" fmla="*/ 1794669 w 1860550"/>
              <a:gd name="connsiteY28" fmla="*/ 1250950 h 1376363"/>
              <a:gd name="connsiteX29" fmla="*/ 1794669 w 1860550"/>
              <a:gd name="connsiteY29" fmla="*/ 1312863 h 1376363"/>
              <a:gd name="connsiteX30" fmla="*/ 1399382 w 1860550"/>
              <a:gd name="connsiteY30" fmla="*/ 1312863 h 1376363"/>
              <a:gd name="connsiteX31" fmla="*/ 8732 w 1860550"/>
              <a:gd name="connsiteY31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1251744 w 1860550"/>
              <a:gd name="connsiteY18" fmla="*/ 741362 h 1376363"/>
              <a:gd name="connsiteX19" fmla="*/ 1313657 w 1860550"/>
              <a:gd name="connsiteY19" fmla="*/ 1022351 h 1376363"/>
              <a:gd name="connsiteX20" fmla="*/ 1337469 w 1860550"/>
              <a:gd name="connsiteY20" fmla="*/ 1227138 h 1376363"/>
              <a:gd name="connsiteX21" fmla="*/ 1442244 w 1860550"/>
              <a:gd name="connsiteY21" fmla="*/ 1279525 h 1376363"/>
              <a:gd name="connsiteX22" fmla="*/ 1619250 w 1860550"/>
              <a:gd name="connsiteY22" fmla="*/ 1185859 h 1376363"/>
              <a:gd name="connsiteX23" fmla="*/ 1656557 w 1860550"/>
              <a:gd name="connsiteY23" fmla="*/ 169863 h 1376363"/>
              <a:gd name="connsiteX24" fmla="*/ 1718469 w 1860550"/>
              <a:gd name="connsiteY24" fmla="*/ 231775 h 1376363"/>
              <a:gd name="connsiteX25" fmla="*/ 1732757 w 1860550"/>
              <a:gd name="connsiteY25" fmla="*/ 765175 h 1376363"/>
              <a:gd name="connsiteX26" fmla="*/ 1775619 w 1860550"/>
              <a:gd name="connsiteY26" fmla="*/ 1217613 h 1376363"/>
              <a:gd name="connsiteX27" fmla="*/ 1794669 w 1860550"/>
              <a:gd name="connsiteY27" fmla="*/ 1250950 h 1376363"/>
              <a:gd name="connsiteX28" fmla="*/ 1794669 w 1860550"/>
              <a:gd name="connsiteY28" fmla="*/ 1312863 h 1376363"/>
              <a:gd name="connsiteX29" fmla="*/ 1399382 w 1860550"/>
              <a:gd name="connsiteY29" fmla="*/ 1312863 h 1376363"/>
              <a:gd name="connsiteX30" fmla="*/ 8732 w 1860550"/>
              <a:gd name="connsiteY30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1251744 w 1860550"/>
              <a:gd name="connsiteY17" fmla="*/ 741362 h 1376363"/>
              <a:gd name="connsiteX18" fmla="*/ 1313657 w 1860550"/>
              <a:gd name="connsiteY18" fmla="*/ 1022351 h 1376363"/>
              <a:gd name="connsiteX19" fmla="*/ 1337469 w 1860550"/>
              <a:gd name="connsiteY19" fmla="*/ 1227138 h 1376363"/>
              <a:gd name="connsiteX20" fmla="*/ 1442244 w 1860550"/>
              <a:gd name="connsiteY20" fmla="*/ 1279525 h 1376363"/>
              <a:gd name="connsiteX21" fmla="*/ 1619250 w 1860550"/>
              <a:gd name="connsiteY21" fmla="*/ 1185859 h 1376363"/>
              <a:gd name="connsiteX22" fmla="*/ 1656557 w 1860550"/>
              <a:gd name="connsiteY22" fmla="*/ 169863 h 1376363"/>
              <a:gd name="connsiteX23" fmla="*/ 1718469 w 1860550"/>
              <a:gd name="connsiteY23" fmla="*/ 231775 h 1376363"/>
              <a:gd name="connsiteX24" fmla="*/ 1732757 w 1860550"/>
              <a:gd name="connsiteY24" fmla="*/ 765175 h 1376363"/>
              <a:gd name="connsiteX25" fmla="*/ 1775619 w 1860550"/>
              <a:gd name="connsiteY25" fmla="*/ 1217613 h 1376363"/>
              <a:gd name="connsiteX26" fmla="*/ 1794669 w 1860550"/>
              <a:gd name="connsiteY26" fmla="*/ 1250950 h 1376363"/>
              <a:gd name="connsiteX27" fmla="*/ 1794669 w 1860550"/>
              <a:gd name="connsiteY27" fmla="*/ 1312863 h 1376363"/>
              <a:gd name="connsiteX28" fmla="*/ 1399382 w 1860550"/>
              <a:gd name="connsiteY28" fmla="*/ 1312863 h 1376363"/>
              <a:gd name="connsiteX29" fmla="*/ 8732 w 1860550"/>
              <a:gd name="connsiteY29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1061244 w 1860550"/>
              <a:gd name="connsiteY16" fmla="*/ 217488 h 1376363"/>
              <a:gd name="connsiteX17" fmla="*/ 1251744 w 1860550"/>
              <a:gd name="connsiteY17" fmla="*/ 741362 h 1376363"/>
              <a:gd name="connsiteX18" fmla="*/ 1313657 w 1860550"/>
              <a:gd name="connsiteY18" fmla="*/ 1022351 h 1376363"/>
              <a:gd name="connsiteX19" fmla="*/ 1337469 w 1860550"/>
              <a:gd name="connsiteY19" fmla="*/ 1227138 h 1376363"/>
              <a:gd name="connsiteX20" fmla="*/ 1442244 w 1860550"/>
              <a:gd name="connsiteY20" fmla="*/ 1279525 h 1376363"/>
              <a:gd name="connsiteX21" fmla="*/ 1619250 w 1860550"/>
              <a:gd name="connsiteY21" fmla="*/ 1185859 h 1376363"/>
              <a:gd name="connsiteX22" fmla="*/ 1656557 w 1860550"/>
              <a:gd name="connsiteY22" fmla="*/ 169863 h 1376363"/>
              <a:gd name="connsiteX23" fmla="*/ 1718469 w 1860550"/>
              <a:gd name="connsiteY23" fmla="*/ 231775 h 1376363"/>
              <a:gd name="connsiteX24" fmla="*/ 1732757 w 1860550"/>
              <a:gd name="connsiteY24" fmla="*/ 765175 h 1376363"/>
              <a:gd name="connsiteX25" fmla="*/ 1775619 w 1860550"/>
              <a:gd name="connsiteY25" fmla="*/ 1217613 h 1376363"/>
              <a:gd name="connsiteX26" fmla="*/ 1794669 w 1860550"/>
              <a:gd name="connsiteY26" fmla="*/ 1250950 h 1376363"/>
              <a:gd name="connsiteX27" fmla="*/ 1794669 w 1860550"/>
              <a:gd name="connsiteY27" fmla="*/ 1312863 h 1376363"/>
              <a:gd name="connsiteX28" fmla="*/ 1399382 w 1860550"/>
              <a:gd name="connsiteY28" fmla="*/ 1312863 h 1376363"/>
              <a:gd name="connsiteX29" fmla="*/ 8732 w 1860550"/>
              <a:gd name="connsiteY29" fmla="*/ 1322388 h 137636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879475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7413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7413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1022351 h 1370803"/>
              <a:gd name="connsiteX18" fmla="*/ 1337469 w 1860550"/>
              <a:gd name="connsiteY18" fmla="*/ 113188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893763 h 1370803"/>
              <a:gd name="connsiteX18" fmla="*/ 1337469 w 1860550"/>
              <a:gd name="connsiteY18" fmla="*/ 113188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0550" h="1370803">
                <a:moveTo>
                  <a:pt x="8732" y="1322388"/>
                </a:moveTo>
                <a:cubicBezTo>
                  <a:pt x="4366" y="835819"/>
                  <a:pt x="0" y="349250"/>
                  <a:pt x="13494" y="174625"/>
                </a:cubicBezTo>
                <a:cubicBezTo>
                  <a:pt x="26988" y="0"/>
                  <a:pt x="64294" y="133351"/>
                  <a:pt x="89694" y="274638"/>
                </a:cubicBezTo>
                <a:cubicBezTo>
                  <a:pt x="115094" y="415925"/>
                  <a:pt x="139700" y="854869"/>
                  <a:pt x="165894" y="1022350"/>
                </a:cubicBezTo>
                <a:cubicBezTo>
                  <a:pt x="192088" y="1189831"/>
                  <a:pt x="223045" y="1250950"/>
                  <a:pt x="246857" y="1279525"/>
                </a:cubicBezTo>
                <a:cubicBezTo>
                  <a:pt x="270669" y="1308100"/>
                  <a:pt x="291307" y="1196975"/>
                  <a:pt x="308769" y="1193800"/>
                </a:cubicBezTo>
                <a:cubicBezTo>
                  <a:pt x="326232" y="1190625"/>
                  <a:pt x="338138" y="1254125"/>
                  <a:pt x="351632" y="1260475"/>
                </a:cubicBezTo>
                <a:cubicBezTo>
                  <a:pt x="365126" y="1266825"/>
                  <a:pt x="373857" y="1227931"/>
                  <a:pt x="389732" y="1231900"/>
                </a:cubicBezTo>
                <a:cubicBezTo>
                  <a:pt x="405607" y="1235869"/>
                  <a:pt x="424657" y="1343819"/>
                  <a:pt x="446882" y="1284288"/>
                </a:cubicBezTo>
                <a:cubicBezTo>
                  <a:pt x="469107" y="1224757"/>
                  <a:pt x="504826" y="945357"/>
                  <a:pt x="523082" y="874713"/>
                </a:cubicBezTo>
                <a:cubicBezTo>
                  <a:pt x="541338" y="804069"/>
                  <a:pt x="546100" y="825500"/>
                  <a:pt x="556419" y="860425"/>
                </a:cubicBezTo>
                <a:cubicBezTo>
                  <a:pt x="566738" y="895350"/>
                  <a:pt x="561182" y="1174750"/>
                  <a:pt x="584994" y="1084263"/>
                </a:cubicBezTo>
                <a:cubicBezTo>
                  <a:pt x="608806" y="993776"/>
                  <a:pt x="674688" y="426244"/>
                  <a:pt x="699294" y="317500"/>
                </a:cubicBezTo>
                <a:cubicBezTo>
                  <a:pt x="723900" y="208756"/>
                  <a:pt x="711201" y="315913"/>
                  <a:pt x="732632" y="431800"/>
                </a:cubicBezTo>
                <a:cubicBezTo>
                  <a:pt x="754063" y="547688"/>
                  <a:pt x="773113" y="1048544"/>
                  <a:pt x="827882" y="1012825"/>
                </a:cubicBezTo>
                <a:cubicBezTo>
                  <a:pt x="882651" y="977106"/>
                  <a:pt x="990600" y="300832"/>
                  <a:pt x="1061244" y="217488"/>
                </a:cubicBezTo>
                <a:cubicBezTo>
                  <a:pt x="1131888" y="134144"/>
                  <a:pt x="1209675" y="400050"/>
                  <a:pt x="1251744" y="512762"/>
                </a:cubicBezTo>
                <a:cubicBezTo>
                  <a:pt x="1293813" y="625474"/>
                  <a:pt x="1299370" y="790576"/>
                  <a:pt x="1313657" y="893763"/>
                </a:cubicBezTo>
                <a:cubicBezTo>
                  <a:pt x="1327944" y="996950"/>
                  <a:pt x="1316038" y="1067594"/>
                  <a:pt x="1337469" y="1131888"/>
                </a:cubicBezTo>
                <a:cubicBezTo>
                  <a:pt x="1358900" y="1196182"/>
                  <a:pt x="1395281" y="1270530"/>
                  <a:pt x="1442244" y="1279525"/>
                </a:cubicBezTo>
                <a:cubicBezTo>
                  <a:pt x="1489207" y="1288520"/>
                  <a:pt x="1583531" y="1370803"/>
                  <a:pt x="1619250" y="1185859"/>
                </a:cubicBezTo>
                <a:cubicBezTo>
                  <a:pt x="1654969" y="1000915"/>
                  <a:pt x="1640021" y="328877"/>
                  <a:pt x="1656557" y="169863"/>
                </a:cubicBezTo>
                <a:cubicBezTo>
                  <a:pt x="1673093" y="10849"/>
                  <a:pt x="1705769" y="132556"/>
                  <a:pt x="1718469" y="231775"/>
                </a:cubicBezTo>
                <a:cubicBezTo>
                  <a:pt x="1731169" y="330994"/>
                  <a:pt x="1723232" y="600869"/>
                  <a:pt x="1732757" y="765175"/>
                </a:cubicBezTo>
                <a:cubicBezTo>
                  <a:pt x="1742282" y="929481"/>
                  <a:pt x="1765300" y="1136651"/>
                  <a:pt x="1775619" y="1217613"/>
                </a:cubicBezTo>
                <a:cubicBezTo>
                  <a:pt x="1785938" y="1298575"/>
                  <a:pt x="1791494" y="1235075"/>
                  <a:pt x="1794669" y="1250950"/>
                </a:cubicBezTo>
                <a:cubicBezTo>
                  <a:pt x="1797844" y="1266825"/>
                  <a:pt x="1860550" y="1302544"/>
                  <a:pt x="1794669" y="1312863"/>
                </a:cubicBezTo>
                <a:cubicBezTo>
                  <a:pt x="1728788" y="1323182"/>
                  <a:pt x="1399382" y="1312863"/>
                  <a:pt x="1399382" y="1312863"/>
                </a:cubicBezTo>
                <a:lnTo>
                  <a:pt x="8732" y="13223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252159" y="4369232"/>
            <a:ext cx="1860550" cy="1376363"/>
          </a:xfrm>
          <a:custGeom>
            <a:avLst/>
            <a:gdLst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970757 w 1860550"/>
              <a:gd name="connsiteY17" fmla="*/ 1289050 h 1376363"/>
              <a:gd name="connsiteX18" fmla="*/ 1008857 w 1860550"/>
              <a:gd name="connsiteY18" fmla="*/ 1231900 h 1376363"/>
              <a:gd name="connsiteX19" fmla="*/ 1042194 w 1860550"/>
              <a:gd name="connsiteY19" fmla="*/ 1279525 h 1376363"/>
              <a:gd name="connsiteX20" fmla="*/ 1232694 w 1860550"/>
              <a:gd name="connsiteY20" fmla="*/ 1284288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542257 w 1860550"/>
              <a:gd name="connsiteY23" fmla="*/ 889000 h 1376363"/>
              <a:gd name="connsiteX24" fmla="*/ 1585119 w 1860550"/>
              <a:gd name="connsiteY24" fmla="*/ 217488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60550" h="1376363">
                <a:moveTo>
                  <a:pt x="8732" y="1322388"/>
                </a:moveTo>
                <a:cubicBezTo>
                  <a:pt x="4366" y="835819"/>
                  <a:pt x="0" y="349250"/>
                  <a:pt x="13494" y="174625"/>
                </a:cubicBezTo>
                <a:cubicBezTo>
                  <a:pt x="26988" y="0"/>
                  <a:pt x="64294" y="157163"/>
                  <a:pt x="89694" y="274638"/>
                </a:cubicBezTo>
                <a:cubicBezTo>
                  <a:pt x="115094" y="392113"/>
                  <a:pt x="139700" y="711994"/>
                  <a:pt x="165894" y="879475"/>
                </a:cubicBezTo>
                <a:cubicBezTo>
                  <a:pt x="192088" y="1046956"/>
                  <a:pt x="223045" y="1227138"/>
                  <a:pt x="246857" y="1279525"/>
                </a:cubicBezTo>
                <a:cubicBezTo>
                  <a:pt x="270669" y="1331912"/>
                  <a:pt x="291307" y="1196975"/>
                  <a:pt x="308769" y="1193800"/>
                </a:cubicBezTo>
                <a:cubicBezTo>
                  <a:pt x="326232" y="1190625"/>
                  <a:pt x="338138" y="1254125"/>
                  <a:pt x="351632" y="1260475"/>
                </a:cubicBezTo>
                <a:cubicBezTo>
                  <a:pt x="365126" y="1266825"/>
                  <a:pt x="373857" y="1227931"/>
                  <a:pt x="389732" y="1231900"/>
                </a:cubicBezTo>
                <a:cubicBezTo>
                  <a:pt x="405607" y="1235869"/>
                  <a:pt x="424657" y="1343819"/>
                  <a:pt x="446882" y="1284288"/>
                </a:cubicBezTo>
                <a:cubicBezTo>
                  <a:pt x="469107" y="1224757"/>
                  <a:pt x="504826" y="945357"/>
                  <a:pt x="523082" y="874713"/>
                </a:cubicBezTo>
                <a:cubicBezTo>
                  <a:pt x="541338" y="804069"/>
                  <a:pt x="546100" y="825500"/>
                  <a:pt x="556419" y="860425"/>
                </a:cubicBezTo>
                <a:cubicBezTo>
                  <a:pt x="566738" y="895350"/>
                  <a:pt x="561182" y="1174750"/>
                  <a:pt x="584994" y="1084263"/>
                </a:cubicBezTo>
                <a:cubicBezTo>
                  <a:pt x="608806" y="993776"/>
                  <a:pt x="674688" y="426244"/>
                  <a:pt x="699294" y="317500"/>
                </a:cubicBezTo>
                <a:cubicBezTo>
                  <a:pt x="723900" y="208756"/>
                  <a:pt x="715963" y="271462"/>
                  <a:pt x="732632" y="431800"/>
                </a:cubicBezTo>
                <a:cubicBezTo>
                  <a:pt x="749301" y="592138"/>
                  <a:pt x="783432" y="1182688"/>
                  <a:pt x="799307" y="1279525"/>
                </a:cubicBezTo>
                <a:cubicBezTo>
                  <a:pt x="815182" y="1376363"/>
                  <a:pt x="819151" y="1017587"/>
                  <a:pt x="827882" y="1012825"/>
                </a:cubicBezTo>
                <a:cubicBezTo>
                  <a:pt x="836613" y="1008063"/>
                  <a:pt x="827882" y="1204913"/>
                  <a:pt x="851694" y="1250950"/>
                </a:cubicBezTo>
                <a:cubicBezTo>
                  <a:pt x="875507" y="1296988"/>
                  <a:pt x="944563" y="1292225"/>
                  <a:pt x="970757" y="1289050"/>
                </a:cubicBezTo>
                <a:cubicBezTo>
                  <a:pt x="996951" y="1285875"/>
                  <a:pt x="996951" y="1233487"/>
                  <a:pt x="1008857" y="1231900"/>
                </a:cubicBezTo>
                <a:cubicBezTo>
                  <a:pt x="1020763" y="1230313"/>
                  <a:pt x="1004888" y="1270794"/>
                  <a:pt x="1042194" y="1279525"/>
                </a:cubicBezTo>
                <a:cubicBezTo>
                  <a:pt x="1079500" y="1288256"/>
                  <a:pt x="1183482" y="1293019"/>
                  <a:pt x="1232694" y="1284288"/>
                </a:cubicBezTo>
                <a:cubicBezTo>
                  <a:pt x="1281906" y="1275557"/>
                  <a:pt x="1302544" y="1227932"/>
                  <a:pt x="1337469" y="1227138"/>
                </a:cubicBezTo>
                <a:cubicBezTo>
                  <a:pt x="1372394" y="1226344"/>
                  <a:pt x="1408113" y="1335881"/>
                  <a:pt x="1442244" y="1279525"/>
                </a:cubicBezTo>
                <a:cubicBezTo>
                  <a:pt x="1476375" y="1223169"/>
                  <a:pt x="1518444" y="1066006"/>
                  <a:pt x="1542257" y="889000"/>
                </a:cubicBezTo>
                <a:cubicBezTo>
                  <a:pt x="1566070" y="711994"/>
                  <a:pt x="1566069" y="337344"/>
                  <a:pt x="1585119" y="217488"/>
                </a:cubicBezTo>
                <a:cubicBezTo>
                  <a:pt x="1604169" y="97632"/>
                  <a:pt x="1634332" y="167482"/>
                  <a:pt x="1656557" y="169863"/>
                </a:cubicBezTo>
                <a:cubicBezTo>
                  <a:pt x="1678782" y="172244"/>
                  <a:pt x="1705769" y="132556"/>
                  <a:pt x="1718469" y="231775"/>
                </a:cubicBezTo>
                <a:cubicBezTo>
                  <a:pt x="1731169" y="330994"/>
                  <a:pt x="1723232" y="600869"/>
                  <a:pt x="1732757" y="765175"/>
                </a:cubicBezTo>
                <a:cubicBezTo>
                  <a:pt x="1742282" y="929481"/>
                  <a:pt x="1765300" y="1136651"/>
                  <a:pt x="1775619" y="1217613"/>
                </a:cubicBezTo>
                <a:cubicBezTo>
                  <a:pt x="1785938" y="1298575"/>
                  <a:pt x="1791494" y="1235075"/>
                  <a:pt x="1794669" y="1250950"/>
                </a:cubicBezTo>
                <a:cubicBezTo>
                  <a:pt x="1797844" y="1266825"/>
                  <a:pt x="1860550" y="1302544"/>
                  <a:pt x="1794669" y="1312863"/>
                </a:cubicBezTo>
                <a:cubicBezTo>
                  <a:pt x="1728788" y="1323182"/>
                  <a:pt x="1399382" y="1312863"/>
                  <a:pt x="1399382" y="1312863"/>
                </a:cubicBezTo>
                <a:lnTo>
                  <a:pt x="8732" y="13223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27"/>
          <p:cNvGrpSpPr/>
          <p:nvPr/>
        </p:nvGrpSpPr>
        <p:grpSpPr>
          <a:xfrm>
            <a:off x="3276600" y="3352800"/>
            <a:ext cx="3207328" cy="609600"/>
            <a:chOff x="5715000" y="990600"/>
            <a:chExt cx="2272145" cy="833582"/>
          </a:xfrm>
        </p:grpSpPr>
        <p:sp>
          <p:nvSpPr>
            <p:cNvPr id="55" name="Freeform 54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 descr="cellph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657600"/>
            <a:ext cx="685800" cy="1038030"/>
          </a:xfrm>
          <a:prstGeom prst="rect">
            <a:avLst/>
          </a:prstGeom>
        </p:spPr>
      </p:pic>
      <p:pic>
        <p:nvPicPr>
          <p:cNvPr id="62" name="Picture 61" descr="lap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3200400"/>
            <a:ext cx="856008" cy="990600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rot="5400000">
            <a:off x="1527464" y="4977246"/>
            <a:ext cx="1447800" cy="1588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51364" y="5701146"/>
            <a:ext cx="19050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0800000">
            <a:off x="1717964" y="4250163"/>
            <a:ext cx="461665" cy="146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Signal Strength</a:t>
            </a:r>
          </a:p>
        </p:txBody>
      </p:sp>
      <p:sp>
        <p:nvSpPr>
          <p:cNvPr id="68" name="TextBox 67"/>
          <p:cNvSpPr txBox="1"/>
          <p:nvPr/>
        </p:nvSpPr>
        <p:spPr>
          <a:xfrm rot="16200000">
            <a:off x="2930299" y="5398746"/>
            <a:ext cx="461665" cy="1057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5676900" y="5224166"/>
            <a:ext cx="1447800" cy="1588"/>
          </a:xfrm>
          <a:prstGeom prst="line">
            <a:avLst/>
          </a:prstGeom>
          <a:ln w="28575">
            <a:solidFill>
              <a:schemeClr val="tx2"/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400800" y="5943600"/>
            <a:ext cx="19050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6200000">
            <a:off x="7079735" y="5645666"/>
            <a:ext cx="461665" cy="1057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grpSp>
        <p:nvGrpSpPr>
          <p:cNvPr id="72" name="Group 108"/>
          <p:cNvGrpSpPr/>
          <p:nvPr/>
        </p:nvGrpSpPr>
        <p:grpSpPr>
          <a:xfrm>
            <a:off x="2515394" y="4648200"/>
            <a:ext cx="153194" cy="152400"/>
            <a:chOff x="2515394" y="4648200"/>
            <a:chExt cx="153194" cy="152400"/>
          </a:xfrm>
        </p:grpSpPr>
        <p:cxnSp>
          <p:nvCxnSpPr>
            <p:cNvPr id="73" name="Straight Connector 72"/>
            <p:cNvCxnSpPr/>
            <p:nvPr/>
          </p:nvCxnSpPr>
          <p:spPr>
            <a:xfrm rot="5400000">
              <a:off x="2439988" y="4723606"/>
              <a:ext cx="15160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5394" y="4723606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2591594" y="4723606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81"/>
          <p:cNvGrpSpPr/>
          <p:nvPr/>
        </p:nvGrpSpPr>
        <p:grpSpPr>
          <a:xfrm rot="16200000">
            <a:off x="2247900" y="5143500"/>
            <a:ext cx="685800" cy="152400"/>
            <a:chOff x="5715000" y="990600"/>
            <a:chExt cx="2272145" cy="833582"/>
          </a:xfrm>
        </p:grpSpPr>
        <p:sp>
          <p:nvSpPr>
            <p:cNvPr id="78" name="Freeform 77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6"/>
          <p:cNvGrpSpPr/>
          <p:nvPr/>
        </p:nvGrpSpPr>
        <p:grpSpPr>
          <a:xfrm rot="16200000">
            <a:off x="6439694" y="5371306"/>
            <a:ext cx="685800" cy="152400"/>
            <a:chOff x="5715000" y="990600"/>
            <a:chExt cx="2272145" cy="833582"/>
          </a:xfrm>
        </p:grpSpPr>
        <p:sp>
          <p:nvSpPr>
            <p:cNvPr id="82" name="Freeform 81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109"/>
          <p:cNvGrpSpPr/>
          <p:nvPr/>
        </p:nvGrpSpPr>
        <p:grpSpPr>
          <a:xfrm>
            <a:off x="6705600" y="4801394"/>
            <a:ext cx="153194" cy="152400"/>
            <a:chOff x="6705600" y="4801394"/>
            <a:chExt cx="153194" cy="152400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6630194" y="4876800"/>
              <a:ext cx="15160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05600" y="4876800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6781800" y="4876800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110"/>
          <p:cNvGrpSpPr/>
          <p:nvPr/>
        </p:nvGrpSpPr>
        <p:grpSpPr>
          <a:xfrm>
            <a:off x="6477000" y="3352800"/>
            <a:ext cx="152400" cy="686594"/>
            <a:chOff x="6477000" y="3352800"/>
            <a:chExt cx="152400" cy="68659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477794" y="4037012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6210300" y="3695700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477000" y="3352800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11"/>
          <p:cNvGrpSpPr/>
          <p:nvPr/>
        </p:nvGrpSpPr>
        <p:grpSpPr>
          <a:xfrm>
            <a:off x="3124994" y="3352006"/>
            <a:ext cx="152400" cy="686594"/>
            <a:chOff x="3124994" y="3352006"/>
            <a:chExt cx="152400" cy="686594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3125788" y="4036218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2858294" y="3694906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124994" y="3352006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 rot="10800000">
            <a:off x="5851521" y="4501037"/>
            <a:ext cx="461665" cy="146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Signal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435369"/>
      </p:ext>
    </p:extLst>
  </p:cSld>
  <p:clrMapOvr>
    <a:masterClrMapping/>
  </p:clrMapOvr>
  <p:transition advTm="27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nt Arrow 11"/>
          <p:cNvSpPr/>
          <p:nvPr/>
        </p:nvSpPr>
        <p:spPr>
          <a:xfrm rot="10800000" flipH="1">
            <a:off x="4025018" y="1661375"/>
            <a:ext cx="881833" cy="296214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39" y="123117"/>
            <a:ext cx="8382000" cy="1634294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Networking Challenges</a:t>
            </a:r>
            <a:br>
              <a:rPr 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sz="32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The KNOWS Project  (Cogntive Radio </a:t>
            </a:r>
            <a:r>
              <a:rPr sz="3200" spc="-15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Networking</a:t>
            </a:r>
            <a:r>
              <a:rPr sz="32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04728" y="1610037"/>
            <a:ext cx="3451636" cy="504093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/>
              <a:t>How should nodes connect?</a:t>
            </a:r>
          </a:p>
        </p:txBody>
      </p:sp>
      <p:sp>
        <p:nvSpPr>
          <p:cNvPr id="52" name="Bent Arrow 51"/>
          <p:cNvSpPr/>
          <p:nvPr/>
        </p:nvSpPr>
        <p:spPr>
          <a:xfrm rot="10800000">
            <a:off x="5286382" y="2307336"/>
            <a:ext cx="1706848" cy="1339577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37247" y="5738586"/>
            <a:ext cx="4174923" cy="559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Which </a:t>
            </a:r>
            <a:r>
              <a:rPr lang="en-US" sz="2000" dirty="0">
                <a:solidFill>
                  <a:srgbClr val="FF0000"/>
                </a:solidFill>
              </a:rPr>
              <a:t>protocols</a:t>
            </a:r>
            <a:r>
              <a:rPr lang="en-US" sz="2000" dirty="0"/>
              <a:t> should we use?</a:t>
            </a:r>
          </a:p>
        </p:txBody>
      </p:sp>
      <p:sp>
        <p:nvSpPr>
          <p:cNvPr id="54" name="Bent Arrow 53"/>
          <p:cNvSpPr/>
          <p:nvPr/>
        </p:nvSpPr>
        <p:spPr>
          <a:xfrm rot="10800000" flipH="1">
            <a:off x="1648496" y="4275784"/>
            <a:ext cx="1365160" cy="2121703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5924285" y="3800931"/>
            <a:ext cx="3219715" cy="1943049"/>
            <a:chOff x="6093204" y="3171203"/>
            <a:chExt cx="3219715" cy="1943049"/>
          </a:xfrm>
        </p:grpSpPr>
        <p:cxnSp>
          <p:nvCxnSpPr>
            <p:cNvPr id="56" name="Straight Arrow Connector 55"/>
            <p:cNvCxnSpPr/>
            <p:nvPr/>
          </p:nvCxnSpPr>
          <p:spPr>
            <a:xfrm rot="10800000" flipV="1">
              <a:off x="6093204" y="4267664"/>
              <a:ext cx="1399136" cy="846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>
              <a:off x="6591379" y="3171203"/>
              <a:ext cx="2721540" cy="10812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Need analysis tools to reason about capacity &amp; overall spectrum utilization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875337" y="1504858"/>
            <a:ext cx="3451636" cy="81333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/>
              <a:t>How should they discover</a:t>
            </a:r>
          </a:p>
          <a:p>
            <a:r>
              <a:rPr lang="en-US" sz="2000" dirty="0"/>
              <a:t>one another?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8535" y="2579059"/>
            <a:ext cx="5024512" cy="1773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/>
              <a:t>Which spectrum-band should two </a:t>
            </a:r>
          </a:p>
          <a:p>
            <a:r>
              <a:rPr lang="en-US" sz="2000" dirty="0"/>
              <a:t>cognitive radios use for transmission? 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Frequency</a:t>
            </a:r>
            <a:r>
              <a:rPr lang="en-US" sz="2000" dirty="0"/>
              <a:t>…?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Channel Width</a:t>
            </a:r>
            <a:r>
              <a:rPr lang="en-US" sz="2000" dirty="0"/>
              <a:t>…?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Duration</a:t>
            </a:r>
            <a:r>
              <a:rPr lang="en-US" sz="2000" dirty="0"/>
              <a:t>…?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5"/>
    </mc:Choice>
    <mc:Fallback xmlns="">
      <p:transition spd="slow" advTm="28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 animBg="1"/>
      <p:bldP spid="52" grpId="0" animBg="1"/>
      <p:bldP spid="53" grpId="0" animBg="1"/>
      <p:bldP spid="54" grpId="0" animBg="1"/>
      <p:bldP spid="14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876800"/>
            <a:ext cx="86868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1052596"/>
          </a:xfrm>
        </p:spPr>
        <p:txBody>
          <a:bodyPr>
            <a:normAutofit/>
          </a:bodyPr>
          <a:lstStyle/>
          <a:p>
            <a:r>
              <a:rPr sz="4400" spc="0" dirty="0">
                <a:solidFill>
                  <a:srgbClr val="0033CC"/>
                </a:solidFill>
              </a:rPr>
              <a:t>MSR KNOWS Program</a:t>
            </a:r>
            <a:endParaRPr lang="en-US" sz="32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8182"/>
            <a:ext cx="8382000" cy="461664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sz="2800" dirty="0">
                <a:solidFill>
                  <a:srgbClr val="FF0000"/>
                </a:solidFill>
              </a:rPr>
              <a:t>ersion </a:t>
            </a:r>
            <a:r>
              <a:rPr lang="en-US" sz="2800" dirty="0">
                <a:solidFill>
                  <a:srgbClr val="FF0000"/>
                </a:solidFill>
              </a:rPr>
              <a:t>1: </a:t>
            </a:r>
            <a:r>
              <a:rPr lang="en-US" sz="2800" dirty="0"/>
              <a:t>Ad hoc networking in white spaces</a:t>
            </a:r>
          </a:p>
          <a:p>
            <a:pPr lvl="1">
              <a:spcAft>
                <a:spcPts val="1200"/>
              </a:spcAft>
            </a:pPr>
            <a:r>
              <a:rPr sz="2000" dirty="0"/>
              <a:t>Capable of sensing TV signals, limited hardware functionality, analysis of design through simulations</a:t>
            </a:r>
            <a:r>
              <a:rPr lang="en-US" sz="2000" dirty="0"/>
              <a:t> </a:t>
            </a:r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sz="2800" dirty="0">
                <a:solidFill>
                  <a:srgbClr val="FF0000"/>
                </a:solidFill>
              </a:rPr>
              <a:t>Version 2:</a:t>
            </a:r>
            <a:r>
              <a:rPr sz="2800" dirty="0"/>
              <a:t> </a:t>
            </a:r>
            <a:r>
              <a:rPr lang="en-US" sz="2800" dirty="0"/>
              <a:t>Infrastructure based networking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(WhiteFi)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Capable of sensing TV signals &amp; microphones</a:t>
            </a:r>
            <a:r>
              <a:rPr sz="2000" dirty="0"/>
              <a:t>, deployed in lab</a:t>
            </a:r>
          </a:p>
          <a:p>
            <a:pPr lvl="1">
              <a:spcAft>
                <a:spcPts val="1200"/>
              </a:spcAft>
              <a:buNone/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sz="2800" dirty="0">
                <a:solidFill>
                  <a:srgbClr val="FF0000"/>
                </a:solidFill>
              </a:rPr>
              <a:t>Version 3:</a:t>
            </a:r>
            <a:r>
              <a:rPr sz="2800" dirty="0"/>
              <a:t> </a:t>
            </a:r>
            <a:r>
              <a:rPr lang="en-US" sz="2800" dirty="0"/>
              <a:t>Campus-wide backbone network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(WhiteFi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Geolocation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</a:t>
            </a:r>
            <a:r>
              <a:rPr sz="2000" dirty="0"/>
              <a:t>eploy</a:t>
            </a:r>
            <a:r>
              <a:rPr lang="en-US" sz="2000" dirty="0"/>
              <a:t>ed</a:t>
            </a:r>
            <a:r>
              <a:rPr sz="2000" dirty="0"/>
              <a:t> on campus, and provide coverage in MS Shuttles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2438400"/>
            <a:ext cx="442204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DySPAN</a:t>
            </a:r>
            <a:r>
              <a:rPr lang="en-US" dirty="0">
                <a:solidFill>
                  <a:schemeClr val="bg1"/>
                </a:solidFill>
              </a:rPr>
              <a:t> 2007, </a:t>
            </a:r>
            <a:r>
              <a:rPr lang="en-US" dirty="0" err="1">
                <a:solidFill>
                  <a:schemeClr val="bg1"/>
                </a:solidFill>
              </a:rPr>
              <a:t>MobiHoc</a:t>
            </a:r>
            <a:r>
              <a:rPr lang="en-US" dirty="0">
                <a:solidFill>
                  <a:schemeClr val="bg1"/>
                </a:solidFill>
              </a:rPr>
              <a:t> 2007, LANMAN 2008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4144793"/>
            <a:ext cx="448513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SIGCOMM 2008, SIGCOMM 2009 (Best Paper)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63"/>
    </mc:Choice>
    <mc:Fallback xmlns="">
      <p:transition spd="slow" advTm="120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Goal: Provide Internet connectivity in campus shuttles</a:t>
            </a:r>
          </a:p>
          <a:p>
            <a:pPr lvl="1"/>
            <a:r>
              <a:rPr lang="en-US" sz="2000" dirty="0"/>
              <a:t>Cover approx. 1 sq. mile</a:t>
            </a:r>
          </a:p>
          <a:p>
            <a:pPr lvl="1"/>
            <a:r>
              <a:rPr lang="en-US" sz="2000" dirty="0"/>
              <a:t>Support existing Wi-Fi devices in the shuttle</a:t>
            </a:r>
          </a:p>
          <a:p>
            <a:endParaRPr lang="en-US" sz="2400" dirty="0"/>
          </a:p>
          <a:p>
            <a:r>
              <a:rPr lang="en-US" sz="2400" dirty="0"/>
              <a:t>Solution:</a:t>
            </a:r>
          </a:p>
          <a:p>
            <a:pPr lvl="1"/>
            <a:r>
              <a:rPr lang="en-US" sz="2000" dirty="0"/>
              <a:t>Connect shuttle to base station over white spaces</a:t>
            </a:r>
          </a:p>
          <a:p>
            <a:pPr lvl="1"/>
            <a:r>
              <a:rPr lang="en-US" sz="2000" dirty="0"/>
              <a:t>Bridge white space to Wi-Fi inside the shuttle</a:t>
            </a:r>
          </a:p>
          <a:p>
            <a:pPr lvl="1"/>
            <a:endParaRPr lang="en-US" sz="2000" dirty="0"/>
          </a:p>
          <a:p>
            <a:r>
              <a:rPr lang="en-US" sz="2400" dirty="0"/>
              <a:t>Obtained FCC experimental license to operate over TV bands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47" y="1981200"/>
            <a:ext cx="2183753" cy="2619400"/>
          </a:xfrm>
          <a:prstGeom prst="rect">
            <a:avLst/>
          </a:prstGeom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69"/>
    </mc:Choice>
    <mc:Fallback xmlns="">
      <p:transition spd="slow" advTm="12006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Implemented and deployed the </a:t>
            </a:r>
            <a:r>
              <a:rPr lang="en-US" sz="2000" dirty="0">
                <a:solidFill>
                  <a:srgbClr val="FF0000"/>
                </a:solidFill>
              </a:rPr>
              <a:t>world’s first operational white space network</a:t>
            </a:r>
            <a:r>
              <a:rPr lang="en-US" sz="2000" dirty="0">
                <a:solidFill>
                  <a:prstClr val="black"/>
                </a:solidFill>
              </a:rPr>
              <a:t> on Microsoft Redmond campus (Oct. 16, 2009)</a:t>
            </a:r>
          </a:p>
        </p:txBody>
      </p:sp>
      <p:pic>
        <p:nvPicPr>
          <p:cNvPr id="6" name="Picture 2" descr="C:\Users\bahl\MS\Presentations\2009\WSN\Pictures\IMG_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6" y="2601104"/>
            <a:ext cx="2478308" cy="1858731"/>
          </a:xfrm>
          <a:prstGeom prst="rect">
            <a:avLst/>
          </a:prstGeom>
          <a:extLst/>
        </p:spPr>
      </p:pic>
      <p:sp>
        <p:nvSpPr>
          <p:cNvPr id="7" name="TextBox 6"/>
          <p:cNvSpPr txBox="1"/>
          <p:nvPr/>
        </p:nvSpPr>
        <p:spPr>
          <a:xfrm>
            <a:off x="746652" y="2301724"/>
            <a:ext cx="2488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en-US" sz="1400" dirty="0">
                <a:solidFill>
                  <a:prstClr val="black"/>
                </a:solidFill>
              </a:rPr>
              <a:t>White Space Network Setup</a:t>
            </a:r>
          </a:p>
        </p:txBody>
      </p:sp>
      <p:pic>
        <p:nvPicPr>
          <p:cNvPr id="8" name="Picture 5" descr="C:\Users\bahl\MS\Presentations\2009\WSN\Pictures\IMG_3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87" y="4459835"/>
            <a:ext cx="2588049" cy="1940965"/>
          </a:xfrm>
          <a:prstGeom prst="rect">
            <a:avLst/>
          </a:prstGeom>
          <a:extLst/>
        </p:spPr>
      </p:pic>
      <p:sp>
        <p:nvSpPr>
          <p:cNvPr id="9" name="TextBox 8"/>
          <p:cNvSpPr txBox="1"/>
          <p:nvPr/>
        </p:nvSpPr>
        <p:spPr>
          <a:xfrm>
            <a:off x="6301971" y="6392913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en-US" sz="1400" dirty="0">
                <a:solidFill>
                  <a:prstClr val="black"/>
                </a:solidFill>
              </a:rPr>
              <a:t>Data packets over UHF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74757" y="2129711"/>
            <a:ext cx="2607013" cy="1777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56105" y="3935325"/>
            <a:ext cx="118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en-US" sz="1400" dirty="0">
                <a:solidFill>
                  <a:prstClr val="black"/>
                </a:solidFill>
              </a:rPr>
              <a:t>WS Antenna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1407" y="2463352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en-US" sz="1400" dirty="0">
                <a:solidFill>
                  <a:prstClr val="black"/>
                </a:solidFill>
              </a:rPr>
              <a:t>Shuttle Deployment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446588" y="4301714"/>
            <a:ext cx="2852591" cy="2139321"/>
          </a:xfrm>
          <a:prstGeom prst="rect">
            <a:avLst/>
          </a:prstGeom>
          <a:extLst/>
        </p:spPr>
      </p:pic>
      <p:sp>
        <p:nvSpPr>
          <p:cNvPr id="16" name="TextBox 15"/>
          <p:cNvSpPr txBox="1"/>
          <p:nvPr/>
        </p:nvSpPr>
        <p:spPr>
          <a:xfrm>
            <a:off x="2025336" y="6392912"/>
            <a:ext cx="2418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en-US" sz="1400" dirty="0">
                <a:solidFill>
                  <a:prstClr val="black"/>
                </a:solidFill>
              </a:rPr>
              <a:t>WS Antenna on MS Shuttle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561617" y="2771129"/>
            <a:ext cx="2913140" cy="218473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1902744391"/>
      </p:ext>
    </p:extLst>
  </p:cSld>
  <p:clrMapOvr>
    <a:masterClrMapping/>
  </p:clrMapOvr>
  <p:transition advTm="3624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/>
              <a:t>Hardware design</a:t>
            </a:r>
          </a:p>
          <a:p>
            <a:pPr>
              <a:lnSpc>
                <a:spcPct val="125000"/>
              </a:lnSpc>
            </a:pPr>
            <a:r>
              <a:rPr lang="en-US" dirty="0"/>
              <a:t>Determining white spaces</a:t>
            </a:r>
          </a:p>
          <a:p>
            <a:pPr>
              <a:lnSpc>
                <a:spcPct val="125000"/>
              </a:lnSpc>
            </a:pPr>
            <a:r>
              <a:rPr lang="en-US" dirty="0"/>
              <a:t>Base station placement</a:t>
            </a:r>
          </a:p>
          <a:p>
            <a:pPr>
              <a:lnSpc>
                <a:spcPct val="125000"/>
              </a:lnSpc>
            </a:pPr>
            <a:r>
              <a:rPr lang="en-US" dirty="0"/>
              <a:t>Channel assignment</a:t>
            </a:r>
          </a:p>
          <a:p>
            <a:pPr>
              <a:lnSpc>
                <a:spcPct val="125000"/>
              </a:lnSpc>
            </a:pPr>
            <a:r>
              <a:rPr lang="en-US" dirty="0"/>
              <a:t>Dealing with wireless mics</a:t>
            </a:r>
          </a:p>
          <a:p>
            <a:pPr>
              <a:lnSpc>
                <a:spcPct val="125000"/>
              </a:lnSpc>
            </a:pPr>
            <a:r>
              <a:rPr lang="en-US" dirty="0"/>
              <a:t>Security, discovery,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78"/>
    </mc:Choice>
    <mc:Fallback xmlns="">
      <p:transition spd="slow" advTm="5417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Hardware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Send high data rate signals in TV bands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Wi-Fi card + UHF translator</a:t>
            </a:r>
          </a:p>
          <a:p>
            <a:r>
              <a:rPr lang="en-US" dirty="0"/>
              <a:t>Operate in vacant TV bands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Detect TV transmissions using a scanner</a:t>
            </a:r>
          </a:p>
          <a:p>
            <a:r>
              <a:rPr lang="en-US" dirty="0"/>
              <a:t>Avoid hidden terminal problem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Detect TV transmission much below decode threshold</a:t>
            </a:r>
          </a:p>
          <a:p>
            <a:r>
              <a:rPr lang="en-US" dirty="0"/>
              <a:t>Signal should fit in TV band (6 MHz)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Modify Wi-Fi driver to generate 5 MHz signals</a:t>
            </a:r>
          </a:p>
          <a:p>
            <a:r>
              <a:rPr lang="en-US" dirty="0"/>
              <a:t>Utilize fragments of different widths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Modify Wi-Fi driver to generate 5-10-20-40 MHz signals</a:t>
            </a:r>
            <a:endParaRPr lang="en-US" dirty="0"/>
          </a:p>
          <a:p>
            <a:pPr algn="r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00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KNOWS White Spaces Platform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700" y="1828800"/>
            <a:ext cx="3429000" cy="360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00150" y="2400300"/>
            <a:ext cx="800100" cy="2857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457450"/>
            <a:ext cx="10287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TV/MIC detection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900" y="2457450"/>
            <a:ext cx="5143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FFT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43434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Connection Manager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50292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Atheros</a:t>
            </a:r>
            <a:r>
              <a:rPr lang="en-US" sz="1600" dirty="0"/>
              <a:t> Device Driver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5950" y="1885950"/>
            <a:ext cx="2045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Windows PC</a:t>
            </a:r>
          </a:p>
        </p:txBody>
      </p: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>
            <a:off x="3314700" y="27432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rot="5400000">
            <a:off x="3057525" y="48006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0650" y="1828800"/>
            <a:ext cx="2914650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29250" y="2228850"/>
            <a:ext cx="25146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15100" y="2571750"/>
            <a:ext cx="13144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UHF RX Daughterboard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43550" y="2571750"/>
            <a:ext cx="6286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FPGA</a:t>
            </a: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>
            <a:off x="4286250" y="27432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4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UHF </a:t>
            </a:r>
          </a:p>
          <a:p>
            <a:pPr algn="ctr"/>
            <a:r>
              <a:rPr lang="en-US" sz="1400" dirty="0"/>
              <a:t>Translator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292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Wi-Fi Card</a:t>
            </a:r>
          </a:p>
        </p:txBody>
      </p:sp>
      <p:cxnSp>
        <p:nvCxnSpPr>
          <p:cNvPr id="32" name="Straight Arrow Connector 31"/>
          <p:cNvCxnSpPr>
            <a:stCxn id="11" idx="3"/>
            <a:endCxn id="31" idx="1"/>
          </p:cNvCxnSpPr>
          <p:nvPr/>
        </p:nvCxnSpPr>
        <p:spPr>
          <a:xfrm>
            <a:off x="4286250" y="51435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0" idx="1"/>
          </p:cNvCxnSpPr>
          <p:nvPr/>
        </p:nvCxnSpPr>
        <p:spPr>
          <a:xfrm>
            <a:off x="6343650" y="5143500"/>
            <a:ext cx="6858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0"/>
          </p:cNvCxnSpPr>
          <p:nvPr/>
        </p:nvCxnSpPr>
        <p:spPr>
          <a:xfrm rot="5400000">
            <a:off x="7258050" y="46863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6250" y="4466089"/>
            <a:ext cx="3200400" cy="8389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7829550" y="4857750"/>
            <a:ext cx="800100" cy="685800"/>
            <a:chOff x="2156308" y="3751649"/>
            <a:chExt cx="927735" cy="693738"/>
          </a:xfrm>
        </p:grpSpPr>
        <p:sp>
          <p:nvSpPr>
            <p:cNvPr id="63" name="Arc 14"/>
            <p:cNvSpPr>
              <a:spLocks noChangeAspect="1"/>
            </p:cNvSpPr>
            <p:nvPr/>
          </p:nvSpPr>
          <p:spPr bwMode="auto">
            <a:xfrm rot="2018351">
              <a:off x="2252193" y="3759587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15"/>
            <p:cNvSpPr>
              <a:spLocks noChangeAspect="1"/>
            </p:cNvSpPr>
            <p:nvPr/>
          </p:nvSpPr>
          <p:spPr bwMode="auto">
            <a:xfrm rot="2018351">
              <a:off x="2444281" y="3751649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13"/>
            <p:cNvSpPr>
              <a:spLocks noChangeAspect="1"/>
            </p:cNvSpPr>
            <p:nvPr/>
          </p:nvSpPr>
          <p:spPr bwMode="auto">
            <a:xfrm rot="2018351">
              <a:off x="2156308" y="3818964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29250" y="38862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Whitespace Radio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86450" y="21717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Scanner (SDR)</a:t>
            </a:r>
          </a:p>
        </p:txBody>
      </p:sp>
      <p:pic>
        <p:nvPicPr>
          <p:cNvPr id="33" name="Picture 32" descr="DSC_1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950" y="1371600"/>
            <a:ext cx="2457450" cy="2479142"/>
          </a:xfrm>
          <a:prstGeom prst="rect">
            <a:avLst/>
          </a:prstGeom>
        </p:spPr>
      </p:pic>
      <p:cxnSp>
        <p:nvCxnSpPr>
          <p:cNvPr id="34" name="Elbow Connector 33"/>
          <p:cNvCxnSpPr>
            <a:stCxn id="29" idx="3"/>
            <a:endCxn id="33" idx="1"/>
          </p:cNvCxnSpPr>
          <p:nvPr/>
        </p:nvCxnSpPr>
        <p:spPr bwMode="auto">
          <a:xfrm flipV="1">
            <a:off x="5927272" y="2611171"/>
            <a:ext cx="530678" cy="173222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43" name="Elbow Connector 42"/>
          <p:cNvCxnSpPr>
            <a:stCxn id="6" idx="2"/>
            <a:endCxn id="9" idx="0"/>
          </p:cNvCxnSpPr>
          <p:nvPr/>
        </p:nvCxnSpPr>
        <p:spPr>
          <a:xfrm rot="16200000" flipH="1">
            <a:off x="2386012" y="3443287"/>
            <a:ext cx="1314450" cy="485775"/>
          </a:xfrm>
          <a:prstGeom prst="bentConnector3">
            <a:avLst>
              <a:gd name="adj1" fmla="val 50000"/>
            </a:avLst>
          </a:prstGeom>
          <a:ln w="349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t-rohanm\Pictures\Picasa Exports\Nikon\DSC_1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514600"/>
            <a:ext cx="5355772" cy="36576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571750" y="5314950"/>
            <a:ext cx="1485900" cy="4572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Variable Channel Width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2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6"/>
    </mc:Choice>
    <mc:Fallback xmlns="">
      <p:transition spd="slow" advTm="12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2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66" grpId="0"/>
      <p:bldP spid="66" grpId="1"/>
      <p:bldP spid="67" grpId="0"/>
      <p:bldP spid="67" grpId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 Spectrum Crunch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FCC Broadband Plan calls it the “Impending Spectrum Crisis”</a:t>
            </a:r>
          </a:p>
          <a:p>
            <a:endParaRPr lang="en-US" sz="2400" dirty="0"/>
          </a:p>
          <a:p>
            <a:r>
              <a:rPr lang="en-US" sz="2400" dirty="0"/>
              <a:t>Limited amount of good spectrum, while demand increasing</a:t>
            </a:r>
          </a:p>
          <a:p>
            <a:pPr lvl="1"/>
            <a:r>
              <a:rPr lang="en-US" sz="2000" dirty="0"/>
              <a:t>Smartphone growth projected to double by 2014 (</a:t>
            </a:r>
            <a:r>
              <a:rPr lang="en-US" sz="2000" dirty="0" err="1"/>
              <a:t>iSuppli</a:t>
            </a:r>
            <a:r>
              <a:rPr lang="en-US" sz="2000" dirty="0"/>
              <a:t> 2010)</a:t>
            </a:r>
          </a:p>
          <a:p>
            <a:pPr lvl="1"/>
            <a:r>
              <a:rPr lang="en-US" sz="2000" dirty="0"/>
              <a:t>Increasing demand for media (YouTube, </a:t>
            </a:r>
            <a:r>
              <a:rPr lang="en-US" sz="2000" dirty="0" err="1"/>
              <a:t>NetFlix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CTIA has requested for 800 MHz by 2015</a:t>
            </a:r>
          </a:p>
          <a:p>
            <a:endParaRPr lang="en-US" sz="2400" dirty="0"/>
          </a:p>
          <a:p>
            <a:r>
              <a:rPr lang="en-US" sz="2400" dirty="0"/>
              <a:t>FCC promises to provide 500 MHz by that time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1074" y="499024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400" i="1" dirty="0"/>
              <a:t>“The industry is quickly approaching the point where consumer demand for mobile broadband data will surpass the telecommunication companies’ abilities to handle the traffic. </a:t>
            </a:r>
            <a:r>
              <a:rPr lang="en-US" sz="1400" b="1" i="1" dirty="0">
                <a:solidFill>
                  <a:srgbClr val="FF0000"/>
                </a:solidFill>
              </a:rPr>
              <a:t>Something needs to happen soon</a:t>
            </a:r>
            <a:r>
              <a:rPr lang="en-US" sz="1400" i="1" dirty="0"/>
              <a:t>” </a:t>
            </a:r>
            <a:r>
              <a:rPr lang="en-US" sz="1400" dirty="0"/>
              <a:t>De la Vega, chair of CTIA, 2009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5325" y="4707088"/>
            <a:ext cx="4572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400" i="1" dirty="0"/>
              <a:t>“Customers Angered as </a:t>
            </a:r>
            <a:r>
              <a:rPr lang="en-US" sz="1400" b="1" i="1" dirty="0">
                <a:solidFill>
                  <a:srgbClr val="FF0000"/>
                </a:solidFill>
              </a:rPr>
              <a:t>iPhones Overload AT&amp;T</a:t>
            </a:r>
            <a:r>
              <a:rPr lang="en-US" sz="1400" i="1" dirty="0"/>
              <a:t>” </a:t>
            </a:r>
          </a:p>
          <a:p>
            <a:pPr>
              <a:buNone/>
            </a:pPr>
            <a:r>
              <a:rPr lang="en-US" sz="1400" dirty="0"/>
              <a:t>Headline in New York Times , 2.Sept 2009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79557"/>
            <a:ext cx="5175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1" dirty="0"/>
              <a:t>“</a:t>
            </a:r>
            <a:r>
              <a:rPr lang="en-US" sz="1400" b="1" i="1" dirty="0">
                <a:solidFill>
                  <a:srgbClr val="FF0000"/>
                </a:solidFill>
              </a:rPr>
              <a:t>Globally, mobile data traffic </a:t>
            </a:r>
            <a:r>
              <a:rPr lang="en-US" sz="1400" dirty="0"/>
              <a:t>is expected</a:t>
            </a:r>
            <a:r>
              <a:rPr lang="en-US" sz="1400" b="1" i="1" dirty="0"/>
              <a:t> </a:t>
            </a:r>
            <a:r>
              <a:rPr lang="en-US" sz="1400" b="1" i="1" dirty="0">
                <a:solidFill>
                  <a:srgbClr val="FF0000"/>
                </a:solidFill>
              </a:rPr>
              <a:t>to double every year through 2013</a:t>
            </a:r>
            <a:r>
              <a:rPr lang="en-US" sz="1400" i="1" dirty="0"/>
              <a:t>. Whether an iPhone, a Storm or a </a:t>
            </a:r>
            <a:r>
              <a:rPr lang="en-US" sz="1400" i="1" dirty="0" err="1"/>
              <a:t>Gphone</a:t>
            </a:r>
            <a:r>
              <a:rPr lang="en-US" sz="1400" i="1" dirty="0"/>
              <a:t>, the world is changing. We’re just starting to scratch the surface of these issues that AT&amp;T is facing.”, </a:t>
            </a:r>
            <a:r>
              <a:rPr lang="en-US" sz="1400" dirty="0"/>
              <a:t>Cisco Systems, 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5876640"/>
            <a:ext cx="4572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400" i="1" dirty="0"/>
              <a:t>“</a:t>
            </a:r>
            <a:r>
              <a:rPr lang="en-US" sz="1400" b="1" i="1" dirty="0">
                <a:solidFill>
                  <a:srgbClr val="FF0000"/>
                </a:solidFill>
              </a:rPr>
              <a:t>Heaviest Users of Phone Data Will Pay More</a:t>
            </a:r>
            <a:r>
              <a:rPr lang="en-US" sz="1400" i="1" dirty="0"/>
              <a:t>” </a:t>
            </a:r>
          </a:p>
          <a:p>
            <a:pPr>
              <a:buNone/>
            </a:pPr>
            <a:r>
              <a:rPr lang="en-US" sz="1400" dirty="0"/>
              <a:t>Headline in New York Times , 2.June 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42"/>
    </mc:Choice>
    <mc:Fallback xmlns="">
      <p:transition spd="slow" advTm="135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Geo-location Service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3"/>
              </a:rPr>
              <a:t>http://whitespaces.msresearch.us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r>
              <a:rPr lang="en-US" dirty="0"/>
              <a:t>Use centralized service in addition to sensing</a:t>
            </a:r>
          </a:p>
          <a:p>
            <a:pPr lvl="1"/>
            <a:r>
              <a:rPr lang="en-US" dirty="0"/>
              <a:t>Returns list of available TV channels at given location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55" y="2971800"/>
            <a:ext cx="456705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426311" y="2506840"/>
            <a:ext cx="1066800" cy="51589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Propagation Modeling</a:t>
            </a:r>
            <a:endParaRPr kumimoji="0" lang="en-US" sz="12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609630" y="2644978"/>
            <a:ext cx="650331" cy="239615"/>
          </a:xfrm>
          <a:prstGeom prst="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669161" y="2644979"/>
            <a:ext cx="606318" cy="239615"/>
          </a:xfrm>
          <a:prstGeom prst="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Bent-Up Arrow 8"/>
          <p:cNvSpPr/>
          <p:nvPr/>
        </p:nvSpPr>
        <p:spPr bwMode="auto">
          <a:xfrm>
            <a:off x="1669161" y="3084694"/>
            <a:ext cx="1143000" cy="427876"/>
          </a:xfrm>
          <a:prstGeom prst="bentUpArrow">
            <a:avLst>
              <a:gd name="adj1" fmla="val 24589"/>
              <a:gd name="adj2" fmla="val 29533"/>
              <a:gd name="adj3" fmla="val 23800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Bent-Up Arrow 9"/>
          <p:cNvSpPr/>
          <p:nvPr/>
        </p:nvSpPr>
        <p:spPr bwMode="auto">
          <a:xfrm>
            <a:off x="1669161" y="3084693"/>
            <a:ext cx="1752600" cy="1114066"/>
          </a:xfrm>
          <a:prstGeom prst="bentUpArrow">
            <a:avLst>
              <a:gd name="adj1" fmla="val 10653"/>
              <a:gd name="adj2" fmla="val 11632"/>
              <a:gd name="adj3" fmla="val 12085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30"/>
          <p:cNvSpPr txBox="1"/>
          <p:nvPr/>
        </p:nvSpPr>
        <p:spPr>
          <a:xfrm>
            <a:off x="4364961" y="2586401"/>
            <a:ext cx="448589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dirty="0"/>
              <a:t>&lt;primary user [ ], signal strength [ ] at location&gt;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93145" y="2522359"/>
            <a:ext cx="1253127" cy="445084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TV/MIC data</a:t>
            </a:r>
          </a:p>
          <a:p>
            <a:pPr algn="ctr"/>
            <a:r>
              <a:rPr lang="en-US" sz="800" i="1" dirty="0">
                <a:solidFill>
                  <a:srgbClr val="FFFFFF"/>
                </a:solidFill>
              </a:rPr>
              <a:t>(</a:t>
            </a:r>
            <a:r>
              <a:rPr lang="en-US" sz="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FCC</a:t>
            </a:r>
            <a:r>
              <a:rPr lang="en-US" sz="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CDBS, others)</a:t>
            </a:r>
            <a:endParaRPr kumimoji="0" lang="en-US" sz="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15508" y="3248942"/>
            <a:ext cx="1253127" cy="416417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Location</a:t>
            </a:r>
          </a:p>
          <a:p>
            <a:pPr algn="ctr"/>
            <a:r>
              <a:rPr kumimoji="0" lang="en-US" sz="800" b="0" i="1" u="none" strike="noStrike" cap="none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(Latitude, Longitude)</a:t>
            </a:r>
            <a:endParaRPr kumimoji="0" lang="en-US" sz="800" b="0" i="1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15507" y="3909014"/>
            <a:ext cx="1253127" cy="442145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Terrain Data</a:t>
            </a:r>
          </a:p>
          <a:p>
            <a:pPr algn="ctr"/>
            <a:r>
              <a:rPr kumimoji="0" lang="en-US" sz="800" b="0" i="1" u="none" strike="noStrike" cap="none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(Globe,</a:t>
            </a:r>
            <a:r>
              <a:rPr kumimoji="0" lang="en-US" sz="800" b="0" i="1" u="none" strike="noStrike" cap="none" normalizeH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SRTM)</a:t>
            </a:r>
            <a:endParaRPr kumimoji="0" lang="en-US" sz="300" b="0" i="1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266212" y="4648200"/>
            <a:ext cx="39488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/>
              <a:t>Features</a:t>
            </a:r>
            <a:endParaRPr lang="en-US" sz="1200" b="1" u="sng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Can configure various parameters, e.g.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propagation models: L-R, Free Space, </a:t>
            </a:r>
            <a:r>
              <a:rPr lang="en-US" sz="1200" dirty="0" err="1"/>
              <a:t>Egli</a:t>
            </a:r>
            <a:endParaRPr lang="en-US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detection threshold (-114 </a:t>
            </a:r>
            <a:r>
              <a:rPr lang="en-US" sz="1200" dirty="0" err="1"/>
              <a:t>dBm</a:t>
            </a:r>
            <a:r>
              <a:rPr lang="en-US" sz="1200" dirty="0"/>
              <a:t> by default)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Protection for MICs by adding as primary user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Accuracy: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combines terrain sources for accurate results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/>
              <a:t>results validated across1500 miles in WA state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Includes analysis of white space availability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(forthcoming) Internationalization of TV tower data</a:t>
            </a:r>
          </a:p>
        </p:txBody>
      </p:sp>
    </p:spTree>
    <p:extLst>
      <p:ext uri="{BB962C8B-B14F-4D97-AF65-F5344CB8AC3E}">
        <p14:creationId xmlns:p14="http://schemas.microsoft.com/office/powerpoint/2010/main" val="4214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2"/>
    </mc:Choice>
    <mc:Fallback xmlns="">
      <p:transition spd="slow" advTm="7265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</a:t>
            </a:r>
            <a:r>
              <a:rPr lang="en-US" dirty="0" err="1"/>
              <a:t>Fi</a:t>
            </a:r>
            <a:r>
              <a:rPr lang="en-US" dirty="0"/>
              <a:t>: Geo-Location Database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1662370"/>
            <a:ext cx="425679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85" y="1860632"/>
            <a:ext cx="4080803" cy="29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39365" y="5379625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FCC mandated</a:t>
            </a: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rot="16200000" flipV="1">
            <a:off x="6055527" y="4633824"/>
            <a:ext cx="1028905" cy="462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75646" y="5179570"/>
            <a:ext cx="2149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Our geo-location </a:t>
            </a:r>
            <a:br>
              <a:rPr lang="en-US" dirty="0"/>
            </a:br>
            <a:r>
              <a:rPr lang="en-US" dirty="0"/>
              <a:t>database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774814" y="4428791"/>
            <a:ext cx="828850" cy="672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88755401"/>
      </p:ext>
    </p:extLst>
  </p:cSld>
  <p:clrMapOvr>
    <a:masterClrMapping/>
  </p:clrMapOvr>
  <p:transition advTm="1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Station Placement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264" y="1295401"/>
            <a:ext cx="8229600" cy="619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Problem: How many base stations do we need?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35" y="2209800"/>
            <a:ext cx="428406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2" y="1915180"/>
            <a:ext cx="4160463" cy="442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7" y="6334780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63"/>
            <a:r>
              <a:rPr lang="en-US" sz="1400" i="0" dirty="0"/>
              <a:t>MSR’s Redmond Campus </a:t>
            </a:r>
          </a:p>
          <a:p>
            <a:pPr algn="ctr" defTabSz="914363"/>
            <a:r>
              <a:rPr lang="en-US" sz="1400" dirty="0"/>
              <a:t>Route taken by the shuttle (</a:t>
            </a:r>
            <a:r>
              <a:rPr lang="en-US" sz="1400" i="0" dirty="0"/>
              <a:t>0.95 miles x 0.75 miles)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2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4"/>
    </mc:Choice>
    <mc:Fallback xmlns="">
      <p:transition spd="slow" advTm="3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969696"/>
                </a:solidFill>
              </a:rPr>
              <a:t>Hardware design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969696"/>
                </a:solidFill>
              </a:rPr>
              <a:t>Determining white spaces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969696"/>
                </a:solidFill>
              </a:rPr>
              <a:t>Base station placement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33CC"/>
                </a:solidFill>
              </a:rPr>
              <a:t>Channel assignment</a:t>
            </a:r>
          </a:p>
          <a:p>
            <a:pPr>
              <a:lnSpc>
                <a:spcPct val="125000"/>
              </a:lnSpc>
            </a:pPr>
            <a:r>
              <a:rPr lang="en-US" dirty="0"/>
              <a:t>Dealing with wireless mics</a:t>
            </a:r>
          </a:p>
          <a:p>
            <a:pPr>
              <a:lnSpc>
                <a:spcPct val="125000"/>
              </a:lnSpc>
            </a:pPr>
            <a:r>
              <a:rPr lang="en-US" dirty="0"/>
              <a:t>Security, discovery,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6"/>
    </mc:Choice>
    <mc:Fallback xmlns="">
      <p:transition spd="slow" advTm="978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Assignment in Wi-Fi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42950" y="548640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Fixed Width Channels</a:t>
            </a:r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189" y="2850094"/>
            <a:ext cx="927652" cy="762000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>
          <a:xfrm>
            <a:off x="5362430" y="3714750"/>
            <a:ext cx="18946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354361" y="3714750"/>
            <a:ext cx="645428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28439" y="3714750"/>
            <a:ext cx="62865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99789" y="3714750"/>
            <a:ext cx="6373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57600" y="5486400"/>
            <a:ext cx="45148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sym typeface="Symbol"/>
              </a:rPr>
              <a:t>  Optimize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which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channel to use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43746" name="Picture 2" descr="C:\Users\t-rohanm\AppData\Local\Microsoft\Windows\Temporary Internet Files\Content.IE5\GYQXHH43\MCj043256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989" y="2343150"/>
            <a:ext cx="1828572" cy="1828572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876280" y="3714750"/>
            <a:ext cx="18946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68211" y="3714750"/>
            <a:ext cx="645428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2289" y="3714750"/>
            <a:ext cx="62865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13639" y="3714750"/>
            <a:ext cx="6373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849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84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422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9997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136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056439" y="3938885"/>
            <a:ext cx="1746484" cy="466130"/>
            <a:chOff x="5200650" y="3938885"/>
            <a:chExt cx="1746484" cy="466130"/>
          </a:xfrm>
        </p:grpSpPr>
        <p:sp>
          <p:nvSpPr>
            <p:cNvPr id="44" name="TextBox 43"/>
            <p:cNvSpPr txBox="1"/>
            <p:nvPr/>
          </p:nvSpPr>
          <p:spPr>
            <a:xfrm>
              <a:off x="520065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2930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29350" y="3938885"/>
              <a:ext cx="71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3711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542589" y="3938885"/>
            <a:ext cx="1746484" cy="466130"/>
            <a:chOff x="5200650" y="3938885"/>
            <a:chExt cx="1746484" cy="466130"/>
          </a:xfrm>
        </p:grpSpPr>
        <p:sp>
          <p:nvSpPr>
            <p:cNvPr id="92" name="TextBox 91"/>
            <p:cNvSpPr txBox="1"/>
            <p:nvPr/>
          </p:nvSpPr>
          <p:spPr>
            <a:xfrm>
              <a:off x="520065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2930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29350" y="3938885"/>
              <a:ext cx="71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97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4"/>
    </mc:Choice>
    <mc:Fallback xmlns="">
      <p:transition spd="slow" advTm="19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9" grpId="0" animBg="1"/>
      <p:bldP spid="39" grpId="0" animBg="1"/>
      <p:bldP spid="39" grpId="1" animBg="1"/>
      <p:bldP spid="48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322" y="2343150"/>
            <a:ext cx="1072279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Spectrum Assignment in WhiteFi</a:t>
            </a:r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850094"/>
            <a:ext cx="927652" cy="762000"/>
          </a:xfrm>
          <a:prstGeom prst="rect">
            <a:avLst/>
          </a:prstGeom>
          <a:noFill/>
        </p:spPr>
      </p:pic>
      <p:grpSp>
        <p:nvGrpSpPr>
          <p:cNvPr id="115" name="Group 114"/>
          <p:cNvGrpSpPr/>
          <p:nvPr/>
        </p:nvGrpSpPr>
        <p:grpSpPr>
          <a:xfrm>
            <a:off x="5012422" y="3714750"/>
            <a:ext cx="1714500" cy="864656"/>
            <a:chOff x="514350" y="3657600"/>
            <a:chExt cx="1714500" cy="864656"/>
          </a:xfrm>
        </p:grpSpPr>
        <p:sp>
          <p:nvSpPr>
            <p:cNvPr id="94" name="Rectangle 93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8531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5345973" y="3666309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657350" y="3707344"/>
            <a:ext cx="1714500" cy="864656"/>
            <a:chOff x="1657350" y="2907244"/>
            <a:chExt cx="1714500" cy="864656"/>
          </a:xfrm>
        </p:grpSpPr>
        <p:sp>
          <p:nvSpPr>
            <p:cNvPr id="117" name="Rectangle 116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5711187" y="3666309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372100" y="3657600"/>
            <a:ext cx="711928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bg2"/>
          </a:solidFill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14649" y="4286250"/>
            <a:ext cx="4057651" cy="1123225"/>
          </a:xfrm>
          <a:custGeom>
            <a:avLst/>
            <a:gdLst>
              <a:gd name="connsiteX0" fmla="*/ 3718559 w 4100285"/>
              <a:gd name="connsiteY0" fmla="*/ 0 h 1081315"/>
              <a:gd name="connsiteX1" fmla="*/ 3570514 w 4100285"/>
              <a:gd name="connsiteY1" fmla="*/ 923109 h 1081315"/>
              <a:gd name="connsiteX2" fmla="*/ 539931 w 4100285"/>
              <a:gd name="connsiteY2" fmla="*/ 949234 h 1081315"/>
              <a:gd name="connsiteX3" fmla="*/ 330925 w 4100285"/>
              <a:gd name="connsiteY3" fmla="*/ 130629 h 10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285" h="1081315">
                <a:moveTo>
                  <a:pt x="3718559" y="0"/>
                </a:moveTo>
                <a:cubicBezTo>
                  <a:pt x="3909422" y="382451"/>
                  <a:pt x="4100285" y="764903"/>
                  <a:pt x="3570514" y="923109"/>
                </a:cubicBezTo>
                <a:cubicBezTo>
                  <a:pt x="3040743" y="1081315"/>
                  <a:pt x="1079863" y="1081314"/>
                  <a:pt x="539931" y="949234"/>
                </a:cubicBezTo>
                <a:cubicBezTo>
                  <a:pt x="0" y="817154"/>
                  <a:pt x="165462" y="473891"/>
                  <a:pt x="330925" y="130629"/>
                </a:cubicBezTo>
              </a:path>
            </a:pathLst>
          </a:custGeom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4582" y="5886450"/>
            <a:ext cx="25146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Spatial Variation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47732" y="5886450"/>
            <a:ext cx="5139018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sym typeface="Symbol"/>
              </a:rPr>
              <a:t>  BS must use channel </a:t>
            </a:r>
            <a:r>
              <a:rPr lang="en-US" sz="2400" i="1" dirty="0" err="1">
                <a:solidFill>
                  <a:srgbClr val="FF0000"/>
                </a:solidFill>
                <a:sym typeface="Symbol"/>
              </a:rPr>
              <a:t>iff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free at 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900" y="5486400"/>
            <a:ext cx="21145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03418" y="5486400"/>
            <a:ext cx="6326232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sym typeface="Symbol"/>
              </a:rPr>
              <a:t>  Optimize for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both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center channel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and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width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054367" y="3943350"/>
            <a:ext cx="1672555" cy="466130"/>
            <a:chOff x="3331478" y="4171950"/>
            <a:chExt cx="1672555" cy="466130"/>
          </a:xfrm>
        </p:grpSpPr>
        <p:sp>
          <p:nvSpPr>
            <p:cNvPr id="92" name="TextBox 91"/>
            <p:cNvSpPr txBox="1"/>
            <p:nvPr/>
          </p:nvSpPr>
          <p:spPr>
            <a:xfrm>
              <a:off x="3331478" y="4171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743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42445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601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18283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71650" y="2000250"/>
            <a:ext cx="5314950" cy="3600450"/>
            <a:chOff x="2457450" y="342900"/>
            <a:chExt cx="5314950" cy="3600450"/>
          </a:xfrm>
        </p:grpSpPr>
        <p:sp>
          <p:nvSpPr>
            <p:cNvPr id="51" name="Rectangle 50"/>
            <p:cNvSpPr/>
            <p:nvPr/>
          </p:nvSpPr>
          <p:spPr>
            <a:xfrm>
              <a:off x="2457450" y="342900"/>
              <a:ext cx="5314950" cy="3600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6050" y="422910"/>
              <a:ext cx="487703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Spectrum Assignment Problem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48869" y="114300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Goal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00550" y="1143000"/>
              <a:ext cx="2961921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Maximize Throughput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48869" y="186309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Include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00550" y="1863090"/>
              <a:ext cx="2961921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Spectrum at clients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8869" y="282321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Assign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00550" y="2506437"/>
              <a:ext cx="2961921" cy="7200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Center Channel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00550" y="3223260"/>
              <a:ext cx="2961921" cy="5600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Width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8770" y="2989770"/>
              <a:ext cx="374862" cy="43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&amp;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01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2"/>
    </mc:Choice>
    <mc:Fallback xmlns="">
      <p:transition spd="slow" advTm="48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89" grpId="0" animBg="1"/>
      <p:bldP spid="89" grpId="1" animBg="1"/>
      <p:bldP spid="89" grpId="2" animBg="1"/>
      <p:bldP spid="54" grpId="0" animBg="1"/>
      <p:bldP spid="54" grpId="1" animBg="1"/>
      <p:bldP spid="54" grpId="2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5" grpId="0" animBg="1"/>
      <p:bldP spid="5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55222" y="3078694"/>
            <a:ext cx="1731278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52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34891" y="30786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81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10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9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41072" y="25071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BS</a:t>
            </a:r>
          </a:p>
        </p:txBody>
      </p:sp>
      <p:pic>
        <p:nvPicPr>
          <p:cNvPr id="115" name="Picture 114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2683" y="1657350"/>
            <a:ext cx="1072279" cy="13716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6858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5"/>
          <p:cNvGrpSpPr/>
          <p:nvPr/>
        </p:nvGrpSpPr>
        <p:grpSpPr>
          <a:xfrm>
            <a:off x="571500" y="1828800"/>
            <a:ext cx="3257550" cy="800160"/>
            <a:chOff x="2571750" y="5086350"/>
            <a:chExt cx="3257550" cy="800160"/>
          </a:xfrm>
        </p:grpSpPr>
        <p:sp>
          <p:nvSpPr>
            <p:cNvPr id="155" name="TextBox 154"/>
            <p:cNvSpPr txBox="1"/>
            <p:nvPr/>
          </p:nvSpPr>
          <p:spPr>
            <a:xfrm>
              <a:off x="2571750" y="5486400"/>
              <a:ext cx="325755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Use widest possible channel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71750" y="5086350"/>
              <a:ext cx="1257300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5"/>
                  </a:solidFill>
                </a:rPr>
                <a:t>Intuition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" name="Group 71"/>
          <p:cNvGrpSpPr/>
          <p:nvPr/>
        </p:nvGrpSpPr>
        <p:grpSpPr>
          <a:xfrm>
            <a:off x="4943475" y="3257550"/>
            <a:ext cx="647708" cy="657228"/>
            <a:chOff x="5810242" y="4229100"/>
            <a:chExt cx="647708" cy="657228"/>
          </a:xfrm>
        </p:grpSpPr>
        <p:sp>
          <p:nvSpPr>
            <p:cNvPr id="68" name="Rectangle 67"/>
            <p:cNvSpPr/>
            <p:nvPr/>
          </p:nvSpPr>
          <p:spPr>
            <a:xfrm>
              <a:off x="5810242" y="4629150"/>
              <a:ext cx="304808" cy="2571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15050" y="4229100"/>
              <a:ext cx="342900" cy="6572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4578816" y="3306753"/>
            <a:ext cx="1672555" cy="469612"/>
            <a:chOff x="5207466" y="3306753"/>
            <a:chExt cx="1672555" cy="469612"/>
          </a:xfrm>
        </p:grpSpPr>
        <p:grpSp>
          <p:nvGrpSpPr>
            <p:cNvPr id="6" name="Group 63"/>
            <p:cNvGrpSpPr/>
            <p:nvPr/>
          </p:nvGrpSpPr>
          <p:grpSpPr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331478" y="38290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2445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60178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18283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3550" y="33147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571500" y="2743200"/>
            <a:ext cx="3429000" cy="800160"/>
            <a:chOff x="2571750" y="5086350"/>
            <a:chExt cx="3429000" cy="800160"/>
          </a:xfrm>
        </p:grpSpPr>
        <p:sp>
          <p:nvSpPr>
            <p:cNvPr id="74" name="TextBox 73"/>
            <p:cNvSpPr txBox="1"/>
            <p:nvPr/>
          </p:nvSpPr>
          <p:spPr>
            <a:xfrm>
              <a:off x="2571750" y="548640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Limited by </a:t>
              </a:r>
              <a:r>
                <a:rPr lang="en-US" sz="2000" b="1" i="1" dirty="0">
                  <a:solidFill>
                    <a:srgbClr val="FF0000"/>
                  </a:solidFill>
                </a:rPr>
                <a:t>most</a:t>
              </a:r>
              <a:r>
                <a:rPr lang="en-US" sz="2000" b="1" dirty="0">
                  <a:solidFill>
                    <a:srgbClr val="FF0000"/>
                  </a:solidFill>
                </a:rPr>
                <a:t> busy channel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71750" y="5086350"/>
              <a:ext cx="125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But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4914900" y="3257550"/>
            <a:ext cx="685800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886200" y="3257550"/>
            <a:ext cx="97155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1714500" y="3886200"/>
            <a:ext cx="6858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8"/>
          <p:cNvGrpSpPr/>
          <p:nvPr/>
        </p:nvGrpSpPr>
        <p:grpSpPr>
          <a:xfrm>
            <a:off x="571500" y="4343400"/>
            <a:ext cx="7029450" cy="1508105"/>
            <a:chOff x="2571750" y="5086345"/>
            <a:chExt cx="3542044" cy="1049061"/>
          </a:xfrm>
        </p:grpSpPr>
        <p:sp>
          <p:nvSpPr>
            <p:cNvPr id="90" name="TextBox 89"/>
            <p:cNvSpPr txBox="1"/>
            <p:nvPr/>
          </p:nvSpPr>
          <p:spPr>
            <a:xfrm>
              <a:off x="2571750" y="5486400"/>
              <a:ext cx="342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71750" y="5086345"/>
              <a:ext cx="3542044" cy="10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2000" b="1" dirty="0"/>
                <a:t> </a:t>
              </a:r>
              <a:r>
                <a:rPr lang="en-US" sz="2400" dirty="0"/>
                <a:t>Carrier Sense Across </a:t>
              </a:r>
              <a:r>
                <a:rPr lang="en-US" sz="2400" b="1" dirty="0"/>
                <a:t>All</a:t>
              </a:r>
              <a:r>
                <a:rPr lang="en-US" sz="2400" dirty="0"/>
                <a:t> Channels</a:t>
              </a:r>
            </a:p>
            <a:p>
              <a:pPr>
                <a:buFont typeface="Wingdings" pitchFamily="2" charset="2"/>
                <a:buChar char="§"/>
              </a:pPr>
              <a:endParaRPr lang="en-US" sz="2400" b="1" dirty="0"/>
            </a:p>
            <a:p>
              <a:pPr>
                <a:buFont typeface="Wingdings" pitchFamily="2" charset="2"/>
                <a:buChar char="§"/>
              </a:pPr>
              <a:r>
                <a:rPr lang="en-US" sz="2400" b="1" dirty="0"/>
                <a:t> All </a:t>
              </a:r>
              <a:r>
                <a:rPr lang="en-US" sz="2400" dirty="0"/>
                <a:t>channels must be free</a:t>
              </a:r>
            </a:p>
            <a:p>
              <a:pPr lvl="1">
                <a:buFont typeface="Wingdings" pitchFamily="2" charset="2"/>
                <a:buChar char="§"/>
              </a:pPr>
              <a:r>
                <a:rPr lang="el-GR" sz="2000" dirty="0"/>
                <a:t>ρ</a:t>
              </a:r>
              <a:r>
                <a:rPr lang="en-US" sz="2000" b="1" baseline="-25000" dirty="0"/>
                <a:t>BS</a:t>
              </a:r>
              <a:r>
                <a:rPr lang="en-US" sz="2000" i="1" dirty="0"/>
                <a:t>(2 and 3 are free) = </a:t>
              </a:r>
              <a:r>
                <a:rPr lang="el-GR" sz="2000" dirty="0"/>
                <a:t>ρ</a:t>
              </a:r>
              <a:r>
                <a:rPr lang="en-US" sz="2000" b="1" baseline="-25000" dirty="0"/>
                <a:t>BS</a:t>
              </a:r>
              <a:r>
                <a:rPr lang="en-US" sz="2000" i="1" dirty="0"/>
                <a:t>(2 is free) x </a:t>
              </a:r>
              <a:r>
                <a:rPr lang="el-GR" sz="2000" dirty="0"/>
                <a:t>ρ</a:t>
              </a:r>
              <a:r>
                <a:rPr lang="en-US" sz="2000" b="1" baseline="-25000" dirty="0"/>
                <a:t>BS</a:t>
              </a:r>
              <a:r>
                <a:rPr lang="en-US" sz="2000" i="1" dirty="0"/>
                <a:t>(3 is free)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00250" y="5921514"/>
            <a:ext cx="53149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Tradeoff between wider channel widths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and opportunity to transmit on each channel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8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7"/>
    </mc:Choice>
    <mc:Fallback xmlns="">
      <p:transition spd="slow" advTm="4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 Channel Airtime Metric (</a:t>
            </a:r>
            <a:r>
              <a:rPr lang="en-US" sz="3600" dirty="0" err="1"/>
              <a:t>MCham</a:t>
            </a:r>
            <a:r>
              <a:rPr lang="en-US" sz="3600" dirty="0"/>
              <a:t>)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55222" y="3078694"/>
            <a:ext cx="1731278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52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43600" y="30786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81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10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9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41072" y="25071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BS</a:t>
            </a:r>
          </a:p>
        </p:txBody>
      </p:sp>
      <p:pic>
        <p:nvPicPr>
          <p:cNvPr id="115" name="Picture 114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2683" y="1657350"/>
            <a:ext cx="1072279" cy="13716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43475" y="3657600"/>
            <a:ext cx="304808" cy="2571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114550" y="4286250"/>
            <a:ext cx="54320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ρ</a:t>
            </a:r>
            <a:r>
              <a:rPr lang="en-US" sz="2800" b="1" baseline="-25000" dirty="0">
                <a:solidFill>
                  <a:srgbClr val="FF0000"/>
                </a:solidFill>
              </a:rPr>
              <a:t>BS</a:t>
            </a:r>
            <a:r>
              <a:rPr lang="en-US" sz="2800" b="1" dirty="0">
                <a:solidFill>
                  <a:srgbClr val="FF0000"/>
                </a:solidFill>
              </a:rPr>
              <a:t>(2)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 Free Air Time on Channel </a:t>
            </a:r>
            <a:r>
              <a:rPr lang="en-US" sz="2800" b="1" i="1" dirty="0">
                <a:solidFill>
                  <a:srgbClr val="FF0000"/>
                </a:solidFill>
                <a:sym typeface="Symbol"/>
              </a:rPr>
              <a:t>2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45923" y="3099705"/>
            <a:ext cx="304808" cy="8286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2"/>
          <p:cNvGrpSpPr/>
          <p:nvPr/>
        </p:nvGrpSpPr>
        <p:grpSpPr>
          <a:xfrm>
            <a:off x="4578816" y="3306753"/>
            <a:ext cx="1672555" cy="469612"/>
            <a:chOff x="5207466" y="3306753"/>
            <a:chExt cx="1672555" cy="469612"/>
          </a:xfrm>
        </p:grpSpPr>
        <p:grpSp>
          <p:nvGrpSpPr>
            <p:cNvPr id="4" name="Group 63"/>
            <p:cNvGrpSpPr/>
            <p:nvPr/>
          </p:nvGrpSpPr>
          <p:grpSpPr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331478" y="38290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2445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60178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18283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3550" y="33147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486150" y="4229100"/>
            <a:ext cx="2777760" cy="954108"/>
            <a:chOff x="3829050" y="5657850"/>
            <a:chExt cx="2072897" cy="954108"/>
          </a:xfrm>
        </p:grpSpPr>
        <p:sp>
          <p:nvSpPr>
            <p:cNvPr id="40" name="TextBox 39"/>
            <p:cNvSpPr txBox="1"/>
            <p:nvPr/>
          </p:nvSpPr>
          <p:spPr>
            <a:xfrm>
              <a:off x="3829050" y="5657851"/>
              <a:ext cx="2047107" cy="954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ρ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BS</a:t>
              </a:r>
              <a:r>
                <a:rPr lang="en-US" sz="2800" b="1" dirty="0">
                  <a:solidFill>
                    <a:srgbClr val="FF0000"/>
                  </a:solidFill>
                </a:rPr>
                <a:t>(2)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sym typeface="Symbol"/>
                </a:rPr>
                <a:t></a:t>
              </a:r>
            </a:p>
            <a:p>
              <a:endParaRPr lang="en-US" sz="2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767307" y="5657850"/>
            <a:ext cx="113464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2" name="Equation" r:id="rId6" imgW="749160" imgH="393480" progId="Equation.3">
                    <p:embed/>
                  </p:oleObj>
                </mc:Choice>
                <mc:Fallback>
                  <p:oleObj name="Equation" r:id="rId6" imgW="749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7307" y="5657850"/>
                          <a:ext cx="113464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Box 41"/>
          <p:cNvSpPr txBox="1"/>
          <p:nvPr/>
        </p:nvSpPr>
        <p:spPr>
          <a:xfrm>
            <a:off x="1771650" y="4171950"/>
            <a:ext cx="607377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ρ</a:t>
            </a:r>
            <a:r>
              <a:rPr lang="en-US" sz="2800" b="1" baseline="-25000" dirty="0">
                <a:solidFill>
                  <a:srgbClr val="FF0000"/>
                </a:solidFill>
              </a:rPr>
              <a:t>n</a:t>
            </a:r>
            <a:r>
              <a:rPr lang="en-US" sz="2800" b="1" dirty="0">
                <a:solidFill>
                  <a:srgbClr val="FF0000"/>
                </a:solidFill>
              </a:rPr>
              <a:t>(c)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= Approx. opportunity node </a:t>
            </a:r>
            <a:r>
              <a:rPr lang="en-US" sz="2800" b="1" i="1" u="sng" dirty="0">
                <a:solidFill>
                  <a:srgbClr val="FF0000"/>
                </a:solidFill>
                <a:sym typeface="Symbol"/>
              </a:rPr>
              <a:t>n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 will </a:t>
            </a:r>
          </a:p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    	     get to transmit on channel </a:t>
            </a:r>
            <a:r>
              <a:rPr lang="en-US" sz="2800" b="1" i="1" u="sng" dirty="0">
                <a:solidFill>
                  <a:srgbClr val="FF0000"/>
                </a:solidFill>
                <a:sym typeface="Symbol"/>
              </a:rPr>
              <a:t>c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43" name="Picture 42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7950" y="1085850"/>
            <a:ext cx="446783" cy="5715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42900" y="4514850"/>
            <a:ext cx="85643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ρ</a:t>
            </a:r>
            <a:r>
              <a:rPr lang="en-US" sz="2800" b="1" baseline="-25000" dirty="0">
                <a:solidFill>
                  <a:srgbClr val="FF0000"/>
                </a:solidFill>
              </a:rPr>
              <a:t>BS</a:t>
            </a:r>
            <a:r>
              <a:rPr lang="en-US" sz="2800" b="1" dirty="0">
                <a:solidFill>
                  <a:srgbClr val="FF0000"/>
                </a:solidFill>
              </a:rPr>
              <a:t>(2) =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 Max (Free Air Time on channel 2</a:t>
            </a:r>
            <a:r>
              <a:rPr lang="en-US" sz="2800" b="1" i="1" dirty="0">
                <a:solidFill>
                  <a:srgbClr val="FF0000"/>
                </a:solidFill>
                <a:sym typeface="Symbol"/>
              </a:rPr>
              <a:t>,  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1/Contention)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1943100" y="2514600"/>
            <a:ext cx="5111750" cy="910567"/>
            <a:chOff x="2628900" y="4286250"/>
            <a:chExt cx="5111750" cy="910567"/>
          </a:xfrm>
        </p:grpSpPr>
        <p:sp>
          <p:nvSpPr>
            <p:cNvPr id="46" name="TextBox 45"/>
            <p:cNvSpPr txBox="1"/>
            <p:nvPr/>
          </p:nvSpPr>
          <p:spPr>
            <a:xfrm>
              <a:off x="2628900" y="4438650"/>
              <a:ext cx="2476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MCham</a:t>
              </a:r>
              <a:r>
                <a:rPr lang="en-US" sz="2400" baseline="-25000" dirty="0" err="1"/>
                <a:t>n</a:t>
              </a:r>
              <a:r>
                <a:rPr lang="en-US" sz="2400" dirty="0"/>
                <a:t> (F, W)  =  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4914900" y="4286250"/>
            <a:ext cx="2825750" cy="910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name="Equation" r:id="rId8" imgW="1168200" imgH="444240" progId="Equation.3">
                    <p:embed/>
                  </p:oleObj>
                </mc:Choice>
                <mc:Fallback>
                  <p:oleObj name="Equation" r:id="rId8" imgW="11682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4900" y="4286250"/>
                          <a:ext cx="2825750" cy="910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2057400" y="3486150"/>
            <a:ext cx="53149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Pick (F, W) that maximizes </a:t>
            </a:r>
            <a:r>
              <a:rPr lang="en-US" sz="2800" dirty="0"/>
              <a:t>	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(N * </a:t>
            </a:r>
            <a:r>
              <a:rPr lang="en-US" sz="2800" dirty="0" err="1">
                <a:solidFill>
                  <a:srgbClr val="FF0000"/>
                </a:solidFill>
              </a:rPr>
              <a:t>MCham</a:t>
            </a:r>
            <a:r>
              <a:rPr lang="en-US" sz="2800" baseline="-25000" dirty="0" err="1">
                <a:solidFill>
                  <a:srgbClr val="FF0000"/>
                </a:solidFill>
              </a:rPr>
              <a:t>BS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l-GR" sz="2800" dirty="0">
                <a:solidFill>
                  <a:srgbClr val="FF0000"/>
                </a:solidFill>
              </a:rPr>
              <a:t>Σ</a:t>
            </a:r>
            <a:r>
              <a:rPr lang="en-US" sz="2800" baseline="-25000" dirty="0" err="1">
                <a:solidFill>
                  <a:srgbClr val="FF0000"/>
                </a:solidFill>
              </a:rPr>
              <a:t>n</a:t>
            </a:r>
            <a:r>
              <a:rPr lang="en-US" sz="2800" dirty="0" err="1">
                <a:solidFill>
                  <a:srgbClr val="FF0000"/>
                </a:solidFill>
              </a:rPr>
              <a:t>MCham</a:t>
            </a:r>
            <a:r>
              <a:rPr lang="en-US" sz="2800" baseline="-25000" dirty="0" err="1">
                <a:solidFill>
                  <a:srgbClr val="FF0000"/>
                </a:solidFill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228600" y="1028700"/>
          <a:ext cx="83439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Chart 38"/>
          <p:cNvGraphicFramePr/>
          <p:nvPr/>
        </p:nvGraphicFramePr>
        <p:xfrm>
          <a:off x="342900" y="3714750"/>
          <a:ext cx="82296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971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1"/>
    </mc:Choice>
    <mc:Fallback xmlns="">
      <p:transition spd="slow" advTm="7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3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9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2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5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4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animBg="1"/>
      <p:bldP spid="113" grpId="0" animBg="1"/>
      <p:bldP spid="114" grpId="0" animBg="1"/>
      <p:bldP spid="61" grpId="0"/>
      <p:bldP spid="64" grpId="0" animBg="1"/>
      <p:bldP spid="68" grpId="0" animBg="1"/>
      <p:bldP spid="68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42" grpId="0" animBg="1"/>
      <p:bldP spid="42" grpId="1" animBg="1"/>
      <p:bldP spid="44" grpId="0" animBg="1"/>
      <p:bldP spid="44" grpId="1" animBg="1"/>
      <p:bldP spid="48" grpId="0" animBg="1"/>
      <p:bldP spid="48" grpId="1" animBg="1"/>
      <p:bldGraphic spid="36" grpId="0">
        <p:bldAsOne/>
      </p:bldGraphic>
      <p:bldGraphic spid="3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Chart 60"/>
          <p:cNvGraphicFramePr/>
          <p:nvPr/>
        </p:nvGraphicFramePr>
        <p:xfrm>
          <a:off x="342900" y="2228850"/>
          <a:ext cx="817245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WhiteFi Prototype Performance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7350" y="1323159"/>
            <a:ext cx="640080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7350" y="1314450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574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575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75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138030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576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57650" y="1323159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57700" y="1323159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577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578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578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579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5795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580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58050" y="1323328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6581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000500" y="138047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00550" y="138047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32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2000250" y="1371600"/>
            <a:ext cx="6115050" cy="470543"/>
            <a:chOff x="2286000" y="1371600"/>
            <a:chExt cx="6115050" cy="470543"/>
          </a:xfrm>
        </p:grpSpPr>
        <p:sp>
          <p:nvSpPr>
            <p:cNvPr id="30" name="TextBox 29"/>
            <p:cNvSpPr txBox="1"/>
            <p:nvPr/>
          </p:nvSpPr>
          <p:spPr>
            <a:xfrm>
              <a:off x="228600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8605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610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8615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86200" y="1380478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863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864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865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36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865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37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866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866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39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867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40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314950" y="2800350"/>
            <a:ext cx="2835186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2804163"/>
            <a:ext cx="4048941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43351" y="2804163"/>
            <a:ext cx="4211682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57500" y="2804163"/>
            <a:ext cx="5297532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571750" y="2804163"/>
            <a:ext cx="5588178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397727" y="2812872"/>
            <a:ext cx="6788328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857750" y="1314450"/>
            <a:ext cx="12001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57400" y="1314450"/>
            <a:ext cx="20002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000250" y="1257300"/>
            <a:ext cx="1657350" cy="685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849189" y="1924594"/>
            <a:ext cx="1471748" cy="444138"/>
          </a:xfrm>
          <a:custGeom>
            <a:avLst/>
            <a:gdLst>
              <a:gd name="connsiteX0" fmla="*/ 0 w 1471748"/>
              <a:gd name="connsiteY0" fmla="*/ 0 h 444138"/>
              <a:gd name="connsiteX1" fmla="*/ 43542 w 1471748"/>
              <a:gd name="connsiteY1" fmla="*/ 191589 h 444138"/>
              <a:gd name="connsiteX2" fmla="*/ 243840 w 1471748"/>
              <a:gd name="connsiteY2" fmla="*/ 400595 h 444138"/>
              <a:gd name="connsiteX3" fmla="*/ 905691 w 1471748"/>
              <a:gd name="connsiteY3" fmla="*/ 435429 h 444138"/>
              <a:gd name="connsiteX4" fmla="*/ 1288868 w 1471748"/>
              <a:gd name="connsiteY4" fmla="*/ 348343 h 444138"/>
              <a:gd name="connsiteX5" fmla="*/ 1471748 w 1471748"/>
              <a:gd name="connsiteY5" fmla="*/ 43543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748" h="444138">
                <a:moveTo>
                  <a:pt x="0" y="0"/>
                </a:moveTo>
                <a:cubicBezTo>
                  <a:pt x="1451" y="62411"/>
                  <a:pt x="2902" y="124823"/>
                  <a:pt x="43542" y="191589"/>
                </a:cubicBezTo>
                <a:cubicBezTo>
                  <a:pt x="84182" y="258355"/>
                  <a:pt x="100148" y="359955"/>
                  <a:pt x="243840" y="400595"/>
                </a:cubicBezTo>
                <a:cubicBezTo>
                  <a:pt x="387532" y="441235"/>
                  <a:pt x="731520" y="444138"/>
                  <a:pt x="905691" y="435429"/>
                </a:cubicBezTo>
                <a:cubicBezTo>
                  <a:pt x="1079862" y="426720"/>
                  <a:pt x="1194525" y="413657"/>
                  <a:pt x="1288868" y="348343"/>
                </a:cubicBezTo>
                <a:cubicBezTo>
                  <a:pt x="1383211" y="283029"/>
                  <a:pt x="1427479" y="163286"/>
                  <a:pt x="1471748" y="43543"/>
                </a:cubicBezTo>
              </a:path>
            </a:pathLst>
          </a:cu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00600" y="1257300"/>
            <a:ext cx="1314450" cy="685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543550" y="1943100"/>
            <a:ext cx="1828800" cy="228600"/>
          </a:xfrm>
          <a:custGeom>
            <a:avLst/>
            <a:gdLst>
              <a:gd name="connsiteX0" fmla="*/ 0 w 1471748"/>
              <a:gd name="connsiteY0" fmla="*/ 0 h 444138"/>
              <a:gd name="connsiteX1" fmla="*/ 43542 w 1471748"/>
              <a:gd name="connsiteY1" fmla="*/ 191589 h 444138"/>
              <a:gd name="connsiteX2" fmla="*/ 243840 w 1471748"/>
              <a:gd name="connsiteY2" fmla="*/ 400595 h 444138"/>
              <a:gd name="connsiteX3" fmla="*/ 905691 w 1471748"/>
              <a:gd name="connsiteY3" fmla="*/ 435429 h 444138"/>
              <a:gd name="connsiteX4" fmla="*/ 1288868 w 1471748"/>
              <a:gd name="connsiteY4" fmla="*/ 348343 h 444138"/>
              <a:gd name="connsiteX5" fmla="*/ 1471748 w 1471748"/>
              <a:gd name="connsiteY5" fmla="*/ 43543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748" h="444138">
                <a:moveTo>
                  <a:pt x="0" y="0"/>
                </a:moveTo>
                <a:cubicBezTo>
                  <a:pt x="1451" y="62411"/>
                  <a:pt x="2902" y="124823"/>
                  <a:pt x="43542" y="191589"/>
                </a:cubicBezTo>
                <a:cubicBezTo>
                  <a:pt x="84182" y="258355"/>
                  <a:pt x="100148" y="359955"/>
                  <a:pt x="243840" y="400595"/>
                </a:cubicBezTo>
                <a:cubicBezTo>
                  <a:pt x="387532" y="441235"/>
                  <a:pt x="731520" y="444138"/>
                  <a:pt x="905691" y="435429"/>
                </a:cubicBezTo>
                <a:cubicBezTo>
                  <a:pt x="1079862" y="426720"/>
                  <a:pt x="1194525" y="413657"/>
                  <a:pt x="1288868" y="348343"/>
                </a:cubicBezTo>
                <a:cubicBezTo>
                  <a:pt x="1383211" y="283029"/>
                  <a:pt x="1427479" y="163286"/>
                  <a:pt x="1471748" y="43543"/>
                </a:cubicBezTo>
              </a:path>
            </a:pathLst>
          </a:cu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258050" y="1314450"/>
            <a:ext cx="4000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3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"/>
    </mc:Choice>
    <mc:Fallback xmlns="">
      <p:transition spd="slow" advTm="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6" grpId="0" animBg="1"/>
      <p:bldP spid="66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Spatial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11954226271169522330transmission_tower_ante_01_svg_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714500"/>
            <a:ext cx="1072279" cy="1257300"/>
          </a:xfrm>
          <a:prstGeom prst="rect">
            <a:avLst/>
          </a:prstGeom>
        </p:spPr>
      </p:pic>
      <p:pic>
        <p:nvPicPr>
          <p:cNvPr id="6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28" y="2221444"/>
            <a:ext cx="927652" cy="762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771900" y="3086100"/>
            <a:ext cx="1714500" cy="864656"/>
            <a:chOff x="514350" y="3657600"/>
            <a:chExt cx="1714500" cy="864656"/>
          </a:xfrm>
        </p:grpSpPr>
        <p:sp>
          <p:nvSpPr>
            <p:cNvPr id="8" name="Rectangle 7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31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828" y="3078694"/>
            <a:ext cx="1714500" cy="864656"/>
            <a:chOff x="1657350" y="2907244"/>
            <a:chExt cx="1714500" cy="864656"/>
          </a:xfrm>
        </p:grpSpPr>
        <p:sp>
          <p:nvSpPr>
            <p:cNvPr id="16" name="Rectangle 15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8"/>
            <p:cNvGrpSpPr/>
            <p:nvPr/>
          </p:nvGrpSpPr>
          <p:grpSpPr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813845" y="3314700"/>
            <a:ext cx="1672555" cy="466130"/>
            <a:chOff x="3331478" y="4171950"/>
            <a:chExt cx="1672555" cy="466130"/>
          </a:xfrm>
        </p:grpSpPr>
        <p:sp>
          <p:nvSpPr>
            <p:cNvPr id="32" name="TextBox 31"/>
            <p:cNvSpPr txBox="1"/>
            <p:nvPr/>
          </p:nvSpPr>
          <p:spPr>
            <a:xfrm>
              <a:off x="3331478" y="4171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743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42445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01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8283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pic>
        <p:nvPicPr>
          <p:cNvPr id="92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650" y="2228850"/>
            <a:ext cx="927652" cy="762000"/>
          </a:xfrm>
          <a:prstGeom prst="rect">
            <a:avLst/>
          </a:prstGeom>
          <a:noFill/>
        </p:spPr>
      </p:pic>
      <p:grpSp>
        <p:nvGrpSpPr>
          <p:cNvPr id="106" name="Group 105"/>
          <p:cNvGrpSpPr/>
          <p:nvPr/>
        </p:nvGrpSpPr>
        <p:grpSpPr>
          <a:xfrm>
            <a:off x="7143750" y="3086100"/>
            <a:ext cx="1714500" cy="864656"/>
            <a:chOff x="7143750" y="3086100"/>
            <a:chExt cx="1714500" cy="864656"/>
          </a:xfrm>
        </p:grpSpPr>
        <p:sp>
          <p:nvSpPr>
            <p:cNvPr id="105" name="Rectangle 104"/>
            <p:cNvSpPr/>
            <p:nvPr/>
          </p:nvSpPr>
          <p:spPr>
            <a:xfrm>
              <a:off x="8515350" y="30861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43750" y="3086100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43750" y="3086100"/>
              <a:ext cx="3429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4866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95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724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58"/>
            <p:cNvGrpSpPr/>
            <p:nvPr/>
          </p:nvGrpSpPr>
          <p:grpSpPr>
            <a:xfrm>
              <a:off x="7143750" y="3314700"/>
              <a:ext cx="1672555" cy="466130"/>
              <a:chOff x="628650" y="3877270"/>
              <a:chExt cx="1672555" cy="466130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14300" y="4514850"/>
            <a:ext cx="8858250" cy="1257300"/>
            <a:chOff x="114300" y="4514850"/>
            <a:chExt cx="8858250" cy="1257300"/>
          </a:xfrm>
        </p:grpSpPr>
        <p:sp>
          <p:nvSpPr>
            <p:cNvPr id="90" name="Rectangle 89"/>
            <p:cNvSpPr/>
            <p:nvPr/>
          </p:nvSpPr>
          <p:spPr>
            <a:xfrm>
              <a:off x="6858000" y="4514850"/>
              <a:ext cx="2114550" cy="1257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4300" y="467889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300" y="467889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01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30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1295" y="4800600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ym typeface="Symbol"/>
                </a:rPr>
                <a:t></a:t>
              </a:r>
              <a:endParaRPr lang="en-US" sz="4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00800" y="474345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ym typeface="Symbol"/>
                </a:rPr>
                <a:t>=</a:t>
              </a:r>
              <a:endParaRPr lang="en-US" sz="36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400300" y="4678894"/>
              <a:ext cx="1714500" cy="864656"/>
              <a:chOff x="514350" y="3657600"/>
              <a:chExt cx="1714500" cy="86465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14350" y="3657600"/>
                <a:ext cx="17145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43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85310" y="3657600"/>
                <a:ext cx="342900" cy="86465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572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001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430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42245" y="4907494"/>
              <a:ext cx="1672555" cy="466130"/>
              <a:chOff x="3331478" y="4171950"/>
              <a:chExt cx="1672555" cy="46613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3331478" y="41719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6743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042445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3601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718283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046868" y="4703718"/>
              <a:ext cx="1714500" cy="864656"/>
              <a:chOff x="514350" y="3657600"/>
              <a:chExt cx="1714500" cy="8646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14350" y="3657600"/>
                <a:ext cx="17145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143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88531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572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001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5430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088813" y="4932318"/>
              <a:ext cx="1672555" cy="466130"/>
              <a:chOff x="3331478" y="4171950"/>
              <a:chExt cx="1672555" cy="4661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3331478" y="41719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743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42445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3601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718283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686300" y="4667250"/>
              <a:ext cx="1714500" cy="864656"/>
              <a:chOff x="7143750" y="3086100"/>
              <a:chExt cx="1714500" cy="86465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515350" y="30861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43750" y="3086100"/>
                <a:ext cx="1714500" cy="864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1437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4866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8295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1724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58"/>
              <p:cNvGrpSpPr/>
              <p:nvPr/>
            </p:nvGrpSpPr>
            <p:grpSpPr>
              <a:xfrm>
                <a:off x="7143750" y="3314700"/>
                <a:ext cx="1672555" cy="466130"/>
                <a:chOff x="628650" y="3877270"/>
                <a:chExt cx="1672555" cy="466130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628650" y="3877270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1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971550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2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339617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3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657350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4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015455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5</a:t>
                  </a:r>
                </a:p>
              </p:txBody>
            </p:sp>
          </p:grpSp>
        </p:grpSp>
        <p:sp>
          <p:nvSpPr>
            <p:cNvPr id="120" name="TextBox 119"/>
            <p:cNvSpPr txBox="1"/>
            <p:nvPr/>
          </p:nvSpPr>
          <p:spPr>
            <a:xfrm>
              <a:off x="4095750" y="4743450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ym typeface="Symbol"/>
                </a:rPr>
                <a:t></a:t>
              </a:r>
              <a:endParaRPr lang="en-US" sz="4000" b="1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485900" y="4676775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58"/>
            <p:cNvGrpSpPr/>
            <p:nvPr/>
          </p:nvGrpSpPr>
          <p:grpSpPr>
            <a:xfrm>
              <a:off x="114300" y="4907494"/>
              <a:ext cx="1672555" cy="466130"/>
              <a:chOff x="628650" y="3877270"/>
              <a:chExt cx="1672555" cy="4661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54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2"/>
    </mc:Choice>
    <mc:Fallback xmlns="">
      <p:transition spd="slow" advTm="34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14500" y="4286250"/>
            <a:ext cx="5886450" cy="1371600"/>
            <a:chOff x="228600" y="628650"/>
            <a:chExt cx="5762625" cy="1323975"/>
          </a:xfrm>
        </p:grpSpPr>
        <p:pic>
          <p:nvPicPr>
            <p:cNvPr id="516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8650"/>
              <a:ext cx="5762625" cy="9429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16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7550" y="1257300"/>
              <a:ext cx="2028825" cy="6953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114550" y="5829300"/>
            <a:ext cx="5143500" cy="590550"/>
            <a:chOff x="1785938" y="3105150"/>
            <a:chExt cx="5572125" cy="647700"/>
          </a:xfrm>
        </p:grpSpPr>
        <p:pic>
          <p:nvPicPr>
            <p:cNvPr id="5161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938" y="3105150"/>
              <a:ext cx="557212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610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1800" y="3429000"/>
              <a:ext cx="1409700" cy="285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50"/>
            <a:ext cx="9144000" cy="34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42950" y="3314700"/>
            <a:ext cx="8172450" cy="51435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6555" y="2760618"/>
            <a:ext cx="1714500" cy="228600"/>
          </a:xfrm>
          <a:prstGeom prst="rect">
            <a:avLst/>
          </a:prstGeom>
          <a:noFill/>
          <a:ln w="4762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6754" name="Picture 2" descr="http://discovermagazine.com/2007/jun/tireless-wireless/allochrt_l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0150" y="571500"/>
            <a:ext cx="7195068" cy="5857875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800350" y="2914650"/>
            <a:ext cx="4572000" cy="1371600"/>
            <a:chOff x="2800350" y="2914650"/>
            <a:chExt cx="45720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2800350" y="3657600"/>
              <a:ext cx="9715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0850" y="2914650"/>
              <a:ext cx="5715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6100" y="2914650"/>
              <a:ext cx="9144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9100" y="2914650"/>
              <a:ext cx="4000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28850" y="1543050"/>
            <a:ext cx="5618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Analog TV </a:t>
            </a:r>
            <a:r>
              <a:rPr lang="en-US" sz="4400" b="1" dirty="0">
                <a:sym typeface="Symbol"/>
              </a:rPr>
              <a:t> Digital TV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4699" y="2914650"/>
            <a:ext cx="26308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Japan (2011)</a:t>
            </a:r>
          </a:p>
          <a:p>
            <a:pPr algn="ctr"/>
            <a:r>
              <a:rPr lang="en-US" sz="3200" b="1" dirty="0"/>
              <a:t>Canada (2011)</a:t>
            </a:r>
          </a:p>
          <a:p>
            <a:pPr algn="ctr"/>
            <a:r>
              <a:rPr lang="en-US" sz="3200" b="1" dirty="0"/>
              <a:t>UK (2012)</a:t>
            </a:r>
          </a:p>
          <a:p>
            <a:pPr algn="ctr"/>
            <a:r>
              <a:rPr lang="en-US" sz="3200" b="1" dirty="0"/>
              <a:t>China (2015)</a:t>
            </a:r>
          </a:p>
          <a:p>
            <a:pPr algn="ctr"/>
            <a:r>
              <a:rPr lang="en-US" sz="3200" b="1" dirty="0"/>
              <a:t>….</a:t>
            </a:r>
          </a:p>
          <a:p>
            <a:pPr algn="ctr"/>
            <a:r>
              <a:rPr lang="en-US" sz="3200" b="1" dirty="0"/>
              <a:t>….</a:t>
            </a:r>
          </a:p>
          <a:p>
            <a:pPr algn="ctr"/>
            <a:r>
              <a:rPr lang="en-US" sz="3200" b="1" dirty="0"/>
              <a:t>…..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00450" y="2457450"/>
            <a:ext cx="2072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USA (2009)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14650" y="3657600"/>
            <a:ext cx="5086350" cy="1371600"/>
            <a:chOff x="2914650" y="3657600"/>
            <a:chExt cx="5086350" cy="1371600"/>
          </a:xfrm>
        </p:grpSpPr>
        <p:sp>
          <p:nvSpPr>
            <p:cNvPr id="25" name="Rectangle 24"/>
            <p:cNvSpPr/>
            <p:nvPr/>
          </p:nvSpPr>
          <p:spPr>
            <a:xfrm>
              <a:off x="7772400" y="3657600"/>
              <a:ext cx="228600" cy="628650"/>
            </a:xfrm>
            <a:prstGeom prst="rect">
              <a:avLst/>
            </a:prstGeom>
            <a:noFill/>
            <a:ln w="53975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4650" y="4400550"/>
              <a:ext cx="228600" cy="628650"/>
            </a:xfrm>
            <a:prstGeom prst="rect">
              <a:avLst/>
            </a:prstGeom>
            <a:noFill/>
            <a:ln w="53975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4972" y="1828800"/>
            <a:ext cx="661015" cy="4229100"/>
            <a:chOff x="83523" y="1828800"/>
            <a:chExt cx="661015" cy="42291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-1370806" y="3942556"/>
              <a:ext cx="4229100" cy="15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-1210517" y="3428737"/>
              <a:ext cx="31728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Higher Frequency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57550" y="4286250"/>
            <a:ext cx="4629150" cy="1151870"/>
            <a:chOff x="3257550" y="4286250"/>
            <a:chExt cx="4629150" cy="1151870"/>
          </a:xfrm>
        </p:grpSpPr>
        <p:sp>
          <p:nvSpPr>
            <p:cNvPr id="32" name="TextBox 31"/>
            <p:cNvSpPr txBox="1"/>
            <p:nvPr/>
          </p:nvSpPr>
          <p:spPr>
            <a:xfrm>
              <a:off x="5372100" y="4914900"/>
              <a:ext cx="1848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Wi-Fi (ISM)</a:t>
              </a:r>
            </a:p>
          </p:txBody>
        </p:sp>
        <p:cxnSp>
          <p:nvCxnSpPr>
            <p:cNvPr id="34" name="Straight Arrow Connector 33"/>
            <p:cNvCxnSpPr>
              <a:endCxn id="25" idx="2"/>
            </p:cNvCxnSpPr>
            <p:nvPr/>
          </p:nvCxnSpPr>
          <p:spPr>
            <a:xfrm flipV="1">
              <a:off x="7086600" y="4286250"/>
              <a:ext cx="800100" cy="685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257550" y="4686300"/>
              <a:ext cx="2114550" cy="40005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86200" y="3257550"/>
            <a:ext cx="2934723" cy="1151870"/>
            <a:chOff x="3886200" y="3257550"/>
            <a:chExt cx="2934723" cy="1151870"/>
          </a:xfrm>
        </p:grpSpPr>
        <p:sp>
          <p:nvSpPr>
            <p:cNvPr id="43" name="TextBox 42"/>
            <p:cNvSpPr txBox="1"/>
            <p:nvPr/>
          </p:nvSpPr>
          <p:spPr>
            <a:xfrm>
              <a:off x="4686300" y="3886200"/>
              <a:ext cx="2134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/>
                <a:t>Broadcast TV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6115050" y="3314700"/>
              <a:ext cx="685800" cy="5715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886200" y="4000500"/>
              <a:ext cx="800100" cy="2286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>
              <a:off x="4686300" y="3543300"/>
              <a:ext cx="685800" cy="4572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4057650" y="3543300"/>
              <a:ext cx="742950" cy="40005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41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97"/>
    </mc:Choice>
    <mc:Fallback xmlns="">
      <p:transition spd="slow" advTm="62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/>
      <p:bldP spid="22" grpId="1"/>
      <p:bldP spid="23" grpId="0"/>
      <p:bldP spid="23" grpId="1"/>
      <p:bldP spid="24" grpId="0"/>
      <p:bldP spid="24" grpId="1"/>
      <p:bldP spid="24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White-</a:t>
            </a:r>
            <a:r>
              <a:rPr lang="en-US" dirty="0" err="1"/>
              <a:t>Fi</a:t>
            </a:r>
            <a:r>
              <a:rPr lang="en-US" dirty="0"/>
              <a:t>: Local Spectrum Asymmetry (LSA)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Indoor MIC usage on campus is problematic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>
                <a:sym typeface="Wingdings" pitchFamily="2" charset="2"/>
              </a:rPr>
              <a:t> prevents clients in local neighborhood from using this channel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Base station and associated clients do not see same spectrum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as being available!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901527"/>
              </p:ext>
            </p:extLst>
          </p:nvPr>
        </p:nvGraphicFramePr>
        <p:xfrm>
          <a:off x="270640" y="3006545"/>
          <a:ext cx="4802430" cy="339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 descr="C:\work\cognitive\papers\sigcomm10\fig-src\LSA-map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10" y="3121760"/>
            <a:ext cx="3347760" cy="31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26137"/>
      </p:ext>
    </p:extLst>
  </p:cSld>
  <p:clrMapOvr>
    <a:masterClrMapping/>
  </p:clrMapOvr>
  <p:transition advTm="32338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47799"/>
            <a:ext cx="8247888" cy="516881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All-on-One protocol</a:t>
            </a:r>
            <a:r>
              <a:rPr lang="en-US" sz="2600" dirty="0"/>
              <a:t>:  All clients associated to same AP must be on same channel  (e.g., Wi-Fi)</a:t>
            </a:r>
          </a:p>
          <a:p>
            <a:r>
              <a:rPr lang="en-US" sz="2600" dirty="0"/>
              <a:t>All-on-One protocols are inherently bad in the face of LSA</a:t>
            </a:r>
            <a:endParaRPr lang="en-US" sz="19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White-Fi deployment uses new TDMA-based MAC</a:t>
            </a:r>
          </a:p>
          <a:p>
            <a:pPr lvl="1"/>
            <a:r>
              <a:rPr lang="en-US" sz="2600" dirty="0"/>
              <a:t>Serve different clients on different channels</a:t>
            </a:r>
          </a:p>
          <a:p>
            <a:pPr lvl="1"/>
            <a:r>
              <a:rPr lang="en-US" sz="2600" dirty="0"/>
              <a:t>Optimally cluster clients onto few channels to 1) minimize switching cost and 2) maximize spectrum diversity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</a:t>
            </a:r>
            <a:r>
              <a:rPr lang="en-US" dirty="0" err="1"/>
              <a:t>Fi</a:t>
            </a:r>
            <a:r>
              <a:rPr lang="en-US" dirty="0"/>
              <a:t>: Impact of LSA</a:t>
            </a:r>
          </a:p>
        </p:txBody>
      </p:sp>
      <p:pic>
        <p:nvPicPr>
          <p:cNvPr id="5" name="Picture 4" descr="ls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180" y="2545685"/>
            <a:ext cx="4192956" cy="21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5167"/>
      </p:ext>
    </p:extLst>
  </p:cSld>
  <p:clrMapOvr>
    <a:masterClrMapping/>
  </p:clrMapOvr>
  <p:transition advTm="27356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969696"/>
                </a:solidFill>
              </a:rPr>
              <a:t>Hardware design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969696"/>
                </a:solidFill>
              </a:rPr>
              <a:t>Determining white spaces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969696"/>
                </a:solidFill>
              </a:rPr>
              <a:t>Base station placement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969696"/>
                </a:solidFill>
              </a:rPr>
              <a:t>Channel assignment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33CC"/>
                </a:solidFill>
              </a:rPr>
              <a:t>Dealing with wireless mics</a:t>
            </a:r>
          </a:p>
          <a:p>
            <a:pPr>
              <a:lnSpc>
                <a:spcPct val="125000"/>
              </a:lnSpc>
            </a:pPr>
            <a:r>
              <a:rPr lang="en-US" dirty="0"/>
              <a:t>Security, discovery,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"/>
    </mc:Choice>
    <mc:Fallback xmlns="">
      <p:transition spd="slow" advTm="173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 Protection is Super Conservative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MICs are narrowband devices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19695"/>
              </p:ext>
            </p:extLst>
          </p:nvPr>
        </p:nvGraphicFramePr>
        <p:xfrm>
          <a:off x="342900" y="2209800"/>
          <a:ext cx="85725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Acrobat Document" r:id="rId3" imgW="8572500" imgH="2400300" progId="AcroExch.Document.7">
                  <p:embed/>
                </p:oleObj>
              </mc:Choice>
              <mc:Fallback>
                <p:oleObj name="Acrobat Document" r:id="rId3" imgW="8572500" imgH="2400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2209800"/>
                        <a:ext cx="85725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04674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However, the FCC and regulations worldwide reserve an entire TV channel for a wireless MIC</a:t>
            </a:r>
          </a:p>
        </p:txBody>
      </p:sp>
    </p:spTree>
    <p:extLst>
      <p:ext uri="{BB962C8B-B14F-4D97-AF65-F5344CB8AC3E}">
        <p14:creationId xmlns:p14="http://schemas.microsoft.com/office/powerpoint/2010/main" val="36759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"/>
    </mc:Choice>
    <mc:Fallback xmlns="">
      <p:transition spd="slow" advTm="628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White Space Interference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Measure PESQ value for recorded speech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19600" y="1981200"/>
            <a:ext cx="4495800" cy="4724400"/>
          </a:xfrm>
          <a:prstGeom prst="rect">
            <a:avLst/>
          </a:prstGeom>
          <a:solidFill>
            <a:schemeClr val="bg1">
              <a:alpha val="23000"/>
            </a:schemeClr>
          </a:solidFill>
          <a:ln w="152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8" descr="C:\Users\ranveer\AppData\Local\Microsoft\Windows\Temporary Internet Files\Content.IE5\4CK70PNL\MC9003309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179087"/>
            <a:ext cx="2133599" cy="11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ranveer\AppData\Local\Microsoft\Windows\Temporary Internet Files\Content.IE5\CKM5UOKM\MC9002346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7600" y="3048001"/>
            <a:ext cx="742042" cy="74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http://www.westmusic.com/content/images/stories/wirelessmic/wirelessrecei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28013"/>
            <a:ext cx="1397000" cy="8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-rohanm\Pictures\Picasa Exports\Nikon\DSC_16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181600"/>
            <a:ext cx="1914562" cy="1307505"/>
          </a:xfrm>
          <a:prstGeom prst="rect">
            <a:avLst/>
          </a:prstGeom>
          <a:noFill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36777">
            <a:off x="3450150" y="5560901"/>
            <a:ext cx="525372" cy="54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Connector 35"/>
          <p:cNvCxnSpPr>
            <a:endCxn id="35" idx="1"/>
          </p:cNvCxnSpPr>
          <p:nvPr/>
        </p:nvCxnSpPr>
        <p:spPr>
          <a:xfrm>
            <a:off x="2600362" y="5863898"/>
            <a:ext cx="854661" cy="199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1" descr="http://www.pcworldz.com/Pc%20parts/Comput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42" y="2595551"/>
            <a:ext cx="1747849" cy="17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C:\Users\ranveer\Pictures\xl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321">
            <a:off x="6846953" y="5226953"/>
            <a:ext cx="491615" cy="4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C:\Users\ranveer\Pictures\xl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3026">
            <a:off x="2943040" y="3603979"/>
            <a:ext cx="430177" cy="3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2880875" y="3310467"/>
            <a:ext cx="36342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3268257" y="3810000"/>
            <a:ext cx="3757422" cy="1450623"/>
          </a:xfrm>
          <a:prstGeom prst="bentConnector3">
            <a:avLst>
              <a:gd name="adj1" fmla="val 37682"/>
            </a:avLst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93177" y="2072331"/>
            <a:ext cx="236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Anechoic Chamber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98597" y="6000690"/>
            <a:ext cx="1321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Attenuator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4552737"/>
            <a:ext cx="1597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White Space </a:t>
            </a:r>
          </a:p>
          <a:p>
            <a:pPr algn="ctr"/>
            <a:r>
              <a:rPr lang="en-US" sz="2000" dirty="0"/>
              <a:t>Device (WSD)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33746" y="6076890"/>
            <a:ext cx="1553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MIC Receiver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64004" y="4123759"/>
            <a:ext cx="204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2. MIC Recording </a:t>
            </a:r>
          </a:p>
          <a:p>
            <a:pPr algn="ctr"/>
            <a:r>
              <a:rPr lang="en-US" sz="2000" b="1" i="1" dirty="0"/>
              <a:t>to Computer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28744" y="2949714"/>
            <a:ext cx="157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1. PC Output </a:t>
            </a:r>
          </a:p>
          <a:p>
            <a:pPr algn="ctr"/>
            <a:r>
              <a:rPr lang="en-US" sz="2000" b="1" i="1" dirty="0"/>
              <a:t>to Speakers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34200" y="4582503"/>
            <a:ext cx="1828800" cy="1872536"/>
          </a:xfrm>
          <a:prstGeom prst="rect">
            <a:avLst/>
          </a:prstGeom>
          <a:solidFill>
            <a:schemeClr val="bg2">
              <a:lumMod val="5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025679" y="4524345"/>
            <a:ext cx="1584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Faraday Cage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62400" y="5833478"/>
            <a:ext cx="3200400" cy="624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29749" y="5512262"/>
            <a:ext cx="255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3. Control interference</a:t>
            </a:r>
          </a:p>
          <a:p>
            <a:pPr algn="ctr"/>
            <a:r>
              <a:rPr lang="en-US" sz="2000" b="1" i="1" dirty="0"/>
              <a:t>from WSD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3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4"/>
    </mc:Choice>
    <mc:Fallback xmlns="">
      <p:transition spd="slow" advTm="8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2" grpId="0" animBg="1"/>
      <p:bldP spid="51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Time:</a:t>
            </a:r>
            <a:r>
              <a:rPr lang="en-US" sz="2400" dirty="0"/>
              <a:t> Even short packets (16 µs) every 500 </a:t>
            </a:r>
            <a:r>
              <a:rPr lang="en-US" sz="2400" dirty="0" err="1"/>
              <a:t>ms</a:t>
            </a:r>
            <a:r>
              <a:rPr lang="en-US" sz="2400" dirty="0"/>
              <a:t> cause audible interference</a:t>
            </a:r>
          </a:p>
          <a:p>
            <a:endParaRPr lang="en-US" sz="2400" b="1" dirty="0"/>
          </a:p>
          <a:p>
            <a:endParaRPr lang="en-US" sz="1100" b="1" dirty="0"/>
          </a:p>
          <a:p>
            <a:r>
              <a:rPr lang="en-US" sz="2400" b="1" dirty="0"/>
              <a:t>Power: </a:t>
            </a:r>
            <a:r>
              <a:rPr lang="en-US" sz="2400" dirty="0"/>
              <a:t> No interference when received power was below squelch tones</a:t>
            </a:r>
          </a:p>
          <a:p>
            <a:endParaRPr lang="en-US" sz="1100" b="1" dirty="0"/>
          </a:p>
          <a:p>
            <a:endParaRPr lang="en-US" sz="2400" b="1" dirty="0"/>
          </a:p>
          <a:p>
            <a:r>
              <a:rPr lang="en-US" sz="2400" b="1" dirty="0"/>
              <a:t>Frequency</a:t>
            </a:r>
            <a:r>
              <a:rPr lang="en-US" sz="2400" dirty="0"/>
              <a:t>: Number of subcarriers to suppress depends on distance from MIC receiver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4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"/>
    </mc:Choice>
    <mc:Fallback xmlns="">
      <p:transition spd="slow" advTm="160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Which frequencies to suppress?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Possible Solutions:</a:t>
            </a:r>
          </a:p>
          <a:p>
            <a:pPr lvl="1"/>
            <a:r>
              <a:rPr lang="en-US" sz="2400" dirty="0"/>
              <a:t>WSDs sense for MICs at very low thresholds</a:t>
            </a:r>
          </a:p>
          <a:p>
            <a:pPr lvl="2"/>
            <a:r>
              <a:rPr lang="en-US" sz="2000" dirty="0"/>
              <a:t>Extremely difficult to get right, very expensive</a:t>
            </a:r>
          </a:p>
          <a:p>
            <a:pPr lvl="1"/>
            <a:r>
              <a:rPr lang="en-US" sz="2400" dirty="0"/>
              <a:t>MICs reserve center frequency in the DB</a:t>
            </a:r>
          </a:p>
          <a:p>
            <a:pPr lvl="2"/>
            <a:r>
              <a:rPr lang="en-US" sz="2000" dirty="0"/>
              <a:t>Will still have to be conservative</a:t>
            </a:r>
          </a:p>
          <a:p>
            <a:endParaRPr lang="en-US" sz="2800" dirty="0"/>
          </a:p>
          <a:p>
            <a:r>
              <a:rPr lang="en-US" sz="2800" dirty="0"/>
              <a:t>Our Approach: New device at MIC receiver signals when receiver is likely to face interference</a:t>
            </a:r>
          </a:p>
          <a:p>
            <a:pPr lvl="1"/>
            <a:r>
              <a:rPr lang="en-US" sz="2400" dirty="0"/>
              <a:t>When WSD interference is greater than squelch tones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7"/>
    </mc:Choice>
    <mc:Fallback xmlns="">
      <p:transition spd="slow" advTm="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3132" y="3689634"/>
            <a:ext cx="8624637" cy="29860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1yLAjEIXY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3" y="4703873"/>
            <a:ext cx="2498974" cy="12045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System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0592" y="1366067"/>
            <a:ext cx="8229600" cy="4525963"/>
          </a:xfrm>
        </p:spPr>
        <p:txBody>
          <a:bodyPr/>
          <a:lstStyle/>
          <a:p>
            <a:r>
              <a:rPr lang="en-US" dirty="0" err="1"/>
              <a:t>MicProtector</a:t>
            </a:r>
            <a:r>
              <a:rPr lang="en-US" dirty="0"/>
              <a:t> – placed near </a:t>
            </a:r>
            <a:r>
              <a:rPr lang="en-US" dirty="0" err="1"/>
              <a:t>mic</a:t>
            </a:r>
            <a:r>
              <a:rPr lang="en-US" dirty="0"/>
              <a:t> receiver</a:t>
            </a:r>
          </a:p>
          <a:p>
            <a:pPr lvl="1"/>
            <a:r>
              <a:rPr lang="en-US" dirty="0"/>
              <a:t>Enables interference detection at the </a:t>
            </a:r>
            <a:r>
              <a:rPr lang="en-US" dirty="0" err="1"/>
              <a:t>mic</a:t>
            </a:r>
            <a:r>
              <a:rPr lang="en-US" dirty="0"/>
              <a:t> receiver</a:t>
            </a:r>
          </a:p>
          <a:p>
            <a:pPr lvl="1"/>
            <a:r>
              <a:rPr lang="en-US" dirty="0"/>
              <a:t>Notifies WSD of impending disruption to audio</a:t>
            </a:r>
          </a:p>
          <a:p>
            <a:pPr lvl="2"/>
            <a:r>
              <a:rPr lang="en-US" dirty="0"/>
              <a:t>Leverages understanding gained from measurements</a:t>
            </a:r>
          </a:p>
        </p:txBody>
      </p:sp>
      <p:pic>
        <p:nvPicPr>
          <p:cNvPr id="9" name="Picture 8" descr="usrp_n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09" y="4721034"/>
            <a:ext cx="1921033" cy="634341"/>
          </a:xfrm>
          <a:prstGeom prst="rect">
            <a:avLst/>
          </a:prstGeom>
        </p:spPr>
      </p:pic>
      <p:pic>
        <p:nvPicPr>
          <p:cNvPr id="10" name="Picture 9" descr="microph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30368">
            <a:off x="7509684" y="3754392"/>
            <a:ext cx="569208" cy="2449181"/>
          </a:xfrm>
          <a:prstGeom prst="rect">
            <a:avLst/>
          </a:prstGeom>
        </p:spPr>
      </p:pic>
      <p:pic>
        <p:nvPicPr>
          <p:cNvPr id="12" name="Picture 2" descr="C:\Users\t-rohanm\Pictures\Picasa Exports\Nikon\DSC_1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73" y="4316547"/>
            <a:ext cx="2231572" cy="15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3132" y="5908378"/>
            <a:ext cx="270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White Space Device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4783" y="5918612"/>
            <a:ext cx="1817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Mic</a:t>
            </a:r>
            <a:r>
              <a:rPr lang="en-US" sz="2400" b="1" dirty="0"/>
              <a:t> Receiver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0351" y="591861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Mic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341" y="4242208"/>
            <a:ext cx="19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MicProtector</a:t>
            </a:r>
            <a:endParaRPr lang="en-US" sz="2400" b="1" i="1" dirty="0"/>
          </a:p>
        </p:txBody>
      </p:sp>
      <p:sp>
        <p:nvSpPr>
          <p:cNvPr id="20" name="Lightning Bolt 19"/>
          <p:cNvSpPr/>
          <p:nvPr/>
        </p:nvSpPr>
        <p:spPr>
          <a:xfrm rot="10190577">
            <a:off x="6204516" y="4608812"/>
            <a:ext cx="935270" cy="755088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/>
          <p:cNvSpPr/>
          <p:nvPr/>
        </p:nvSpPr>
        <p:spPr>
          <a:xfrm rot="16200000">
            <a:off x="2635610" y="4725320"/>
            <a:ext cx="935270" cy="755088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3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28"/>
            <a:ext cx="8229600" cy="1143000"/>
          </a:xfrm>
        </p:spPr>
        <p:txBody>
          <a:bodyPr/>
          <a:lstStyle/>
          <a:p>
            <a:r>
              <a:rPr lang="en-US" dirty="0" err="1"/>
              <a:t>MicProtector</a:t>
            </a:r>
            <a:r>
              <a:rPr lang="en-US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60" y="1154014"/>
            <a:ext cx="8669636" cy="4525963"/>
          </a:xfrm>
        </p:spPr>
        <p:txBody>
          <a:bodyPr/>
          <a:lstStyle/>
          <a:p>
            <a:r>
              <a:rPr lang="en-US" dirty="0"/>
              <a:t>Implements three key components:</a:t>
            </a:r>
          </a:p>
          <a:p>
            <a:pPr lvl="1"/>
            <a:r>
              <a:rPr lang="en-US" b="1" dirty="0"/>
              <a:t>Interference Detection</a:t>
            </a:r>
            <a:r>
              <a:rPr lang="en-US" dirty="0"/>
              <a:t>:  </a:t>
            </a:r>
            <a:r>
              <a:rPr lang="en-US" i="1" dirty="0"/>
              <a:t>estimated in control bands</a:t>
            </a:r>
          </a:p>
          <a:p>
            <a:pPr lvl="1"/>
            <a:r>
              <a:rPr lang="en-US" b="1" dirty="0"/>
              <a:t>Interference Protection</a:t>
            </a:r>
            <a:r>
              <a:rPr lang="en-US" dirty="0"/>
              <a:t>:  </a:t>
            </a:r>
            <a:r>
              <a:rPr lang="en-US" i="1" dirty="0"/>
              <a:t>monitors squelch &amp; noise</a:t>
            </a:r>
          </a:p>
          <a:p>
            <a:pPr lvl="1"/>
            <a:r>
              <a:rPr lang="en-US" b="1" dirty="0"/>
              <a:t>Impending Interference Notification</a:t>
            </a:r>
            <a:r>
              <a:rPr lang="en-US" dirty="0"/>
              <a:t>:  </a:t>
            </a:r>
            <a:r>
              <a:rPr lang="en-US" i="1" dirty="0"/>
              <a:t>strobe signals 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75" y="4100843"/>
            <a:ext cx="5412140" cy="2191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5075" y="6263451"/>
            <a:ext cx="151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Frequency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24025" y="4961239"/>
            <a:ext cx="152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Amplitude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144" y="5872852"/>
            <a:ext cx="1665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Protection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   Threshold</a:t>
            </a:r>
          </a:p>
        </p:txBody>
      </p:sp>
      <p:sp>
        <p:nvSpPr>
          <p:cNvPr id="22" name="Chord 21"/>
          <p:cNvSpPr/>
          <p:nvPr/>
        </p:nvSpPr>
        <p:spPr>
          <a:xfrm rot="5400000">
            <a:off x="1008237" y="5907442"/>
            <a:ext cx="3527434" cy="291778"/>
          </a:xfrm>
          <a:prstGeom prst="chord">
            <a:avLst>
              <a:gd name="adj1" fmla="val 2700000"/>
              <a:gd name="adj2" fmla="val 18976678"/>
            </a:avLst>
          </a:prstGeom>
          <a:solidFill>
            <a:srgbClr val="0080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hord 22"/>
          <p:cNvSpPr/>
          <p:nvPr/>
        </p:nvSpPr>
        <p:spPr>
          <a:xfrm rot="5400000">
            <a:off x="4970993" y="5911630"/>
            <a:ext cx="3527434" cy="291778"/>
          </a:xfrm>
          <a:prstGeom prst="chord">
            <a:avLst>
              <a:gd name="adj1" fmla="val 2700000"/>
              <a:gd name="adj2" fmla="val 18976678"/>
            </a:avLst>
          </a:prstGeom>
          <a:solidFill>
            <a:srgbClr val="0080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157088" y="5405742"/>
            <a:ext cx="5189009" cy="1588"/>
          </a:xfrm>
          <a:prstGeom prst="line">
            <a:avLst/>
          </a:prstGeom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59460" y="3365263"/>
            <a:ext cx="1721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Strobe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</a:rPr>
              <a:t>(on-symbol)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64041" y="4041126"/>
            <a:ext cx="1041946" cy="591959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958234" y="4058286"/>
            <a:ext cx="918390" cy="591959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202332" y="3338490"/>
            <a:ext cx="1128734" cy="740485"/>
            <a:chOff x="2202332" y="3338490"/>
            <a:chExt cx="1128734" cy="740485"/>
          </a:xfrm>
        </p:grpSpPr>
        <p:sp>
          <p:nvSpPr>
            <p:cNvPr id="29" name="TextBox 28"/>
            <p:cNvSpPr txBox="1"/>
            <p:nvPr/>
          </p:nvSpPr>
          <p:spPr>
            <a:xfrm>
              <a:off x="2202332" y="3338490"/>
              <a:ext cx="1128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Control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4732" y="3576695"/>
              <a:ext cx="839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Band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2515661" y="4078974"/>
              <a:ext cx="545557" cy="1"/>
            </a:xfrm>
            <a:prstGeom prst="straightConnector1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148707" y="3338490"/>
            <a:ext cx="1128734" cy="740485"/>
            <a:chOff x="2202332" y="3338490"/>
            <a:chExt cx="1128734" cy="740485"/>
          </a:xfrm>
        </p:grpSpPr>
        <p:sp>
          <p:nvSpPr>
            <p:cNvPr id="35" name="TextBox 34"/>
            <p:cNvSpPr txBox="1"/>
            <p:nvPr/>
          </p:nvSpPr>
          <p:spPr>
            <a:xfrm>
              <a:off x="2202332" y="3338490"/>
              <a:ext cx="1128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Control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54732" y="3576695"/>
              <a:ext cx="839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Band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>
              <a:off x="2515661" y="4078974"/>
              <a:ext cx="545557" cy="1"/>
            </a:xfrm>
            <a:prstGeom prst="straightConnector1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301107" y="6379174"/>
            <a:ext cx="98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25KHz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6479199" y="6383579"/>
            <a:ext cx="545557" cy="1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15279" y="6379174"/>
            <a:ext cx="98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25KHz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2493371" y="6383579"/>
            <a:ext cx="545557" cy="1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120008" y="5628494"/>
            <a:ext cx="5274827" cy="58347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357861" y="4770373"/>
            <a:ext cx="1753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Interference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         Level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7392191" y="5266111"/>
            <a:ext cx="794960" cy="589579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595372" y="5455885"/>
            <a:ext cx="856120" cy="827657"/>
          </a:xfrm>
          <a:prstGeom prst="straightConnector1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22" grpId="0" animBg="1"/>
      <p:bldP spid="38" grpId="0"/>
      <p:bldP spid="40" grpId="0"/>
      <p:bldP spid="42" grpId="0" animBg="1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28"/>
            <a:ext cx="8229600" cy="856387"/>
          </a:xfrm>
        </p:spPr>
        <p:txBody>
          <a:bodyPr/>
          <a:lstStyle/>
          <a:p>
            <a:r>
              <a:rPr lang="en-US" dirty="0" err="1"/>
              <a:t>Strobing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09" y="1195913"/>
            <a:ext cx="8584305" cy="4525963"/>
          </a:xfrm>
        </p:spPr>
        <p:txBody>
          <a:bodyPr/>
          <a:lstStyle/>
          <a:p>
            <a:r>
              <a:rPr lang="en-US" b="1" dirty="0"/>
              <a:t>Strobes convey</a:t>
            </a:r>
            <a:r>
              <a:rPr lang="en-US" dirty="0"/>
              <a:t>: impending audio disruption,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mic</a:t>
            </a:r>
            <a:r>
              <a:rPr lang="en-US" dirty="0"/>
              <a:t> operational band &amp; center frequency</a:t>
            </a:r>
          </a:p>
          <a:p>
            <a:r>
              <a:rPr lang="en-US" dirty="0"/>
              <a:t>Similar to Morse-code and on/off-keying (OOK)</a:t>
            </a:r>
          </a:p>
          <a:p>
            <a:pPr lvl="1"/>
            <a:r>
              <a:rPr lang="en-US" dirty="0"/>
              <a:t>Quickly introduce/remove power in a pattern</a:t>
            </a:r>
          </a:p>
          <a:p>
            <a:pPr lvl="1"/>
            <a:r>
              <a:rPr lang="en-US" dirty="0"/>
              <a:t>Only requires simple power generation/detection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75" y="4202824"/>
            <a:ext cx="5412140" cy="2191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5075" y="6365432"/>
            <a:ext cx="151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Frequency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24025" y="5063220"/>
            <a:ext cx="152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Amplitude</a:t>
            </a:r>
          </a:p>
        </p:txBody>
      </p:sp>
      <p:sp>
        <p:nvSpPr>
          <p:cNvPr id="29" name="Chord 28"/>
          <p:cNvSpPr/>
          <p:nvPr/>
        </p:nvSpPr>
        <p:spPr>
          <a:xfrm rot="5400000">
            <a:off x="1005669" y="6027965"/>
            <a:ext cx="3527434" cy="291778"/>
          </a:xfrm>
          <a:prstGeom prst="chord">
            <a:avLst>
              <a:gd name="adj1" fmla="val 2700000"/>
              <a:gd name="adj2" fmla="val 18976678"/>
            </a:avLst>
          </a:prstGeom>
          <a:solidFill>
            <a:srgbClr val="0080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5400000">
            <a:off x="4973038" y="6018694"/>
            <a:ext cx="3527434" cy="291778"/>
          </a:xfrm>
          <a:prstGeom prst="chord">
            <a:avLst>
              <a:gd name="adj1" fmla="val 2700000"/>
              <a:gd name="adj2" fmla="val 18976678"/>
            </a:avLst>
          </a:prstGeom>
          <a:solidFill>
            <a:srgbClr val="0080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228850" y="2914650"/>
            <a:ext cx="4687887" cy="2950592"/>
            <a:chOff x="399011" y="2161309"/>
            <a:chExt cx="4688378" cy="2950478"/>
          </a:xfrm>
        </p:grpSpPr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399011" y="2161309"/>
              <a:ext cx="4688378" cy="2945899"/>
              <a:chOff x="0" y="894366"/>
              <a:chExt cx="6496050" cy="4708537"/>
            </a:xfrm>
          </p:grpSpPr>
          <p:grpSp>
            <p:nvGrpSpPr>
              <p:cNvPr id="54" name="Group 7"/>
              <p:cNvGrpSpPr>
                <a:grpSpLocks/>
              </p:cNvGrpSpPr>
              <p:nvPr/>
            </p:nvGrpSpPr>
            <p:grpSpPr bwMode="auto">
              <a:xfrm>
                <a:off x="0" y="894366"/>
                <a:ext cx="6496050" cy="4708537"/>
                <a:chOff x="-152400" y="1527695"/>
                <a:chExt cx="6496050" cy="4718952"/>
              </a:xfrm>
            </p:grpSpPr>
            <p:pic>
              <p:nvPicPr>
                <p:cNvPr id="66" name="Picture 3" descr="m24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152400" y="1527695"/>
                  <a:ext cx="6496050" cy="4525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3331521"/>
                  <a:ext cx="659156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dbm</a:t>
                  </a:r>
                </a:p>
              </p:txBody>
            </p:sp>
            <p:sp>
              <p:nvSpPr>
                <p:cNvPr id="6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628276" y="5655047"/>
                  <a:ext cx="1706945" cy="59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 dirty="0">
                      <a:ea typeface="宋体" pitchFamily="2" charset="-122"/>
                    </a:rPr>
                    <a:t>Frequency</a:t>
                  </a:r>
                </a:p>
              </p:txBody>
            </p:sp>
            <p:sp>
              <p:nvSpPr>
                <p:cNvPr id="69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7482" y="1660154"/>
                  <a:ext cx="522900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-60</a:t>
                  </a:r>
                </a:p>
              </p:txBody>
            </p:sp>
            <p:sp>
              <p:nvSpPr>
                <p:cNvPr id="70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5257800"/>
                  <a:ext cx="652744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-100</a:t>
                  </a:r>
                </a:p>
              </p:txBody>
            </p:sp>
          </p:grpSp>
          <p:cxnSp>
            <p:nvCxnSpPr>
              <p:cNvPr id="57" name="Curved Connector 56"/>
              <p:cNvCxnSpPr/>
              <p:nvPr/>
            </p:nvCxnSpPr>
            <p:spPr>
              <a:xfrm rot="5400000" flipH="1" flipV="1">
                <a:off x="1714298" y="2869635"/>
                <a:ext cx="2438307" cy="380569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urved Connector 57"/>
              <p:cNvCxnSpPr/>
              <p:nvPr/>
            </p:nvCxnSpPr>
            <p:spPr>
              <a:xfrm rot="16200000" flipV="1">
                <a:off x="2132700" y="2983587"/>
                <a:ext cx="2514425" cy="228781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/>
              <p:nvPr/>
            </p:nvCxnSpPr>
            <p:spPr>
              <a:xfrm rot="16200000" flipV="1">
                <a:off x="2743587" y="2526688"/>
                <a:ext cx="2590542" cy="121869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/>
              <p:nvPr/>
            </p:nvCxnSpPr>
            <p:spPr>
              <a:xfrm rot="5400000" flipH="1" flipV="1">
                <a:off x="1303452" y="2765885"/>
                <a:ext cx="2496664" cy="681942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ounded Rectangle 32"/>
              <p:cNvSpPr>
                <a:spLocks noChangeArrowheads="1"/>
              </p:cNvSpPr>
              <p:nvPr/>
            </p:nvSpPr>
            <p:spPr bwMode="auto">
              <a:xfrm>
                <a:off x="2159000" y="1319213"/>
                <a:ext cx="2038350" cy="465137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381000" indent="-381000"/>
                <a:endParaRPr lang="en-US"/>
              </a:p>
            </p:txBody>
          </p:sp>
        </p:grp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1890078" y="2388090"/>
              <a:ext cx="16260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180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rPr>
                <a:t>“White spaces”</a:t>
              </a:r>
            </a:p>
          </p:txBody>
        </p:sp>
        <p:sp>
          <p:nvSpPr>
            <p:cNvPr id="47" name="TextBox 5"/>
            <p:cNvSpPr txBox="1">
              <a:spLocks noChangeArrowheads="1"/>
            </p:cNvSpPr>
            <p:nvPr/>
          </p:nvSpPr>
          <p:spPr bwMode="auto">
            <a:xfrm>
              <a:off x="883488" y="4742469"/>
              <a:ext cx="102154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dirty="0">
                  <a:ea typeface="宋体" pitchFamily="2" charset="-122"/>
                </a:rPr>
                <a:t>470 MHz</a:t>
              </a:r>
            </a:p>
          </p:txBody>
        </p:sp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3599746" y="4687080"/>
              <a:ext cx="102154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dirty="0">
                  <a:latin typeface="Calibri" pitchFamily="34" charset="0"/>
                  <a:ea typeface="宋体" pitchFamily="2" charset="-122"/>
                </a:rPr>
                <a:t>700 MHz</a:t>
              </a:r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are White Spaces?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859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28600" y="2668369"/>
            <a:ext cx="8953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>
                <a:latin typeface="Gill Sans MT"/>
              </a:rPr>
              <a:t>0 </a:t>
            </a:r>
          </a:p>
          <a:p>
            <a:pPr algn="ctr"/>
            <a:r>
              <a:rPr lang="en-US" i="1" spc="-150" dirty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457200" y="2298859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43900" y="2716827"/>
            <a:ext cx="9715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>
                <a:latin typeface="Gill Sans MT"/>
              </a:rPr>
              <a:t>7000 </a:t>
            </a:r>
          </a:p>
          <a:p>
            <a:pPr algn="ctr"/>
            <a:r>
              <a:rPr lang="en-US" i="1" spc="-150" dirty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57200" y="1628775"/>
            <a:ext cx="1790700" cy="643771"/>
            <a:chOff x="457200" y="1628775"/>
            <a:chExt cx="1790700" cy="643771"/>
          </a:xfrm>
        </p:grpSpPr>
        <p:pic>
          <p:nvPicPr>
            <p:cNvPr id="168961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</p:spPr>
        </p:pic>
        <p:grpSp>
          <p:nvGrpSpPr>
            <p:cNvPr id="6" name="Group 62"/>
            <p:cNvGrpSpPr/>
            <p:nvPr/>
          </p:nvGrpSpPr>
          <p:grpSpPr>
            <a:xfrm>
              <a:off x="1028700" y="1810881"/>
              <a:ext cx="1219200" cy="461665"/>
              <a:chOff x="1543050" y="2114550"/>
              <a:chExt cx="1219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14550"/>
                <a:ext cx="12192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>
                    <a:latin typeface="Gill Sans MT"/>
                  </a:rPr>
                  <a:t>TV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9222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943600" y="1657350"/>
            <a:ext cx="2171700" cy="610731"/>
            <a:chOff x="4972050" y="1657350"/>
            <a:chExt cx="2171700" cy="610731"/>
          </a:xfrm>
        </p:grpSpPr>
        <p:pic>
          <p:nvPicPr>
            <p:cNvPr id="30" name="Picture 7" descr="untitl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1"/>
            <p:cNvGrpSpPr/>
            <p:nvPr/>
          </p:nvGrpSpPr>
          <p:grpSpPr>
            <a:xfrm>
              <a:off x="5581650" y="1806416"/>
              <a:ext cx="1562100" cy="461665"/>
              <a:chOff x="7372350" y="3445778"/>
              <a:chExt cx="1562100" cy="4616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45778"/>
                <a:ext cx="14478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>
                    <a:latin typeface="Gill Sans MT"/>
                  </a:rPr>
                  <a:t>ISM (Wi-Fi)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450"/>
                <a:ext cx="171450" cy="1714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700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154305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470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2400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5180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2500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5300</a:t>
            </a:r>
            <a:endParaRPr lang="en-US" sz="4000" dirty="0"/>
          </a:p>
        </p:txBody>
      </p:sp>
      <p:sp>
        <p:nvSpPr>
          <p:cNvPr id="71" name="TextBox 70"/>
          <p:cNvSpPr txBox="1"/>
          <p:nvPr/>
        </p:nvSpPr>
        <p:spPr>
          <a:xfrm>
            <a:off x="1457325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are </a:t>
            </a:r>
            <a:r>
              <a:rPr lang="en-US" sz="2800" i="1" dirty="0"/>
              <a:t>Unoccupied</a:t>
            </a:r>
            <a:r>
              <a:rPr lang="en-US" sz="2800" dirty="0"/>
              <a:t> TV Channels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14450" y="6115050"/>
            <a:ext cx="21717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White Spaces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85750" y="2686050"/>
            <a:ext cx="6667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54-88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800100" y="2686050"/>
            <a:ext cx="9715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170-216</a:t>
            </a:r>
            <a:endParaRPr lang="en-US" sz="36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14500"/>
              <a:ext cx="160020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spc="-150" dirty="0">
                  <a:latin typeface="Gill Sans MT"/>
                </a:rPr>
                <a:t>Wireless </a:t>
              </a:r>
              <a:r>
                <a:rPr lang="en-US" sz="2400" spc="-150" dirty="0" err="1">
                  <a:latin typeface="Gill Sans MT"/>
                </a:rPr>
                <a:t>Mic</a:t>
              </a:r>
              <a:r>
                <a:rPr lang="en-US" sz="2400" spc="-150" dirty="0">
                  <a:latin typeface="Gill Sans MT"/>
                </a:rPr>
                <a:t>  </a:t>
              </a:r>
              <a:endParaRPr lang="en-US" sz="4400" dirty="0">
                <a:latin typeface="Gill Sans MT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420871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715000" y="2914650"/>
            <a:ext cx="3028950" cy="2057460"/>
            <a:chOff x="6115050" y="2857500"/>
            <a:chExt cx="3028950" cy="2057460"/>
          </a:xfrm>
        </p:grpSpPr>
        <p:pic>
          <p:nvPicPr>
            <p:cNvPr id="63" name="Picture 62" descr="test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5050" y="2857500"/>
              <a:ext cx="3028950" cy="177165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343650" y="4514850"/>
              <a:ext cx="2523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TV Stations in America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85750" y="2786955"/>
            <a:ext cx="727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50</a:t>
            </a:r>
            <a:r>
              <a:rPr lang="en-US" sz="2800" dirty="0"/>
              <a:t> TV Channels</a:t>
            </a:r>
          </a:p>
          <a:p>
            <a:pPr marL="0" lvl="1"/>
            <a:endParaRPr lang="en-US" sz="2800" dirty="0"/>
          </a:p>
          <a:p>
            <a:pPr marL="0" lvl="1">
              <a:buFont typeface="Arial" pitchFamily="34" charset="0"/>
              <a:buChar char="•"/>
            </a:pPr>
            <a:r>
              <a:rPr lang="en-US" sz="2800" dirty="0"/>
              <a:t>Each channel is </a:t>
            </a:r>
            <a:r>
              <a:rPr lang="en-US" sz="2800" b="1" i="1" dirty="0">
                <a:solidFill>
                  <a:srgbClr val="FF0000"/>
                </a:solidFill>
              </a:rPr>
              <a:t>6 MHz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9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12"/>
    </mc:Choice>
    <mc:Fallback xmlns="">
      <p:transition spd="slow" advTm="59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8" grpId="0"/>
      <p:bldP spid="49" grpId="0" animBg="1"/>
      <p:bldP spid="49" grpId="1" animBg="1"/>
      <p:bldP spid="50" grpId="0"/>
      <p:bldP spid="44" grpId="0"/>
      <p:bldP spid="44" grpId="1"/>
      <p:bldP spid="46" grpId="0"/>
      <p:bldP spid="46" grpId="1"/>
      <p:bldP spid="51" grpId="0"/>
      <p:bldP spid="51" grpId="1"/>
      <p:bldP spid="59" grpId="0"/>
      <p:bldP spid="59" grpId="1"/>
      <p:bldP spid="61" grpId="0"/>
      <p:bldP spid="61" grpId="1"/>
      <p:bldP spid="62" grpId="0"/>
      <p:bldP spid="62" grpId="1"/>
      <p:bldP spid="71" grpId="0"/>
      <p:bldP spid="71" grpId="1"/>
      <p:bldP spid="72" grpId="0" animBg="1"/>
      <p:bldP spid="72" grpId="1" animBg="1"/>
      <p:bldP spid="73" grpId="0"/>
      <p:bldP spid="73" grpId="1"/>
      <p:bldP spid="74" grpId="0"/>
      <p:bldP spid="74" grpId="1"/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553"/>
          </a:xfrm>
        </p:spPr>
        <p:txBody>
          <a:bodyPr/>
          <a:lstStyle/>
          <a:p>
            <a:r>
              <a:rPr lang="en-US" dirty="0"/>
              <a:t>SEISMIC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19" y="1251541"/>
            <a:ext cx="8732630" cy="4772641"/>
          </a:xfrm>
        </p:spPr>
        <p:txBody>
          <a:bodyPr/>
          <a:lstStyle/>
          <a:p>
            <a:r>
              <a:rPr lang="en-US" b="1" dirty="0"/>
              <a:t>WSD</a:t>
            </a:r>
            <a:r>
              <a:rPr lang="en-US" dirty="0"/>
              <a:t>:  sends short probes with increasing TX power, suppresses frequency when </a:t>
            </a:r>
            <a:r>
              <a:rPr lang="en-US" dirty="0" err="1"/>
              <a:t>strobed</a:t>
            </a:r>
            <a:r>
              <a:rPr lang="en-US" dirty="0"/>
              <a:t>.</a:t>
            </a:r>
          </a:p>
          <a:p>
            <a:r>
              <a:rPr lang="en-US" b="1" dirty="0" err="1"/>
              <a:t>MicProtector</a:t>
            </a:r>
            <a:r>
              <a:rPr lang="en-US" b="1" dirty="0"/>
              <a:t>:  </a:t>
            </a:r>
            <a:r>
              <a:rPr lang="en-US" dirty="0"/>
              <a:t>monitors interference and strobes WSD if the power in the band reaches threshold.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36158" y="3620197"/>
            <a:ext cx="871409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Probe</a:t>
            </a:r>
          </a:p>
        </p:txBody>
      </p:sp>
      <p:sp>
        <p:nvSpPr>
          <p:cNvPr id="5" name="Rectangle 4"/>
          <p:cNvSpPr/>
          <p:nvPr/>
        </p:nvSpPr>
        <p:spPr>
          <a:xfrm>
            <a:off x="8074440" y="3620197"/>
            <a:ext cx="871409" cy="2873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Strobe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9093" y="4248883"/>
            <a:ext cx="6307234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89093" y="5291976"/>
            <a:ext cx="6307234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98361" y="6358112"/>
            <a:ext cx="6297966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80722" y="3518216"/>
            <a:ext cx="8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Pkts</a:t>
            </a:r>
            <a:r>
              <a:rPr lang="en-US" sz="2400" b="1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972" y="6265402"/>
            <a:ext cx="8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11430" y="5680138"/>
            <a:ext cx="80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WSD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52743" y="4513134"/>
            <a:ext cx="12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MicProt</a:t>
            </a:r>
            <a:r>
              <a:rPr lang="en-US" sz="2400" b="1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1537776" y="6035756"/>
            <a:ext cx="291999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979" y="6321028"/>
            <a:ext cx="379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Suppressed Frequency (KHz)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2085825" y="5961041"/>
            <a:ext cx="454227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2326837" y="6109391"/>
            <a:ext cx="482077" cy="1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14225" y="5831269"/>
            <a:ext cx="2446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Increase in Power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2150689" y="4629119"/>
            <a:ext cx="945612" cy="287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833105" y="4416917"/>
            <a:ext cx="413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MicProtector</a:t>
            </a:r>
            <a:r>
              <a:rPr lang="en-US" sz="2400" b="1" dirty="0">
                <a:solidFill>
                  <a:srgbClr val="FF0000"/>
                </a:solidFill>
              </a:rPr>
              <a:t> Strobes the WSD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for interference near threshold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2683775" y="5950219"/>
            <a:ext cx="454227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25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2725475" y="4629119"/>
            <a:ext cx="945612" cy="287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3258560" y="5950218"/>
            <a:ext cx="454227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50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3720884" y="5868334"/>
            <a:ext cx="639641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50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3855291" y="4629119"/>
            <a:ext cx="945612" cy="287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 rot="16200000">
            <a:off x="4295669" y="5857511"/>
            <a:ext cx="639641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75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4443825" y="4629119"/>
            <a:ext cx="945612" cy="287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4884203" y="5859099"/>
            <a:ext cx="639641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</a:t>
            </a:r>
          </a:p>
        </p:txBody>
      </p:sp>
      <p:sp>
        <p:nvSpPr>
          <p:cNvPr id="34" name="Rectangle 33"/>
          <p:cNvSpPr/>
          <p:nvPr/>
        </p:nvSpPr>
        <p:spPr>
          <a:xfrm rot="16200000">
            <a:off x="5018610" y="4629119"/>
            <a:ext cx="945612" cy="287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 rot="16200000">
            <a:off x="5458988" y="5852664"/>
            <a:ext cx="639641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125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5976095" y="5771909"/>
            <a:ext cx="810843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125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6469883" y="5679236"/>
            <a:ext cx="999370" cy="28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125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89808" y="4318931"/>
            <a:ext cx="2067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Convergence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</a:rPr>
              <a:t>To Coexistence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83" y="5440528"/>
            <a:ext cx="785508" cy="74794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954461" y="6124371"/>
            <a:ext cx="878644" cy="282061"/>
          </a:xfrm>
          <a:prstGeom prst="straightConnector1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13" grpId="0"/>
      <p:bldP spid="14" grpId="0" animBg="1"/>
      <p:bldP spid="15" grpId="0"/>
      <p:bldP spid="19" grpId="0" animBg="1"/>
      <p:bldP spid="23" grpId="0"/>
      <p:bldP spid="23" grpId="1"/>
      <p:bldP spid="24" grpId="0" animBg="1"/>
      <p:bldP spid="25" grpId="0"/>
      <p:bldP spid="25" grpId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09336"/>
              </p:ext>
            </p:extLst>
          </p:nvPr>
        </p:nvGraphicFramePr>
        <p:xfrm>
          <a:off x="457199" y="1508760"/>
          <a:ext cx="7870371" cy="367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Acrobat Document" r:id="rId3" imgW="5143500" imgH="2400300" progId="AcroExch.Document.7">
                  <p:embed/>
                </p:oleObj>
              </mc:Choice>
              <mc:Fallback>
                <p:oleObj name="Acrobat Document" r:id="rId3" imgW="5143500" imgH="2400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508760"/>
                        <a:ext cx="7870371" cy="3672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732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White-</a:t>
            </a:r>
            <a:r>
              <a:rPr lang="en-US" dirty="0" err="1"/>
              <a:t>Fi</a:t>
            </a:r>
            <a:r>
              <a:rPr lang="en-US" dirty="0"/>
              <a:t>: Press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2260" y="1192213"/>
            <a:ext cx="8458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692558" y="2173484"/>
            <a:ext cx="1535113" cy="579437"/>
          </a:xfrm>
          <a:prstGeom prst="rect">
            <a:avLst/>
          </a:prstGeom>
          <a:ex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50125" y="2848816"/>
            <a:ext cx="4221163" cy="479425"/>
          </a:xfrm>
          <a:prstGeom prst="rect">
            <a:avLst/>
          </a:prstGeom>
          <a:ex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65376" y="2627511"/>
            <a:ext cx="900113" cy="708025"/>
          </a:xfrm>
          <a:prstGeom prst="rect">
            <a:avLst/>
          </a:prstGeom>
          <a:ex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390030" y="1581321"/>
            <a:ext cx="2686050" cy="365125"/>
          </a:xfrm>
          <a:prstGeom prst="rect">
            <a:avLst/>
          </a:prstGeom>
          <a:ex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961066" y="1192213"/>
            <a:ext cx="1071563" cy="365125"/>
          </a:xfrm>
          <a:prstGeom prst="rect">
            <a:avLst/>
          </a:prstGeom>
          <a:extLst/>
        </p:spPr>
      </p:pic>
      <p:grpSp>
        <p:nvGrpSpPr>
          <p:cNvPr id="42" name="Group 41"/>
          <p:cNvGrpSpPr/>
          <p:nvPr/>
        </p:nvGrpSpPr>
        <p:grpSpPr>
          <a:xfrm>
            <a:off x="255010" y="4424867"/>
            <a:ext cx="4346677" cy="1046199"/>
            <a:chOff x="150171" y="3597070"/>
            <a:chExt cx="4346677" cy="1046199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326485" y="3971756"/>
              <a:ext cx="4170363" cy="671513"/>
            </a:xfrm>
            <a:prstGeom prst="rect">
              <a:avLst/>
            </a:prstGeom>
            <a:extLst/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 bwMode="auto">
            <a:xfrm>
              <a:off x="150171" y="3597070"/>
              <a:ext cx="1314450" cy="350837"/>
            </a:xfrm>
            <a:prstGeom prst="rect">
              <a:avLst/>
            </a:prstGeom>
            <a:extLst/>
          </p:spPr>
        </p:pic>
      </p:grp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5389562" y="2945952"/>
            <a:ext cx="1746588" cy="406916"/>
          </a:xfrm>
          <a:prstGeom prst="rect">
            <a:avLst/>
          </a:prstGeom>
          <a:extLst/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5611203" y="3356043"/>
            <a:ext cx="3109977" cy="548263"/>
          </a:xfrm>
          <a:prstGeom prst="rect">
            <a:avLst/>
          </a:prstGeom>
          <a:extLst/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1593299" y="5876519"/>
            <a:ext cx="3274269" cy="6048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4652761" y="5007853"/>
            <a:ext cx="3207189" cy="514820"/>
          </a:xfrm>
          <a:prstGeom prst="rect">
            <a:avLst/>
          </a:prstGeom>
          <a:extLst/>
        </p:spPr>
      </p:pic>
      <p:grpSp>
        <p:nvGrpSpPr>
          <p:cNvPr id="43" name="Group 42"/>
          <p:cNvGrpSpPr/>
          <p:nvPr/>
        </p:nvGrpSpPr>
        <p:grpSpPr>
          <a:xfrm>
            <a:off x="160611" y="3564373"/>
            <a:ext cx="3413964" cy="554476"/>
            <a:chOff x="160611" y="5126478"/>
            <a:chExt cx="3413964" cy="554476"/>
          </a:xfrm>
        </p:grpSpPr>
        <p:pic>
          <p:nvPicPr>
            <p:cNvPr id="28" name="Picture 22"/>
            <p:cNvPicPr>
              <a:picLocks noChangeAspect="1" noChangeArrowheads="1"/>
            </p:cNvPicPr>
            <p:nvPr/>
          </p:nvPicPr>
          <p:blipFill>
            <a:blip r:embed="rId14" cstate="print">
              <a:extLst/>
            </a:blip>
            <a:srcRect/>
            <a:stretch>
              <a:fillRect/>
            </a:stretch>
          </p:blipFill>
          <p:spPr bwMode="auto">
            <a:xfrm>
              <a:off x="1348970" y="5126478"/>
              <a:ext cx="2225605" cy="554476"/>
            </a:xfrm>
            <a:prstGeom prst="rect">
              <a:avLst/>
            </a:prstGeom>
            <a:extLst/>
          </p:spPr>
        </p:pic>
        <p:pic>
          <p:nvPicPr>
            <p:cNvPr id="29" name="Picture 23"/>
            <p:cNvPicPr>
              <a:picLocks noChangeAspect="1" noChangeArrowheads="1"/>
            </p:cNvPicPr>
            <p:nvPr/>
          </p:nvPicPr>
          <p:blipFill>
            <a:blip r:embed="rId15" cstate="print">
              <a:extLst/>
            </a:blip>
            <a:srcRect/>
            <a:stretch>
              <a:fillRect/>
            </a:stretch>
          </p:blipFill>
          <p:spPr bwMode="auto">
            <a:xfrm>
              <a:off x="160611" y="5174083"/>
              <a:ext cx="1259630" cy="417701"/>
            </a:xfrm>
            <a:prstGeom prst="rect">
              <a:avLst/>
            </a:prstGeom>
            <a:extLst/>
          </p:spPr>
        </p:pic>
      </p:grpSp>
      <p:pic>
        <p:nvPicPr>
          <p:cNvPr id="30" name="Picture 24"/>
          <p:cNvPicPr>
            <a:picLocks noChangeAspect="1" noChangeArrowheads="1"/>
          </p:cNvPicPr>
          <p:nvPr/>
        </p:nvPicPr>
        <p:blipFill>
          <a:blip r:embed="rId16" cstate="print">
            <a:extLst/>
          </a:blip>
          <a:srcRect/>
          <a:stretch>
            <a:fillRect/>
          </a:stretch>
        </p:blipFill>
        <p:spPr bwMode="auto">
          <a:xfrm>
            <a:off x="7443958" y="1902153"/>
            <a:ext cx="1579573" cy="1043799"/>
          </a:xfrm>
          <a:prstGeom prst="rect">
            <a:avLst/>
          </a:prstGeom>
          <a:extLst/>
        </p:spPr>
      </p:pic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17" cstate="print">
            <a:extLst/>
          </a:blip>
          <a:srcRect/>
          <a:stretch>
            <a:fillRect/>
          </a:stretch>
        </p:blipFill>
        <p:spPr bwMode="auto">
          <a:xfrm>
            <a:off x="7358200" y="1620689"/>
            <a:ext cx="1124320" cy="301089"/>
          </a:xfrm>
          <a:prstGeom prst="rect">
            <a:avLst/>
          </a:prstGeom>
          <a:extLst/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18" cstate="print">
            <a:extLst/>
          </a:blip>
          <a:srcRect/>
          <a:stretch>
            <a:fillRect/>
          </a:stretch>
        </p:blipFill>
        <p:spPr bwMode="auto">
          <a:xfrm>
            <a:off x="5943288" y="4338570"/>
            <a:ext cx="599955" cy="609397"/>
          </a:xfrm>
          <a:prstGeom prst="rect">
            <a:avLst/>
          </a:prstGeom>
          <a:extLst/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9" cstate="print">
            <a:extLst/>
          </a:blip>
          <a:srcRect/>
          <a:stretch>
            <a:fillRect/>
          </a:stretch>
        </p:blipFill>
        <p:spPr bwMode="auto">
          <a:xfrm>
            <a:off x="6543243" y="4327153"/>
            <a:ext cx="2390445" cy="465137"/>
          </a:xfrm>
          <a:prstGeom prst="rect">
            <a:avLst/>
          </a:prstGeom>
          <a:extLst/>
        </p:spPr>
      </p:pic>
      <p:pic>
        <p:nvPicPr>
          <p:cNvPr id="34" name="Picture 34"/>
          <p:cNvPicPr>
            <a:picLocks noChangeAspect="1" noChangeArrowheads="1"/>
          </p:cNvPicPr>
          <p:nvPr/>
        </p:nvPicPr>
        <p:blipFill>
          <a:blip r:embed="rId20" cstate="print">
            <a:extLst/>
          </a:blip>
          <a:srcRect/>
          <a:stretch>
            <a:fillRect/>
          </a:stretch>
        </p:blipFill>
        <p:spPr bwMode="auto">
          <a:xfrm>
            <a:off x="5228683" y="2145970"/>
            <a:ext cx="2129517" cy="711996"/>
          </a:xfrm>
          <a:prstGeom prst="rect">
            <a:avLst/>
          </a:prstGeom>
          <a:extLst/>
        </p:spPr>
      </p:pic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21" cstate="print">
            <a:extLst/>
          </a:blip>
          <a:srcRect/>
          <a:stretch>
            <a:fillRect/>
          </a:stretch>
        </p:blipFill>
        <p:spPr bwMode="auto">
          <a:xfrm>
            <a:off x="941546" y="5927856"/>
            <a:ext cx="635000" cy="550863"/>
          </a:xfrm>
          <a:prstGeom prst="rect">
            <a:avLst/>
          </a:prstGeom>
          <a:extLst/>
        </p:spPr>
      </p:pic>
      <p:pic>
        <p:nvPicPr>
          <p:cNvPr id="36" name="Picture 36"/>
          <p:cNvPicPr>
            <a:picLocks noChangeAspect="1" noChangeArrowheads="1"/>
          </p:cNvPicPr>
          <p:nvPr/>
        </p:nvPicPr>
        <p:blipFill>
          <a:blip r:embed="rId22" cstate="print">
            <a:extLst/>
          </a:blip>
          <a:srcRect/>
          <a:stretch>
            <a:fillRect/>
          </a:stretch>
        </p:blipFill>
        <p:spPr bwMode="auto">
          <a:xfrm>
            <a:off x="255010" y="1531434"/>
            <a:ext cx="1316286" cy="312096"/>
          </a:xfrm>
          <a:prstGeom prst="rect">
            <a:avLst/>
          </a:prstGeom>
          <a:extLst/>
        </p:spPr>
      </p:pic>
      <p:pic>
        <p:nvPicPr>
          <p:cNvPr id="37" name="Picture 37"/>
          <p:cNvPicPr>
            <a:picLocks noChangeAspect="1" noChangeArrowheads="1"/>
          </p:cNvPicPr>
          <p:nvPr/>
        </p:nvPicPr>
        <p:blipFill>
          <a:blip r:embed="rId23" cstate="print">
            <a:extLst/>
          </a:blip>
          <a:srcRect/>
          <a:stretch>
            <a:fillRect/>
          </a:stretch>
        </p:blipFill>
        <p:spPr bwMode="auto">
          <a:xfrm>
            <a:off x="672119" y="1889444"/>
            <a:ext cx="2902456" cy="581381"/>
          </a:xfrm>
          <a:prstGeom prst="rect">
            <a:avLst/>
          </a:prstGeom>
          <a:ex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5110974" y="5671225"/>
            <a:ext cx="2690780" cy="497023"/>
          </a:xfrm>
          <a:prstGeom prst="rect">
            <a:avLst/>
          </a:prstGeom>
          <a:extLst/>
        </p:spPr>
      </p:pic>
      <p:grpSp>
        <p:nvGrpSpPr>
          <p:cNvPr id="39" name="Group 38"/>
          <p:cNvGrpSpPr/>
          <p:nvPr/>
        </p:nvGrpSpPr>
        <p:grpSpPr>
          <a:xfrm>
            <a:off x="3391462" y="3696053"/>
            <a:ext cx="5752538" cy="642517"/>
            <a:chOff x="4390030" y="549696"/>
            <a:chExt cx="5752538" cy="642517"/>
          </a:xfrm>
        </p:grpSpPr>
        <p:pic>
          <p:nvPicPr>
            <p:cNvPr id="40" name="Picture 39" descr="fccmsr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90030" y="764659"/>
              <a:ext cx="5752538" cy="427554"/>
            </a:xfrm>
            <a:prstGeom prst="rect">
              <a:avLst/>
            </a:prstGeom>
          </p:spPr>
        </p:pic>
        <p:pic>
          <p:nvPicPr>
            <p:cNvPr id="41" name="Picture 40" descr="wallstreetjournal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96848" y="549696"/>
              <a:ext cx="1496137" cy="214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220995"/>
      </p:ext>
    </p:extLst>
  </p:cSld>
  <p:clrMapOvr>
    <a:masterClrMapping/>
  </p:clrMapOvr>
  <p:transition advTm="1013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WhiteFi: Impact on Regulatory Bodies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31958" y="1188908"/>
            <a:ext cx="1848987" cy="1269020"/>
          </a:xfrm>
          <a:prstGeom prst="rect">
            <a:avLst/>
          </a:prstGeom>
          <a:ex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71302" y="3226525"/>
            <a:ext cx="3872993" cy="730250"/>
          </a:xfrm>
          <a:prstGeom prst="rect">
            <a:avLst/>
          </a:prstGeom>
          <a:extLst/>
        </p:spPr>
      </p:pic>
      <p:pic>
        <p:nvPicPr>
          <p:cNvPr id="41" name="Picture 5" descr="http://ts4.mm.bing.net/images/thumbnail.aspx?q=1464642059199&amp;id=187766e184748053a0a2875bda83faa8&amp;url=http%3a%2f%2fwww.choroemela.com%2fanatel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144684" y="2750373"/>
            <a:ext cx="1524000" cy="1447801"/>
          </a:xfrm>
          <a:prstGeom prst="rect">
            <a:avLst/>
          </a:prstGeom>
          <a:extLst/>
        </p:spPr>
      </p:pic>
      <p:pic>
        <p:nvPicPr>
          <p:cNvPr id="42" name="Picture 7" descr="http://ts2.mm.bing.net/images/thumbnail.aspx?q=1358133540345&amp;id=83ad8a5d70fee95e69729055a8a9a27c&amp;url=http%3a%2f%2fwww.pca.sg%2fUserUpload%2fImage%2fIDA-Singapore.GIF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76310" y="3206801"/>
            <a:ext cx="1193248" cy="775612"/>
          </a:xfrm>
          <a:prstGeom prst="rect">
            <a:avLst/>
          </a:prstGeom>
          <a:extLst/>
        </p:spPr>
      </p:pic>
      <p:pic>
        <p:nvPicPr>
          <p:cNvPr id="43" name="Picture 9" descr="KOMO-TV Current Logo">
            <a:hlinkClick r:id="rId7" tooltip="KOMO-TV Current Logo"/>
          </p:cNvPr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723530" y="4945413"/>
            <a:ext cx="1214691" cy="939362"/>
          </a:xfrm>
          <a:prstGeom prst="rect">
            <a:avLst/>
          </a:prstGeom>
          <a:extLst/>
        </p:spPr>
      </p:pic>
      <p:pic>
        <p:nvPicPr>
          <p:cNvPr id="44" name="Picture 11" descr="International Telecommunication Uni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6629061" y="1443818"/>
            <a:ext cx="1809750" cy="714375"/>
          </a:xfrm>
          <a:prstGeom prst="rect">
            <a:avLst/>
          </a:prstGeom>
          <a:extLst/>
        </p:spPr>
      </p:pic>
      <p:sp>
        <p:nvSpPr>
          <p:cNvPr id="45" name="TextBox 44"/>
          <p:cNvSpPr txBox="1"/>
          <p:nvPr/>
        </p:nvSpPr>
        <p:spPr>
          <a:xfrm>
            <a:off x="660632" y="2445222"/>
            <a:ext cx="125867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i="0" dirty="0"/>
              <a:t>India</a:t>
            </a:r>
          </a:p>
          <a:p>
            <a:pPr algn="ctr">
              <a:buNone/>
            </a:pPr>
            <a:r>
              <a:rPr lang="en-US" sz="1400" dirty="0"/>
              <a:t>Oct. 22, 2009</a:t>
            </a:r>
            <a:endParaRPr lang="en-US" sz="1400" b="0" i="0" dirty="0"/>
          </a:p>
        </p:txBody>
      </p:sp>
      <p:sp>
        <p:nvSpPr>
          <p:cNvPr id="46" name="TextBox 45"/>
          <p:cNvSpPr txBox="1"/>
          <p:nvPr/>
        </p:nvSpPr>
        <p:spPr>
          <a:xfrm>
            <a:off x="3748110" y="3982379"/>
            <a:ext cx="1254959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i="0" dirty="0"/>
              <a:t>China</a:t>
            </a:r>
          </a:p>
          <a:p>
            <a:pPr algn="ctr">
              <a:buNone/>
            </a:pPr>
            <a:r>
              <a:rPr lang="en-US" sz="1400" dirty="0"/>
              <a:t>Jan. 11, 2010</a:t>
            </a:r>
            <a:endParaRPr lang="en-US" sz="1400" b="0" i="0" dirty="0"/>
          </a:p>
        </p:txBody>
      </p:sp>
      <p:sp>
        <p:nvSpPr>
          <p:cNvPr id="47" name="TextBox 46"/>
          <p:cNvSpPr txBox="1"/>
          <p:nvPr/>
        </p:nvSpPr>
        <p:spPr>
          <a:xfrm>
            <a:off x="7253310" y="4198174"/>
            <a:ext cx="130676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i="0" dirty="0"/>
              <a:t>Brazil</a:t>
            </a:r>
          </a:p>
          <a:p>
            <a:pPr algn="ctr">
              <a:buNone/>
            </a:pPr>
            <a:r>
              <a:rPr lang="en-US" sz="1400" dirty="0"/>
              <a:t>(Feb. 2, 2010)</a:t>
            </a:r>
            <a:endParaRPr lang="en-US" sz="1400" b="0" i="0" dirty="0"/>
          </a:p>
        </p:txBody>
      </p:sp>
      <p:sp>
        <p:nvSpPr>
          <p:cNvPr id="48" name="TextBox 47"/>
          <p:cNvSpPr txBox="1"/>
          <p:nvPr/>
        </p:nvSpPr>
        <p:spPr>
          <a:xfrm>
            <a:off x="6411243" y="216285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err="1"/>
              <a:t>Radiocommunication</a:t>
            </a:r>
            <a:r>
              <a:rPr lang="en-US" sz="1400" b="0" i="0" dirty="0"/>
              <a:t> Sector</a:t>
            </a:r>
          </a:p>
        </p:txBody>
      </p:sp>
      <p:pic>
        <p:nvPicPr>
          <p:cNvPr id="49" name="Picture 13" descr="http://ts4.mm.bing.net/images/thumbnail.aspx?q=1546016915983&amp;id=87433981483dde5232abfb95a10f1e0e&amp;url=http%3a%2f%2fwww.homeplug.org%2fproducts%2fglobal_standards%2fieee-logo.JP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446268" y="4970008"/>
            <a:ext cx="1524000" cy="533400"/>
          </a:xfrm>
          <a:prstGeom prst="rect">
            <a:avLst/>
          </a:prstGeom>
          <a:extLst/>
        </p:spPr>
      </p:pic>
      <p:sp>
        <p:nvSpPr>
          <p:cNvPr id="50" name="TextBox 49"/>
          <p:cNvSpPr txBox="1"/>
          <p:nvPr/>
        </p:nvSpPr>
        <p:spPr>
          <a:xfrm>
            <a:off x="605788" y="5569422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/>
              <a:t>Standards</a:t>
            </a:r>
          </a:p>
        </p:txBody>
      </p:sp>
      <p:pic>
        <p:nvPicPr>
          <p:cNvPr id="51" name="Picture 15" descr="HP Lab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6590141" y="5059196"/>
            <a:ext cx="1714500" cy="685800"/>
          </a:xfrm>
          <a:prstGeom prst="rect">
            <a:avLst/>
          </a:prstGeom>
          <a:extLst/>
        </p:spPr>
      </p:pic>
      <p:pic>
        <p:nvPicPr>
          <p:cNvPr id="52" name="Picture 17" descr="http://t0.gstatic.com/images?q=tbn:3rZgfw96hGw03M:http://www.businesspundit.com/wp-content/uploads/2009/09/zzFCC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/>
          </a:blip>
          <a:srcRect/>
          <a:stretch>
            <a:fillRect/>
          </a:stretch>
        </p:blipFill>
        <p:spPr bwMode="auto">
          <a:xfrm>
            <a:off x="3876124" y="1271153"/>
            <a:ext cx="1144991" cy="1144992"/>
          </a:xfrm>
          <a:prstGeom prst="rect">
            <a:avLst/>
          </a:prstGeom>
          <a:extLst/>
        </p:spPr>
      </p:pic>
      <p:sp>
        <p:nvSpPr>
          <p:cNvPr id="53" name="Rectangle 52"/>
          <p:cNvSpPr/>
          <p:nvPr/>
        </p:nvSpPr>
        <p:spPr>
          <a:xfrm>
            <a:off x="2778966" y="2416145"/>
            <a:ext cx="3331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400" b="0" i="0" dirty="0">
                <a:latin typeface="arial"/>
              </a:rPr>
              <a:t>Federal Communications Commission, </a:t>
            </a:r>
            <a:r>
              <a:rPr lang="en-US" sz="1400" b="1" i="0" dirty="0">
                <a:latin typeface="arial"/>
              </a:rPr>
              <a:t>USA</a:t>
            </a:r>
            <a:r>
              <a:rPr lang="en-US" sz="1400" b="0" i="0" dirty="0">
                <a:latin typeface="arial"/>
              </a:rPr>
              <a:t> (FCC), </a:t>
            </a:r>
            <a:r>
              <a:rPr lang="en-US" sz="1400" dirty="0">
                <a:latin typeface="arial"/>
              </a:rPr>
              <a:t>Apr. 28 &amp; Aug. 14, 2010</a:t>
            </a:r>
            <a:endParaRPr lang="en-US" sz="1400" i="0" dirty="0"/>
          </a:p>
        </p:txBody>
      </p:sp>
      <p:sp>
        <p:nvSpPr>
          <p:cNvPr id="54" name="TextBox 53"/>
          <p:cNvSpPr txBox="1"/>
          <p:nvPr/>
        </p:nvSpPr>
        <p:spPr>
          <a:xfrm>
            <a:off x="3097488" y="5963579"/>
            <a:ext cx="240322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/>
              <a:t>Fisher Communications Inc.</a:t>
            </a:r>
          </a:p>
          <a:p>
            <a:pPr algn="ctr">
              <a:buNone/>
            </a:pPr>
            <a:r>
              <a:rPr lang="en-US" sz="1400" dirty="0"/>
              <a:t>Jan. 14, 2010</a:t>
            </a:r>
            <a:endParaRPr lang="en-US" sz="1400" b="0" i="0" dirty="0"/>
          </a:p>
        </p:txBody>
      </p:sp>
      <p:sp>
        <p:nvSpPr>
          <p:cNvPr id="55" name="TextBox 54"/>
          <p:cNvSpPr txBox="1"/>
          <p:nvPr/>
        </p:nvSpPr>
        <p:spPr>
          <a:xfrm>
            <a:off x="6690432" y="5798022"/>
            <a:ext cx="154721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/>
              <a:t>Industry Partners</a:t>
            </a:r>
          </a:p>
          <a:p>
            <a:pPr algn="ctr">
              <a:buNone/>
            </a:pPr>
            <a:r>
              <a:rPr lang="en-US" sz="1400" dirty="0"/>
              <a:t>Jan. 5, 2010</a:t>
            </a:r>
            <a:endParaRPr lang="en-US" sz="1400" b="0" i="0" dirty="0"/>
          </a:p>
        </p:txBody>
      </p:sp>
      <p:sp>
        <p:nvSpPr>
          <p:cNvPr id="56" name="TextBox 55"/>
          <p:cNvSpPr txBox="1"/>
          <p:nvPr/>
        </p:nvSpPr>
        <p:spPr>
          <a:xfrm>
            <a:off x="776310" y="4058579"/>
            <a:ext cx="114941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i="0" dirty="0"/>
              <a:t>Singapore</a:t>
            </a:r>
          </a:p>
          <a:p>
            <a:pPr algn="ctr">
              <a:buNone/>
            </a:pPr>
            <a:r>
              <a:rPr lang="en-US" sz="1400" dirty="0"/>
              <a:t>Apr. 8, 2010</a:t>
            </a:r>
            <a:endParaRPr lang="en-US" sz="1400" b="0" i="0" dirty="0"/>
          </a:p>
        </p:txBody>
      </p:sp>
    </p:spTree>
    <p:extLst>
      <p:ext uri="{BB962C8B-B14F-4D97-AF65-F5344CB8AC3E}">
        <p14:creationId xmlns:p14="http://schemas.microsoft.com/office/powerpoint/2010/main" val="2389839781"/>
      </p:ext>
    </p:extLst>
  </p:cSld>
  <p:clrMapOvr>
    <a:masterClrMapping/>
  </p:clrMapOvr>
  <p:transition advTm="1432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</a:t>
            </a:r>
            <a:r>
              <a:rPr lang="en-US" dirty="0" err="1"/>
              <a:t>Fi</a:t>
            </a:r>
            <a:r>
              <a:rPr lang="en-US" dirty="0"/>
              <a:t> &amp; Broadcast TV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647700" y="1295400"/>
            <a:ext cx="7714488" cy="4800600"/>
          </a:xfrm>
        </p:spPr>
        <p:txBody>
          <a:bodyPr>
            <a:normAutofit/>
          </a:bodyPr>
          <a:lstStyle/>
          <a:p>
            <a:r>
              <a:rPr lang="en-US" sz="2400" dirty="0"/>
              <a:t>TV broadcasters opposed to white space networking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Hillary Clinton </a:t>
            </a:r>
            <a:r>
              <a:rPr lang="en-US" sz="2400" dirty="0"/>
              <a:t>lobbying for broadcasters </a:t>
            </a:r>
            <a:br>
              <a:rPr lang="en-US" sz="2400" dirty="0"/>
            </a:br>
            <a:r>
              <a:rPr lang="en-US" sz="2400" dirty="0"/>
              <a:t>against White-</a:t>
            </a:r>
            <a:r>
              <a:rPr lang="en-US" sz="2400" dirty="0" err="1"/>
              <a:t>Fi</a:t>
            </a:r>
            <a:r>
              <a:rPr lang="en-US" sz="2400" dirty="0"/>
              <a:t>   </a:t>
            </a:r>
            <a:r>
              <a:rPr lang="en-US" sz="2400" dirty="0">
                <a:sym typeface="Wingdings" pitchFamily="2" charset="2"/>
              </a:rPr>
              <a:t> </a:t>
            </a:r>
          </a:p>
          <a:p>
            <a:r>
              <a:rPr lang="en-US" sz="2400" dirty="0">
                <a:sym typeface="Wingdings" pitchFamily="2" charset="2"/>
              </a:rPr>
              <a:t>Our system demonstrated that we can reuse unused spectrum without hurting broadcasters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05300" y="3695700"/>
            <a:ext cx="4407345" cy="30015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7700" y="3962400"/>
            <a:ext cx="3352800" cy="2286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48200" y="4267200"/>
            <a:ext cx="1676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KOMO (Ch. 38)</a:t>
            </a:r>
            <a:endParaRPr lang="en-US" sz="1600" b="1" u="sng" dirty="0">
              <a:hlinkClick r:id="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267200"/>
            <a:ext cx="1676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KIRO (Ch. 39)</a:t>
            </a:r>
            <a:endParaRPr lang="en-US" sz="1600" b="1" u="sng" dirty="0">
              <a:hlinkClick r:id="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4876800"/>
            <a:ext cx="1905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White-</a:t>
            </a:r>
            <a:r>
              <a:rPr lang="en-US" sz="1600" b="1" dirty="0" err="1"/>
              <a:t>Fi</a:t>
            </a:r>
            <a:r>
              <a:rPr lang="en-US" sz="1600" b="1" dirty="0"/>
              <a:t> (Ch. 40)</a:t>
            </a:r>
            <a:endParaRPr lang="en-US" sz="1600" b="1" u="sng" dirty="0"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3827331918"/>
      </p:ext>
    </p:extLst>
  </p:cSld>
  <p:clrMapOvr>
    <a:masterClrMapping/>
  </p:clrMapOvr>
  <p:transition advTm="1637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On-going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White Spaces enable new networking scenarios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3000" dirty="0"/>
              <a:t>KNOWS project researched networking problems:</a:t>
            </a:r>
          </a:p>
          <a:p>
            <a:pPr lvl="1"/>
            <a:r>
              <a:rPr lang="en-US" sz="2600" dirty="0"/>
              <a:t>Spectrum assignment: </a:t>
            </a:r>
            <a:r>
              <a:rPr lang="en-US" sz="2600" dirty="0" err="1"/>
              <a:t>MCham</a:t>
            </a:r>
            <a:r>
              <a:rPr lang="en-US" sz="2600" dirty="0"/>
              <a:t>, LSA</a:t>
            </a:r>
          </a:p>
          <a:p>
            <a:pPr lvl="1"/>
            <a:r>
              <a:rPr lang="en-US" sz="2600" dirty="0"/>
              <a:t>Spectrum efficiency: MIC Coexistence</a:t>
            </a:r>
          </a:p>
          <a:p>
            <a:pPr lvl="1"/>
            <a:r>
              <a:rPr lang="en-US" sz="2600" dirty="0"/>
              <a:t>Network Agility: Using </a:t>
            </a:r>
            <a:r>
              <a:rPr lang="en-US" sz="2600"/>
              <a:t>geo-location database</a:t>
            </a:r>
            <a:endParaRPr lang="en-US" sz="2600" dirty="0"/>
          </a:p>
          <a:p>
            <a:endParaRPr lang="en-US" sz="1000" dirty="0"/>
          </a:p>
          <a:p>
            <a:r>
              <a:rPr lang="en-US" sz="3000" dirty="0"/>
              <a:t>Ongoing work: </a:t>
            </a:r>
          </a:p>
          <a:p>
            <a:pPr lvl="1"/>
            <a:r>
              <a:rPr lang="en-US" sz="2600" dirty="0"/>
              <a:t>MIC sensing, mesh networks, co-existence among white space networks,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"/>
    </mc:Choice>
    <mc:Fallback xmlns="">
      <p:transition spd="slow" advTm="1327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"/>
    </mc:Choice>
    <mc:Fallback xmlns="">
      <p:transition spd="slow" advTm="64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9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Shuttle Deployment</a:t>
            </a:r>
          </a:p>
        </p:txBody>
      </p:sp>
      <p:pic>
        <p:nvPicPr>
          <p:cNvPr id="7171" name="Picture 3" descr="C:\Users\ranveer\Pictures\shuttle\IMG_0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35299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0357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ranveer\Pictures\shuttle\IMG_09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3018791" cy="22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914400"/>
            <a:ext cx="5486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World’s first urban white space network!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7631" y="1524000"/>
            <a:ext cx="69189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Goal: Provide free Wi-Fi Corpnet access in MS shuttles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Use white spaces as backhaul, Wi-Fi inside shuttle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Obtained FCC Experimental license for MS Campus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Deployed antenna on rooftop, radio in building &amp; shuttle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Protect TVs and </a:t>
            </a:r>
            <a:r>
              <a:rPr lang="en-US" sz="2000" dirty="0" err="1"/>
              <a:t>mics</a:t>
            </a:r>
            <a:r>
              <a:rPr lang="en-US" sz="2000" dirty="0"/>
              <a:t> using geo-location service &amp; sensing</a:t>
            </a:r>
          </a:p>
        </p:txBody>
      </p:sp>
    </p:spTree>
    <p:extLst>
      <p:ext uri="{BB962C8B-B14F-4D97-AF65-F5344CB8AC3E}">
        <p14:creationId xmlns:p14="http://schemas.microsoft.com/office/powerpoint/2010/main" val="31508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"/>
    </mc:Choice>
    <mc:Fallback xmlns="">
      <p:transition spd="slow" advTm="729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Networking in TV Bands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KNOWS Platform – the hardware</a:t>
            </a:r>
          </a:p>
          <a:p>
            <a:endParaRPr lang="en-US" dirty="0"/>
          </a:p>
          <a:p>
            <a:r>
              <a:rPr lang="en-US" dirty="0"/>
              <a:t>CMAC – the MAC protocol</a:t>
            </a:r>
          </a:p>
          <a:p>
            <a:endParaRPr lang="en-US" dirty="0"/>
          </a:p>
          <a:p>
            <a:r>
              <a:rPr lang="en-US" dirty="0"/>
              <a:t>B-SMART – spectrum sharing algorithm</a:t>
            </a:r>
          </a:p>
          <a:p>
            <a:endParaRPr lang="en-US" dirty="0"/>
          </a:p>
          <a:p>
            <a:r>
              <a:rPr lang="en-US" dirty="0"/>
              <a:t>Future directions and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46421"/>
      </p:ext>
    </p:extLst>
  </p:cSld>
  <p:clrMapOvr>
    <a:masterClrMapping/>
  </p:clrMapOvr>
  <p:transition advTm="1633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8" y="2286000"/>
            <a:ext cx="706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Why should we care about White Spaces?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8"/>
    </mc:Choice>
    <mc:Fallback xmlns="">
      <p:transition spd="slow" advTm="7268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MAC Layer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>
            <a:normAutofit/>
          </a:bodyPr>
          <a:lstStyle/>
          <a:p>
            <a:pPr marL="539496" indent="-457200"/>
            <a:r>
              <a:rPr lang="en-US" sz="2800" dirty="0"/>
              <a:t>Crucial challenge from </a:t>
            </a:r>
            <a:r>
              <a:rPr lang="en-US" sz="2800" dirty="0">
                <a:solidFill>
                  <a:srgbClr val="FF0000"/>
                </a:solidFill>
              </a:rPr>
              <a:t>networking</a:t>
            </a:r>
            <a:r>
              <a:rPr lang="en-US" sz="2800" dirty="0"/>
              <a:t> point of view: </a:t>
            </a:r>
          </a:p>
          <a:p>
            <a:pPr marL="539496" indent="-457200">
              <a:buNone/>
            </a:pPr>
            <a:endParaRPr lang="en-US" sz="2800" dirty="0"/>
          </a:p>
        </p:txBody>
      </p:sp>
      <p:pic>
        <p:nvPicPr>
          <p:cNvPr id="46" name="Picture 45" descr="question_mar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643" y="1851073"/>
            <a:ext cx="612961" cy="835856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886200" y="2761956"/>
            <a:ext cx="5074921" cy="21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/>
              <a:t>Which spectrum-band should two </a:t>
            </a:r>
          </a:p>
          <a:p>
            <a:r>
              <a:rPr lang="en-US" sz="2400" dirty="0"/>
              <a:t>cognitive radios use for transmission?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Channel-width</a:t>
            </a:r>
            <a:r>
              <a:rPr lang="en-US" sz="2400" dirty="0"/>
              <a:t>…?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Frequency</a:t>
            </a:r>
            <a:r>
              <a:rPr lang="en-US" sz="2400" dirty="0"/>
              <a:t>…?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Duration</a:t>
            </a:r>
            <a:r>
              <a:rPr lang="en-US" sz="2400" dirty="0"/>
              <a:t>…?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62930" y="2042160"/>
            <a:ext cx="5223803" cy="504093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/>
              <a:t>How should nodes share the spectrum?</a:t>
            </a:r>
          </a:p>
        </p:txBody>
      </p:sp>
      <p:sp>
        <p:nvSpPr>
          <p:cNvPr id="19" name="Bent Arrow 18"/>
          <p:cNvSpPr/>
          <p:nvPr/>
        </p:nvSpPr>
        <p:spPr>
          <a:xfrm rot="10800000" flipH="1">
            <a:off x="2751607" y="2630658"/>
            <a:ext cx="1078910" cy="1339577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52713" y="5237425"/>
            <a:ext cx="601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/>
              <a:t>We need a </a:t>
            </a:r>
            <a:r>
              <a:rPr lang="en-US" sz="2400" dirty="0">
                <a:solidFill>
                  <a:srgbClr val="FF0000"/>
                </a:solidFill>
              </a:rPr>
              <a:t>protocol</a:t>
            </a:r>
            <a:r>
              <a:rPr lang="en-US" sz="2400" dirty="0"/>
              <a:t> that efficiently allocates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time-spectrum blocks </a:t>
            </a:r>
            <a:r>
              <a:rPr lang="en-US" sz="2400" dirty="0"/>
              <a:t>in the space!</a:t>
            </a:r>
          </a:p>
        </p:txBody>
      </p:sp>
      <p:sp>
        <p:nvSpPr>
          <p:cNvPr id="12" name="Bent Arrow 11"/>
          <p:cNvSpPr/>
          <p:nvPr/>
        </p:nvSpPr>
        <p:spPr>
          <a:xfrm rot="10800000">
            <a:off x="7174523" y="4951827"/>
            <a:ext cx="1131478" cy="1112148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0" y="3518932"/>
            <a:ext cx="2721540" cy="1770518"/>
            <a:chOff x="246743" y="3518932"/>
            <a:chExt cx="2721540" cy="1770518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H="1">
              <a:off x="1885077" y="4839286"/>
              <a:ext cx="661177" cy="2391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46743" y="3518932"/>
              <a:ext cx="2721540" cy="10812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Determines network </a:t>
              </a:r>
            </a:p>
            <a:p>
              <a:r>
                <a:rPr lang="en-US" sz="2000" dirty="0"/>
                <a:t>throughput and overall </a:t>
              </a:r>
            </a:p>
            <a:p>
              <a:r>
                <a:rPr lang="en-US" sz="2000" dirty="0"/>
                <a:t>spectrum utilization!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088980"/>
      </p:ext>
    </p:extLst>
  </p:cSld>
  <p:clrMapOvr>
    <a:masterClrMapping/>
  </p:clrMapOvr>
  <p:transition advTm="50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8" grpId="0" animBg="1"/>
      <p:bldP spid="19" grpId="0" animBg="1"/>
      <p:bldP spid="10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1524814" y="5242226"/>
            <a:ext cx="3177815" cy="8754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endCxn id="29" idx="0"/>
          </p:cNvCxnSpPr>
          <p:nvPr/>
        </p:nvCxnSpPr>
        <p:spPr>
          <a:xfrm rot="5400000">
            <a:off x="6341359" y="2201102"/>
            <a:ext cx="1094931" cy="149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Allocating Time-Spectrum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View of a node v: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00343" y="3837422"/>
            <a:ext cx="5010845" cy="21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659065" y="2796042"/>
            <a:ext cx="2082556" cy="23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64669" y="3679801"/>
            <a:ext cx="1071369" cy="546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7660" y="1677239"/>
            <a:ext cx="135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Frequency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7957" y="3050681"/>
            <a:ext cx="1391329" cy="4376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083510" y="3458805"/>
            <a:ext cx="728895" cy="2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73405" y="3471790"/>
            <a:ext cx="728895" cy="2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700343" y="3472711"/>
            <a:ext cx="746242" cy="1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700343" y="3049229"/>
            <a:ext cx="746242" cy="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48142" y="3885277"/>
            <a:ext cx="311795" cy="515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65543" y="3913413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t+</a:t>
            </a:r>
            <a:r>
              <a:rPr lang="en-US" sz="2000" dirty="0">
                <a:latin typeface="cmmi10"/>
                <a:cs typeface="Arial" pitchFamily="34" charset="0"/>
                <a:sym typeface="Symbol"/>
              </a:rPr>
              <a:t>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0928" y="3223828"/>
            <a:ext cx="311795" cy="515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0327" y="2849385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f+</a:t>
            </a:r>
            <a:r>
              <a:rPr lang="en-US" sz="2000" dirty="0">
                <a:latin typeface="cmmi10"/>
                <a:cs typeface="Arial" pitchFamily="34" charset="0"/>
                <a:sym typeface="Symbol"/>
              </a:rPr>
              <a:t>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00025" y="2262890"/>
            <a:ext cx="5093476" cy="2391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6288259" y="1812724"/>
            <a:ext cx="436098" cy="2672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48843" y="2823252"/>
            <a:ext cx="1930591" cy="4806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784432" y="2584103"/>
            <a:ext cx="718424" cy="3399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993060" y="3062403"/>
            <a:ext cx="662152" cy="6353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66825" y="2609893"/>
            <a:ext cx="1185002" cy="3001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89189" y="2609893"/>
            <a:ext cx="718424" cy="3399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930906" y="2579413"/>
            <a:ext cx="718424" cy="189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78506" y="3397683"/>
            <a:ext cx="1283475" cy="3704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53"/>
          <p:cNvGrpSpPr/>
          <p:nvPr/>
        </p:nvGrpSpPr>
        <p:grpSpPr>
          <a:xfrm>
            <a:off x="6625883" y="1362558"/>
            <a:ext cx="1505271" cy="369332"/>
            <a:chOff x="6625883" y="1885071"/>
            <a:chExt cx="1505271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654018" y="1885071"/>
              <a:ext cx="1477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users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25883" y="1927273"/>
              <a:ext cx="1477108" cy="32355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5449669" y="4208362"/>
            <a:ext cx="2386036" cy="701263"/>
            <a:chOff x="1151206" y="5104228"/>
            <a:chExt cx="2703342" cy="930812"/>
          </a:xfrm>
        </p:grpSpPr>
        <p:sp>
          <p:nvSpPr>
            <p:cNvPr id="42" name="TextBox 41"/>
            <p:cNvSpPr txBox="1"/>
            <p:nvPr/>
          </p:nvSpPr>
          <p:spPr>
            <a:xfrm>
              <a:off x="1179341" y="5104228"/>
              <a:ext cx="2210862" cy="857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itchFamily="2" charset="2"/>
                </a:rPr>
                <a:t>Neighboring nodes’</a:t>
              </a:r>
              <a:br>
                <a:rPr lang="en-US" dirty="0">
                  <a:sym typeface="Wingdings" pitchFamily="2" charset="2"/>
                </a:rPr>
              </a:br>
              <a:r>
                <a:rPr lang="en-US" dirty="0">
                  <a:sym typeface="Wingdings" pitchFamily="2" charset="2"/>
                </a:rPr>
                <a:t>time-spectrum blocks</a:t>
              </a:r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151206" y="5132362"/>
              <a:ext cx="2703342" cy="9026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rot="16200000" flipV="1">
            <a:off x="5278214" y="3111789"/>
            <a:ext cx="1281274" cy="9638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658797" y="3382947"/>
            <a:ext cx="796273" cy="640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8"/>
          <p:cNvGrpSpPr/>
          <p:nvPr/>
        </p:nvGrpSpPr>
        <p:grpSpPr>
          <a:xfrm>
            <a:off x="0" y="4024479"/>
            <a:ext cx="3066757" cy="426719"/>
            <a:chOff x="5092505" y="5087816"/>
            <a:chExt cx="3066757" cy="426719"/>
          </a:xfrm>
        </p:grpSpPr>
        <p:sp>
          <p:nvSpPr>
            <p:cNvPr id="52" name="Rounded Rectangle 51"/>
            <p:cNvSpPr/>
            <p:nvPr/>
          </p:nvSpPr>
          <p:spPr>
            <a:xfrm>
              <a:off x="5092505" y="5101882"/>
              <a:ext cx="3066757" cy="4126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01883" y="5087816"/>
              <a:ext cx="3025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Node </a:t>
              </a:r>
              <a:r>
                <a:rPr lang="en-US" dirty="0" err="1"/>
                <a:t>v’s</a:t>
              </a:r>
              <a:r>
                <a:rPr lang="en-US" dirty="0"/>
                <a:t> time-spectrum block</a:t>
              </a:r>
            </a:p>
          </p:txBody>
        </p:sp>
      </p:grpSp>
      <p:cxnSp>
        <p:nvCxnSpPr>
          <p:cNvPr id="56" name="Straight Arrow Connector 55"/>
          <p:cNvCxnSpPr>
            <a:stCxn id="44" idx="0"/>
            <a:endCxn id="41" idx="2"/>
          </p:cNvCxnSpPr>
          <p:nvPr/>
        </p:nvCxnSpPr>
        <p:spPr>
          <a:xfrm rot="16200000" flipV="1">
            <a:off x="6300754" y="3887624"/>
            <a:ext cx="461425" cy="2224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1553028" y="5290345"/>
            <a:ext cx="589463" cy="798285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 rot="16200000">
            <a:off x="1886857" y="5544345"/>
            <a:ext cx="878113" cy="29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</a:t>
            </a:r>
          </a:p>
        </p:txBody>
      </p:sp>
      <p:sp>
        <p:nvSpPr>
          <p:cNvPr id="73" name="Freeform 72"/>
          <p:cNvSpPr/>
          <p:nvPr/>
        </p:nvSpPr>
        <p:spPr>
          <a:xfrm>
            <a:off x="2503714" y="5268574"/>
            <a:ext cx="645885" cy="798285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00000">
            <a:off x="2895600" y="5537088"/>
            <a:ext cx="878113" cy="29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</a:t>
            </a:r>
          </a:p>
        </p:txBody>
      </p:sp>
      <p:sp>
        <p:nvSpPr>
          <p:cNvPr id="75" name="Freeform 74"/>
          <p:cNvSpPr/>
          <p:nvPr/>
        </p:nvSpPr>
        <p:spPr>
          <a:xfrm>
            <a:off x="3526971" y="5268574"/>
            <a:ext cx="783771" cy="798285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16200000">
            <a:off x="4049485" y="5544345"/>
            <a:ext cx="878113" cy="29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07886" y="4869431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Time-Spectrum Block</a:t>
            </a:r>
          </a:p>
        </p:txBody>
      </p:sp>
      <p:grpSp>
        <p:nvGrpSpPr>
          <p:cNvPr id="7" name="Group 77"/>
          <p:cNvGrpSpPr/>
          <p:nvPr/>
        </p:nvGrpSpPr>
        <p:grpSpPr>
          <a:xfrm>
            <a:off x="5425219" y="5360909"/>
            <a:ext cx="3381158" cy="930812"/>
            <a:chOff x="1151205" y="5104228"/>
            <a:chExt cx="3732849" cy="930812"/>
          </a:xfrm>
        </p:grpSpPr>
        <p:sp>
          <p:nvSpPr>
            <p:cNvPr id="79" name="TextBox 78"/>
            <p:cNvSpPr txBox="1"/>
            <p:nvPr/>
          </p:nvSpPr>
          <p:spPr>
            <a:xfrm>
              <a:off x="1179341" y="5104228"/>
              <a:ext cx="36247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Within a time-spectrum block,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any</a:t>
              </a:r>
              <a:r>
                <a:rPr lang="en-US" dirty="0"/>
                <a:t> MAC and/or communication </a:t>
              </a:r>
              <a:br>
                <a:rPr lang="en-US" dirty="0"/>
              </a:br>
              <a:r>
                <a:rPr lang="en-US" dirty="0"/>
                <a:t>protocol can be used 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151205" y="5132362"/>
              <a:ext cx="3732849" cy="9026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Arrow Connector 83"/>
          <p:cNvCxnSpPr>
            <a:endCxn id="70" idx="3"/>
          </p:cNvCxnSpPr>
          <p:nvPr/>
        </p:nvCxnSpPr>
        <p:spPr>
          <a:xfrm rot="10800000">
            <a:off x="4702630" y="5679943"/>
            <a:ext cx="711091" cy="1276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51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589349"/>
      </p:ext>
    </p:extLst>
  </p:cSld>
  <p:clrMapOvr>
    <a:masterClrMapping/>
  </p:clrMapOvr>
  <p:transition advTm="64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4" grpId="0" animBg="1"/>
      <p:bldP spid="19" grpId="0"/>
      <p:bldP spid="20" grpId="0"/>
      <p:bldP spid="21" grpId="0"/>
      <p:bldP spid="22" grpId="0"/>
      <p:bldP spid="25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62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Context and Related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33760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Context: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Single-channel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IEEE 802.11 MAC allocates on time blocks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Multi-channel</a:t>
            </a:r>
            <a:r>
              <a:rPr lang="en-US" sz="2400" dirty="0">
                <a:sym typeface="Wingdings" pitchFamily="2" charset="2"/>
              </a:rPr>
              <a:t>  Time-spectrum blocks have fixed channel-width</a:t>
            </a:r>
            <a:endParaRPr lang="en-US" sz="2400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Cognitive channels with variable channel-width!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-113506" y="2399506"/>
            <a:ext cx="220900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493543" y="29354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6917" y="3938955"/>
            <a:ext cx="4529798" cy="9813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9496" indent="-457200">
              <a:spcBef>
                <a:spcPts val="0"/>
              </a:spcBef>
              <a:buSzPct val="100000"/>
              <a:buNone/>
            </a:pPr>
            <a:r>
              <a:rPr lang="en-US" sz="1600" u="sng" dirty="0">
                <a:solidFill>
                  <a:schemeClr val="tx1"/>
                </a:solidFill>
              </a:rPr>
              <a:t>Multi-Channel MAC-Protocols:</a:t>
            </a:r>
          </a:p>
          <a:p>
            <a:pPr marL="539496" indent="-457200">
              <a:spcBef>
                <a:spcPts val="0"/>
              </a:spcBef>
              <a:buSzPct val="100000"/>
              <a:buNone/>
            </a:pPr>
            <a:r>
              <a:rPr lang="en-US" sz="1600" dirty="0">
                <a:solidFill>
                  <a:schemeClr val="tx1"/>
                </a:solidFill>
              </a:rPr>
              <a:t>[SSCH, </a:t>
            </a:r>
            <a:r>
              <a:rPr lang="en-US" sz="1600" dirty="0" err="1">
                <a:solidFill>
                  <a:schemeClr val="tx1"/>
                </a:solidFill>
              </a:rPr>
              <a:t>Mobicom</a:t>
            </a:r>
            <a:r>
              <a:rPr lang="en-US" sz="1600" dirty="0">
                <a:solidFill>
                  <a:schemeClr val="tx1"/>
                </a:solidFill>
              </a:rPr>
              <a:t> 2004], [MMAC, </a:t>
            </a:r>
            <a:r>
              <a:rPr lang="en-US" sz="1600" dirty="0" err="1">
                <a:solidFill>
                  <a:schemeClr val="tx1"/>
                </a:solidFill>
              </a:rPr>
              <a:t>Mobihoc</a:t>
            </a:r>
            <a:r>
              <a:rPr lang="en-US" sz="1600" dirty="0">
                <a:solidFill>
                  <a:schemeClr val="tx1"/>
                </a:solidFill>
              </a:rPr>
              <a:t> 2004], </a:t>
            </a:r>
          </a:p>
          <a:p>
            <a:pPr marL="539496" indent="-457200">
              <a:spcBef>
                <a:spcPts val="0"/>
              </a:spcBef>
              <a:buSzPct val="100000"/>
              <a:buNone/>
            </a:pPr>
            <a:r>
              <a:rPr lang="en-US" sz="1600" dirty="0">
                <a:solidFill>
                  <a:schemeClr val="tx1"/>
                </a:solidFill>
              </a:rPr>
              <a:t>[DCA I-SPAN 2000], [</a:t>
            </a:r>
            <a:r>
              <a:rPr lang="en-US" sz="1600" dirty="0" err="1">
                <a:solidFill>
                  <a:schemeClr val="tx1"/>
                </a:solidFill>
              </a:rPr>
              <a:t>xRDT</a:t>
            </a:r>
            <a:r>
              <a:rPr lang="en-US" sz="1600" dirty="0">
                <a:solidFill>
                  <a:schemeClr val="tx1"/>
                </a:solidFill>
              </a:rPr>
              <a:t>, SECON 2006], etc…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630383" y="3255333"/>
            <a:ext cx="119843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0" y="4971143"/>
            <a:ext cx="5151118" cy="1141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9496" indent="-457200">
              <a:spcBef>
                <a:spcPts val="0"/>
              </a:spcBef>
              <a:buSzPct val="100000"/>
              <a:buNone/>
            </a:pPr>
            <a:r>
              <a:rPr lang="en-US" sz="1600" u="sng" dirty="0">
                <a:solidFill>
                  <a:schemeClr val="tx1"/>
                </a:solidFill>
              </a:rPr>
              <a:t>MAC-layer protocols for Cognitive Radio Networks:</a:t>
            </a:r>
          </a:p>
          <a:p>
            <a:pPr marL="539496" indent="-457200">
              <a:spcBef>
                <a:spcPts val="0"/>
              </a:spcBef>
              <a:buSzPct val="100000"/>
              <a:buNone/>
            </a:pPr>
            <a:r>
              <a:rPr lang="en-US" sz="1600" dirty="0">
                <a:solidFill>
                  <a:schemeClr val="tx1"/>
                </a:solidFill>
              </a:rPr>
              <a:t>[Zhao et al, DySpan 2005], [Ma et al, DySpan 2005], etc…</a:t>
            </a:r>
          </a:p>
          <a:p>
            <a:pPr marL="539496" indent="-457200">
              <a:spcBef>
                <a:spcPts val="0"/>
              </a:spcBef>
              <a:buSzPct val="100000"/>
              <a:buFont typeface="Wingdings" pitchFamily="2" charset="2"/>
              <a:buChar char="à"/>
            </a:pPr>
            <a:r>
              <a:rPr lang="en-US" sz="1600" dirty="0">
                <a:solidFill>
                  <a:schemeClr val="tx1"/>
                </a:solidFill>
              </a:rPr>
              <a:t>Regulate communication of nodes</a:t>
            </a:r>
          </a:p>
          <a:p>
            <a:pPr marL="539496" indent="-457200"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	on fixed channel widths</a:t>
            </a:r>
          </a:p>
          <a:p>
            <a:pPr marL="539496" indent="-457200">
              <a:spcBef>
                <a:spcPts val="0"/>
              </a:spcBef>
              <a:buSzPct val="100000"/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418752">
            <a:off x="4779711" y="4712006"/>
            <a:ext cx="4290646" cy="11816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Existing theoretical or practical work </a:t>
            </a:r>
          </a:p>
          <a:p>
            <a:pPr algn="ctr"/>
            <a:r>
              <a:rPr lang="en-US" b="1" dirty="0"/>
              <a:t>does not consider </a:t>
            </a:r>
            <a:r>
              <a:rPr lang="en-US" b="1" dirty="0">
                <a:solidFill>
                  <a:srgbClr val="FF0000"/>
                </a:solidFill>
              </a:rPr>
              <a:t>channel-width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as a tunable parameter</a:t>
            </a:r>
            <a:r>
              <a:rPr lang="en-US" b="1" dirty="0"/>
              <a:t>!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605485" y="2656114"/>
            <a:ext cx="62411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818628"/>
      </p:ext>
    </p:extLst>
  </p:cSld>
  <p:clrMapOvr>
    <a:masterClrMapping/>
  </p:clrMapOvr>
  <p:transition advTm="76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CMAC Overview</a:t>
            </a:r>
            <a:endParaRPr lang="en-US" sz="1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Use </a:t>
            </a:r>
            <a:r>
              <a:rPr lang="en-US" altLang="zh-CN" dirty="0">
                <a:solidFill>
                  <a:srgbClr val="FF0000"/>
                </a:solidFill>
              </a:rPr>
              <a:t>common control channel </a:t>
            </a:r>
            <a:r>
              <a:rPr lang="en-US" altLang="zh-CN" dirty="0"/>
              <a:t>(CCC) [900 MHz band]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Contend for spectrum access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Reserve time-spectrum block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Exchange spectrum availability information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zh-CN" dirty="0"/>
              <a:t>	(use scanner to listen to CCC while transmitting) </a:t>
            </a:r>
          </a:p>
          <a:p>
            <a:pPr lvl="1">
              <a:lnSpc>
                <a:spcPct val="110000"/>
              </a:lnSpc>
            </a:pPr>
            <a:endParaRPr lang="en-US" altLang="zh-CN" dirty="0"/>
          </a:p>
          <a:p>
            <a:pPr>
              <a:lnSpc>
                <a:spcPct val="110000"/>
              </a:lnSpc>
            </a:pPr>
            <a:r>
              <a:rPr lang="en-US" altLang="zh-CN" dirty="0"/>
              <a:t>Maintain </a:t>
            </a:r>
            <a:r>
              <a:rPr lang="en-US" altLang="zh-CN" dirty="0">
                <a:solidFill>
                  <a:srgbClr val="FF0000"/>
                </a:solidFill>
              </a:rPr>
              <a:t>reserved time-spectrum blocks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Overhear neighboring node’s control packets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Generate 2D view of time-spectrum block reservations</a:t>
            </a:r>
          </a:p>
          <a:p>
            <a:pPr lvl="1">
              <a:lnSpc>
                <a:spcPct val="110000"/>
              </a:lnSpc>
            </a:pPr>
            <a:endParaRPr lang="en-US" altLang="zh-CN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90103"/>
      </p:ext>
    </p:extLst>
  </p:cSld>
  <p:clrMapOvr>
    <a:masterClrMapping/>
  </p:clrMapOvr>
  <p:transition advTm="112258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CMAC Overview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48400" y="3352800"/>
            <a:ext cx="2109788" cy="29860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/>
          </a:p>
        </p:txBody>
      </p:sp>
      <p:pic>
        <p:nvPicPr>
          <p:cNvPr id="6" name="Picture 6" descr="lapto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150" y="838200"/>
            <a:ext cx="52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apto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838200"/>
            <a:ext cx="527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183313" y="1203325"/>
            <a:ext cx="0" cy="291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8375650" y="1311275"/>
            <a:ext cx="0" cy="273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183313" y="1384300"/>
            <a:ext cx="2192337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15000" y="1143000"/>
            <a:ext cx="871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Sender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924800" y="1154668"/>
            <a:ext cx="10096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Receiver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6224588" y="1895475"/>
            <a:ext cx="2151062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143625" y="2549525"/>
            <a:ext cx="2192338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183313" y="3376613"/>
            <a:ext cx="0" cy="30241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8375650" y="3305175"/>
            <a:ext cx="0" cy="30956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265863" y="5197475"/>
            <a:ext cx="2068512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6224588" y="5708650"/>
            <a:ext cx="2109787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7212013" y="6080125"/>
            <a:ext cx="0" cy="2905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883400" y="5235575"/>
            <a:ext cx="746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/>
              <a:t>DATA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704013" y="5672138"/>
            <a:ext cx="622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CC3300"/>
                </a:solidFill>
              </a:rPr>
              <a:t>ACK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276975" y="3451225"/>
            <a:ext cx="2068513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6235700" y="4033838"/>
            <a:ext cx="2109788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934200" y="3429000"/>
            <a:ext cx="6778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/>
              <a:t>DATA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781800" y="3886200"/>
            <a:ext cx="622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CC3300"/>
                </a:solidFill>
              </a:rPr>
              <a:t>ACK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6242050" y="4324350"/>
            <a:ext cx="2068513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6200775" y="4906963"/>
            <a:ext cx="2109788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800850" y="4324350"/>
            <a:ext cx="746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/>
              <a:t>DATA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664325" y="4870450"/>
            <a:ext cx="622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CC3300"/>
                </a:solidFill>
              </a:rPr>
              <a:t>ACK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934200" y="1219200"/>
            <a:ext cx="5889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/>
              <a:t>RTS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7618413" y="1993900"/>
            <a:ext cx="1841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100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6954838" y="1873250"/>
            <a:ext cx="5889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CC3300"/>
                </a:solidFill>
              </a:rPr>
              <a:t>CTS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6878638" y="2482850"/>
            <a:ext cx="5889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/>
              <a:t>DTS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6513513" y="2895600"/>
            <a:ext cx="14509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Waiting Time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57200" y="1143000"/>
            <a:ext cx="5638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Indicates intention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transmitting</a:t>
            </a:r>
            <a:endParaRPr lang="en-US" altLang="zh-CN" sz="2000" dirty="0"/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Contains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suggestions for available time-spectrum block  (b-SMART)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Spectrum selection (received-based)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(f,</a:t>
            </a:r>
            <a:r>
              <a:rPr lang="en-US" altLang="zh-CN" sz="2000" baseline="0" dirty="0" err="1">
                <a:latin typeface="cmmi10"/>
                <a:ea typeface="+mn-ea"/>
                <a:cs typeface="+mn-cs"/>
                <a:sym typeface="Symbol"/>
              </a:rPr>
              <a:t>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 t, </a:t>
            </a:r>
            <a:r>
              <a:rPr lang="en-US" altLang="zh-CN" sz="2000" baseline="0" dirty="0">
                <a:latin typeface="cmmi10"/>
                <a:ea typeface="+mn-ea"/>
                <a:cs typeface="+mn-cs"/>
                <a:sym typeface="Symbol"/>
              </a:rPr>
              <a:t>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t)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selected time-spectrum block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DTS 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Transmission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reServation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Announces reserved time-spectrum block to neighbors of sender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8426548" y="3319975"/>
            <a:ext cx="211015" cy="3010487"/>
          </a:xfrm>
          <a:prstGeom prst="rightBrace">
            <a:avLst>
              <a:gd name="adj1" fmla="val 436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5400000">
            <a:off x="7569551" y="4612882"/>
            <a:ext cx="244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Time-Spectrum 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6227" y="315116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55919" y="608896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t+</a:t>
            </a:r>
            <a:r>
              <a:rPr lang="en-US" dirty="0">
                <a:latin typeface="cmmi10"/>
                <a:sym typeface="Symbol"/>
              </a:rPr>
              <a:t></a:t>
            </a:r>
            <a:r>
              <a:rPr lang="en-US" dirty="0"/>
              <a:t>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54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109785"/>
      </p:ext>
    </p:extLst>
  </p:cSld>
  <p:clrMapOvr>
    <a:masterClrMapping/>
  </p:clrMapOvr>
  <p:transition advTm="80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 animBg="1"/>
      <p:bldP spid="38" grpId="0"/>
      <p:bldP spid="39" grpId="0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Allocation Matrix (NAM)</a:t>
            </a:r>
          </a:p>
        </p:txBody>
      </p:sp>
      <p:sp>
        <p:nvSpPr>
          <p:cNvPr id="58370" name="Text Placeholder 6"/>
          <p:cNvSpPr>
            <a:spLocks noGrp="1"/>
          </p:cNvSpPr>
          <p:nvPr>
            <p:ph type="body" idx="1"/>
          </p:nvPr>
        </p:nvSpPr>
        <p:spPr>
          <a:xfrm>
            <a:off x="468313" y="850900"/>
            <a:ext cx="8675687" cy="5289550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>
              <a:buFontTx/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>
              <a:buFontTx/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8373" name="Straight Arrow Connector 9"/>
          <p:cNvCxnSpPr>
            <a:cxnSpLocks noChangeShapeType="1"/>
          </p:cNvCxnSpPr>
          <p:nvPr/>
        </p:nvCxnSpPr>
        <p:spPr bwMode="auto">
          <a:xfrm>
            <a:off x="2398713" y="3517681"/>
            <a:ext cx="60102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374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1693069" y="2812037"/>
            <a:ext cx="1409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375" name="Straight Connector 15"/>
          <p:cNvCxnSpPr>
            <a:cxnSpLocks noChangeShapeType="1"/>
          </p:cNvCxnSpPr>
          <p:nvPr/>
        </p:nvCxnSpPr>
        <p:spPr bwMode="auto">
          <a:xfrm>
            <a:off x="2413000" y="3936781"/>
            <a:ext cx="58912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6" name="TextBox 18"/>
          <p:cNvSpPr txBox="1">
            <a:spLocks noChangeArrowheads="1"/>
          </p:cNvSpPr>
          <p:nvPr/>
        </p:nvSpPr>
        <p:spPr bwMode="auto">
          <a:xfrm>
            <a:off x="0" y="3216056"/>
            <a:ext cx="21653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/>
              <a:t>Control channel</a:t>
            </a:r>
          </a:p>
          <a:p>
            <a:pPr>
              <a:buFontTx/>
              <a:buNone/>
            </a:pPr>
            <a:r>
              <a:rPr lang="en-US" sz="1600"/>
              <a:t>IEEE 802.11-like</a:t>
            </a:r>
          </a:p>
          <a:p>
            <a:pPr>
              <a:buFontTx/>
              <a:buNone/>
            </a:pPr>
            <a:r>
              <a:rPr lang="en-US" sz="1600"/>
              <a:t>Congestion resolution</a:t>
            </a:r>
          </a:p>
        </p:txBody>
      </p:sp>
      <p:sp>
        <p:nvSpPr>
          <p:cNvPr id="58377" name="TextBox 19"/>
          <p:cNvSpPr txBox="1">
            <a:spLocks noChangeArrowheads="1"/>
          </p:cNvSpPr>
          <p:nvPr/>
        </p:nvSpPr>
        <p:spPr bwMode="auto">
          <a:xfrm rot="16200000">
            <a:off x="1551061" y="2594635"/>
            <a:ext cx="10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/>
              <a:t>Frequency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682875" y="3817718"/>
            <a:ext cx="180975" cy="2238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57488" y="2917606"/>
            <a:ext cx="944562" cy="6000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060700" y="3819306"/>
            <a:ext cx="179388" cy="225425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74988" y="2320706"/>
            <a:ext cx="838200" cy="60007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8382" name="Right Brace 24"/>
          <p:cNvSpPr>
            <a:spLocks/>
          </p:cNvSpPr>
          <p:nvPr/>
        </p:nvSpPr>
        <p:spPr bwMode="auto">
          <a:xfrm>
            <a:off x="2068513" y="3246218"/>
            <a:ext cx="269875" cy="930275"/>
          </a:xfrm>
          <a:prstGeom prst="rightBrace">
            <a:avLst>
              <a:gd name="adj1" fmla="val 45035"/>
              <a:gd name="adj2" fmla="val 6641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644900" y="3835181"/>
            <a:ext cx="179388" cy="2238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902075" y="3836768"/>
            <a:ext cx="180975" cy="225425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765550" y="2920781"/>
            <a:ext cx="836613" cy="59848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976688" y="2322293"/>
            <a:ext cx="804862" cy="60007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535613" y="3836768"/>
            <a:ext cx="180975" cy="2254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029200" y="3839943"/>
            <a:ext cx="179388" cy="223838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226050" y="3827243"/>
            <a:ext cx="180975" cy="223838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926138" y="3231931"/>
            <a:ext cx="758825" cy="2905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073650" y="2909668"/>
            <a:ext cx="847725" cy="60007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272088" y="2298481"/>
            <a:ext cx="903287" cy="59848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764213" y="3839943"/>
            <a:ext cx="179387" cy="223838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943600" y="2920781"/>
            <a:ext cx="758825" cy="2889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291263" y="3841531"/>
            <a:ext cx="179387" cy="225425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396038" y="2308006"/>
            <a:ext cx="758825" cy="290512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099175" y="3844706"/>
            <a:ext cx="179388" cy="223837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234113" y="2625506"/>
            <a:ext cx="758825" cy="2889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753225" y="3219231"/>
            <a:ext cx="758825" cy="2905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770688" y="2908081"/>
            <a:ext cx="758825" cy="2889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223125" y="2295306"/>
            <a:ext cx="758825" cy="290512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059613" y="2612806"/>
            <a:ext cx="760412" cy="290512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648450" y="3839943"/>
            <a:ext cx="179388" cy="2238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6875463" y="3841531"/>
            <a:ext cx="179387" cy="2254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7402513" y="3844706"/>
            <a:ext cx="179387" cy="223837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7210425" y="3846293"/>
            <a:ext cx="179388" cy="2254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089025" y="4539494"/>
            <a:ext cx="8054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2000" dirty="0"/>
              <a:t>The above depicts an ideal scenario</a:t>
            </a:r>
          </a:p>
          <a:p>
            <a:pPr lvl="1" algn="l">
              <a:buFontTx/>
              <a:buNone/>
            </a:pPr>
            <a:r>
              <a:rPr lang="en-US" sz="2000" dirty="0"/>
              <a:t>1) Primary users (</a:t>
            </a:r>
            <a:r>
              <a:rPr lang="en-US" sz="2000" dirty="0">
                <a:solidFill>
                  <a:srgbClr val="FF0000"/>
                </a:solidFill>
              </a:rPr>
              <a:t>fragmentation</a:t>
            </a:r>
            <a:r>
              <a:rPr lang="en-US" sz="2000" dirty="0"/>
              <a:t>)</a:t>
            </a:r>
          </a:p>
          <a:p>
            <a:pPr lvl="1" algn="l">
              <a:buFontTx/>
              <a:buNone/>
            </a:pPr>
            <a:r>
              <a:rPr lang="en-US" sz="2000" dirty="0"/>
              <a:t>2) In </a:t>
            </a:r>
            <a:r>
              <a:rPr lang="en-US" sz="2000" dirty="0">
                <a:solidFill>
                  <a:srgbClr val="FF0000"/>
                </a:solidFill>
              </a:rPr>
              <a:t>multi-hop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neighbors have different views</a:t>
            </a:r>
            <a:endParaRPr lang="en-US" sz="20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916363" y="1901606"/>
            <a:ext cx="2081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/>
              <a:t>Time-spectrum block</a:t>
            </a:r>
          </a:p>
        </p:txBody>
      </p:sp>
      <p:cxnSp>
        <p:nvCxnSpPr>
          <p:cNvPr id="54" name="Straight Arrow Connector 53"/>
          <p:cNvCxnSpPr>
            <a:cxnSpLocks noChangeShapeType="1"/>
            <a:stCxn id="52" idx="1"/>
          </p:cNvCxnSpPr>
          <p:nvPr/>
        </p:nvCxnSpPr>
        <p:spPr bwMode="auto">
          <a:xfrm rot="10800000" flipV="1">
            <a:off x="3505200" y="2069881"/>
            <a:ext cx="411163" cy="425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0" y="4370168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10237" y="1090565"/>
            <a:ext cx="805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2400" dirty="0">
                <a:sym typeface="Wingdings" pitchFamily="2" charset="2"/>
              </a:rPr>
              <a:t>Nodes record info for reserved time-spectrum blocks</a:t>
            </a:r>
            <a:endParaRPr lang="en-US" sz="2400" dirty="0"/>
          </a:p>
        </p:txBody>
      </p:sp>
      <p:sp>
        <p:nvSpPr>
          <p:cNvPr id="55" name="TextBox 19"/>
          <p:cNvSpPr txBox="1">
            <a:spLocks noChangeArrowheads="1"/>
          </p:cNvSpPr>
          <p:nvPr/>
        </p:nvSpPr>
        <p:spPr bwMode="auto">
          <a:xfrm>
            <a:off x="8275417" y="3593441"/>
            <a:ext cx="609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/>
              <a:t>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952785"/>
      </p:ext>
    </p:extLst>
  </p:cSld>
  <p:clrMapOvr>
    <a:masterClrMapping/>
  </p:clrMapOvr>
  <p:transition advTm="329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Allocation Matrix (NAM)</a:t>
            </a:r>
          </a:p>
        </p:txBody>
      </p:sp>
      <p:cxnSp>
        <p:nvCxnSpPr>
          <p:cNvPr id="4" name="Straight Arrow Connector 9"/>
          <p:cNvCxnSpPr>
            <a:cxnSpLocks noChangeShapeType="1"/>
          </p:cNvCxnSpPr>
          <p:nvPr/>
        </p:nvCxnSpPr>
        <p:spPr bwMode="auto">
          <a:xfrm>
            <a:off x="2398713" y="3517681"/>
            <a:ext cx="60102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1693069" y="2812037"/>
            <a:ext cx="1409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0" y="3216056"/>
            <a:ext cx="21653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/>
              <a:t>Control channel</a:t>
            </a:r>
          </a:p>
          <a:p>
            <a:pPr>
              <a:buFontTx/>
              <a:buNone/>
            </a:pPr>
            <a:r>
              <a:rPr lang="en-US" sz="1600"/>
              <a:t>IEEE 802.11-like</a:t>
            </a:r>
          </a:p>
          <a:p>
            <a:pPr>
              <a:buFontTx/>
              <a:buNone/>
            </a:pPr>
            <a:r>
              <a:rPr lang="en-US" sz="1600"/>
              <a:t>Congestion resolution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8275417" y="3593441"/>
            <a:ext cx="609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/>
              <a:t>Time</a:t>
            </a:r>
          </a:p>
        </p:txBody>
      </p:sp>
      <p:sp>
        <p:nvSpPr>
          <p:cNvPr id="13" name="Right Brace 24"/>
          <p:cNvSpPr>
            <a:spLocks/>
          </p:cNvSpPr>
          <p:nvPr/>
        </p:nvSpPr>
        <p:spPr bwMode="auto">
          <a:xfrm>
            <a:off x="2068513" y="3246218"/>
            <a:ext cx="269875" cy="930275"/>
          </a:xfrm>
          <a:prstGeom prst="rightBrace">
            <a:avLst>
              <a:gd name="adj1" fmla="val 45035"/>
              <a:gd name="adj2" fmla="val 6641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89025" y="4539494"/>
            <a:ext cx="8054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2000" dirty="0"/>
              <a:t>The above depicts an ideal scenario</a:t>
            </a:r>
          </a:p>
          <a:p>
            <a:pPr lvl="1" algn="l">
              <a:buFontTx/>
              <a:buNone/>
            </a:pPr>
            <a:r>
              <a:rPr lang="en-US" sz="2000" dirty="0"/>
              <a:t>1) Primary users (</a:t>
            </a:r>
            <a:r>
              <a:rPr lang="en-US" sz="2000" dirty="0">
                <a:solidFill>
                  <a:srgbClr val="FF0000"/>
                </a:solidFill>
              </a:rPr>
              <a:t>fragmentation</a:t>
            </a:r>
            <a:r>
              <a:rPr lang="en-US" sz="2000" dirty="0"/>
              <a:t>)</a:t>
            </a:r>
          </a:p>
          <a:p>
            <a:pPr lvl="1" algn="l">
              <a:buFontTx/>
              <a:buNone/>
            </a:pPr>
            <a:r>
              <a:rPr lang="en-US" sz="2000" dirty="0"/>
              <a:t>2) In </a:t>
            </a:r>
            <a:r>
              <a:rPr lang="en-US" sz="2000" dirty="0">
                <a:solidFill>
                  <a:srgbClr val="FF0000"/>
                </a:solidFill>
              </a:rPr>
              <a:t>multi-hop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neighbors have different views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0" y="4370168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Straight Arrow Connector 9"/>
          <p:cNvCxnSpPr>
            <a:cxnSpLocks noChangeShapeType="1"/>
          </p:cNvCxnSpPr>
          <p:nvPr/>
        </p:nvCxnSpPr>
        <p:spPr bwMode="auto">
          <a:xfrm>
            <a:off x="2398713" y="3511331"/>
            <a:ext cx="60102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1693069" y="2805687"/>
            <a:ext cx="1409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" name="Straight Connector 15"/>
          <p:cNvCxnSpPr>
            <a:cxnSpLocks noChangeShapeType="1"/>
          </p:cNvCxnSpPr>
          <p:nvPr/>
        </p:nvCxnSpPr>
        <p:spPr bwMode="auto">
          <a:xfrm>
            <a:off x="2413000" y="3930431"/>
            <a:ext cx="58912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2682875" y="3811368"/>
            <a:ext cx="180975" cy="2238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757488" y="3195418"/>
            <a:ext cx="944562" cy="3159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060700" y="3812956"/>
            <a:ext cx="179388" cy="225425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074988" y="2314356"/>
            <a:ext cx="838200" cy="312737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3644900" y="3828831"/>
            <a:ext cx="179388" cy="2238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3902075" y="3830418"/>
            <a:ext cx="180975" cy="225425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2430463" y="2911256"/>
            <a:ext cx="1751012" cy="2270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976688" y="3141443"/>
            <a:ext cx="804862" cy="293688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535613" y="3830418"/>
            <a:ext cx="180975" cy="2254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5029200" y="3833593"/>
            <a:ext cx="179388" cy="223838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5226050" y="3820893"/>
            <a:ext cx="180975" cy="223838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073650" y="2903318"/>
            <a:ext cx="847725" cy="60007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272088" y="2292131"/>
            <a:ext cx="903287" cy="319087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5764213" y="3833593"/>
            <a:ext cx="179387" cy="223838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943600" y="2914431"/>
            <a:ext cx="758825" cy="2889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291263" y="3835181"/>
            <a:ext cx="179387" cy="225425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099175" y="3838356"/>
            <a:ext cx="179388" cy="223837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234113" y="2603281"/>
            <a:ext cx="227012" cy="30797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618288" y="3212881"/>
            <a:ext cx="758825" cy="2905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770688" y="2901731"/>
            <a:ext cx="758825" cy="2889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432675" y="2274668"/>
            <a:ext cx="758825" cy="261938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285038" y="2731868"/>
            <a:ext cx="760412" cy="1651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6543675" y="3833593"/>
            <a:ext cx="179388" cy="2238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6875463" y="3835181"/>
            <a:ext cx="179387" cy="2254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7402513" y="3838356"/>
            <a:ext cx="179387" cy="223837"/>
          </a:xfrm>
          <a:prstGeom prst="ellipse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210425" y="3839943"/>
            <a:ext cx="179388" cy="2254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71" name="Rectangle 55"/>
          <p:cNvSpPr>
            <a:spLocks noChangeArrowheads="1"/>
          </p:cNvSpPr>
          <p:nvPr/>
        </p:nvSpPr>
        <p:spPr bwMode="auto">
          <a:xfrm>
            <a:off x="2417763" y="2628681"/>
            <a:ext cx="3787775" cy="873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72" name="Rectangle 56"/>
          <p:cNvSpPr>
            <a:spLocks noChangeArrowheads="1"/>
          </p:cNvSpPr>
          <p:nvPr/>
        </p:nvSpPr>
        <p:spPr bwMode="auto">
          <a:xfrm>
            <a:off x="3949700" y="2450881"/>
            <a:ext cx="1222375" cy="698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73" name="Rectangle 57"/>
          <p:cNvSpPr>
            <a:spLocks noChangeArrowheads="1"/>
          </p:cNvSpPr>
          <p:nvPr/>
        </p:nvSpPr>
        <p:spPr bwMode="auto">
          <a:xfrm>
            <a:off x="6470650" y="2288956"/>
            <a:ext cx="919163" cy="4127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765550" y="3211293"/>
            <a:ext cx="776288" cy="2841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386513" y="3225581"/>
            <a:ext cx="693737" cy="18097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595938" y="3225581"/>
            <a:ext cx="760412" cy="2905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cxnSp>
        <p:nvCxnSpPr>
          <p:cNvPr id="77" name="Straight Arrow Connector 61"/>
          <p:cNvCxnSpPr>
            <a:cxnSpLocks noChangeShapeType="1"/>
          </p:cNvCxnSpPr>
          <p:nvPr/>
        </p:nvCxnSpPr>
        <p:spPr bwMode="auto">
          <a:xfrm rot="5400000">
            <a:off x="4661694" y="2221487"/>
            <a:ext cx="285750" cy="195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8" name="TextBox 59"/>
          <p:cNvSpPr txBox="1">
            <a:spLocks noChangeArrowheads="1"/>
          </p:cNvSpPr>
          <p:nvPr/>
        </p:nvSpPr>
        <p:spPr bwMode="auto">
          <a:xfrm>
            <a:off x="4340079" y="1807235"/>
            <a:ext cx="1485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/>
              <a:t>Primary Users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410237" y="1090565"/>
            <a:ext cx="805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2400" dirty="0">
                <a:sym typeface="Wingdings" pitchFamily="2" charset="2"/>
              </a:rPr>
              <a:t>Nodes record info for reserved time-spectrum blocks</a:t>
            </a:r>
            <a:endParaRPr lang="en-US" sz="2400" dirty="0"/>
          </a:p>
        </p:txBody>
      </p:sp>
      <p:sp>
        <p:nvSpPr>
          <p:cNvPr id="81" name="TextBox 19"/>
          <p:cNvSpPr txBox="1">
            <a:spLocks noChangeArrowheads="1"/>
          </p:cNvSpPr>
          <p:nvPr/>
        </p:nvSpPr>
        <p:spPr bwMode="auto">
          <a:xfrm rot="16200000">
            <a:off x="1551061" y="2594635"/>
            <a:ext cx="10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3110502281"/>
      </p:ext>
    </p:extLst>
  </p:cSld>
  <p:clrMapOvr>
    <a:masterClrMapping/>
  </p:clrMapOvr>
  <p:transition advTm="9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6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9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8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4" grpId="0" animBg="1"/>
      <p:bldP spid="75" grpId="0" animBg="1"/>
      <p:bldP spid="7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B-SMART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/>
              <a:t>Which time-spectrum block should be reserved…?</a:t>
            </a:r>
          </a:p>
          <a:p>
            <a:pPr lvl="1"/>
            <a:r>
              <a:rPr lang="en-US" altLang="zh-CN" sz="2400" dirty="0"/>
              <a:t>How long…? How wide…?  </a:t>
            </a:r>
          </a:p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B-SMART</a:t>
            </a:r>
            <a:r>
              <a:rPr lang="en-US" altLang="zh-CN" sz="2400" dirty="0"/>
              <a:t> (distri</a:t>
            </a:r>
            <a:r>
              <a:rPr lang="en-US" altLang="zh-CN" sz="2400" u="sng" dirty="0"/>
              <a:t>b</a:t>
            </a:r>
            <a:r>
              <a:rPr lang="en-US" altLang="zh-CN" sz="2400" dirty="0"/>
              <a:t>uted </a:t>
            </a:r>
            <a:r>
              <a:rPr lang="en-US" altLang="zh-CN" sz="2400" u="sng" dirty="0"/>
              <a:t>s</a:t>
            </a:r>
            <a:r>
              <a:rPr lang="en-US" altLang="zh-CN" sz="2400" dirty="0"/>
              <a:t>pectru</a:t>
            </a:r>
            <a:r>
              <a:rPr lang="en-US" altLang="zh-CN" sz="2400" u="sng" dirty="0"/>
              <a:t>m</a:t>
            </a:r>
            <a:r>
              <a:rPr lang="en-US" altLang="zh-CN" sz="2400" dirty="0"/>
              <a:t> </a:t>
            </a:r>
            <a:r>
              <a:rPr lang="en-US" altLang="zh-CN" sz="2400" u="sng" dirty="0"/>
              <a:t>a</a:t>
            </a:r>
            <a:r>
              <a:rPr lang="en-US" altLang="zh-CN" sz="2400" dirty="0"/>
              <a:t>llocation ove</a:t>
            </a:r>
            <a:r>
              <a:rPr lang="en-US" altLang="zh-CN" sz="2400" u="sng" dirty="0"/>
              <a:t>r</a:t>
            </a:r>
            <a:r>
              <a:rPr lang="en-US" altLang="zh-CN" sz="2400" dirty="0"/>
              <a:t> whi</a:t>
            </a:r>
            <a:r>
              <a:rPr lang="en-US" altLang="zh-CN" sz="2400" u="sng" dirty="0"/>
              <a:t>t</a:t>
            </a:r>
            <a:r>
              <a:rPr lang="en-US" altLang="zh-CN" sz="2400" dirty="0"/>
              <a:t>e spaces)</a:t>
            </a:r>
          </a:p>
          <a:p>
            <a:pPr eaLnBrk="1" hangingPunct="1"/>
            <a:r>
              <a:rPr lang="en-US" altLang="zh-CN" sz="2400" dirty="0"/>
              <a:t>Design Principles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29200" y="2756095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6648" y="3271967"/>
            <a:ext cx="342135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>
                <a:latin typeface="Arial" pitchFamily="34" charset="0"/>
                <a:cs typeface="Arial" pitchFamily="34" charset="0"/>
              </a:rPr>
              <a:t>1. 	Try to assign each flow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blocks of bandwidth B/N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1798" y="4170402"/>
            <a:ext cx="52214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>
                <a:latin typeface="Arial" pitchFamily="34" charset="0"/>
                <a:cs typeface="Arial" pitchFamily="34" charset="0"/>
              </a:rPr>
              <a:t>2. 	Choose optimal transmission duration </a:t>
            </a:r>
            <a:r>
              <a:rPr lang="en-US" sz="2000" dirty="0">
                <a:latin typeface="cmmi10"/>
                <a:cs typeface="Arial" pitchFamily="34" charset="0"/>
                <a:sym typeface="Symbol"/>
              </a:rPr>
              <a:t>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92800" y="3193143"/>
            <a:ext cx="278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B: Total available spectrum</a:t>
            </a:r>
          </a:p>
          <a:p>
            <a:r>
              <a:rPr lang="en-US" dirty="0"/>
              <a:t>N: Number of disjoint flows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 flipV="1">
            <a:off x="5384800" y="3516309"/>
            <a:ext cx="508000" cy="1993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1683657" y="4884058"/>
            <a:ext cx="6720113" cy="1153885"/>
            <a:chOff x="1683657" y="4884058"/>
            <a:chExt cx="6720113" cy="1153885"/>
          </a:xfrm>
        </p:grpSpPr>
        <p:sp>
          <p:nvSpPr>
            <p:cNvPr id="22" name="Rounded Rectangle 21"/>
            <p:cNvSpPr/>
            <p:nvPr/>
          </p:nvSpPr>
          <p:spPr>
            <a:xfrm>
              <a:off x="1683657" y="4949371"/>
              <a:ext cx="2496457" cy="104502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Long blocks: </a:t>
              </a:r>
            </a:p>
            <a:p>
              <a:pPr algn="ctr"/>
              <a:r>
                <a:rPr lang="en-US" sz="2000" b="1" dirty="0"/>
                <a:t>Higher delay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11369" y="4884058"/>
              <a:ext cx="2692401" cy="11538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Short blocks: </a:t>
              </a:r>
            </a:p>
            <a:p>
              <a:pPr algn="ctr"/>
              <a:r>
                <a:rPr lang="en-US" sz="2000" b="1" dirty="0"/>
                <a:t>More congestion on control channel</a:t>
              </a:r>
            </a:p>
          </p:txBody>
        </p:sp>
        <p:sp>
          <p:nvSpPr>
            <p:cNvPr id="24" name="Left-Right Arrow 23"/>
            <p:cNvSpPr/>
            <p:nvPr/>
          </p:nvSpPr>
          <p:spPr>
            <a:xfrm>
              <a:off x="4281714" y="5138058"/>
              <a:ext cx="1320800" cy="609600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57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979624"/>
      </p:ext>
    </p:extLst>
  </p:cSld>
  <p:clrMapOvr>
    <a:masterClrMapping/>
  </p:clrMapOvr>
  <p:transition advTm="1076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B-SMART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/>
              <a:t>Upper bound </a:t>
            </a:r>
            <a:r>
              <a:rPr lang="en-US" altLang="zh-CN" sz="2400" dirty="0">
                <a:latin typeface="Gill Sans MT"/>
              </a:rPr>
              <a:t>T</a:t>
            </a:r>
            <a:r>
              <a:rPr lang="en-US" altLang="zh-CN" sz="2400" baseline="-25000" dirty="0">
                <a:latin typeface="Gill Sans MT"/>
              </a:rPr>
              <a:t>max</a:t>
            </a:r>
            <a:r>
              <a:rPr lang="en-US" altLang="zh-CN" sz="2400" dirty="0"/>
              <a:t>~10ms on maximum block duration</a:t>
            </a:r>
          </a:p>
          <a:p>
            <a:pPr eaLnBrk="1" hangingPunct="1"/>
            <a:r>
              <a:rPr lang="en-US" altLang="zh-CN" sz="2400" dirty="0"/>
              <a:t>Nodes always try to send for </a:t>
            </a:r>
            <a:r>
              <a:rPr lang="en-US" altLang="zh-CN" sz="2400" dirty="0" err="1">
                <a:latin typeface="Gill Sans MT"/>
              </a:rPr>
              <a:t>T</a:t>
            </a:r>
            <a:r>
              <a:rPr lang="en-US" altLang="zh-CN" sz="2400" baseline="-25000" dirty="0" err="1">
                <a:latin typeface="Gill Sans MT"/>
              </a:rPr>
              <a:t>max</a:t>
            </a:r>
            <a:endParaRPr lang="en-US" altLang="zh-CN" sz="2400" dirty="0"/>
          </a:p>
          <a:p>
            <a:pPr marL="539496" indent="-457200" eaLnBrk="1" hangingPunct="1">
              <a:buFont typeface="+mj-lt"/>
              <a:buAutoNum type="arabicPeriod"/>
            </a:pPr>
            <a:endParaRPr lang="en-US" altLang="zh-CN" sz="2400" dirty="0">
              <a:latin typeface="cmsy10"/>
            </a:endParaRPr>
          </a:p>
          <a:p>
            <a:pPr eaLnBrk="1" hangingPunct="1"/>
            <a:endParaRPr lang="en-US" altLang="zh-CN" sz="2400" dirty="0">
              <a:latin typeface="cmsy10"/>
            </a:endParaRPr>
          </a:p>
          <a:p>
            <a:pPr eaLnBrk="1" hangingPunct="1"/>
            <a:endParaRPr lang="en-US" altLang="zh-CN" sz="2400" dirty="0"/>
          </a:p>
          <a:p>
            <a:pPr lvl="2" eaLnBrk="1" hangingPunct="1"/>
            <a:endParaRPr lang="en-US" altLang="zh-CN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029200" y="2756095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89" y="2822025"/>
            <a:ext cx="426318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39496" indent="-457200"/>
            <a:r>
              <a:rPr lang="en-US" altLang="zh-CN" sz="2000" dirty="0"/>
              <a:t>1.   Find smallest bandwidth </a:t>
            </a:r>
            <a:r>
              <a:rPr lang="en-US" altLang="zh-CN" sz="2000" dirty="0">
                <a:latin typeface="cmmi10"/>
                <a:sym typeface="Symbol"/>
              </a:rPr>
              <a:t></a:t>
            </a:r>
            <a:r>
              <a:rPr lang="en-US" altLang="zh-CN" sz="2000" dirty="0"/>
              <a:t>b </a:t>
            </a:r>
          </a:p>
          <a:p>
            <a:pPr marL="539496" indent="-457200"/>
            <a:r>
              <a:rPr lang="en-US" altLang="zh-CN" sz="2000" dirty="0"/>
              <a:t>for which current queue-length </a:t>
            </a:r>
          </a:p>
          <a:p>
            <a:pPr marL="539496" indent="-457200"/>
            <a:r>
              <a:rPr lang="en-US" altLang="zh-CN" sz="2000" dirty="0"/>
              <a:t>is sufficient to fill block </a:t>
            </a:r>
            <a:r>
              <a:rPr lang="en-US" altLang="zh-CN" sz="2000" dirty="0">
                <a:latin typeface="cmmi10"/>
                <a:sym typeface="Symbol"/>
              </a:rPr>
              <a:t></a:t>
            </a:r>
            <a:r>
              <a:rPr lang="en-US" altLang="zh-CN" sz="2000" dirty="0"/>
              <a:t>b </a:t>
            </a:r>
            <a:r>
              <a:rPr lang="en-US" altLang="zh-CN" sz="2000" dirty="0">
                <a:latin typeface="cmmi10"/>
                <a:sym typeface="Symbol"/>
              </a:rPr>
              <a:t></a:t>
            </a:r>
            <a:r>
              <a:rPr lang="en-US" altLang="zh-CN" sz="2000" dirty="0" err="1"/>
              <a:t>T</a:t>
            </a:r>
            <a:r>
              <a:rPr lang="en-US" altLang="zh-CN" sz="2000" baseline="-25000" dirty="0" err="1"/>
              <a:t>max</a:t>
            </a:r>
            <a:endParaRPr lang="en-US" altLang="zh-CN" sz="20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5731" y="3961397"/>
            <a:ext cx="428495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39496" indent="-457200"/>
            <a:r>
              <a:rPr lang="en-US" altLang="zh-CN" sz="2000" dirty="0"/>
              <a:t>2.   </a:t>
            </a:r>
            <a:r>
              <a:rPr lang="en-US" altLang="zh-CN" sz="2000" b="1" dirty="0"/>
              <a:t>If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cmmi10"/>
                <a:sym typeface="Symbol"/>
              </a:rPr>
              <a:t></a:t>
            </a:r>
            <a:r>
              <a:rPr lang="en-US" altLang="zh-CN" sz="2000" dirty="0"/>
              <a:t>b </a:t>
            </a:r>
            <a:r>
              <a:rPr lang="en-US" altLang="zh-CN" sz="2000" dirty="0">
                <a:latin typeface="cmsy10"/>
              </a:rPr>
              <a:t>≥ </a:t>
            </a:r>
            <a:r>
              <a:rPr lang="en-US" altLang="zh-CN" sz="2000" dirty="0">
                <a:latin typeface="cmsy10"/>
                <a:sym typeface="Symbol"/>
              </a:rPr>
              <a:t></a:t>
            </a:r>
            <a:r>
              <a:rPr lang="en-US" altLang="zh-CN" sz="2000" dirty="0"/>
              <a:t>B/N</a:t>
            </a:r>
            <a:r>
              <a:rPr lang="en-US" altLang="zh-CN" sz="2000" dirty="0">
                <a:latin typeface="cmsy10"/>
                <a:sym typeface="Symbol"/>
              </a:rPr>
              <a:t></a:t>
            </a:r>
            <a:r>
              <a:rPr lang="en-US" altLang="zh-CN" sz="2000" dirty="0">
                <a:latin typeface="cmsy10"/>
              </a:rPr>
              <a:t> </a:t>
            </a:r>
            <a:r>
              <a:rPr lang="en-US" altLang="zh-CN" sz="2000" b="1" dirty="0"/>
              <a:t>then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cmmi10"/>
                <a:sym typeface="Symbol"/>
              </a:rPr>
              <a:t></a:t>
            </a:r>
            <a:r>
              <a:rPr lang="en-US" altLang="zh-CN" sz="2000" dirty="0"/>
              <a:t>b := </a:t>
            </a:r>
            <a:r>
              <a:rPr lang="en-US" altLang="zh-CN" sz="2000" dirty="0">
                <a:latin typeface="cmsy10"/>
                <a:sym typeface="Symbol"/>
              </a:rPr>
              <a:t></a:t>
            </a:r>
            <a:r>
              <a:rPr lang="en-US" altLang="zh-CN" sz="2000" dirty="0"/>
              <a:t>B/N</a:t>
            </a:r>
            <a:r>
              <a:rPr lang="en-US" altLang="zh-CN" sz="2000" dirty="0">
                <a:latin typeface="cmsy10"/>
                <a:sym typeface="Symbol"/>
              </a:rPr>
              <a:t></a:t>
            </a:r>
            <a:endParaRPr lang="en-US" altLang="zh-CN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5731" y="4498425"/>
            <a:ext cx="426318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39496" indent="-457200"/>
            <a:r>
              <a:rPr lang="en-US" altLang="zh-CN" sz="2000" dirty="0"/>
              <a:t>3.   Find placement of </a:t>
            </a:r>
            <a:r>
              <a:rPr lang="en-US" altLang="zh-CN" sz="2000" dirty="0">
                <a:latin typeface="cmmi10"/>
                <a:sym typeface="Symbol"/>
              </a:rPr>
              <a:t></a:t>
            </a:r>
            <a:r>
              <a:rPr lang="en-US" altLang="zh-CN" sz="2000" dirty="0" err="1"/>
              <a:t>bx</a:t>
            </a:r>
            <a:r>
              <a:rPr lang="en-US" altLang="zh-CN" sz="2000" dirty="0" err="1">
                <a:latin typeface="cmmi10"/>
                <a:sym typeface="Symbol"/>
              </a:rPr>
              <a:t></a:t>
            </a:r>
            <a:r>
              <a:rPr lang="en-US" altLang="zh-CN" sz="2000" dirty="0" err="1"/>
              <a:t>t</a:t>
            </a:r>
            <a:r>
              <a:rPr lang="en-US" altLang="zh-CN" sz="2000" dirty="0"/>
              <a:t> block</a:t>
            </a:r>
          </a:p>
          <a:p>
            <a:pPr marL="539496" indent="-457200"/>
            <a:r>
              <a:rPr lang="en-US" altLang="zh-CN" sz="2000" dirty="0"/>
              <a:t>that </a:t>
            </a:r>
            <a:r>
              <a:rPr lang="en-US" altLang="zh-CN" sz="2000" dirty="0">
                <a:solidFill>
                  <a:srgbClr val="FF0000"/>
                </a:solidFill>
              </a:rPr>
              <a:t>minimizes finishing time </a:t>
            </a:r>
            <a:r>
              <a:rPr lang="en-US" altLang="zh-CN" sz="2000" dirty="0"/>
              <a:t>and does</a:t>
            </a:r>
          </a:p>
          <a:p>
            <a:pPr marL="539496" indent="-457200"/>
            <a:r>
              <a:rPr lang="en-US" altLang="zh-CN" sz="2000" dirty="0"/>
              <a:t>not overlap with any other 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502" y="5594254"/>
            <a:ext cx="426318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39496" indent="-457200"/>
            <a:r>
              <a:rPr lang="en-US" altLang="zh-CN" sz="2000" dirty="0"/>
              <a:t>4.   </a:t>
            </a:r>
            <a:r>
              <a:rPr lang="en-US" altLang="zh-CN" sz="2000" b="1" dirty="0"/>
              <a:t>If</a:t>
            </a:r>
            <a:r>
              <a:rPr lang="en-US" altLang="zh-CN" sz="2000" dirty="0"/>
              <a:t> no such block can be placed due</a:t>
            </a:r>
          </a:p>
          <a:p>
            <a:pPr marL="539496" indent="-457200"/>
            <a:r>
              <a:rPr lang="en-US" altLang="zh-CN" sz="2000" dirty="0"/>
              <a:t>prohibited bands </a:t>
            </a:r>
            <a:r>
              <a:rPr lang="en-US" altLang="zh-CN" sz="2000" b="1" dirty="0">
                <a:sym typeface="Wingdings" pitchFamily="2" charset="2"/>
              </a:rPr>
              <a:t>then</a:t>
            </a:r>
            <a:r>
              <a:rPr lang="en-US" altLang="zh-CN" sz="2000" dirty="0">
                <a:sym typeface="Wingdings" pitchFamily="2" charset="2"/>
              </a:rPr>
              <a:t> </a:t>
            </a:r>
            <a:r>
              <a:rPr lang="en-US" altLang="zh-CN" sz="2000" dirty="0">
                <a:latin typeface="cmmi10"/>
                <a:sym typeface="Symbol"/>
              </a:rPr>
              <a:t></a:t>
            </a:r>
            <a:r>
              <a:rPr lang="en-US" altLang="zh-CN" sz="2000" dirty="0">
                <a:sym typeface="Wingdings" pitchFamily="2" charset="2"/>
              </a:rPr>
              <a:t>b := </a:t>
            </a:r>
            <a:r>
              <a:rPr lang="en-US" altLang="zh-CN" sz="2000" dirty="0">
                <a:latin typeface="cmmi10"/>
                <a:sym typeface="Symbol"/>
              </a:rPr>
              <a:t></a:t>
            </a:r>
            <a:r>
              <a:rPr lang="en-US" altLang="zh-CN" sz="2000" dirty="0">
                <a:sym typeface="Wingdings" pitchFamily="2" charset="2"/>
              </a:rPr>
              <a:t>b/2</a:t>
            </a:r>
            <a:endParaRPr lang="en-US" altLang="zh-CN" sz="2000" dirty="0"/>
          </a:p>
        </p:txBody>
      </p:sp>
      <p:grpSp>
        <p:nvGrpSpPr>
          <p:cNvPr id="2" name="Group 49"/>
          <p:cNvGrpSpPr/>
          <p:nvPr/>
        </p:nvGrpSpPr>
        <p:grpSpPr>
          <a:xfrm>
            <a:off x="174172" y="3324225"/>
            <a:ext cx="323331" cy="2626636"/>
            <a:chOff x="174172" y="3324225"/>
            <a:chExt cx="323331" cy="2626636"/>
          </a:xfrm>
        </p:grpSpPr>
        <p:cxnSp>
          <p:nvCxnSpPr>
            <p:cNvPr id="22" name="Straight Connector 21"/>
            <p:cNvCxnSpPr>
              <a:stCxn id="19" idx="1"/>
            </p:cNvCxnSpPr>
            <p:nvPr/>
          </p:nvCxnSpPr>
          <p:spPr>
            <a:xfrm rot="10800000" flipV="1">
              <a:off x="174172" y="5948197"/>
              <a:ext cx="323331" cy="2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-1123722" y="4636639"/>
              <a:ext cx="2626636" cy="1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9" idx="1"/>
            </p:cNvCxnSpPr>
            <p:nvPr/>
          </p:nvCxnSpPr>
          <p:spPr>
            <a:xfrm>
              <a:off x="190500" y="3328988"/>
              <a:ext cx="292489" cy="8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4276612" y="5497181"/>
            <a:ext cx="1409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4276612" y="5490831"/>
            <a:ext cx="1409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297488" y="5866048"/>
            <a:ext cx="944562" cy="3159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658531" y="4999500"/>
            <a:ext cx="838200" cy="312737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5014006" y="5596400"/>
            <a:ext cx="1751012" cy="2270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560231" y="5826587"/>
            <a:ext cx="804862" cy="293688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657193" y="5588462"/>
            <a:ext cx="847725" cy="60007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5001306" y="5313825"/>
            <a:ext cx="3787775" cy="873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6533243" y="5136025"/>
            <a:ext cx="1222375" cy="698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392636" y="5881923"/>
            <a:ext cx="776288" cy="2841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135938" y="5823640"/>
            <a:ext cx="760412" cy="2905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cxnSp>
        <p:nvCxnSpPr>
          <p:cNvPr id="46" name="Straight Arrow Connector 9"/>
          <p:cNvCxnSpPr>
            <a:cxnSpLocks noChangeShapeType="1"/>
          </p:cNvCxnSpPr>
          <p:nvPr/>
        </p:nvCxnSpPr>
        <p:spPr bwMode="auto">
          <a:xfrm flipV="1">
            <a:off x="4996770" y="6197601"/>
            <a:ext cx="4147230" cy="13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555115" y="2837541"/>
            <a:ext cx="758599" cy="849086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646058" y="371565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MT"/>
              </a:rPr>
              <a:t>T</a:t>
            </a:r>
            <a:r>
              <a:rPr lang="en-US" baseline="-25000" dirty="0" err="1">
                <a:latin typeface="Gill Sans MT"/>
              </a:rPr>
              <a:t>max</a:t>
            </a:r>
            <a:endParaRPr lang="en-US" baseline="-25000" dirty="0">
              <a:latin typeface="Gill Sans M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14343" y="336005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mmi10"/>
                <a:sym typeface="Symbol"/>
              </a:rPr>
              <a:t></a:t>
            </a:r>
            <a:r>
              <a:rPr lang="en-US" dirty="0">
                <a:latin typeface="Gill Sans MT"/>
              </a:rPr>
              <a:t>b=</a:t>
            </a:r>
            <a:r>
              <a:rPr lang="en-US" dirty="0">
                <a:latin typeface="cmsy10"/>
                <a:sym typeface="Symbol"/>
              </a:rPr>
              <a:t></a:t>
            </a:r>
            <a:r>
              <a:rPr lang="en-US" dirty="0">
                <a:latin typeface="Gill Sans MT"/>
              </a:rPr>
              <a:t>B/N</a:t>
            </a:r>
            <a:r>
              <a:rPr lang="en-US" dirty="0">
                <a:latin typeface="cmsy10"/>
                <a:sym typeface="Symbol"/>
              </a:rPr>
              <a:t></a:t>
            </a:r>
            <a:endParaRPr lang="en-US" dirty="0">
              <a:latin typeface="cmsy10"/>
            </a:endParaRPr>
          </a:p>
        </p:txBody>
      </p:sp>
      <p:sp>
        <p:nvSpPr>
          <p:cNvPr id="55" name="Multiply 54"/>
          <p:cNvSpPr/>
          <p:nvPr/>
        </p:nvSpPr>
        <p:spPr>
          <a:xfrm>
            <a:off x="5036456" y="2460171"/>
            <a:ext cx="1785258" cy="1596572"/>
          </a:xfrm>
          <a:prstGeom prst="mathMultiply">
            <a:avLst>
              <a:gd name="adj1" fmla="val 110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926715" y="3352798"/>
            <a:ext cx="758599" cy="37011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032172" y="378097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MT"/>
              </a:rPr>
              <a:t>T</a:t>
            </a:r>
            <a:r>
              <a:rPr lang="en-US" baseline="-25000" dirty="0" err="1">
                <a:latin typeface="Gill Sans MT"/>
              </a:rPr>
              <a:t>max</a:t>
            </a:r>
            <a:endParaRPr lang="en-US" baseline="-25000" dirty="0">
              <a:latin typeface="Gill Sans M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50972" y="30625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mmi10"/>
                <a:sym typeface="Symbol"/>
              </a:rPr>
              <a:t></a:t>
            </a:r>
            <a:r>
              <a:rPr lang="en-US" dirty="0">
                <a:latin typeface="Gill Sans MT"/>
              </a:rPr>
              <a:t>b</a:t>
            </a:r>
            <a:endParaRPr lang="en-US" dirty="0">
              <a:latin typeface="cmsy1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047116" y="4898571"/>
            <a:ext cx="758599" cy="37011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58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849106"/>
      </p:ext>
    </p:extLst>
  </p:cSld>
  <p:clrMapOvr>
    <a:masterClrMapping/>
  </p:clrMapOvr>
  <p:transition advTm="99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4104E-6 L 0.31667 3.410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7 3.4104E-6 L 0.19757 0.07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54" grpId="0"/>
      <p:bldP spid="54" grpId="1"/>
      <p:bldP spid="55" grpId="0" animBg="1"/>
      <p:bldP spid="56" grpId="0" animBg="1"/>
      <p:bldP spid="56" grpId="1" animBg="1"/>
      <p:bldP spid="57" grpId="0"/>
      <p:bldP spid="57" grpId="1"/>
      <p:bldP spid="59" grpId="0" animBg="1"/>
      <p:bldP spid="59" grpId="1" animBg="1"/>
      <p:bldP spid="59" grpId="2" animBg="1"/>
      <p:bldP spid="59" grpId="3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0033CC"/>
                </a:solidFill>
                <a:ea typeface="+mj-ea"/>
              </a:rPr>
              <a:t>Example</a:t>
            </a:r>
          </a:p>
        </p:txBody>
      </p:sp>
      <p:cxnSp>
        <p:nvCxnSpPr>
          <p:cNvPr id="27652" name="Straight Arrow Connector 5"/>
          <p:cNvCxnSpPr>
            <a:cxnSpLocks noChangeShapeType="1"/>
          </p:cNvCxnSpPr>
          <p:nvPr/>
        </p:nvCxnSpPr>
        <p:spPr bwMode="auto">
          <a:xfrm>
            <a:off x="2015198" y="5764237"/>
            <a:ext cx="63246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3" name="Straight Arrow Connector 10"/>
          <p:cNvCxnSpPr>
            <a:cxnSpLocks noChangeShapeType="1"/>
          </p:cNvCxnSpPr>
          <p:nvPr/>
        </p:nvCxnSpPr>
        <p:spPr bwMode="auto">
          <a:xfrm rot="-5400000">
            <a:off x="642011" y="4316437"/>
            <a:ext cx="2897188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2319998" y="4545037"/>
            <a:ext cx="1676400" cy="12192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1 (N=1)</a:t>
            </a: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2548598" y="3325837"/>
            <a:ext cx="1752600" cy="12192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2(N=2)</a:t>
            </a:r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3996398" y="4545037"/>
            <a:ext cx="1600200" cy="12192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3 (N=3)</a:t>
            </a:r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20913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1</a:t>
            </a:r>
          </a:p>
        </p:txBody>
      </p:sp>
      <p:sp>
        <p:nvSpPr>
          <p:cNvPr id="27658" name="Rectangle 15"/>
          <p:cNvSpPr>
            <a:spLocks noChangeArrowheads="1"/>
          </p:cNvSpPr>
          <p:nvPr/>
        </p:nvSpPr>
        <p:spPr bwMode="auto">
          <a:xfrm>
            <a:off x="23199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2</a:t>
            </a:r>
          </a:p>
        </p:txBody>
      </p:sp>
      <p:sp>
        <p:nvSpPr>
          <p:cNvPr id="27659" name="Rectangle 16"/>
          <p:cNvSpPr>
            <a:spLocks noChangeArrowheads="1"/>
          </p:cNvSpPr>
          <p:nvPr/>
        </p:nvSpPr>
        <p:spPr bwMode="auto">
          <a:xfrm>
            <a:off x="25485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3</a:t>
            </a:r>
          </a:p>
        </p:txBody>
      </p:sp>
      <p:sp>
        <p:nvSpPr>
          <p:cNvPr id="27660" name="Rectangle 17"/>
          <p:cNvSpPr>
            <a:spLocks noChangeArrowheads="1"/>
          </p:cNvSpPr>
          <p:nvPr/>
        </p:nvSpPr>
        <p:spPr bwMode="auto">
          <a:xfrm>
            <a:off x="27771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4</a:t>
            </a:r>
          </a:p>
        </p:txBody>
      </p:sp>
      <p:sp>
        <p:nvSpPr>
          <p:cNvPr id="27661" name="Rectangle 18"/>
          <p:cNvSpPr>
            <a:spLocks noChangeArrowheads="1"/>
          </p:cNvSpPr>
          <p:nvPr/>
        </p:nvSpPr>
        <p:spPr bwMode="auto">
          <a:xfrm>
            <a:off x="30057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5</a:t>
            </a:r>
          </a:p>
        </p:txBody>
      </p:sp>
      <p:sp>
        <p:nvSpPr>
          <p:cNvPr id="27662" name="Rectangle 19"/>
          <p:cNvSpPr>
            <a:spLocks noChangeArrowheads="1"/>
          </p:cNvSpPr>
          <p:nvPr/>
        </p:nvSpPr>
        <p:spPr bwMode="auto">
          <a:xfrm>
            <a:off x="32343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6</a:t>
            </a:r>
          </a:p>
        </p:txBody>
      </p:sp>
      <p:sp>
        <p:nvSpPr>
          <p:cNvPr id="27663" name="Rectangle 22"/>
          <p:cNvSpPr>
            <a:spLocks noChangeArrowheads="1"/>
          </p:cNvSpPr>
          <p:nvPr/>
        </p:nvSpPr>
        <p:spPr bwMode="auto">
          <a:xfrm>
            <a:off x="4301198" y="3935437"/>
            <a:ext cx="1828800" cy="6096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5(N=5)</a:t>
            </a:r>
          </a:p>
        </p:txBody>
      </p:sp>
      <p:sp>
        <p:nvSpPr>
          <p:cNvPr id="27664" name="Rectangle 23"/>
          <p:cNvSpPr>
            <a:spLocks noChangeArrowheads="1"/>
          </p:cNvSpPr>
          <p:nvPr/>
        </p:nvSpPr>
        <p:spPr bwMode="auto">
          <a:xfrm>
            <a:off x="4301198" y="3325837"/>
            <a:ext cx="1828800" cy="6096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4 (N=4)</a:t>
            </a:r>
          </a:p>
        </p:txBody>
      </p:sp>
      <p:sp>
        <p:nvSpPr>
          <p:cNvPr id="27665" name="TextBox 25"/>
          <p:cNvSpPr txBox="1">
            <a:spLocks noChangeArrowheads="1"/>
          </p:cNvSpPr>
          <p:nvPr/>
        </p:nvSpPr>
        <p:spPr bwMode="auto">
          <a:xfrm>
            <a:off x="1251611" y="4164037"/>
            <a:ext cx="915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/>
              <a:t>40MHz</a:t>
            </a:r>
          </a:p>
        </p:txBody>
      </p:sp>
      <p:sp>
        <p:nvSpPr>
          <p:cNvPr id="27666" name="TextBox 28"/>
          <p:cNvSpPr txBox="1">
            <a:spLocks noChangeArrowheads="1"/>
          </p:cNvSpPr>
          <p:nvPr/>
        </p:nvSpPr>
        <p:spPr bwMode="auto">
          <a:xfrm>
            <a:off x="1226211" y="2955950"/>
            <a:ext cx="94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/>
              <a:t>80MHz</a:t>
            </a:r>
          </a:p>
        </p:txBody>
      </p:sp>
      <p:sp>
        <p:nvSpPr>
          <p:cNvPr id="27667" name="Rectangle 26"/>
          <p:cNvSpPr>
            <a:spLocks noChangeArrowheads="1"/>
          </p:cNvSpPr>
          <p:nvPr/>
        </p:nvSpPr>
        <p:spPr bwMode="auto">
          <a:xfrm>
            <a:off x="34629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7</a:t>
            </a:r>
          </a:p>
        </p:txBody>
      </p:sp>
      <p:sp>
        <p:nvSpPr>
          <p:cNvPr id="27668" name="Rectangle 27"/>
          <p:cNvSpPr>
            <a:spLocks noChangeArrowheads="1"/>
          </p:cNvSpPr>
          <p:nvPr/>
        </p:nvSpPr>
        <p:spPr bwMode="auto">
          <a:xfrm>
            <a:off x="3691598" y="5764237"/>
            <a:ext cx="3048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8</a:t>
            </a:r>
          </a:p>
        </p:txBody>
      </p:sp>
      <p:sp>
        <p:nvSpPr>
          <p:cNvPr id="27669" name="Rectangle 29"/>
          <p:cNvSpPr>
            <a:spLocks noChangeArrowheads="1"/>
          </p:cNvSpPr>
          <p:nvPr/>
        </p:nvSpPr>
        <p:spPr bwMode="auto">
          <a:xfrm>
            <a:off x="5596598" y="5154637"/>
            <a:ext cx="1828800" cy="6096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6 (N=6)</a:t>
            </a:r>
          </a:p>
        </p:txBody>
      </p:sp>
      <p:sp>
        <p:nvSpPr>
          <p:cNvPr id="27670" name="Rectangle 30"/>
          <p:cNvSpPr>
            <a:spLocks noChangeArrowheads="1"/>
          </p:cNvSpPr>
          <p:nvPr/>
        </p:nvSpPr>
        <p:spPr bwMode="auto">
          <a:xfrm>
            <a:off x="5596598" y="4545037"/>
            <a:ext cx="1828800" cy="6096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7(N=7)</a:t>
            </a:r>
          </a:p>
        </p:txBody>
      </p:sp>
      <p:sp>
        <p:nvSpPr>
          <p:cNvPr id="27671" name="Rectangle 32"/>
          <p:cNvSpPr>
            <a:spLocks noChangeArrowheads="1"/>
          </p:cNvSpPr>
          <p:nvPr/>
        </p:nvSpPr>
        <p:spPr bwMode="auto">
          <a:xfrm>
            <a:off x="6129998" y="3325837"/>
            <a:ext cx="18288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8 (N=8)</a:t>
            </a:r>
          </a:p>
        </p:txBody>
      </p:sp>
      <p:sp>
        <p:nvSpPr>
          <p:cNvPr id="27672" name="Rectangle 33"/>
          <p:cNvSpPr>
            <a:spLocks noChangeArrowheads="1"/>
          </p:cNvSpPr>
          <p:nvPr/>
        </p:nvSpPr>
        <p:spPr bwMode="auto">
          <a:xfrm>
            <a:off x="6129998" y="3630637"/>
            <a:ext cx="18288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2 (N=8)</a:t>
            </a:r>
          </a:p>
        </p:txBody>
      </p:sp>
      <p:sp>
        <p:nvSpPr>
          <p:cNvPr id="27673" name="Rectangle 34"/>
          <p:cNvSpPr>
            <a:spLocks noChangeArrowheads="1"/>
          </p:cNvSpPr>
          <p:nvPr/>
        </p:nvSpPr>
        <p:spPr bwMode="auto">
          <a:xfrm>
            <a:off x="6129998" y="3935437"/>
            <a:ext cx="18288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1 (N=8)</a:t>
            </a:r>
          </a:p>
        </p:txBody>
      </p:sp>
      <p:sp>
        <p:nvSpPr>
          <p:cNvPr id="27674" name="Rectangle 35"/>
          <p:cNvSpPr>
            <a:spLocks noChangeArrowheads="1"/>
          </p:cNvSpPr>
          <p:nvPr/>
        </p:nvSpPr>
        <p:spPr bwMode="auto">
          <a:xfrm>
            <a:off x="6129998" y="4240237"/>
            <a:ext cx="18288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zh-CN" sz="1800"/>
              <a:t>3 (N=8)</a:t>
            </a:r>
          </a:p>
        </p:txBody>
      </p:sp>
      <p:sp>
        <p:nvSpPr>
          <p:cNvPr id="27675" name="Rectangle 36"/>
          <p:cNvSpPr>
            <a:spLocks noChangeArrowheads="1"/>
          </p:cNvSpPr>
          <p:nvPr/>
        </p:nvSpPr>
        <p:spPr bwMode="auto">
          <a:xfrm>
            <a:off x="43773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2</a:t>
            </a:r>
          </a:p>
        </p:txBody>
      </p:sp>
      <p:sp>
        <p:nvSpPr>
          <p:cNvPr id="27676" name="Rectangle 37"/>
          <p:cNvSpPr>
            <a:spLocks noChangeArrowheads="1"/>
          </p:cNvSpPr>
          <p:nvPr/>
        </p:nvSpPr>
        <p:spPr bwMode="auto">
          <a:xfrm>
            <a:off x="40725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1</a:t>
            </a:r>
          </a:p>
        </p:txBody>
      </p:sp>
      <p:sp>
        <p:nvSpPr>
          <p:cNvPr id="46" name="Text Placeholder 2"/>
          <p:cNvSpPr txBox="1">
            <a:spLocks/>
          </p:cNvSpPr>
          <p:nvPr/>
        </p:nvSpPr>
        <p:spPr bwMode="auto">
          <a:xfrm>
            <a:off x="609600" y="1343465"/>
            <a:ext cx="8360229" cy="9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Number of valid  reservations in NAM </a:t>
            </a:r>
            <a:r>
              <a:rPr lang="en-US" sz="2400" kern="0" dirty="0">
                <a:latin typeface="+mn-lt"/>
                <a:ea typeface="+mn-ea"/>
                <a:sym typeface="Wingdings" pitchFamily="2" charset="2"/>
              </a:rPr>
              <a:t> estimate for N</a:t>
            </a:r>
            <a:endParaRPr lang="en-US" sz="2400" kern="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kern="0" dirty="0">
                <a:latin typeface="+mn-lt"/>
                <a:ea typeface="+mn-ea"/>
              </a:rPr>
              <a:t>	</a:t>
            </a:r>
            <a:r>
              <a:rPr lang="en-US" sz="2400" kern="0" dirty="0">
                <a:latin typeface="+mn-lt"/>
                <a:ea typeface="+mn-ea"/>
                <a:sym typeface="Wingdings" pitchFamily="2" charset="2"/>
              </a:rPr>
              <a:t>Case study: 8 backlogged single-hop flows </a:t>
            </a:r>
            <a:endParaRPr lang="en-US" sz="2400" kern="0" dirty="0">
              <a:latin typeface="+mn-lt"/>
              <a:ea typeface="+mn-ea"/>
            </a:endParaRP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5596598" y="5764237"/>
            <a:ext cx="228600" cy="304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CN" sz="1800"/>
              <a:t>3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882598" y="5764237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/>
              <a:t>Time </a:t>
            </a:r>
          </a:p>
        </p:txBody>
      </p:sp>
      <p:sp>
        <p:nvSpPr>
          <p:cNvPr id="35" name="Right Brace 34"/>
          <p:cNvSpPr/>
          <p:nvPr/>
        </p:nvSpPr>
        <p:spPr>
          <a:xfrm rot="16200000">
            <a:off x="3291843" y="2222692"/>
            <a:ext cx="267284" cy="1758465"/>
          </a:xfrm>
          <a:prstGeom prst="rightBrace">
            <a:avLst>
              <a:gd name="adj1" fmla="val 1944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65231" y="267286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MT"/>
              </a:rPr>
              <a:t>T</a:t>
            </a:r>
            <a:r>
              <a:rPr lang="en-US" baseline="-25000" dirty="0" err="1">
                <a:latin typeface="Gill Sans MT"/>
              </a:rPr>
              <a:t>max</a:t>
            </a:r>
            <a:endParaRPr lang="en-US" baseline="-25000" dirty="0">
              <a:latin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59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815163"/>
      </p:ext>
    </p:extLst>
  </p:cSld>
  <p:clrMapOvr>
    <a:masterClrMapping/>
  </p:clrMapOvr>
  <p:transition advTm="68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  <p:bldP spid="27673" grpId="0" animBg="1"/>
      <p:bldP spid="27674" grpId="0" animBg="1"/>
      <p:bldP spid="27674" grpId="1" animBg="1"/>
      <p:bldP spid="27675" grpId="0" animBg="1"/>
      <p:bldP spid="27676" grpId="0" animBg="1"/>
      <p:bldP spid="33" grpId="0" animBg="1"/>
      <p:bldP spid="33" grpId="1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Promise of White Spaces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859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28600" y="2668369"/>
            <a:ext cx="8953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>
                <a:latin typeface="Gill Sans MT"/>
              </a:rPr>
              <a:t>0 </a:t>
            </a:r>
          </a:p>
          <a:p>
            <a:pPr algn="ctr"/>
            <a:r>
              <a:rPr lang="en-US" i="1" spc="-150" dirty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457200" y="2298859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43900" y="2716827"/>
            <a:ext cx="9715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>
                <a:latin typeface="Gill Sans MT"/>
              </a:rPr>
              <a:t>7000 </a:t>
            </a:r>
          </a:p>
          <a:p>
            <a:pPr algn="ctr"/>
            <a:r>
              <a:rPr lang="en-US" i="1" spc="-150" dirty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57200" y="1628775"/>
            <a:ext cx="1790700" cy="643771"/>
            <a:chOff x="457200" y="1628775"/>
            <a:chExt cx="1790700" cy="643771"/>
          </a:xfrm>
        </p:grpSpPr>
        <p:pic>
          <p:nvPicPr>
            <p:cNvPr id="168961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</p:spPr>
        </p:pic>
        <p:grpSp>
          <p:nvGrpSpPr>
            <p:cNvPr id="6" name="Group 62"/>
            <p:cNvGrpSpPr/>
            <p:nvPr/>
          </p:nvGrpSpPr>
          <p:grpSpPr>
            <a:xfrm>
              <a:off x="1028700" y="1810881"/>
              <a:ext cx="1219200" cy="461665"/>
              <a:chOff x="1543050" y="2114550"/>
              <a:chExt cx="1219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14550"/>
                <a:ext cx="12192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>
                    <a:latin typeface="Gill Sans MT"/>
                  </a:rPr>
                  <a:t>TV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9222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943600" y="1657350"/>
            <a:ext cx="2171700" cy="610731"/>
            <a:chOff x="4972050" y="1657350"/>
            <a:chExt cx="2171700" cy="610731"/>
          </a:xfrm>
        </p:grpSpPr>
        <p:pic>
          <p:nvPicPr>
            <p:cNvPr id="30" name="Picture 7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1"/>
            <p:cNvGrpSpPr/>
            <p:nvPr/>
          </p:nvGrpSpPr>
          <p:grpSpPr>
            <a:xfrm>
              <a:off x="5581650" y="1806416"/>
              <a:ext cx="1562100" cy="461665"/>
              <a:chOff x="7372350" y="3445778"/>
              <a:chExt cx="1562100" cy="4616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45778"/>
                <a:ext cx="14478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>
                    <a:latin typeface="Gill Sans MT"/>
                  </a:rPr>
                  <a:t>ISM (Wi-Fi)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450"/>
                <a:ext cx="171450" cy="1714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700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154305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470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2400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5180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2500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5300</a:t>
            </a:r>
            <a:endParaRPr lang="en-US" sz="4000" dirty="0"/>
          </a:p>
        </p:txBody>
      </p:sp>
      <p:sp>
        <p:nvSpPr>
          <p:cNvPr id="73" name="Rectangle 72"/>
          <p:cNvSpPr/>
          <p:nvPr/>
        </p:nvSpPr>
        <p:spPr>
          <a:xfrm>
            <a:off x="285750" y="2705100"/>
            <a:ext cx="6667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54-90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800100" y="2705100"/>
            <a:ext cx="9715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174-216</a:t>
            </a:r>
            <a:endParaRPr lang="en-US" sz="36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83"/>
          <p:cNvGrpSpPr/>
          <p:nvPr/>
        </p:nvGrpSpPr>
        <p:grpSpPr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14500"/>
              <a:ext cx="160020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spc="-150" dirty="0">
                  <a:latin typeface="Gill Sans MT"/>
                </a:rPr>
                <a:t>Wireless </a:t>
              </a:r>
              <a:r>
                <a:rPr lang="en-US" sz="2400" spc="-150" dirty="0" err="1">
                  <a:latin typeface="Gill Sans MT"/>
                </a:rPr>
                <a:t>Mic</a:t>
              </a:r>
              <a:r>
                <a:rPr lang="en-US" sz="2400" spc="-150" dirty="0">
                  <a:latin typeface="Gill Sans MT"/>
                </a:rPr>
                <a:t>  </a:t>
              </a:r>
              <a:endParaRPr lang="en-US" sz="4400" dirty="0">
                <a:latin typeface="Gill Sans MT"/>
              </a:endParaRPr>
            </a:p>
          </p:txBody>
        </p:sp>
        <p:grpSp>
          <p:nvGrpSpPr>
            <p:cNvPr id="14" name="Group 82"/>
            <p:cNvGrpSpPr/>
            <p:nvPr/>
          </p:nvGrpSpPr>
          <p:grpSpPr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420871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Explosion 2 78"/>
          <p:cNvSpPr/>
          <p:nvPr/>
        </p:nvSpPr>
        <p:spPr>
          <a:xfrm>
            <a:off x="152400" y="3371850"/>
            <a:ext cx="4914900" cy="182880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Spectrum</a:t>
            </a:r>
          </a:p>
        </p:txBody>
      </p:sp>
      <p:sp>
        <p:nvSpPr>
          <p:cNvPr id="83" name="Explosion 1 82"/>
          <p:cNvSpPr/>
          <p:nvPr/>
        </p:nvSpPr>
        <p:spPr>
          <a:xfrm>
            <a:off x="685800" y="5181600"/>
            <a:ext cx="3886200" cy="16002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Longer Range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0" y="3362980"/>
            <a:ext cx="308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Up to 3x of 802.11g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48000" y="6258580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</a:rPr>
              <a:t>at least </a:t>
            </a:r>
            <a:r>
              <a:rPr lang="en-US" sz="2800" b="1" dirty="0">
                <a:solidFill>
                  <a:schemeClr val="tx2"/>
                </a:solidFill>
              </a:rPr>
              <a:t>3 - 4x of Wi-Fi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657850" y="3200400"/>
            <a:ext cx="3477244" cy="3154710"/>
            <a:chOff x="5657850" y="3200400"/>
            <a:chExt cx="3477244" cy="3154710"/>
          </a:xfrm>
        </p:grpSpPr>
        <p:sp>
          <p:nvSpPr>
            <p:cNvPr id="43" name="TextBox 42"/>
            <p:cNvSpPr txBox="1"/>
            <p:nvPr/>
          </p:nvSpPr>
          <p:spPr>
            <a:xfrm>
              <a:off x="5657850" y="3200400"/>
              <a:ext cx="50687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/>
                <a:t>}</a:t>
              </a:r>
              <a:endParaRPr lang="en-US" sz="40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532385" y="3943350"/>
              <a:ext cx="2602709" cy="2057400"/>
              <a:chOff x="6532385" y="3943350"/>
              <a:chExt cx="2602709" cy="2057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572250" y="4000500"/>
                <a:ext cx="2457450" cy="2000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32385" y="3943350"/>
                <a:ext cx="2517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Potential Applications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71828" y="4343400"/>
                <a:ext cx="2563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Rural wireless broadband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71295" y="4686300"/>
                <a:ext cx="1632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City-wide mesh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03273" y="5059918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……..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603273" y="5517118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……..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80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6"/>
    </mc:Choice>
    <mc:Fallback xmlns="">
      <p:transition spd="slow" advTm="45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51" grpId="0"/>
      <p:bldP spid="59" grpId="0"/>
      <p:bldP spid="61" grpId="0"/>
      <p:bldP spid="62" grpId="0"/>
      <p:bldP spid="79" grpId="0" animBg="1"/>
      <p:bldP spid="83" grpId="0" animBg="1"/>
      <p:bldP spid="40" grpId="0"/>
      <p:bldP spid="4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B-SMART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to select an ideal </a:t>
            </a:r>
            <a:r>
              <a:rPr lang="en-US" dirty="0" err="1">
                <a:latin typeface="Gill Sans MT"/>
              </a:rPr>
              <a:t>T</a:t>
            </a:r>
            <a:r>
              <a:rPr lang="en-US" baseline="-25000" dirty="0" err="1">
                <a:latin typeface="Gill Sans MT"/>
              </a:rPr>
              <a:t>max</a:t>
            </a:r>
            <a:r>
              <a:rPr lang="en-US" dirty="0"/>
              <a:t>…?</a:t>
            </a:r>
          </a:p>
          <a:p>
            <a:r>
              <a:rPr lang="en-US" dirty="0"/>
              <a:t>Let </a:t>
            </a:r>
            <a:r>
              <a:rPr lang="en-US" dirty="0">
                <a:latin typeface="cmmi10"/>
                <a:sym typeface="Symbol"/>
              </a:rPr>
              <a:t></a:t>
            </a:r>
            <a:r>
              <a:rPr lang="en-US" dirty="0"/>
              <a:t> be maximum number of disjoint channels</a:t>
            </a:r>
          </a:p>
          <a:p>
            <a:pPr>
              <a:buNone/>
            </a:pPr>
            <a:r>
              <a:rPr lang="en-US" dirty="0"/>
              <a:t>	(with minimal channel-width)</a:t>
            </a:r>
          </a:p>
          <a:p>
            <a:r>
              <a:rPr lang="en-US" dirty="0"/>
              <a:t>We define </a:t>
            </a:r>
            <a:r>
              <a:rPr lang="en-US" dirty="0" err="1">
                <a:latin typeface="Gill Sans MT"/>
              </a:rPr>
              <a:t>T</a:t>
            </a:r>
            <a:r>
              <a:rPr lang="en-US" baseline="-25000" dirty="0" err="1">
                <a:latin typeface="Gill Sans MT"/>
              </a:rPr>
              <a:t>max</a:t>
            </a:r>
            <a:r>
              <a:rPr lang="en-US" dirty="0"/>
              <a:t>:= </a:t>
            </a:r>
            <a:r>
              <a:rPr lang="en-US" dirty="0">
                <a:latin typeface="cmmi10"/>
                <a:sym typeface="Symbol"/>
              </a:rPr>
              <a:t></a:t>
            </a:r>
            <a:r>
              <a:rPr lang="en-US" altLang="zh-CN" dirty="0">
                <a:latin typeface="cmmi10"/>
                <a:sym typeface="Symbol"/>
              </a:rPr>
              <a:t></a:t>
            </a:r>
            <a:r>
              <a:rPr lang="en-US" dirty="0">
                <a:latin typeface="Gill Sans MT"/>
              </a:rPr>
              <a:t>T</a:t>
            </a:r>
            <a:r>
              <a:rPr lang="en-US" baseline="-25000" dirty="0">
                <a:latin typeface="Gill Sans MT"/>
              </a:rPr>
              <a:t>0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estimate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#reservations in NAM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ym typeface="Wingdings" pitchFamily="2" charset="2"/>
              </a:rPr>
              <a:t> based on up-to-date information  adaptive!</a:t>
            </a:r>
            <a:endParaRPr lang="en-US" dirty="0"/>
          </a:p>
          <a:p>
            <a:r>
              <a:rPr lang="en-US" dirty="0"/>
              <a:t>We can also handle </a:t>
            </a:r>
            <a:r>
              <a:rPr lang="en-US" dirty="0">
                <a:solidFill>
                  <a:srgbClr val="FF0000"/>
                </a:solidFill>
              </a:rPr>
              <a:t>flows with different demands</a:t>
            </a:r>
          </a:p>
          <a:p>
            <a:pPr>
              <a:buNone/>
            </a:pPr>
            <a:r>
              <a:rPr lang="en-US" dirty="0"/>
              <a:t>	(only add queue length to RTS, CTS packets!)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83348" y="2152356"/>
            <a:ext cx="3277772" cy="9988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Gill Sans MT"/>
              </a:rPr>
              <a:t>T</a:t>
            </a:r>
            <a:r>
              <a:rPr lang="en-US" sz="2000" baseline="-25000" dirty="0">
                <a:latin typeface="Gill Sans MT"/>
              </a:rPr>
              <a:t>O</a:t>
            </a:r>
            <a:r>
              <a:rPr lang="en-US" sz="2000" dirty="0"/>
              <a:t>:    Average time spent on one successful handshake on control channel 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4839288" y="2651758"/>
            <a:ext cx="844060" cy="1055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"/>
          <p:cNvGrpSpPr/>
          <p:nvPr/>
        </p:nvGrpSpPr>
        <p:grpSpPr>
          <a:xfrm>
            <a:off x="1266092" y="3261360"/>
            <a:ext cx="7622346" cy="940188"/>
            <a:chOff x="1770186" y="3725594"/>
            <a:chExt cx="7047914" cy="940188"/>
          </a:xfrm>
        </p:grpSpPr>
        <p:sp>
          <p:nvSpPr>
            <p:cNvPr id="8" name="Rounded Rectangle 7"/>
            <p:cNvSpPr/>
            <p:nvPr/>
          </p:nvSpPr>
          <p:spPr>
            <a:xfrm>
              <a:off x="1770186" y="3770141"/>
              <a:ext cx="3199852" cy="84171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Gill Sans MT"/>
                </a:rPr>
                <a:t>Prevents control channel</a:t>
              </a:r>
            </a:p>
            <a:p>
              <a:pPr algn="ctr"/>
              <a:r>
                <a:rPr lang="en-US" sz="2000" dirty="0">
                  <a:latin typeface="Gill Sans MT"/>
                </a:rPr>
                <a:t>from becoming a bottleneck!</a:t>
              </a:r>
              <a:endParaRPr lang="en-US" sz="2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55212" y="3725594"/>
              <a:ext cx="3162888" cy="9401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Gill Sans MT"/>
                </a:rPr>
                <a:t>Nodes return to control </a:t>
              </a:r>
            </a:p>
            <a:p>
              <a:pPr algn="ctr"/>
              <a:r>
                <a:rPr lang="en-US" sz="2000" dirty="0">
                  <a:latin typeface="Gill Sans MT"/>
                </a:rPr>
                <a:t>channel slower than </a:t>
              </a:r>
            </a:p>
            <a:p>
              <a:pPr algn="ctr"/>
              <a:r>
                <a:rPr lang="en-US" sz="2000" dirty="0">
                  <a:latin typeface="Gill Sans MT"/>
                </a:rPr>
                <a:t>handshakes are completed</a:t>
              </a:r>
              <a:endParaRPr lang="en-US" sz="2000" dirty="0"/>
            </a:p>
          </p:txBody>
        </p:sp>
        <p:sp>
          <p:nvSpPr>
            <p:cNvPr id="13" name="Down Arrow 12"/>
            <p:cNvSpPr/>
            <p:nvPr/>
          </p:nvSpPr>
          <p:spPr>
            <a:xfrm rot="5400000">
              <a:off x="5065766" y="3726993"/>
              <a:ext cx="436099" cy="939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9"/>
          <p:cNvSpPr/>
          <p:nvPr/>
        </p:nvSpPr>
        <p:spPr>
          <a:xfrm>
            <a:off x="7835704" y="2827605"/>
            <a:ext cx="436099" cy="520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60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024942"/>
      </p:ext>
    </p:extLst>
  </p:cSld>
  <p:clrMapOvr>
    <a:masterClrMapping/>
  </p:clrMapOvr>
  <p:transition advTm="110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dirty="0">
                <a:solidFill>
                  <a:srgbClr val="0033CC"/>
                </a:solidFill>
              </a:rPr>
              <a:t>Performance Analysis</a:t>
            </a:r>
            <a:endParaRPr lang="en-US" altLang="zh-CN" sz="4000" dirty="0">
              <a:solidFill>
                <a:srgbClr val="0033CC"/>
              </a:solidFill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Markov-based performance model </a:t>
            </a:r>
            <a:r>
              <a:rPr lang="en-US" altLang="zh-CN" dirty="0"/>
              <a:t>for CMAC/B-SMART</a:t>
            </a:r>
          </a:p>
          <a:p>
            <a:pPr lvl="1"/>
            <a:r>
              <a:rPr lang="en-US" altLang="zh-CN" dirty="0"/>
              <a:t>Captures randomized back-off on control channel </a:t>
            </a:r>
          </a:p>
          <a:p>
            <a:pPr lvl="1"/>
            <a:r>
              <a:rPr lang="en-US" altLang="zh-CN" dirty="0"/>
              <a:t>B-SMART spectrum allocation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We derive </a:t>
            </a:r>
            <a:r>
              <a:rPr lang="en-US" altLang="zh-CN" dirty="0">
                <a:solidFill>
                  <a:srgbClr val="FF0000"/>
                </a:solidFill>
              </a:rPr>
              <a:t>saturation throughput </a:t>
            </a:r>
            <a:r>
              <a:rPr lang="en-US" altLang="zh-CN" dirty="0"/>
              <a:t>for various parameters</a:t>
            </a:r>
          </a:p>
          <a:p>
            <a:pPr lvl="1"/>
            <a:r>
              <a:rPr lang="en-US" altLang="zh-CN" dirty="0"/>
              <a:t>Does the control channel become a bottleneck…?</a:t>
            </a:r>
          </a:p>
          <a:p>
            <a:pPr lvl="1"/>
            <a:r>
              <a:rPr lang="en-US" altLang="zh-CN" dirty="0"/>
              <a:t>If so, at what number of users…? </a:t>
            </a:r>
          </a:p>
          <a:p>
            <a:pPr lvl="1"/>
            <a:r>
              <a:rPr lang="en-US" altLang="zh-CN" dirty="0"/>
              <a:t>Impact of </a:t>
            </a:r>
            <a:r>
              <a:rPr lang="en-US" altLang="zh-CN" dirty="0" err="1">
                <a:latin typeface="Gill Sans MT"/>
              </a:rPr>
              <a:t>T</a:t>
            </a:r>
            <a:r>
              <a:rPr lang="en-US" altLang="zh-CN" baseline="-25000" dirty="0" err="1">
                <a:latin typeface="Gill Sans MT"/>
              </a:rPr>
              <a:t>max</a:t>
            </a:r>
            <a:r>
              <a:rPr lang="en-US" altLang="zh-CN" baseline="-25000" dirty="0">
                <a:latin typeface="Gill Sans MT"/>
              </a:rPr>
              <a:t> </a:t>
            </a:r>
            <a:r>
              <a:rPr lang="en-US" altLang="zh-CN" dirty="0"/>
              <a:t>and other protocol parameters</a:t>
            </a:r>
          </a:p>
          <a:p>
            <a:pPr lvl="1"/>
            <a:endParaRPr lang="en-US" altLang="zh-CN" baseline="-25000" dirty="0">
              <a:latin typeface="Gill Sans MT"/>
            </a:endParaRPr>
          </a:p>
          <a:p>
            <a:pPr lvl="1"/>
            <a:endParaRPr lang="en-US" altLang="zh-CN" baseline="-25000" dirty="0">
              <a:latin typeface="Gill Sans MT"/>
            </a:endParaRPr>
          </a:p>
          <a:p>
            <a:pPr lvl="1"/>
            <a:endParaRPr lang="en-US" altLang="zh-CN" baseline="-25000" dirty="0">
              <a:latin typeface="Gill Sans MT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Analytical results closely match simulated results </a:t>
            </a:r>
          </a:p>
          <a:p>
            <a:pPr lvl="1" eaLnBrk="1" hangingPunct="1"/>
            <a:endParaRPr lang="zh-CN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69477" y="4876799"/>
            <a:ext cx="5641145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Provides strong validation for our choice of  </a:t>
            </a:r>
            <a:r>
              <a:rPr lang="en-US" b="1" dirty="0" err="1">
                <a:latin typeface="Gill Sans MT"/>
              </a:rPr>
              <a:t>T</a:t>
            </a:r>
            <a:r>
              <a:rPr lang="en-US" b="1" baseline="-25000" dirty="0" err="1">
                <a:latin typeface="Gill Sans MT"/>
              </a:rPr>
              <a:t>max</a:t>
            </a:r>
            <a:endParaRPr lang="en-US" b="1" baseline="-25000" dirty="0">
              <a:latin typeface="Gill Sans M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14400" y="4904936"/>
            <a:ext cx="956603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266001">
            <a:off x="6768698" y="789427"/>
            <a:ext cx="2363372" cy="5064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the paper only…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53065" y="4114800"/>
            <a:ext cx="5641145" cy="607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Even for large number of flows, control channel can be prevented from becoming a bottleneck</a:t>
            </a:r>
            <a:endParaRPr lang="en-US" b="1" baseline="-25000" dirty="0">
              <a:latin typeface="Gill Sans M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26123" y="4227341"/>
            <a:ext cx="956603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61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623406"/>
      </p:ext>
    </p:extLst>
  </p:cSld>
  <p:clrMapOvr>
    <a:masterClrMapping/>
  </p:clrMapOvr>
  <p:transition advTm="58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0033CC"/>
                </a:solidFill>
                <a:ea typeface="+mj-ea"/>
              </a:rPr>
              <a:t>Simulation Results - 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Simulations in </a:t>
            </a:r>
            <a:r>
              <a:rPr lang="en-US" dirty="0" err="1"/>
              <a:t>QualNet</a:t>
            </a:r>
            <a:endParaRPr lang="en-US" dirty="0"/>
          </a:p>
          <a:p>
            <a:r>
              <a:rPr lang="en-US" dirty="0"/>
              <a:t>Various traffic patterns, mobility models, topologies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B-SMART in </a:t>
            </a:r>
            <a:r>
              <a:rPr lang="en-US" dirty="0">
                <a:solidFill>
                  <a:srgbClr val="FF0000"/>
                </a:solidFill>
              </a:rPr>
              <a:t>fragmented spectrum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When #flows small </a:t>
            </a:r>
            <a:r>
              <a:rPr lang="en-US" dirty="0">
                <a:sym typeface="Wingdings" pitchFamily="2" charset="2"/>
              </a:rPr>
              <a:t> t</a:t>
            </a:r>
            <a:r>
              <a:rPr lang="en-US" dirty="0"/>
              <a:t>otal throughput increases with #flows </a:t>
            </a:r>
          </a:p>
          <a:p>
            <a:pPr lvl="1"/>
            <a:r>
              <a:rPr lang="en-US" dirty="0"/>
              <a:t>When #flows large </a:t>
            </a:r>
            <a:r>
              <a:rPr lang="en-US" dirty="0">
                <a:sym typeface="Wingdings" pitchFamily="2" charset="2"/>
              </a:rPr>
              <a:t> total throughput degrades very slowly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B-SMART with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various traffic patterns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Adapts very well to high and moderate load traffic patterns</a:t>
            </a:r>
          </a:p>
          <a:p>
            <a:pPr lvl="1"/>
            <a:r>
              <a:rPr lang="en-US" dirty="0">
                <a:sym typeface="Wingdings" pitchFamily="2" charset="2"/>
              </a:rPr>
              <a:t>With a large number of very low-load flows 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 performance degrades  ( Control channel)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132"/>
      </p:ext>
    </p:extLst>
  </p:cSld>
  <p:clrMapOvr>
    <a:masterClrMapping/>
  </p:clrMapOvr>
  <p:transition advTm="43135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KNOWS in Mesh Networks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752600" y="1676400"/>
          <a:ext cx="6781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9800" y="1447800"/>
            <a:ext cx="440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Aggregate Throughput of Disjoint </a:t>
            </a:r>
            <a:r>
              <a:rPr lang="en-US" b="1" dirty="0" err="1"/>
              <a:t>UDP</a:t>
            </a:r>
            <a:r>
              <a:rPr lang="en-US" b="1" dirty="0"/>
              <a:t> flows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667000"/>
            <a:ext cx="461665" cy="23021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Throughput (Mbps)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5943600"/>
            <a:ext cx="111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 of flows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24200" y="4800600"/>
            <a:ext cx="502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b-SMART finds the best allocation!</a:t>
            </a:r>
          </a:p>
        </p:txBody>
      </p:sp>
      <p:sp>
        <p:nvSpPr>
          <p:cNvPr id="11" name="Rounded Rectangle 10"/>
          <p:cNvSpPr/>
          <p:nvPr/>
        </p:nvSpPr>
        <p:spPr>
          <a:xfrm rot="1266001">
            <a:off x="6466563" y="1262523"/>
            <a:ext cx="2499842" cy="5064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More in the paper…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63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350570"/>
      </p:ext>
    </p:extLst>
  </p:cSld>
  <p:clrMapOvr>
    <a:masterClrMapping/>
  </p:clrMapOvr>
  <p:transition advTm="33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78986"/>
            <a:ext cx="8552688" cy="500927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pitchFamily="34" charset="0"/>
              </a:rPr>
              <a:t>White Spaces overcome shortcoming of Wi-Fi</a:t>
            </a:r>
          </a:p>
          <a:p>
            <a:endParaRPr lang="en-US" dirty="0">
              <a:cs typeface="Arial" pitchFamily="34" charset="0"/>
            </a:endParaRPr>
          </a:p>
          <a:p>
            <a:r>
              <a:rPr lang="en-US" dirty="0">
                <a:cs typeface="Arial" pitchFamily="34" charset="0"/>
              </a:rPr>
              <a:t>Possible to build hardware that does not interfere with TV transmissions</a:t>
            </a:r>
          </a:p>
          <a:p>
            <a:endParaRPr lang="en-US" dirty="0">
              <a:cs typeface="Arial" pitchFamily="34" charset="0"/>
            </a:endParaRPr>
          </a:p>
          <a:p>
            <a:r>
              <a:rPr lang="en-US" dirty="0">
                <a:cs typeface="Arial" pitchFamily="34" charset="0"/>
                <a:sym typeface="Wingdings" pitchFamily="2" charset="2"/>
              </a:rPr>
              <a:t>CMAC uses control channel to coordinate among nodes</a:t>
            </a:r>
          </a:p>
          <a:p>
            <a:endParaRPr lang="en-US" dirty="0">
              <a:cs typeface="Arial" pitchFamily="34" charset="0"/>
              <a:sym typeface="Wingdings" pitchFamily="2" charset="2"/>
            </a:endParaRPr>
          </a:p>
          <a:p>
            <a:r>
              <a:rPr lang="en-US" dirty="0">
                <a:cs typeface="Arial" pitchFamily="34" charset="0"/>
                <a:sym typeface="Wingdings" pitchFamily="2" charset="2"/>
              </a:rPr>
              <a:t>B-SMART efficiently utilizes available spectrum by using variable channel widths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089"/>
      </p:ext>
    </p:extLst>
  </p:cSld>
  <p:clrMapOvr>
    <a:masterClrMapping/>
  </p:clrMapOvr>
  <p:transition advTm="44913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Future Work &amp; 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  <a:sym typeface="Wingdings" pitchFamily="2" charset="2"/>
              </a:rPr>
              <a:t>Integrate B-SMART into KNOWS </a:t>
            </a:r>
          </a:p>
          <a:p>
            <a:endParaRPr lang="en-US" dirty="0">
              <a:cs typeface="Arial" pitchFamily="34" charset="0"/>
              <a:sym typeface="Wingdings" pitchFamily="2" charset="2"/>
            </a:endParaRPr>
          </a:p>
          <a:p>
            <a:r>
              <a:rPr lang="en-US" dirty="0">
                <a:cs typeface="Arial" pitchFamily="34" charset="0"/>
                <a:sym typeface="Wingdings" pitchFamily="2" charset="2"/>
              </a:rPr>
              <a:t>Address control channel vulnerability </a:t>
            </a:r>
          </a:p>
          <a:p>
            <a:endParaRPr lang="en-US" dirty="0">
              <a:cs typeface="Arial" pitchFamily="34" charset="0"/>
              <a:sym typeface="Wingdings" pitchFamily="2" charset="2"/>
            </a:endParaRPr>
          </a:p>
          <a:p>
            <a:r>
              <a:rPr lang="en-US" dirty="0">
                <a:cs typeface="Arial" pitchFamily="34" charset="0"/>
                <a:sym typeface="Wingdings" pitchFamily="2" charset="2"/>
              </a:rPr>
              <a:t>Design AP-based networks</a:t>
            </a:r>
          </a:p>
          <a:p>
            <a:endParaRPr lang="en-US" dirty="0">
              <a:cs typeface="Arial" pitchFamily="34" charset="0"/>
              <a:sym typeface="Wingdings" pitchFamily="2" charset="2"/>
            </a:endParaRPr>
          </a:p>
          <a:p>
            <a:r>
              <a:rPr lang="en-US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Build, demonstrate large mesh network!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4247"/>
      </p:ext>
    </p:extLst>
  </p:cSld>
  <p:clrMapOvr>
    <a:masterClrMapping/>
  </p:clrMapOvr>
  <p:transition advTm="4251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Other Ongoing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Network Management </a:t>
            </a:r>
          </a:p>
          <a:p>
            <a:pPr lvl="1"/>
            <a:r>
              <a:rPr lang="en-US" dirty="0"/>
              <a:t>DAIR: Managing enterprise wireless networks</a:t>
            </a:r>
          </a:p>
          <a:p>
            <a:pPr lvl="1"/>
            <a:r>
              <a:rPr lang="en-US" dirty="0"/>
              <a:t>Sherlock: localizing performance failures</a:t>
            </a:r>
          </a:p>
          <a:p>
            <a:pPr lvl="1"/>
            <a:r>
              <a:rPr lang="en-US" dirty="0" err="1"/>
              <a:t>eXpose</a:t>
            </a:r>
            <a:r>
              <a:rPr lang="en-US" dirty="0"/>
              <a:t>: mining for communication rules in a packet trace</a:t>
            </a:r>
          </a:p>
          <a:p>
            <a:r>
              <a:rPr lang="en-US" dirty="0"/>
              <a:t>Green Computing </a:t>
            </a:r>
          </a:p>
          <a:p>
            <a:pPr lvl="1"/>
            <a:r>
              <a:rPr lang="en-US" dirty="0"/>
              <a:t>Cell2Notify: reducing battery consumption of mobile phones</a:t>
            </a:r>
          </a:p>
          <a:p>
            <a:pPr lvl="1"/>
            <a:r>
              <a:rPr lang="en-US" dirty="0"/>
              <a:t>Somniloquy: enabling network connectivity to sleeping PCs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6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48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Spatial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Temporal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1450" y="3143250"/>
            <a:ext cx="8801100" cy="8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WhiteFi System Challenges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590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590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0734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0734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0734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022348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858000" y="513058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Disconnection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7855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14248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2"/>
    </mc:Choice>
    <mc:Fallback xmlns="">
      <p:transition spd="slow" advTm="2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Discovering a Base Station</a:t>
            </a:r>
          </a:p>
        </p:txBody>
      </p:sp>
      <p:pic>
        <p:nvPicPr>
          <p:cNvPr id="33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2343150"/>
            <a:ext cx="927652" cy="762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314450" y="32004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14450" y="32004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573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002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431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5812522" y="3143250"/>
            <a:ext cx="1731278" cy="864656"/>
            <a:chOff x="514350" y="3657600"/>
            <a:chExt cx="1731278" cy="864656"/>
          </a:xfrm>
        </p:grpSpPr>
        <p:sp>
          <p:nvSpPr>
            <p:cNvPr id="55" name="Rectangle 54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2728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155422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002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431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860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085850" y="5029200"/>
            <a:ext cx="72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Can we optimize this discovery time?</a:t>
            </a:r>
          </a:p>
        </p:txBody>
      </p:sp>
      <p:grpSp>
        <p:nvGrpSpPr>
          <p:cNvPr id="4" name="Group 77"/>
          <p:cNvGrpSpPr/>
          <p:nvPr/>
        </p:nvGrpSpPr>
        <p:grpSpPr>
          <a:xfrm>
            <a:off x="5837689" y="3380239"/>
            <a:ext cx="1672555" cy="466130"/>
            <a:chOff x="5829300" y="4000500"/>
            <a:chExt cx="1672555" cy="466130"/>
          </a:xfrm>
        </p:grpSpPr>
        <p:sp>
          <p:nvSpPr>
            <p:cNvPr id="48" name="TextBox 47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pic>
        <p:nvPicPr>
          <p:cNvPr id="47" name="Picture 46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543050"/>
            <a:ext cx="1267239" cy="1485900"/>
          </a:xfrm>
          <a:prstGeom prst="rect">
            <a:avLst/>
          </a:prstGeom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28650" y="434340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Discovery Time = </a:t>
            </a:r>
            <a:r>
              <a:rPr lang="en-US" sz="2400" b="1" i="1" dirty="0">
                <a:solidFill>
                  <a:srgbClr val="FF0000"/>
                </a:solidFill>
                <a:sym typeface="Symbol"/>
              </a:rPr>
              <a:t>(B x W)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573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002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3431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6"/>
          <p:cNvGrpSpPr/>
          <p:nvPr/>
        </p:nvGrpSpPr>
        <p:grpSpPr>
          <a:xfrm>
            <a:off x="1322839" y="3445778"/>
            <a:ext cx="1672555" cy="466130"/>
            <a:chOff x="1314450" y="3991570"/>
            <a:chExt cx="1672555" cy="466130"/>
          </a:xfrm>
        </p:grpSpPr>
        <p:sp>
          <p:nvSpPr>
            <p:cNvPr id="41" name="TextBox 40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600200" y="4972050"/>
            <a:ext cx="58293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How does the </a:t>
            </a:r>
            <a:r>
              <a:rPr lang="en-US" sz="3200" i="1" dirty="0">
                <a:solidFill>
                  <a:srgbClr val="FF0000"/>
                </a:solidFill>
              </a:rPr>
              <a:t>new</a:t>
            </a:r>
            <a:r>
              <a:rPr lang="en-US" sz="3200" dirty="0">
                <a:solidFill>
                  <a:srgbClr val="FF0000"/>
                </a:solidFill>
              </a:rPr>
              <a:t> client discover channels used by the BS?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85900" y="5029200"/>
            <a:ext cx="63436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BS and Clients must use </a:t>
            </a:r>
            <a:r>
              <a:rPr lang="en-US" sz="2800" i="1" dirty="0">
                <a:solidFill>
                  <a:srgbClr val="FF0000"/>
                </a:solidFill>
              </a:rPr>
              <a:t>same </a:t>
            </a:r>
            <a:r>
              <a:rPr lang="en-US" sz="2800" dirty="0">
                <a:solidFill>
                  <a:srgbClr val="FF0000"/>
                </a:solidFill>
              </a:rPr>
              <a:t>channels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71550" y="508635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971800" y="5086350"/>
            <a:ext cx="5486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sym typeface="Symbol"/>
              </a:rPr>
              <a:t>  Try different center channel and widths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" name="Group 86"/>
          <p:cNvGrpSpPr/>
          <p:nvPr/>
        </p:nvGrpSpPr>
        <p:grpSpPr>
          <a:xfrm>
            <a:off x="1771650" y="2514600"/>
            <a:ext cx="5657850" cy="1600200"/>
            <a:chOff x="1657350" y="1771650"/>
            <a:chExt cx="5657850" cy="1600200"/>
          </a:xfrm>
        </p:grpSpPr>
        <p:sp>
          <p:nvSpPr>
            <p:cNvPr id="84" name="Rectangle 83"/>
            <p:cNvSpPr/>
            <p:nvPr/>
          </p:nvSpPr>
          <p:spPr>
            <a:xfrm>
              <a:off x="2000250" y="1771650"/>
              <a:ext cx="5314950" cy="16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28850" y="1851660"/>
              <a:ext cx="487703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Discovery Problem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57350" y="257175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Goal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14700" y="2571750"/>
              <a:ext cx="3829050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FF0000"/>
                  </a:solidFill>
                </a:rPr>
                <a:t>Quickly</a:t>
              </a:r>
              <a:r>
                <a:rPr lang="en-US" sz="2000" b="1" dirty="0">
                  <a:solidFill>
                    <a:srgbClr val="FF0000"/>
                  </a:solidFill>
                </a:rPr>
                <a:t> find channels BS is using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09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99"/>
    </mc:Choice>
    <mc:Fallback xmlns="">
      <p:transition spd="slow" advTm="82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2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2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4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7" dur="indefinite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3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6" dur="indefinite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5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5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5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35" grpId="0" animBg="1"/>
      <p:bldP spid="35" grpId="1" animBg="1"/>
      <p:bldP spid="35" grpId="2" animBg="1"/>
      <p:bldP spid="54" grpId="0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6" grpId="0" build="allAtOnce"/>
      <p:bldP spid="61" grpId="0" build="allAtOnce"/>
      <p:bldP spid="53" grpId="0" animBg="1"/>
      <p:bldP spid="53" grpId="1" animBg="1"/>
      <p:bldP spid="53" grpId="2" animBg="1"/>
      <p:bldP spid="62" grpId="0" animBg="1"/>
      <p:bldP spid="62" grpId="1" animBg="1"/>
      <p:bldP spid="62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4" grpId="0" animBg="1"/>
      <p:bldP spid="74" grpId="1" animBg="1"/>
      <p:bldP spid="74" grpId="2" animBg="1"/>
      <p:bldP spid="77" grpId="0" animBg="1"/>
      <p:bldP spid="77" grpId="1" animBg="1"/>
      <p:bldP spid="77" grpId="2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Whitespaces Platform: Adding SIFT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700" y="1828800"/>
            <a:ext cx="3429000" cy="360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00150" y="2400300"/>
            <a:ext cx="800100" cy="2857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457450"/>
            <a:ext cx="10287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TV/MIC detection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900" y="2457450"/>
            <a:ext cx="5143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FFT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0300" y="3429000"/>
            <a:ext cx="177165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Temporal Analysis</a:t>
            </a:r>
          </a:p>
          <a:p>
            <a:pPr algn="ctr"/>
            <a:r>
              <a:rPr lang="en-US" sz="1700" dirty="0"/>
              <a:t>(SIFT)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43434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Connection Manager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50292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Atheros</a:t>
            </a:r>
            <a:r>
              <a:rPr lang="en-US" sz="1600" dirty="0"/>
              <a:t> Device Driver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1750" y="1885950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PC</a:t>
            </a:r>
          </a:p>
        </p:txBody>
      </p: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>
            <a:off x="3314700" y="27432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3057525" y="41148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rot="5400000">
            <a:off x="3057525" y="48006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0650" y="1828800"/>
            <a:ext cx="2914650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29250" y="2228850"/>
            <a:ext cx="25146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15100" y="2571750"/>
            <a:ext cx="13144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UHF RX Daughterboard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43550" y="2571750"/>
            <a:ext cx="6286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FPGA</a:t>
            </a: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>
            <a:off x="4800600" y="2743200"/>
            <a:ext cx="62865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4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UHF </a:t>
            </a:r>
          </a:p>
          <a:p>
            <a:pPr algn="ctr"/>
            <a:r>
              <a:rPr lang="en-US" sz="1400" dirty="0"/>
              <a:t>Translator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292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Wi-Fi Card</a:t>
            </a:r>
          </a:p>
        </p:txBody>
      </p:sp>
      <p:cxnSp>
        <p:nvCxnSpPr>
          <p:cNvPr id="32" name="Straight Arrow Connector 31"/>
          <p:cNvCxnSpPr>
            <a:stCxn id="11" idx="3"/>
            <a:endCxn id="31" idx="1"/>
          </p:cNvCxnSpPr>
          <p:nvPr/>
        </p:nvCxnSpPr>
        <p:spPr>
          <a:xfrm>
            <a:off x="4286250" y="51435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0" idx="1"/>
          </p:cNvCxnSpPr>
          <p:nvPr/>
        </p:nvCxnSpPr>
        <p:spPr>
          <a:xfrm>
            <a:off x="6343650" y="5143500"/>
            <a:ext cx="6858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0"/>
          </p:cNvCxnSpPr>
          <p:nvPr/>
        </p:nvCxnSpPr>
        <p:spPr>
          <a:xfrm rot="5400000">
            <a:off x="7258050" y="46863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6250" y="4466089"/>
            <a:ext cx="3200400" cy="8389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327416" y="3200400"/>
            <a:ext cx="913606" cy="79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4171950" y="3657599"/>
            <a:ext cx="628650" cy="1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7829550" y="4857750"/>
            <a:ext cx="800100" cy="685800"/>
            <a:chOff x="2156308" y="3751649"/>
            <a:chExt cx="927735" cy="693738"/>
          </a:xfrm>
        </p:grpSpPr>
        <p:sp>
          <p:nvSpPr>
            <p:cNvPr id="63" name="Arc 14"/>
            <p:cNvSpPr>
              <a:spLocks noChangeAspect="1"/>
            </p:cNvSpPr>
            <p:nvPr/>
          </p:nvSpPr>
          <p:spPr bwMode="auto">
            <a:xfrm rot="2018351">
              <a:off x="2252193" y="3759587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15"/>
            <p:cNvSpPr>
              <a:spLocks noChangeAspect="1"/>
            </p:cNvSpPr>
            <p:nvPr/>
          </p:nvSpPr>
          <p:spPr bwMode="auto">
            <a:xfrm rot="2018351">
              <a:off x="2444281" y="3751649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13"/>
            <p:cNvSpPr>
              <a:spLocks noChangeAspect="1"/>
            </p:cNvSpPr>
            <p:nvPr/>
          </p:nvSpPr>
          <p:spPr bwMode="auto">
            <a:xfrm rot="2018351">
              <a:off x="2156308" y="3818964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86400" y="35433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Whitespace Radios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86450" y="21717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Scanner (SDR)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50" y="6000750"/>
            <a:ext cx="7836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SIFT: Signal Interpretation before Fourier Transform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69</a:t>
            </a:fld>
            <a:endParaRPr lang="en-US"/>
          </a:p>
        </p:txBody>
      </p:sp>
      <p:grpSp>
        <p:nvGrpSpPr>
          <p:cNvPr id="10" name="Group 58"/>
          <p:cNvGrpSpPr/>
          <p:nvPr/>
        </p:nvGrpSpPr>
        <p:grpSpPr>
          <a:xfrm>
            <a:off x="3262314" y="3028950"/>
            <a:ext cx="752477" cy="395286"/>
            <a:chOff x="3262314" y="3028950"/>
            <a:chExt cx="752477" cy="395286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3886994" y="3142456"/>
              <a:ext cx="228600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262314" y="3257550"/>
              <a:ext cx="752477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3191671" y="3337718"/>
              <a:ext cx="171449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 rot="10800000">
            <a:off x="4286250" y="27432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43175" y="3686175"/>
            <a:ext cx="131445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1629569" y="3686175"/>
            <a:ext cx="1313656" cy="794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746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60"/>
    </mc:Choice>
    <mc:Fallback xmlns="">
      <p:transition spd="slow" advTm="41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Goal: Deploy a Campus-Wide Network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00300" y="6057900"/>
            <a:ext cx="4514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Avoid interfering with incumbents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0300" y="5372100"/>
            <a:ext cx="4514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Good throughput for all nodes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885950" y="1600200"/>
            <a:ext cx="5325774" cy="3351544"/>
            <a:chOff x="571500" y="1885950"/>
            <a:chExt cx="5325774" cy="3351544"/>
          </a:xfrm>
        </p:grpSpPr>
        <p:grpSp>
          <p:nvGrpSpPr>
            <p:cNvPr id="45" name="Group 44"/>
            <p:cNvGrpSpPr/>
            <p:nvPr/>
          </p:nvGrpSpPr>
          <p:grpSpPr>
            <a:xfrm>
              <a:off x="1028700" y="1885950"/>
              <a:ext cx="4868574" cy="3351544"/>
              <a:chOff x="1028700" y="1885950"/>
              <a:chExt cx="4868574" cy="3351544"/>
            </a:xfrm>
          </p:grpSpPr>
          <p:pic>
            <p:nvPicPr>
              <p:cNvPr id="10" name="Picture 4" descr="C:\Users\t-rohanm\AppData\Local\Microsoft\Windows\Temporary Internet Files\Content.IE5\JHS5IGSZ\MCj04241920000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57500" y="1885950"/>
                <a:ext cx="644236" cy="631708"/>
              </a:xfrm>
              <a:prstGeom prst="rect">
                <a:avLst/>
              </a:prstGeom>
              <a:noFill/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1885950" y="2800350"/>
                <a:ext cx="400048" cy="2857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1771650" y="3943351"/>
                <a:ext cx="469756" cy="1714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2905787" y="2694913"/>
                <a:ext cx="396994" cy="1506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0800000" flipV="1">
                <a:off x="3714750" y="2971800"/>
                <a:ext cx="40005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2828" name="Picture 12" descr="C:\Users\t-rohanm\AppData\Local\Microsoft\Windows\Temporary Internet Files\Content.IE5\CYRPO8ZZ\MCj0441335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71950" y="2228850"/>
                <a:ext cx="881928" cy="1052773"/>
              </a:xfrm>
              <a:prstGeom prst="rect">
                <a:avLst/>
              </a:prstGeom>
              <a:noFill/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3714752" y="3886202"/>
                <a:ext cx="400049" cy="2857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286000" y="4400550"/>
                <a:ext cx="1516511" cy="83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Base Station </a:t>
                </a:r>
              </a:p>
              <a:p>
                <a:pPr algn="ctr"/>
                <a:r>
                  <a:rPr lang="en-US" sz="2800" dirty="0"/>
                  <a:t>(BS)</a:t>
                </a:r>
              </a:p>
            </p:txBody>
          </p:sp>
          <p:pic>
            <p:nvPicPr>
              <p:cNvPr id="163842" name="Picture 2" descr="C:\Users\t-rohanm\AppData\Local\Microsoft\Windows\Temporary Internet Files\Content.IE5\7CCSFUFE\MCj0230964000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43400" y="3714750"/>
                <a:ext cx="1553874" cy="1472843"/>
              </a:xfrm>
              <a:prstGeom prst="rect">
                <a:avLst/>
              </a:prstGeom>
              <a:noFill/>
            </p:spPr>
          </p:pic>
          <p:pic>
            <p:nvPicPr>
              <p:cNvPr id="38" name="Picture 1" descr="C:\Users\t-rohanm\AppData\Local\Microsoft\Windows\Temporary Internet Files\Content.IE5\TZZY5DLH\MCj0439798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1028700" y="222885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34" name="Picture 33" descr="11954226271169522330transmission_tower_ante_01_svg_hi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343150" y="2971800"/>
                <a:ext cx="1315979" cy="1543050"/>
              </a:xfrm>
              <a:prstGeom prst="rect">
                <a:avLst/>
              </a:prstGeom>
            </p:spPr>
          </p:pic>
        </p:grpSp>
        <p:pic>
          <p:nvPicPr>
            <p:cNvPr id="169985" name="Picture 1" descr="C:\Users\t-rohanm\AppData\Local\Microsoft\Windows\Temporary Internet Files\Content.IE5\RS7UBSJK\MCj0441738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" y="3714750"/>
              <a:ext cx="1257300" cy="1257300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9"/>
    </mc:Choice>
    <mc:Fallback xmlns="">
      <p:transition spd="slow" advTm="22489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SIFT, by example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5543550" y="1638300"/>
            <a:ext cx="914400" cy="1212343"/>
            <a:chOff x="3733800" y="2743200"/>
            <a:chExt cx="914400" cy="1212343"/>
          </a:xfrm>
        </p:grpSpPr>
        <p:pic>
          <p:nvPicPr>
            <p:cNvPr id="33794" name="Picture 2" descr="C:\Users\t-rohanm\AppData\Local\Microsoft\Windows\Temporary Internet Files\Content.IE5\6VJ2QVCW\MPj0305866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980000">
              <a:off x="3910086" y="3089303"/>
              <a:ext cx="564500" cy="866240"/>
            </a:xfrm>
            <a:prstGeom prst="rect">
              <a:avLst/>
            </a:prstGeom>
            <a:noFill/>
          </p:spPr>
        </p:pic>
        <p:grpSp>
          <p:nvGrpSpPr>
            <p:cNvPr id="4" name="Group 33"/>
            <p:cNvGrpSpPr/>
            <p:nvPr/>
          </p:nvGrpSpPr>
          <p:grpSpPr>
            <a:xfrm>
              <a:off x="4114800" y="2743200"/>
              <a:ext cx="533400" cy="457200"/>
              <a:chOff x="2156308" y="3751649"/>
              <a:chExt cx="927735" cy="693738"/>
            </a:xfrm>
          </p:grpSpPr>
          <p:sp>
            <p:nvSpPr>
              <p:cNvPr id="35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 flipH="1">
              <a:off x="3733800" y="2743200"/>
              <a:ext cx="533400" cy="457200"/>
              <a:chOff x="2156308" y="3751649"/>
              <a:chExt cx="927735" cy="693738"/>
            </a:xfrm>
          </p:grpSpPr>
          <p:sp>
            <p:nvSpPr>
              <p:cNvPr id="39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6000750" y="2933700"/>
            <a:ext cx="685800" cy="0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6550" y="2781300"/>
            <a:ext cx="762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58150" y="2779712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SIFT</a:t>
            </a:r>
          </a:p>
        </p:txBody>
      </p:sp>
      <p:grpSp>
        <p:nvGrpSpPr>
          <p:cNvPr id="6" name="Group 169"/>
          <p:cNvGrpSpPr/>
          <p:nvPr/>
        </p:nvGrpSpPr>
        <p:grpSpPr>
          <a:xfrm>
            <a:off x="4266794" y="3886200"/>
            <a:ext cx="4477156" cy="1895475"/>
            <a:chOff x="6095594" y="4629150"/>
            <a:chExt cx="2934106" cy="976457"/>
          </a:xfrm>
        </p:grpSpPr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5623827" y="5114131"/>
              <a:ext cx="971550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6095594" y="5595879"/>
              <a:ext cx="2934106" cy="972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>
            <a:stCxn id="46" idx="3"/>
            <a:endCxn id="48" idx="1"/>
          </p:cNvCxnSpPr>
          <p:nvPr/>
        </p:nvCxnSpPr>
        <p:spPr>
          <a:xfrm flipV="1">
            <a:off x="7448550" y="2932112"/>
            <a:ext cx="609600" cy="1588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000750" y="582930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3257176" y="4686676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Amplitude</a:t>
            </a:r>
            <a:endParaRPr lang="en-US" dirty="0"/>
          </a:p>
        </p:txBody>
      </p:sp>
      <p:pic>
        <p:nvPicPr>
          <p:cNvPr id="100" name="Picture 99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50" y="1600200"/>
            <a:ext cx="1267239" cy="1485900"/>
          </a:xfrm>
          <a:prstGeom prst="rect">
            <a:avLst/>
          </a:prstGeom>
        </p:spPr>
      </p:pic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7" name="Group 822"/>
          <p:cNvGrpSpPr/>
          <p:nvPr/>
        </p:nvGrpSpPr>
        <p:grpSpPr>
          <a:xfrm>
            <a:off x="4400550" y="4972052"/>
            <a:ext cx="3914773" cy="533402"/>
            <a:chOff x="4914900" y="5314950"/>
            <a:chExt cx="3914773" cy="762002"/>
          </a:xfrm>
        </p:grpSpPr>
        <p:cxnSp>
          <p:nvCxnSpPr>
            <p:cNvPr id="824" name="Straight Connector 823"/>
            <p:cNvCxnSpPr/>
            <p:nvPr/>
          </p:nvCxnSpPr>
          <p:spPr>
            <a:xfrm rot="16200000" flipV="1">
              <a:off x="7186611" y="5867402"/>
              <a:ext cx="381000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rot="5400000" flipH="1" flipV="1">
              <a:off x="7186611" y="5800727"/>
              <a:ext cx="476250" cy="57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81"/>
            <p:cNvGrpSpPr/>
            <p:nvPr/>
          </p:nvGrpSpPr>
          <p:grpSpPr>
            <a:xfrm>
              <a:off x="4914900" y="5314950"/>
              <a:ext cx="3914773" cy="723902"/>
              <a:chOff x="5143500" y="5943599"/>
              <a:chExt cx="3914773" cy="723902"/>
            </a:xfrm>
          </p:grpSpPr>
          <p:cxnSp>
            <p:nvCxnSpPr>
              <p:cNvPr id="827" name="Straight Connector 826"/>
              <p:cNvCxnSpPr/>
              <p:nvPr/>
            </p:nvCxnSpPr>
            <p:spPr>
              <a:xfrm rot="16200000" flipH="1">
                <a:off x="5114925" y="6257924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 flipH="1" flipV="1">
                <a:off x="5095875" y="61626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6200000" flipV="1">
                <a:off x="5086350" y="6229349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5400000" flipH="1" flipV="1">
                <a:off x="5076825" y="6181724"/>
                <a:ext cx="49530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V="1">
                <a:off x="5114925" y="6162674"/>
                <a:ext cx="59055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5400000" flipH="1" flipV="1">
                <a:off x="5314950" y="6343649"/>
                <a:ext cx="3429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rot="16200000" flipV="1">
                <a:off x="5314950" y="6343649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rot="5400000" flipH="1" flipV="1">
                <a:off x="5334000" y="6267449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16200000" flipV="1">
                <a:off x="5514975" y="6143624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 rot="16200000" flipH="1">
                <a:off x="5629275" y="6257924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5400000" flipH="1" flipV="1">
                <a:off x="5610225" y="61626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 rot="16200000" flipV="1">
                <a:off x="5600700" y="6229349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 rot="5400000" flipH="1" flipV="1">
                <a:off x="5724525" y="62769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rot="16200000" flipV="1">
                <a:off x="6029326" y="6257924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16200000" flipV="1">
                <a:off x="5800725" y="6257924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16200000" flipV="1">
                <a:off x="5886450" y="6400799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 flipH="1" flipV="1">
                <a:off x="5886450" y="6334124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rot="5400000" flipH="1" flipV="1">
                <a:off x="5924550" y="6305549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 flipH="1" flipV="1">
                <a:off x="6191249" y="6324600"/>
                <a:ext cx="152401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V="1">
                <a:off x="6248401" y="6324597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5400000" flipH="1" flipV="1">
                <a:off x="6296024" y="6334125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6200000" flipV="1">
                <a:off x="6296025" y="6353174"/>
                <a:ext cx="228600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 rot="5400000" flipH="1" flipV="1">
                <a:off x="6410324" y="6448425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 rot="16200000" flipV="1">
                <a:off x="6438902" y="6438898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 rot="5400000" flipH="1" flipV="1">
                <a:off x="6486526" y="6457951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 rot="16200000" flipV="1">
                <a:off x="6515102" y="6448423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rot="16200000" flipV="1">
                <a:off x="6657975" y="6200776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 rot="16200000" flipH="1">
                <a:off x="6772275" y="6315076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 rot="5400000" flipH="1" flipV="1">
                <a:off x="6753225" y="6219826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16200000" flipV="1">
                <a:off x="6743700" y="6286501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5400000" flipH="1" flipV="1">
                <a:off x="6867525" y="6334126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16200000" flipV="1">
                <a:off x="7172326" y="6315076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16200000" flipV="1">
                <a:off x="6943725" y="6315076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 rot="16200000" flipV="1">
                <a:off x="7029450" y="6457951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rot="5400000" flipH="1" flipV="1">
                <a:off x="7029450" y="6391276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5400000" flipH="1" flipV="1">
                <a:off x="7067550" y="6362701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5400000" flipH="1" flipV="1">
                <a:off x="7324724" y="6429378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16200000" flipV="1">
                <a:off x="7353302" y="6419851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5400000" flipH="1" flipV="1">
                <a:off x="7400926" y="6438904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16200000" flipV="1">
                <a:off x="7429502" y="6429376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rot="5400000" flipH="1" flipV="1">
                <a:off x="7453311" y="6400801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5400000" flipH="1" flipV="1">
                <a:off x="6491288" y="6405563"/>
                <a:ext cx="25717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 rot="16200000" flipV="1">
                <a:off x="6543677" y="6372226"/>
                <a:ext cx="228600" cy="571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 rot="5400000" flipH="1" flipV="1">
                <a:off x="6515100" y="6286500"/>
                <a:ext cx="400051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 rot="16200000" flipV="1">
                <a:off x="7610476" y="6296023"/>
                <a:ext cx="228600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 rot="5400000" flipH="1" flipV="1">
                <a:off x="7724775" y="6391274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rot="16200000" flipV="1">
                <a:off x="7753353" y="6381747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 rot="5400000" flipH="1" flipV="1">
                <a:off x="7800977" y="6400800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rot="16200000" flipV="1">
                <a:off x="7829553" y="6391272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rot="16200000" flipV="1">
                <a:off x="7972426" y="6143625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 rot="16200000" flipH="1">
                <a:off x="8086726" y="6257925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 rot="5400000" flipH="1" flipV="1">
                <a:off x="8067676" y="6162675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16200000" flipV="1">
                <a:off x="8058151" y="6229350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5400000" flipH="1" flipV="1">
                <a:off x="8181976" y="6276975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16200000" flipV="1">
                <a:off x="8486777" y="6257925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6200000" flipV="1">
                <a:off x="8258176" y="6257925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/>
              <p:cNvCxnSpPr/>
              <p:nvPr/>
            </p:nvCxnSpPr>
            <p:spPr>
              <a:xfrm rot="16200000" flipV="1">
                <a:off x="8343901" y="6400800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rot="5400000" flipH="1" flipV="1">
                <a:off x="8343901" y="6334125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 rot="5400000" flipH="1" flipV="1">
                <a:off x="8382001" y="6305550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 rot="5400000" flipH="1" flipV="1">
                <a:off x="8639175" y="6372227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/>
              <p:cNvCxnSpPr/>
              <p:nvPr/>
            </p:nvCxnSpPr>
            <p:spPr>
              <a:xfrm rot="16200000" flipV="1">
                <a:off x="8667753" y="6362700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 rot="5400000" flipH="1" flipV="1">
                <a:off x="8715377" y="6381753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 rot="16200000" flipV="1">
                <a:off x="8743953" y="6372225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 rot="16200000" flipV="1">
                <a:off x="8729662" y="6438900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 rot="5400000" flipH="1" flipV="1">
                <a:off x="8729662" y="6372225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 rot="5400000" flipH="1" flipV="1">
                <a:off x="8767762" y="6343650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 rot="16200000" flipV="1">
                <a:off x="8829673" y="6343652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 rot="5400000" flipH="1" flipV="1">
                <a:off x="7805739" y="6348412"/>
                <a:ext cx="25717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rot="16200000" flipV="1">
                <a:off x="7858128" y="6315075"/>
                <a:ext cx="228600" cy="571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 flipH="1" flipV="1">
                <a:off x="7829551" y="6229349"/>
                <a:ext cx="400051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7" name="Rectangle 89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10 MHz</a:t>
            </a:r>
          </a:p>
        </p:txBody>
      </p:sp>
      <p:grpSp>
        <p:nvGrpSpPr>
          <p:cNvPr id="9" name="Group 1163"/>
          <p:cNvGrpSpPr/>
          <p:nvPr/>
        </p:nvGrpSpPr>
        <p:grpSpPr>
          <a:xfrm>
            <a:off x="4343400" y="4457702"/>
            <a:ext cx="3886200" cy="1009651"/>
            <a:chOff x="5257800" y="5086350"/>
            <a:chExt cx="3886200" cy="1009651"/>
          </a:xfrm>
        </p:grpSpPr>
        <p:grpSp>
          <p:nvGrpSpPr>
            <p:cNvPr id="10" name="Group 965"/>
            <p:cNvGrpSpPr/>
            <p:nvPr/>
          </p:nvGrpSpPr>
          <p:grpSpPr>
            <a:xfrm>
              <a:off x="5257800" y="5143500"/>
              <a:ext cx="3886200" cy="952501"/>
              <a:chOff x="4000500" y="3600449"/>
              <a:chExt cx="3886200" cy="952501"/>
            </a:xfrm>
          </p:grpSpPr>
          <p:cxnSp>
            <p:nvCxnSpPr>
              <p:cNvPr id="899" name="Straight Connector 898"/>
              <p:cNvCxnSpPr/>
              <p:nvPr/>
            </p:nvCxnSpPr>
            <p:spPr>
              <a:xfrm rot="16200000" flipH="1">
                <a:off x="3993480" y="4302537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rot="5400000" flipH="1" flipV="1">
                <a:off x="4005184" y="423817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rot="16200000" flipV="1">
                <a:off x="4023324" y="4283229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5400000" flipH="1" flipV="1">
                <a:off x="4033272" y="4259242"/>
                <a:ext cx="334662" cy="210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16200000" flipV="1">
                <a:off x="4095878" y="4217699"/>
                <a:ext cx="399020" cy="1685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5400000" flipH="1" flipV="1">
                <a:off x="4263797" y="4372747"/>
                <a:ext cx="23168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 rot="16200000" flipV="1">
                <a:off x="4271989" y="4364555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 rot="5400000" flipH="1" flipV="1">
                <a:off x="4313532" y="4308972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 rot="16200000" flipV="1">
                <a:off x="4460388" y="4225307"/>
                <a:ext cx="154459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rot="16200000" flipH="1">
                <a:off x="4562193" y="4302537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/>
              <p:nvPr/>
            </p:nvCxnSpPr>
            <p:spPr>
              <a:xfrm rot="5400000" flipH="1" flipV="1">
                <a:off x="4573897" y="423817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/>
              <p:nvPr/>
            </p:nvCxnSpPr>
            <p:spPr>
              <a:xfrm rot="16200000" flipV="1">
                <a:off x="4592036" y="4283229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rot="5400000" flipH="1" flipV="1">
                <a:off x="4700277" y="431540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rot="16200000" flipV="1">
                <a:off x="5051629" y="4300489"/>
                <a:ext cx="225253" cy="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16200000" flipV="1">
                <a:off x="4788627" y="4290249"/>
                <a:ext cx="193074" cy="1263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6200000" flipV="1">
                <a:off x="4903892" y="4403170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5400000" flipH="1" flipV="1">
                <a:off x="4924372" y="4354023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5400000" flipH="1" flipV="1">
                <a:off x="4909156" y="4334716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 rot="5400000" flipH="1" flipV="1">
                <a:off x="5191755" y="4343492"/>
                <a:ext cx="102974" cy="84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 rot="16200000" flipV="1">
                <a:off x="5250852" y="4347585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 rot="5400000" flipH="1" flipV="1">
                <a:off x="5299412" y="4362216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 rot="16200000" flipV="1">
                <a:off x="5323989" y="4358703"/>
                <a:ext cx="154459" cy="105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 rot="5400000" flipH="1" flipV="1">
                <a:off x="5425793" y="4439446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16200000" flipV="1">
                <a:off x="5461487" y="4424816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 rot="5400000" flipH="1" flipV="1">
                <a:off x="5510049" y="4445882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 rot="5400000" flipH="1" flipV="1">
                <a:off x="5244429" y="3988936"/>
                <a:ext cx="913885" cy="1369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rot="16200000" flipV="1">
                <a:off x="5545741" y="4431252"/>
                <a:ext cx="90101" cy="63194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 rot="16200000" flipV="1">
                <a:off x="5453893" y="3955005"/>
                <a:ext cx="695066" cy="6318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rot="5400000" flipH="1" flipV="1">
                <a:off x="5466176" y="3967292"/>
                <a:ext cx="733684" cy="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 rot="16200000" flipV="1">
                <a:off x="5478467" y="3993619"/>
                <a:ext cx="772297" cy="63188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rot="5400000" flipH="1" flipV="1">
                <a:off x="5618887" y="4032232"/>
                <a:ext cx="617837" cy="6319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16200000" flipV="1">
                <a:off x="5682078" y="4070849"/>
                <a:ext cx="617836" cy="6318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5400000" flipH="1" flipV="1">
                <a:off x="5687344" y="4012924"/>
                <a:ext cx="733681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16200000" flipV="1">
                <a:off x="6020838" y="3742621"/>
                <a:ext cx="193074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6200000" flipV="1">
                <a:off x="6134931" y="3884793"/>
                <a:ext cx="154459" cy="12638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rot="5400000" flipH="1" flipV="1">
                <a:off x="6209824" y="3942718"/>
                <a:ext cx="141588" cy="1053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rot="16200000" flipV="1">
                <a:off x="6177060" y="3979577"/>
                <a:ext cx="270304" cy="5265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rot="5400000" flipH="1" flipV="1">
                <a:off x="6203389" y="4005906"/>
                <a:ext cx="270304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rot="16200000" flipV="1">
                <a:off x="6292906" y="3916389"/>
                <a:ext cx="154459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rot="5400000" flipH="1" flipV="1">
                <a:off x="6298174" y="3858466"/>
                <a:ext cx="270304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 rot="16200000" flipV="1">
                <a:off x="6206905" y="4012926"/>
                <a:ext cx="579223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 rot="5400000" flipH="1" flipV="1">
                <a:off x="6334454" y="4064412"/>
                <a:ext cx="450507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5400000">
                <a:off x="6507053" y="3723314"/>
                <a:ext cx="231689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 rot="16200000" flipH="1">
                <a:off x="6261324" y="4032233"/>
                <a:ext cx="849527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 rot="5400000" flipH="1" flipV="1">
                <a:off x="6588383" y="4283230"/>
                <a:ext cx="321791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 rot="16200000" flipV="1">
                <a:off x="6735239" y="4199564"/>
                <a:ext cx="154459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 rot="16200000" flipH="1">
                <a:off x="6837044" y="4276794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 rot="5400000" flipH="1" flipV="1">
                <a:off x="6848747" y="4212436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16200000" flipV="1">
                <a:off x="6866887" y="4257487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5400000" flipH="1" flipV="1">
                <a:off x="6975128" y="4289666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16200000" flipV="1">
                <a:off x="7326480" y="4274746"/>
                <a:ext cx="225253" cy="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16200000" flipV="1">
                <a:off x="7063478" y="4264506"/>
                <a:ext cx="193074" cy="1263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rot="16200000" flipV="1">
                <a:off x="7178743" y="4377427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 rot="5400000" flipH="1" flipV="1">
                <a:off x="7199222" y="4328281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 rot="5400000" flipH="1" flipV="1">
                <a:off x="7184006" y="4308973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 rot="5400000" flipH="1" flipV="1">
                <a:off x="7447882" y="4362218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rot="16200000" flipV="1">
                <a:off x="7483576" y="4347587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 rot="5400000" flipH="1" flipV="1">
                <a:off x="7532138" y="4368654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rot="16200000" flipV="1">
                <a:off x="7567830" y="4354023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16200000" flipV="1">
                <a:off x="7605276" y="4403170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 rot="5400000" flipH="1" flipV="1">
                <a:off x="7625755" y="4354024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rot="5400000" flipH="1" flipV="1">
                <a:off x="7610539" y="4334716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16200000" flipV="1">
                <a:off x="7719953" y="4334718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2" name="Straight Arrow Connector 961"/>
            <p:cNvCxnSpPr/>
            <p:nvPr/>
          </p:nvCxnSpPr>
          <p:spPr>
            <a:xfrm>
              <a:off x="6800850" y="5086350"/>
              <a:ext cx="1200150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7" name="Rectangle 96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 MHz</a:t>
            </a:r>
          </a:p>
        </p:txBody>
      </p:sp>
      <p:grpSp>
        <p:nvGrpSpPr>
          <p:cNvPr id="11" name="Group 1160"/>
          <p:cNvGrpSpPr/>
          <p:nvPr/>
        </p:nvGrpSpPr>
        <p:grpSpPr>
          <a:xfrm>
            <a:off x="4343400" y="4400552"/>
            <a:ext cx="4143373" cy="1085850"/>
            <a:chOff x="4743450" y="3257550"/>
            <a:chExt cx="4143373" cy="1085850"/>
          </a:xfrm>
        </p:grpSpPr>
        <p:grpSp>
          <p:nvGrpSpPr>
            <p:cNvPr id="12" name="Group 1047"/>
            <p:cNvGrpSpPr/>
            <p:nvPr/>
          </p:nvGrpSpPr>
          <p:grpSpPr>
            <a:xfrm>
              <a:off x="4743450" y="3314700"/>
              <a:ext cx="4143373" cy="1028700"/>
              <a:chOff x="4743450" y="4457699"/>
              <a:chExt cx="4143373" cy="1028700"/>
            </a:xfrm>
          </p:grpSpPr>
          <p:cxnSp>
            <p:nvCxnSpPr>
              <p:cNvPr id="969" name="Straight Connector 968"/>
              <p:cNvCxnSpPr/>
              <p:nvPr/>
            </p:nvCxnSpPr>
            <p:spPr>
              <a:xfrm rot="16200000" flipH="1">
                <a:off x="473032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 rot="5400000" flipH="1" flipV="1">
                <a:off x="473186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rot="16200000" flipV="1">
                <a:off x="474036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 rot="5400000" flipH="1" flipV="1">
                <a:off x="4743707" y="5171045"/>
                <a:ext cx="36143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 rot="16200000" flipV="1">
                <a:off x="4794679" y="5139123"/>
                <a:ext cx="430942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rot="5400000" flipH="1" flipV="1">
                <a:off x="4961238" y="5291781"/>
                <a:ext cx="25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 rot="16200000" flipV="1">
                <a:off x="4966386" y="52866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 rot="5400000" flipH="1" flipV="1">
                <a:off x="4998308" y="522845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 rot="16200000" flipV="1">
                <a:off x="5145817" y="5138094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rot="16200000" flipH="1">
                <a:off x="524467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rot="5400000" flipH="1" flipV="1">
                <a:off x="524621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 rot="16200000" flipV="1">
                <a:off x="525471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 rot="5400000" flipH="1" flipV="1">
                <a:off x="5360515" y="5235403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 rot="16200000" flipV="1">
                <a:off x="5674327" y="5220215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 rot="16200000" flipV="1">
                <a:off x="5439290" y="5213779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rot="16200000" flipV="1">
                <a:off x="5537886" y="5328336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5400000" flipH="1" flipV="1">
                <a:off x="5550758" y="5277107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 rot="5400000" flipH="1" flipV="1">
                <a:off x="5552818" y="5256255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 rot="5400000" flipH="1" flipV="1">
                <a:off x="5811794" y="5267583"/>
                <a:ext cx="111212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rot="16200000" flipV="1">
                <a:off x="5866371" y="5270155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 rot="5400000" flipH="1" flipV="1">
                <a:off x="5911420" y="528225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 rot="16200000" flipV="1">
                <a:off x="5926867" y="5285860"/>
                <a:ext cx="166816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 rot="5400000" flipH="1" flipV="1">
                <a:off x="6025720" y="536566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rot="16200000" flipV="1">
                <a:off x="6056872" y="535356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rot="5400000" flipH="1" flipV="1">
                <a:off x="6101922" y="537261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 rot="5400000" flipH="1" flipV="1">
                <a:off x="5788239" y="4889285"/>
                <a:ext cx="986997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 rot="16200000" flipV="1">
                <a:off x="6133072" y="536051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 rot="16200000" flipV="1">
                <a:off x="5996892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 rot="5400000" flipH="1" flipV="1">
                <a:off x="6004610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rot="16200000" flipV="1">
                <a:off x="6012336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rot="5400000" flipH="1" flipV="1">
                <a:off x="6152894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 rot="16200000" flipV="1">
                <a:off x="6210045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 rot="5400000" flipH="1" flipV="1">
                <a:off x="6204637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 rot="16200000" flipV="1">
                <a:off x="6553715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 rot="16200000" flipV="1">
                <a:off x="6660292" y="4775886"/>
                <a:ext cx="166816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 rot="5400000" flipH="1" flipV="1">
                <a:off x="6729157" y="4828275"/>
                <a:ext cx="152915" cy="95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 rot="16200000" flipV="1">
                <a:off x="6688224" y="4871781"/>
                <a:ext cx="291929" cy="476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 rot="5400000" flipH="1" flipV="1">
                <a:off x="6712036" y="4895593"/>
                <a:ext cx="29192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 rot="16200000" flipV="1">
                <a:off x="6803167" y="4804462"/>
                <a:ext cx="16681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 rot="5400000" flipH="1" flipV="1">
                <a:off x="6797761" y="4741906"/>
                <a:ext cx="291929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 rot="16200000" flipV="1">
                <a:off x="6688094" y="4908722"/>
                <a:ext cx="625561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 rot="5400000" flipH="1" flipV="1">
                <a:off x="6814751" y="4964327"/>
                <a:ext cx="48654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 rot="5400000">
                <a:off x="6990063" y="4595941"/>
                <a:ext cx="2502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rot="16200000" flipH="1">
                <a:off x="7467342" y="4971278"/>
                <a:ext cx="66726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rot="5400000" flipH="1" flipV="1">
                <a:off x="7684358" y="5145045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 rot="16200000" flipV="1">
                <a:off x="7831867" y="5054686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16200000" flipH="1">
                <a:off x="7930721" y="5138094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5400000" flipH="1" flipV="1">
                <a:off x="7932265" y="5068588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16200000" flipV="1">
                <a:off x="7940761" y="511724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5400000" flipH="1" flipV="1">
                <a:off x="8046565" y="5151996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 rot="16200000" flipV="1">
                <a:off x="8360377" y="5136807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 rot="16200000" flipV="1">
                <a:off x="8125340" y="5130371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rot="16200000" flipV="1">
                <a:off x="8223936" y="5244929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 rot="5400000" flipH="1" flipV="1">
                <a:off x="8236808" y="5193700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 rot="5400000" flipH="1" flipV="1">
                <a:off x="8238868" y="5172848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 rot="5400000" flipH="1" flipV="1">
                <a:off x="8483170" y="5226653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 rot="16200000" flipV="1">
                <a:off x="8514322" y="521455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rot="5400000" flipH="1" flipV="1">
                <a:off x="8559372" y="523360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 rot="16200000" flipV="1">
                <a:off x="8590522" y="522150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 rot="16200000" flipV="1">
                <a:off x="8609697" y="52727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rot="5400000" flipH="1" flipV="1">
                <a:off x="8622569" y="522150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 rot="5400000" flipH="1" flipV="1">
                <a:off x="8624629" y="5200651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rot="16200000" flipV="1">
                <a:off x="8712283" y="520065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16200000" flipV="1">
                <a:off x="6796993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5400000" flipH="1" flipV="1">
                <a:off x="6804711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16200000" flipV="1">
                <a:off x="6812437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5400000" flipH="1" flipV="1">
                <a:off x="6952995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 rot="16200000" flipV="1">
                <a:off x="7010146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rot="5400000" flipH="1" flipV="1">
                <a:off x="7004738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 rot="16200000" flipV="1">
                <a:off x="7353816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 rot="16200000" flipV="1">
                <a:off x="7139893" y="4971280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 rot="5400000" flipH="1" flipV="1">
                <a:off x="7147611" y="4979002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 rot="16200000" flipV="1">
                <a:off x="7155337" y="5012983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rot="5400000" flipH="1" flipV="1">
                <a:off x="7295895" y="5054685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 rot="16200000" flipV="1">
                <a:off x="7353046" y="5096391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 rot="5400000" flipH="1" flipV="1">
                <a:off x="7347638" y="5033833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9" name="Straight Arrow Connector 1048"/>
            <p:cNvCxnSpPr/>
            <p:nvPr/>
          </p:nvCxnSpPr>
          <p:spPr>
            <a:xfrm>
              <a:off x="6172200" y="3257550"/>
              <a:ext cx="17145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65"/>
          <p:cNvGrpSpPr/>
          <p:nvPr/>
        </p:nvGrpSpPr>
        <p:grpSpPr>
          <a:xfrm>
            <a:off x="4400550" y="4171952"/>
            <a:ext cx="3943349" cy="1316454"/>
            <a:chOff x="4914900" y="171450"/>
            <a:chExt cx="3943349" cy="1316454"/>
          </a:xfrm>
        </p:grpSpPr>
        <p:sp>
          <p:nvSpPr>
            <p:cNvPr id="1169" name="TextBox 1168"/>
            <p:cNvSpPr txBox="1"/>
            <p:nvPr/>
          </p:nvSpPr>
          <p:spPr>
            <a:xfrm>
              <a:off x="6109855" y="17145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</a:t>
              </a:r>
            </a:p>
          </p:txBody>
        </p:sp>
        <p:cxnSp>
          <p:nvCxnSpPr>
            <p:cNvPr id="1175" name="Straight Connector 1174"/>
            <p:cNvCxnSpPr/>
            <p:nvPr/>
          </p:nvCxnSpPr>
          <p:spPr>
            <a:xfrm rot="16200000" flipH="1">
              <a:off x="4902794" y="1263389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/>
            <p:cNvCxnSpPr/>
            <p:nvPr/>
          </p:nvCxnSpPr>
          <p:spPr>
            <a:xfrm rot="5400000" flipH="1" flipV="1">
              <a:off x="4901642" y="1205738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Straight Connector 1176"/>
            <p:cNvCxnSpPr/>
            <p:nvPr/>
          </p:nvCxnSpPr>
          <p:spPr>
            <a:xfrm rot="16200000" flipV="1">
              <a:off x="4906255" y="1246094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Straight Connector 1177"/>
            <p:cNvCxnSpPr/>
            <p:nvPr/>
          </p:nvCxnSpPr>
          <p:spPr>
            <a:xfrm rot="5400000" flipH="1" flipV="1">
              <a:off x="4907408" y="1220728"/>
              <a:ext cx="299787" cy="14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Straight Connector 1178"/>
            <p:cNvCxnSpPr/>
            <p:nvPr/>
          </p:nvCxnSpPr>
          <p:spPr>
            <a:xfrm rot="16200000" flipV="1">
              <a:off x="4946037" y="1197090"/>
              <a:ext cx="357438" cy="119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Straight Connector 1179"/>
            <p:cNvCxnSpPr/>
            <p:nvPr/>
          </p:nvCxnSpPr>
          <p:spPr>
            <a:xfrm rot="5400000" flipH="1" flipV="1">
              <a:off x="5080942" y="1320465"/>
              <a:ext cx="2075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Straight Connector 1180"/>
            <p:cNvCxnSpPr/>
            <p:nvPr/>
          </p:nvCxnSpPr>
          <p:spPr>
            <a:xfrm rot="16200000" flipV="1">
              <a:off x="5084402" y="1317005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Straight Connector 1181"/>
            <p:cNvCxnSpPr/>
            <p:nvPr/>
          </p:nvCxnSpPr>
          <p:spPr>
            <a:xfrm rot="5400000" flipH="1" flipV="1">
              <a:off x="5108040" y="1269155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Straight Connector 1182"/>
            <p:cNvCxnSpPr/>
            <p:nvPr/>
          </p:nvCxnSpPr>
          <p:spPr>
            <a:xfrm rot="16200000" flipV="1">
              <a:off x="5227956" y="1194208"/>
              <a:ext cx="13836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/>
            <p:cNvCxnSpPr/>
            <p:nvPr/>
          </p:nvCxnSpPr>
          <p:spPr>
            <a:xfrm rot="16200000" flipH="1">
              <a:off x="5307516" y="1263389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rot="5400000" flipH="1" flipV="1">
              <a:off x="5306365" y="1205738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/>
            <p:cNvCxnSpPr/>
            <p:nvPr/>
          </p:nvCxnSpPr>
          <p:spPr>
            <a:xfrm rot="16200000" flipV="1">
              <a:off x="5310978" y="1246094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/>
            <p:cNvCxnSpPr/>
            <p:nvPr/>
          </p:nvCxnSpPr>
          <p:spPr>
            <a:xfrm rot="5400000" flipH="1" flipV="1">
              <a:off x="5396303" y="1274920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/>
            <p:cNvCxnSpPr/>
            <p:nvPr/>
          </p:nvCxnSpPr>
          <p:spPr>
            <a:xfrm rot="16200000" flipV="1">
              <a:off x="5642193" y="1262524"/>
              <a:ext cx="201780" cy="5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Straight Connector 1188"/>
            <p:cNvCxnSpPr/>
            <p:nvPr/>
          </p:nvCxnSpPr>
          <p:spPr>
            <a:xfrm rot="16200000" flipV="1">
              <a:off x="5457991" y="1258201"/>
              <a:ext cx="172954" cy="89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Straight Connector 1189"/>
            <p:cNvCxnSpPr/>
            <p:nvPr/>
          </p:nvCxnSpPr>
          <p:spPr>
            <a:xfrm rot="16200000" flipV="1">
              <a:off x="5534094" y="1351596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Straight Connector 1190"/>
            <p:cNvCxnSpPr/>
            <p:nvPr/>
          </p:nvCxnSpPr>
          <p:spPr>
            <a:xfrm rot="5400000" flipH="1" flipV="1">
              <a:off x="5542742" y="1309510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Straight Connector 1191"/>
            <p:cNvCxnSpPr/>
            <p:nvPr/>
          </p:nvCxnSpPr>
          <p:spPr>
            <a:xfrm rot="5400000" flipH="1" flipV="1">
              <a:off x="5548505" y="1292215"/>
              <a:ext cx="12683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Straight Connector 1192"/>
            <p:cNvCxnSpPr/>
            <p:nvPr/>
          </p:nvCxnSpPr>
          <p:spPr>
            <a:xfrm rot="5400000" flipH="1" flipV="1">
              <a:off x="5753171" y="1302017"/>
              <a:ext cx="92243" cy="599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/>
            <p:cNvCxnSpPr/>
            <p:nvPr/>
          </p:nvCxnSpPr>
          <p:spPr>
            <a:xfrm rot="16200000" flipV="1">
              <a:off x="5796412" y="1303744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Straight Connector 1194"/>
            <p:cNvCxnSpPr/>
            <p:nvPr/>
          </p:nvCxnSpPr>
          <p:spPr>
            <a:xfrm rot="5400000" flipH="1" flipV="1">
              <a:off x="5832156" y="1312971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Straight Connector 1195"/>
            <p:cNvCxnSpPr/>
            <p:nvPr/>
          </p:nvCxnSpPr>
          <p:spPr>
            <a:xfrm rot="16200000" flipV="1">
              <a:off x="5842534" y="1317582"/>
              <a:ext cx="138363" cy="749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/>
            <p:cNvCxnSpPr/>
            <p:nvPr/>
          </p:nvCxnSpPr>
          <p:spPr>
            <a:xfrm rot="5400000" flipH="1" flipV="1">
              <a:off x="5922093" y="1382153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Connector 1197"/>
            <p:cNvCxnSpPr/>
            <p:nvPr/>
          </p:nvCxnSpPr>
          <p:spPr>
            <a:xfrm rot="16200000" flipV="1">
              <a:off x="5946311" y="1372926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Connector 1198"/>
            <p:cNvCxnSpPr/>
            <p:nvPr/>
          </p:nvCxnSpPr>
          <p:spPr>
            <a:xfrm rot="5400000" flipH="1" flipV="1">
              <a:off x="5982054" y="1387918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Straight Connector 1199"/>
            <p:cNvCxnSpPr/>
            <p:nvPr/>
          </p:nvCxnSpPr>
          <p:spPr>
            <a:xfrm rot="5400000" flipH="1" flipV="1">
              <a:off x="5715995" y="989258"/>
              <a:ext cx="818649" cy="9743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Connector 1200"/>
            <p:cNvCxnSpPr/>
            <p:nvPr/>
          </p:nvCxnSpPr>
          <p:spPr>
            <a:xfrm rot="16200000" flipV="1">
              <a:off x="6006270" y="1378691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/>
            <p:cNvCxnSpPr/>
            <p:nvPr/>
          </p:nvCxnSpPr>
          <p:spPr>
            <a:xfrm rot="16200000" flipV="1">
              <a:off x="5885206" y="952074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/>
            <p:cNvCxnSpPr/>
            <p:nvPr/>
          </p:nvCxnSpPr>
          <p:spPr>
            <a:xfrm rot="5400000" flipH="1" flipV="1">
              <a:off x="5890392" y="957263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Connector 1203"/>
            <p:cNvCxnSpPr/>
            <p:nvPr/>
          </p:nvCxnSpPr>
          <p:spPr>
            <a:xfrm rot="16200000" flipV="1">
              <a:off x="5895583" y="986664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Connector 1204"/>
            <p:cNvCxnSpPr/>
            <p:nvPr/>
          </p:nvCxnSpPr>
          <p:spPr>
            <a:xfrm rot="5400000" flipH="1" flipV="1">
              <a:off x="6009734" y="1021254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Connector 1205"/>
            <p:cNvCxnSpPr/>
            <p:nvPr/>
          </p:nvCxnSpPr>
          <p:spPr>
            <a:xfrm rot="16200000" flipV="1">
              <a:off x="6054704" y="1055846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Connector 1206"/>
            <p:cNvCxnSpPr/>
            <p:nvPr/>
          </p:nvCxnSpPr>
          <p:spPr>
            <a:xfrm rot="5400000" flipH="1" flipV="1">
              <a:off x="6047786" y="1003958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Straight Connector 1207"/>
            <p:cNvCxnSpPr/>
            <p:nvPr/>
          </p:nvCxnSpPr>
          <p:spPr>
            <a:xfrm rot="16200000" flipV="1">
              <a:off x="6334890" y="761823"/>
              <a:ext cx="17295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Connector 1208"/>
            <p:cNvCxnSpPr/>
            <p:nvPr/>
          </p:nvCxnSpPr>
          <p:spPr>
            <a:xfrm rot="16200000" flipV="1">
              <a:off x="6419639" y="894998"/>
              <a:ext cx="138363" cy="8993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Straight Connector 1209"/>
            <p:cNvCxnSpPr/>
            <p:nvPr/>
          </p:nvCxnSpPr>
          <p:spPr>
            <a:xfrm rot="5400000" flipH="1" flipV="1">
              <a:off x="6474122" y="936220"/>
              <a:ext cx="126833" cy="749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Straight Connector 1210"/>
            <p:cNvCxnSpPr/>
            <p:nvPr/>
          </p:nvCxnSpPr>
          <p:spPr>
            <a:xfrm rot="16200000" flipV="1">
              <a:off x="6438954" y="973116"/>
              <a:ext cx="242136" cy="3747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Connector 1211"/>
            <p:cNvCxnSpPr/>
            <p:nvPr/>
          </p:nvCxnSpPr>
          <p:spPr>
            <a:xfrm rot="5400000" flipH="1" flipV="1">
              <a:off x="6457691" y="991853"/>
              <a:ext cx="24213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Connector 1212"/>
            <p:cNvCxnSpPr/>
            <p:nvPr/>
          </p:nvCxnSpPr>
          <p:spPr>
            <a:xfrm rot="16200000" flipV="1">
              <a:off x="6532062" y="917482"/>
              <a:ext cx="138363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Straight Connector 1213"/>
            <p:cNvCxnSpPr/>
            <p:nvPr/>
          </p:nvCxnSpPr>
          <p:spPr>
            <a:xfrm rot="5400000" flipH="1" flipV="1">
              <a:off x="6525145" y="865596"/>
              <a:ext cx="242136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Straight Connector 1214"/>
            <p:cNvCxnSpPr/>
            <p:nvPr/>
          </p:nvCxnSpPr>
          <p:spPr>
            <a:xfrm rot="16200000" flipV="1">
              <a:off x="6431750" y="1003959"/>
              <a:ext cx="518862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Straight Connector 1215"/>
            <p:cNvCxnSpPr/>
            <p:nvPr/>
          </p:nvCxnSpPr>
          <p:spPr>
            <a:xfrm rot="5400000" flipH="1" flipV="1">
              <a:off x="6534371" y="1050080"/>
              <a:ext cx="403559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Straight Connector 1216"/>
            <p:cNvCxnSpPr/>
            <p:nvPr/>
          </p:nvCxnSpPr>
          <p:spPr>
            <a:xfrm rot="5400000">
              <a:off x="6677347" y="744528"/>
              <a:ext cx="207545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/>
            <p:cNvCxnSpPr/>
            <p:nvPr/>
          </p:nvCxnSpPr>
          <p:spPr>
            <a:xfrm rot="16200000" flipH="1">
              <a:off x="7009433" y="1090436"/>
              <a:ext cx="62263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/>
            <p:cNvCxnSpPr/>
            <p:nvPr/>
          </p:nvCxnSpPr>
          <p:spPr>
            <a:xfrm rot="5400000" flipH="1" flipV="1">
              <a:off x="7221590" y="1269155"/>
              <a:ext cx="288257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/>
            <p:cNvCxnSpPr/>
            <p:nvPr/>
          </p:nvCxnSpPr>
          <p:spPr>
            <a:xfrm rot="16200000" flipV="1">
              <a:off x="7341506" y="1194208"/>
              <a:ext cx="138363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 rot="16200000" flipH="1">
              <a:off x="7421066" y="1263390"/>
              <a:ext cx="69182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>
            <a:xfrm rot="5400000" flipH="1" flipV="1">
              <a:off x="7419915" y="1205739"/>
              <a:ext cx="161424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Straight Connector 1222"/>
            <p:cNvCxnSpPr/>
            <p:nvPr/>
          </p:nvCxnSpPr>
          <p:spPr>
            <a:xfrm rot="16200000" flipV="1">
              <a:off x="7424528" y="1246095"/>
              <a:ext cx="242136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/>
            <p:cNvCxnSpPr/>
            <p:nvPr/>
          </p:nvCxnSpPr>
          <p:spPr>
            <a:xfrm rot="5400000" flipH="1" flipV="1">
              <a:off x="7509853" y="1274920"/>
              <a:ext cx="161424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Straight Connector 1224"/>
            <p:cNvCxnSpPr/>
            <p:nvPr/>
          </p:nvCxnSpPr>
          <p:spPr>
            <a:xfrm rot="16200000" flipV="1">
              <a:off x="7571541" y="1258201"/>
              <a:ext cx="172954" cy="899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Straight Connector 1225"/>
            <p:cNvCxnSpPr/>
            <p:nvPr/>
          </p:nvCxnSpPr>
          <p:spPr>
            <a:xfrm rot="16200000" flipV="1">
              <a:off x="7652445" y="1357612"/>
              <a:ext cx="230605" cy="299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Straight Connector 1226"/>
            <p:cNvCxnSpPr/>
            <p:nvPr/>
          </p:nvCxnSpPr>
          <p:spPr>
            <a:xfrm rot="5400000" flipH="1" flipV="1">
              <a:off x="7661093" y="1315527"/>
              <a:ext cx="288257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Straight Connector 1227"/>
            <p:cNvCxnSpPr/>
            <p:nvPr/>
          </p:nvCxnSpPr>
          <p:spPr>
            <a:xfrm rot="5400000" flipH="1" flipV="1">
              <a:off x="7666856" y="1298231"/>
              <a:ext cx="126833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Straight Connector 1228"/>
            <p:cNvCxnSpPr/>
            <p:nvPr/>
          </p:nvCxnSpPr>
          <p:spPr>
            <a:xfrm rot="16200000" flipV="1">
              <a:off x="7732869" y="1298232"/>
              <a:ext cx="242136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/>
            <p:cNvCxnSpPr/>
            <p:nvPr/>
          </p:nvCxnSpPr>
          <p:spPr>
            <a:xfrm rot="16200000" flipV="1">
              <a:off x="6514776" y="952074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Straight Connector 1230"/>
            <p:cNvCxnSpPr/>
            <p:nvPr/>
          </p:nvCxnSpPr>
          <p:spPr>
            <a:xfrm rot="5400000" flipH="1" flipV="1">
              <a:off x="6519960" y="957263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Straight Connector 1231"/>
            <p:cNvCxnSpPr/>
            <p:nvPr/>
          </p:nvCxnSpPr>
          <p:spPr>
            <a:xfrm rot="16200000" flipV="1">
              <a:off x="6525152" y="986664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 rot="5400000" flipH="1" flipV="1">
              <a:off x="6639303" y="1021254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Connector 1233"/>
            <p:cNvCxnSpPr/>
            <p:nvPr/>
          </p:nvCxnSpPr>
          <p:spPr>
            <a:xfrm rot="16200000" flipV="1">
              <a:off x="6684273" y="1055846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/>
            <p:cNvCxnSpPr/>
            <p:nvPr/>
          </p:nvCxnSpPr>
          <p:spPr>
            <a:xfrm rot="5400000" flipH="1" flipV="1">
              <a:off x="6677354" y="1003958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 rot="16200000" flipV="1">
              <a:off x="6964459" y="761823"/>
              <a:ext cx="17295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Connector 1236"/>
            <p:cNvCxnSpPr/>
            <p:nvPr/>
          </p:nvCxnSpPr>
          <p:spPr>
            <a:xfrm rot="16200000" flipV="1">
              <a:off x="6784590" y="1055847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Straight Connector 1237"/>
            <p:cNvCxnSpPr/>
            <p:nvPr/>
          </p:nvCxnSpPr>
          <p:spPr>
            <a:xfrm rot="5400000" flipH="1" flipV="1">
              <a:off x="6789775" y="1061035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/>
            <p:nvPr/>
          </p:nvCxnSpPr>
          <p:spPr>
            <a:xfrm rot="16200000" flipV="1">
              <a:off x="6794967" y="1090437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" name="Straight Connector 1239"/>
            <p:cNvCxnSpPr/>
            <p:nvPr/>
          </p:nvCxnSpPr>
          <p:spPr>
            <a:xfrm rot="5400000" flipH="1" flipV="1">
              <a:off x="6909118" y="1125026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Straight Connector 1240"/>
            <p:cNvCxnSpPr/>
            <p:nvPr/>
          </p:nvCxnSpPr>
          <p:spPr>
            <a:xfrm rot="16200000" flipV="1">
              <a:off x="6954087" y="1159618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/>
            <p:cNvCxnSpPr/>
            <p:nvPr/>
          </p:nvCxnSpPr>
          <p:spPr>
            <a:xfrm rot="5400000" flipH="1" flipV="1">
              <a:off x="6947170" y="1107730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Straight Connector 1242"/>
            <p:cNvCxnSpPr/>
            <p:nvPr/>
          </p:nvCxnSpPr>
          <p:spPr>
            <a:xfrm rot="5400000" flipH="1" flipV="1">
              <a:off x="7530806" y="989509"/>
              <a:ext cx="818649" cy="9743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Straight Connector 1243"/>
            <p:cNvCxnSpPr/>
            <p:nvPr/>
          </p:nvCxnSpPr>
          <p:spPr>
            <a:xfrm rot="16200000" flipV="1">
              <a:off x="7700017" y="952325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/>
            <p:cNvCxnSpPr/>
            <p:nvPr/>
          </p:nvCxnSpPr>
          <p:spPr>
            <a:xfrm rot="5400000" flipH="1" flipV="1">
              <a:off x="7705203" y="957514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6" name="Straight Connector 1245"/>
            <p:cNvCxnSpPr/>
            <p:nvPr/>
          </p:nvCxnSpPr>
          <p:spPr>
            <a:xfrm rot="16200000" flipV="1">
              <a:off x="7710394" y="986915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Connector 1246"/>
            <p:cNvCxnSpPr/>
            <p:nvPr/>
          </p:nvCxnSpPr>
          <p:spPr>
            <a:xfrm rot="5400000" flipH="1" flipV="1">
              <a:off x="7824546" y="1021505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Connector 1247"/>
            <p:cNvCxnSpPr/>
            <p:nvPr/>
          </p:nvCxnSpPr>
          <p:spPr>
            <a:xfrm rot="16200000" flipV="1">
              <a:off x="7869515" y="1056097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Straight Connector 1248"/>
            <p:cNvCxnSpPr/>
            <p:nvPr/>
          </p:nvCxnSpPr>
          <p:spPr>
            <a:xfrm rot="5400000" flipH="1" flipV="1">
              <a:off x="7862596" y="1004209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Straight Connector 1249"/>
            <p:cNvCxnSpPr/>
            <p:nvPr/>
          </p:nvCxnSpPr>
          <p:spPr>
            <a:xfrm rot="16200000" flipV="1">
              <a:off x="7902378" y="1061284"/>
              <a:ext cx="697580" cy="7495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Straight Connector 1250"/>
            <p:cNvCxnSpPr/>
            <p:nvPr/>
          </p:nvCxnSpPr>
          <p:spPr>
            <a:xfrm rot="16200000" flipV="1">
              <a:off x="8266448" y="1239715"/>
              <a:ext cx="201780" cy="5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/>
            <p:cNvCxnSpPr/>
            <p:nvPr/>
          </p:nvCxnSpPr>
          <p:spPr>
            <a:xfrm rot="5400000" flipH="1" flipV="1">
              <a:off x="8166997" y="1286701"/>
              <a:ext cx="288257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/>
            <p:cNvCxnSpPr/>
            <p:nvPr/>
          </p:nvCxnSpPr>
          <p:spPr>
            <a:xfrm rot="5400000" flipH="1" flipV="1">
              <a:off x="8366472" y="1313223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Straight Connector 1253"/>
            <p:cNvCxnSpPr/>
            <p:nvPr/>
          </p:nvCxnSpPr>
          <p:spPr>
            <a:xfrm rot="16200000" flipV="1">
              <a:off x="8390689" y="1303996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/>
            <p:cNvCxnSpPr/>
            <p:nvPr/>
          </p:nvCxnSpPr>
          <p:spPr>
            <a:xfrm rot="5400000" flipH="1" flipV="1">
              <a:off x="8426432" y="1318988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/>
            <p:cNvCxnSpPr/>
            <p:nvPr/>
          </p:nvCxnSpPr>
          <p:spPr>
            <a:xfrm rot="16200000" flipV="1">
              <a:off x="8450648" y="1309761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/>
            <p:cNvCxnSpPr/>
            <p:nvPr/>
          </p:nvCxnSpPr>
          <p:spPr>
            <a:xfrm rot="16200000" flipV="1">
              <a:off x="8461889" y="1351847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Connector 1257"/>
            <p:cNvCxnSpPr/>
            <p:nvPr/>
          </p:nvCxnSpPr>
          <p:spPr>
            <a:xfrm rot="5400000" flipH="1" flipV="1">
              <a:off x="8470537" y="1309761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Connector 1258"/>
            <p:cNvCxnSpPr/>
            <p:nvPr/>
          </p:nvCxnSpPr>
          <p:spPr>
            <a:xfrm rot="5400000" flipH="1" flipV="1">
              <a:off x="8476301" y="1292466"/>
              <a:ext cx="12683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/>
            <p:nvPr/>
          </p:nvCxnSpPr>
          <p:spPr>
            <a:xfrm rot="16200000" flipV="1">
              <a:off x="8586708" y="1246345"/>
              <a:ext cx="13836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/>
            <p:cNvCxnSpPr/>
            <p:nvPr/>
          </p:nvCxnSpPr>
          <p:spPr>
            <a:xfrm rot="16200000" flipH="1">
              <a:off x="8666267" y="1315527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Connector 1261"/>
            <p:cNvCxnSpPr/>
            <p:nvPr/>
          </p:nvCxnSpPr>
          <p:spPr>
            <a:xfrm rot="5400000" flipH="1" flipV="1">
              <a:off x="8665115" y="1257875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Connector 1262"/>
            <p:cNvCxnSpPr/>
            <p:nvPr/>
          </p:nvCxnSpPr>
          <p:spPr>
            <a:xfrm rot="16200000" flipV="1">
              <a:off x="8669728" y="1298231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Straight Connector 1263"/>
            <p:cNvCxnSpPr/>
            <p:nvPr/>
          </p:nvCxnSpPr>
          <p:spPr>
            <a:xfrm rot="5400000" flipH="1" flipV="1">
              <a:off x="8755053" y="1327057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Straight Arrow Connector 1264"/>
            <p:cNvCxnSpPr/>
            <p:nvPr/>
          </p:nvCxnSpPr>
          <p:spPr>
            <a:xfrm>
              <a:off x="6109855" y="514350"/>
              <a:ext cx="1194955" cy="1588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Arrow Connector 1170"/>
            <p:cNvCxnSpPr/>
            <p:nvPr/>
          </p:nvCxnSpPr>
          <p:spPr>
            <a:xfrm>
              <a:off x="7902287" y="514350"/>
              <a:ext cx="358486" cy="1588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2" name="TextBox 1171"/>
            <p:cNvSpPr txBox="1"/>
            <p:nvPr/>
          </p:nvSpPr>
          <p:spPr>
            <a:xfrm>
              <a:off x="7484053" y="17145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ACK</a:t>
              </a:r>
            </a:p>
          </p:txBody>
        </p:sp>
        <p:cxnSp>
          <p:nvCxnSpPr>
            <p:cNvPr id="1173" name="Straight Arrow Connector 1172"/>
            <p:cNvCxnSpPr/>
            <p:nvPr/>
          </p:nvCxnSpPr>
          <p:spPr>
            <a:xfrm>
              <a:off x="7364557" y="1028700"/>
              <a:ext cx="53773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4" name="TextBox 1173"/>
            <p:cNvSpPr txBox="1"/>
            <p:nvPr/>
          </p:nvSpPr>
          <p:spPr>
            <a:xfrm>
              <a:off x="7006071" y="68580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SIFS</a:t>
              </a:r>
            </a:p>
          </p:txBody>
        </p:sp>
      </p:grpSp>
      <p:grpSp>
        <p:nvGrpSpPr>
          <p:cNvPr id="16" name="Group 1412"/>
          <p:cNvGrpSpPr/>
          <p:nvPr/>
        </p:nvGrpSpPr>
        <p:grpSpPr>
          <a:xfrm>
            <a:off x="4457700" y="4171952"/>
            <a:ext cx="4229061" cy="1369482"/>
            <a:chOff x="4629150" y="0"/>
            <a:chExt cx="4229061" cy="1369482"/>
          </a:xfrm>
        </p:grpSpPr>
        <p:cxnSp>
          <p:nvCxnSpPr>
            <p:cNvPr id="1273" name="Straight Connector 1272"/>
            <p:cNvCxnSpPr/>
            <p:nvPr/>
          </p:nvCxnSpPr>
          <p:spPr>
            <a:xfrm rot="16200000" flipH="1">
              <a:off x="4610846" y="1134119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4" name="Straight Connector 1273"/>
            <p:cNvCxnSpPr/>
            <p:nvPr/>
          </p:nvCxnSpPr>
          <p:spPr>
            <a:xfrm rot="5400000" flipH="1" flipV="1">
              <a:off x="4597297" y="1076467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Straight Connector 1274"/>
            <p:cNvCxnSpPr/>
            <p:nvPr/>
          </p:nvCxnSpPr>
          <p:spPr>
            <a:xfrm rot="16200000" flipV="1">
              <a:off x="4589514" y="1116823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6" name="Straight Connector 1275"/>
            <p:cNvCxnSpPr/>
            <p:nvPr/>
          </p:nvCxnSpPr>
          <p:spPr>
            <a:xfrm rot="5400000" flipH="1" flipV="1">
              <a:off x="4582404" y="1087325"/>
              <a:ext cx="299789" cy="108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>
            <a:xfrm rot="16200000" flipV="1">
              <a:off x="4602437" y="1078149"/>
              <a:ext cx="357440" cy="86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Straight Connector 1277"/>
            <p:cNvCxnSpPr/>
            <p:nvPr/>
          </p:nvCxnSpPr>
          <p:spPr>
            <a:xfrm rot="5400000" flipH="1" flipV="1">
              <a:off x="4720815" y="1184996"/>
              <a:ext cx="2075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Straight Connector 1278"/>
            <p:cNvCxnSpPr/>
            <p:nvPr/>
          </p:nvCxnSpPr>
          <p:spPr>
            <a:xfrm rot="16200000" flipV="1">
              <a:off x="4720142" y="1185669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Straight Connector 1279"/>
            <p:cNvCxnSpPr/>
            <p:nvPr/>
          </p:nvCxnSpPr>
          <p:spPr>
            <a:xfrm rot="5400000" flipH="1" flipV="1">
              <a:off x="4729318" y="1139884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Straight Connector 1280"/>
            <p:cNvCxnSpPr/>
            <p:nvPr/>
          </p:nvCxnSpPr>
          <p:spPr>
            <a:xfrm rot="16200000" flipV="1">
              <a:off x="4836839" y="1064937"/>
              <a:ext cx="13836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Straight Connector 1281"/>
            <p:cNvCxnSpPr/>
            <p:nvPr/>
          </p:nvCxnSpPr>
          <p:spPr>
            <a:xfrm rot="16200000" flipH="1">
              <a:off x="4904003" y="1134119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3" name="Straight Connector 1282"/>
            <p:cNvCxnSpPr/>
            <p:nvPr/>
          </p:nvCxnSpPr>
          <p:spPr>
            <a:xfrm rot="5400000" flipH="1" flipV="1">
              <a:off x="4890454" y="1076467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4" name="Straight Connector 1283"/>
            <p:cNvCxnSpPr/>
            <p:nvPr/>
          </p:nvCxnSpPr>
          <p:spPr>
            <a:xfrm rot="16200000" flipV="1">
              <a:off x="4882671" y="1116823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5" name="Straight Connector 1284"/>
            <p:cNvCxnSpPr/>
            <p:nvPr/>
          </p:nvCxnSpPr>
          <p:spPr>
            <a:xfrm rot="5400000" flipH="1" flipV="1">
              <a:off x="4955600" y="1145649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6" name="Straight Connector 1285"/>
            <p:cNvCxnSpPr/>
            <p:nvPr/>
          </p:nvCxnSpPr>
          <p:spPr>
            <a:xfrm rot="16200000" flipV="1">
              <a:off x="5128146" y="1134287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Connector 1286"/>
            <p:cNvCxnSpPr/>
            <p:nvPr/>
          </p:nvCxnSpPr>
          <p:spPr>
            <a:xfrm rot="16200000" flipV="1">
              <a:off x="4998695" y="1135128"/>
              <a:ext cx="172955" cy="65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Straight Connector 1287"/>
            <p:cNvCxnSpPr/>
            <p:nvPr/>
          </p:nvCxnSpPr>
          <p:spPr>
            <a:xfrm rot="16200000" flipV="1">
              <a:off x="5045873" y="1220260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Straight Connector 1288"/>
            <p:cNvCxnSpPr/>
            <p:nvPr/>
          </p:nvCxnSpPr>
          <p:spPr>
            <a:xfrm rot="5400000" flipH="1" flipV="1">
              <a:off x="5044191" y="1180240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Straight Connector 1289"/>
            <p:cNvCxnSpPr/>
            <p:nvPr/>
          </p:nvCxnSpPr>
          <p:spPr>
            <a:xfrm rot="5400000" flipH="1" flipV="1">
              <a:off x="5070615" y="1162944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Straight Connector 1290"/>
            <p:cNvCxnSpPr/>
            <p:nvPr/>
          </p:nvCxnSpPr>
          <p:spPr>
            <a:xfrm rot="5400000" flipH="1" flipV="1">
              <a:off x="5223631" y="1174812"/>
              <a:ext cx="92243" cy="43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2" name="Straight Connector 1291"/>
            <p:cNvCxnSpPr/>
            <p:nvPr/>
          </p:nvCxnSpPr>
          <p:spPr>
            <a:xfrm rot="16200000" flipV="1">
              <a:off x="5256541" y="1174474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Straight Connector 1292"/>
            <p:cNvCxnSpPr/>
            <p:nvPr/>
          </p:nvCxnSpPr>
          <p:spPr>
            <a:xfrm rot="5400000" flipH="1" flipV="1">
              <a:off x="5284021" y="1179568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" name="Straight Connector 1293"/>
            <p:cNvCxnSpPr/>
            <p:nvPr/>
          </p:nvCxnSpPr>
          <p:spPr>
            <a:xfrm rot="16200000" flipV="1">
              <a:off x="5282003" y="1192443"/>
              <a:ext cx="138364" cy="54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5" name="Straight Connector 1294"/>
            <p:cNvCxnSpPr/>
            <p:nvPr/>
          </p:nvCxnSpPr>
          <p:spPr>
            <a:xfrm rot="5400000" flipH="1" flipV="1">
              <a:off x="5349167" y="1248750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Straight Connector 1295"/>
            <p:cNvCxnSpPr/>
            <p:nvPr/>
          </p:nvCxnSpPr>
          <p:spPr>
            <a:xfrm rot="16200000" flipV="1">
              <a:off x="5365118" y="1243656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Straight Connector 1296"/>
            <p:cNvCxnSpPr/>
            <p:nvPr/>
          </p:nvCxnSpPr>
          <p:spPr>
            <a:xfrm rot="5400000" flipH="1" flipV="1">
              <a:off x="5392598" y="1254516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Straight Connector 1297"/>
            <p:cNvCxnSpPr/>
            <p:nvPr/>
          </p:nvCxnSpPr>
          <p:spPr>
            <a:xfrm rot="5400000" flipH="1" flipV="1">
              <a:off x="5096580" y="867216"/>
              <a:ext cx="818653" cy="705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Straight Connector 1298"/>
            <p:cNvCxnSpPr/>
            <p:nvPr/>
          </p:nvCxnSpPr>
          <p:spPr>
            <a:xfrm rot="16200000" flipV="1">
              <a:off x="5408549" y="1249421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Straight Connector 1299"/>
            <p:cNvCxnSpPr/>
            <p:nvPr/>
          </p:nvCxnSpPr>
          <p:spPr>
            <a:xfrm rot="16200000" flipV="1">
              <a:off x="5246164" y="822802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Straight Connector 1300"/>
            <p:cNvCxnSpPr/>
            <p:nvPr/>
          </p:nvCxnSpPr>
          <p:spPr>
            <a:xfrm rot="5400000" flipH="1" flipV="1">
              <a:off x="5245152" y="821792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Straight Connector 1301"/>
            <p:cNvCxnSpPr/>
            <p:nvPr/>
          </p:nvCxnSpPr>
          <p:spPr>
            <a:xfrm rot="16200000" flipV="1">
              <a:off x="5244145" y="857392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" name="Straight Connector 1302"/>
            <p:cNvCxnSpPr/>
            <p:nvPr/>
          </p:nvCxnSpPr>
          <p:spPr>
            <a:xfrm rot="5400000" flipH="1" flipV="1">
              <a:off x="5345900" y="891982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Straight Connector 1303"/>
            <p:cNvCxnSpPr/>
            <p:nvPr/>
          </p:nvCxnSpPr>
          <p:spPr>
            <a:xfrm rot="16200000" flipV="1">
              <a:off x="5378474" y="926574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Straight Connector 1304"/>
            <p:cNvCxnSpPr/>
            <p:nvPr/>
          </p:nvCxnSpPr>
          <p:spPr>
            <a:xfrm rot="5400000" flipH="1" flipV="1">
              <a:off x="5359159" y="874686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Straight Connector 1305"/>
            <p:cNvCxnSpPr/>
            <p:nvPr/>
          </p:nvCxnSpPr>
          <p:spPr>
            <a:xfrm rot="16200000" flipV="1">
              <a:off x="5633868" y="632549"/>
              <a:ext cx="17295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Straight Connector 1306"/>
            <p:cNvCxnSpPr/>
            <p:nvPr/>
          </p:nvCxnSpPr>
          <p:spPr>
            <a:xfrm rot="16200000" flipV="1">
              <a:off x="5700023" y="771922"/>
              <a:ext cx="138364" cy="6514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Straight Connector 1307"/>
            <p:cNvCxnSpPr/>
            <p:nvPr/>
          </p:nvCxnSpPr>
          <p:spPr>
            <a:xfrm rot="5400000" flipH="1" flipV="1">
              <a:off x="5741077" y="801782"/>
              <a:ext cx="126834" cy="542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Straight Connector 1308"/>
            <p:cNvCxnSpPr/>
            <p:nvPr/>
          </p:nvCxnSpPr>
          <p:spPr>
            <a:xfrm rot="16200000" flipV="1">
              <a:off x="5699711" y="842811"/>
              <a:ext cx="242137" cy="2714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Straight Connector 1309"/>
            <p:cNvCxnSpPr/>
            <p:nvPr/>
          </p:nvCxnSpPr>
          <p:spPr>
            <a:xfrm rot="5400000" flipH="1" flipV="1">
              <a:off x="5713283" y="856382"/>
              <a:ext cx="242137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Straight Connector 1310"/>
            <p:cNvCxnSpPr/>
            <p:nvPr/>
          </p:nvCxnSpPr>
          <p:spPr>
            <a:xfrm rot="16200000" flipV="1">
              <a:off x="5781456" y="788209"/>
              <a:ext cx="138364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Straight Connector 1311"/>
            <p:cNvCxnSpPr/>
            <p:nvPr/>
          </p:nvCxnSpPr>
          <p:spPr>
            <a:xfrm rot="5400000" flipH="1" flipV="1">
              <a:off x="5762143" y="736323"/>
              <a:ext cx="242137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Straight Connector 1312"/>
            <p:cNvCxnSpPr/>
            <p:nvPr/>
          </p:nvCxnSpPr>
          <p:spPr>
            <a:xfrm rot="16200000" flipV="1">
              <a:off x="5656352" y="874687"/>
              <a:ext cx="51886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Straight Connector 1313"/>
            <p:cNvCxnSpPr/>
            <p:nvPr/>
          </p:nvCxnSpPr>
          <p:spPr>
            <a:xfrm rot="5400000" flipH="1" flipV="1">
              <a:off x="5746576" y="920808"/>
              <a:ext cx="403562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Straight Connector 1314"/>
            <p:cNvCxnSpPr/>
            <p:nvPr/>
          </p:nvCxnSpPr>
          <p:spPr>
            <a:xfrm rot="5400000">
              <a:off x="5877157" y="615254"/>
              <a:ext cx="207546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Straight Connector 1315"/>
            <p:cNvCxnSpPr/>
            <p:nvPr/>
          </p:nvCxnSpPr>
          <p:spPr>
            <a:xfrm rot="16200000" flipH="1">
              <a:off x="6060487" y="961164"/>
              <a:ext cx="62263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Straight Connector 1316"/>
            <p:cNvCxnSpPr/>
            <p:nvPr/>
          </p:nvCxnSpPr>
          <p:spPr>
            <a:xfrm rot="5400000" flipH="1" flipV="1">
              <a:off x="6260250" y="1139884"/>
              <a:ext cx="28825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Straight Connector 1317"/>
            <p:cNvCxnSpPr/>
            <p:nvPr/>
          </p:nvCxnSpPr>
          <p:spPr>
            <a:xfrm rot="16200000" flipV="1">
              <a:off x="6367770" y="1064937"/>
              <a:ext cx="138364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Straight Connector 1318"/>
            <p:cNvCxnSpPr/>
            <p:nvPr/>
          </p:nvCxnSpPr>
          <p:spPr>
            <a:xfrm rot="16200000" flipH="1">
              <a:off x="6434934" y="1134119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Straight Connector 1319"/>
            <p:cNvCxnSpPr/>
            <p:nvPr/>
          </p:nvCxnSpPr>
          <p:spPr>
            <a:xfrm rot="5400000" flipH="1" flipV="1">
              <a:off x="6421386" y="1076468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Straight Connector 1320"/>
            <p:cNvCxnSpPr/>
            <p:nvPr/>
          </p:nvCxnSpPr>
          <p:spPr>
            <a:xfrm rot="16200000" flipV="1">
              <a:off x="6413603" y="1116824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Straight Connector 1321"/>
            <p:cNvCxnSpPr/>
            <p:nvPr/>
          </p:nvCxnSpPr>
          <p:spPr>
            <a:xfrm rot="5400000" flipH="1" flipV="1">
              <a:off x="6486532" y="1145650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/>
            <p:cNvCxnSpPr/>
            <p:nvPr/>
          </p:nvCxnSpPr>
          <p:spPr>
            <a:xfrm rot="16200000" flipV="1">
              <a:off x="6659078" y="1134287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Connector 1323"/>
            <p:cNvCxnSpPr/>
            <p:nvPr/>
          </p:nvCxnSpPr>
          <p:spPr>
            <a:xfrm rot="16200000" flipV="1">
              <a:off x="6529626" y="1135128"/>
              <a:ext cx="172955" cy="65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5" name="Straight Connector 1324"/>
            <p:cNvCxnSpPr/>
            <p:nvPr/>
          </p:nvCxnSpPr>
          <p:spPr>
            <a:xfrm rot="16200000" flipV="1">
              <a:off x="6576804" y="1220260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6" name="Straight Connector 1325"/>
            <p:cNvCxnSpPr/>
            <p:nvPr/>
          </p:nvCxnSpPr>
          <p:spPr>
            <a:xfrm rot="5400000" flipH="1" flipV="1">
              <a:off x="6575122" y="1180241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Straight Connector 1326"/>
            <p:cNvCxnSpPr/>
            <p:nvPr/>
          </p:nvCxnSpPr>
          <p:spPr>
            <a:xfrm rot="5400000" flipH="1" flipV="1">
              <a:off x="6601546" y="1162945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8" name="Straight Connector 1327"/>
            <p:cNvCxnSpPr/>
            <p:nvPr/>
          </p:nvCxnSpPr>
          <p:spPr>
            <a:xfrm rot="5400000" flipH="1" flipV="1">
              <a:off x="6749806" y="1202630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9" name="Straight Connector 1328"/>
            <p:cNvCxnSpPr/>
            <p:nvPr/>
          </p:nvCxnSpPr>
          <p:spPr>
            <a:xfrm rot="16200000" flipV="1">
              <a:off x="6765758" y="1197536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0" name="Straight Connector 1329"/>
            <p:cNvCxnSpPr/>
            <p:nvPr/>
          </p:nvCxnSpPr>
          <p:spPr>
            <a:xfrm rot="5400000" flipH="1" flipV="1">
              <a:off x="6793238" y="1208395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" name="Straight Connector 1330"/>
            <p:cNvCxnSpPr/>
            <p:nvPr/>
          </p:nvCxnSpPr>
          <p:spPr>
            <a:xfrm rot="16200000" flipV="1">
              <a:off x="6809189" y="1203301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Straight Connector 1331"/>
            <p:cNvCxnSpPr/>
            <p:nvPr/>
          </p:nvCxnSpPr>
          <p:spPr>
            <a:xfrm rot="16200000" flipV="1">
              <a:off x="6796671" y="1243321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Straight Connector 1332"/>
            <p:cNvCxnSpPr/>
            <p:nvPr/>
          </p:nvCxnSpPr>
          <p:spPr>
            <a:xfrm rot="5400000" flipH="1" flipV="1">
              <a:off x="6794989" y="1203301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Straight Connector 1333"/>
            <p:cNvCxnSpPr/>
            <p:nvPr/>
          </p:nvCxnSpPr>
          <p:spPr>
            <a:xfrm rot="5400000" flipH="1" flipV="1">
              <a:off x="6821413" y="1186006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Straight Connector 1334"/>
            <p:cNvCxnSpPr/>
            <p:nvPr/>
          </p:nvCxnSpPr>
          <p:spPr>
            <a:xfrm rot="16200000" flipV="1">
              <a:off x="6853337" y="1186007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Straight Connector 1335"/>
            <p:cNvCxnSpPr/>
            <p:nvPr/>
          </p:nvCxnSpPr>
          <p:spPr>
            <a:xfrm rot="16200000" flipV="1">
              <a:off x="5702187" y="822802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Straight Connector 1336"/>
            <p:cNvCxnSpPr/>
            <p:nvPr/>
          </p:nvCxnSpPr>
          <p:spPr>
            <a:xfrm rot="5400000" flipH="1" flipV="1">
              <a:off x="5701175" y="821792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Connector 1337"/>
            <p:cNvCxnSpPr/>
            <p:nvPr/>
          </p:nvCxnSpPr>
          <p:spPr>
            <a:xfrm rot="16200000" flipV="1">
              <a:off x="5700168" y="857392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Connector 1338"/>
            <p:cNvCxnSpPr/>
            <p:nvPr/>
          </p:nvCxnSpPr>
          <p:spPr>
            <a:xfrm rot="5400000" flipH="1" flipV="1">
              <a:off x="5801923" y="891982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Straight Connector 1339"/>
            <p:cNvCxnSpPr/>
            <p:nvPr/>
          </p:nvCxnSpPr>
          <p:spPr>
            <a:xfrm rot="16200000" flipV="1">
              <a:off x="5834496" y="926574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Connector 1340"/>
            <p:cNvCxnSpPr/>
            <p:nvPr/>
          </p:nvCxnSpPr>
          <p:spPr>
            <a:xfrm rot="5400000" flipH="1" flipV="1">
              <a:off x="5815182" y="874686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2" name="Straight Connector 1341"/>
            <p:cNvCxnSpPr/>
            <p:nvPr/>
          </p:nvCxnSpPr>
          <p:spPr>
            <a:xfrm rot="16200000" flipV="1">
              <a:off x="6089891" y="632549"/>
              <a:ext cx="17295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Straight Connector 1342"/>
            <p:cNvCxnSpPr/>
            <p:nvPr/>
          </p:nvCxnSpPr>
          <p:spPr>
            <a:xfrm rot="16200000" flipV="1">
              <a:off x="5897625" y="926574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Straight Connector 1343"/>
            <p:cNvCxnSpPr/>
            <p:nvPr/>
          </p:nvCxnSpPr>
          <p:spPr>
            <a:xfrm rot="5400000" flipH="1" flipV="1">
              <a:off x="5896613" y="925565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Straight Connector 1344"/>
            <p:cNvCxnSpPr/>
            <p:nvPr/>
          </p:nvCxnSpPr>
          <p:spPr>
            <a:xfrm rot="16200000" flipV="1">
              <a:off x="5895606" y="961165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Straight Connector 1345"/>
            <p:cNvCxnSpPr/>
            <p:nvPr/>
          </p:nvCxnSpPr>
          <p:spPr>
            <a:xfrm rot="5400000" flipH="1" flipV="1">
              <a:off x="5997361" y="995755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Connector 1346"/>
            <p:cNvCxnSpPr/>
            <p:nvPr/>
          </p:nvCxnSpPr>
          <p:spPr>
            <a:xfrm rot="16200000" flipV="1">
              <a:off x="6029935" y="1030347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Straight Connector 1347"/>
            <p:cNvCxnSpPr/>
            <p:nvPr/>
          </p:nvCxnSpPr>
          <p:spPr>
            <a:xfrm rot="5400000" flipH="1" flipV="1">
              <a:off x="6010620" y="978459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Straight Connector 1348"/>
            <p:cNvCxnSpPr/>
            <p:nvPr/>
          </p:nvCxnSpPr>
          <p:spPr>
            <a:xfrm rot="16200000" flipV="1">
              <a:off x="6957664" y="1122757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Straight Connector 1349"/>
            <p:cNvCxnSpPr/>
            <p:nvPr/>
          </p:nvCxnSpPr>
          <p:spPr>
            <a:xfrm rot="5400000" flipH="1" flipV="1">
              <a:off x="6873708" y="1168710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Straight Connector 1350"/>
            <p:cNvCxnSpPr/>
            <p:nvPr/>
          </p:nvCxnSpPr>
          <p:spPr>
            <a:xfrm rot="5400000" flipH="1" flipV="1">
              <a:off x="7048392" y="1191099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Straight Connector 1351"/>
            <p:cNvCxnSpPr/>
            <p:nvPr/>
          </p:nvCxnSpPr>
          <p:spPr>
            <a:xfrm rot="16200000" flipV="1">
              <a:off x="7064344" y="1186006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Straight Connector 1352"/>
            <p:cNvCxnSpPr/>
            <p:nvPr/>
          </p:nvCxnSpPr>
          <p:spPr>
            <a:xfrm rot="5400000" flipH="1" flipV="1">
              <a:off x="7091824" y="1196865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Straight Connector 1353"/>
            <p:cNvCxnSpPr/>
            <p:nvPr/>
          </p:nvCxnSpPr>
          <p:spPr>
            <a:xfrm rot="16200000" flipV="1">
              <a:off x="7107775" y="1191771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Straight Connector 1354"/>
            <p:cNvCxnSpPr/>
            <p:nvPr/>
          </p:nvCxnSpPr>
          <p:spPr>
            <a:xfrm rot="16200000" flipV="1">
              <a:off x="7095257" y="1231791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Straight Connector 1355"/>
            <p:cNvCxnSpPr/>
            <p:nvPr/>
          </p:nvCxnSpPr>
          <p:spPr>
            <a:xfrm rot="5400000" flipH="1" flipV="1">
              <a:off x="7093575" y="1191771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Straight Connector 1356"/>
            <p:cNvCxnSpPr/>
            <p:nvPr/>
          </p:nvCxnSpPr>
          <p:spPr>
            <a:xfrm rot="5400000" flipH="1" flipV="1">
              <a:off x="7119999" y="1174475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Straight Connector 1357"/>
            <p:cNvCxnSpPr/>
            <p:nvPr/>
          </p:nvCxnSpPr>
          <p:spPr>
            <a:xfrm rot="16200000" flipV="1">
              <a:off x="7198382" y="1128354"/>
              <a:ext cx="13836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Straight Connector 1358"/>
            <p:cNvCxnSpPr/>
            <p:nvPr/>
          </p:nvCxnSpPr>
          <p:spPr>
            <a:xfrm rot="16200000" flipH="1">
              <a:off x="7265546" y="1197536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Straight Connector 1359"/>
            <p:cNvCxnSpPr/>
            <p:nvPr/>
          </p:nvCxnSpPr>
          <p:spPr>
            <a:xfrm rot="5400000" flipH="1" flipV="1">
              <a:off x="7251998" y="1139884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1" name="Straight Connector 1360"/>
            <p:cNvCxnSpPr/>
            <p:nvPr/>
          </p:nvCxnSpPr>
          <p:spPr>
            <a:xfrm rot="16200000" flipV="1">
              <a:off x="7244215" y="1180241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Connector 1361"/>
            <p:cNvCxnSpPr/>
            <p:nvPr/>
          </p:nvCxnSpPr>
          <p:spPr>
            <a:xfrm rot="5400000" flipH="1" flipV="1">
              <a:off x="7317144" y="1209066"/>
              <a:ext cx="16142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3" name="Straight Connector 1362"/>
            <p:cNvCxnSpPr/>
            <p:nvPr/>
          </p:nvCxnSpPr>
          <p:spPr>
            <a:xfrm rot="5400000" flipH="1" flipV="1">
              <a:off x="7012959" y="867217"/>
              <a:ext cx="818653" cy="705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4" name="Straight Connector 1363"/>
            <p:cNvCxnSpPr/>
            <p:nvPr/>
          </p:nvCxnSpPr>
          <p:spPr>
            <a:xfrm rot="16200000" flipV="1">
              <a:off x="7162544" y="822802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Straight Connector 1364"/>
            <p:cNvCxnSpPr/>
            <p:nvPr/>
          </p:nvCxnSpPr>
          <p:spPr>
            <a:xfrm rot="5400000" flipH="1" flipV="1">
              <a:off x="7161531" y="821793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Straight Connector 1365"/>
            <p:cNvCxnSpPr/>
            <p:nvPr/>
          </p:nvCxnSpPr>
          <p:spPr>
            <a:xfrm rot="16200000" flipV="1">
              <a:off x="7160525" y="857393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Straight Connector 1366"/>
            <p:cNvCxnSpPr/>
            <p:nvPr/>
          </p:nvCxnSpPr>
          <p:spPr>
            <a:xfrm rot="5400000" flipH="1" flipV="1">
              <a:off x="7262280" y="891982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Straight Connector 1367"/>
            <p:cNvCxnSpPr/>
            <p:nvPr/>
          </p:nvCxnSpPr>
          <p:spPr>
            <a:xfrm rot="16200000" flipV="1">
              <a:off x="7294853" y="926574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Straight Connector 1368"/>
            <p:cNvCxnSpPr/>
            <p:nvPr/>
          </p:nvCxnSpPr>
          <p:spPr>
            <a:xfrm rot="5400000" flipH="1" flipV="1">
              <a:off x="7275539" y="874686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Straight Connector 1369"/>
            <p:cNvCxnSpPr/>
            <p:nvPr/>
          </p:nvCxnSpPr>
          <p:spPr>
            <a:xfrm rot="16200000" flipV="1">
              <a:off x="7550248" y="632550"/>
              <a:ext cx="17295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Connector 1370"/>
            <p:cNvCxnSpPr/>
            <p:nvPr/>
          </p:nvCxnSpPr>
          <p:spPr>
            <a:xfrm rot="16200000" flipV="1">
              <a:off x="7616403" y="771923"/>
              <a:ext cx="138364" cy="6514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Straight Connector 1371"/>
            <p:cNvCxnSpPr/>
            <p:nvPr/>
          </p:nvCxnSpPr>
          <p:spPr>
            <a:xfrm rot="5400000" flipH="1" flipV="1">
              <a:off x="7657456" y="801782"/>
              <a:ext cx="126834" cy="542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Connector 1372"/>
            <p:cNvCxnSpPr/>
            <p:nvPr/>
          </p:nvCxnSpPr>
          <p:spPr>
            <a:xfrm rot="16200000" flipV="1">
              <a:off x="7616091" y="842811"/>
              <a:ext cx="242137" cy="2714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Connector 1373"/>
            <p:cNvCxnSpPr/>
            <p:nvPr/>
          </p:nvCxnSpPr>
          <p:spPr>
            <a:xfrm rot="5400000" flipH="1" flipV="1">
              <a:off x="7629662" y="856383"/>
              <a:ext cx="242137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Straight Connector 1374"/>
            <p:cNvCxnSpPr/>
            <p:nvPr/>
          </p:nvCxnSpPr>
          <p:spPr>
            <a:xfrm rot="16200000" flipV="1">
              <a:off x="7697835" y="788210"/>
              <a:ext cx="138364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Straight Connector 1375"/>
            <p:cNvCxnSpPr/>
            <p:nvPr/>
          </p:nvCxnSpPr>
          <p:spPr>
            <a:xfrm rot="5400000" flipH="1" flipV="1">
              <a:off x="7678522" y="736324"/>
              <a:ext cx="242137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Connector 1376"/>
            <p:cNvCxnSpPr/>
            <p:nvPr/>
          </p:nvCxnSpPr>
          <p:spPr>
            <a:xfrm rot="16200000" flipV="1">
              <a:off x="7572731" y="874687"/>
              <a:ext cx="51886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Straight Connector 1377"/>
            <p:cNvCxnSpPr/>
            <p:nvPr/>
          </p:nvCxnSpPr>
          <p:spPr>
            <a:xfrm rot="5400000" flipH="1" flipV="1">
              <a:off x="7662956" y="920809"/>
              <a:ext cx="403562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Straight Connector 1378"/>
            <p:cNvCxnSpPr/>
            <p:nvPr/>
          </p:nvCxnSpPr>
          <p:spPr>
            <a:xfrm rot="5400000">
              <a:off x="7793536" y="615255"/>
              <a:ext cx="207546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Straight Connector 1379"/>
            <p:cNvCxnSpPr/>
            <p:nvPr/>
          </p:nvCxnSpPr>
          <p:spPr>
            <a:xfrm rot="16200000" flipH="1">
              <a:off x="7976867" y="961165"/>
              <a:ext cx="62263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Straight Connector 1380"/>
            <p:cNvCxnSpPr/>
            <p:nvPr/>
          </p:nvCxnSpPr>
          <p:spPr>
            <a:xfrm rot="5400000" flipH="1" flipV="1">
              <a:off x="8176629" y="1139885"/>
              <a:ext cx="28825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Straight Connector 1381"/>
            <p:cNvCxnSpPr/>
            <p:nvPr/>
          </p:nvCxnSpPr>
          <p:spPr>
            <a:xfrm rot="16200000" flipV="1">
              <a:off x="8284150" y="1064938"/>
              <a:ext cx="13836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Straight Connector 1382"/>
            <p:cNvCxnSpPr/>
            <p:nvPr/>
          </p:nvCxnSpPr>
          <p:spPr>
            <a:xfrm rot="16200000" flipH="1">
              <a:off x="8351314" y="1134120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Straight Connector 1383"/>
            <p:cNvCxnSpPr/>
            <p:nvPr/>
          </p:nvCxnSpPr>
          <p:spPr>
            <a:xfrm rot="16200000" flipV="1">
              <a:off x="7618566" y="822802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Straight Connector 1384"/>
            <p:cNvCxnSpPr/>
            <p:nvPr/>
          </p:nvCxnSpPr>
          <p:spPr>
            <a:xfrm rot="5400000" flipH="1" flipV="1">
              <a:off x="7617554" y="821793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/>
            <p:cNvCxnSpPr/>
            <p:nvPr/>
          </p:nvCxnSpPr>
          <p:spPr>
            <a:xfrm rot="16200000" flipV="1">
              <a:off x="7616547" y="857393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Straight Connector 1386"/>
            <p:cNvCxnSpPr/>
            <p:nvPr/>
          </p:nvCxnSpPr>
          <p:spPr>
            <a:xfrm rot="5400000" flipH="1" flipV="1">
              <a:off x="7718302" y="891982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Straight Connector 1387"/>
            <p:cNvCxnSpPr/>
            <p:nvPr/>
          </p:nvCxnSpPr>
          <p:spPr>
            <a:xfrm rot="16200000" flipV="1">
              <a:off x="7750876" y="926574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/>
            <p:cNvCxnSpPr/>
            <p:nvPr/>
          </p:nvCxnSpPr>
          <p:spPr>
            <a:xfrm rot="5400000" flipH="1" flipV="1">
              <a:off x="7731561" y="874686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Straight Connector 1389"/>
            <p:cNvCxnSpPr/>
            <p:nvPr/>
          </p:nvCxnSpPr>
          <p:spPr>
            <a:xfrm rot="16200000" flipV="1">
              <a:off x="8006271" y="632550"/>
              <a:ext cx="17295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Straight Connector 1390"/>
            <p:cNvCxnSpPr/>
            <p:nvPr/>
          </p:nvCxnSpPr>
          <p:spPr>
            <a:xfrm rot="16200000" flipV="1">
              <a:off x="7814005" y="926575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Straight Connector 1391"/>
            <p:cNvCxnSpPr/>
            <p:nvPr/>
          </p:nvCxnSpPr>
          <p:spPr>
            <a:xfrm rot="5400000" flipH="1" flipV="1">
              <a:off x="7812992" y="925566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3" name="Straight Connector 1392"/>
            <p:cNvCxnSpPr/>
            <p:nvPr/>
          </p:nvCxnSpPr>
          <p:spPr>
            <a:xfrm rot="16200000" flipV="1">
              <a:off x="7811985" y="961165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Straight Connector 1393"/>
            <p:cNvCxnSpPr/>
            <p:nvPr/>
          </p:nvCxnSpPr>
          <p:spPr>
            <a:xfrm rot="5400000" flipH="1" flipV="1">
              <a:off x="7913740" y="995755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Straight Connector 1394"/>
            <p:cNvCxnSpPr/>
            <p:nvPr/>
          </p:nvCxnSpPr>
          <p:spPr>
            <a:xfrm rot="16200000" flipV="1">
              <a:off x="7946314" y="1030347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Straight Connector 1395"/>
            <p:cNvCxnSpPr/>
            <p:nvPr/>
          </p:nvCxnSpPr>
          <p:spPr>
            <a:xfrm rot="5400000" flipH="1" flipV="1">
              <a:off x="7926999" y="978459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Straight Connector 1396"/>
            <p:cNvCxnSpPr/>
            <p:nvPr/>
          </p:nvCxnSpPr>
          <p:spPr>
            <a:xfrm rot="16200000" flipV="1">
              <a:off x="8428878" y="1128522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Straight Connector 1397"/>
            <p:cNvCxnSpPr/>
            <p:nvPr/>
          </p:nvCxnSpPr>
          <p:spPr>
            <a:xfrm rot="16200000" flipV="1">
              <a:off x="8299427" y="1129363"/>
              <a:ext cx="172955" cy="65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Straight Connector 1398"/>
            <p:cNvCxnSpPr/>
            <p:nvPr/>
          </p:nvCxnSpPr>
          <p:spPr>
            <a:xfrm rot="16200000" flipV="1">
              <a:off x="8346604" y="1214495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Straight Connector 1399"/>
            <p:cNvCxnSpPr/>
            <p:nvPr/>
          </p:nvCxnSpPr>
          <p:spPr>
            <a:xfrm rot="5400000" flipH="1" flipV="1">
              <a:off x="8344923" y="1174475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1" name="Straight Connector 1400"/>
            <p:cNvCxnSpPr/>
            <p:nvPr/>
          </p:nvCxnSpPr>
          <p:spPr>
            <a:xfrm rot="5400000" flipH="1" flipV="1">
              <a:off x="8371347" y="1157180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" name="Straight Connector 1401"/>
            <p:cNvCxnSpPr/>
            <p:nvPr/>
          </p:nvCxnSpPr>
          <p:spPr>
            <a:xfrm rot="5400000" flipH="1" flipV="1">
              <a:off x="8519606" y="1196865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Straight Connector 1402"/>
            <p:cNvCxnSpPr/>
            <p:nvPr/>
          </p:nvCxnSpPr>
          <p:spPr>
            <a:xfrm rot="16200000" flipV="1">
              <a:off x="8535558" y="1191771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Straight Connector 1403"/>
            <p:cNvCxnSpPr/>
            <p:nvPr/>
          </p:nvCxnSpPr>
          <p:spPr>
            <a:xfrm rot="5400000" flipH="1" flipV="1">
              <a:off x="8563038" y="1202630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Straight Connector 1404"/>
            <p:cNvCxnSpPr/>
            <p:nvPr/>
          </p:nvCxnSpPr>
          <p:spPr>
            <a:xfrm rot="16200000" flipV="1">
              <a:off x="8578989" y="1197536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Straight Connector 1405"/>
            <p:cNvCxnSpPr/>
            <p:nvPr/>
          </p:nvCxnSpPr>
          <p:spPr>
            <a:xfrm rot="16200000" flipV="1">
              <a:off x="8566471" y="1237556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/>
            <p:cNvCxnSpPr/>
            <p:nvPr/>
          </p:nvCxnSpPr>
          <p:spPr>
            <a:xfrm rot="5400000" flipH="1" flipV="1">
              <a:off x="8564790" y="1197536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Connector 1407"/>
            <p:cNvCxnSpPr/>
            <p:nvPr/>
          </p:nvCxnSpPr>
          <p:spPr>
            <a:xfrm rot="5400000" flipH="1" flipV="1">
              <a:off x="8591214" y="1180241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Connector 1408"/>
            <p:cNvCxnSpPr/>
            <p:nvPr/>
          </p:nvCxnSpPr>
          <p:spPr>
            <a:xfrm rot="16200000" flipV="1">
              <a:off x="8623137" y="1180242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Straight Connector 1409"/>
            <p:cNvCxnSpPr/>
            <p:nvPr/>
          </p:nvCxnSpPr>
          <p:spPr>
            <a:xfrm rot="16200000" flipV="1">
              <a:off x="8727464" y="1116992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Straight Connector 1410"/>
            <p:cNvCxnSpPr/>
            <p:nvPr/>
          </p:nvCxnSpPr>
          <p:spPr>
            <a:xfrm rot="5400000" flipH="1" flipV="1">
              <a:off x="8643509" y="1162945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Straight Connector 1411"/>
            <p:cNvCxnSpPr/>
            <p:nvPr/>
          </p:nvCxnSpPr>
          <p:spPr>
            <a:xfrm rot="5400000" flipH="1" flipV="1">
              <a:off x="8818192" y="1185334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Arrow Connector 1268"/>
            <p:cNvCxnSpPr/>
            <p:nvPr/>
          </p:nvCxnSpPr>
          <p:spPr>
            <a:xfrm>
              <a:off x="5429250" y="321707"/>
              <a:ext cx="971550" cy="1588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0" name="TextBox 1269"/>
            <p:cNvSpPr txBox="1"/>
            <p:nvPr/>
          </p:nvSpPr>
          <p:spPr>
            <a:xfrm>
              <a:off x="5314950" y="9525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Beacon</a:t>
              </a:r>
            </a:p>
          </p:txBody>
        </p:sp>
        <p:cxnSp>
          <p:nvCxnSpPr>
            <p:cNvPr id="1271" name="Straight Arrow Connector 1270"/>
            <p:cNvCxnSpPr/>
            <p:nvPr/>
          </p:nvCxnSpPr>
          <p:spPr>
            <a:xfrm>
              <a:off x="7372350" y="321707"/>
              <a:ext cx="971550" cy="1588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2" name="TextBox 1271"/>
            <p:cNvSpPr txBox="1"/>
            <p:nvPr/>
          </p:nvSpPr>
          <p:spPr>
            <a:xfrm>
              <a:off x="7258050" y="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Beacon</a:t>
              </a:r>
            </a:p>
          </p:txBody>
        </p:sp>
      </p:grpSp>
      <p:grpSp>
        <p:nvGrpSpPr>
          <p:cNvPr id="17" name="Group 601"/>
          <p:cNvGrpSpPr/>
          <p:nvPr/>
        </p:nvGrpSpPr>
        <p:grpSpPr>
          <a:xfrm>
            <a:off x="171450" y="4057650"/>
            <a:ext cx="3486150" cy="1314450"/>
            <a:chOff x="0" y="3657600"/>
            <a:chExt cx="3674616" cy="1771650"/>
          </a:xfrm>
        </p:grpSpPr>
        <p:sp>
          <p:nvSpPr>
            <p:cNvPr id="596" name="Rectangle 595"/>
            <p:cNvSpPr/>
            <p:nvPr/>
          </p:nvSpPr>
          <p:spPr>
            <a:xfrm>
              <a:off x="0" y="3657600"/>
              <a:ext cx="3674616" cy="1771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228600" y="3737610"/>
              <a:ext cx="337185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SIFT</a:t>
              </a:r>
            </a:p>
          </p:txBody>
        </p:sp>
      </p:grpSp>
      <p:sp>
        <p:nvSpPr>
          <p:cNvPr id="599" name="Rectangle 598"/>
          <p:cNvSpPr/>
          <p:nvPr/>
        </p:nvSpPr>
        <p:spPr>
          <a:xfrm>
            <a:off x="171450" y="4972050"/>
            <a:ext cx="3486150" cy="422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Pattern match in time domain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171450" y="4572000"/>
            <a:ext cx="3486150" cy="422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Does </a:t>
            </a:r>
            <a:r>
              <a:rPr lang="en-US" sz="2000" b="1" i="1" dirty="0">
                <a:solidFill>
                  <a:srgbClr val="FF0000"/>
                </a:solidFill>
              </a:rPr>
              <a:t>not </a:t>
            </a:r>
            <a:r>
              <a:rPr lang="en-US" sz="2000" b="1" dirty="0">
                <a:solidFill>
                  <a:srgbClr val="FF0000"/>
                </a:solidFill>
              </a:rPr>
              <a:t>decode packets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5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43"/>
    </mc:Choice>
    <mc:Fallback xmlns="">
      <p:transition spd="slow" advTm="95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8212 0.0023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37778 0.0006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897" grpId="0" animBg="1"/>
      <p:bldP spid="897" grpId="1" animBg="1"/>
      <p:bldP spid="897" grpId="2" animBg="1"/>
      <p:bldP spid="967" grpId="0" animBg="1"/>
      <p:bldP spid="967" grpId="1" animBg="1"/>
      <p:bldP spid="967" grpId="2" animBg="1"/>
      <p:bldP spid="599" grpId="0" animBg="1"/>
      <p:bldP spid="60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BS Discovery: Optimizing with SIFT</a:t>
            </a:r>
          </a:p>
        </p:txBody>
      </p:sp>
      <p:pic>
        <p:nvPicPr>
          <p:cNvPr id="48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2343150"/>
            <a:ext cx="927652" cy="762000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1314450" y="32004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314450" y="32004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573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002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431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5812522" y="3143250"/>
            <a:ext cx="1731278" cy="864656"/>
            <a:chOff x="514350" y="3657600"/>
            <a:chExt cx="1731278" cy="864656"/>
          </a:xfrm>
        </p:grpSpPr>
        <p:sp>
          <p:nvSpPr>
            <p:cNvPr id="56" name="Rectangle 55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02728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6155422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7"/>
          <p:cNvGrpSpPr/>
          <p:nvPr/>
        </p:nvGrpSpPr>
        <p:grpSpPr>
          <a:xfrm>
            <a:off x="1322839" y="3445778"/>
            <a:ext cx="1672555" cy="466130"/>
            <a:chOff x="1314450" y="3991570"/>
            <a:chExt cx="1672555" cy="466130"/>
          </a:xfrm>
        </p:grpSpPr>
        <p:sp>
          <p:nvSpPr>
            <p:cNvPr id="69" name="TextBox 68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5" name="Group 73"/>
          <p:cNvGrpSpPr/>
          <p:nvPr/>
        </p:nvGrpSpPr>
        <p:grpSpPr>
          <a:xfrm>
            <a:off x="5837689" y="3380239"/>
            <a:ext cx="1672555" cy="466130"/>
            <a:chOff x="5829300" y="4000500"/>
            <a:chExt cx="1672555" cy="466130"/>
          </a:xfrm>
        </p:grpSpPr>
        <p:sp>
          <p:nvSpPr>
            <p:cNvPr id="75" name="TextBox 74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600200" y="5829300"/>
            <a:ext cx="613526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SIFT enables faster discovery algorithms</a:t>
            </a:r>
          </a:p>
        </p:txBody>
      </p:sp>
      <p:pic>
        <p:nvPicPr>
          <p:cNvPr id="64" name="Picture 63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543050"/>
            <a:ext cx="1267239" cy="1485900"/>
          </a:xfrm>
          <a:prstGeom prst="rect">
            <a:avLst/>
          </a:prstGeom>
        </p:spPr>
      </p:pic>
      <p:grpSp>
        <p:nvGrpSpPr>
          <p:cNvPr id="6" name="Group 94"/>
          <p:cNvGrpSpPr/>
          <p:nvPr/>
        </p:nvGrpSpPr>
        <p:grpSpPr>
          <a:xfrm>
            <a:off x="971551" y="4286250"/>
            <a:ext cx="2171699" cy="1529258"/>
            <a:chOff x="1803161" y="4514850"/>
            <a:chExt cx="1542498" cy="1321191"/>
          </a:xfrm>
        </p:grpSpPr>
        <p:grpSp>
          <p:nvGrpSpPr>
            <p:cNvPr id="7" name="Group 93"/>
            <p:cNvGrpSpPr/>
            <p:nvPr/>
          </p:nvGrpSpPr>
          <p:grpSpPr>
            <a:xfrm>
              <a:off x="2088359" y="4514850"/>
              <a:ext cx="1257300" cy="1010147"/>
              <a:chOff x="2088359" y="4514850"/>
              <a:chExt cx="1257300" cy="1010147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rot="5400000" flipH="1" flipV="1">
                <a:off x="1594447" y="5019455"/>
                <a:ext cx="1010147" cy="937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088359" y="5507829"/>
                <a:ext cx="1257300" cy="1588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2502490" y="5543550"/>
              <a:ext cx="423775" cy="292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Time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1374498" y="4943513"/>
              <a:ext cx="1100878" cy="24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Amplitude</a:t>
              </a:r>
              <a:endParaRPr lang="en-US" sz="1200" dirty="0"/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1428750" y="4514850"/>
            <a:ext cx="5545948" cy="800100"/>
            <a:chOff x="1428750" y="4514850"/>
            <a:chExt cx="5545948" cy="800100"/>
          </a:xfrm>
        </p:grpSpPr>
        <p:grpSp>
          <p:nvGrpSpPr>
            <p:cNvPr id="9" name="Group 1047"/>
            <p:cNvGrpSpPr/>
            <p:nvPr/>
          </p:nvGrpSpPr>
          <p:grpSpPr>
            <a:xfrm>
              <a:off x="1428750" y="4719387"/>
              <a:ext cx="1600200" cy="595563"/>
              <a:chOff x="4743450" y="4457699"/>
              <a:chExt cx="4143373" cy="10287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473032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473186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V="1">
                <a:off x="474036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743707" y="5171045"/>
                <a:ext cx="36143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V="1">
                <a:off x="4794679" y="5139123"/>
                <a:ext cx="430942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961238" y="5291781"/>
                <a:ext cx="25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V="1">
                <a:off x="4966386" y="52866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998308" y="522845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V="1">
                <a:off x="5145817" y="5138094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524467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524621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V="1">
                <a:off x="525471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5360515" y="5235403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V="1">
                <a:off x="5674327" y="5220215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V="1">
                <a:off x="5439290" y="5213779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V="1">
                <a:off x="5537886" y="5328336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5550758" y="5277107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552818" y="5256255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5811794" y="5267583"/>
                <a:ext cx="111212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V="1">
                <a:off x="5866371" y="5270155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5911420" y="528225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 flipV="1">
                <a:off x="5926867" y="5285860"/>
                <a:ext cx="166816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6025720" y="536566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 flipV="1">
                <a:off x="6056872" y="535356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6101922" y="537261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5788239" y="4889285"/>
                <a:ext cx="986997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V="1">
                <a:off x="6133072" y="536051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V="1">
                <a:off x="5996892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6004610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V="1">
                <a:off x="6012336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6152894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V="1">
                <a:off x="6210045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6204637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V="1">
                <a:off x="6553715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V="1">
                <a:off x="6660292" y="4775886"/>
                <a:ext cx="166816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6729157" y="4828275"/>
                <a:ext cx="152915" cy="95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 flipV="1">
                <a:off x="6688224" y="4871781"/>
                <a:ext cx="291929" cy="476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 flipH="1" flipV="1">
                <a:off x="6712036" y="4895593"/>
                <a:ext cx="29192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6200000" flipV="1">
                <a:off x="6803167" y="4804462"/>
                <a:ext cx="16681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6797761" y="4741906"/>
                <a:ext cx="291929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6200000" flipV="1">
                <a:off x="6688094" y="4908722"/>
                <a:ext cx="625561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6814751" y="4964327"/>
                <a:ext cx="48654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6990063" y="4595941"/>
                <a:ext cx="2502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7467342" y="4971278"/>
                <a:ext cx="66726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7684358" y="5145045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V="1">
                <a:off x="7831867" y="5054686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7930721" y="5138094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7932265" y="5068588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V="1">
                <a:off x="7940761" y="511724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8046565" y="5151996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16200000" flipV="1">
                <a:off x="8360377" y="5136807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V="1">
                <a:off x="8125340" y="5130371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V="1">
                <a:off x="8223936" y="5244929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236808" y="5193700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8238868" y="5172848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8483170" y="5226653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V="1">
                <a:off x="8514322" y="521455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559372" y="523360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6200000" flipV="1">
                <a:off x="8590522" y="522150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V="1">
                <a:off x="8609697" y="52727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8622569" y="522150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624629" y="5200651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V="1">
                <a:off x="8712283" y="520065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V="1">
                <a:off x="6796993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6804711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V="1">
                <a:off x="6812437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6952995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V="1">
                <a:off x="7010146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7004738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V="1">
                <a:off x="7353816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6200000" flipV="1">
                <a:off x="7139893" y="4971280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7147611" y="4979002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V="1">
                <a:off x="7155337" y="5012983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7295895" y="5054685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V="1">
                <a:off x="7353046" y="5096391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7347638" y="5033833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Freeform 169"/>
            <p:cNvSpPr/>
            <p:nvPr/>
          </p:nvSpPr>
          <p:spPr>
            <a:xfrm>
              <a:off x="2351314" y="4572000"/>
              <a:ext cx="449036" cy="121920"/>
            </a:xfrm>
            <a:custGeom>
              <a:avLst/>
              <a:gdLst>
                <a:gd name="connsiteX0" fmla="*/ 0 w 444137"/>
                <a:gd name="connsiteY0" fmla="*/ 200297 h 200297"/>
                <a:gd name="connsiteX1" fmla="*/ 121920 w 444137"/>
                <a:gd name="connsiteY1" fmla="*/ 34834 h 200297"/>
                <a:gd name="connsiteX2" fmla="*/ 444137 w 444137"/>
                <a:gd name="connsiteY2" fmla="*/ 0 h 20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137" h="200297">
                  <a:moveTo>
                    <a:pt x="0" y="200297"/>
                  </a:moveTo>
                  <a:cubicBezTo>
                    <a:pt x="23948" y="134257"/>
                    <a:pt x="47897" y="68217"/>
                    <a:pt x="121920" y="34834"/>
                  </a:cubicBezTo>
                  <a:cubicBezTo>
                    <a:pt x="195943" y="1451"/>
                    <a:pt x="320040" y="725"/>
                    <a:pt x="444137" y="0"/>
                  </a:cubicBezTo>
                </a:path>
              </a:pathLst>
            </a:cu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800350" y="4514850"/>
              <a:ext cx="417434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Matched against </a:t>
              </a:r>
              <a:r>
                <a:rPr lang="en-US" b="1" dirty="0">
                  <a:solidFill>
                    <a:schemeClr val="accent1"/>
                  </a:solidFill>
                </a:rPr>
                <a:t>18 MHz</a:t>
              </a:r>
              <a:r>
                <a:rPr lang="en-US" b="1" dirty="0"/>
                <a:t> packet signature</a:t>
              </a: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6229350" y="403152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MHz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8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28"/>
    </mc:Choice>
    <mc:Fallback xmlns="">
      <p:transition spd="slow" advTm="41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6" grpId="0" animBg="1"/>
      <p:bldP spid="66" grpId="1" animBg="1"/>
      <p:bldP spid="67" grpId="0" animBg="1"/>
      <p:bldP spid="8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BS Discovery: Optimizing with SIFT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28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/>
              <a:t>Linear SIFT (L-SIFT)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57650" y="46863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57650" y="46863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005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34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863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4572000" y="4171950"/>
            <a:ext cx="97155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45745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45745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49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07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9"/>
          <p:cNvGrpSpPr/>
          <p:nvPr/>
        </p:nvGrpSpPr>
        <p:grpSpPr>
          <a:xfrm>
            <a:off x="4914900" y="2000250"/>
            <a:ext cx="457200" cy="1314450"/>
            <a:chOff x="4914900" y="2000250"/>
            <a:chExt cx="457200" cy="1314450"/>
          </a:xfrm>
        </p:grpSpPr>
        <p:sp>
          <p:nvSpPr>
            <p:cNvPr id="21" name="Arc 20"/>
            <p:cNvSpPr/>
            <p:nvPr/>
          </p:nvSpPr>
          <p:spPr>
            <a:xfrm>
              <a:off x="5086350" y="2000250"/>
              <a:ext cx="285750" cy="914400"/>
            </a:xfrm>
            <a:prstGeom prst="arc">
              <a:avLst>
                <a:gd name="adj1" fmla="val 11245886"/>
                <a:gd name="adj2" fmla="val 107395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4900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5257800" y="2000250"/>
            <a:ext cx="457200" cy="1314450"/>
            <a:chOff x="5257800" y="2000250"/>
            <a:chExt cx="457200" cy="1314450"/>
          </a:xfrm>
        </p:grpSpPr>
        <p:sp>
          <p:nvSpPr>
            <p:cNvPr id="22" name="Arc 21"/>
            <p:cNvSpPr/>
            <p:nvPr/>
          </p:nvSpPr>
          <p:spPr>
            <a:xfrm>
              <a:off x="5429250" y="2000250"/>
              <a:ext cx="285750" cy="914400"/>
            </a:xfrm>
            <a:prstGeom prst="arc">
              <a:avLst>
                <a:gd name="adj1" fmla="val 11245886"/>
                <a:gd name="adj2" fmla="val 21485197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57800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5591175" y="2000250"/>
            <a:ext cx="466725" cy="1314450"/>
            <a:chOff x="5591175" y="2000250"/>
            <a:chExt cx="466725" cy="1314450"/>
          </a:xfrm>
        </p:grpSpPr>
        <p:sp>
          <p:nvSpPr>
            <p:cNvPr id="24" name="Arc 23"/>
            <p:cNvSpPr/>
            <p:nvPr/>
          </p:nvSpPr>
          <p:spPr>
            <a:xfrm>
              <a:off x="5772150" y="2000250"/>
              <a:ext cx="285750" cy="914400"/>
            </a:xfrm>
            <a:prstGeom prst="arc">
              <a:avLst>
                <a:gd name="adj1" fmla="val 11245886"/>
                <a:gd name="adj2" fmla="val 21485197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91175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4005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721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580389" y="2702828"/>
            <a:ext cx="1672555" cy="466130"/>
            <a:chOff x="1314450" y="3991570"/>
            <a:chExt cx="1672555" cy="466130"/>
          </a:xfrm>
        </p:grpSpPr>
        <p:sp>
          <p:nvSpPr>
            <p:cNvPr id="14" name="TextBox 13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7721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1150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4579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721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579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292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61"/>
          <p:cNvGrpSpPr/>
          <p:nvPr/>
        </p:nvGrpSpPr>
        <p:grpSpPr>
          <a:xfrm>
            <a:off x="4066039" y="4931678"/>
            <a:ext cx="2677661" cy="468997"/>
            <a:chOff x="1665739" y="4931678"/>
            <a:chExt cx="2677661" cy="468997"/>
          </a:xfrm>
        </p:grpSpPr>
        <p:grpSp>
          <p:nvGrpSpPr>
            <p:cNvPr id="19" name="Group 12"/>
            <p:cNvGrpSpPr/>
            <p:nvPr/>
          </p:nvGrpSpPr>
          <p:grpSpPr>
            <a:xfrm>
              <a:off x="1665739" y="4931678"/>
              <a:ext cx="1672555" cy="466130"/>
              <a:chOff x="1314450" y="3991570"/>
              <a:chExt cx="1672555" cy="46613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4450" y="39915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657350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5417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43150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01255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371850" y="4933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14750" y="4933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57650" y="493901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</p:grpSp>
      <p:sp>
        <p:nvSpPr>
          <p:cNvPr id="66" name="Arc 65"/>
          <p:cNvSpPr/>
          <p:nvPr/>
        </p:nvSpPr>
        <p:spPr>
          <a:xfrm>
            <a:off x="5657850" y="4171950"/>
            <a:ext cx="97155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4857750" y="4171950"/>
            <a:ext cx="68580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5943600" y="4171950"/>
            <a:ext cx="68580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37147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Jump SIFT (J-SIFT)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8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59"/>
    </mc:Choice>
    <mc:Fallback xmlns="">
      <p:transition spd="slow" advTm="56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  <p:bldP spid="37" grpId="1" animBg="1"/>
      <p:bldP spid="5" grpId="0" animBg="1"/>
      <p:bldP spid="6" grpId="0" animBg="1"/>
      <p:bldP spid="7" grpId="0" animBg="1"/>
      <p:bldP spid="8" grpId="0" animBg="1"/>
      <p:bldP spid="9" grpId="0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63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9215490">
            <a:off x="2071446" y="1868342"/>
            <a:ext cx="949614" cy="228517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71650" y="1428750"/>
            <a:ext cx="342900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Discovery: Comparison to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1900" y="3829050"/>
            <a:ext cx="342900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00050" y="1295400"/>
          <a:ext cx="87439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4175" y="142875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Baseline =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(B x 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950" y="1731918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L-SIFT =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(B/W)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05740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J-SIFT =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(B/W)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97082" y="2800350"/>
            <a:ext cx="3648255" cy="2800350"/>
            <a:chOff x="1697082" y="2800350"/>
            <a:chExt cx="3648255" cy="280035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1817643" y="4543425"/>
              <a:ext cx="211455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1697082" y="3486150"/>
              <a:ext cx="1160418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914650" y="3028950"/>
              <a:ext cx="1028700" cy="45720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43350" y="2800350"/>
              <a:ext cx="14019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2X reduction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9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39"/>
    </mc:Choice>
    <mc:Fallback xmlns="">
      <p:transition spd="slow" advTm="63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 animBg="1"/>
      <p:bldP spid="6" grpId="1" animBg="1"/>
      <p:bldP spid="7" grpId="0" animBg="1"/>
      <p:bldP spid="7" grpId="1" animBg="1"/>
      <p:bldGraphic spid="5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Spatial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1450" y="4229100"/>
            <a:ext cx="88011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WhiteFi System Challenges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733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733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877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877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1877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114800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743700" y="518773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Disconnection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00900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2105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2"/>
    </mc:Choice>
    <mc:Fallback xmlns="">
      <p:transition spd="slow" advTm="18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Operating in TV Bands</a:t>
            </a:r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2915550" y="4214813"/>
            <a:ext cx="893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 flipH="1">
            <a:off x="3553725" y="4214813"/>
            <a:ext cx="25558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2659963" y="4452938"/>
            <a:ext cx="893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 flipV="1">
            <a:off x="2659963" y="4214813"/>
            <a:ext cx="255587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V="1">
            <a:off x="3809313" y="4167188"/>
            <a:ext cx="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3553725" y="4167188"/>
            <a:ext cx="255588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3553725" y="4405313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H="1">
            <a:off x="3745813" y="4167188"/>
            <a:ext cx="25400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3553725" y="440531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3553725" y="4452938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 flipV="1">
            <a:off x="3745813" y="4405313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 flipV="1">
            <a:off x="3745813" y="4214813"/>
            <a:ext cx="25400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 flipV="1">
            <a:off x="3999813" y="4167188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3809313" y="421481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355163" y="4419600"/>
            <a:ext cx="170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tx1"/>
                </a:solidFill>
              </a:rPr>
              <a:t>Wireless Card</a:t>
            </a:r>
          </a:p>
        </p:txBody>
      </p:sp>
      <p:sp>
        <p:nvSpPr>
          <p:cNvPr id="19" name="Line 55"/>
          <p:cNvSpPr>
            <a:spLocks noChangeShapeType="1"/>
          </p:cNvSpPr>
          <p:nvPr/>
        </p:nvSpPr>
        <p:spPr bwMode="auto">
          <a:xfrm>
            <a:off x="3802963" y="4152900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831163" y="3273029"/>
          <a:ext cx="2286000" cy="213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Visio" r:id="rId4" imgW="817760" imgH="765078" progId="Visio.Drawing.11">
                  <p:embed/>
                </p:oleObj>
              </mc:Choice>
              <mc:Fallback>
                <p:oleObj name="Visio" r:id="rId4" imgW="817760" imgH="7650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63" y="3273029"/>
                        <a:ext cx="2286000" cy="2137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63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6241363" y="2209800"/>
            <a:ext cx="15240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Scanner</a:t>
            </a:r>
          </a:p>
        </p:txBody>
      </p:sp>
      <p:cxnSp>
        <p:nvCxnSpPr>
          <p:cNvPr id="22" name="Elbow Connector 21"/>
          <p:cNvCxnSpPr>
            <a:stCxn id="21" idx="1"/>
          </p:cNvCxnSpPr>
          <p:nvPr/>
        </p:nvCxnSpPr>
        <p:spPr>
          <a:xfrm rot="10800000" flipV="1">
            <a:off x="2888563" y="2514600"/>
            <a:ext cx="3352800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ular Callout 22"/>
          <p:cNvSpPr/>
          <p:nvPr/>
        </p:nvSpPr>
        <p:spPr>
          <a:xfrm>
            <a:off x="373963" y="1981200"/>
            <a:ext cx="2057400" cy="1219200"/>
          </a:xfrm>
          <a:prstGeom prst="wedgeRectCallout">
            <a:avLst>
              <a:gd name="adj1" fmla="val 21247"/>
              <a:gd name="adj2" fmla="val 63844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DSP Routines detect TV presence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45963" y="4114800"/>
            <a:ext cx="15240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UHF Translator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802963" y="4343400"/>
            <a:ext cx="11430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297763" y="4724400"/>
            <a:ext cx="2057400" cy="1066800"/>
          </a:xfrm>
          <a:prstGeom prst="wedgeRectCallout">
            <a:avLst>
              <a:gd name="adj1" fmla="val 16518"/>
              <a:gd name="adj2" fmla="val -64976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channel for data communication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2888563" y="3886200"/>
            <a:ext cx="1981200" cy="304800"/>
          </a:xfrm>
          <a:prstGeom prst="bentConnector3">
            <a:avLst>
              <a:gd name="adj1" fmla="val 7356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583763" y="4876800"/>
            <a:ext cx="17526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Modify driver to operate in 5-10-20-40 MHz</a:t>
            </a:r>
          </a:p>
        </p:txBody>
      </p:sp>
      <p:sp>
        <p:nvSpPr>
          <p:cNvPr id="29" name="Arc 13"/>
          <p:cNvSpPr>
            <a:spLocks noChangeAspect="1"/>
          </p:cNvSpPr>
          <p:nvPr/>
        </p:nvSpPr>
        <p:spPr bwMode="auto">
          <a:xfrm rot="2018351">
            <a:off x="6416471" y="4119616"/>
            <a:ext cx="457200" cy="495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Arc 14"/>
          <p:cNvSpPr>
            <a:spLocks noChangeAspect="1"/>
          </p:cNvSpPr>
          <p:nvPr/>
        </p:nvSpPr>
        <p:spPr bwMode="auto">
          <a:xfrm rot="2018351">
            <a:off x="6610146" y="4089454"/>
            <a:ext cx="547688" cy="593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Arc 15"/>
          <p:cNvSpPr>
            <a:spLocks noChangeAspect="1"/>
          </p:cNvSpPr>
          <p:nvPr/>
        </p:nvSpPr>
        <p:spPr bwMode="auto">
          <a:xfrm rot="2018351">
            <a:off x="6802234" y="4081516"/>
            <a:ext cx="639762" cy="6937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163" y="4953000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Transmission in the</a:t>
            </a:r>
          </a:p>
          <a:p>
            <a:pPr algn="ctr"/>
            <a:r>
              <a:rPr lang="en-US" i="1" dirty="0"/>
              <a:t>TV Band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75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8662156"/>
      </p:ext>
    </p:extLst>
  </p:cSld>
  <p:clrMapOvr>
    <a:masterClrMapping/>
  </p:clrMapOvr>
  <p:transition advTm="461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repeatCount="2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6423 -0.0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2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repeatCount="2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7986 0.00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2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21215 -0.0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KNOWS: Salient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pPr marL="539496" indent="-457200"/>
            <a:r>
              <a:rPr lang="en-US" dirty="0"/>
              <a:t>Prototype has transceiver and scanner</a:t>
            </a:r>
          </a:p>
          <a:p>
            <a:pPr marL="539496" indent="-457200"/>
            <a:endParaRPr lang="en-US" dirty="0"/>
          </a:p>
          <a:p>
            <a:pPr marL="539496" indent="-457200"/>
            <a:endParaRPr lang="en-US" dirty="0"/>
          </a:p>
          <a:p>
            <a:pPr marL="539496" indent="-457200"/>
            <a:endParaRPr lang="en-US" dirty="0"/>
          </a:p>
          <a:p>
            <a:pPr marL="539496" indent="-457200"/>
            <a:endParaRPr lang="en-US" dirty="0"/>
          </a:p>
          <a:p>
            <a:pPr marL="539496" indent="-457200"/>
            <a:r>
              <a:rPr lang="en-US" dirty="0"/>
              <a:t>Use scanner as receiver when not scanning</a:t>
            </a:r>
          </a:p>
          <a:p>
            <a:pPr marL="939546" lvl="1" indent="-457200">
              <a:buNone/>
            </a:pPr>
            <a:endParaRPr lang="en-US" dirty="0"/>
          </a:p>
          <a:p>
            <a:pPr marL="539496" indent="-457200">
              <a:buNone/>
            </a:pP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209800" y="2209800"/>
            <a:ext cx="4952999" cy="1705953"/>
            <a:chOff x="1776" y="1728"/>
            <a:chExt cx="3536" cy="131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6" y="1728"/>
              <a:ext cx="3216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6" y="1969"/>
              <a:ext cx="900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" y="1969"/>
              <a:ext cx="900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74" y="2072"/>
              <a:ext cx="786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74" y="2072"/>
              <a:ext cx="786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4176" y="2880"/>
              <a:ext cx="8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Scanner Antenna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4304" y="1824"/>
              <a:ext cx="10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Data Transceiver Antenna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2400" y="2416"/>
              <a:ext cx="983" cy="161"/>
            </a:xfrm>
            <a:custGeom>
              <a:avLst/>
              <a:gdLst/>
              <a:ahLst/>
              <a:cxnLst>
                <a:cxn ang="0">
                  <a:pos x="980" y="0"/>
                </a:cxn>
                <a:cxn ang="0">
                  <a:pos x="0" y="161"/>
                </a:cxn>
              </a:cxnLst>
              <a:rect l="0" t="0" r="r" b="b"/>
              <a:pathLst>
                <a:path w="983" h="161">
                  <a:moveTo>
                    <a:pt x="980" y="0"/>
                  </a:moveTo>
                  <a:cubicBezTo>
                    <a:pt x="983" y="51"/>
                    <a:pt x="544" y="124"/>
                    <a:pt x="0" y="161"/>
                  </a:cubicBezTo>
                </a:path>
              </a:pathLst>
            </a:custGeom>
            <a:noFill/>
            <a:ln w="12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2447" y="2484"/>
              <a:ext cx="983" cy="116"/>
            </a:xfrm>
            <a:custGeom>
              <a:avLst/>
              <a:gdLst/>
              <a:ahLst/>
              <a:cxnLst>
                <a:cxn ang="0">
                  <a:pos x="982" y="0"/>
                </a:cxn>
                <a:cxn ang="0">
                  <a:pos x="0" y="116"/>
                </a:cxn>
              </a:cxnLst>
              <a:rect l="0" t="0" r="r" b="b"/>
              <a:pathLst>
                <a:path w="983" h="116">
                  <a:moveTo>
                    <a:pt x="982" y="0"/>
                  </a:moveTo>
                  <a:cubicBezTo>
                    <a:pt x="983" y="51"/>
                    <a:pt x="543" y="103"/>
                    <a:pt x="0" y="116"/>
                  </a:cubicBezTo>
                </a:path>
              </a:pathLst>
            </a:custGeom>
            <a:noFill/>
            <a:ln w="12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792" y="2688"/>
              <a:ext cx="336" cy="240"/>
            </a:xfrm>
            <a:custGeom>
              <a:avLst/>
              <a:gdLst/>
              <a:ahLst/>
              <a:cxnLst>
                <a:cxn ang="0">
                  <a:pos x="102" y="183"/>
                </a:cxn>
                <a:cxn ang="0">
                  <a:pos x="0" y="0"/>
                </a:cxn>
              </a:cxnLst>
              <a:rect l="0" t="0" r="r" b="b"/>
              <a:pathLst>
                <a:path w="102" h="183">
                  <a:moveTo>
                    <a:pt x="102" y="183"/>
                  </a:moveTo>
                  <a:cubicBezTo>
                    <a:pt x="46" y="183"/>
                    <a:pt x="0" y="101"/>
                    <a:pt x="0" y="0"/>
                  </a:cubicBezTo>
                </a:path>
              </a:pathLst>
            </a:cu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215" y="2199"/>
              <a:ext cx="335" cy="168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307" y="0"/>
                </a:cxn>
                <a:cxn ang="0">
                  <a:pos x="307" y="0"/>
                </a:cxn>
              </a:cxnLst>
              <a:rect l="0" t="0" r="r" b="b"/>
              <a:pathLst>
                <a:path w="307" h="159">
                  <a:moveTo>
                    <a:pt x="0" y="159"/>
                  </a:moveTo>
                  <a:cubicBezTo>
                    <a:pt x="170" y="159"/>
                    <a:pt x="307" y="88"/>
                    <a:pt x="307" y="0"/>
                  </a:cubicBezTo>
                  <a:cubicBezTo>
                    <a:pt x="307" y="0"/>
                    <a:pt x="307" y="0"/>
                    <a:pt x="307" y="0"/>
                  </a:cubicBezTo>
                </a:path>
              </a:pathLst>
            </a:cu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82315"/>
      </p:ext>
    </p:extLst>
  </p:cSld>
  <p:clrMapOvr>
    <a:masterClrMapping/>
  </p:clrMapOvr>
  <p:transition advTm="37519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667000" y="4069080"/>
            <a:ext cx="5791201" cy="1833419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KNOWS Platform: Salient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marL="539496" indent="-457200"/>
            <a:r>
              <a:rPr lang="en-US" dirty="0"/>
              <a:t>Can dynamically </a:t>
            </a:r>
            <a:r>
              <a:rPr lang="en-US" dirty="0">
                <a:solidFill>
                  <a:srgbClr val="FF0000"/>
                </a:solidFill>
              </a:rPr>
              <a:t>adjust channel-width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center-frequency.</a:t>
            </a:r>
            <a:r>
              <a:rPr lang="en-US" dirty="0"/>
              <a:t> </a:t>
            </a:r>
          </a:p>
          <a:p>
            <a:pPr marL="539496" indent="-457200"/>
            <a:r>
              <a:rPr lang="en-US" dirty="0"/>
              <a:t>Low time overhead for switching</a:t>
            </a:r>
          </a:p>
          <a:p>
            <a:pPr marL="539496" indent="-457200">
              <a:buNone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can change </a:t>
            </a:r>
            <a:r>
              <a:rPr lang="en-US">
                <a:sym typeface="Wingdings" pitchFamily="2" charset="2"/>
              </a:rPr>
              <a:t>at fine-grained </a:t>
            </a:r>
            <a:r>
              <a:rPr lang="en-US" dirty="0">
                <a:sym typeface="Wingdings" pitchFamily="2" charset="2"/>
              </a:rPr>
              <a:t>time-scale</a:t>
            </a:r>
            <a:endParaRPr lang="en-US" dirty="0"/>
          </a:p>
          <a:p>
            <a:pPr marL="539496" indent="-457200"/>
            <a:endParaRPr lang="en-US" dirty="0"/>
          </a:p>
          <a:p>
            <a:pPr marL="539496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5897880"/>
            <a:ext cx="670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869935" y="5676146"/>
            <a:ext cx="461665" cy="1057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267200" y="4678680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3000" y="498348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743994" y="4677886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667000" y="4069080"/>
            <a:ext cx="5791201" cy="1833419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667000" y="4069080"/>
            <a:ext cx="5791201" cy="1833419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286794" y="4677886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711483" y="3474720"/>
            <a:ext cx="3165231" cy="10972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Transceiver can tune </a:t>
            </a:r>
          </a:p>
          <a:p>
            <a:pPr algn="ctr"/>
            <a:r>
              <a:rPr lang="en-US" sz="2000" b="1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contiguous spectrum </a:t>
            </a:r>
          </a:p>
          <a:p>
            <a:pPr algn="ctr"/>
            <a:r>
              <a:rPr lang="en-US" sz="2000" b="1" dirty="0"/>
              <a:t>bands only!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77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530718"/>
      </p:ext>
    </p:extLst>
  </p:cSld>
  <p:clrMapOvr>
    <a:masterClrMapping/>
  </p:clrMapOvr>
  <p:transition advTm="30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16666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0833 -0.000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3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1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2263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CC"/>
                </a:solidFill>
              </a:rPr>
              <a:t>Changing Channel Widths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9057" y="4192392"/>
            <a:ext cx="8808440" cy="167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6200000" flipV="1">
            <a:off x="973123" y="3940722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 flipV="1">
            <a:off x="1108745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V="1">
            <a:off x="1375795" y="3932333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V="1">
            <a:off x="1241571" y="3932333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V="1">
            <a:off x="1510019" y="3940722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1065401" y="3387046"/>
            <a:ext cx="1593908" cy="167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6200000" flipV="1">
            <a:off x="1746309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16200000" flipV="1">
            <a:off x="1881931" y="394351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6200000" flipV="1">
            <a:off x="2148981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 flipV="1">
            <a:off x="2014757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 flipV="1">
            <a:off x="2283205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 flipV="1">
            <a:off x="2417429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 flipV="1">
            <a:off x="2553051" y="394351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 flipV="1">
            <a:off x="2820101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V="1">
            <a:off x="2685877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16200000" flipV="1">
            <a:off x="2954325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16200000" flipV="1">
            <a:off x="3096938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6200000" flipV="1">
            <a:off x="3232560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16200000" flipV="1">
            <a:off x="3499610" y="3925342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6200000" flipV="1">
            <a:off x="3768058" y="3925342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6200000" flipV="1">
            <a:off x="3633834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V="1">
            <a:off x="2803322" y="3388444"/>
            <a:ext cx="1593908" cy="167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16200000" flipV="1">
            <a:off x="3895291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rot="16200000" flipV="1">
            <a:off x="4029515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16200000" flipV="1">
            <a:off x="4163739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V="1">
            <a:off x="3326238" y="2980184"/>
            <a:ext cx="2416028" cy="41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16200000" flipV="1">
            <a:off x="4566411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16200000" flipV="1">
            <a:off x="4432187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V="1">
            <a:off x="4700635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6200000" flipV="1">
            <a:off x="4843248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16200000" flipV="1">
            <a:off x="4978870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16200000" flipV="1">
            <a:off x="4549632" y="3381453"/>
            <a:ext cx="1593908" cy="167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16200000" flipV="1">
            <a:off x="5229142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V="1">
            <a:off x="5497590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V="1">
            <a:off x="5363366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V="1">
            <a:off x="5624823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6200000" flipV="1">
            <a:off x="5759047" y="3936527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16200000" flipV="1">
            <a:off x="5893271" y="3936527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V="1">
            <a:off x="6028893" y="3937925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16200000" flipV="1">
            <a:off x="6295943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16200000" flipV="1">
            <a:off x="6161719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6200000" flipV="1">
            <a:off x="6430167" y="3936527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16200000" flipV="1">
            <a:off x="6572780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16200000" flipV="1">
            <a:off x="6708402" y="3929536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16200000" flipV="1">
            <a:off x="6279164" y="3382851"/>
            <a:ext cx="1593908" cy="167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16200000" flipV="1">
            <a:off x="6981040" y="395050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16200000" flipV="1">
            <a:off x="7116662" y="3951907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rot="16200000" flipV="1">
            <a:off x="7383712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16200000" flipV="1">
            <a:off x="7249488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16200000" flipV="1">
            <a:off x="7517936" y="395050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16200000" flipH="1">
            <a:off x="985705" y="4129473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rot="5400000" flipH="1" flipV="1">
            <a:off x="981512" y="4116892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16200000" flipH="1">
            <a:off x="810934" y="4139260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 flipH="1" flipV="1">
            <a:off x="806741" y="4126679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16200000" flipH="1">
            <a:off x="636163" y="4140658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 flipH="1" flipV="1">
            <a:off x="631970" y="4128077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16200000" flipH="1">
            <a:off x="476772" y="4132269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 flipH="1" flipV="1">
            <a:off x="472579" y="4119688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rot="16200000" flipH="1">
            <a:off x="317381" y="4132269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5400000" flipH="1" flipV="1">
            <a:off x="313188" y="4119688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rot="16200000" flipH="1">
            <a:off x="7835315" y="4142056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rot="5400000" flipH="1" flipV="1">
            <a:off x="7831122" y="4129475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rot="16200000" flipH="1">
            <a:off x="7979326" y="4143454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 flipH="1" flipV="1">
            <a:off x="7975133" y="4130873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16200000" flipH="1">
            <a:off x="8138717" y="4143454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5400000" flipH="1" flipV="1">
            <a:off x="8134524" y="4130873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rot="16200000" flipH="1">
            <a:off x="8298108" y="4143454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 flipH="1" flipV="1">
            <a:off x="8293915" y="4130873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16200000" flipH="1">
            <a:off x="8442119" y="4144852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5400000" flipH="1" flipV="1">
            <a:off x="8437926" y="4132271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71771" y="1244936"/>
            <a:ext cx="617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Scheme 1: Turn off certain subcarriers ~ OFDMA</a:t>
            </a:r>
          </a:p>
        </p:txBody>
      </p:sp>
      <p:cxnSp>
        <p:nvCxnSpPr>
          <p:cNvPr id="136" name="Straight Connector 135"/>
          <p:cNvCxnSpPr/>
          <p:nvPr/>
        </p:nvCxnSpPr>
        <p:spPr bwMode="auto">
          <a:xfrm rot="16200000" flipH="1">
            <a:off x="145407" y="4128074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 rot="5400000" flipH="1" flipV="1">
            <a:off x="141214" y="4115493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3858935" y="4697045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MHz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850103" y="4687511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MHz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51933" y="4600979"/>
            <a:ext cx="8410802" cy="287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51" name="TextBox 150"/>
          <p:cNvSpPr txBox="1"/>
          <p:nvPr/>
        </p:nvSpPr>
        <p:spPr>
          <a:xfrm>
            <a:off x="259890" y="5486390"/>
            <a:ext cx="695042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0" dirty="0"/>
              <a:t>Issues: Guard band? Pilot tones? Modulation scheme?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78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144142"/>
      </p:ext>
    </p:extLst>
  </p:cSld>
  <p:clrMapOvr>
    <a:masterClrMapping/>
  </p:clrMapOvr>
  <p:transition advTm="57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149"/>
                                        </p:tgtEl>
                                      </p:cBhvr>
                                      <p:by x="4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7" grpId="0"/>
      <p:bldP spid="15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2263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CC"/>
                </a:solidFill>
              </a:rPr>
              <a:t>Changing Channel Widths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33270" y="1042814"/>
            <a:ext cx="617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Scheme 2: reduce subcarrier spacing and width!</a:t>
            </a:r>
          </a:p>
          <a:p>
            <a:r>
              <a:rPr lang="en-US" sz="2400" i="0" dirty="0">
                <a:sym typeface="Symbol"/>
              </a:rPr>
              <a:t> Increase symbol interval</a:t>
            </a:r>
            <a:endParaRPr lang="en-US" sz="2400" i="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9057" y="4298267"/>
            <a:ext cx="8808440" cy="167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89"/>
          <p:cNvGrpSpPr/>
          <p:nvPr/>
        </p:nvGrpSpPr>
        <p:grpSpPr>
          <a:xfrm>
            <a:off x="157992" y="1899017"/>
            <a:ext cx="8439325" cy="2498522"/>
            <a:chOff x="157992" y="1899017"/>
            <a:chExt cx="8439325" cy="2498522"/>
          </a:xfrm>
        </p:grpSpPr>
        <p:cxnSp>
          <p:nvCxnSpPr>
            <p:cNvPr id="9" name="Straight Connector 8"/>
            <p:cNvCxnSpPr/>
            <p:nvPr/>
          </p:nvCxnSpPr>
          <p:spPr bwMode="auto">
            <a:xfrm rot="16200000" flipV="1">
              <a:off x="973123" y="4046597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6200000" flipV="1">
              <a:off x="1108745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V="1">
              <a:off x="1375795" y="4038208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1241571" y="4038208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V="1">
              <a:off x="1510019" y="4046597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V="1">
              <a:off x="1065401" y="3492921"/>
              <a:ext cx="1593908" cy="167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6200000" flipV="1">
              <a:off x="1746309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6200000" flipV="1">
              <a:off x="1881931" y="404939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V="1">
              <a:off x="2148981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 flipV="1">
              <a:off x="2014757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V="1">
              <a:off x="2283205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2417429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 flipV="1">
              <a:off x="2553051" y="404939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 flipV="1">
              <a:off x="2820101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V="1">
              <a:off x="2685877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16200000" flipV="1">
              <a:off x="2954325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V="1">
              <a:off x="3096938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6200000" flipV="1">
              <a:off x="3232560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V="1">
              <a:off x="3499610" y="4031217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6200000" flipV="1">
              <a:off x="3768058" y="4031217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V="1">
              <a:off x="3633834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16200000" flipV="1">
              <a:off x="2803322" y="3494319"/>
              <a:ext cx="1593908" cy="167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16200000" flipV="1">
              <a:off x="3895291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 flipV="1">
              <a:off x="4029515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6200000" flipV="1">
              <a:off x="4163739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6200000" flipV="1">
              <a:off x="3326238" y="3086059"/>
              <a:ext cx="2416028" cy="419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V="1">
              <a:off x="4566411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V="1">
              <a:off x="4432187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 flipV="1">
              <a:off x="4700635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V="1">
              <a:off x="4843248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 flipV="1">
              <a:off x="4978870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V="1">
              <a:off x="4549632" y="3487328"/>
              <a:ext cx="1593908" cy="167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V="1">
              <a:off x="5229142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6200000" flipV="1">
              <a:off x="5497590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6200000" flipV="1">
              <a:off x="5363366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16200000" flipV="1">
              <a:off x="5624823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6200000" flipV="1">
              <a:off x="5759047" y="4042402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6200000" flipV="1">
              <a:off x="5893271" y="4042402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V="1">
              <a:off x="6028893" y="4043800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 flipV="1">
              <a:off x="6295943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16200000" flipV="1">
              <a:off x="6161719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6200000" flipV="1">
              <a:off x="6430167" y="4042402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6200000" flipV="1">
              <a:off x="6572780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 flipV="1">
              <a:off x="6708402" y="4035411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V="1">
              <a:off x="6279164" y="3488726"/>
              <a:ext cx="1593908" cy="167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16200000" flipV="1">
              <a:off x="6981040" y="405638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16200000" flipV="1">
              <a:off x="7116662" y="4057782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6200000" flipV="1">
              <a:off x="7383712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6200000" flipV="1">
              <a:off x="7249488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V="1">
              <a:off x="7517936" y="405638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6200000" flipH="1">
              <a:off x="985705" y="4235348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5400000" flipH="1" flipV="1">
              <a:off x="981512" y="4222767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rot="16200000" flipH="1">
              <a:off x="810934" y="4245135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 flipH="1" flipV="1">
              <a:off x="806741" y="4232554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636163" y="4246533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5400000" flipH="1" flipV="1">
              <a:off x="631970" y="4233952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476772" y="4238144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472579" y="4225563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16200000" flipH="1">
              <a:off x="317381" y="4238144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5400000" flipH="1" flipV="1">
              <a:off x="313188" y="4225563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 flipH="1">
              <a:off x="7835315" y="4247931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 rot="5400000" flipH="1" flipV="1">
              <a:off x="7831122" y="4235350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7979326" y="4249329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rot="5400000" flipH="1" flipV="1">
              <a:off x="7975133" y="4236748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16200000" flipH="1">
              <a:off x="8138717" y="4249329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rot="5400000" flipH="1" flipV="1">
              <a:off x="8134524" y="4236748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16200000" flipH="1">
              <a:off x="8298108" y="4249329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5400000" flipH="1" flipV="1">
              <a:off x="8293915" y="4236748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6200000" flipH="1">
              <a:off x="8442119" y="4250727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rot="5400000" flipH="1" flipV="1">
              <a:off x="8437926" y="4238146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16200000" flipH="1">
              <a:off x="145407" y="4233949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rot="5400000" flipH="1" flipV="1">
              <a:off x="141214" y="4221368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3858935" y="4697045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MHz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850103" y="4687511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MHz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51933" y="4706854"/>
            <a:ext cx="8410802" cy="287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789272" y="5534524"/>
            <a:ext cx="66868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0" dirty="0"/>
              <a:t>Properties: same # of subcarriers, </a:t>
            </a:r>
            <a:r>
              <a:rPr lang="en-US" sz="2400" i="0"/>
              <a:t>same modulation </a:t>
            </a:r>
            <a:endParaRPr lang="en-US" sz="24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79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422222"/>
      </p:ext>
    </p:extLst>
  </p:cSld>
  <p:clrMapOvr>
    <a:masterClrMapping/>
  </p:clrMapOvr>
  <p:transition advTm="54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7" grpId="0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8" y="2286000"/>
            <a:ext cx="706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Why not </a:t>
            </a:r>
            <a:r>
              <a:rPr lang="en-US" sz="5400" dirty="0">
                <a:solidFill>
                  <a:schemeClr val="accent3"/>
                </a:solidFill>
              </a:rPr>
              <a:t>reuse</a:t>
            </a:r>
            <a:r>
              <a:rPr lang="en-US" sz="5400" dirty="0"/>
              <a:t> Wi-Fi based solutions, as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5"/>
    </mc:Choice>
    <mc:Fallback xmlns="">
      <p:transition spd="slow" advTm="5835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Adaptive Channel-Width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Why is this a good thing…? </a:t>
            </a:r>
          </a:p>
          <a:p>
            <a:pPr marL="539496" indent="-457200">
              <a:buFont typeface="+mj-lt"/>
              <a:buAutoNum type="arabicPeriod"/>
            </a:pPr>
            <a:endParaRPr lang="en-US" dirty="0"/>
          </a:p>
          <a:p>
            <a:pPr marL="539496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Fragmentation</a:t>
            </a:r>
          </a:p>
          <a:p>
            <a:pPr marL="539496" indent="-457200">
              <a:buNone/>
            </a:pPr>
            <a:r>
              <a:rPr lang="en-US" sz="2600" dirty="0"/>
              <a:t>	</a:t>
            </a:r>
            <a:r>
              <a:rPr lang="en-US" sz="2600" dirty="0">
                <a:sym typeface="Wingdings" pitchFamily="2" charset="2"/>
              </a:rPr>
              <a:t> White spaces may have different sizes</a:t>
            </a:r>
          </a:p>
          <a:p>
            <a:pPr marL="539496" indent="-457200">
              <a:buNone/>
            </a:pPr>
            <a:r>
              <a:rPr lang="en-US" sz="2600" dirty="0">
                <a:sym typeface="Wingdings" pitchFamily="2" charset="2"/>
              </a:rPr>
              <a:t>	 Make use of narrow white spaces if necessary</a:t>
            </a:r>
          </a:p>
          <a:p>
            <a:pPr marL="539496" indent="-457200">
              <a:buNone/>
            </a:pPr>
            <a:endParaRPr lang="en-US" dirty="0"/>
          </a:p>
          <a:p>
            <a:pPr marL="539496" indent="-457200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Opportunistic, load-aware channel allocation</a:t>
            </a:r>
            <a:endParaRPr lang="en-US" dirty="0"/>
          </a:p>
          <a:p>
            <a:pPr marL="539496" indent="-457200">
              <a:buNone/>
            </a:pPr>
            <a:r>
              <a:rPr lang="en-US" sz="2600" dirty="0">
                <a:sym typeface="Wingdings" pitchFamily="2" charset="2"/>
              </a:rPr>
              <a:t>	 Few nodes:  Give them wider bands!</a:t>
            </a:r>
          </a:p>
          <a:p>
            <a:pPr marL="539496" indent="-457200">
              <a:buNone/>
            </a:pPr>
            <a:r>
              <a:rPr lang="en-US" sz="2600" dirty="0">
                <a:sym typeface="Wingdings" pitchFamily="2" charset="2"/>
              </a:rPr>
              <a:t>	 Many nodes: Partition the spectrum in narrower bands</a:t>
            </a:r>
            <a:endParaRPr lang="en-US" sz="2600" dirty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767756" y="2546251"/>
            <a:ext cx="3108958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20972" y="1941342"/>
            <a:ext cx="787791" cy="59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11815" y="2574388"/>
            <a:ext cx="114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2658" y="1938998"/>
            <a:ext cx="351693" cy="59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05226" y="1938998"/>
            <a:ext cx="157088" cy="59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28781" y="1938998"/>
            <a:ext cx="368105" cy="59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96222" y="14208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5Mhz</a:t>
            </a: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rot="5400000">
            <a:off x="6877847" y="1918034"/>
            <a:ext cx="291849" cy="36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rot="16200000">
            <a:off x="6715823" y="2040142"/>
            <a:ext cx="548125" cy="313006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80142" y="124968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20Mhz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332702" y="1699983"/>
            <a:ext cx="491142" cy="188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 rot="16200000">
            <a:off x="7491892" y="1892724"/>
            <a:ext cx="548125" cy="645941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80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442400"/>
      </p:ext>
    </p:extLst>
  </p:cSld>
  <p:clrMapOvr>
    <a:masterClrMapping/>
  </p:clrMapOvr>
  <p:transition advTm="8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3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4687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0.00139 L 0.01667 0.0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19" grpId="1"/>
      <p:bldP spid="25" grpId="0" animBg="1"/>
      <p:bldP spid="25" grpId="1" animBg="1"/>
      <p:bldP spid="25" grpId="2" animBg="1"/>
      <p:bldP spid="25" grpId="3" animBg="1"/>
      <p:bldP spid="25" grpId="4" animBg="1"/>
      <p:bldP spid="26" grpId="0"/>
      <p:bldP spid="2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57250" y="5029200"/>
            <a:ext cx="7886700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Deployment of prototype nodes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imulations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2: WhiteFi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57250" y="1543050"/>
            <a:ext cx="7893844" cy="1143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Prototype Hardware Platform</a:t>
            </a:r>
          </a:p>
          <a:p>
            <a:pPr>
              <a:buNone/>
            </a:pPr>
            <a:r>
              <a:rPr lang="en-US" dirty="0"/>
              <a:t>	Base Stations and Clients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7250" y="2771775"/>
            <a:ext cx="7893844" cy="2171700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/>
              <a:t>	Discovery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/>
              <a:t>	Spectrum Assignment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00350" y="2771775"/>
            <a:ext cx="4057650" cy="628650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Implementation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0625" y="4438650"/>
            <a:ext cx="4933950" cy="504825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Handling Disconnections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0"/>
    </mc:Choice>
    <mc:Fallback xmlns="">
      <p:transition spd="slow" advTm="27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5" grpId="0" build="allAtOnce" animBg="1"/>
      <p:bldP spid="5" grpId="1" build="allAtOnce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Spatial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1450" y="5126082"/>
            <a:ext cx="88011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WhiteFi System Challenges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733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733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877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877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51877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114800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743700" y="518773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Disconnection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00900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17492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07"/>
    </mc:Choice>
    <mc:Fallback xmlns="">
      <p:transition spd="slow" advTm="20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953000"/>
            <a:ext cx="8610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1052596"/>
          </a:xfrm>
        </p:spPr>
        <p:txBody>
          <a:bodyPr>
            <a:normAutofit fontScale="90000"/>
          </a:bodyPr>
          <a:lstStyle/>
          <a:p>
            <a:r>
              <a:rPr sz="4400" spc="0"/>
              <a:t>MSR KNOWS Program</a:t>
            </a:r>
            <a:br>
              <a:rPr spc="0"/>
            </a:br>
            <a:r>
              <a:rPr sz="3200" spc="0"/>
              <a:t>Prototypes</a:t>
            </a:r>
            <a:endParaRPr lang="en-US" sz="32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8182"/>
            <a:ext cx="8382000" cy="461664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sz="2800" dirty="0">
                <a:solidFill>
                  <a:srgbClr val="FF0000"/>
                </a:solidFill>
              </a:rPr>
              <a:t>ersion </a:t>
            </a:r>
            <a:r>
              <a:rPr lang="en-US" sz="2800" dirty="0">
                <a:solidFill>
                  <a:srgbClr val="FF0000"/>
                </a:solidFill>
              </a:rPr>
              <a:t>1: </a:t>
            </a:r>
            <a:r>
              <a:rPr lang="en-US" sz="2800" dirty="0"/>
              <a:t>Ad hoc networking in white spaces</a:t>
            </a:r>
          </a:p>
          <a:p>
            <a:pPr lvl="1">
              <a:spcAft>
                <a:spcPts val="1200"/>
              </a:spcAft>
            </a:pPr>
            <a:r>
              <a:rPr sz="2000" dirty="0"/>
              <a:t>Capable of sensing TV signals, limited hardware functionality, analysis of design through simulations</a:t>
            </a:r>
            <a:r>
              <a:rPr lang="en-US" sz="2000" dirty="0"/>
              <a:t> </a:t>
            </a:r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sz="2800" dirty="0">
                <a:solidFill>
                  <a:srgbClr val="FF0000"/>
                </a:solidFill>
              </a:rPr>
              <a:t>Version 2:</a:t>
            </a:r>
            <a:r>
              <a:rPr sz="2800" dirty="0"/>
              <a:t> </a:t>
            </a:r>
            <a:r>
              <a:rPr lang="en-US" sz="2800" dirty="0"/>
              <a:t>Infrastructure based networking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(WhiteFi)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Capable of sensing TV signals &amp; microphones</a:t>
            </a:r>
            <a:r>
              <a:rPr sz="2000" dirty="0"/>
              <a:t>, deployed in lab</a:t>
            </a:r>
          </a:p>
          <a:p>
            <a:pPr lvl="1">
              <a:spcAft>
                <a:spcPts val="1200"/>
              </a:spcAft>
              <a:buNone/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sz="2800" dirty="0">
                <a:solidFill>
                  <a:srgbClr val="FF0000"/>
                </a:solidFill>
              </a:rPr>
              <a:t>Version 3:</a:t>
            </a:r>
            <a:r>
              <a:rPr sz="2800" dirty="0"/>
              <a:t> </a:t>
            </a:r>
            <a:r>
              <a:rPr lang="en-US" sz="2800" dirty="0"/>
              <a:t>Campus-wide backbone network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(WhiteFi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Geolocation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</a:t>
            </a:r>
            <a:r>
              <a:rPr sz="2000" dirty="0"/>
              <a:t>eploy</a:t>
            </a:r>
            <a:r>
              <a:rPr lang="en-US" sz="2000" dirty="0"/>
              <a:t>ed</a:t>
            </a:r>
            <a:r>
              <a:rPr sz="2000" dirty="0"/>
              <a:t> on campus, and provide coverage in MS Shuttles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8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1"/>
    </mc:Choice>
    <mc:Fallback xmlns="">
      <p:transition spd="slow" advTm="17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</a:t>
            </a:r>
            <a:r>
              <a:rPr lang="en-US" dirty="0" err="1"/>
              <a:t>Fi</a:t>
            </a:r>
            <a:r>
              <a:rPr lang="en-US" dirty="0"/>
              <a:t>: Deployment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Implemented and deployed the </a:t>
            </a:r>
            <a:r>
              <a:rPr lang="en-US" sz="2000" dirty="0">
                <a:solidFill>
                  <a:srgbClr val="FF0000"/>
                </a:solidFill>
              </a:rPr>
              <a:t>world’s first operational white space network</a:t>
            </a:r>
            <a:r>
              <a:rPr lang="en-US" sz="2000" dirty="0"/>
              <a:t> on Microsoft Redmond campus (Oct. 16, 2009)</a:t>
            </a:r>
          </a:p>
        </p:txBody>
      </p:sp>
      <p:pic>
        <p:nvPicPr>
          <p:cNvPr id="6" name="Picture 2" descr="C:\Users\bahl\MS\Presentations\2009\WSN\Pictures\IMG_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6" y="2601104"/>
            <a:ext cx="2478308" cy="1858731"/>
          </a:xfrm>
          <a:prstGeom prst="rect">
            <a:avLst/>
          </a:prstGeom>
          <a:extLst/>
        </p:spPr>
      </p:pic>
      <p:sp>
        <p:nvSpPr>
          <p:cNvPr id="7" name="TextBox 6"/>
          <p:cNvSpPr txBox="1"/>
          <p:nvPr/>
        </p:nvSpPr>
        <p:spPr>
          <a:xfrm>
            <a:off x="746652" y="2301724"/>
            <a:ext cx="2488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>
              <a:buNone/>
            </a:pPr>
            <a:r>
              <a:rPr lang="en-US" sz="1400" i="0" dirty="0"/>
              <a:t>White Space Network Setup</a:t>
            </a:r>
          </a:p>
        </p:txBody>
      </p:sp>
      <p:pic>
        <p:nvPicPr>
          <p:cNvPr id="8" name="Picture 5" descr="C:\Users\bahl\MS\Presentations\2009\WSN\Pictures\IMG_3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87" y="4459835"/>
            <a:ext cx="2588049" cy="1940965"/>
          </a:xfrm>
          <a:prstGeom prst="rect">
            <a:avLst/>
          </a:prstGeom>
          <a:extLst/>
        </p:spPr>
      </p:pic>
      <p:sp>
        <p:nvSpPr>
          <p:cNvPr id="9" name="TextBox 8"/>
          <p:cNvSpPr txBox="1"/>
          <p:nvPr/>
        </p:nvSpPr>
        <p:spPr>
          <a:xfrm>
            <a:off x="6301971" y="6392913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>
              <a:buNone/>
            </a:pPr>
            <a:r>
              <a:rPr lang="en-US" sz="1400" i="0" dirty="0"/>
              <a:t>Data packets over UHF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74757" y="2129711"/>
            <a:ext cx="2607013" cy="1777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56105" y="3935325"/>
            <a:ext cx="118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>
              <a:buNone/>
            </a:pPr>
            <a:r>
              <a:rPr lang="en-US" sz="1400" i="0" dirty="0"/>
              <a:t>WS Antenna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1407" y="2463352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>
              <a:buNone/>
            </a:pPr>
            <a:r>
              <a:rPr lang="en-US" sz="1400" i="0" dirty="0"/>
              <a:t>Shuttle Deployment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446588" y="4301714"/>
            <a:ext cx="2852591" cy="2139321"/>
          </a:xfrm>
          <a:prstGeom prst="rect">
            <a:avLst/>
          </a:prstGeom>
          <a:extLst/>
        </p:spPr>
      </p:pic>
      <p:sp>
        <p:nvSpPr>
          <p:cNvPr id="16" name="TextBox 15"/>
          <p:cNvSpPr txBox="1"/>
          <p:nvPr/>
        </p:nvSpPr>
        <p:spPr>
          <a:xfrm>
            <a:off x="2025336" y="6392912"/>
            <a:ext cx="2418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>
              <a:buNone/>
            </a:pPr>
            <a:r>
              <a:rPr lang="en-US" sz="1400" i="0" dirty="0"/>
              <a:t>WS Antenna on MS Shuttle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561617" y="2771129"/>
            <a:ext cx="2913140" cy="218473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1754408364"/>
      </p:ext>
    </p:extLst>
  </p:cSld>
  <p:clrMapOvr>
    <a:masterClrMapping/>
  </p:clrMapOvr>
  <p:transition advTm="19463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</a:t>
            </a:r>
            <a:r>
              <a:rPr lang="en-US" dirty="0" err="1"/>
              <a:t>Fi</a:t>
            </a:r>
            <a:r>
              <a:rPr lang="en-US" dirty="0"/>
              <a:t>: Deployment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Implemented and deployed the </a:t>
            </a:r>
            <a:r>
              <a:rPr lang="en-US" sz="2000" dirty="0">
                <a:solidFill>
                  <a:srgbClr val="FF0000"/>
                </a:solidFill>
              </a:rPr>
              <a:t>world’s first operational white space network</a:t>
            </a:r>
            <a:r>
              <a:rPr lang="en-US" sz="2000" dirty="0"/>
              <a:t> on Microsoft Redmond campus (Oct. 16, 2009)</a:t>
            </a:r>
          </a:p>
          <a:p>
            <a:r>
              <a:rPr lang="en-US" sz="2000" dirty="0"/>
              <a:t>FCC experimental license </a:t>
            </a:r>
          </a:p>
          <a:p>
            <a:r>
              <a:rPr lang="en-US" sz="2000" dirty="0"/>
              <a:t>Provide </a:t>
            </a:r>
            <a:r>
              <a:rPr lang="en-US" sz="2000" dirty="0">
                <a:solidFill>
                  <a:srgbClr val="FF0000"/>
                </a:solidFill>
              </a:rPr>
              <a:t>Internet connectivity in shuttle buses </a:t>
            </a:r>
            <a:br>
              <a:rPr lang="en-US" sz="2000" dirty="0"/>
            </a:br>
            <a:r>
              <a:rPr lang="en-US" sz="2000" dirty="0"/>
              <a:t>(inside bus, clients can use Wi-Fi, backhaul is White Spaces)</a:t>
            </a:r>
          </a:p>
          <a:p>
            <a:r>
              <a:rPr lang="en-US" sz="2000" dirty="0"/>
              <a:t>Covering the entire campus with </a:t>
            </a:r>
            <a:r>
              <a:rPr lang="en-US" sz="2000" dirty="0">
                <a:solidFill>
                  <a:srgbClr val="FF0000"/>
                </a:solidFill>
              </a:rPr>
              <a:t>3 base stations</a:t>
            </a:r>
            <a:r>
              <a:rPr lang="en-US" sz="2000" dirty="0"/>
              <a:t>! (&gt;1 square mile)</a:t>
            </a:r>
            <a:br>
              <a:rPr lang="en-US" sz="2000" dirty="0"/>
            </a:br>
            <a:r>
              <a:rPr lang="en-US" sz="1600" dirty="0"/>
              <a:t>(compare Wi-Fi: would need 100’s of </a:t>
            </a:r>
            <a:r>
              <a:rPr lang="en-US" sz="1600" dirty="0" err="1"/>
              <a:t>Aps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(compare cellular: not free)</a:t>
            </a:r>
          </a:p>
          <a:p>
            <a:endParaRPr lang="en-US" sz="2000" dirty="0"/>
          </a:p>
          <a:p>
            <a:r>
              <a:rPr lang="en-US" sz="2000" dirty="0"/>
              <a:t>Protecting wireless microphones </a:t>
            </a:r>
            <a:br>
              <a:rPr lang="en-US" sz="2000" dirty="0"/>
            </a:br>
            <a:r>
              <a:rPr lang="en-US" sz="2000" dirty="0"/>
              <a:t>using a </a:t>
            </a:r>
            <a:r>
              <a:rPr lang="en-US" sz="2000" dirty="0">
                <a:solidFill>
                  <a:srgbClr val="FF0000"/>
                </a:solidFill>
              </a:rPr>
              <a:t>geo-location database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Adaptive channel width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Dynamic channel selection</a:t>
            </a:r>
          </a:p>
          <a:p>
            <a:endParaRPr lang="en-US" sz="20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71" y="3693184"/>
            <a:ext cx="2183753" cy="2619400"/>
          </a:xfrm>
          <a:prstGeom prst="rect">
            <a:avLst/>
          </a:prstGeom>
          <a:extLst/>
        </p:spPr>
      </p:pic>
      <p:pic>
        <p:nvPicPr>
          <p:cNvPr id="6" name="Picture 5" descr="exclamation_mark_yello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3290" y="4504340"/>
            <a:ext cx="834085" cy="84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136580"/>
      </p:ext>
    </p:extLst>
  </p:cSld>
  <p:clrMapOvr>
    <a:masterClrMapping/>
  </p:clrMapOvr>
  <p:transition advTm="13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</a:t>
            </a:r>
            <a:r>
              <a:rPr lang="en-US" dirty="0" err="1"/>
              <a:t>Fi</a:t>
            </a:r>
            <a:r>
              <a:rPr lang="en-US" dirty="0"/>
              <a:t>: Deployment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Implemented and deployed the </a:t>
            </a:r>
            <a:r>
              <a:rPr lang="en-US" sz="2000" dirty="0">
                <a:solidFill>
                  <a:srgbClr val="FF0000"/>
                </a:solidFill>
              </a:rPr>
              <a:t>world’s first operational white space network</a:t>
            </a:r>
            <a:r>
              <a:rPr lang="en-US" sz="2000" dirty="0"/>
              <a:t> on Microsoft Redmond campus (Oct. 16, 2009)</a:t>
            </a:r>
          </a:p>
          <a:p>
            <a:r>
              <a:rPr lang="en-US" sz="2000" dirty="0"/>
              <a:t>FCC experimental license </a:t>
            </a:r>
          </a:p>
          <a:p>
            <a:r>
              <a:rPr lang="en-US" sz="2000" dirty="0"/>
              <a:t>Provide </a:t>
            </a:r>
            <a:r>
              <a:rPr lang="en-US" sz="2000" dirty="0">
                <a:solidFill>
                  <a:srgbClr val="FF0000"/>
                </a:solidFill>
              </a:rPr>
              <a:t>Internet connectivity in shuttle buses </a:t>
            </a:r>
            <a:br>
              <a:rPr lang="en-US" sz="2000" dirty="0"/>
            </a:br>
            <a:r>
              <a:rPr lang="en-US" sz="2000" dirty="0"/>
              <a:t>(inside bus, clients can use Wi-Fi, backhaul is White Spaces)</a:t>
            </a:r>
          </a:p>
          <a:p>
            <a:r>
              <a:rPr lang="en-US" sz="2000" dirty="0"/>
              <a:t>Covering the entire campus with </a:t>
            </a:r>
            <a:r>
              <a:rPr lang="en-US" sz="2000" dirty="0">
                <a:solidFill>
                  <a:srgbClr val="FF0000"/>
                </a:solidFill>
              </a:rPr>
              <a:t>3 base stations</a:t>
            </a:r>
            <a:r>
              <a:rPr lang="en-US" sz="2000" dirty="0"/>
              <a:t>! (&gt;1 square mile)</a:t>
            </a:r>
            <a:br>
              <a:rPr lang="en-US" sz="2000" dirty="0"/>
            </a:br>
            <a:r>
              <a:rPr lang="en-US" sz="1600" dirty="0"/>
              <a:t>(compare Wi-Fi: would need 100’s of </a:t>
            </a:r>
            <a:r>
              <a:rPr lang="en-US" sz="1600" dirty="0" err="1"/>
              <a:t>Aps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(compare cellular: not free)</a:t>
            </a:r>
          </a:p>
          <a:p>
            <a:endParaRPr lang="en-US" sz="2000" dirty="0"/>
          </a:p>
          <a:p>
            <a:r>
              <a:rPr lang="en-US" sz="2000" dirty="0"/>
              <a:t>Protecting wireless microphones </a:t>
            </a:r>
            <a:br>
              <a:rPr lang="en-US" sz="2000" dirty="0"/>
            </a:br>
            <a:r>
              <a:rPr lang="en-US" sz="2000" dirty="0"/>
              <a:t>using a </a:t>
            </a:r>
            <a:r>
              <a:rPr lang="en-US" sz="2000" dirty="0">
                <a:solidFill>
                  <a:srgbClr val="FF0000"/>
                </a:solidFill>
              </a:rPr>
              <a:t>geo-location database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Adaptive channel width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Dynamic channel selection</a:t>
            </a:r>
          </a:p>
          <a:p>
            <a:endParaRPr lang="en-US" sz="2000" dirty="0"/>
          </a:p>
        </p:txBody>
      </p:sp>
      <p:pic>
        <p:nvPicPr>
          <p:cNvPr id="6" name="Picture 5" descr="exclamation_mark_yell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290" y="4504340"/>
            <a:ext cx="834085" cy="84137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71" y="3693184"/>
            <a:ext cx="2183753" cy="2619400"/>
          </a:xfrm>
          <a:prstGeom prst="rect">
            <a:avLst/>
          </a:prstGeom>
          <a:extLst/>
        </p:spPr>
      </p:pic>
      <p:sp>
        <p:nvSpPr>
          <p:cNvPr id="7" name="Rounded Rectangle 6"/>
          <p:cNvSpPr/>
          <p:nvPr/>
        </p:nvSpPr>
        <p:spPr>
          <a:xfrm>
            <a:off x="1000125" y="2958005"/>
            <a:ext cx="7172326" cy="19473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/>
              <a:t>The first white space network in the world</a:t>
            </a:r>
          </a:p>
          <a:p>
            <a:pPr algn="ctr">
              <a:buNone/>
            </a:pPr>
            <a:r>
              <a:rPr lang="en-US" sz="2800" dirty="0"/>
              <a:t>The first opportunistic (cognitive) network in</a:t>
            </a:r>
          </a:p>
          <a:p>
            <a:pPr algn="ctr">
              <a:buNone/>
            </a:pPr>
            <a:r>
              <a:rPr lang="en-US" sz="2800" dirty="0"/>
              <a:t>the world</a:t>
            </a:r>
          </a:p>
        </p:txBody>
      </p:sp>
    </p:spTree>
    <p:extLst>
      <p:ext uri="{BB962C8B-B14F-4D97-AF65-F5344CB8AC3E}">
        <p14:creationId xmlns:p14="http://schemas.microsoft.com/office/powerpoint/2010/main" val="996017364"/>
      </p:ext>
    </p:extLst>
  </p:cSld>
  <p:clrMapOvr>
    <a:masterClrMapping/>
  </p:clrMapOvr>
  <p:transition advTm="1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8" y="274638"/>
            <a:ext cx="885825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White Spaces Spectrum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1142999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/>
              <a:t>Differences from ISM(Wi-Fi)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0" y="2735794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21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919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14850" y="37147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486150" y="37147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57200" y="3714750"/>
            <a:ext cx="13716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77"/>
          <p:cNvGrpSpPr/>
          <p:nvPr/>
        </p:nvGrpSpPr>
        <p:grpSpPr>
          <a:xfrm>
            <a:off x="3168417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49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35433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Each TV Channel is 6 MHz wide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714750" y="5486400"/>
            <a:ext cx="51435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Symbol"/>
              </a:rPr>
              <a:t>  Use multiple channels for more bandwidth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950" y="5486400"/>
            <a:ext cx="29718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Symbol"/>
              </a:rPr>
              <a:t>Spectrum is Fragmented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14300" y="1143000"/>
            <a:ext cx="5372100" cy="4286250"/>
            <a:chOff x="1828800" y="4800600"/>
            <a:chExt cx="6000750" cy="4572000"/>
          </a:xfrm>
        </p:grpSpPr>
        <p:sp>
          <p:nvSpPr>
            <p:cNvPr id="69" name="Rectangle 68"/>
            <p:cNvSpPr/>
            <p:nvPr/>
          </p:nvSpPr>
          <p:spPr>
            <a:xfrm>
              <a:off x="3028950" y="5200650"/>
              <a:ext cx="1371600" cy="337185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8" name="Chart 67"/>
            <p:cNvGraphicFramePr/>
            <p:nvPr/>
          </p:nvGraphicFramePr>
          <p:xfrm>
            <a:off x="1828800" y="4800600"/>
            <a:ext cx="600075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custDataLst>
      <p:tags r:id="rId1"/>
    </p:custDataLst>
    <p:extLst>
      <p:ext uri="{BB962C8B-B14F-4D97-AF65-F5344CB8AC3E}">
        <p14:creationId xmlns:p14="http://schemas.microsoft.com/office/powerpoint/2010/main" val="2936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69"/>
    </mc:Choice>
    <mc:Fallback xmlns="">
      <p:transition spd="slow" advTm="91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7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4|1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9.8|13|20.6|8.7|1.8|2.1|1.1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4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6|0.8|1.1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1|0.5|1.8|2.5|1|4.5|0.7|4.8|0.7|3.5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6|0.5|0.3|0.3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|0.4|0.5|2.2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8|0.6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1.8|9|2.5|2.1|16.2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2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4.8|1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0.6|12.5|7.2|4.4|0.2|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3|7.6|9.2|11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7.7|22.3|25.7|3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2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9.2|2.2|6.2|8.6|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6|15.6|17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2.6|3.8|17.3|10.6|9.1|5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8|17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2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1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5.8|10.9|2|9|10|9.8|15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8|13.8|3|5|2.9|10.4|10.7|23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|16.2|0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5|0.4|0.5|17.8|1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5.9|11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3|10.1|10.4|4.5|16.8|3.2|6.3|1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1.7|5.9|7.7|2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.5|4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5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2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0.7|0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.5|6.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1.5|0.9|28.4|15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5.9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12|1.6|4.8|3.5|3.4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7.2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20655</TotalTime>
  <Words>3984</Words>
  <Application>Microsoft Office PowerPoint</Application>
  <PresentationFormat>On-screen Show (4:3)</PresentationFormat>
  <Paragraphs>1160</Paragraphs>
  <Slides>86</Slides>
  <Notes>45</Notes>
  <HiddenSlides>12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102" baseType="lpstr">
      <vt:lpstr>宋体</vt:lpstr>
      <vt:lpstr>Arial</vt:lpstr>
      <vt:lpstr>Arial</vt:lpstr>
      <vt:lpstr>Calibri</vt:lpstr>
      <vt:lpstr>cmmi10</vt:lpstr>
      <vt:lpstr>cmsy10</vt:lpstr>
      <vt:lpstr>Gill Sans MT</vt:lpstr>
      <vt:lpstr>Segoe</vt:lpstr>
      <vt:lpstr>Symbol</vt:lpstr>
      <vt:lpstr>Verdana</vt:lpstr>
      <vt:lpstr>Wingdings</vt:lpstr>
      <vt:lpstr>Wingdings 2</vt:lpstr>
      <vt:lpstr>Office Theme</vt:lpstr>
      <vt:lpstr>Equation</vt:lpstr>
      <vt:lpstr>Acrobat Document</vt:lpstr>
      <vt:lpstr>Visio</vt:lpstr>
      <vt:lpstr>Low-cost, Long-Range Connectivity over the TV White Spaces</vt:lpstr>
      <vt:lpstr>The Big Spectrum Crunch</vt:lpstr>
      <vt:lpstr>PowerPoint Presentation</vt:lpstr>
      <vt:lpstr>What are White Spaces?</vt:lpstr>
      <vt:lpstr>PowerPoint Presentation</vt:lpstr>
      <vt:lpstr>The Promise of White Spaces</vt:lpstr>
      <vt:lpstr>Goal: Deploy a Campus-Wide Network</vt:lpstr>
      <vt:lpstr>PowerPoint Presentation</vt:lpstr>
      <vt:lpstr>White Spaces Spectrum Availability</vt:lpstr>
      <vt:lpstr>White Spaces Spectrum Availability</vt:lpstr>
      <vt:lpstr>White Spaces Spectrum Availability</vt:lpstr>
      <vt:lpstr>Cognitive (Smart) Radios</vt:lpstr>
      <vt:lpstr>Networking Challenges The KNOWS Project  (Cogntive Radio Networking) </vt:lpstr>
      <vt:lpstr>MSR KNOWS Program</vt:lpstr>
      <vt:lpstr>Deployment Setup</vt:lpstr>
      <vt:lpstr>Deployment</vt:lpstr>
      <vt:lpstr>System Design</vt:lpstr>
      <vt:lpstr>Hardware Design</vt:lpstr>
      <vt:lpstr>KNOWS White Spaces Platform</vt:lpstr>
      <vt:lpstr>Geo-location Service (http://whitespaces.msresearch.us) </vt:lpstr>
      <vt:lpstr>White-Fi: Geo-Location Database</vt:lpstr>
      <vt:lpstr>Base Station Placement</vt:lpstr>
      <vt:lpstr>System Design</vt:lpstr>
      <vt:lpstr>Channel Assignment in Wi-Fi</vt:lpstr>
      <vt:lpstr>Spectrum Assignment in WhiteFi</vt:lpstr>
      <vt:lpstr>Intuition</vt:lpstr>
      <vt:lpstr>Multi Channel Airtime Metric (MCham)</vt:lpstr>
      <vt:lpstr>WhiteFi Prototype Performance</vt:lpstr>
      <vt:lpstr>Accounting for Spatial Variation</vt:lpstr>
      <vt:lpstr>White-Fi: Local Spectrum Asymmetry (LSA)</vt:lpstr>
      <vt:lpstr>White-Fi: Impact of LSA</vt:lpstr>
      <vt:lpstr>System Design</vt:lpstr>
      <vt:lpstr>MIC Protection is Super Conservative</vt:lpstr>
      <vt:lpstr>Impact of White Space Interference</vt:lpstr>
      <vt:lpstr>Some Results</vt:lpstr>
      <vt:lpstr>Which frequencies to suppress?</vt:lpstr>
      <vt:lpstr>SEISMIC System Overview</vt:lpstr>
      <vt:lpstr>MicProtector Design</vt:lpstr>
      <vt:lpstr>Strobing</vt:lpstr>
      <vt:lpstr>SEISMIC Protocol</vt:lpstr>
      <vt:lpstr>SEISMIC Evaluation</vt:lpstr>
      <vt:lpstr>White-Fi: Press</vt:lpstr>
      <vt:lpstr>WhiteFi: Impact on Regulatory Bodies</vt:lpstr>
      <vt:lpstr>White-Fi &amp; Broadcast TV</vt:lpstr>
      <vt:lpstr>Summary &amp; On-going Work</vt:lpstr>
      <vt:lpstr>Questions</vt:lpstr>
      <vt:lpstr>PowerPoint Presentation</vt:lpstr>
      <vt:lpstr>Shuttle Deployment</vt:lpstr>
      <vt:lpstr>Outline</vt:lpstr>
      <vt:lpstr>MAC Layer Challenges</vt:lpstr>
      <vt:lpstr>Allocating Time-Spectrum Blocks</vt:lpstr>
      <vt:lpstr>Context and Related Work</vt:lpstr>
      <vt:lpstr>CMAC Overview</vt:lpstr>
      <vt:lpstr>CMAC Overview</vt:lpstr>
      <vt:lpstr>Network Allocation Matrix (NAM)</vt:lpstr>
      <vt:lpstr>Network Allocation Matrix (NAM)</vt:lpstr>
      <vt:lpstr>B-SMART</vt:lpstr>
      <vt:lpstr>B-SMART</vt:lpstr>
      <vt:lpstr>Example</vt:lpstr>
      <vt:lpstr>B-SMART</vt:lpstr>
      <vt:lpstr>Performance Analysis</vt:lpstr>
      <vt:lpstr>Simulation Results - Summary</vt:lpstr>
      <vt:lpstr>KNOWS in Mesh Networks</vt:lpstr>
      <vt:lpstr>Summary</vt:lpstr>
      <vt:lpstr>Future Work &amp; Open Problems</vt:lpstr>
      <vt:lpstr>Other Ongoing Projects</vt:lpstr>
      <vt:lpstr>WhiteFi System Challenges</vt:lpstr>
      <vt:lpstr>Discovering a Base Station</vt:lpstr>
      <vt:lpstr>Whitespaces Platform: Adding SIFT</vt:lpstr>
      <vt:lpstr>SIFT, by example</vt:lpstr>
      <vt:lpstr>BS Discovery: Optimizing with SIFT</vt:lpstr>
      <vt:lpstr>BS Discovery: Optimizing with SIFT</vt:lpstr>
      <vt:lpstr>Discovery: Comparison to Baseline</vt:lpstr>
      <vt:lpstr>WhiteFi System Challenges</vt:lpstr>
      <vt:lpstr>Operating in TV Bands</vt:lpstr>
      <vt:lpstr>KNOWS: Salient Features</vt:lpstr>
      <vt:lpstr>KNOWS Platform: Salient Features</vt:lpstr>
      <vt:lpstr>Changing Channel Widths</vt:lpstr>
      <vt:lpstr>Changing Channel Widths</vt:lpstr>
      <vt:lpstr>Adaptive Channel-Width</vt:lpstr>
      <vt:lpstr>Version 2: WhiteFi System</vt:lpstr>
      <vt:lpstr>WhiteFi System Challenges</vt:lpstr>
      <vt:lpstr>MSR KNOWS Program Prototypes</vt:lpstr>
      <vt:lpstr>White-Fi: Deployment</vt:lpstr>
      <vt:lpstr>White-Fi: Deployment</vt:lpstr>
      <vt:lpstr>White-Fi: Deployment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Wireless Networking in the TV Bands</dc:title>
  <dc:creator>Ranveer Chandra</dc:creator>
  <cp:lastModifiedBy>Clare Scallon (Vega Consulting LLC)</cp:lastModifiedBy>
  <cp:revision>50</cp:revision>
  <dcterms:created xsi:type="dcterms:W3CDTF">2007-11-14T22:06:50Z</dcterms:created>
  <dcterms:modified xsi:type="dcterms:W3CDTF">2016-07-15T19:11:38Z</dcterms:modified>
</cp:coreProperties>
</file>