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57" r:id="rId3"/>
    <p:sldId id="258" r:id="rId4"/>
    <p:sldId id="298" r:id="rId5"/>
    <p:sldId id="260" r:id="rId6"/>
    <p:sldId id="263" r:id="rId7"/>
    <p:sldId id="284" r:id="rId8"/>
    <p:sldId id="261" r:id="rId9"/>
    <p:sldId id="285" r:id="rId10"/>
    <p:sldId id="289" r:id="rId11"/>
    <p:sldId id="287" r:id="rId12"/>
    <p:sldId id="288" r:id="rId13"/>
    <p:sldId id="290" r:id="rId14"/>
    <p:sldId id="291" r:id="rId15"/>
    <p:sldId id="292" r:id="rId16"/>
    <p:sldId id="293" r:id="rId17"/>
    <p:sldId id="294" r:id="rId18"/>
    <p:sldId id="295" r:id="rId19"/>
    <p:sldId id="296" r:id="rId20"/>
    <p:sldId id="297" r:id="rId21"/>
    <p:sldId id="28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0000"/>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70" autoAdjust="0"/>
    <p:restoredTop sz="82508" autoAdjust="0"/>
  </p:normalViewPr>
  <p:slideViewPr>
    <p:cSldViewPr snapToGrid="0">
      <p:cViewPr varScale="1">
        <p:scale>
          <a:sx n="76" d="100"/>
          <a:sy n="76" d="100"/>
        </p:scale>
        <p:origin x="1236" y="84"/>
      </p:cViewPr>
      <p:guideLst/>
    </p:cSldViewPr>
  </p:slideViewPr>
  <p:notesTextViewPr>
    <p:cViewPr>
      <p:scale>
        <a:sx n="3" d="2"/>
        <a:sy n="3" d="2"/>
      </p:scale>
      <p:origin x="0" y="-159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A70779-811F-40C8-AAD1-EF89EC7A0A15}" type="datetimeFigureOut">
              <a:rPr lang="en-US" smtClean="0"/>
              <a:t>11/4/2015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62C70E-E84A-48C7-A87B-414D8EEA9A95}" type="slidenum">
              <a:rPr lang="en-US" smtClean="0"/>
              <a:t>‹#›</a:t>
            </a:fld>
            <a:endParaRPr lang="en-US"/>
          </a:p>
        </p:txBody>
      </p:sp>
    </p:spTree>
    <p:extLst>
      <p:ext uri="{BB962C8B-B14F-4D97-AF65-F5344CB8AC3E}">
        <p14:creationId xmlns:p14="http://schemas.microsoft.com/office/powerpoint/2010/main" val="4021545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62C70E-E84A-48C7-A87B-414D8EEA9A95}" type="slidenum">
              <a:rPr lang="en-US" smtClean="0"/>
              <a:t>2</a:t>
            </a:fld>
            <a:endParaRPr lang="en-US"/>
          </a:p>
        </p:txBody>
      </p:sp>
    </p:spTree>
    <p:extLst>
      <p:ext uri="{BB962C8B-B14F-4D97-AF65-F5344CB8AC3E}">
        <p14:creationId xmlns:p14="http://schemas.microsoft.com/office/powerpoint/2010/main" val="2092773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62C70E-E84A-48C7-A87B-414D8EEA9A95}" type="slidenum">
              <a:rPr lang="en-US" smtClean="0"/>
              <a:t>3</a:t>
            </a:fld>
            <a:endParaRPr lang="en-US"/>
          </a:p>
        </p:txBody>
      </p:sp>
    </p:spTree>
    <p:extLst>
      <p:ext uri="{BB962C8B-B14F-4D97-AF65-F5344CB8AC3E}">
        <p14:creationId xmlns:p14="http://schemas.microsoft.com/office/powerpoint/2010/main" val="3174412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62C70E-E84A-48C7-A87B-414D8EEA9A95}" type="slidenum">
              <a:rPr lang="en-US" smtClean="0"/>
              <a:t>7</a:t>
            </a:fld>
            <a:endParaRPr lang="en-US"/>
          </a:p>
        </p:txBody>
      </p:sp>
    </p:spTree>
    <p:extLst>
      <p:ext uri="{BB962C8B-B14F-4D97-AF65-F5344CB8AC3E}">
        <p14:creationId xmlns:p14="http://schemas.microsoft.com/office/powerpoint/2010/main" val="918063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62C70E-E84A-48C7-A87B-414D8EEA9A95}" type="slidenum">
              <a:rPr lang="en-US" smtClean="0"/>
              <a:t>8</a:t>
            </a:fld>
            <a:endParaRPr lang="en-US"/>
          </a:p>
        </p:txBody>
      </p:sp>
    </p:spTree>
    <p:extLst>
      <p:ext uri="{BB962C8B-B14F-4D97-AF65-F5344CB8AC3E}">
        <p14:creationId xmlns:p14="http://schemas.microsoft.com/office/powerpoint/2010/main" val="2996905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likelihood ratio test is used to compare the fit of two models, one of which (the null model) is a special case of </a:t>
            </a:r>
            <a:r>
              <a:rPr lang="en-US" sz="1200" kern="1200" dirty="0" smtClean="0">
                <a:solidFill>
                  <a:schemeClr val="tx1"/>
                </a:solidFill>
                <a:effectLst/>
                <a:latin typeface="+mn-lt"/>
                <a:ea typeface="+mn-ea"/>
                <a:cs typeface="+mn-cs"/>
              </a:rPr>
              <a:t>the </a:t>
            </a:r>
            <a:r>
              <a:rPr lang="en-US" sz="1200" kern="1200" dirty="0" smtClean="0">
                <a:solidFill>
                  <a:schemeClr val="tx1"/>
                </a:solidFill>
                <a:effectLst/>
                <a:latin typeface="+mn-lt"/>
                <a:ea typeface="+mn-ea"/>
                <a:cs typeface="+mn-cs"/>
              </a:rPr>
              <a:t>other (the alternative model</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Each of the two competing models is separately fitted to the data with the log-likelihood recorded. </a:t>
            </a:r>
          </a:p>
          <a:p>
            <a:r>
              <a:rPr lang="en-US" sz="1200" kern="1200" dirty="0" smtClean="0">
                <a:solidFill>
                  <a:schemeClr val="tx1"/>
                </a:solidFill>
                <a:effectLst/>
                <a:latin typeface="+mn-lt"/>
                <a:ea typeface="+mn-ea"/>
                <a:cs typeface="+mn-cs"/>
              </a:rPr>
              <a:t>The test statistic is </a:t>
            </a:r>
            <a:r>
              <a:rPr lang="en-US" sz="1200" kern="1200" dirty="0">
                <a:solidFill>
                  <a:schemeClr val="tx1"/>
                </a:solidFill>
                <a:effectLst/>
                <a:latin typeface="+mn-lt"/>
                <a:ea typeface="+mn-ea"/>
                <a:cs typeface="+mn-cs"/>
              </a:rPr>
              <a:t>negative twice the difference in these </a:t>
            </a:r>
            <a:r>
              <a:rPr lang="en-US" sz="1200" kern="1200" dirty="0" smtClean="0">
                <a:solidFill>
                  <a:schemeClr val="tx1"/>
                </a:solidFill>
                <a:effectLst/>
                <a:latin typeface="+mn-lt"/>
                <a:ea typeface="+mn-ea"/>
                <a:cs typeface="+mn-cs"/>
              </a:rPr>
              <a:t>log-likelihoods.</a:t>
            </a:r>
            <a:endParaRPr lang="en-US" dirty="0"/>
          </a:p>
        </p:txBody>
      </p:sp>
      <p:sp>
        <p:nvSpPr>
          <p:cNvPr id="4" name="Slide Number Placeholder 3"/>
          <p:cNvSpPr>
            <a:spLocks noGrp="1"/>
          </p:cNvSpPr>
          <p:nvPr>
            <p:ph type="sldNum" sz="quarter" idx="10"/>
          </p:nvPr>
        </p:nvSpPr>
        <p:spPr/>
        <p:txBody>
          <a:bodyPr/>
          <a:lstStyle/>
          <a:p>
            <a:fld id="{AF62C70E-E84A-48C7-A87B-414D8EEA9A95}" type="slidenum">
              <a:rPr lang="en-US" smtClean="0"/>
              <a:t>11</a:t>
            </a:fld>
            <a:endParaRPr lang="en-US"/>
          </a:p>
        </p:txBody>
      </p:sp>
    </p:spTree>
    <p:extLst>
      <p:ext uri="{BB962C8B-B14F-4D97-AF65-F5344CB8AC3E}">
        <p14:creationId xmlns:p14="http://schemas.microsoft.com/office/powerpoint/2010/main" val="1531745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compare our approach with six baselines (shown in Table 3), showing the approach’s advantages beyond distance-based meth­ods and those solely using a single dataset. </a:t>
            </a:r>
          </a:p>
          <a:p>
            <a:r>
              <a:rPr lang="en-US" sz="1200" kern="1200" dirty="0" smtClean="0">
                <a:solidFill>
                  <a:schemeClr val="tx1"/>
                </a:solidFill>
                <a:effectLst/>
                <a:latin typeface="+mn-lt"/>
                <a:ea typeface="+mn-ea"/>
                <a:cs typeface="+mn-cs"/>
              </a:rPr>
              <a:t>In the distance-based (</a:t>
            </a:r>
            <a:r>
              <a:rPr lang="en-US" sz="1200" i="1" kern="1200" dirty="0" smtClean="0">
                <a:solidFill>
                  <a:schemeClr val="tx1"/>
                </a:solidFill>
                <a:effectLst/>
                <a:latin typeface="+mn-lt"/>
                <a:ea typeface="+mn-ea"/>
                <a:cs typeface="+mn-cs"/>
              </a:rPr>
              <a:t>DB</a:t>
            </a:r>
            <a:r>
              <a:rPr lang="en-US" sz="1200" kern="1200" dirty="0" smtClean="0">
                <a:solidFill>
                  <a:schemeClr val="tx1"/>
                </a:solidFill>
                <a:effectLst/>
                <a:latin typeface="+mn-lt"/>
                <a:ea typeface="+mn-ea"/>
                <a:cs typeface="+mn-cs"/>
              </a:rPr>
              <a:t>) methods, if the distance between an observation and the mean of the data is three times larger than the data’s standard dev­i­a­tion, the observation is regarded as an anom­aly </a:t>
            </a:r>
            <a:endParaRPr lang="en-US" dirty="0"/>
          </a:p>
        </p:txBody>
      </p:sp>
      <p:sp>
        <p:nvSpPr>
          <p:cNvPr id="4" name="Slide Number Placeholder 3"/>
          <p:cNvSpPr>
            <a:spLocks noGrp="1"/>
          </p:cNvSpPr>
          <p:nvPr>
            <p:ph type="sldNum" sz="quarter" idx="10"/>
          </p:nvPr>
        </p:nvSpPr>
        <p:spPr/>
        <p:txBody>
          <a:bodyPr/>
          <a:lstStyle/>
          <a:p>
            <a:fld id="{AF62C70E-E84A-48C7-A87B-414D8EEA9A95}" type="slidenum">
              <a:rPr lang="en-US" smtClean="0"/>
              <a:t>18</a:t>
            </a:fld>
            <a:endParaRPr lang="en-US"/>
          </a:p>
        </p:txBody>
      </p:sp>
    </p:spTree>
    <p:extLst>
      <p:ext uri="{BB962C8B-B14F-4D97-AF65-F5344CB8AC3E}">
        <p14:creationId xmlns:p14="http://schemas.microsoft.com/office/powerpoint/2010/main" val="2523951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Notes Placeholder 2"/>
              <p:cNvSpPr>
                <a:spLocks noGrp="1"/>
              </p:cNvSpPr>
              <p:nvPr>
                <p:ph type="body" idx="1"/>
              </p:nvPr>
            </p:nvSpPr>
            <p:spPr/>
            <p:txBody>
              <a:bodyPr/>
              <a:lstStyle/>
              <a:p>
                <a:r>
                  <a:rPr lang="en-US" sz="1200" kern="1200" smtClean="0">
                    <a:solidFill>
                      <a:schemeClr val="tx1"/>
                    </a:solidFill>
                    <a:effectLst/>
                    <a:latin typeface="+mn-lt"/>
                    <a:ea typeface="+mn-ea"/>
                    <a:cs typeface="+mn-cs"/>
                  </a:rPr>
                  <a:t>Figure A) </a:t>
                </a:r>
                <a:r>
                  <a:rPr lang="en-US" sz="1200" kern="1200" dirty="0" smtClean="0">
                    <a:solidFill>
                      <a:schemeClr val="tx1"/>
                    </a:solidFill>
                    <a:effectLst/>
                    <a:latin typeface="+mn-lt"/>
                    <a:ea typeface="+mn-ea"/>
                    <a:cs typeface="+mn-cs"/>
                  </a:rPr>
                  <a:t>presents a collective anomaly, which is comprised of two regions </a:t>
                </a:r>
                <a14:m>
                  <m:oMath xmlns:m="http://schemas.openxmlformats.org/officeDocument/2006/math">
                    <m:sSub>
                      <m:sSubPr>
                        <m:ctrlPr>
                          <a:rPr lang="en-US" sz="1200" i="1" kern="1200">
                            <a:solidFill>
                              <a:schemeClr val="tx1"/>
                            </a:solidFill>
                            <a:effectLst/>
                            <a:latin typeface="+mn-lt"/>
                            <a:ea typeface="+mn-ea"/>
                            <a:cs typeface="+mn-cs"/>
                          </a:rPr>
                        </m:ctrlPr>
                      </m:sSubPr>
                      <m:e>
                        <m:r>
                          <a:rPr lang="en-US" sz="1200" i="1" kern="1200">
                            <a:solidFill>
                              <a:schemeClr val="tx1"/>
                            </a:solidFill>
                            <a:effectLst/>
                            <a:latin typeface="+mn-lt"/>
                            <a:ea typeface="+mn-ea"/>
                            <a:cs typeface="+mn-cs"/>
                          </a:rPr>
                          <m:t>𝑟</m:t>
                        </m:r>
                      </m:e>
                      <m:sub>
                        <m:r>
                          <a:rPr lang="en-US" sz="1200" i="1" kern="1200">
                            <a:solidFill>
                              <a:schemeClr val="tx1"/>
                            </a:solidFill>
                            <a:effectLst/>
                            <a:latin typeface="+mn-lt"/>
                            <a:ea typeface="+mn-ea"/>
                            <a:cs typeface="+mn-cs"/>
                          </a:rPr>
                          <m:t>1</m:t>
                        </m:r>
                      </m:sub>
                    </m:sSub>
                  </m:oMath>
                </a14:m>
                <a:r>
                  <a:rPr lang="en-US" sz="1200" kern="1200" dirty="0">
                    <a:solidFill>
                      <a:schemeClr val="tx1"/>
                    </a:solidFill>
                    <a:effectLst/>
                    <a:latin typeface="+mn-lt"/>
                    <a:ea typeface="+mn-ea"/>
                    <a:cs typeface="+mn-cs"/>
                  </a:rPr>
                  <a:t> and </a:t>
                </a:r>
                <a14:m>
                  <m:oMath xmlns:m="http://schemas.openxmlformats.org/officeDocument/2006/math">
                    <m:sSub>
                      <m:sSubPr>
                        <m:ctrlPr>
                          <a:rPr lang="en-US" sz="1200" i="1" kern="1200">
                            <a:solidFill>
                              <a:schemeClr val="tx1"/>
                            </a:solidFill>
                            <a:effectLst/>
                            <a:latin typeface="+mn-lt"/>
                            <a:ea typeface="+mn-ea"/>
                            <a:cs typeface="+mn-cs"/>
                          </a:rPr>
                        </m:ctrlPr>
                      </m:sSubPr>
                      <m:e>
                        <m:r>
                          <a:rPr lang="en-US" sz="1200" i="1" kern="1200">
                            <a:solidFill>
                              <a:schemeClr val="tx1"/>
                            </a:solidFill>
                            <a:effectLst/>
                            <a:latin typeface="+mn-lt"/>
                            <a:ea typeface="+mn-ea"/>
                            <a:cs typeface="+mn-cs"/>
                          </a:rPr>
                          <m:t>𝑟</m:t>
                        </m:r>
                      </m:e>
                      <m:sub>
                        <m:r>
                          <a:rPr lang="en-US" sz="1200" i="1" kern="1200">
                            <a:solidFill>
                              <a:schemeClr val="tx1"/>
                            </a:solidFill>
                            <a:effectLst/>
                            <a:latin typeface="+mn-lt"/>
                            <a:ea typeface="+mn-ea"/>
                            <a:cs typeface="+mn-cs"/>
                          </a:rPr>
                          <m:t>2</m:t>
                        </m:r>
                      </m:sub>
                    </m:sSub>
                  </m:oMath>
                </a14:m>
                <a:r>
                  <a:rPr lang="en-US" sz="1200" kern="1200" dirty="0">
                    <a:solidFill>
                      <a:schemeClr val="tx1"/>
                    </a:solidFill>
                    <a:effectLst/>
                    <a:latin typeface="+mn-lt"/>
                    <a:ea typeface="+mn-ea"/>
                    <a:cs typeface="+mn-cs"/>
                  </a:rPr>
                  <a:t> at two successive time intervals (</a:t>
                </a:r>
                <a14:m>
                  <m:oMath xmlns:m="http://schemas.openxmlformats.org/officeDocument/2006/math">
                    <m:sSub>
                      <m:sSubPr>
                        <m:ctrlPr>
                          <a:rPr lang="en-US" sz="1200" i="1" kern="1200">
                            <a:solidFill>
                              <a:schemeClr val="tx1"/>
                            </a:solidFill>
                            <a:effectLst/>
                            <a:latin typeface="+mn-lt"/>
                            <a:ea typeface="+mn-ea"/>
                            <a:cs typeface="+mn-cs"/>
                          </a:rPr>
                        </m:ctrlPr>
                      </m:sSubPr>
                      <m:e>
                        <m:r>
                          <a:rPr lang="en-US" sz="1200" i="1" kern="1200">
                            <a:solidFill>
                              <a:schemeClr val="tx1"/>
                            </a:solidFill>
                            <a:effectLst/>
                            <a:latin typeface="+mn-lt"/>
                            <a:ea typeface="+mn-ea"/>
                            <a:cs typeface="+mn-cs"/>
                          </a:rPr>
                          <m:t>𝑡</m:t>
                        </m:r>
                      </m:e>
                      <m:sub>
                        <m:r>
                          <a:rPr lang="en-US" sz="1200" i="1" kern="1200">
                            <a:solidFill>
                              <a:schemeClr val="tx1"/>
                            </a:solidFill>
                            <a:effectLst/>
                            <a:latin typeface="+mn-lt"/>
                            <a:ea typeface="+mn-ea"/>
                            <a:cs typeface="+mn-cs"/>
                          </a:rPr>
                          <m:t>1</m:t>
                        </m:r>
                      </m:sub>
                    </m:sSub>
                  </m:oMath>
                </a14:m>
                <a:r>
                  <a:rPr lang="en-US" sz="1200" kern="1200" dirty="0">
                    <a:solidFill>
                      <a:schemeClr val="tx1"/>
                    </a:solidFill>
                    <a:effectLst/>
                    <a:latin typeface="+mn-lt"/>
                    <a:ea typeface="+mn-ea"/>
                    <a:cs typeface="+mn-cs"/>
                  </a:rPr>
                  <a:t>:18-20, </a:t>
                </a:r>
                <a14:m>
                  <m:oMath xmlns:m="http://schemas.openxmlformats.org/officeDocument/2006/math">
                    <m:sSub>
                      <m:sSubPr>
                        <m:ctrlPr>
                          <a:rPr lang="en-US" sz="1200" i="1" kern="1200">
                            <a:solidFill>
                              <a:schemeClr val="tx1"/>
                            </a:solidFill>
                            <a:effectLst/>
                            <a:latin typeface="+mn-lt"/>
                            <a:ea typeface="+mn-ea"/>
                            <a:cs typeface="+mn-cs"/>
                          </a:rPr>
                        </m:ctrlPr>
                      </m:sSubPr>
                      <m:e>
                        <m:r>
                          <a:rPr lang="en-US" sz="1200" i="1" kern="1200">
                            <a:solidFill>
                              <a:schemeClr val="tx1"/>
                            </a:solidFill>
                            <a:effectLst/>
                            <a:latin typeface="+mn-lt"/>
                            <a:ea typeface="+mn-ea"/>
                            <a:cs typeface="+mn-cs"/>
                          </a:rPr>
                          <m:t>𝑡</m:t>
                        </m:r>
                      </m:e>
                      <m:sub>
                        <m:r>
                          <a:rPr lang="en-US" sz="1200" i="1" kern="1200">
                            <a:solidFill>
                              <a:schemeClr val="tx1"/>
                            </a:solidFill>
                            <a:effectLst/>
                            <a:latin typeface="+mn-lt"/>
                            <a:ea typeface="+mn-ea"/>
                            <a:cs typeface="+mn-cs"/>
                          </a:rPr>
                          <m:t>2</m:t>
                        </m:r>
                      </m:sub>
                    </m:sSub>
                  </m:oMath>
                </a14:m>
                <a:r>
                  <a:rPr lang="en-US" sz="1200" kern="1200" dirty="0">
                    <a:solidFill>
                      <a:schemeClr val="tx1"/>
                    </a:solidFill>
                    <a:effectLst/>
                    <a:latin typeface="+mn-lt"/>
                    <a:ea typeface="+mn-ea"/>
                    <a:cs typeface="+mn-cs"/>
                  </a:rPr>
                  <a:t>: 20-22).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a:t>
                </a:r>
                <a:r>
                  <a:rPr lang="en-US" sz="1200" kern="1200" dirty="0">
                    <a:solidFill>
                      <a:schemeClr val="tx1"/>
                    </a:solidFill>
                    <a:effectLst/>
                    <a:latin typeface="+mn-lt"/>
                    <a:ea typeface="+mn-ea"/>
                    <a:cs typeface="+mn-cs"/>
                  </a:rPr>
                  <a:t>find that this anomaly was caused by </a:t>
                </a:r>
                <a:r>
                  <a:rPr lang="en-US" sz="1200" i="1" kern="1200" dirty="0">
                    <a:solidFill>
                      <a:schemeClr val="tx1"/>
                    </a:solidFill>
                    <a:effectLst/>
                    <a:latin typeface="+mn-lt"/>
                    <a:ea typeface="+mn-ea"/>
                    <a:cs typeface="+mn-cs"/>
                  </a:rPr>
                  <a:t>the News NYC Sample Sale </a:t>
                </a:r>
                <a:r>
                  <a:rPr lang="en-US" sz="1200" kern="1200" dirty="0">
                    <a:solidFill>
                      <a:schemeClr val="tx1"/>
                    </a:solidFill>
                    <a:effectLst/>
                    <a:latin typeface="+mn-lt"/>
                    <a:ea typeface="+mn-ea"/>
                    <a:cs typeface="+mn-cs"/>
                  </a:rPr>
                  <a:t>(the 10</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event in Table 2), which is a two-day event occurring at blue point </a:t>
                </a:r>
                <a:r>
                  <a:rPr lang="en-US" sz="1200" i="1" kern="1200" dirty="0" smtClean="0">
                    <a:solidFill>
                      <a:schemeClr val="tx1"/>
                    </a:solidFill>
                    <a:effectLst/>
                    <a:latin typeface="+mn-lt"/>
                    <a:ea typeface="+mn-ea"/>
                    <a:cs typeface="+mn-cs"/>
                  </a:rPr>
                  <a:t>A</a:t>
                </a:r>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These figures present </a:t>
                </a:r>
                <a:r>
                  <a:rPr lang="en-US" sz="1200" kern="1200" dirty="0">
                    <a:solidFill>
                      <a:schemeClr val="tx1"/>
                    </a:solidFill>
                    <a:effectLst/>
                    <a:latin typeface="+mn-lt"/>
                    <a:ea typeface="+mn-ea"/>
                    <a:cs typeface="+mn-cs"/>
                  </a:rPr>
                  <a:t>the in/out-flow of taxicabs and bikes in (</a:t>
                </a:r>
                <a14:m>
                  <m:oMath xmlns:m="http://schemas.openxmlformats.org/officeDocument/2006/math">
                    <m:sSub>
                      <m:sSubPr>
                        <m:ctrlPr>
                          <a:rPr lang="en-US" sz="1200" i="1" kern="1200">
                            <a:solidFill>
                              <a:schemeClr val="tx1"/>
                            </a:solidFill>
                            <a:effectLst/>
                            <a:latin typeface="+mn-lt"/>
                            <a:ea typeface="+mn-ea"/>
                            <a:cs typeface="+mn-cs"/>
                          </a:rPr>
                        </m:ctrlPr>
                      </m:sSubPr>
                      <m:e>
                        <m:r>
                          <a:rPr lang="en-US" sz="1200" i="1" kern="1200">
                            <a:solidFill>
                              <a:schemeClr val="tx1"/>
                            </a:solidFill>
                            <a:effectLst/>
                            <a:latin typeface="+mn-lt"/>
                            <a:ea typeface="+mn-ea"/>
                            <a:cs typeface="+mn-cs"/>
                          </a:rPr>
                          <m:t>𝑟</m:t>
                        </m:r>
                      </m:e>
                      <m:sub>
                        <m:r>
                          <a:rPr lang="en-US" sz="1200" i="1" kern="1200">
                            <a:solidFill>
                              <a:schemeClr val="tx1"/>
                            </a:solidFill>
                            <a:effectLst/>
                            <a:latin typeface="+mn-lt"/>
                            <a:ea typeface="+mn-ea"/>
                            <a:cs typeface="+mn-cs"/>
                          </a:rPr>
                          <m:t>1</m:t>
                        </m:r>
                      </m:sub>
                    </m:sSub>
                  </m:oMath>
                </a14:m>
                <a:r>
                  <a:rPr lang="en-US" sz="1200" kern="1200" dirty="0">
                    <a:solidFill>
                      <a:schemeClr val="tx1"/>
                    </a:solidFill>
                    <a:effectLst/>
                    <a:latin typeface="+mn-lt"/>
                    <a:ea typeface="+mn-ea"/>
                    <a:cs typeface="+mn-cs"/>
                  </a:rPr>
                  <a:t>, </a:t>
                </a:r>
                <a14:m>
                  <m:oMath xmlns:m="http://schemas.openxmlformats.org/officeDocument/2006/math">
                    <m:sSub>
                      <m:sSubPr>
                        <m:ctrlPr>
                          <a:rPr lang="en-US" sz="1200" i="1" kern="1200">
                            <a:solidFill>
                              <a:schemeClr val="tx1"/>
                            </a:solidFill>
                            <a:effectLst/>
                            <a:latin typeface="+mn-lt"/>
                            <a:ea typeface="+mn-ea"/>
                            <a:cs typeface="+mn-cs"/>
                          </a:rPr>
                        </m:ctrlPr>
                      </m:sSubPr>
                      <m:e>
                        <m:r>
                          <a:rPr lang="en-US" sz="1200" i="1" kern="1200">
                            <a:solidFill>
                              <a:schemeClr val="tx1"/>
                            </a:solidFill>
                            <a:effectLst/>
                            <a:latin typeface="+mn-lt"/>
                            <a:ea typeface="+mn-ea"/>
                            <a:cs typeface="+mn-cs"/>
                          </a:rPr>
                          <m:t>𝑟</m:t>
                        </m:r>
                      </m:e>
                      <m:sub>
                        <m:r>
                          <a:rPr lang="en-US" sz="1200" i="1" kern="1200">
                            <a:solidFill>
                              <a:schemeClr val="tx1"/>
                            </a:solidFill>
                            <a:effectLst/>
                            <a:latin typeface="+mn-lt"/>
                            <a:ea typeface="+mn-ea"/>
                            <a:cs typeface="+mn-cs"/>
                          </a:rPr>
                          <m:t>2</m:t>
                        </m:r>
                      </m:sub>
                    </m:sSub>
                  </m:oMath>
                </a14:m>
                <a:r>
                  <a:rPr lang="en-US" sz="1200" kern="1200" dirty="0">
                    <a:solidFill>
                      <a:schemeClr val="tx1"/>
                    </a:solidFill>
                    <a:effectLst/>
                    <a:latin typeface="+mn-lt"/>
                    <a:ea typeface="+mn-ea"/>
                    <a:cs typeface="+mn-cs"/>
                  </a:rPr>
                  <a:t>) at (</a:t>
                </a:r>
                <a14:m>
                  <m:oMath xmlns:m="http://schemas.openxmlformats.org/officeDocument/2006/math">
                    <m:sSub>
                      <m:sSubPr>
                        <m:ctrlPr>
                          <a:rPr lang="en-US" sz="1200" i="1" kern="1200">
                            <a:solidFill>
                              <a:schemeClr val="tx1"/>
                            </a:solidFill>
                            <a:effectLst/>
                            <a:latin typeface="+mn-lt"/>
                            <a:ea typeface="+mn-ea"/>
                            <a:cs typeface="+mn-cs"/>
                          </a:rPr>
                        </m:ctrlPr>
                      </m:sSubPr>
                      <m:e>
                        <m:r>
                          <a:rPr lang="en-US" sz="1200" i="1" kern="1200">
                            <a:solidFill>
                              <a:schemeClr val="tx1"/>
                            </a:solidFill>
                            <a:effectLst/>
                            <a:latin typeface="+mn-lt"/>
                            <a:ea typeface="+mn-ea"/>
                            <a:cs typeface="+mn-cs"/>
                          </a:rPr>
                          <m:t>𝑡</m:t>
                        </m:r>
                      </m:e>
                      <m:sub>
                        <m:r>
                          <a:rPr lang="en-US" sz="1200" i="1" kern="1200">
                            <a:solidFill>
                              <a:schemeClr val="tx1"/>
                            </a:solidFill>
                            <a:effectLst/>
                            <a:latin typeface="+mn-lt"/>
                            <a:ea typeface="+mn-ea"/>
                            <a:cs typeface="+mn-cs"/>
                          </a:rPr>
                          <m:t>1</m:t>
                        </m:r>
                      </m:sub>
                    </m:sSub>
                  </m:oMath>
                </a14:m>
                <a:r>
                  <a:rPr lang="en-US" sz="1200" kern="1200" dirty="0">
                    <a:solidFill>
                      <a:schemeClr val="tx1"/>
                    </a:solidFill>
                    <a:effectLst/>
                    <a:latin typeface="+mn-lt"/>
                    <a:ea typeface="+mn-ea"/>
                    <a:cs typeface="+mn-cs"/>
                  </a:rPr>
                  <a:t>, </a:t>
                </a:r>
                <a14:m>
                  <m:oMath xmlns:m="http://schemas.openxmlformats.org/officeDocument/2006/math">
                    <m:sSub>
                      <m:sSubPr>
                        <m:ctrlPr>
                          <a:rPr lang="en-US" sz="1200" i="1" kern="1200">
                            <a:solidFill>
                              <a:schemeClr val="tx1"/>
                            </a:solidFill>
                            <a:effectLst/>
                            <a:latin typeface="+mn-lt"/>
                            <a:ea typeface="+mn-ea"/>
                            <a:cs typeface="+mn-cs"/>
                          </a:rPr>
                        </m:ctrlPr>
                      </m:sSubPr>
                      <m:e>
                        <m:r>
                          <a:rPr lang="en-US" sz="1200" i="1" kern="1200">
                            <a:solidFill>
                              <a:schemeClr val="tx1"/>
                            </a:solidFill>
                            <a:effectLst/>
                            <a:latin typeface="+mn-lt"/>
                            <a:ea typeface="+mn-ea"/>
                            <a:cs typeface="+mn-cs"/>
                          </a:rPr>
                          <m:t>𝑡</m:t>
                        </m:r>
                      </m:e>
                      <m:sub>
                        <m:r>
                          <a:rPr lang="en-US" sz="1200" i="1" kern="1200">
                            <a:solidFill>
                              <a:schemeClr val="tx1"/>
                            </a:solidFill>
                            <a:effectLst/>
                            <a:latin typeface="+mn-lt"/>
                            <a:ea typeface="+mn-ea"/>
                            <a:cs typeface="+mn-cs"/>
                          </a:rPr>
                          <m:t>2</m:t>
                        </m:r>
                      </m:sub>
                    </m:sSub>
                  </m:oMath>
                </a14:m>
                <a:r>
                  <a:rPr lang="en-US" sz="1200" kern="1200" dirty="0">
                    <a:solidFill>
                      <a:schemeClr val="tx1"/>
                    </a:solidFill>
                    <a:effectLst/>
                    <a:latin typeface="+mn-lt"/>
                    <a:ea typeface="+mn-ea"/>
                    <a:cs typeface="+mn-cs"/>
                  </a:rPr>
                  <a:t>), where the vertical gray range at each time interval denotes the 3-time standard deviation of the base distribution (learned from historical data at the interval). The black points standing in the middle of each range are the mean of the base distribution. The red points are the real observations in each data source.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Beyond distance-based methods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table shows</a:t>
                </a:r>
                <a:endParaRPr lang="en-US" sz="1200" kern="1200" dirty="0">
                  <a:solidFill>
                    <a:schemeClr val="tx1"/>
                  </a:solidFill>
                  <a:effectLst/>
                  <a:latin typeface="+mn-lt"/>
                  <a:ea typeface="+mn-ea"/>
                  <a:cs typeface="+mn-cs"/>
                </a:endParaRPr>
              </a:p>
              <a:p>
                <a:endParaRPr lang="en-US" dirty="0"/>
              </a:p>
            </p:txBody>
          </p:sp>
        </mc:Choice>
        <mc:Fallback>
          <p:sp>
            <p:nvSpPr>
              <p:cNvPr id="3" name="Notes Placeholder 2"/>
              <p:cNvSpPr>
                <a:spLocks noGrp="1"/>
              </p:cNvSpPr>
              <p:nvPr>
                <p:ph type="body" idx="1"/>
              </p:nvPr>
            </p:nvSpPr>
            <p:spPr/>
            <p:txBody>
              <a:bodyPr/>
              <a:lstStyle/>
              <a:p>
                <a:r>
                  <a:rPr lang="en-US" sz="1200" kern="1200" smtClean="0">
                    <a:solidFill>
                      <a:schemeClr val="tx1"/>
                    </a:solidFill>
                    <a:effectLst/>
                    <a:latin typeface="+mn-lt"/>
                    <a:ea typeface="+mn-ea"/>
                    <a:cs typeface="+mn-cs"/>
                  </a:rPr>
                  <a:t>Figure A) </a:t>
                </a:r>
                <a:r>
                  <a:rPr lang="en-US" sz="1200" kern="1200" dirty="0" smtClean="0">
                    <a:solidFill>
                      <a:schemeClr val="tx1"/>
                    </a:solidFill>
                    <a:effectLst/>
                    <a:latin typeface="+mn-lt"/>
                    <a:ea typeface="+mn-ea"/>
                    <a:cs typeface="+mn-cs"/>
                  </a:rPr>
                  <a:t>presents a collective anomaly, which is comprised of two regions </a:t>
                </a:r>
                <a:r>
                  <a:rPr lang="en-US" sz="1200" i="0" kern="1200">
                    <a:solidFill>
                      <a:schemeClr val="tx1"/>
                    </a:solidFill>
                    <a:effectLst/>
                    <a:latin typeface="+mn-lt"/>
                    <a:ea typeface="+mn-ea"/>
                    <a:cs typeface="+mn-cs"/>
                  </a:rPr>
                  <a:t>𝑟_1</a:t>
                </a:r>
                <a:r>
                  <a:rPr lang="en-US" sz="1200" kern="1200" dirty="0">
                    <a:solidFill>
                      <a:schemeClr val="tx1"/>
                    </a:solidFill>
                    <a:effectLst/>
                    <a:latin typeface="+mn-lt"/>
                    <a:ea typeface="+mn-ea"/>
                    <a:cs typeface="+mn-cs"/>
                  </a:rPr>
                  <a:t> and </a:t>
                </a:r>
                <a:r>
                  <a:rPr lang="en-US" sz="1200" i="0" kern="1200">
                    <a:solidFill>
                      <a:schemeClr val="tx1"/>
                    </a:solidFill>
                    <a:effectLst/>
                    <a:latin typeface="+mn-lt"/>
                    <a:ea typeface="+mn-ea"/>
                    <a:cs typeface="+mn-cs"/>
                  </a:rPr>
                  <a:t>𝑟_2</a:t>
                </a:r>
                <a:r>
                  <a:rPr lang="en-US" sz="1200" kern="1200" dirty="0">
                    <a:solidFill>
                      <a:schemeClr val="tx1"/>
                    </a:solidFill>
                    <a:effectLst/>
                    <a:latin typeface="+mn-lt"/>
                    <a:ea typeface="+mn-ea"/>
                    <a:cs typeface="+mn-cs"/>
                  </a:rPr>
                  <a:t> at two successive time intervals (</a:t>
                </a:r>
                <a:r>
                  <a:rPr lang="en-US" sz="1200" i="0" kern="1200">
                    <a:solidFill>
                      <a:schemeClr val="tx1"/>
                    </a:solidFill>
                    <a:effectLst/>
                    <a:latin typeface="+mn-lt"/>
                    <a:ea typeface="+mn-ea"/>
                    <a:cs typeface="+mn-cs"/>
                  </a:rPr>
                  <a:t>𝑡_1</a:t>
                </a:r>
                <a:r>
                  <a:rPr lang="en-US" sz="1200" kern="1200" dirty="0">
                    <a:solidFill>
                      <a:schemeClr val="tx1"/>
                    </a:solidFill>
                    <a:effectLst/>
                    <a:latin typeface="+mn-lt"/>
                    <a:ea typeface="+mn-ea"/>
                    <a:cs typeface="+mn-cs"/>
                  </a:rPr>
                  <a:t>:18-20, </a:t>
                </a:r>
                <a:r>
                  <a:rPr lang="en-US" sz="1200" i="0" kern="1200">
                    <a:solidFill>
                      <a:schemeClr val="tx1"/>
                    </a:solidFill>
                    <a:effectLst/>
                    <a:latin typeface="+mn-lt"/>
                    <a:ea typeface="+mn-ea"/>
                    <a:cs typeface="+mn-cs"/>
                  </a:rPr>
                  <a:t>𝑡_2</a:t>
                </a:r>
                <a:r>
                  <a:rPr lang="en-US" sz="1200" kern="1200" dirty="0">
                    <a:solidFill>
                      <a:schemeClr val="tx1"/>
                    </a:solidFill>
                    <a:effectLst/>
                    <a:latin typeface="+mn-lt"/>
                    <a:ea typeface="+mn-ea"/>
                    <a:cs typeface="+mn-cs"/>
                  </a:rPr>
                  <a:t>: 20-22).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a:t>
                </a:r>
                <a:r>
                  <a:rPr lang="en-US" sz="1200" kern="1200" dirty="0">
                    <a:solidFill>
                      <a:schemeClr val="tx1"/>
                    </a:solidFill>
                    <a:effectLst/>
                    <a:latin typeface="+mn-lt"/>
                    <a:ea typeface="+mn-ea"/>
                    <a:cs typeface="+mn-cs"/>
                  </a:rPr>
                  <a:t>find that this anomaly was caused by </a:t>
                </a:r>
                <a:r>
                  <a:rPr lang="en-US" sz="1200" i="1" kern="1200" dirty="0">
                    <a:solidFill>
                      <a:schemeClr val="tx1"/>
                    </a:solidFill>
                    <a:effectLst/>
                    <a:latin typeface="+mn-lt"/>
                    <a:ea typeface="+mn-ea"/>
                    <a:cs typeface="+mn-cs"/>
                  </a:rPr>
                  <a:t>the News NYC Sample Sale </a:t>
                </a:r>
                <a:r>
                  <a:rPr lang="en-US" sz="1200" kern="1200" dirty="0">
                    <a:solidFill>
                      <a:schemeClr val="tx1"/>
                    </a:solidFill>
                    <a:effectLst/>
                    <a:latin typeface="+mn-lt"/>
                    <a:ea typeface="+mn-ea"/>
                    <a:cs typeface="+mn-cs"/>
                  </a:rPr>
                  <a:t>(the 10</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event in Table 2), which is a two-day event occurring at blue point </a:t>
                </a:r>
                <a:r>
                  <a:rPr lang="en-US" sz="1200" i="1" kern="1200" dirty="0" smtClean="0">
                    <a:solidFill>
                      <a:schemeClr val="tx1"/>
                    </a:solidFill>
                    <a:effectLst/>
                    <a:latin typeface="+mn-lt"/>
                    <a:ea typeface="+mn-ea"/>
                    <a:cs typeface="+mn-cs"/>
                  </a:rPr>
                  <a:t>A</a:t>
                </a:r>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These figures present </a:t>
                </a:r>
                <a:r>
                  <a:rPr lang="en-US" sz="1200" kern="1200" dirty="0">
                    <a:solidFill>
                      <a:schemeClr val="tx1"/>
                    </a:solidFill>
                    <a:effectLst/>
                    <a:latin typeface="+mn-lt"/>
                    <a:ea typeface="+mn-ea"/>
                    <a:cs typeface="+mn-cs"/>
                  </a:rPr>
                  <a:t>the in/out-flow of taxicabs and bikes in (</a:t>
                </a:r>
                <a:r>
                  <a:rPr lang="en-US" sz="1200" i="0" kern="1200">
                    <a:solidFill>
                      <a:schemeClr val="tx1"/>
                    </a:solidFill>
                    <a:effectLst/>
                    <a:latin typeface="+mn-lt"/>
                    <a:ea typeface="+mn-ea"/>
                    <a:cs typeface="+mn-cs"/>
                  </a:rPr>
                  <a:t>𝑟_1</a:t>
                </a:r>
                <a:r>
                  <a:rPr lang="en-US" sz="1200" kern="1200" dirty="0">
                    <a:solidFill>
                      <a:schemeClr val="tx1"/>
                    </a:solidFill>
                    <a:effectLst/>
                    <a:latin typeface="+mn-lt"/>
                    <a:ea typeface="+mn-ea"/>
                    <a:cs typeface="+mn-cs"/>
                  </a:rPr>
                  <a:t>, </a:t>
                </a:r>
                <a:r>
                  <a:rPr lang="en-US" sz="1200" i="0" kern="1200">
                    <a:solidFill>
                      <a:schemeClr val="tx1"/>
                    </a:solidFill>
                    <a:effectLst/>
                    <a:latin typeface="+mn-lt"/>
                    <a:ea typeface="+mn-ea"/>
                    <a:cs typeface="+mn-cs"/>
                  </a:rPr>
                  <a:t>𝑟_2</a:t>
                </a:r>
                <a:r>
                  <a:rPr lang="en-US" sz="1200" kern="1200" dirty="0">
                    <a:solidFill>
                      <a:schemeClr val="tx1"/>
                    </a:solidFill>
                    <a:effectLst/>
                    <a:latin typeface="+mn-lt"/>
                    <a:ea typeface="+mn-ea"/>
                    <a:cs typeface="+mn-cs"/>
                  </a:rPr>
                  <a:t>) at (</a:t>
                </a:r>
                <a:r>
                  <a:rPr lang="en-US" sz="1200" i="0" kern="1200">
                    <a:solidFill>
                      <a:schemeClr val="tx1"/>
                    </a:solidFill>
                    <a:effectLst/>
                    <a:latin typeface="+mn-lt"/>
                    <a:ea typeface="+mn-ea"/>
                    <a:cs typeface="+mn-cs"/>
                  </a:rPr>
                  <a:t>𝑡_1</a:t>
                </a:r>
                <a:r>
                  <a:rPr lang="en-US" sz="1200" kern="1200" dirty="0">
                    <a:solidFill>
                      <a:schemeClr val="tx1"/>
                    </a:solidFill>
                    <a:effectLst/>
                    <a:latin typeface="+mn-lt"/>
                    <a:ea typeface="+mn-ea"/>
                    <a:cs typeface="+mn-cs"/>
                  </a:rPr>
                  <a:t>, </a:t>
                </a:r>
                <a:r>
                  <a:rPr lang="en-US" sz="1200" i="0" kern="1200">
                    <a:solidFill>
                      <a:schemeClr val="tx1"/>
                    </a:solidFill>
                    <a:effectLst/>
                    <a:latin typeface="+mn-lt"/>
                    <a:ea typeface="+mn-ea"/>
                    <a:cs typeface="+mn-cs"/>
                  </a:rPr>
                  <a:t>𝑡_2</a:t>
                </a:r>
                <a:r>
                  <a:rPr lang="en-US" sz="1200" kern="1200" dirty="0">
                    <a:solidFill>
                      <a:schemeClr val="tx1"/>
                    </a:solidFill>
                    <a:effectLst/>
                    <a:latin typeface="+mn-lt"/>
                    <a:ea typeface="+mn-ea"/>
                    <a:cs typeface="+mn-cs"/>
                  </a:rPr>
                  <a:t>), where the vertical gray range at each time interval denotes the 3-time standard deviation of the base distribution (learned from historical data at the interval). The black points standing in the middle of each range are the mean of the base distribution. The red points are the real observations in each data source.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Beyond distance-based methods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table shows</a:t>
                </a:r>
                <a:endParaRPr lang="en-US" sz="1200" kern="1200" dirty="0">
                  <a:solidFill>
                    <a:schemeClr val="tx1"/>
                  </a:solidFill>
                  <a:effectLst/>
                  <a:latin typeface="+mn-lt"/>
                  <a:ea typeface="+mn-ea"/>
                  <a:cs typeface="+mn-cs"/>
                </a:endParaRPr>
              </a:p>
              <a:p>
                <a:endParaRPr lang="en-US" dirty="0"/>
              </a:p>
            </p:txBody>
          </p:sp>
        </mc:Fallback>
      </mc:AlternateContent>
      <p:sp>
        <p:nvSpPr>
          <p:cNvPr id="4" name="Slide Number Placeholder 3"/>
          <p:cNvSpPr>
            <a:spLocks noGrp="1"/>
          </p:cNvSpPr>
          <p:nvPr>
            <p:ph type="sldNum" sz="quarter" idx="10"/>
          </p:nvPr>
        </p:nvSpPr>
        <p:spPr/>
        <p:txBody>
          <a:bodyPr/>
          <a:lstStyle/>
          <a:p>
            <a:fld id="{AF62C70E-E84A-48C7-A87B-414D8EEA9A95}" type="slidenum">
              <a:rPr lang="en-US" smtClean="0"/>
              <a:t>19</a:t>
            </a:fld>
            <a:endParaRPr lang="en-US"/>
          </a:p>
        </p:txBody>
      </p:sp>
    </p:spTree>
    <p:extLst>
      <p:ext uri="{BB962C8B-B14F-4D97-AF65-F5344CB8AC3E}">
        <p14:creationId xmlns:p14="http://schemas.microsoft.com/office/powerpoint/2010/main" val="2015797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B06F37D-205E-45E9-90B4-C066B95AA2B3}" type="datetimeFigureOut">
              <a:rPr lang="en-US" smtClean="0"/>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0ABDD3-E9EA-42DB-81F1-37E360004864}" type="slidenum">
              <a:rPr lang="en-US" smtClean="0"/>
              <a:t>‹#›</a:t>
            </a:fld>
            <a:endParaRPr lang="en-US"/>
          </a:p>
        </p:txBody>
      </p:sp>
    </p:spTree>
    <p:extLst>
      <p:ext uri="{BB962C8B-B14F-4D97-AF65-F5344CB8AC3E}">
        <p14:creationId xmlns:p14="http://schemas.microsoft.com/office/powerpoint/2010/main" val="3095038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B06F37D-205E-45E9-90B4-C066B95AA2B3}" type="datetimeFigureOut">
              <a:rPr lang="en-US" smtClean="0"/>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0ABDD3-E9EA-42DB-81F1-37E360004864}" type="slidenum">
              <a:rPr lang="en-US" smtClean="0"/>
              <a:t>‹#›</a:t>
            </a:fld>
            <a:endParaRPr lang="en-US"/>
          </a:p>
        </p:txBody>
      </p:sp>
    </p:spTree>
    <p:extLst>
      <p:ext uri="{BB962C8B-B14F-4D97-AF65-F5344CB8AC3E}">
        <p14:creationId xmlns:p14="http://schemas.microsoft.com/office/powerpoint/2010/main" val="3982415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B06F37D-205E-45E9-90B4-C066B95AA2B3}" type="datetimeFigureOut">
              <a:rPr lang="en-US" smtClean="0"/>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0ABDD3-E9EA-42DB-81F1-37E360004864}" type="slidenum">
              <a:rPr lang="en-US" smtClean="0"/>
              <a:t>‹#›</a:t>
            </a:fld>
            <a:endParaRPr lang="en-US"/>
          </a:p>
        </p:txBody>
      </p:sp>
    </p:spTree>
    <p:extLst>
      <p:ext uri="{BB962C8B-B14F-4D97-AF65-F5344CB8AC3E}">
        <p14:creationId xmlns:p14="http://schemas.microsoft.com/office/powerpoint/2010/main" val="1039154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B06F37D-205E-45E9-90B4-C066B95AA2B3}" type="datetimeFigureOut">
              <a:rPr lang="en-US" smtClean="0"/>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0ABDD3-E9EA-42DB-81F1-37E360004864}" type="slidenum">
              <a:rPr lang="en-US" smtClean="0"/>
              <a:t>‹#›</a:t>
            </a:fld>
            <a:endParaRPr lang="en-US"/>
          </a:p>
        </p:txBody>
      </p:sp>
    </p:spTree>
    <p:extLst>
      <p:ext uri="{BB962C8B-B14F-4D97-AF65-F5344CB8AC3E}">
        <p14:creationId xmlns:p14="http://schemas.microsoft.com/office/powerpoint/2010/main" val="4087535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06F37D-205E-45E9-90B4-C066B95AA2B3}" type="datetimeFigureOut">
              <a:rPr lang="en-US" smtClean="0"/>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0ABDD3-E9EA-42DB-81F1-37E360004864}" type="slidenum">
              <a:rPr lang="en-US" smtClean="0"/>
              <a:t>‹#›</a:t>
            </a:fld>
            <a:endParaRPr lang="en-US"/>
          </a:p>
        </p:txBody>
      </p:sp>
    </p:spTree>
    <p:extLst>
      <p:ext uri="{BB962C8B-B14F-4D97-AF65-F5344CB8AC3E}">
        <p14:creationId xmlns:p14="http://schemas.microsoft.com/office/powerpoint/2010/main" val="3283157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B06F37D-205E-45E9-90B4-C066B95AA2B3}" type="datetimeFigureOut">
              <a:rPr lang="en-US" smtClean="0"/>
              <a:t>11/4/2015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0ABDD3-E9EA-42DB-81F1-37E360004864}" type="slidenum">
              <a:rPr lang="en-US" smtClean="0"/>
              <a:t>‹#›</a:t>
            </a:fld>
            <a:endParaRPr lang="en-US"/>
          </a:p>
        </p:txBody>
      </p:sp>
    </p:spTree>
    <p:extLst>
      <p:ext uri="{BB962C8B-B14F-4D97-AF65-F5344CB8AC3E}">
        <p14:creationId xmlns:p14="http://schemas.microsoft.com/office/powerpoint/2010/main" val="3061124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B06F37D-205E-45E9-90B4-C066B95AA2B3}" type="datetimeFigureOut">
              <a:rPr lang="en-US" smtClean="0"/>
              <a:t>11/4/2015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0ABDD3-E9EA-42DB-81F1-37E360004864}" type="slidenum">
              <a:rPr lang="en-US" smtClean="0"/>
              <a:t>‹#›</a:t>
            </a:fld>
            <a:endParaRPr lang="en-US"/>
          </a:p>
        </p:txBody>
      </p:sp>
    </p:spTree>
    <p:extLst>
      <p:ext uri="{BB962C8B-B14F-4D97-AF65-F5344CB8AC3E}">
        <p14:creationId xmlns:p14="http://schemas.microsoft.com/office/powerpoint/2010/main" val="286258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B06F37D-205E-45E9-90B4-C066B95AA2B3}" type="datetimeFigureOut">
              <a:rPr lang="en-US" smtClean="0"/>
              <a:t>11/4/2015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0ABDD3-E9EA-42DB-81F1-37E360004864}" type="slidenum">
              <a:rPr lang="en-US" smtClean="0"/>
              <a:t>‹#›</a:t>
            </a:fld>
            <a:endParaRPr lang="en-US"/>
          </a:p>
        </p:txBody>
      </p:sp>
    </p:spTree>
    <p:extLst>
      <p:ext uri="{BB962C8B-B14F-4D97-AF65-F5344CB8AC3E}">
        <p14:creationId xmlns:p14="http://schemas.microsoft.com/office/powerpoint/2010/main" val="2595826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06F37D-205E-45E9-90B4-C066B95AA2B3}" type="datetimeFigureOut">
              <a:rPr lang="en-US" smtClean="0"/>
              <a:t>11/4/2015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0ABDD3-E9EA-42DB-81F1-37E360004864}" type="slidenum">
              <a:rPr lang="en-US" smtClean="0"/>
              <a:t>‹#›</a:t>
            </a:fld>
            <a:endParaRPr lang="en-US"/>
          </a:p>
        </p:txBody>
      </p:sp>
    </p:spTree>
    <p:extLst>
      <p:ext uri="{BB962C8B-B14F-4D97-AF65-F5344CB8AC3E}">
        <p14:creationId xmlns:p14="http://schemas.microsoft.com/office/powerpoint/2010/main" val="315362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06F37D-205E-45E9-90B4-C066B95AA2B3}" type="datetimeFigureOut">
              <a:rPr lang="en-US" smtClean="0"/>
              <a:t>11/4/2015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0ABDD3-E9EA-42DB-81F1-37E360004864}" type="slidenum">
              <a:rPr lang="en-US" smtClean="0"/>
              <a:t>‹#›</a:t>
            </a:fld>
            <a:endParaRPr lang="en-US"/>
          </a:p>
        </p:txBody>
      </p:sp>
    </p:spTree>
    <p:extLst>
      <p:ext uri="{BB962C8B-B14F-4D97-AF65-F5344CB8AC3E}">
        <p14:creationId xmlns:p14="http://schemas.microsoft.com/office/powerpoint/2010/main" val="2294033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06F37D-205E-45E9-90B4-C066B95AA2B3}" type="datetimeFigureOut">
              <a:rPr lang="en-US" smtClean="0"/>
              <a:t>11/4/2015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0ABDD3-E9EA-42DB-81F1-37E360004864}" type="slidenum">
              <a:rPr lang="en-US" smtClean="0"/>
              <a:t>‹#›</a:t>
            </a:fld>
            <a:endParaRPr lang="en-US"/>
          </a:p>
        </p:txBody>
      </p:sp>
    </p:spTree>
    <p:extLst>
      <p:ext uri="{BB962C8B-B14F-4D97-AF65-F5344CB8AC3E}">
        <p14:creationId xmlns:p14="http://schemas.microsoft.com/office/powerpoint/2010/main" val="3895744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06F37D-205E-45E9-90B4-C066B95AA2B3}" type="datetimeFigureOut">
              <a:rPr lang="en-US" smtClean="0"/>
              <a:t>11/4/2015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0ABDD3-E9EA-42DB-81F1-37E360004864}" type="slidenum">
              <a:rPr lang="en-US" smtClean="0"/>
              <a:t>‹#›</a:t>
            </a:fld>
            <a:endParaRPr lang="en-US"/>
          </a:p>
        </p:txBody>
      </p:sp>
    </p:spTree>
    <p:extLst>
      <p:ext uri="{BB962C8B-B14F-4D97-AF65-F5344CB8AC3E}">
        <p14:creationId xmlns:p14="http://schemas.microsoft.com/office/powerpoint/2010/main" val="37899021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research.microsoft.com/en-us/people/yuzheng/"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46.emf"/><Relationship Id="rId3" Type="http://schemas.openxmlformats.org/officeDocument/2006/relationships/image" Target="../media/image430.png"/><Relationship Id="rId7" Type="http://schemas.openxmlformats.org/officeDocument/2006/relationships/image" Target="../media/image4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image" Target="../media/image51.png"/><Relationship Id="rId5" Type="http://schemas.openxmlformats.org/officeDocument/2006/relationships/image" Target="../media/image450.png"/><Relationship Id="rId10" Type="http://schemas.openxmlformats.org/officeDocument/2006/relationships/image" Target="../media/image50.png"/><Relationship Id="rId9" Type="http://schemas.openxmlformats.org/officeDocument/2006/relationships/image" Target="../media/image49.png"/></Relationships>
</file>

<file path=ppt/slides/_rels/slide12.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46.emf"/><Relationship Id="rId1" Type="http://schemas.openxmlformats.org/officeDocument/2006/relationships/slideLayout" Target="../slideLayouts/slideLayout2.xml"/><Relationship Id="rId6" Type="http://schemas.openxmlformats.org/officeDocument/2006/relationships/image" Target="../media/image55.png"/><Relationship Id="rId11" Type="http://schemas.openxmlformats.org/officeDocument/2006/relationships/image" Target="../media/image3.emf"/><Relationship Id="rId5" Type="http://schemas.openxmlformats.org/officeDocument/2006/relationships/image" Target="../media/image54.png"/><Relationship Id="rId10" Type="http://schemas.openxmlformats.org/officeDocument/2006/relationships/image" Target="../media/image59.png"/><Relationship Id="rId4" Type="http://schemas.openxmlformats.org/officeDocument/2006/relationships/image" Target="../media/image53.png"/><Relationship Id="rId9" Type="http://schemas.openxmlformats.org/officeDocument/2006/relationships/image" Target="../media/image58.png"/></Relationships>
</file>

<file path=ppt/slides/_rels/slide13.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60.png"/><Relationship Id="rId3" Type="http://schemas.openxmlformats.org/officeDocument/2006/relationships/image" Target="../media/image590.png"/><Relationship Id="rId7" Type="http://schemas.openxmlformats.org/officeDocument/2006/relationships/image" Target="../media/image41.emf"/><Relationship Id="rId12" Type="http://schemas.openxmlformats.org/officeDocument/2006/relationships/image" Target="../media/image650.png"/><Relationship Id="rId2" Type="http://schemas.openxmlformats.org/officeDocument/2006/relationships/image" Target="../media/image60.png"/><Relationship Id="rId16" Type="http://schemas.openxmlformats.org/officeDocument/2006/relationships/image" Target="../media/image69.png"/><Relationship Id="rId1" Type="http://schemas.openxmlformats.org/officeDocument/2006/relationships/slideLayout" Target="../slideLayouts/slideLayout2.xml"/><Relationship Id="rId6" Type="http://schemas.openxmlformats.org/officeDocument/2006/relationships/image" Target="../media/image63.png"/><Relationship Id="rId11" Type="http://schemas.openxmlformats.org/officeDocument/2006/relationships/image" Target="../media/image640.png"/><Relationship Id="rId5" Type="http://schemas.openxmlformats.org/officeDocument/2006/relationships/image" Target="../media/image62.png"/><Relationship Id="rId15" Type="http://schemas.openxmlformats.org/officeDocument/2006/relationships/image" Target="../media/image68.png"/><Relationship Id="rId10" Type="http://schemas.openxmlformats.org/officeDocument/2006/relationships/image" Target="../media/image66.png"/><Relationship Id="rId4" Type="http://schemas.openxmlformats.org/officeDocument/2006/relationships/image" Target="../media/image61.png"/><Relationship Id="rId9" Type="http://schemas.openxmlformats.org/officeDocument/2006/relationships/image" Target="../media/image65.png"/><Relationship Id="rId14" Type="http://schemas.openxmlformats.org/officeDocument/2006/relationships/image" Target="../media/image67.png"/></Relationships>
</file>

<file path=ppt/slides/_rels/slide14.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image" Target="../media/image70.png"/><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73.png"/><Relationship Id="rId10" Type="http://schemas.openxmlformats.org/officeDocument/2006/relationships/image" Target="../media/image78.png"/><Relationship Id="rId4" Type="http://schemas.openxmlformats.org/officeDocument/2006/relationships/image" Target="../media/image72.png"/><Relationship Id="rId9" Type="http://schemas.openxmlformats.org/officeDocument/2006/relationships/image" Target="../media/image77.png"/></Relationships>
</file>

<file path=ppt/slides/_rels/slide15.xml.rels><?xml version="1.0" encoding="UTF-8" standalone="yes"?>
<Relationships xmlns="http://schemas.openxmlformats.org/package/2006/relationships"><Relationship Id="rId8" Type="http://schemas.openxmlformats.org/officeDocument/2006/relationships/image" Target="../media/image28.emf"/><Relationship Id="rId13" Type="http://schemas.openxmlformats.org/officeDocument/2006/relationships/image" Target="../media/image89.png"/><Relationship Id="rId3" Type="http://schemas.openxmlformats.org/officeDocument/2006/relationships/image" Target="../media/image80.png"/><Relationship Id="rId7" Type="http://schemas.openxmlformats.org/officeDocument/2006/relationships/image" Target="../media/image84.png"/><Relationship Id="rId12" Type="http://schemas.openxmlformats.org/officeDocument/2006/relationships/image" Target="../media/image88.png"/><Relationship Id="rId2" Type="http://schemas.openxmlformats.org/officeDocument/2006/relationships/image" Target="../media/image79.png"/><Relationship Id="rId16" Type="http://schemas.openxmlformats.org/officeDocument/2006/relationships/image" Target="../media/image91.png"/><Relationship Id="rId1" Type="http://schemas.openxmlformats.org/officeDocument/2006/relationships/slideLayout" Target="../slideLayouts/slideLayout2.xml"/><Relationship Id="rId6" Type="http://schemas.openxmlformats.org/officeDocument/2006/relationships/image" Target="../media/image83.png"/><Relationship Id="rId11" Type="http://schemas.openxmlformats.org/officeDocument/2006/relationships/image" Target="../media/image87.png"/><Relationship Id="rId5" Type="http://schemas.openxmlformats.org/officeDocument/2006/relationships/image" Target="../media/image82.png"/><Relationship Id="rId15" Type="http://schemas.openxmlformats.org/officeDocument/2006/relationships/image" Target="../media/image29.emf"/><Relationship Id="rId10" Type="http://schemas.openxmlformats.org/officeDocument/2006/relationships/image" Target="../media/image86.png"/><Relationship Id="rId4" Type="http://schemas.openxmlformats.org/officeDocument/2006/relationships/image" Target="../media/image81.png"/><Relationship Id="rId9" Type="http://schemas.openxmlformats.org/officeDocument/2006/relationships/image" Target="../media/image85.png"/><Relationship Id="rId14" Type="http://schemas.openxmlformats.org/officeDocument/2006/relationships/image" Target="../media/image90.png"/></Relationships>
</file>

<file path=ppt/slides/_rels/slide16.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2.xml"/><Relationship Id="rId5" Type="http://schemas.openxmlformats.org/officeDocument/2006/relationships/image" Target="../media/image95.png"/><Relationship Id="rId4" Type="http://schemas.openxmlformats.org/officeDocument/2006/relationships/image" Target="../media/image94.emf"/></Relationships>
</file>

<file path=ppt/slides/_rels/slide17.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emf"/><Relationship Id="rId1" Type="http://schemas.openxmlformats.org/officeDocument/2006/relationships/slideLayout" Target="../slideLayouts/slideLayout2.xml"/><Relationship Id="rId4" Type="http://schemas.openxmlformats.org/officeDocument/2006/relationships/image" Target="../media/image9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8.e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9.png"/><Relationship Id="rId4" Type="http://schemas.openxmlformats.org/officeDocument/2006/relationships/image" Target="../media/image98.png"/></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hyperlink" Target="http://research.microsoft.com/en-us/people/yuzheng/" TargetMode="External"/><Relationship Id="rId1" Type="http://schemas.openxmlformats.org/officeDocument/2006/relationships/slideLayout" Target="../slideLayouts/slideLayout2.xml"/><Relationship Id="rId5" Type="http://schemas.openxmlformats.org/officeDocument/2006/relationships/image" Target="../media/image101.png"/><Relationship Id="rId4" Type="http://schemas.openxmlformats.org/officeDocument/2006/relationships/hyperlink" Target="mailto:yuzheng@microsoft.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0.png"/><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102.emf"/><Relationship Id="rId4" Type="http://schemas.openxmlformats.org/officeDocument/2006/relationships/image" Target="../media/image30.emf"/></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jpeg"/><Relationship Id="rId3" Type="http://schemas.openxmlformats.org/officeDocument/2006/relationships/image" Target="../media/image5.png"/><Relationship Id="rId7" Type="http://schemas.openxmlformats.org/officeDocument/2006/relationships/image" Target="../media/image9.jpeg"/><Relationship Id="rId12" Type="http://schemas.openxmlformats.org/officeDocument/2006/relationships/image" Target="../media/image14.png"/><Relationship Id="rId2" Type="http://schemas.openxmlformats.org/officeDocument/2006/relationships/notesSlide" Target="../notesSlides/notesSlide2.xml"/><Relationship Id="rId16"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jpeg"/><Relationship Id="rId5" Type="http://schemas.openxmlformats.org/officeDocument/2006/relationships/image" Target="../media/image7.emf"/><Relationship Id="rId15" Type="http://schemas.openxmlformats.org/officeDocument/2006/relationships/image" Target="../media/image17.gif"/><Relationship Id="rId10" Type="http://schemas.openxmlformats.org/officeDocument/2006/relationships/image" Target="../media/image12.jpeg"/><Relationship Id="rId4" Type="http://schemas.openxmlformats.org/officeDocument/2006/relationships/image" Target="../media/image6.emf"/><Relationship Id="rId9" Type="http://schemas.openxmlformats.org/officeDocument/2006/relationships/image" Target="../media/image11.jpeg"/><Relationship Id="rId14" Type="http://schemas.openxmlformats.org/officeDocument/2006/relationships/image" Target="../media/image16.wmf"/></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emf"/><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7.emf"/><Relationship Id="rId1" Type="http://schemas.openxmlformats.org/officeDocument/2006/relationships/slideLayout" Target="../slideLayouts/slideLayout4.xml"/><Relationship Id="rId6" Type="http://schemas.openxmlformats.org/officeDocument/2006/relationships/image" Target="../media/image26.gif"/><Relationship Id="rId5" Type="http://schemas.openxmlformats.org/officeDocument/2006/relationships/image" Target="../media/image25.pn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image" Target="../media/image27.emf"/><Relationship Id="rId1" Type="http://schemas.openxmlformats.org/officeDocument/2006/relationships/slideLayout" Target="../slideLayouts/slideLayout2.xml"/><Relationship Id="rId5" Type="http://schemas.openxmlformats.org/officeDocument/2006/relationships/image" Target="../media/image29.emf"/><Relationship Id="rId4" Type="http://schemas.openxmlformats.org/officeDocument/2006/relationships/image" Target="../media/image28.emf"/></Relationships>
</file>

<file path=ppt/slides/_rels/slide7.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28.emf"/><Relationship Id="rId3" Type="http://schemas.openxmlformats.org/officeDocument/2006/relationships/image" Target="../media/image19.emf"/><Relationship Id="rId7" Type="http://schemas.openxmlformats.org/officeDocument/2006/relationships/image" Target="../media/image27.emf"/><Relationship Id="rId12" Type="http://schemas.openxmlformats.org/officeDocument/2006/relationships/image" Target="../media/image33.png"/><Relationship Id="rId17" Type="http://schemas.openxmlformats.org/officeDocument/2006/relationships/image" Target="../media/image34.png"/><Relationship Id="rId2" Type="http://schemas.openxmlformats.org/officeDocument/2006/relationships/notesSlide" Target="../notesSlides/notesSlide3.xml"/><Relationship Id="rId16" Type="http://schemas.openxmlformats.org/officeDocument/2006/relationships/image" Target="../media/image29.emf"/><Relationship Id="rId1" Type="http://schemas.openxmlformats.org/officeDocument/2006/relationships/slideLayout" Target="../slideLayouts/slideLayout2.xml"/><Relationship Id="rId6" Type="http://schemas.openxmlformats.org/officeDocument/2006/relationships/image" Target="../media/image30.emf"/><Relationship Id="rId11" Type="http://schemas.openxmlformats.org/officeDocument/2006/relationships/image" Target="../media/image32.png"/><Relationship Id="rId5" Type="http://schemas.openxmlformats.org/officeDocument/2006/relationships/image" Target="../media/image27.png"/><Relationship Id="rId15" Type="http://schemas.openxmlformats.org/officeDocument/2006/relationships/image" Target="../media/image7.emf"/><Relationship Id="rId10" Type="http://schemas.openxmlformats.org/officeDocument/2006/relationships/image" Target="../media/image31.png"/><Relationship Id="rId4" Type="http://schemas.openxmlformats.org/officeDocument/2006/relationships/image" Target="../media/image26.png"/><Relationship Id="rId9" Type="http://schemas.openxmlformats.org/officeDocument/2006/relationships/image" Target="../media/image30.png"/><Relationship Id="rId14" Type="http://schemas.openxmlformats.org/officeDocument/2006/relationships/image" Target="../media/image251.png"/></Relationships>
</file>

<file path=ppt/slides/_rels/slide8.xml.rels><?xml version="1.0" encoding="UTF-8" standalone="yes"?>
<Relationships xmlns="http://schemas.openxmlformats.org/package/2006/relationships"><Relationship Id="rId8" Type="http://schemas.openxmlformats.org/officeDocument/2006/relationships/image" Target="../media/image37.emf"/><Relationship Id="rId13" Type="http://schemas.openxmlformats.org/officeDocument/2006/relationships/image" Target="../media/image42.emf"/><Relationship Id="rId3" Type="http://schemas.openxmlformats.org/officeDocument/2006/relationships/image" Target="../media/image240.png"/><Relationship Id="rId7" Type="http://schemas.openxmlformats.org/officeDocument/2006/relationships/image" Target="../media/image361.png"/><Relationship Id="rId12" Type="http://schemas.openxmlformats.org/officeDocument/2006/relationships/image" Target="../media/image41.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image" Target="../media/image40.emf"/><Relationship Id="rId5" Type="http://schemas.openxmlformats.org/officeDocument/2006/relationships/image" Target="../media/image35.png"/><Relationship Id="rId15" Type="http://schemas.openxmlformats.org/officeDocument/2006/relationships/image" Target="../media/image27.emf"/><Relationship Id="rId10" Type="http://schemas.openxmlformats.org/officeDocument/2006/relationships/image" Target="../media/image39.emf"/><Relationship Id="rId4" Type="http://schemas.openxmlformats.org/officeDocument/2006/relationships/image" Target="../media/image250.png"/><Relationship Id="rId9" Type="http://schemas.openxmlformats.org/officeDocument/2006/relationships/image" Target="../media/image38.emf"/><Relationship Id="rId14" Type="http://schemas.openxmlformats.org/officeDocument/2006/relationships/image" Target="../media/image42.png"/></Relationships>
</file>

<file path=ppt/slides/_rels/slide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emf"/><Relationship Id="rId4" Type="http://schemas.openxmlformats.org/officeDocument/2006/relationships/image" Target="../media/image4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0146" y="1248514"/>
            <a:ext cx="8563708" cy="1127250"/>
          </a:xfrm>
        </p:spPr>
        <p:txBody>
          <a:bodyPr>
            <a:noAutofit/>
          </a:bodyPr>
          <a:lstStyle/>
          <a:p>
            <a:r>
              <a:rPr lang="en-US" sz="3200" b="1" dirty="0"/>
              <a:t>Detecting Collective Anomalies from Multiple </a:t>
            </a:r>
            <a:r>
              <a:rPr lang="en-US" sz="3200" b="1" dirty="0" err="1"/>
              <a:t>Spatio</a:t>
            </a:r>
            <a:r>
              <a:rPr lang="en-US" sz="3200" b="1" dirty="0"/>
              <a:t>-Temporal Datasets across Different Domains</a:t>
            </a:r>
          </a:p>
        </p:txBody>
      </p:sp>
      <p:sp>
        <p:nvSpPr>
          <p:cNvPr id="3" name="Subtitle 2"/>
          <p:cNvSpPr>
            <a:spLocks noGrp="1"/>
          </p:cNvSpPr>
          <p:nvPr>
            <p:ph type="subTitle" idx="1"/>
          </p:nvPr>
        </p:nvSpPr>
        <p:spPr>
          <a:xfrm>
            <a:off x="1703755" y="3275377"/>
            <a:ext cx="5767754" cy="1183179"/>
          </a:xfrm>
        </p:spPr>
        <p:txBody>
          <a:bodyPr>
            <a:noAutofit/>
          </a:bodyPr>
          <a:lstStyle/>
          <a:p>
            <a:r>
              <a:rPr lang="en-US" b="1" dirty="0" smtClean="0"/>
              <a:t>Yu Zheng</a:t>
            </a:r>
            <a:endParaRPr lang="en-US" b="1" dirty="0" smtClean="0">
              <a:solidFill>
                <a:schemeClr val="tx1">
                  <a:lumMod val="50000"/>
                  <a:lumOff val="50000"/>
                </a:schemeClr>
              </a:solidFill>
            </a:endParaRPr>
          </a:p>
          <a:p>
            <a:r>
              <a:rPr lang="en-US" dirty="0" smtClean="0">
                <a:solidFill>
                  <a:schemeClr val="tx1">
                    <a:lumMod val="50000"/>
                    <a:lumOff val="50000"/>
                  </a:schemeClr>
                </a:solidFill>
              </a:rPr>
              <a:t>Microsoft Research, Beijing, China</a:t>
            </a:r>
          </a:p>
          <a:p>
            <a:r>
              <a:rPr lang="en-US" sz="2000" dirty="0" smtClean="0">
                <a:solidFill>
                  <a:schemeClr val="tx1">
                    <a:lumMod val="50000"/>
                    <a:lumOff val="50000"/>
                  </a:schemeClr>
                </a:solidFill>
              </a:rPr>
              <a:t>yuzheng@microsoft.com </a:t>
            </a:r>
            <a:endParaRPr lang="en-US" sz="2000" dirty="0">
              <a:solidFill>
                <a:schemeClr val="tx1">
                  <a:lumMod val="50000"/>
                  <a:lumOff val="50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71509" y="3275377"/>
            <a:ext cx="859971" cy="1289956"/>
          </a:xfrm>
          <a:prstGeom prst="rect">
            <a:avLst/>
          </a:prstGeom>
        </p:spPr>
      </p:pic>
      <p:sp>
        <p:nvSpPr>
          <p:cNvPr id="5" name="Rectangle 4"/>
          <p:cNvSpPr/>
          <p:nvPr/>
        </p:nvSpPr>
        <p:spPr>
          <a:xfrm>
            <a:off x="1512273" y="6121597"/>
            <a:ext cx="6356839" cy="369332"/>
          </a:xfrm>
          <a:prstGeom prst="rect">
            <a:avLst/>
          </a:prstGeom>
        </p:spPr>
        <p:txBody>
          <a:bodyPr wrap="square">
            <a:spAutoFit/>
          </a:bodyPr>
          <a:lstStyle/>
          <a:p>
            <a:pPr algn="ctr"/>
            <a:r>
              <a:rPr lang="en-US" dirty="0">
                <a:hlinkClick r:id="rId3"/>
              </a:rPr>
              <a:t>http://research.microsoft.com/en-us/people/yuzheng</a:t>
            </a:r>
            <a:r>
              <a:rPr lang="en-US" dirty="0" smtClean="0">
                <a:hlinkClick r:id="rId3"/>
              </a:rPr>
              <a:t>/</a:t>
            </a:r>
            <a:r>
              <a:rPr lang="en-US" dirty="0" smtClean="0"/>
              <a:t> </a:t>
            </a:r>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3784" y="3275377"/>
            <a:ext cx="1289956" cy="1289956"/>
          </a:xfrm>
          <a:prstGeom prst="rect">
            <a:avLst/>
          </a:prstGeom>
        </p:spPr>
      </p:pic>
      <p:sp>
        <p:nvSpPr>
          <p:cNvPr id="7" name="Rectangle 6"/>
          <p:cNvSpPr/>
          <p:nvPr/>
        </p:nvSpPr>
        <p:spPr>
          <a:xfrm>
            <a:off x="391746" y="4603630"/>
            <a:ext cx="2338313" cy="369332"/>
          </a:xfrm>
          <a:prstGeom prst="rect">
            <a:avLst/>
          </a:prstGeom>
        </p:spPr>
        <p:txBody>
          <a:bodyPr wrap="square">
            <a:spAutoFit/>
          </a:bodyPr>
          <a:lstStyle/>
          <a:p>
            <a:pPr algn="ctr"/>
            <a:r>
              <a:rPr lang="en-US" altLang="zh-CN" dirty="0" smtClean="0"/>
              <a:t>Released Data &amp; Codes</a:t>
            </a:r>
            <a:endParaRPr lang="en-US" altLang="zh-CN" sz="1600" dirty="0"/>
          </a:p>
        </p:txBody>
      </p:sp>
    </p:spTree>
    <p:extLst>
      <p:ext uri="{BB962C8B-B14F-4D97-AF65-F5344CB8AC3E}">
        <p14:creationId xmlns:p14="http://schemas.microsoft.com/office/powerpoint/2010/main" val="5468288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ST_LRT</a:t>
            </a:r>
          </a:p>
        </p:txBody>
      </p:sp>
      <p:sp>
        <p:nvSpPr>
          <p:cNvPr id="3" name="Content Placeholder 2"/>
          <p:cNvSpPr>
            <a:spLocks noGrp="1"/>
          </p:cNvSpPr>
          <p:nvPr>
            <p:ph idx="1"/>
          </p:nvPr>
        </p:nvSpPr>
        <p:spPr/>
        <p:txBody>
          <a:bodyPr>
            <a:normAutofit/>
          </a:bodyPr>
          <a:lstStyle/>
          <a:p>
            <a:r>
              <a:rPr lang="en-US" sz="2400" dirty="0"/>
              <a:t>Log-Likelihood Ratio Test (LRT</a:t>
            </a:r>
            <a:r>
              <a:rPr lang="en-US" sz="2400" dirty="0" smtClean="0"/>
              <a:t>)</a:t>
            </a:r>
          </a:p>
          <a:p>
            <a:r>
              <a:rPr lang="en-US" sz="2400" dirty="0" smtClean="0"/>
              <a:t>Apply LRT to a single (ST) dataset </a:t>
            </a:r>
          </a:p>
          <a:p>
            <a:pPr lvl="1"/>
            <a:r>
              <a:rPr lang="en-US" sz="2000" dirty="0" smtClean="0"/>
              <a:t>in a single region</a:t>
            </a:r>
          </a:p>
          <a:p>
            <a:pPr lvl="1"/>
            <a:r>
              <a:rPr lang="en-US" sz="2000" dirty="0" smtClean="0"/>
              <a:t>in multiple regions</a:t>
            </a:r>
          </a:p>
          <a:p>
            <a:r>
              <a:rPr lang="en-US" sz="2400" dirty="0" smtClean="0"/>
              <a:t>Apply LRT to multiple datasets</a:t>
            </a:r>
          </a:p>
          <a:p>
            <a:pPr lvl="1"/>
            <a:r>
              <a:rPr lang="en-US" sz="2000" dirty="0" smtClean="0"/>
              <a:t>Distribution estimations for different datasets</a:t>
            </a:r>
          </a:p>
          <a:p>
            <a:pPr lvl="1"/>
            <a:r>
              <a:rPr lang="en-US" sz="2000" dirty="0" smtClean="0"/>
              <a:t>Aggregate anomalous degree of multiple datasets</a:t>
            </a:r>
          </a:p>
          <a:p>
            <a:pPr lvl="1"/>
            <a:endParaRPr lang="en-US" sz="2000" dirty="0"/>
          </a:p>
        </p:txBody>
      </p:sp>
    </p:spTree>
    <p:extLst>
      <p:ext uri="{BB962C8B-B14F-4D97-AF65-F5344CB8AC3E}">
        <p14:creationId xmlns:p14="http://schemas.microsoft.com/office/powerpoint/2010/main" val="23739810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9852"/>
            <a:ext cx="7886700" cy="1089024"/>
          </a:xfrm>
        </p:spPr>
        <p:txBody>
          <a:bodyPr/>
          <a:lstStyle/>
          <a:p>
            <a:r>
              <a:rPr lang="en-US" dirty="0" smtClean="0"/>
              <a:t>ST_LRT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81402" y="1172799"/>
                <a:ext cx="7886700" cy="1755041"/>
              </a:xfrm>
            </p:spPr>
            <p:txBody>
              <a:bodyPr>
                <a:normAutofit/>
              </a:bodyPr>
              <a:lstStyle/>
              <a:p>
                <a:r>
                  <a:rPr lang="en-US" sz="2400" dirty="0" smtClean="0"/>
                  <a:t>LRT</a:t>
                </a:r>
              </a:p>
              <a:p>
                <a:pPr lvl="1"/>
                <a:r>
                  <a:rPr lang="en-US" sz="1800" dirty="0"/>
                  <a:t>testing whether a simplifying assumption for a model is valid</a:t>
                </a:r>
                <a:endParaRPr lang="en-US" sz="1800" dirty="0" smtClean="0"/>
              </a:p>
              <a:p>
                <a:pPr lvl="1"/>
                <a14:m>
                  <m:oMath xmlns:m="http://schemas.openxmlformats.org/officeDocument/2006/math">
                    <m:r>
                      <m:rPr>
                        <m:sty m:val="p"/>
                      </m:rPr>
                      <a:rPr lang="en-US" sz="1800">
                        <a:latin typeface="Cambria Math" panose="02040503050406030204" pitchFamily="18" charset="0"/>
                      </a:rPr>
                      <m:t>Λ</m:t>
                    </m:r>
                    <m:r>
                      <a:rPr lang="en-US" sz="1800" i="1">
                        <a:latin typeface="Cambria Math" panose="02040503050406030204" pitchFamily="18" charset="0"/>
                      </a:rPr>
                      <m:t>=−2</m:t>
                    </m:r>
                    <m:r>
                      <m:rPr>
                        <m:sty m:val="p"/>
                      </m:rPr>
                      <a:rPr lang="en-US" sz="1800">
                        <a:latin typeface="Cambria Math" panose="02040503050406030204" pitchFamily="18" charset="0"/>
                      </a:rPr>
                      <m:t>log</m:t>
                    </m:r>
                    <m:f>
                      <m:fPr>
                        <m:ctrlPr>
                          <a:rPr lang="en-US" sz="1800" i="1">
                            <a:latin typeface="Cambria Math" panose="02040503050406030204" pitchFamily="18" charset="0"/>
                          </a:rPr>
                        </m:ctrlPr>
                      </m:fPr>
                      <m:num>
                        <m:r>
                          <a:rPr lang="en-US" sz="1800" i="1">
                            <a:latin typeface="Cambria Math" panose="02040503050406030204" pitchFamily="18" charset="0"/>
                          </a:rPr>
                          <m:t>𝑙𝑖𝑘𝑒𝑙𝑖h𝑜𝑜𝑑</m:t>
                        </m:r>
                        <m:r>
                          <a:rPr lang="en-US" sz="1800" i="1">
                            <a:latin typeface="Cambria Math" panose="02040503050406030204" pitchFamily="18" charset="0"/>
                          </a:rPr>
                          <m:t> </m:t>
                        </m:r>
                        <m:r>
                          <a:rPr lang="en-US" sz="1800" i="1">
                            <a:latin typeface="Cambria Math" panose="02040503050406030204" pitchFamily="18" charset="0"/>
                          </a:rPr>
                          <m:t>𝑓𝑜𝑟</m:t>
                        </m:r>
                        <m:r>
                          <a:rPr lang="en-US" sz="1800" i="1">
                            <a:latin typeface="Cambria Math" panose="02040503050406030204" pitchFamily="18" charset="0"/>
                          </a:rPr>
                          <m:t> </m:t>
                        </m:r>
                        <m:r>
                          <a:rPr lang="en-US" sz="1800" i="1">
                            <a:latin typeface="Cambria Math" panose="02040503050406030204" pitchFamily="18" charset="0"/>
                          </a:rPr>
                          <m:t>𝑛𝑢𝑙𝑙</m:t>
                        </m:r>
                        <m:r>
                          <a:rPr lang="en-US" sz="1800" i="1">
                            <a:latin typeface="Cambria Math" panose="02040503050406030204" pitchFamily="18" charset="0"/>
                          </a:rPr>
                          <m:t> </m:t>
                        </m:r>
                        <m:r>
                          <a:rPr lang="en-US" sz="1800" i="1">
                            <a:latin typeface="Cambria Math" panose="02040503050406030204" pitchFamily="18" charset="0"/>
                          </a:rPr>
                          <m:t>𝑚𝑜𝑑𝑒𝑙</m:t>
                        </m:r>
                      </m:num>
                      <m:den>
                        <m:r>
                          <a:rPr lang="en-US" sz="1800" i="1">
                            <a:latin typeface="Cambria Math" panose="02040503050406030204" pitchFamily="18" charset="0"/>
                          </a:rPr>
                          <m:t>𝑙𝑖𝑘𝑒𝑙𝑖h𝑜𝑜𝑑</m:t>
                        </m:r>
                        <m:r>
                          <a:rPr lang="en-US" sz="1800" i="1">
                            <a:latin typeface="Cambria Math" panose="02040503050406030204" pitchFamily="18" charset="0"/>
                          </a:rPr>
                          <m:t> </m:t>
                        </m:r>
                        <m:r>
                          <a:rPr lang="en-US" sz="1800" i="1">
                            <a:latin typeface="Cambria Math" panose="02040503050406030204" pitchFamily="18" charset="0"/>
                          </a:rPr>
                          <m:t>𝑓𝑜𝑟</m:t>
                        </m:r>
                        <m:r>
                          <a:rPr lang="en-US" sz="1800" i="1">
                            <a:latin typeface="Cambria Math" panose="02040503050406030204" pitchFamily="18" charset="0"/>
                          </a:rPr>
                          <m:t> </m:t>
                        </m:r>
                        <m:r>
                          <a:rPr lang="en-US" sz="1800" i="1">
                            <a:latin typeface="Cambria Math" panose="02040503050406030204" pitchFamily="18" charset="0"/>
                          </a:rPr>
                          <m:t>𝑎𝑙𝑡𝑒𝑟𝑛𝑎𝑡𝑖𝑣𝑒</m:t>
                        </m:r>
                        <m:r>
                          <a:rPr lang="en-US" sz="1800" i="1">
                            <a:latin typeface="Cambria Math" panose="02040503050406030204" pitchFamily="18" charset="0"/>
                          </a:rPr>
                          <m:t> </m:t>
                        </m:r>
                        <m:r>
                          <a:rPr lang="en-US" sz="1800" i="1">
                            <a:latin typeface="Cambria Math" panose="02040503050406030204" pitchFamily="18" charset="0"/>
                          </a:rPr>
                          <m:t>𝑚𝑜𝑑𝑒𝑙</m:t>
                        </m:r>
                      </m:den>
                    </m:f>
                  </m:oMath>
                </a14:m>
                <a:endParaRPr lang="en-US" sz="1800" dirty="0" smtClean="0"/>
              </a:p>
              <a:p>
                <a:pPr lvl="1"/>
                <a14:m>
                  <m:oMath xmlns:m="http://schemas.openxmlformats.org/officeDocument/2006/math">
                    <m:r>
                      <m:rPr>
                        <m:sty m:val="p"/>
                      </m:rPr>
                      <a:rPr lang="en-US" sz="1800">
                        <a:latin typeface="Cambria Math" panose="02040503050406030204" pitchFamily="18" charset="0"/>
                      </a:rPr>
                      <m:t>Λ</m:t>
                    </m:r>
                  </m:oMath>
                </a14:m>
                <a:r>
                  <a:rPr lang="en-US" sz="1800" dirty="0"/>
                  <a:t> can be approximated by a chi-square distribution </a:t>
                </a:r>
                <a14:m>
                  <m:oMath xmlns:m="http://schemas.openxmlformats.org/officeDocument/2006/math">
                    <m:sSup>
                      <m:sSupPr>
                        <m:ctrlPr>
                          <a:rPr lang="en-US" sz="1800" i="1">
                            <a:latin typeface="Cambria Math" panose="02040503050406030204" pitchFamily="18" charset="0"/>
                          </a:rPr>
                        </m:ctrlPr>
                      </m:sSupPr>
                      <m:e>
                        <m:r>
                          <m:rPr>
                            <m:sty m:val="p"/>
                          </m:rPr>
                          <a:rPr lang="en-US" sz="1800">
                            <a:latin typeface="Cambria Math" panose="02040503050406030204" pitchFamily="18" charset="0"/>
                          </a:rPr>
                          <m:t>χ</m:t>
                        </m:r>
                      </m:e>
                      <m:sup>
                        <m:r>
                          <a:rPr lang="en-US" sz="1800" i="1">
                            <a:latin typeface="Cambria Math" panose="02040503050406030204" pitchFamily="18" charset="0"/>
                          </a:rPr>
                          <m:t>2</m:t>
                        </m:r>
                      </m:sup>
                    </m:sSup>
                    <m:r>
                      <a:rPr lang="en-US" sz="1800" i="1">
                        <a:latin typeface="Cambria Math" panose="02040503050406030204" pitchFamily="18" charset="0"/>
                      </a:rPr>
                      <m:t>(</m:t>
                    </m:r>
                    <m:r>
                      <m:rPr>
                        <m:sty m:val="p"/>
                      </m:rPr>
                      <a:rPr lang="en-US" sz="1800">
                        <a:latin typeface="Cambria Math" panose="02040503050406030204" pitchFamily="18" charset="0"/>
                      </a:rPr>
                      <m:t>Λ</m:t>
                    </m:r>
                    <m:r>
                      <a:rPr lang="en-US" sz="1800" i="1">
                        <a:latin typeface="Cambria Math" panose="02040503050406030204" pitchFamily="18" charset="0"/>
                      </a:rPr>
                      <m:t>, </m:t>
                    </m:r>
                    <m:r>
                      <a:rPr lang="en-US" sz="1800" i="1">
                        <a:latin typeface="Cambria Math" panose="02040503050406030204" pitchFamily="18" charset="0"/>
                      </a:rPr>
                      <m:t>𝑑𝑓</m:t>
                    </m:r>
                    <m:r>
                      <a:rPr lang="en-US" sz="1800" i="1">
                        <a:latin typeface="Cambria Math" panose="02040503050406030204" pitchFamily="18" charset="0"/>
                      </a:rPr>
                      <m:t>)</m:t>
                    </m:r>
                  </m:oMath>
                </a14:m>
                <a:r>
                  <a:rPr lang="en-US" sz="1800" dirty="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81402" y="1172799"/>
                <a:ext cx="7886700" cy="1755041"/>
              </a:xfrm>
              <a:blipFill rotWithShape="0">
                <a:blip r:embed="rId3"/>
                <a:stretch>
                  <a:fillRect l="-1082" t="-48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979533" y="3310728"/>
                <a:ext cx="5405122" cy="338554"/>
              </a:xfrm>
              <a:prstGeom prst="rect">
                <a:avLst/>
              </a:prstGeom>
            </p:spPr>
            <p:txBody>
              <a:bodyPr wrap="square">
                <a:spAutoFit/>
              </a:bodyPr>
              <a:lstStyle/>
              <a:p>
                <a:r>
                  <a:rPr lang="en-US" sz="1600" dirty="0" smtClean="0"/>
                  <a:t>1) </a:t>
                </a:r>
                <a14:m>
                  <m:oMath xmlns:m="http://schemas.openxmlformats.org/officeDocument/2006/math">
                    <m:d>
                      <m:dPr>
                        <m:begChr m:val=""/>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rPr>
                              <m:t>𝐿</m:t>
                            </m:r>
                          </m:e>
                          <m:sub>
                            <m:r>
                              <a:rPr lang="en-US" sz="1600" i="1">
                                <a:latin typeface="Cambria Math" panose="02040503050406030204" pitchFamily="18" charset="0"/>
                              </a:rPr>
                              <m:t>𝑛𝑢𝑙𝑙</m:t>
                            </m:r>
                          </m:sub>
                        </m:sSub>
                        <m:r>
                          <a:rPr lang="en-US" sz="1600" i="0">
                            <a:latin typeface="Cambria Math" panose="02040503050406030204" pitchFamily="18" charset="0"/>
                          </a:rPr>
                          <m:t>=</m:t>
                        </m:r>
                        <m:r>
                          <a:rPr lang="en-US" sz="1600" i="1">
                            <a:latin typeface="Cambria Math" panose="02040503050406030204" pitchFamily="18" charset="0"/>
                          </a:rPr>
                          <m:t>𝐺𝑎𝑢𝑠𝑠𝑖𝑎𝑛</m:t>
                        </m:r>
                        <m:r>
                          <a:rPr lang="en-US" sz="1600" i="0">
                            <a:latin typeface="Cambria Math" panose="02040503050406030204" pitchFamily="18" charset="0"/>
                          </a:rPr>
                          <m:t>(70|</m:t>
                        </m:r>
                        <m:r>
                          <a:rPr lang="en-US" sz="1600" i="1">
                            <a:latin typeface="Cambria Math" panose="02040503050406030204" pitchFamily="18" charset="0"/>
                          </a:rPr>
                          <m:t>𝑚𝑒𝑎𝑛</m:t>
                        </m:r>
                        <m:r>
                          <a:rPr lang="en-US" sz="1600" i="0">
                            <a:latin typeface="Cambria Math" panose="02040503050406030204" pitchFamily="18" charset="0"/>
                          </a:rPr>
                          <m:t>=200,</m:t>
                        </m:r>
                        <m:r>
                          <a:rPr lang="en-US" sz="1600" i="1">
                            <a:latin typeface="Cambria Math" panose="02040503050406030204" pitchFamily="18" charset="0"/>
                          </a:rPr>
                          <m:t>𝑣𝑎𝑟</m:t>
                        </m:r>
                        <m:r>
                          <a:rPr lang="en-US" sz="1600" i="0">
                            <a:latin typeface="Cambria Math" panose="02040503050406030204" pitchFamily="18" charset="0"/>
                          </a:rPr>
                          <m:t>=1300</m:t>
                        </m:r>
                      </m:e>
                    </m:d>
                  </m:oMath>
                </a14:m>
                <a:endParaRPr lang="en-US" sz="1600" dirty="0"/>
              </a:p>
            </p:txBody>
          </p:sp>
        </mc:Choice>
        <mc:Fallback xmlns="">
          <p:sp>
            <p:nvSpPr>
              <p:cNvPr id="5" name="Rectangle 4"/>
              <p:cNvSpPr>
                <a:spLocks noRot="1" noChangeAspect="1" noMove="1" noResize="1" noEditPoints="1" noAdjustHandles="1" noChangeArrowheads="1" noChangeShapeType="1" noTextEdit="1"/>
              </p:cNvSpPr>
              <p:nvPr/>
            </p:nvSpPr>
            <p:spPr>
              <a:xfrm>
                <a:off x="979533" y="3310728"/>
                <a:ext cx="5405122" cy="338554"/>
              </a:xfrm>
              <a:prstGeom prst="rect">
                <a:avLst/>
              </a:prstGeom>
              <a:blipFill rotWithShape="0">
                <a:blip r:embed="rId5"/>
                <a:stretch>
                  <a:fillRect l="-677" t="-108929" b="-167857"/>
                </a:stretch>
              </a:blipFill>
            </p:spPr>
            <p:txBody>
              <a:bodyPr/>
              <a:lstStyle/>
              <a:p>
                <a:r>
                  <a:rPr lang="en-US">
                    <a:noFill/>
                  </a:rPr>
                  <a:t> </a:t>
                </a:r>
              </a:p>
            </p:txBody>
          </p:sp>
        </mc:Fallback>
      </mc:AlternateContent>
      <p:sp>
        <p:nvSpPr>
          <p:cNvPr id="9" name="Rectangle 8"/>
          <p:cNvSpPr/>
          <p:nvPr/>
        </p:nvSpPr>
        <p:spPr>
          <a:xfrm>
            <a:off x="1031605" y="2849433"/>
            <a:ext cx="5405122" cy="369332"/>
          </a:xfrm>
          <a:prstGeom prst="rect">
            <a:avLst/>
          </a:prstGeom>
        </p:spPr>
        <p:txBody>
          <a:bodyPr wrap="square">
            <a:spAutoFit/>
          </a:bodyPr>
          <a:lstStyle/>
          <a:p>
            <a:r>
              <a:rPr lang="en-US" dirty="0" smtClean="0">
                <a:solidFill>
                  <a:schemeClr val="accent5">
                    <a:lumMod val="75000"/>
                  </a:schemeClr>
                </a:solidFill>
              </a:rPr>
              <a:t>An example for a single region and a single dataset</a:t>
            </a:r>
            <a:endParaRPr lang="en-US" dirty="0">
              <a:solidFill>
                <a:schemeClr val="accent5">
                  <a:lumMod val="75000"/>
                </a:schemeClr>
              </a:solidFill>
            </a:endParaRPr>
          </a:p>
        </p:txBody>
      </p:sp>
      <p:grpSp>
        <p:nvGrpSpPr>
          <p:cNvPr id="18" name="Group 17"/>
          <p:cNvGrpSpPr/>
          <p:nvPr/>
        </p:nvGrpSpPr>
        <p:grpSpPr>
          <a:xfrm>
            <a:off x="1022080" y="5216004"/>
            <a:ext cx="7288845" cy="1507201"/>
            <a:chOff x="1022080" y="5198420"/>
            <a:chExt cx="7288845" cy="1507201"/>
          </a:xfrm>
        </p:grpSpPr>
        <p:grpSp>
          <p:nvGrpSpPr>
            <p:cNvPr id="17" name="Group 16"/>
            <p:cNvGrpSpPr/>
            <p:nvPr/>
          </p:nvGrpSpPr>
          <p:grpSpPr>
            <a:xfrm>
              <a:off x="1022080" y="5469138"/>
              <a:ext cx="3418681" cy="852254"/>
              <a:chOff x="1022080" y="5469138"/>
              <a:chExt cx="3418681" cy="852254"/>
            </a:xfrm>
          </p:grpSpPr>
          <mc:AlternateContent xmlns:mc="http://schemas.openxmlformats.org/markup-compatibility/2006" xmlns:a14="http://schemas.microsoft.com/office/drawing/2010/main">
            <mc:Choice Requires="a14">
              <p:sp>
                <p:nvSpPr>
                  <p:cNvPr id="10" name="Rectangle 9"/>
                  <p:cNvSpPr/>
                  <p:nvPr/>
                </p:nvSpPr>
                <p:spPr>
                  <a:xfrm>
                    <a:off x="1022080" y="5469138"/>
                    <a:ext cx="3051926" cy="485902"/>
                  </a:xfrm>
                  <a:prstGeom prst="rect">
                    <a:avLst/>
                  </a:prstGeom>
                </p:spPr>
                <p:txBody>
                  <a:bodyPr wrap="none">
                    <a:spAutoFit/>
                  </a:bodyPr>
                  <a:lstStyle/>
                  <a:p>
                    <a:r>
                      <a:rPr lang="en-US" sz="1600" dirty="0" smtClean="0"/>
                      <a:t>3) </a:t>
                    </a:r>
                    <a14:m>
                      <m:oMath xmlns:m="http://schemas.openxmlformats.org/officeDocument/2006/math">
                        <m:r>
                          <a:rPr lang="en-US" sz="1600" i="1">
                            <a:latin typeface="Cambria Math" panose="02040503050406030204" pitchFamily="18" charset="0"/>
                          </a:rPr>
                          <m:t>𝛬</m:t>
                        </m:r>
                        <m:d>
                          <m:dPr>
                            <m:ctrlPr>
                              <a:rPr lang="en-US" sz="1600" i="1">
                                <a:latin typeface="Cambria Math" panose="02040503050406030204" pitchFamily="18" charset="0"/>
                              </a:rPr>
                            </m:ctrlPr>
                          </m:dPr>
                          <m:e>
                            <m:r>
                              <a:rPr lang="en-US" sz="1600" i="1">
                                <a:latin typeface="Cambria Math" panose="02040503050406030204" pitchFamily="18" charset="0"/>
                              </a:rPr>
                              <m:t>𝑠</m:t>
                            </m:r>
                          </m:e>
                        </m:d>
                        <m:r>
                          <a:rPr lang="en-US" sz="1600" i="0">
                            <a:latin typeface="Cambria Math" panose="02040503050406030204" pitchFamily="18" charset="0"/>
                          </a:rPr>
                          <m:t>=−2</m:t>
                        </m:r>
                        <m:func>
                          <m:funcPr>
                            <m:ctrlPr>
                              <a:rPr lang="en-US" sz="1600" i="1">
                                <a:latin typeface="Cambria Math" panose="02040503050406030204" pitchFamily="18" charset="0"/>
                              </a:rPr>
                            </m:ctrlPr>
                          </m:funcPr>
                          <m:fName>
                            <m:r>
                              <m:rPr>
                                <m:sty m:val="p"/>
                              </m:rPr>
                              <a:rPr lang="en-US" sz="1600" i="0">
                                <a:latin typeface="Cambria Math" panose="02040503050406030204" pitchFamily="18" charset="0"/>
                              </a:rPr>
                              <m:t>log</m:t>
                            </m:r>
                          </m:fName>
                          <m:e>
                            <m:d>
                              <m:dPr>
                                <m:ctrlPr>
                                  <a:rPr lang="en-US" sz="1600" i="1">
                                    <a:latin typeface="Cambria Math" panose="02040503050406030204" pitchFamily="18" charset="0"/>
                                  </a:rPr>
                                </m:ctrlPr>
                              </m:dPr>
                              <m:e>
                                <m:f>
                                  <m:fPr>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r>
                                          <a:rPr lang="en-US" sz="1600" i="1">
                                            <a:latin typeface="Cambria Math" panose="02040503050406030204" pitchFamily="18" charset="0"/>
                                          </a:rPr>
                                          <m:t>𝐿</m:t>
                                        </m:r>
                                      </m:e>
                                      <m:sub>
                                        <m:r>
                                          <a:rPr lang="en-US" sz="1600" i="1">
                                            <a:latin typeface="Cambria Math" panose="02040503050406030204" pitchFamily="18" charset="0"/>
                                          </a:rPr>
                                          <m:t>𝑛𝑢𝑙𝑙</m:t>
                                        </m:r>
                                      </m:sub>
                                    </m:sSub>
                                  </m:num>
                                  <m:den>
                                    <m:sSub>
                                      <m:sSubPr>
                                        <m:ctrlPr>
                                          <a:rPr lang="en-US" sz="1600" i="1">
                                            <a:latin typeface="Cambria Math" panose="02040503050406030204" pitchFamily="18" charset="0"/>
                                          </a:rPr>
                                        </m:ctrlPr>
                                      </m:sSubPr>
                                      <m:e>
                                        <m:r>
                                          <a:rPr lang="en-US" sz="1600" i="1">
                                            <a:latin typeface="Cambria Math" panose="02040503050406030204" pitchFamily="18" charset="0"/>
                                          </a:rPr>
                                          <m:t>𝐿</m:t>
                                        </m:r>
                                      </m:e>
                                      <m:sub>
                                        <m:r>
                                          <a:rPr lang="en-US" sz="1600" i="1">
                                            <a:latin typeface="Cambria Math" panose="02040503050406030204" pitchFamily="18" charset="0"/>
                                          </a:rPr>
                                          <m:t>𝑎𝑙𝑡𝑒𝑟</m:t>
                                        </m:r>
                                      </m:sub>
                                    </m:sSub>
                                  </m:den>
                                </m:f>
                              </m:e>
                            </m:d>
                            <m:r>
                              <a:rPr lang="en-US" sz="1600" i="0">
                                <a:latin typeface="Cambria Math" panose="02040503050406030204" pitchFamily="18" charset="0"/>
                              </a:rPr>
                              <m:t>=14.05</m:t>
                            </m:r>
                          </m:e>
                        </m:func>
                      </m:oMath>
                    </a14:m>
                    <a:endParaRPr lang="en-US" sz="1600" dirty="0"/>
                  </a:p>
                </p:txBody>
              </p:sp>
            </mc:Choice>
            <mc:Fallback xmlns="">
              <p:sp>
                <p:nvSpPr>
                  <p:cNvPr id="10" name="Rectangle 9"/>
                  <p:cNvSpPr>
                    <a:spLocks noRot="1" noChangeAspect="1" noMove="1" noResize="1" noEditPoints="1" noAdjustHandles="1" noChangeArrowheads="1" noChangeShapeType="1" noTextEdit="1"/>
                  </p:cNvSpPr>
                  <p:nvPr/>
                </p:nvSpPr>
                <p:spPr>
                  <a:xfrm>
                    <a:off x="1022080" y="5469138"/>
                    <a:ext cx="3051926" cy="485902"/>
                  </a:xfrm>
                  <a:prstGeom prst="rect">
                    <a:avLst/>
                  </a:prstGeom>
                  <a:blipFill rotWithShape="0">
                    <a:blip r:embed="rId6"/>
                    <a:stretch>
                      <a:fillRect l="-12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1279255" y="5982838"/>
                    <a:ext cx="3161506" cy="338554"/>
                  </a:xfrm>
                  <a:prstGeom prst="rect">
                    <a:avLst/>
                  </a:prstGeom>
                </p:spPr>
                <p:txBody>
                  <a:bodyPr wrap="none">
                    <a:spAutoFit/>
                  </a:bodyPr>
                  <a:lstStyle/>
                  <a:p>
                    <a14:m>
                      <m:oMath xmlns:m="http://schemas.openxmlformats.org/officeDocument/2006/math">
                        <m:r>
                          <a:rPr lang="en-US" sz="1600" i="1">
                            <a:latin typeface="Cambria Math" panose="02040503050406030204" pitchFamily="18" charset="0"/>
                            <a:ea typeface="宋体" panose="02010600030101010101" pitchFamily="2" charset="-122"/>
                            <a:cs typeface="Times New Roman" panose="02020603050405020304" pitchFamily="18" charset="0"/>
                          </a:rPr>
                          <m:t>𝑜𝑑</m:t>
                        </m:r>
                        <m:r>
                          <a:rPr lang="en-US" sz="1600">
                            <a:effectLst/>
                            <a:latin typeface="Cambria Math" panose="02040503050406030204" pitchFamily="18" charset="0"/>
                            <a:ea typeface="宋体" panose="02010600030101010101" pitchFamily="2" charset="-122"/>
                            <a:cs typeface="Times New Roman" panose="02020603050405020304" pitchFamily="18" charset="0"/>
                          </a:rPr>
                          <m:t>=</m:t>
                        </m:r>
                        <m:sSup>
                          <m:sSupPr>
                            <m:ctrlPr>
                              <a:rPr lang="en-US" sz="1600" i="1">
                                <a:effectLst/>
                                <a:latin typeface="Cambria Math" panose="02040503050406030204" pitchFamily="18" charset="0"/>
                              </a:rPr>
                            </m:ctrlPr>
                          </m:sSupPr>
                          <m:e>
                            <m:r>
                              <m:rPr>
                                <m:sty m:val="p"/>
                              </m:rPr>
                              <a:rPr lang="en-US" sz="1600">
                                <a:effectLst/>
                                <a:latin typeface="Cambria Math" panose="02040503050406030204" pitchFamily="18" charset="0"/>
                                <a:ea typeface="宋体" panose="02010600030101010101" pitchFamily="2" charset="-122"/>
                                <a:cs typeface="Times New Roman" panose="02020603050405020304" pitchFamily="18" charset="0"/>
                              </a:rPr>
                              <m:t>χ</m:t>
                            </m:r>
                          </m:e>
                          <m:sup>
                            <m:r>
                              <a:rPr lang="en-US" sz="1600" i="1">
                                <a:effectLst/>
                                <a:latin typeface="Cambria Math" panose="02040503050406030204" pitchFamily="18" charset="0"/>
                                <a:ea typeface="宋体" panose="02010600030101010101" pitchFamily="2" charset="-122"/>
                                <a:cs typeface="Times New Roman" panose="02020603050405020304" pitchFamily="18" charset="0"/>
                              </a:rPr>
                              <m:t>2</m:t>
                            </m:r>
                          </m:sup>
                        </m:sSup>
                        <m:r>
                          <a:rPr lang="en-US" sz="1600">
                            <a:effectLst/>
                            <a:latin typeface="Cambria Math" panose="02040503050406030204" pitchFamily="18" charset="0"/>
                            <a:ea typeface="宋体" panose="02010600030101010101" pitchFamily="2" charset="-122"/>
                            <a:cs typeface="Times New Roman" panose="02020603050405020304" pitchFamily="18" charset="0"/>
                          </a:rPr>
                          <m:t>_</m:t>
                        </m:r>
                        <m:r>
                          <m:rPr>
                            <m:sty m:val="p"/>
                          </m:rPr>
                          <a:rPr lang="en-US" sz="1600">
                            <a:effectLst/>
                            <a:latin typeface="Cambria Math" panose="02040503050406030204" pitchFamily="18" charset="0"/>
                            <a:ea typeface="宋体" panose="02010600030101010101" pitchFamily="2" charset="-122"/>
                            <a:cs typeface="Times New Roman" panose="02020603050405020304" pitchFamily="18" charset="0"/>
                          </a:rPr>
                          <m:t>cdf</m:t>
                        </m:r>
                        <m:r>
                          <a:rPr lang="en-US" sz="1600">
                            <a:effectLst/>
                            <a:latin typeface="Cambria Math" panose="02040503050406030204" pitchFamily="18" charset="0"/>
                            <a:ea typeface="宋体" panose="02010600030101010101" pitchFamily="2" charset="-122"/>
                            <a:cs typeface="Times New Roman" panose="02020603050405020304" pitchFamily="18" charset="0"/>
                          </a:rPr>
                          <m:t>(14.05, </m:t>
                        </m:r>
                        <m:r>
                          <a:rPr lang="en-US" sz="1600" i="1">
                            <a:effectLst/>
                            <a:latin typeface="Cambria Math" panose="02040503050406030204" pitchFamily="18" charset="0"/>
                            <a:ea typeface="宋体" panose="02010600030101010101" pitchFamily="2" charset="-122"/>
                            <a:cs typeface="Times New Roman" panose="02020603050405020304" pitchFamily="18" charset="0"/>
                          </a:rPr>
                          <m:t>𝑓𝑑</m:t>
                        </m:r>
                        <m:r>
                          <a:rPr lang="en-US" sz="1600">
                            <a:effectLst/>
                            <a:latin typeface="Cambria Math" panose="02040503050406030204" pitchFamily="18" charset="0"/>
                            <a:ea typeface="宋体" panose="02010600030101010101" pitchFamily="2" charset="-122"/>
                            <a:cs typeface="Times New Roman" panose="02020603050405020304" pitchFamily="18" charset="0"/>
                          </a:rPr>
                          <m:t>=1)</m:t>
                        </m:r>
                      </m:oMath>
                    </a14:m>
                    <a:r>
                      <a:rPr lang="en-US" sz="1600" dirty="0">
                        <a:effectLst/>
                        <a:latin typeface="Times New Roman" panose="02020603050405020304" pitchFamily="18" charset="0"/>
                        <a:ea typeface="宋体" panose="02010600030101010101" pitchFamily="2" charset="-122"/>
                      </a:rPr>
                      <a:t>=0.999</a:t>
                    </a:r>
                    <a:endParaRPr lang="en-US" sz="1600" dirty="0"/>
                  </a:p>
                </p:txBody>
              </p:sp>
            </mc:Choice>
            <mc:Fallback xmlns="">
              <p:sp>
                <p:nvSpPr>
                  <p:cNvPr id="11" name="Rectangle 10"/>
                  <p:cNvSpPr>
                    <a:spLocks noRot="1" noChangeAspect="1" noMove="1" noResize="1" noEditPoints="1" noAdjustHandles="1" noChangeArrowheads="1" noChangeShapeType="1" noTextEdit="1"/>
                  </p:cNvSpPr>
                  <p:nvPr/>
                </p:nvSpPr>
                <p:spPr>
                  <a:xfrm>
                    <a:off x="1279255" y="5982838"/>
                    <a:ext cx="3161506" cy="338554"/>
                  </a:xfrm>
                  <a:prstGeom prst="rect">
                    <a:avLst/>
                  </a:prstGeom>
                  <a:blipFill rotWithShape="0">
                    <a:blip r:embed="rId7"/>
                    <a:stretch>
                      <a:fillRect t="-7143" r="-386" b="-19643"/>
                    </a:stretch>
                  </a:blipFill>
                </p:spPr>
                <p:txBody>
                  <a:bodyPr/>
                  <a:lstStyle/>
                  <a:p>
                    <a:r>
                      <a:rPr lang="en-US">
                        <a:noFill/>
                      </a:rPr>
                      <a:t> </a:t>
                    </a:r>
                  </a:p>
                </p:txBody>
              </p:sp>
            </mc:Fallback>
          </mc:AlternateContent>
        </p:grpSp>
        <p:pic>
          <p:nvPicPr>
            <p:cNvPr id="12" name="Picture 11"/>
            <p:cNvPicPr/>
            <p:nvPr/>
          </p:nvPicPr>
          <p:blipFill rotWithShape="1">
            <a:blip r:embed="rId8">
              <a:extLst>
                <a:ext uri="{28A0092B-C50C-407E-A947-70E740481C1C}">
                  <a14:useLocalDpi xmlns:a14="http://schemas.microsoft.com/office/drawing/2010/main" val="0"/>
                </a:ext>
              </a:extLst>
            </a:blip>
            <a:srcRect l="20527" t="4192" r="54998" b="18054"/>
            <a:stretch/>
          </p:blipFill>
          <p:spPr bwMode="auto">
            <a:xfrm>
              <a:off x="6865980" y="5198420"/>
              <a:ext cx="1444945" cy="1507201"/>
            </a:xfrm>
            <a:prstGeom prst="rect">
              <a:avLst/>
            </a:prstGeom>
            <a:noFill/>
            <a:ln>
              <a:noFill/>
            </a:ln>
            <a:extLst>
              <a:ext uri="{53640926-AAD7-44D8-BBD7-CCE9431645EC}">
                <a14:shadowObscured xmlns:a14="http://schemas.microsoft.com/office/drawing/2010/main"/>
              </a:ext>
            </a:extLst>
          </p:spPr>
        </p:pic>
      </p:grpSp>
      <p:grpSp>
        <p:nvGrpSpPr>
          <p:cNvPr id="16" name="Group 15"/>
          <p:cNvGrpSpPr/>
          <p:nvPr/>
        </p:nvGrpSpPr>
        <p:grpSpPr>
          <a:xfrm>
            <a:off x="966834" y="3722926"/>
            <a:ext cx="5721621" cy="1623555"/>
            <a:chOff x="883014" y="3766886"/>
            <a:chExt cx="5721621" cy="1623555"/>
          </a:xfrm>
        </p:grpSpPr>
        <p:grpSp>
          <p:nvGrpSpPr>
            <p:cNvPr id="13" name="Group 12"/>
            <p:cNvGrpSpPr/>
            <p:nvPr/>
          </p:nvGrpSpPr>
          <p:grpSpPr>
            <a:xfrm>
              <a:off x="1149715" y="4102084"/>
              <a:ext cx="4572000" cy="1288357"/>
              <a:chOff x="1149715" y="3930634"/>
              <a:chExt cx="4572000" cy="1288357"/>
            </a:xfrm>
          </p:grpSpPr>
          <mc:AlternateContent xmlns:mc="http://schemas.openxmlformats.org/markup-compatibility/2006">
            <mc:Choice xmlns:a14="http://schemas.microsoft.com/office/drawing/2010/main" Requires="a14">
              <p:sp>
                <p:nvSpPr>
                  <p:cNvPr id="6" name="Rectangle 5"/>
                  <p:cNvSpPr/>
                  <p:nvPr/>
                </p:nvSpPr>
                <p:spPr>
                  <a:xfrm>
                    <a:off x="1149715" y="4880437"/>
                    <a:ext cx="4572000" cy="338554"/>
                  </a:xfrm>
                  <a:prstGeom prst="rect">
                    <a:avLst/>
                  </a:prstGeom>
                </p:spPr>
                <p:txBody>
                  <a:bodyPr>
                    <a:spAutoFit/>
                  </a:bodyPr>
                  <a:lstStyle/>
                  <a:p>
                    <a14:m>
                      <m:oMath xmlns:m="http://schemas.openxmlformats.org/officeDocument/2006/math">
                        <m:sSub>
                          <m:sSubPr>
                            <m:ctrlPr>
                              <a:rPr lang="en-US" sz="1600" i="1">
                                <a:latin typeface="Cambria Math" panose="02040503050406030204" pitchFamily="18" charset="0"/>
                              </a:rPr>
                            </m:ctrlPr>
                          </m:sSubPr>
                          <m:e>
                            <m:r>
                              <a:rPr lang="en-US" sz="1600" i="1">
                                <a:effectLst/>
                                <a:latin typeface="Cambria Math" panose="02040503050406030204" pitchFamily="18" charset="0"/>
                                <a:ea typeface="宋体" panose="02010600030101010101" pitchFamily="2" charset="-122"/>
                                <a:cs typeface="Times New Roman" panose="02020603050405020304" pitchFamily="18" charset="0"/>
                              </a:rPr>
                              <m:t>𝐿</m:t>
                            </m:r>
                          </m:e>
                          <m:sub>
                            <m:r>
                              <a:rPr lang="en-US" sz="1600" i="1">
                                <a:effectLst/>
                                <a:latin typeface="Cambria Math" panose="02040503050406030204" pitchFamily="18" charset="0"/>
                                <a:ea typeface="宋体" panose="02010600030101010101" pitchFamily="2" charset="-122"/>
                                <a:cs typeface="Times New Roman" panose="02020603050405020304" pitchFamily="18" charset="0"/>
                              </a:rPr>
                              <m:t>𝑎𝑙𝑡𝑒𝑟</m:t>
                            </m:r>
                          </m:sub>
                        </m:sSub>
                        <m:r>
                          <a:rPr lang="en-US" sz="1600" i="1">
                            <a:effectLst/>
                            <a:latin typeface="Cambria Math" panose="02040503050406030204" pitchFamily="18" charset="0"/>
                            <a:ea typeface="宋体" panose="02010600030101010101" pitchFamily="2" charset="-122"/>
                            <a:cs typeface="Times New Roman" panose="02020603050405020304" pitchFamily="18" charset="0"/>
                          </a:rPr>
                          <m:t>=</m:t>
                        </m:r>
                        <m:r>
                          <a:rPr lang="en-US" sz="1600" i="1">
                            <a:effectLst/>
                            <a:latin typeface="Cambria Math" panose="02040503050406030204" pitchFamily="18" charset="0"/>
                            <a:ea typeface="宋体" panose="02010600030101010101" pitchFamily="2" charset="-122"/>
                            <a:cs typeface="Times New Roman" panose="02020603050405020304" pitchFamily="18" charset="0"/>
                          </a:rPr>
                          <m:t>𝐺𝑎𝑢𝑠𝑠𝑖𝑎𝑛</m:t>
                        </m:r>
                        <m:r>
                          <a:rPr lang="en-US" sz="1600" i="1">
                            <a:effectLst/>
                            <a:latin typeface="Cambria Math" panose="02040503050406030204" pitchFamily="18" charset="0"/>
                            <a:ea typeface="宋体" panose="02010600030101010101" pitchFamily="2" charset="-122"/>
                            <a:cs typeface="Times New Roman" panose="02020603050405020304" pitchFamily="18" charset="0"/>
                          </a:rPr>
                          <m:t>(70|</m:t>
                        </m:r>
                        <m:r>
                          <a:rPr lang="en-US" sz="1600" i="1">
                            <a:effectLst/>
                            <a:latin typeface="Cambria Math" panose="02040503050406030204" pitchFamily="18" charset="0"/>
                            <a:ea typeface="宋体" panose="02010600030101010101" pitchFamily="2" charset="-122"/>
                            <a:cs typeface="Times New Roman" panose="02020603050405020304" pitchFamily="18" charset="0"/>
                          </a:rPr>
                          <m:t>𝑚𝑒𝑎𝑛</m:t>
                        </m:r>
                        <m:r>
                          <a:rPr lang="en-US" sz="1600">
                            <a:effectLst/>
                            <a:latin typeface="Cambria Math" panose="02040503050406030204" pitchFamily="18" charset="0"/>
                            <a:ea typeface="宋体" panose="02010600030101010101" pitchFamily="2" charset="-122"/>
                            <a:cs typeface="Times New Roman" panose="02020603050405020304" pitchFamily="18" charset="0"/>
                          </a:rPr>
                          <m:t>=70, </m:t>
                        </m:r>
                        <m:r>
                          <a:rPr lang="en-US" sz="1600" i="1">
                            <a:effectLst/>
                            <a:latin typeface="Cambria Math" panose="02040503050406030204" pitchFamily="18" charset="0"/>
                            <a:ea typeface="宋体" panose="02010600030101010101" pitchFamily="2" charset="-122"/>
                            <a:cs typeface="Times New Roman" panose="02020603050405020304" pitchFamily="18" charset="0"/>
                          </a:rPr>
                          <m:t>𝑣𝑎𝑟</m:t>
                        </m:r>
                        <m:r>
                          <a:rPr lang="en-US" sz="1600">
                            <a:effectLst/>
                            <a:latin typeface="Cambria Math" panose="02040503050406030204" pitchFamily="18" charset="0"/>
                            <a:ea typeface="宋体" panose="02010600030101010101" pitchFamily="2" charset="-122"/>
                            <a:cs typeface="Times New Roman" panose="02020603050405020304" pitchFamily="18" charset="0"/>
                          </a:rPr>
                          <m:t>=455</m:t>
                        </m:r>
                        <m:r>
                          <a:rPr lang="en-US" sz="1600" i="1">
                            <a:effectLst/>
                            <a:latin typeface="Cambria Math" panose="02040503050406030204" pitchFamily="18" charset="0"/>
                            <a:ea typeface="宋体" panose="02010600030101010101" pitchFamily="2" charset="-122"/>
                            <a:cs typeface="Times New Roman" panose="02020603050405020304" pitchFamily="18" charset="0"/>
                          </a:rPr>
                          <m:t>)</m:t>
                        </m:r>
                      </m:oMath>
                    </a14:m>
                    <a:r>
                      <a:rPr lang="en-US" sz="1600" dirty="0">
                        <a:effectLst/>
                        <a:latin typeface="Times New Roman" panose="02020603050405020304" pitchFamily="18" charset="0"/>
                        <a:ea typeface="宋体" panose="02010600030101010101" pitchFamily="2" charset="-122"/>
                      </a:rPr>
                      <a:t>; </a:t>
                    </a:r>
                    <a:endParaRPr lang="en-US" sz="1600" dirty="0"/>
                  </a:p>
                </p:txBody>
              </p:sp>
            </mc:Choice>
            <mc:Fallback>
              <p:sp>
                <p:nvSpPr>
                  <p:cNvPr id="6" name="Rectangle 5"/>
                  <p:cNvSpPr>
                    <a:spLocks noRot="1" noChangeAspect="1" noMove="1" noResize="1" noEditPoints="1" noAdjustHandles="1" noChangeArrowheads="1" noChangeShapeType="1" noTextEdit="1"/>
                  </p:cNvSpPr>
                  <p:nvPr/>
                </p:nvSpPr>
                <p:spPr>
                  <a:xfrm>
                    <a:off x="1149715" y="4880437"/>
                    <a:ext cx="4572000" cy="338554"/>
                  </a:xfrm>
                  <a:prstGeom prst="rect">
                    <a:avLst/>
                  </a:prstGeom>
                  <a:blipFill rotWithShape="0">
                    <a:blip r:embed="rId9"/>
                    <a:stretch>
                      <a:fillRect t="-7273" b="-2181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Rectangle 6"/>
                  <p:cNvSpPr/>
                  <p:nvPr/>
                </p:nvSpPr>
                <p:spPr>
                  <a:xfrm>
                    <a:off x="1149715" y="4512575"/>
                    <a:ext cx="3979872" cy="338554"/>
                  </a:xfrm>
                  <a:prstGeom prst="rect">
                    <a:avLst/>
                  </a:prstGeom>
                </p:spPr>
                <p:txBody>
                  <a:bodyPr wrap="none">
                    <a:spAutoFit/>
                  </a:bodyPr>
                  <a:lstStyle/>
                  <a:p>
                    <a14:m>
                      <m:oMath xmlns:m="http://schemas.openxmlformats.org/officeDocument/2006/math">
                        <m:r>
                          <a:rPr lang="en-US" sz="1600" i="1">
                            <a:latin typeface="Cambria Math" panose="02040503050406030204" pitchFamily="18" charset="0"/>
                            <a:ea typeface="宋体" panose="02010600030101010101" pitchFamily="2" charset="-122"/>
                            <a:cs typeface="Times New Roman" panose="02020603050405020304" pitchFamily="18" charset="0"/>
                          </a:rPr>
                          <m:t>𝑚𝑒𝑎𝑛</m:t>
                        </m:r>
                      </m:oMath>
                    </a14:m>
                    <a:r>
                      <a:rPr lang="en-US" sz="1600" dirty="0">
                        <a:effectLst/>
                        <a:latin typeface="Times New Roman" panose="02020603050405020304" pitchFamily="18" charset="0"/>
                        <a:ea typeface="宋体" panose="02010600030101010101" pitchFamily="2" charset="-122"/>
                      </a:rPr>
                      <a:t>= 200</a:t>
                    </a:r>
                    <a14:m>
                      <m:oMath xmlns:m="http://schemas.openxmlformats.org/officeDocument/2006/math">
                        <m:r>
                          <a:rPr lang="en-US" sz="1600" i="1">
                            <a:effectLst/>
                            <a:latin typeface="Cambria Math" panose="02040503050406030204" pitchFamily="18" charset="0"/>
                            <a:ea typeface="宋体" panose="02010600030101010101" pitchFamily="2" charset="-122"/>
                            <a:cs typeface="Times New Roman" panose="02020603050405020304" pitchFamily="18" charset="0"/>
                          </a:rPr>
                          <m:t>×</m:t>
                        </m:r>
                      </m:oMath>
                    </a14:m>
                    <a:r>
                      <a:rPr lang="en-US" sz="1600" dirty="0">
                        <a:effectLst/>
                        <a:latin typeface="Times New Roman" panose="02020603050405020304" pitchFamily="18" charset="0"/>
                        <a:ea typeface="宋体" panose="02010600030101010101" pitchFamily="2" charset="-122"/>
                      </a:rPr>
                      <a:t>0.35=70; </a:t>
                    </a:r>
                    <a14:m>
                      <m:oMath xmlns:m="http://schemas.openxmlformats.org/officeDocument/2006/math">
                        <m:r>
                          <a:rPr lang="en-US" sz="1600" i="1">
                            <a:effectLst/>
                            <a:latin typeface="Cambria Math" panose="02040503050406030204" pitchFamily="18" charset="0"/>
                            <a:ea typeface="宋体" panose="02010600030101010101" pitchFamily="2" charset="-122"/>
                            <a:cs typeface="Times New Roman" panose="02020603050405020304" pitchFamily="18" charset="0"/>
                          </a:rPr>
                          <m:t>𝑣𝑎𝑟</m:t>
                        </m:r>
                        <m:r>
                          <a:rPr lang="en-US" sz="1600" i="1">
                            <a:effectLst/>
                            <a:latin typeface="Cambria Math" panose="02040503050406030204" pitchFamily="18" charset="0"/>
                            <a:ea typeface="宋体" panose="02010600030101010101" pitchFamily="2" charset="-122"/>
                            <a:cs typeface="Times New Roman" panose="02020603050405020304" pitchFamily="18" charset="0"/>
                          </a:rPr>
                          <m:t>=</m:t>
                        </m:r>
                      </m:oMath>
                    </a14:m>
                    <a:r>
                      <a:rPr lang="en-US" sz="1600" dirty="0">
                        <a:effectLst/>
                        <a:latin typeface="Times New Roman" panose="02020603050405020304" pitchFamily="18" charset="0"/>
                        <a:ea typeface="宋体" panose="02010600030101010101" pitchFamily="2" charset="-122"/>
                      </a:rPr>
                      <a:t>1300</a:t>
                    </a:r>
                    <a14:m>
                      <m:oMath xmlns:m="http://schemas.openxmlformats.org/officeDocument/2006/math">
                        <m:r>
                          <a:rPr lang="en-US" sz="1600" i="1">
                            <a:effectLst/>
                            <a:latin typeface="Cambria Math" panose="02040503050406030204" pitchFamily="18" charset="0"/>
                            <a:ea typeface="宋体" panose="02010600030101010101" pitchFamily="2" charset="-122"/>
                            <a:cs typeface="Times New Roman" panose="02020603050405020304" pitchFamily="18" charset="0"/>
                          </a:rPr>
                          <m:t>×</m:t>
                        </m:r>
                      </m:oMath>
                    </a14:m>
                    <a:r>
                      <a:rPr lang="en-US" sz="1600" dirty="0">
                        <a:effectLst/>
                        <a:latin typeface="Times New Roman" panose="02020603050405020304" pitchFamily="18" charset="0"/>
                        <a:ea typeface="宋体" panose="02010600030101010101" pitchFamily="2" charset="-122"/>
                      </a:rPr>
                      <a:t>0.35=455</a:t>
                    </a:r>
                    <a:endParaRPr lang="en-US" sz="1600" dirty="0"/>
                  </a:p>
                </p:txBody>
              </p:sp>
            </mc:Choice>
            <mc:Fallback>
              <p:sp>
                <p:nvSpPr>
                  <p:cNvPr id="7" name="Rectangle 6"/>
                  <p:cNvSpPr>
                    <a:spLocks noRot="1" noChangeAspect="1" noMove="1" noResize="1" noEditPoints="1" noAdjustHandles="1" noChangeArrowheads="1" noChangeShapeType="1" noTextEdit="1"/>
                  </p:cNvSpPr>
                  <p:nvPr/>
                </p:nvSpPr>
                <p:spPr>
                  <a:xfrm>
                    <a:off x="1149715" y="4512575"/>
                    <a:ext cx="3979872" cy="338554"/>
                  </a:xfrm>
                  <a:prstGeom prst="rect">
                    <a:avLst/>
                  </a:prstGeom>
                  <a:blipFill rotWithShape="0">
                    <a:blip r:embed="rId10"/>
                    <a:stretch>
                      <a:fillRect t="-7143" r="-613" b="-1964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Rectangle 7"/>
                  <p:cNvSpPr/>
                  <p:nvPr/>
                </p:nvSpPr>
                <p:spPr>
                  <a:xfrm>
                    <a:off x="1149715" y="3930634"/>
                    <a:ext cx="1607812" cy="55496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𝑝</m:t>
                          </m:r>
                          <m:r>
                            <a:rPr lang="en-US" sz="1600" i="0">
                              <a:latin typeface="Cambria Math" panose="02040503050406030204" pitchFamily="18" charset="0"/>
                            </a:rPr>
                            <m:t>=</m:t>
                          </m:r>
                          <m:f>
                            <m:fPr>
                              <m:ctrlPr>
                                <a:rPr lang="en-US" sz="1600" i="1">
                                  <a:latin typeface="Cambria Math" panose="02040503050406030204" pitchFamily="18" charset="0"/>
                                </a:rPr>
                              </m:ctrlPr>
                            </m:fPr>
                            <m:num>
                              <m:r>
                                <a:rPr lang="en-US" sz="1600" i="0">
                                  <a:latin typeface="Cambria Math" panose="02040503050406030204" pitchFamily="18" charset="0"/>
                                </a:rPr>
                                <m:t>70</m:t>
                              </m:r>
                            </m:num>
                            <m:den>
                              <m:r>
                                <a:rPr lang="en-US" sz="1600" i="0">
                                  <a:latin typeface="Cambria Math" panose="02040503050406030204" pitchFamily="18" charset="0"/>
                                </a:rPr>
                                <m:t>200</m:t>
                              </m:r>
                            </m:den>
                          </m:f>
                          <m:r>
                            <a:rPr lang="en-US" sz="1600" i="0">
                              <a:latin typeface="Cambria Math" panose="02040503050406030204" pitchFamily="18" charset="0"/>
                            </a:rPr>
                            <m:t>=0.35</m:t>
                          </m:r>
                        </m:oMath>
                      </m:oMathPara>
                    </a14:m>
                    <a:endParaRPr lang="en-US" sz="1600" dirty="0"/>
                  </a:p>
                </p:txBody>
              </p:sp>
            </mc:Choice>
            <mc:Fallback>
              <p:sp>
                <p:nvSpPr>
                  <p:cNvPr id="8" name="Rectangle 7"/>
                  <p:cNvSpPr>
                    <a:spLocks noRot="1" noChangeAspect="1" noMove="1" noResize="1" noEditPoints="1" noAdjustHandles="1" noChangeArrowheads="1" noChangeShapeType="1" noTextEdit="1"/>
                  </p:cNvSpPr>
                  <p:nvPr/>
                </p:nvSpPr>
                <p:spPr>
                  <a:xfrm>
                    <a:off x="1149715" y="3930634"/>
                    <a:ext cx="1607812" cy="554960"/>
                  </a:xfrm>
                  <a:prstGeom prst="rect">
                    <a:avLst/>
                  </a:prstGeom>
                  <a:blipFill rotWithShape="0">
                    <a:blip r:embed="rId11"/>
                    <a:stretch>
                      <a:fillRect/>
                    </a:stretch>
                  </a:blipFill>
                </p:spPr>
                <p:txBody>
                  <a:bodyPr/>
                  <a:lstStyle/>
                  <a:p>
                    <a:r>
                      <a:rPr lang="en-US">
                        <a:noFill/>
                      </a:rPr>
                      <a:t> </a:t>
                    </a:r>
                  </a:p>
                </p:txBody>
              </p:sp>
            </mc:Fallback>
          </mc:AlternateContent>
        </p:grpSp>
        <p:sp>
          <p:nvSpPr>
            <p:cNvPr id="15" name="Rectangle 14"/>
            <p:cNvSpPr/>
            <p:nvPr/>
          </p:nvSpPr>
          <p:spPr>
            <a:xfrm>
              <a:off x="883014" y="3766886"/>
              <a:ext cx="5721621" cy="338554"/>
            </a:xfrm>
            <a:prstGeom prst="rect">
              <a:avLst/>
            </a:prstGeom>
          </p:spPr>
          <p:txBody>
            <a:bodyPr wrap="square">
              <a:spAutoFit/>
            </a:bodyPr>
            <a:lstStyle/>
            <a:p>
              <a:r>
                <a:rPr lang="en-US" sz="1600" dirty="0" smtClean="0">
                  <a:latin typeface="Times New Roman" panose="02020603050405020304" pitchFamily="18" charset="0"/>
                  <a:ea typeface="宋体" panose="02010600030101010101" pitchFamily="2" charset="-122"/>
                </a:rPr>
                <a:t>2) The </a:t>
              </a:r>
              <a:r>
                <a:rPr lang="en-US" sz="1600" dirty="0">
                  <a:latin typeface="Times New Roman" panose="02020603050405020304" pitchFamily="18" charset="0"/>
                  <a:ea typeface="宋体" panose="02010600030101010101" pitchFamily="2" charset="-122"/>
                </a:rPr>
                <a:t>maximum likelihood for the alternative </a:t>
              </a:r>
              <a:r>
                <a:rPr lang="en-US" sz="1600" dirty="0" smtClean="0">
                  <a:latin typeface="Times New Roman" panose="02020603050405020304" pitchFamily="18" charset="0"/>
                  <a:ea typeface="宋体" panose="02010600030101010101" pitchFamily="2" charset="-122"/>
                </a:rPr>
                <a:t>model (mean </a:t>
              </a:r>
              <a:r>
                <a:rPr lang="en-US" sz="1600" dirty="0">
                  <a:latin typeface="Times New Roman" panose="02020603050405020304" pitchFamily="18" charset="0"/>
                  <a:ea typeface="宋体" panose="02010600030101010101" pitchFamily="2" charset="-122"/>
                </a:rPr>
                <a:t>to </a:t>
              </a:r>
              <a:r>
                <a:rPr lang="en-US" sz="1600" dirty="0" smtClean="0">
                  <a:latin typeface="Times New Roman" panose="02020603050405020304" pitchFamily="18" charset="0"/>
                  <a:ea typeface="宋体" panose="02010600030101010101" pitchFamily="2" charset="-122"/>
                </a:rPr>
                <a:t>70) </a:t>
              </a:r>
              <a:endParaRPr lang="en-US" sz="1600" dirty="0"/>
            </a:p>
          </p:txBody>
        </p:sp>
      </p:grpSp>
      <p:grpSp>
        <p:nvGrpSpPr>
          <p:cNvPr id="39" name="Group 38"/>
          <p:cNvGrpSpPr/>
          <p:nvPr/>
        </p:nvGrpSpPr>
        <p:grpSpPr>
          <a:xfrm>
            <a:off x="6781800" y="2668762"/>
            <a:ext cx="1574483" cy="2686139"/>
            <a:chOff x="6781800" y="2668762"/>
            <a:chExt cx="1574483" cy="2686139"/>
          </a:xfrm>
        </p:grpSpPr>
        <p:pic>
          <p:nvPicPr>
            <p:cNvPr id="4" name="Picture 3"/>
            <p:cNvPicPr/>
            <p:nvPr/>
          </p:nvPicPr>
          <p:blipFill rotWithShape="1">
            <a:blip r:embed="rId8">
              <a:extLst>
                <a:ext uri="{28A0092B-C50C-407E-A947-70E740481C1C}">
                  <a14:useLocalDpi xmlns:a14="http://schemas.microsoft.com/office/drawing/2010/main" val="0"/>
                </a:ext>
              </a:extLst>
            </a:blip>
            <a:srcRect t="4192" r="79682" b="17322"/>
            <a:stretch/>
          </p:blipFill>
          <p:spPr bwMode="auto">
            <a:xfrm>
              <a:off x="6979170" y="2668762"/>
              <a:ext cx="1199517" cy="1521411"/>
            </a:xfrm>
            <a:prstGeom prst="rect">
              <a:avLst/>
            </a:prstGeom>
            <a:noFill/>
            <a:ln>
              <a:noFill/>
            </a:ln>
            <a:extLst>
              <a:ext uri="{53640926-AAD7-44D8-BBD7-CCE9431645EC}">
                <a14:shadowObscured xmlns:a14="http://schemas.microsoft.com/office/drawing/2010/main"/>
              </a:ext>
            </a:extLst>
          </p:spPr>
        </p:pic>
        <p:grpSp>
          <p:nvGrpSpPr>
            <p:cNvPr id="38" name="Group 37"/>
            <p:cNvGrpSpPr/>
            <p:nvPr/>
          </p:nvGrpSpPr>
          <p:grpSpPr>
            <a:xfrm>
              <a:off x="6781800" y="4248150"/>
              <a:ext cx="1574483" cy="1106751"/>
              <a:chOff x="6781800" y="4248150"/>
              <a:chExt cx="1574483" cy="1106751"/>
            </a:xfrm>
          </p:grpSpPr>
          <p:cxnSp>
            <p:nvCxnSpPr>
              <p:cNvPr id="27" name="Straight Connector 26"/>
              <p:cNvCxnSpPr/>
              <p:nvPr/>
            </p:nvCxnSpPr>
            <p:spPr>
              <a:xfrm>
                <a:off x="7675243" y="4348163"/>
                <a:ext cx="0" cy="748612"/>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6781800" y="4248150"/>
                <a:ext cx="1574483" cy="1106751"/>
                <a:chOff x="6781800" y="4248150"/>
                <a:chExt cx="1574483" cy="1106751"/>
              </a:xfrm>
            </p:grpSpPr>
            <p:grpSp>
              <p:nvGrpSpPr>
                <p:cNvPr id="32" name="Group 31"/>
                <p:cNvGrpSpPr/>
                <p:nvPr/>
              </p:nvGrpSpPr>
              <p:grpSpPr>
                <a:xfrm>
                  <a:off x="6781800" y="4248150"/>
                  <a:ext cx="1574483" cy="854302"/>
                  <a:chOff x="6697980" y="4248150"/>
                  <a:chExt cx="1574483" cy="854302"/>
                </a:xfrm>
              </p:grpSpPr>
              <p:cxnSp>
                <p:nvCxnSpPr>
                  <p:cNvPr id="19" name="Straight Arrow Connector 18"/>
                  <p:cNvCxnSpPr/>
                  <p:nvPr/>
                </p:nvCxnSpPr>
                <p:spPr>
                  <a:xfrm flipV="1">
                    <a:off x="6697980" y="5096775"/>
                    <a:ext cx="1574483" cy="567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6979170" y="4248150"/>
                    <a:ext cx="0" cy="8438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Freeform 27"/>
                  <p:cNvSpPr/>
                  <p:nvPr/>
                </p:nvSpPr>
                <p:spPr>
                  <a:xfrm>
                    <a:off x="6979169" y="4364281"/>
                    <a:ext cx="1095375" cy="727731"/>
                  </a:xfrm>
                  <a:custGeom>
                    <a:avLst/>
                    <a:gdLst>
                      <a:gd name="connsiteX0" fmla="*/ 0 w 1095375"/>
                      <a:gd name="connsiteY0" fmla="*/ 703918 h 727731"/>
                      <a:gd name="connsiteX1" fmla="*/ 295275 w 1095375"/>
                      <a:gd name="connsiteY1" fmla="*/ 646768 h 727731"/>
                      <a:gd name="connsiteX2" fmla="*/ 519113 w 1095375"/>
                      <a:gd name="connsiteY2" fmla="*/ 56218 h 727731"/>
                      <a:gd name="connsiteX3" fmla="*/ 704850 w 1095375"/>
                      <a:gd name="connsiteY3" fmla="*/ 70506 h 727731"/>
                      <a:gd name="connsiteX4" fmla="*/ 833438 w 1095375"/>
                      <a:gd name="connsiteY4" fmla="*/ 465793 h 727731"/>
                      <a:gd name="connsiteX5" fmla="*/ 900113 w 1095375"/>
                      <a:gd name="connsiteY5" fmla="*/ 656293 h 727731"/>
                      <a:gd name="connsiteX6" fmla="*/ 971550 w 1095375"/>
                      <a:gd name="connsiteY6" fmla="*/ 713443 h 727731"/>
                      <a:gd name="connsiteX7" fmla="*/ 1095375 w 1095375"/>
                      <a:gd name="connsiteY7" fmla="*/ 727731 h 727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5375" h="727731">
                        <a:moveTo>
                          <a:pt x="0" y="703918"/>
                        </a:moveTo>
                        <a:cubicBezTo>
                          <a:pt x="104378" y="729318"/>
                          <a:pt x="208756" y="754718"/>
                          <a:pt x="295275" y="646768"/>
                        </a:cubicBezTo>
                        <a:cubicBezTo>
                          <a:pt x="381794" y="538818"/>
                          <a:pt x="450851" y="152262"/>
                          <a:pt x="519113" y="56218"/>
                        </a:cubicBezTo>
                        <a:cubicBezTo>
                          <a:pt x="587375" y="-39826"/>
                          <a:pt x="652463" y="2244"/>
                          <a:pt x="704850" y="70506"/>
                        </a:cubicBezTo>
                        <a:cubicBezTo>
                          <a:pt x="757237" y="138768"/>
                          <a:pt x="800894" y="368162"/>
                          <a:pt x="833438" y="465793"/>
                        </a:cubicBezTo>
                        <a:cubicBezTo>
                          <a:pt x="865982" y="563424"/>
                          <a:pt x="877094" y="615018"/>
                          <a:pt x="900113" y="656293"/>
                        </a:cubicBezTo>
                        <a:cubicBezTo>
                          <a:pt x="923132" y="697568"/>
                          <a:pt x="939006" y="701537"/>
                          <a:pt x="971550" y="713443"/>
                        </a:cubicBezTo>
                        <a:cubicBezTo>
                          <a:pt x="1004094" y="725349"/>
                          <a:pt x="1049734" y="726540"/>
                          <a:pt x="1095375" y="72773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Rectangle 28"/>
                <p:cNvSpPr/>
                <p:nvPr/>
              </p:nvSpPr>
              <p:spPr>
                <a:xfrm>
                  <a:off x="7444178" y="5047124"/>
                  <a:ext cx="453970" cy="307777"/>
                </a:xfrm>
                <a:prstGeom prst="rect">
                  <a:avLst/>
                </a:prstGeom>
              </p:spPr>
              <p:txBody>
                <a:bodyPr wrap="none">
                  <a:spAutoFit/>
                </a:bodyPr>
                <a:lstStyle/>
                <a:p>
                  <a:r>
                    <a:rPr lang="en-US" sz="1400" dirty="0" smtClean="0">
                      <a:latin typeface="Times New Roman" panose="02020603050405020304" pitchFamily="18" charset="0"/>
                      <a:ea typeface="宋体" panose="02010600030101010101" pitchFamily="2" charset="-122"/>
                    </a:rPr>
                    <a:t>200</a:t>
                  </a:r>
                  <a:endParaRPr lang="en-US" sz="1400" dirty="0"/>
                </a:p>
              </p:txBody>
            </p:sp>
          </p:grpSp>
        </p:grpSp>
      </p:grpSp>
      <p:grpSp>
        <p:nvGrpSpPr>
          <p:cNvPr id="37" name="Group 36"/>
          <p:cNvGrpSpPr/>
          <p:nvPr/>
        </p:nvGrpSpPr>
        <p:grpSpPr>
          <a:xfrm>
            <a:off x="6931611" y="4353840"/>
            <a:ext cx="669779" cy="1005612"/>
            <a:chOff x="6931611" y="4353840"/>
            <a:chExt cx="669779" cy="1005612"/>
          </a:xfrm>
        </p:grpSpPr>
        <p:sp>
          <p:nvSpPr>
            <p:cNvPr id="36" name="Rectangle 35"/>
            <p:cNvSpPr/>
            <p:nvPr/>
          </p:nvSpPr>
          <p:spPr>
            <a:xfrm>
              <a:off x="7093489" y="5051675"/>
              <a:ext cx="364202" cy="307777"/>
            </a:xfrm>
            <a:prstGeom prst="rect">
              <a:avLst/>
            </a:prstGeom>
          </p:spPr>
          <p:txBody>
            <a:bodyPr wrap="none">
              <a:spAutoFit/>
            </a:bodyPr>
            <a:lstStyle/>
            <a:p>
              <a:r>
                <a:rPr lang="en-US" sz="1400" dirty="0" smtClean="0">
                  <a:latin typeface="Times New Roman" panose="02020603050405020304" pitchFamily="18" charset="0"/>
                  <a:ea typeface="宋体" panose="02010600030101010101" pitchFamily="2" charset="-122"/>
                </a:rPr>
                <a:t>70</a:t>
              </a:r>
              <a:endParaRPr lang="en-US" sz="1400" dirty="0"/>
            </a:p>
          </p:txBody>
        </p:sp>
        <p:sp>
          <p:nvSpPr>
            <p:cNvPr id="30" name="Freeform 29"/>
            <p:cNvSpPr/>
            <p:nvPr/>
          </p:nvSpPr>
          <p:spPr>
            <a:xfrm>
              <a:off x="6931611" y="4369958"/>
              <a:ext cx="669779" cy="727731"/>
            </a:xfrm>
            <a:custGeom>
              <a:avLst/>
              <a:gdLst>
                <a:gd name="connsiteX0" fmla="*/ 0 w 1095375"/>
                <a:gd name="connsiteY0" fmla="*/ 703918 h 727731"/>
                <a:gd name="connsiteX1" fmla="*/ 295275 w 1095375"/>
                <a:gd name="connsiteY1" fmla="*/ 646768 h 727731"/>
                <a:gd name="connsiteX2" fmla="*/ 519113 w 1095375"/>
                <a:gd name="connsiteY2" fmla="*/ 56218 h 727731"/>
                <a:gd name="connsiteX3" fmla="*/ 704850 w 1095375"/>
                <a:gd name="connsiteY3" fmla="*/ 70506 h 727731"/>
                <a:gd name="connsiteX4" fmla="*/ 833438 w 1095375"/>
                <a:gd name="connsiteY4" fmla="*/ 465793 h 727731"/>
                <a:gd name="connsiteX5" fmla="*/ 900113 w 1095375"/>
                <a:gd name="connsiteY5" fmla="*/ 656293 h 727731"/>
                <a:gd name="connsiteX6" fmla="*/ 971550 w 1095375"/>
                <a:gd name="connsiteY6" fmla="*/ 713443 h 727731"/>
                <a:gd name="connsiteX7" fmla="*/ 1095375 w 1095375"/>
                <a:gd name="connsiteY7" fmla="*/ 727731 h 727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5375" h="727731">
                  <a:moveTo>
                    <a:pt x="0" y="703918"/>
                  </a:moveTo>
                  <a:cubicBezTo>
                    <a:pt x="104378" y="729318"/>
                    <a:pt x="208756" y="754718"/>
                    <a:pt x="295275" y="646768"/>
                  </a:cubicBezTo>
                  <a:cubicBezTo>
                    <a:pt x="381794" y="538818"/>
                    <a:pt x="450851" y="152262"/>
                    <a:pt x="519113" y="56218"/>
                  </a:cubicBezTo>
                  <a:cubicBezTo>
                    <a:pt x="587375" y="-39826"/>
                    <a:pt x="652463" y="2244"/>
                    <a:pt x="704850" y="70506"/>
                  </a:cubicBezTo>
                  <a:cubicBezTo>
                    <a:pt x="757237" y="138768"/>
                    <a:pt x="800894" y="368162"/>
                    <a:pt x="833438" y="465793"/>
                  </a:cubicBezTo>
                  <a:cubicBezTo>
                    <a:pt x="865982" y="563424"/>
                    <a:pt x="877094" y="615018"/>
                    <a:pt x="900113" y="656293"/>
                  </a:cubicBezTo>
                  <a:cubicBezTo>
                    <a:pt x="923132" y="697568"/>
                    <a:pt x="939006" y="701537"/>
                    <a:pt x="971550" y="713443"/>
                  </a:cubicBezTo>
                  <a:cubicBezTo>
                    <a:pt x="1004094" y="725349"/>
                    <a:pt x="1049734" y="726540"/>
                    <a:pt x="1095375" y="727731"/>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p:nvPr/>
          </p:nvCxnSpPr>
          <p:spPr>
            <a:xfrm>
              <a:off x="7305980" y="4353840"/>
              <a:ext cx="0" cy="748612"/>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3401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500"/>
                                        <p:tgtEl>
                                          <p:spTgt spid="3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94416"/>
            <a:ext cx="7886700" cy="1015266"/>
          </a:xfrm>
        </p:spPr>
        <p:txBody>
          <a:bodyPr/>
          <a:lstStyle/>
          <a:p>
            <a:r>
              <a:rPr lang="en-US" dirty="0"/>
              <a:t>ST_LRT</a:t>
            </a:r>
          </a:p>
        </p:txBody>
      </p:sp>
      <p:sp>
        <p:nvSpPr>
          <p:cNvPr id="3" name="Content Placeholder 2"/>
          <p:cNvSpPr>
            <a:spLocks noGrp="1"/>
          </p:cNvSpPr>
          <p:nvPr>
            <p:ph idx="1"/>
          </p:nvPr>
        </p:nvSpPr>
        <p:spPr>
          <a:xfrm>
            <a:off x="476250" y="1217762"/>
            <a:ext cx="7886700" cy="508821"/>
          </a:xfrm>
        </p:spPr>
        <p:txBody>
          <a:bodyPr/>
          <a:lstStyle/>
          <a:p>
            <a:r>
              <a:rPr lang="en-US" dirty="0" smtClean="0"/>
              <a:t>Apply LRT to multiple </a:t>
            </a:r>
            <a:r>
              <a:rPr lang="en-US" dirty="0" smtClean="0"/>
              <a:t>regions (or time slots)</a:t>
            </a:r>
            <a:endParaRPr lang="en-US" dirty="0"/>
          </a:p>
        </p:txBody>
      </p:sp>
      <p:pic>
        <p:nvPicPr>
          <p:cNvPr id="4" name="Picture 3"/>
          <p:cNvPicPr/>
          <p:nvPr/>
        </p:nvPicPr>
        <p:blipFill rotWithShape="1">
          <a:blip r:embed="rId2">
            <a:extLst>
              <a:ext uri="{28A0092B-C50C-407E-A947-70E740481C1C}">
                <a14:useLocalDpi xmlns:a14="http://schemas.microsoft.com/office/drawing/2010/main" val="0"/>
              </a:ext>
            </a:extLst>
          </a:blip>
          <a:srcRect l="44898" t="4193" b="20143"/>
          <a:stretch/>
        </p:blipFill>
        <p:spPr bwMode="auto">
          <a:xfrm>
            <a:off x="5691775" y="3292871"/>
            <a:ext cx="3094894" cy="1327638"/>
          </a:xfrm>
          <a:prstGeom prst="rect">
            <a:avLst/>
          </a:prstGeom>
          <a:noFill/>
          <a:ln>
            <a:noFill/>
          </a:ln>
          <a:extLst>
            <a:ext uri="{53640926-AAD7-44D8-BBD7-CCE9431645EC}">
              <a14:shadowObscured xmlns:a14="http://schemas.microsoft.com/office/drawing/2010/main"/>
            </a:ext>
          </a:extLst>
        </p:spPr>
      </p:pic>
      <mc:AlternateContent xmlns:mc="http://schemas.openxmlformats.org/markup-compatibility/2006">
        <mc:Choice xmlns:a14="http://schemas.microsoft.com/office/drawing/2010/main" Requires="a14">
          <p:sp>
            <p:nvSpPr>
              <p:cNvPr id="5" name="Rectangle 4"/>
              <p:cNvSpPr/>
              <p:nvPr/>
            </p:nvSpPr>
            <p:spPr>
              <a:xfrm>
                <a:off x="780557" y="2235476"/>
                <a:ext cx="6321669" cy="338554"/>
              </a:xfrm>
              <a:prstGeom prst="rect">
                <a:avLst/>
              </a:prstGeom>
            </p:spPr>
            <p:txBody>
              <a:bodyPr wrap="square">
                <a:spAutoFit/>
              </a:bodyPr>
              <a:lstStyle/>
              <a:p>
                <a:r>
                  <a:rPr lang="en-US" sz="1600" dirty="0" smtClean="0"/>
                  <a:t>1) </a:t>
                </a:r>
                <a14:m>
                  <m:oMath xmlns:m="http://schemas.openxmlformats.org/officeDocument/2006/math">
                    <m:sSub>
                      <m:sSubPr>
                        <m:ctrlPr>
                          <a:rPr lang="en-US" sz="1600" i="1">
                            <a:latin typeface="Cambria Math" panose="02040503050406030204" pitchFamily="18" charset="0"/>
                          </a:rPr>
                        </m:ctrlPr>
                      </m:sSubPr>
                      <m:e>
                        <m:r>
                          <a:rPr lang="en-US" sz="1600" i="1">
                            <a:effectLst/>
                            <a:latin typeface="Cambria Math" panose="02040503050406030204" pitchFamily="18" charset="0"/>
                            <a:ea typeface="宋体" panose="02010600030101010101" pitchFamily="2" charset="-122"/>
                            <a:cs typeface="Times New Roman" panose="02020603050405020304" pitchFamily="18" charset="0"/>
                          </a:rPr>
                          <m:t>𝐿</m:t>
                        </m:r>
                      </m:e>
                      <m:sub>
                        <m:r>
                          <a:rPr lang="en-US" sz="1600" i="1">
                            <a:effectLst/>
                            <a:latin typeface="Cambria Math" panose="02040503050406030204" pitchFamily="18" charset="0"/>
                            <a:ea typeface="宋体" panose="02010600030101010101" pitchFamily="2" charset="-122"/>
                            <a:cs typeface="Times New Roman" panose="02020603050405020304" pitchFamily="18" charset="0"/>
                          </a:rPr>
                          <m:t>𝑛𝑢𝑙𝑙</m:t>
                        </m:r>
                      </m:sub>
                    </m:sSub>
                    <m:r>
                      <a:rPr lang="en-US" sz="1600" i="1">
                        <a:effectLst/>
                        <a:latin typeface="Cambria Math" panose="02040503050406030204" pitchFamily="18" charset="0"/>
                        <a:ea typeface="宋体" panose="02010600030101010101" pitchFamily="2" charset="-122"/>
                        <a:cs typeface="Times New Roman" panose="02020603050405020304" pitchFamily="18" charset="0"/>
                      </a:rPr>
                      <m:t>=</m:t>
                    </m:r>
                    <m:r>
                      <a:rPr lang="en-US" sz="1600" i="1">
                        <a:effectLst/>
                        <a:latin typeface="Cambria Math" panose="02040503050406030204" pitchFamily="18" charset="0"/>
                        <a:ea typeface="宋体" panose="02010600030101010101" pitchFamily="2" charset="-122"/>
                        <a:cs typeface="Times New Roman" panose="02020603050405020304" pitchFamily="18" charset="0"/>
                      </a:rPr>
                      <m:t>𝑃𝑜𝑖</m:t>
                    </m:r>
                    <m:d>
                      <m:dPr>
                        <m:ctrlPr>
                          <a:rPr lang="en-US" sz="1600" i="1">
                            <a:effectLst/>
                            <a:latin typeface="Cambria Math" panose="02040503050406030204" pitchFamily="18" charset="0"/>
                          </a:rPr>
                        </m:ctrlPr>
                      </m:dPr>
                      <m:e>
                        <m:r>
                          <a:rPr lang="en-US" sz="1600" i="1">
                            <a:effectLst/>
                            <a:latin typeface="Cambria Math" panose="02040503050406030204" pitchFamily="18" charset="0"/>
                            <a:ea typeface="宋体" panose="02010600030101010101" pitchFamily="2" charset="-122"/>
                            <a:cs typeface="Times New Roman" panose="02020603050405020304" pitchFamily="18" charset="0"/>
                          </a:rPr>
                          <m:t>14</m:t>
                        </m:r>
                      </m:e>
                      <m:e>
                        <m:sSub>
                          <m:sSubPr>
                            <m:ctrlPr>
                              <a:rPr lang="en-US" sz="1600" i="1">
                                <a:effectLst/>
                                <a:latin typeface="Cambria Math" panose="02040503050406030204" pitchFamily="18" charset="0"/>
                              </a:rPr>
                            </m:ctrlPr>
                          </m:sSubPr>
                          <m:e>
                            <m:r>
                              <a:rPr lang="en-US" sz="1600" i="1">
                                <a:effectLst/>
                                <a:latin typeface="Cambria Math" panose="02040503050406030204" pitchFamily="18" charset="0"/>
                                <a:ea typeface="宋体" panose="02010600030101010101" pitchFamily="2" charset="-122"/>
                                <a:cs typeface="Times New Roman" panose="02020603050405020304" pitchFamily="18" charset="0"/>
                              </a:rPr>
                              <m:t>𝜆</m:t>
                            </m:r>
                          </m:e>
                          <m:sub>
                            <m:r>
                              <a:rPr lang="en-US" sz="1600" i="1">
                                <a:effectLst/>
                                <a:latin typeface="Cambria Math" panose="02040503050406030204" pitchFamily="18" charset="0"/>
                                <a:ea typeface="宋体" panose="02010600030101010101" pitchFamily="2" charset="-122"/>
                                <a:cs typeface="Times New Roman" panose="02020603050405020304" pitchFamily="18" charset="0"/>
                              </a:rPr>
                              <m:t>1</m:t>
                            </m:r>
                          </m:sub>
                        </m:sSub>
                        <m:r>
                          <a:rPr lang="en-US" sz="1600" i="1">
                            <a:effectLst/>
                            <a:latin typeface="Cambria Math" panose="02040503050406030204" pitchFamily="18" charset="0"/>
                            <a:ea typeface="宋体" panose="02010600030101010101" pitchFamily="2" charset="-122"/>
                            <a:cs typeface="Times New Roman" panose="02020603050405020304" pitchFamily="18" charset="0"/>
                          </a:rPr>
                          <m:t>=8</m:t>
                        </m:r>
                      </m:e>
                    </m:d>
                    <m:r>
                      <a:rPr lang="en-US" sz="1600" i="1">
                        <a:effectLst/>
                        <a:latin typeface="Cambria Math" panose="02040503050406030204" pitchFamily="18" charset="0"/>
                        <a:ea typeface="宋体" panose="02010600030101010101" pitchFamily="2" charset="-122"/>
                        <a:cs typeface="Times New Roman" panose="02020603050405020304" pitchFamily="18" charset="0"/>
                      </a:rPr>
                      <m:t>×</m:t>
                    </m:r>
                    <m:r>
                      <a:rPr lang="en-US" sz="1600" i="1">
                        <a:effectLst/>
                        <a:latin typeface="Cambria Math" panose="02040503050406030204" pitchFamily="18" charset="0"/>
                        <a:ea typeface="宋体" panose="02010600030101010101" pitchFamily="2" charset="-122"/>
                        <a:cs typeface="Times New Roman" panose="02020603050405020304" pitchFamily="18" charset="0"/>
                      </a:rPr>
                      <m:t>𝑃𝑜𝑖</m:t>
                    </m:r>
                    <m:d>
                      <m:dPr>
                        <m:ctrlPr>
                          <a:rPr lang="en-US" sz="1600" i="1">
                            <a:effectLst/>
                            <a:latin typeface="Cambria Math" panose="02040503050406030204" pitchFamily="18" charset="0"/>
                          </a:rPr>
                        </m:ctrlPr>
                      </m:dPr>
                      <m:e>
                        <m:r>
                          <a:rPr lang="en-US" sz="1600" i="1">
                            <a:effectLst/>
                            <a:latin typeface="Cambria Math" panose="02040503050406030204" pitchFamily="18" charset="0"/>
                            <a:ea typeface="宋体" panose="02010600030101010101" pitchFamily="2" charset="-122"/>
                            <a:cs typeface="Times New Roman" panose="02020603050405020304" pitchFamily="18" charset="0"/>
                          </a:rPr>
                          <m:t>14</m:t>
                        </m:r>
                      </m:e>
                      <m:e>
                        <m:sSub>
                          <m:sSubPr>
                            <m:ctrlPr>
                              <a:rPr lang="en-US" sz="1600" i="1">
                                <a:effectLst/>
                                <a:latin typeface="Cambria Math" panose="02040503050406030204" pitchFamily="18" charset="0"/>
                              </a:rPr>
                            </m:ctrlPr>
                          </m:sSubPr>
                          <m:e>
                            <m:r>
                              <a:rPr lang="en-US" sz="1600" i="1">
                                <a:effectLst/>
                                <a:latin typeface="Cambria Math" panose="02040503050406030204" pitchFamily="18" charset="0"/>
                                <a:ea typeface="宋体" panose="02010600030101010101" pitchFamily="2" charset="-122"/>
                                <a:cs typeface="Times New Roman" panose="02020603050405020304" pitchFamily="18" charset="0"/>
                              </a:rPr>
                              <m:t>𝜆</m:t>
                            </m:r>
                          </m:e>
                          <m:sub>
                            <m:r>
                              <a:rPr lang="en-US" sz="1600" i="1">
                                <a:effectLst/>
                                <a:latin typeface="Cambria Math" panose="02040503050406030204" pitchFamily="18" charset="0"/>
                                <a:ea typeface="宋体" panose="02010600030101010101" pitchFamily="2" charset="-122"/>
                                <a:cs typeface="Times New Roman" panose="02020603050405020304" pitchFamily="18" charset="0"/>
                              </a:rPr>
                              <m:t>2</m:t>
                            </m:r>
                          </m:sub>
                        </m:sSub>
                        <m:r>
                          <a:rPr lang="en-US" sz="1600" i="1">
                            <a:effectLst/>
                            <a:latin typeface="Cambria Math" panose="02040503050406030204" pitchFamily="18" charset="0"/>
                            <a:ea typeface="宋体" panose="02010600030101010101" pitchFamily="2" charset="-122"/>
                            <a:cs typeface="Times New Roman" panose="02020603050405020304" pitchFamily="18" charset="0"/>
                          </a:rPr>
                          <m:t>=10</m:t>
                        </m:r>
                      </m:e>
                    </m:d>
                    <m:r>
                      <a:rPr lang="en-US" sz="1600" i="1">
                        <a:effectLst/>
                        <a:latin typeface="Cambria Math" panose="02040503050406030204" pitchFamily="18" charset="0"/>
                        <a:ea typeface="宋体" panose="02010600030101010101" pitchFamily="2" charset="-122"/>
                        <a:cs typeface="Times New Roman" panose="02020603050405020304" pitchFamily="18" charset="0"/>
                      </a:rPr>
                      <m:t>×</m:t>
                    </m:r>
                    <m:r>
                      <a:rPr lang="en-US" sz="1600" i="1">
                        <a:effectLst/>
                        <a:latin typeface="Cambria Math" panose="02040503050406030204" pitchFamily="18" charset="0"/>
                        <a:ea typeface="宋体" panose="02010600030101010101" pitchFamily="2" charset="-122"/>
                        <a:cs typeface="Times New Roman" panose="02020603050405020304" pitchFamily="18" charset="0"/>
                      </a:rPr>
                      <m:t>𝑃𝑜𝑖𝑠</m:t>
                    </m:r>
                    <m:r>
                      <a:rPr lang="en-US" sz="1600" i="1">
                        <a:effectLst/>
                        <a:latin typeface="Cambria Math" panose="02040503050406030204" pitchFamily="18" charset="0"/>
                        <a:ea typeface="宋体" panose="02010600030101010101" pitchFamily="2" charset="-122"/>
                        <a:cs typeface="Times New Roman" panose="02020603050405020304" pitchFamily="18" charset="0"/>
                      </a:rPr>
                      <m:t>(8|</m:t>
                    </m:r>
                    <m:sSub>
                      <m:sSubPr>
                        <m:ctrlPr>
                          <a:rPr lang="en-US" sz="1600" i="1">
                            <a:effectLst/>
                            <a:latin typeface="Cambria Math" panose="02040503050406030204" pitchFamily="18" charset="0"/>
                          </a:rPr>
                        </m:ctrlPr>
                      </m:sSubPr>
                      <m:e>
                        <m:r>
                          <a:rPr lang="en-US" sz="1600" i="1">
                            <a:effectLst/>
                            <a:latin typeface="Cambria Math" panose="02040503050406030204" pitchFamily="18" charset="0"/>
                            <a:ea typeface="宋体" panose="02010600030101010101" pitchFamily="2" charset="-122"/>
                            <a:cs typeface="Times New Roman" panose="02020603050405020304" pitchFamily="18" charset="0"/>
                          </a:rPr>
                          <m:t>𝜆</m:t>
                        </m:r>
                      </m:e>
                      <m:sub>
                        <m:r>
                          <a:rPr lang="en-US" sz="1600" i="1">
                            <a:effectLst/>
                            <a:latin typeface="Cambria Math" panose="02040503050406030204" pitchFamily="18" charset="0"/>
                            <a:ea typeface="宋体" panose="02010600030101010101" pitchFamily="2" charset="-122"/>
                            <a:cs typeface="Times New Roman" panose="02020603050405020304" pitchFamily="18" charset="0"/>
                          </a:rPr>
                          <m:t>3</m:t>
                        </m:r>
                      </m:sub>
                    </m:sSub>
                    <m:r>
                      <a:rPr lang="en-US" sz="1600" i="1">
                        <a:effectLst/>
                        <a:latin typeface="Cambria Math" panose="02040503050406030204" pitchFamily="18" charset="0"/>
                        <a:ea typeface="宋体" panose="02010600030101010101" pitchFamily="2" charset="-122"/>
                        <a:cs typeface="Times New Roman" panose="02020603050405020304" pitchFamily="18" charset="0"/>
                      </a:rPr>
                      <m:t>=6)</m:t>
                    </m:r>
                  </m:oMath>
                </a14:m>
                <a:r>
                  <a:rPr lang="en-US" sz="1600" dirty="0">
                    <a:effectLst/>
                    <a:latin typeface="Times New Roman" panose="02020603050405020304" pitchFamily="18" charset="0"/>
                    <a:ea typeface="宋体" panose="02010600030101010101" pitchFamily="2" charset="-122"/>
                  </a:rPr>
                  <a:t>;</a:t>
                </a:r>
                <a:endParaRPr lang="en-US" sz="1600" dirty="0"/>
              </a:p>
            </p:txBody>
          </p:sp>
        </mc:Choice>
        <mc:Fallback>
          <p:sp>
            <p:nvSpPr>
              <p:cNvPr id="5" name="Rectangle 4"/>
              <p:cNvSpPr>
                <a:spLocks noRot="1" noChangeAspect="1" noMove="1" noResize="1" noEditPoints="1" noAdjustHandles="1" noChangeArrowheads="1" noChangeShapeType="1" noTextEdit="1"/>
              </p:cNvSpPr>
              <p:nvPr/>
            </p:nvSpPr>
            <p:spPr>
              <a:xfrm>
                <a:off x="780557" y="2235476"/>
                <a:ext cx="6321669" cy="338554"/>
              </a:xfrm>
              <a:prstGeom prst="rect">
                <a:avLst/>
              </a:prstGeom>
              <a:blipFill rotWithShape="0">
                <a:blip r:embed="rId3"/>
                <a:stretch>
                  <a:fillRect l="-482" t="-7273" b="-23636"/>
                </a:stretch>
              </a:blipFill>
            </p:spPr>
            <p:txBody>
              <a:bodyPr/>
              <a:lstStyle/>
              <a:p>
                <a:r>
                  <a:rPr lang="en-US">
                    <a:noFill/>
                  </a:rPr>
                  <a:t> </a:t>
                </a:r>
              </a:p>
            </p:txBody>
          </p:sp>
        </mc:Fallback>
      </mc:AlternateContent>
      <p:grpSp>
        <p:nvGrpSpPr>
          <p:cNvPr id="14" name="Group 13"/>
          <p:cNvGrpSpPr/>
          <p:nvPr/>
        </p:nvGrpSpPr>
        <p:grpSpPr>
          <a:xfrm>
            <a:off x="789349" y="2654234"/>
            <a:ext cx="7891101" cy="1585888"/>
            <a:chOff x="852849" y="2724570"/>
            <a:chExt cx="7891101" cy="1585888"/>
          </a:xfrm>
        </p:grpSpPr>
        <mc:AlternateContent xmlns:mc="http://schemas.openxmlformats.org/markup-compatibility/2006" xmlns:a14="http://schemas.microsoft.com/office/drawing/2010/main">
          <mc:Choice Requires="a14">
            <p:sp>
              <p:nvSpPr>
                <p:cNvPr id="7" name="Rectangle 6"/>
                <p:cNvSpPr/>
                <p:nvPr/>
              </p:nvSpPr>
              <p:spPr>
                <a:xfrm>
                  <a:off x="1224324" y="3971904"/>
                  <a:ext cx="5468817" cy="338554"/>
                </a:xfrm>
                <a:prstGeom prst="rect">
                  <a:avLst/>
                </a:prstGeom>
              </p:spPr>
              <p:txBody>
                <a:bodyPr wrap="square">
                  <a:spAutoFit/>
                </a:bodyPr>
                <a:lstStyle/>
                <a:p>
                  <a14:m>
                    <m:oMath xmlns:m="http://schemas.openxmlformats.org/officeDocument/2006/math">
                      <m:sSub>
                        <m:sSubPr>
                          <m:ctrlPr>
                            <a:rPr lang="en-US" sz="1600" i="1">
                              <a:latin typeface="Cambria Math" panose="02040503050406030204" pitchFamily="18" charset="0"/>
                            </a:rPr>
                          </m:ctrlPr>
                        </m:sSubPr>
                        <m:e>
                          <m:r>
                            <a:rPr lang="en-US" sz="1600" i="1">
                              <a:effectLst/>
                              <a:latin typeface="Cambria Math" panose="02040503050406030204" pitchFamily="18" charset="0"/>
                              <a:ea typeface="宋体" panose="02010600030101010101" pitchFamily="2" charset="-122"/>
                              <a:cs typeface="Times New Roman" panose="02020603050405020304" pitchFamily="18" charset="0"/>
                            </a:rPr>
                            <m:t>𝐿</m:t>
                          </m:r>
                        </m:e>
                        <m:sub>
                          <m:r>
                            <a:rPr lang="en-US" sz="1600" i="1">
                              <a:effectLst/>
                              <a:latin typeface="Cambria Math" panose="02040503050406030204" pitchFamily="18" charset="0"/>
                              <a:ea typeface="宋体" panose="02010600030101010101" pitchFamily="2" charset="-122"/>
                              <a:cs typeface="Times New Roman" panose="02020603050405020304" pitchFamily="18" charset="0"/>
                            </a:rPr>
                            <m:t>𝑎𝑙𝑡𝑒𝑟</m:t>
                          </m:r>
                        </m:sub>
                      </m:sSub>
                      <m:r>
                        <a:rPr lang="en-US" sz="1600" i="1">
                          <a:effectLst/>
                          <a:latin typeface="Cambria Math" panose="02040503050406030204" pitchFamily="18" charset="0"/>
                          <a:ea typeface="宋体" panose="02010600030101010101" pitchFamily="2" charset="-122"/>
                          <a:cs typeface="Times New Roman" panose="02020603050405020304" pitchFamily="18" charset="0"/>
                        </a:rPr>
                        <m:t>=</m:t>
                      </m:r>
                      <m:r>
                        <a:rPr lang="en-US" sz="1600" i="1">
                          <a:effectLst/>
                          <a:latin typeface="Cambria Math" panose="02040503050406030204" pitchFamily="18" charset="0"/>
                          <a:ea typeface="宋体" panose="02010600030101010101" pitchFamily="2" charset="-122"/>
                          <a:cs typeface="Times New Roman" panose="02020603050405020304" pitchFamily="18" charset="0"/>
                        </a:rPr>
                        <m:t>𝑃𝑜𝑖</m:t>
                      </m:r>
                      <m:d>
                        <m:dPr>
                          <m:ctrlPr>
                            <a:rPr lang="en-US" sz="1600" i="1">
                              <a:effectLst/>
                              <a:latin typeface="Cambria Math" panose="02040503050406030204" pitchFamily="18" charset="0"/>
                            </a:rPr>
                          </m:ctrlPr>
                        </m:dPr>
                        <m:e>
                          <m:r>
                            <a:rPr lang="en-US" sz="1600" i="1">
                              <a:effectLst/>
                              <a:latin typeface="Cambria Math" panose="02040503050406030204" pitchFamily="18" charset="0"/>
                              <a:ea typeface="宋体" panose="02010600030101010101" pitchFamily="2" charset="-122"/>
                              <a:cs typeface="Times New Roman" panose="02020603050405020304" pitchFamily="18" charset="0"/>
                            </a:rPr>
                            <m:t>14</m:t>
                          </m:r>
                        </m:e>
                        <m:e>
                          <m:sSub>
                            <m:sSubPr>
                              <m:ctrlPr>
                                <a:rPr lang="en-US" sz="1600" i="1">
                                  <a:effectLst/>
                                  <a:latin typeface="Cambria Math" panose="02040503050406030204" pitchFamily="18" charset="0"/>
                                </a:rPr>
                              </m:ctrlPr>
                            </m:sSubPr>
                            <m:e>
                              <m:r>
                                <a:rPr lang="en-US" sz="1600" i="1">
                                  <a:effectLst/>
                                  <a:latin typeface="Cambria Math" panose="02040503050406030204" pitchFamily="18" charset="0"/>
                                  <a:ea typeface="宋体" panose="02010600030101010101" pitchFamily="2" charset="-122"/>
                                  <a:cs typeface="Times New Roman" panose="02020603050405020304" pitchFamily="18" charset="0"/>
                                </a:rPr>
                                <m:t>𝜆</m:t>
                              </m:r>
                              <m:r>
                                <a:rPr lang="en-US" sz="1600" i="1">
                                  <a:effectLst/>
                                  <a:latin typeface="Cambria Math" panose="02040503050406030204" pitchFamily="18" charset="0"/>
                                  <a:ea typeface="宋体" panose="02010600030101010101" pitchFamily="2" charset="-122"/>
                                  <a:cs typeface="Times New Roman" panose="02020603050405020304" pitchFamily="18" charset="0"/>
                                </a:rPr>
                                <m:t>′</m:t>
                              </m:r>
                            </m:e>
                            <m:sub>
                              <m:r>
                                <a:rPr lang="en-US" sz="1600" i="1">
                                  <a:effectLst/>
                                  <a:latin typeface="Cambria Math" panose="02040503050406030204" pitchFamily="18" charset="0"/>
                                  <a:ea typeface="宋体" panose="02010600030101010101" pitchFamily="2" charset="-122"/>
                                  <a:cs typeface="Times New Roman" panose="02020603050405020304" pitchFamily="18" charset="0"/>
                                </a:rPr>
                                <m:t>1</m:t>
                              </m:r>
                            </m:sub>
                          </m:sSub>
                        </m:e>
                      </m:d>
                      <m:r>
                        <a:rPr lang="en-US" sz="1600" i="1">
                          <a:effectLst/>
                          <a:latin typeface="Cambria Math" panose="02040503050406030204" pitchFamily="18" charset="0"/>
                          <a:ea typeface="宋体" panose="02010600030101010101" pitchFamily="2" charset="-122"/>
                          <a:cs typeface="Times New Roman" panose="02020603050405020304" pitchFamily="18" charset="0"/>
                        </a:rPr>
                        <m:t>×</m:t>
                      </m:r>
                      <m:r>
                        <a:rPr lang="en-US" sz="1600" i="1">
                          <a:effectLst/>
                          <a:latin typeface="Cambria Math" panose="02040503050406030204" pitchFamily="18" charset="0"/>
                          <a:ea typeface="宋体" panose="02010600030101010101" pitchFamily="2" charset="-122"/>
                          <a:cs typeface="Times New Roman" panose="02020603050405020304" pitchFamily="18" charset="0"/>
                        </a:rPr>
                        <m:t>𝑃𝑜𝑖</m:t>
                      </m:r>
                      <m:d>
                        <m:dPr>
                          <m:ctrlPr>
                            <a:rPr lang="en-US" sz="1600" i="1">
                              <a:effectLst/>
                              <a:latin typeface="Cambria Math" panose="02040503050406030204" pitchFamily="18" charset="0"/>
                            </a:rPr>
                          </m:ctrlPr>
                        </m:dPr>
                        <m:e>
                          <m:r>
                            <a:rPr lang="en-US" sz="1600" i="1">
                              <a:effectLst/>
                              <a:latin typeface="Cambria Math" panose="02040503050406030204" pitchFamily="18" charset="0"/>
                              <a:ea typeface="宋体" panose="02010600030101010101" pitchFamily="2" charset="-122"/>
                              <a:cs typeface="Times New Roman" panose="02020603050405020304" pitchFamily="18" charset="0"/>
                            </a:rPr>
                            <m:t>14</m:t>
                          </m:r>
                        </m:e>
                        <m:e>
                          <m:sSub>
                            <m:sSubPr>
                              <m:ctrlPr>
                                <a:rPr lang="en-US" sz="1600" i="1">
                                  <a:effectLst/>
                                  <a:latin typeface="Cambria Math" panose="02040503050406030204" pitchFamily="18" charset="0"/>
                                </a:rPr>
                              </m:ctrlPr>
                            </m:sSubPr>
                            <m:e>
                              <m:r>
                                <a:rPr lang="en-US" sz="1600" i="1">
                                  <a:effectLst/>
                                  <a:latin typeface="Cambria Math" panose="02040503050406030204" pitchFamily="18" charset="0"/>
                                  <a:ea typeface="宋体" panose="02010600030101010101" pitchFamily="2" charset="-122"/>
                                  <a:cs typeface="Times New Roman" panose="02020603050405020304" pitchFamily="18" charset="0"/>
                                </a:rPr>
                                <m:t>𝜆</m:t>
                              </m:r>
                              <m:r>
                                <a:rPr lang="en-US" sz="1600" i="1">
                                  <a:effectLst/>
                                  <a:latin typeface="Cambria Math" panose="02040503050406030204" pitchFamily="18" charset="0"/>
                                  <a:ea typeface="宋体" panose="02010600030101010101" pitchFamily="2" charset="-122"/>
                                  <a:cs typeface="Times New Roman" panose="02020603050405020304" pitchFamily="18" charset="0"/>
                                </a:rPr>
                                <m:t>′</m:t>
                              </m:r>
                            </m:e>
                            <m:sub>
                              <m:r>
                                <a:rPr lang="en-US" sz="1600" i="1">
                                  <a:effectLst/>
                                  <a:latin typeface="Cambria Math" panose="02040503050406030204" pitchFamily="18" charset="0"/>
                                  <a:ea typeface="宋体" panose="02010600030101010101" pitchFamily="2" charset="-122"/>
                                  <a:cs typeface="Times New Roman" panose="02020603050405020304" pitchFamily="18" charset="0"/>
                                </a:rPr>
                                <m:t>2</m:t>
                              </m:r>
                            </m:sub>
                          </m:sSub>
                        </m:e>
                      </m:d>
                      <m:r>
                        <a:rPr lang="en-US" sz="1600" i="1">
                          <a:effectLst/>
                          <a:latin typeface="Cambria Math" panose="02040503050406030204" pitchFamily="18" charset="0"/>
                          <a:ea typeface="宋体" panose="02010600030101010101" pitchFamily="2" charset="-122"/>
                          <a:cs typeface="Times New Roman" panose="02020603050405020304" pitchFamily="18" charset="0"/>
                        </a:rPr>
                        <m:t>×</m:t>
                      </m:r>
                      <m:r>
                        <a:rPr lang="en-US" sz="1600" i="1">
                          <a:effectLst/>
                          <a:latin typeface="Cambria Math" panose="02040503050406030204" pitchFamily="18" charset="0"/>
                          <a:ea typeface="宋体" panose="02010600030101010101" pitchFamily="2" charset="-122"/>
                          <a:cs typeface="Times New Roman" panose="02020603050405020304" pitchFamily="18" charset="0"/>
                        </a:rPr>
                        <m:t>𝑃𝑜𝑖𝑠</m:t>
                      </m:r>
                      <m:r>
                        <a:rPr lang="en-US" sz="1600" i="1">
                          <a:effectLst/>
                          <a:latin typeface="Cambria Math" panose="02040503050406030204" pitchFamily="18" charset="0"/>
                          <a:ea typeface="宋体" panose="02010600030101010101" pitchFamily="2" charset="-122"/>
                          <a:cs typeface="Times New Roman" panose="02020603050405020304" pitchFamily="18" charset="0"/>
                        </a:rPr>
                        <m:t>(8|</m:t>
                      </m:r>
                      <m:sSub>
                        <m:sSubPr>
                          <m:ctrlPr>
                            <a:rPr lang="en-US" sz="1600" i="1">
                              <a:effectLst/>
                              <a:latin typeface="Cambria Math" panose="02040503050406030204" pitchFamily="18" charset="0"/>
                            </a:rPr>
                          </m:ctrlPr>
                        </m:sSubPr>
                        <m:e>
                          <m:r>
                            <a:rPr lang="en-US" sz="1600" i="1">
                              <a:effectLst/>
                              <a:latin typeface="Cambria Math" panose="02040503050406030204" pitchFamily="18" charset="0"/>
                              <a:ea typeface="宋体" panose="02010600030101010101" pitchFamily="2" charset="-122"/>
                              <a:cs typeface="Times New Roman" panose="02020603050405020304" pitchFamily="18" charset="0"/>
                            </a:rPr>
                            <m:t>𝜆</m:t>
                          </m:r>
                          <m:r>
                            <a:rPr lang="en-US" sz="1600" i="1">
                              <a:effectLst/>
                              <a:latin typeface="Cambria Math" panose="02040503050406030204" pitchFamily="18" charset="0"/>
                              <a:ea typeface="宋体" panose="02010600030101010101" pitchFamily="2" charset="-122"/>
                              <a:cs typeface="Times New Roman" panose="02020603050405020304" pitchFamily="18" charset="0"/>
                            </a:rPr>
                            <m:t>′</m:t>
                          </m:r>
                        </m:e>
                        <m:sub>
                          <m:r>
                            <a:rPr lang="en-US" sz="1600" i="1">
                              <a:effectLst/>
                              <a:latin typeface="Cambria Math" panose="02040503050406030204" pitchFamily="18" charset="0"/>
                              <a:ea typeface="宋体" panose="02010600030101010101" pitchFamily="2" charset="-122"/>
                              <a:cs typeface="Times New Roman" panose="02020603050405020304" pitchFamily="18" charset="0"/>
                            </a:rPr>
                            <m:t>3</m:t>
                          </m:r>
                        </m:sub>
                      </m:sSub>
                      <m:r>
                        <a:rPr lang="en-US" sz="1600" i="1">
                          <a:effectLst/>
                          <a:latin typeface="Cambria Math" panose="02040503050406030204" pitchFamily="18" charset="0"/>
                          <a:ea typeface="宋体" panose="02010600030101010101" pitchFamily="2" charset="-122"/>
                          <a:cs typeface="Times New Roman" panose="02020603050405020304" pitchFamily="18" charset="0"/>
                        </a:rPr>
                        <m:t>)</m:t>
                      </m:r>
                    </m:oMath>
                  </a14:m>
                  <a:r>
                    <a:rPr lang="en-US" sz="1600" dirty="0">
                      <a:effectLst/>
                      <a:latin typeface="Times New Roman" panose="02020603050405020304" pitchFamily="18" charset="0"/>
                      <a:ea typeface="宋体" panose="02010600030101010101" pitchFamily="2" charset="-122"/>
                    </a:rPr>
                    <a:t>; </a:t>
                  </a:r>
                  <a:endParaRPr lang="en-US" sz="1600" dirty="0"/>
                </a:p>
              </p:txBody>
            </p:sp>
          </mc:Choice>
          <mc:Fallback xmlns="">
            <p:sp>
              <p:nvSpPr>
                <p:cNvPr id="7" name="Rectangle 6"/>
                <p:cNvSpPr>
                  <a:spLocks noRot="1" noChangeAspect="1" noMove="1" noResize="1" noEditPoints="1" noAdjustHandles="1" noChangeArrowheads="1" noChangeShapeType="1" noTextEdit="1"/>
                </p:cNvSpPr>
                <p:nvPr/>
              </p:nvSpPr>
              <p:spPr>
                <a:xfrm>
                  <a:off x="1224324" y="3971904"/>
                  <a:ext cx="5468817" cy="338554"/>
                </a:xfrm>
                <a:prstGeom prst="rect">
                  <a:avLst/>
                </a:prstGeom>
                <a:blipFill rotWithShape="0">
                  <a:blip r:embed="rId4"/>
                  <a:stretch>
                    <a:fillRect t="-7143" b="-19643"/>
                  </a:stretch>
                </a:blipFill>
              </p:spPr>
              <p:txBody>
                <a:bodyPr/>
                <a:lstStyle/>
                <a:p>
                  <a:r>
                    <a:rPr lang="en-US">
                      <a:noFill/>
                    </a:rPr>
                    <a:t> </a:t>
                  </a:r>
                </a:p>
              </p:txBody>
            </p:sp>
          </mc:Fallback>
        </mc:AlternateContent>
        <p:grpSp>
          <p:nvGrpSpPr>
            <p:cNvPr id="13" name="Group 12"/>
            <p:cNvGrpSpPr/>
            <p:nvPr/>
          </p:nvGrpSpPr>
          <p:grpSpPr>
            <a:xfrm>
              <a:off x="852849" y="2724570"/>
              <a:ext cx="7891101" cy="1191623"/>
              <a:chOff x="852849" y="2724570"/>
              <a:chExt cx="7891101" cy="1191623"/>
            </a:xfrm>
          </p:grpSpPr>
          <mc:AlternateContent xmlns:mc="http://schemas.openxmlformats.org/markup-compatibility/2006" xmlns:a14="http://schemas.microsoft.com/office/drawing/2010/main">
            <mc:Choice Requires="a14">
              <p:sp>
                <p:nvSpPr>
                  <p:cNvPr id="6" name="Rectangle 5"/>
                  <p:cNvSpPr/>
                  <p:nvPr/>
                </p:nvSpPr>
                <p:spPr>
                  <a:xfrm>
                    <a:off x="852849" y="2724570"/>
                    <a:ext cx="7891101" cy="338554"/>
                  </a:xfrm>
                  <a:prstGeom prst="rect">
                    <a:avLst/>
                  </a:prstGeom>
                </p:spPr>
                <p:txBody>
                  <a:bodyPr wrap="square">
                    <a:spAutoFit/>
                  </a:bodyPr>
                  <a:lstStyle/>
                  <a:p>
                    <a:r>
                      <a:rPr lang="en-US" sz="1600" dirty="0" smtClean="0">
                        <a:latin typeface="Times New Roman" panose="02020603050405020304" pitchFamily="18" charset="0"/>
                        <a:ea typeface="宋体" panose="02010600030101010101" pitchFamily="2" charset="-122"/>
                      </a:rPr>
                      <a:t>2) Calculate </a:t>
                    </a:r>
                    <a14:m>
                      <m:oMath xmlns:m="http://schemas.openxmlformats.org/officeDocument/2006/math">
                        <m:sSup>
                          <m:sSupPr>
                            <m:ctrlPr>
                              <a:rPr lang="en-US" sz="1600" i="1">
                                <a:effectLst/>
                                <a:latin typeface="Cambria Math" panose="02040503050406030204" pitchFamily="18" charset="0"/>
                              </a:rPr>
                            </m:ctrlPr>
                          </m:sSupPr>
                          <m:e>
                            <m:r>
                              <a:rPr lang="en-US" sz="1600" i="1">
                                <a:effectLst/>
                                <a:latin typeface="Cambria Math" panose="02040503050406030204" pitchFamily="18" charset="0"/>
                                <a:ea typeface="宋体" panose="02010600030101010101" pitchFamily="2" charset="-122"/>
                                <a:cs typeface="Times New Roman" panose="02020603050405020304" pitchFamily="18" charset="0"/>
                              </a:rPr>
                              <m:t>𝛩</m:t>
                            </m:r>
                          </m:e>
                          <m:sup>
                            <m:r>
                              <a:rPr lang="en-US" sz="1600" i="1">
                                <a:effectLst/>
                                <a:latin typeface="Cambria Math" panose="02040503050406030204" pitchFamily="18" charset="0"/>
                                <a:ea typeface="宋体" panose="02010600030101010101" pitchFamily="2" charset="-122"/>
                                <a:cs typeface="Times New Roman" panose="02020603050405020304" pitchFamily="18" charset="0"/>
                              </a:rPr>
                              <m:t>′</m:t>
                            </m:r>
                          </m:sup>
                        </m:sSup>
                        <m:r>
                          <a:rPr lang="en-US" sz="1600" i="1">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en-US" sz="1600" i="1">
                                <a:effectLst/>
                                <a:latin typeface="Cambria Math" panose="02040503050406030204" pitchFamily="18" charset="0"/>
                              </a:rPr>
                            </m:ctrlPr>
                          </m:sSubPr>
                          <m:e>
                            <m:sSup>
                              <m:sSupPr>
                                <m:ctrlPr>
                                  <a:rPr lang="en-US" sz="1600" i="1">
                                    <a:effectLst/>
                                    <a:latin typeface="Cambria Math" panose="02040503050406030204" pitchFamily="18" charset="0"/>
                                  </a:rPr>
                                </m:ctrlPr>
                              </m:sSupPr>
                              <m:e>
                                <m:r>
                                  <a:rPr lang="en-US" sz="1600" i="1">
                                    <a:effectLst/>
                                    <a:latin typeface="Cambria Math" panose="02040503050406030204" pitchFamily="18" charset="0"/>
                                    <a:ea typeface="宋体" panose="02010600030101010101" pitchFamily="2" charset="-122"/>
                                    <a:cs typeface="Times New Roman" panose="02020603050405020304" pitchFamily="18" charset="0"/>
                                  </a:rPr>
                                  <m:t>𝜆</m:t>
                                </m:r>
                              </m:e>
                              <m:sup>
                                <m:r>
                                  <a:rPr lang="en-US" sz="1600" i="1">
                                    <a:effectLst/>
                                    <a:latin typeface="Cambria Math" panose="02040503050406030204" pitchFamily="18" charset="0"/>
                                    <a:ea typeface="宋体" panose="02010600030101010101" pitchFamily="2" charset="-122"/>
                                    <a:cs typeface="Times New Roman" panose="02020603050405020304" pitchFamily="18" charset="0"/>
                                  </a:rPr>
                                  <m:t>′</m:t>
                                </m:r>
                              </m:sup>
                            </m:sSup>
                          </m:e>
                          <m:sub>
                            <m:r>
                              <a:rPr lang="en-US" sz="1600" i="1">
                                <a:effectLst/>
                                <a:latin typeface="Cambria Math" panose="02040503050406030204" pitchFamily="18" charset="0"/>
                                <a:ea typeface="宋体" panose="02010600030101010101" pitchFamily="2" charset="-122"/>
                                <a:cs typeface="Times New Roman" panose="02020603050405020304" pitchFamily="18" charset="0"/>
                              </a:rPr>
                              <m:t>1</m:t>
                            </m:r>
                          </m:sub>
                        </m:sSub>
                        <m:r>
                          <a:rPr lang="en-US" sz="1600" i="1">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en-US" sz="1600" i="1">
                                <a:effectLst/>
                                <a:latin typeface="Cambria Math" panose="02040503050406030204" pitchFamily="18" charset="0"/>
                              </a:rPr>
                            </m:ctrlPr>
                          </m:sSubPr>
                          <m:e>
                            <m:sSup>
                              <m:sSupPr>
                                <m:ctrlPr>
                                  <a:rPr lang="en-US" sz="1600" i="1">
                                    <a:effectLst/>
                                    <a:latin typeface="Cambria Math" panose="02040503050406030204" pitchFamily="18" charset="0"/>
                                  </a:rPr>
                                </m:ctrlPr>
                              </m:sSupPr>
                              <m:e>
                                <m:r>
                                  <a:rPr lang="en-US" sz="1600" i="1">
                                    <a:effectLst/>
                                    <a:latin typeface="Cambria Math" panose="02040503050406030204" pitchFamily="18" charset="0"/>
                                    <a:ea typeface="宋体" panose="02010600030101010101" pitchFamily="2" charset="-122"/>
                                    <a:cs typeface="Times New Roman" panose="02020603050405020304" pitchFamily="18" charset="0"/>
                                  </a:rPr>
                                  <m:t>𝜆</m:t>
                                </m:r>
                              </m:e>
                              <m:sup>
                                <m:r>
                                  <a:rPr lang="en-US" sz="1600" i="1">
                                    <a:effectLst/>
                                    <a:latin typeface="Cambria Math" panose="02040503050406030204" pitchFamily="18" charset="0"/>
                                    <a:ea typeface="宋体" panose="02010600030101010101" pitchFamily="2" charset="-122"/>
                                    <a:cs typeface="Times New Roman" panose="02020603050405020304" pitchFamily="18" charset="0"/>
                                  </a:rPr>
                                  <m:t>′</m:t>
                                </m:r>
                              </m:sup>
                            </m:sSup>
                          </m:e>
                          <m:sub>
                            <m:r>
                              <a:rPr lang="en-US" sz="1600" i="1">
                                <a:effectLst/>
                                <a:latin typeface="Cambria Math" panose="02040503050406030204" pitchFamily="18" charset="0"/>
                                <a:ea typeface="宋体" panose="02010600030101010101" pitchFamily="2" charset="-122"/>
                                <a:cs typeface="Times New Roman" panose="02020603050405020304" pitchFamily="18" charset="0"/>
                              </a:rPr>
                              <m:t>2</m:t>
                            </m:r>
                          </m:sub>
                        </m:sSub>
                        <m:r>
                          <a:rPr lang="en-US" sz="1600" i="1">
                            <a:effectLst/>
                            <a:latin typeface="Cambria Math" panose="02040503050406030204" pitchFamily="18" charset="0"/>
                            <a:ea typeface="宋体" panose="02010600030101010101" pitchFamily="2" charset="-122"/>
                            <a:cs typeface="Times New Roman" panose="02020603050405020304" pitchFamily="18" charset="0"/>
                          </a:rPr>
                          <m:t>, </m:t>
                        </m:r>
                        <m:sSub>
                          <m:sSubPr>
                            <m:ctrlPr>
                              <a:rPr lang="en-US" sz="1600" i="1">
                                <a:effectLst/>
                                <a:latin typeface="Cambria Math" panose="02040503050406030204" pitchFamily="18" charset="0"/>
                              </a:rPr>
                            </m:ctrlPr>
                          </m:sSubPr>
                          <m:e>
                            <m:r>
                              <a:rPr lang="en-US" sz="1600" i="1">
                                <a:effectLst/>
                                <a:latin typeface="Cambria Math" panose="02040503050406030204" pitchFamily="18" charset="0"/>
                                <a:ea typeface="宋体" panose="02010600030101010101" pitchFamily="2" charset="-122"/>
                                <a:cs typeface="Times New Roman" panose="02020603050405020304" pitchFamily="18" charset="0"/>
                              </a:rPr>
                              <m:t>𝜆</m:t>
                            </m:r>
                            <m:r>
                              <a:rPr lang="en-US" sz="1600" i="1">
                                <a:effectLst/>
                                <a:latin typeface="Cambria Math" panose="02040503050406030204" pitchFamily="18" charset="0"/>
                                <a:ea typeface="宋体" panose="02010600030101010101" pitchFamily="2" charset="-122"/>
                                <a:cs typeface="Times New Roman" panose="02020603050405020304" pitchFamily="18" charset="0"/>
                              </a:rPr>
                              <m:t>′</m:t>
                            </m:r>
                          </m:e>
                          <m:sub>
                            <m:r>
                              <a:rPr lang="en-US" sz="1600" i="1">
                                <a:effectLst/>
                                <a:latin typeface="Cambria Math" panose="02040503050406030204" pitchFamily="18" charset="0"/>
                                <a:ea typeface="宋体" panose="02010600030101010101" pitchFamily="2" charset="-122"/>
                                <a:cs typeface="Times New Roman" panose="02020603050405020304" pitchFamily="18" charset="0"/>
                              </a:rPr>
                              <m:t>3</m:t>
                            </m:r>
                          </m:sub>
                        </m:sSub>
                        <m:r>
                          <a:rPr lang="en-US" sz="1600" i="1">
                            <a:effectLst/>
                            <a:latin typeface="Cambria Math" panose="02040503050406030204" pitchFamily="18" charset="0"/>
                            <a:ea typeface="宋体" panose="02010600030101010101" pitchFamily="2" charset="-122"/>
                            <a:cs typeface="Times New Roman" panose="02020603050405020304" pitchFamily="18" charset="0"/>
                          </a:rPr>
                          <m:t>}</m:t>
                        </m:r>
                      </m:oMath>
                    </a14:m>
                    <a:r>
                      <a:rPr lang="en-US" sz="1600" dirty="0">
                        <a:effectLst/>
                        <a:latin typeface="Times New Roman" panose="02020603050405020304" pitchFamily="18" charset="0"/>
                        <a:ea typeface="宋体" panose="02010600030101010101" pitchFamily="2" charset="-122"/>
                      </a:rPr>
                      <a:t>: To maximize the likelihood of the alternative </a:t>
                    </a:r>
                    <a:r>
                      <a:rPr lang="en-US" sz="1600" dirty="0" smtClean="0">
                        <a:effectLst/>
                        <a:latin typeface="Times New Roman" panose="02020603050405020304" pitchFamily="18" charset="0"/>
                        <a:ea typeface="宋体" panose="02010600030101010101" pitchFamily="2" charset="-122"/>
                      </a:rPr>
                      <a:t>model</a:t>
                    </a:r>
                    <a:r>
                      <a:rPr lang="en-US" sz="1600" dirty="0">
                        <a:latin typeface="Times New Roman" panose="02020603050405020304" pitchFamily="18" charset="0"/>
                        <a:ea typeface="宋体" panose="02010600030101010101" pitchFamily="2" charset="-122"/>
                      </a:rPr>
                      <a:t> </a:t>
                    </a:r>
                    <a:r>
                      <a:rPr lang="en-US" sz="1600" dirty="0" smtClean="0">
                        <a:effectLst/>
                        <a:latin typeface="Times New Roman" panose="02020603050405020304" pitchFamily="18" charset="0"/>
                        <a:ea typeface="宋体" panose="02010600030101010101" pitchFamily="2" charset="-122"/>
                      </a:rPr>
                      <a:t>(</a:t>
                    </a:r>
                    <a14:m>
                      <m:oMath xmlns:m="http://schemas.openxmlformats.org/officeDocument/2006/math">
                        <m:r>
                          <a:rPr lang="en-US" sz="1600" i="1">
                            <a:effectLst/>
                            <a:latin typeface="Cambria Math" panose="02040503050406030204" pitchFamily="18" charset="0"/>
                            <a:ea typeface="宋体" panose="02010600030101010101" pitchFamily="2" charset="-122"/>
                            <a:cs typeface="Times New Roman" panose="02020603050405020304" pitchFamily="18" charset="0"/>
                          </a:rPr>
                          <m:t>𝑓𝑑</m:t>
                        </m:r>
                      </m:oMath>
                    </a14:m>
                    <a:r>
                      <a:rPr lang="en-US" sz="1600" dirty="0">
                        <a:effectLst/>
                        <a:latin typeface="Times New Roman" panose="02020603050405020304" pitchFamily="18" charset="0"/>
                        <a:ea typeface="宋体" panose="02010600030101010101" pitchFamily="2" charset="-122"/>
                      </a:rPr>
                      <a:t>=1)</a:t>
                    </a:r>
                    <a:endParaRPr lang="en-US" sz="1600" dirty="0"/>
                  </a:p>
                </p:txBody>
              </p:sp>
            </mc:Choice>
            <mc:Fallback xmlns="">
              <p:sp>
                <p:nvSpPr>
                  <p:cNvPr id="6" name="Rectangle 5"/>
                  <p:cNvSpPr>
                    <a:spLocks noRot="1" noChangeAspect="1" noMove="1" noResize="1" noEditPoints="1" noAdjustHandles="1" noChangeArrowheads="1" noChangeShapeType="1" noTextEdit="1"/>
                  </p:cNvSpPr>
                  <p:nvPr/>
                </p:nvSpPr>
                <p:spPr>
                  <a:xfrm>
                    <a:off x="852849" y="2724570"/>
                    <a:ext cx="7891101" cy="338554"/>
                  </a:xfrm>
                  <a:prstGeom prst="rect">
                    <a:avLst/>
                  </a:prstGeom>
                  <a:blipFill rotWithShape="0">
                    <a:blip r:embed="rId5"/>
                    <a:stretch>
                      <a:fillRect l="-464" t="-7143" b="-196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260163" y="3098128"/>
                    <a:ext cx="1808187" cy="442172"/>
                  </a:xfrm>
                  <a:prstGeom prst="rect">
                    <a:avLst/>
                  </a:prstGeom>
                </p:spPr>
                <p:txBody>
                  <a:bodyPr wrap="none">
                    <a:spAutoFit/>
                  </a:bodyPr>
                  <a:lstStyle/>
                  <a:p>
                    <a:r>
                      <a:rPr lang="en-US" sz="1600" dirty="0">
                        <a:latin typeface="Times New Roman" panose="02020603050405020304" pitchFamily="18" charset="0"/>
                        <a:ea typeface="宋体" panose="02010600030101010101" pitchFamily="2" charset="-122"/>
                      </a:rPr>
                      <a:t> </a:t>
                    </a:r>
                    <a14:m>
                      <m:oMath xmlns:m="http://schemas.openxmlformats.org/officeDocument/2006/math">
                        <m:r>
                          <a:rPr lang="en-US" sz="1600" i="1">
                            <a:effectLst/>
                            <a:latin typeface="Cambria Math" panose="02040503050406030204" pitchFamily="18" charset="0"/>
                            <a:ea typeface="宋体" panose="02010600030101010101" pitchFamily="2" charset="-122"/>
                            <a:cs typeface="Times New Roman" panose="02020603050405020304" pitchFamily="18" charset="0"/>
                          </a:rPr>
                          <m:t>𝑝</m:t>
                        </m:r>
                        <m:r>
                          <a:rPr lang="en-US" sz="1600">
                            <a:effectLst/>
                            <a:latin typeface="Cambria Math" panose="02040503050406030204" pitchFamily="18" charset="0"/>
                            <a:ea typeface="宋体" panose="02010600030101010101" pitchFamily="2" charset="-122"/>
                            <a:cs typeface="Times New Roman" panose="02020603050405020304" pitchFamily="18" charset="0"/>
                          </a:rPr>
                          <m:t>=</m:t>
                        </m:r>
                        <m:f>
                          <m:fPr>
                            <m:ctrlPr>
                              <a:rPr lang="en-US" sz="1600" i="1">
                                <a:effectLst/>
                                <a:latin typeface="Cambria Math" panose="02040503050406030204" pitchFamily="18" charset="0"/>
                              </a:rPr>
                            </m:ctrlPr>
                          </m:fPr>
                          <m:num>
                            <m:r>
                              <a:rPr lang="en-US" sz="1600">
                                <a:effectLst/>
                                <a:latin typeface="Cambria Math" panose="02040503050406030204" pitchFamily="18" charset="0"/>
                                <a:ea typeface="宋体" panose="02010600030101010101" pitchFamily="2" charset="-122"/>
                                <a:cs typeface="Times New Roman" panose="02020603050405020304" pitchFamily="18" charset="0"/>
                              </a:rPr>
                              <m:t>14+14+8</m:t>
                            </m:r>
                          </m:num>
                          <m:den>
                            <m:r>
                              <a:rPr lang="en-US" sz="1600">
                                <a:effectLst/>
                                <a:latin typeface="Cambria Math" panose="02040503050406030204" pitchFamily="18" charset="0"/>
                                <a:ea typeface="宋体" panose="02010600030101010101" pitchFamily="2" charset="-122"/>
                                <a:cs typeface="Times New Roman" panose="02020603050405020304" pitchFamily="18" charset="0"/>
                              </a:rPr>
                              <m:t>8+10+6</m:t>
                            </m:r>
                          </m:den>
                        </m:f>
                        <m:r>
                          <a:rPr lang="en-US" sz="1600" i="1">
                            <a:effectLst/>
                            <a:latin typeface="Cambria Math" panose="02040503050406030204" pitchFamily="18" charset="0"/>
                            <a:ea typeface="宋体" panose="02010600030101010101" pitchFamily="2" charset="-122"/>
                            <a:cs typeface="Times New Roman" panose="02020603050405020304" pitchFamily="18" charset="0"/>
                          </a:rPr>
                          <m:t>=1.5</m:t>
                        </m:r>
                      </m:oMath>
                    </a14:m>
                    <a:endParaRPr lang="en-US" sz="1600" dirty="0"/>
                  </a:p>
                </p:txBody>
              </p:sp>
            </mc:Choice>
            <mc:Fallback xmlns="">
              <p:sp>
                <p:nvSpPr>
                  <p:cNvPr id="8" name="Rectangle 7"/>
                  <p:cNvSpPr>
                    <a:spLocks noRot="1" noChangeAspect="1" noMove="1" noResize="1" noEditPoints="1" noAdjustHandles="1" noChangeArrowheads="1" noChangeShapeType="1" noTextEdit="1"/>
                  </p:cNvSpPr>
                  <p:nvPr/>
                </p:nvSpPr>
                <p:spPr>
                  <a:xfrm>
                    <a:off x="1260163" y="3098128"/>
                    <a:ext cx="1808187" cy="442172"/>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1260161" y="3577639"/>
                    <a:ext cx="5618285" cy="338554"/>
                  </a:xfrm>
                  <a:prstGeom prst="rect">
                    <a:avLst/>
                  </a:prstGeom>
                </p:spPr>
                <p:txBody>
                  <a:bodyPr wrap="square">
                    <a:spAutoFit/>
                  </a:bodyPr>
                  <a:lstStyle/>
                  <a:p>
                    <a14:m>
                      <m:oMath xmlns:m="http://schemas.openxmlformats.org/officeDocument/2006/math">
                        <m:sSub>
                          <m:sSubPr>
                            <m:ctrlPr>
                              <a:rPr lang="en-US" sz="1600" i="1">
                                <a:latin typeface="Cambria Math" panose="02040503050406030204" pitchFamily="18" charset="0"/>
                              </a:rPr>
                            </m:ctrlPr>
                          </m:sSubPr>
                          <m:e>
                            <m:r>
                              <a:rPr lang="en-US" sz="1600" i="1">
                                <a:effectLst/>
                                <a:latin typeface="Cambria Math" panose="02040503050406030204" pitchFamily="18" charset="0"/>
                                <a:ea typeface="宋体" panose="02010600030101010101" pitchFamily="2" charset="-122"/>
                                <a:cs typeface="Times New Roman" panose="02020603050405020304" pitchFamily="18" charset="0"/>
                              </a:rPr>
                              <m:t>𝜆</m:t>
                            </m:r>
                            <m:r>
                              <a:rPr lang="en-US" sz="1600" i="1">
                                <a:effectLst/>
                                <a:latin typeface="Cambria Math" panose="02040503050406030204" pitchFamily="18" charset="0"/>
                                <a:ea typeface="宋体" panose="02010600030101010101" pitchFamily="2" charset="-122"/>
                                <a:cs typeface="Times New Roman" panose="02020603050405020304" pitchFamily="18" charset="0"/>
                              </a:rPr>
                              <m:t>′</m:t>
                            </m:r>
                          </m:e>
                          <m:sub>
                            <m:r>
                              <a:rPr lang="en-US" sz="1600" i="1">
                                <a:effectLst/>
                                <a:latin typeface="Cambria Math" panose="02040503050406030204" pitchFamily="18" charset="0"/>
                                <a:ea typeface="宋体" panose="02010600030101010101" pitchFamily="2" charset="-122"/>
                                <a:cs typeface="Times New Roman" panose="02020603050405020304" pitchFamily="18" charset="0"/>
                              </a:rPr>
                              <m:t>1</m:t>
                            </m:r>
                          </m:sub>
                        </m:sSub>
                        <m:r>
                          <a:rPr lang="en-US" sz="1600" i="1">
                            <a:effectLst/>
                            <a:latin typeface="Cambria Math" panose="02040503050406030204" pitchFamily="18" charset="0"/>
                            <a:ea typeface="宋体" panose="02010600030101010101" pitchFamily="2" charset="-122"/>
                            <a:cs typeface="Times New Roman" panose="02020603050405020304" pitchFamily="18" charset="0"/>
                          </a:rPr>
                          <m:t>=</m:t>
                        </m:r>
                      </m:oMath>
                    </a14:m>
                    <a:r>
                      <a:rPr lang="en-US" sz="1600" dirty="0">
                        <a:effectLst/>
                        <a:latin typeface="Times New Roman" panose="02020603050405020304" pitchFamily="18" charset="0"/>
                        <a:ea typeface="宋体" panose="02010600030101010101" pitchFamily="2" charset="-122"/>
                      </a:rPr>
                      <a:t>8</a:t>
                    </a:r>
                    <a14:m>
                      <m:oMath xmlns:m="http://schemas.openxmlformats.org/officeDocument/2006/math">
                        <m:r>
                          <a:rPr lang="en-US" sz="1600" i="1">
                            <a:effectLst/>
                            <a:latin typeface="Cambria Math" panose="02040503050406030204" pitchFamily="18" charset="0"/>
                            <a:ea typeface="宋体" panose="02010600030101010101" pitchFamily="2" charset="-122"/>
                            <a:cs typeface="Times New Roman" panose="02020603050405020304" pitchFamily="18" charset="0"/>
                          </a:rPr>
                          <m:t>×</m:t>
                        </m:r>
                      </m:oMath>
                    </a14:m>
                    <a:r>
                      <a:rPr lang="en-US" sz="1600" dirty="0">
                        <a:effectLst/>
                        <a:latin typeface="Times New Roman" panose="02020603050405020304" pitchFamily="18" charset="0"/>
                        <a:ea typeface="宋体" panose="02010600030101010101" pitchFamily="2" charset="-122"/>
                      </a:rPr>
                      <a:t>1.5=12, </a:t>
                    </a:r>
                    <a14:m>
                      <m:oMath xmlns:m="http://schemas.openxmlformats.org/officeDocument/2006/math">
                        <m:sSub>
                          <m:sSubPr>
                            <m:ctrlPr>
                              <a:rPr lang="en-US" sz="1600" i="1">
                                <a:effectLst/>
                                <a:latin typeface="Cambria Math" panose="02040503050406030204" pitchFamily="18" charset="0"/>
                              </a:rPr>
                            </m:ctrlPr>
                          </m:sSubPr>
                          <m:e>
                            <m:r>
                              <a:rPr lang="en-US" sz="1600" i="1">
                                <a:effectLst/>
                                <a:latin typeface="Cambria Math" panose="02040503050406030204" pitchFamily="18" charset="0"/>
                                <a:ea typeface="宋体" panose="02010600030101010101" pitchFamily="2" charset="-122"/>
                                <a:cs typeface="Times New Roman" panose="02020603050405020304" pitchFamily="18" charset="0"/>
                              </a:rPr>
                              <m:t>𝜆</m:t>
                            </m:r>
                            <m:r>
                              <a:rPr lang="en-US" sz="1600" i="1">
                                <a:effectLst/>
                                <a:latin typeface="Cambria Math" panose="02040503050406030204" pitchFamily="18" charset="0"/>
                                <a:ea typeface="宋体" panose="02010600030101010101" pitchFamily="2" charset="-122"/>
                                <a:cs typeface="Times New Roman" panose="02020603050405020304" pitchFamily="18" charset="0"/>
                              </a:rPr>
                              <m:t>′</m:t>
                            </m:r>
                          </m:e>
                          <m:sub>
                            <m:r>
                              <a:rPr lang="en-US" sz="1600" i="1">
                                <a:effectLst/>
                                <a:latin typeface="Cambria Math" panose="02040503050406030204" pitchFamily="18" charset="0"/>
                                <a:ea typeface="宋体" panose="02010600030101010101" pitchFamily="2" charset="-122"/>
                                <a:cs typeface="Times New Roman" panose="02020603050405020304" pitchFamily="18" charset="0"/>
                              </a:rPr>
                              <m:t>2</m:t>
                            </m:r>
                          </m:sub>
                        </m:sSub>
                      </m:oMath>
                    </a14:m>
                    <a:r>
                      <a:rPr lang="en-US" sz="1600" dirty="0">
                        <a:effectLst/>
                        <a:latin typeface="Times New Roman" panose="02020603050405020304" pitchFamily="18" charset="0"/>
                        <a:ea typeface="宋体" panose="02010600030101010101" pitchFamily="2" charset="-122"/>
                      </a:rPr>
                      <a:t>=10</a:t>
                    </a:r>
                    <a14:m>
                      <m:oMath xmlns:m="http://schemas.openxmlformats.org/officeDocument/2006/math">
                        <m:r>
                          <a:rPr lang="en-US" sz="1600" i="1">
                            <a:effectLst/>
                            <a:latin typeface="Cambria Math" panose="02040503050406030204" pitchFamily="18" charset="0"/>
                            <a:ea typeface="宋体" panose="02010600030101010101" pitchFamily="2" charset="-122"/>
                            <a:cs typeface="Times New Roman" panose="02020603050405020304" pitchFamily="18" charset="0"/>
                          </a:rPr>
                          <m:t>×</m:t>
                        </m:r>
                      </m:oMath>
                    </a14:m>
                    <a:r>
                      <a:rPr lang="en-US" sz="1600" dirty="0">
                        <a:effectLst/>
                        <a:latin typeface="Times New Roman" panose="02020603050405020304" pitchFamily="18" charset="0"/>
                        <a:ea typeface="宋体" panose="02010600030101010101" pitchFamily="2" charset="-122"/>
                      </a:rPr>
                      <a:t>1.5=15, </a:t>
                    </a:r>
                    <a14:m>
                      <m:oMath xmlns:m="http://schemas.openxmlformats.org/officeDocument/2006/math">
                        <m:sSub>
                          <m:sSubPr>
                            <m:ctrlPr>
                              <a:rPr lang="en-US" sz="1600" i="1">
                                <a:effectLst/>
                                <a:latin typeface="Cambria Math" panose="02040503050406030204" pitchFamily="18" charset="0"/>
                              </a:rPr>
                            </m:ctrlPr>
                          </m:sSubPr>
                          <m:e>
                            <m:r>
                              <a:rPr lang="en-US" sz="1600" i="1">
                                <a:effectLst/>
                                <a:latin typeface="Cambria Math" panose="02040503050406030204" pitchFamily="18" charset="0"/>
                                <a:ea typeface="宋体" panose="02010600030101010101" pitchFamily="2" charset="-122"/>
                                <a:cs typeface="Times New Roman" panose="02020603050405020304" pitchFamily="18" charset="0"/>
                              </a:rPr>
                              <m:t>𝜆</m:t>
                            </m:r>
                            <m:r>
                              <a:rPr lang="en-US" sz="1600" i="1">
                                <a:effectLst/>
                                <a:latin typeface="Cambria Math" panose="02040503050406030204" pitchFamily="18" charset="0"/>
                                <a:ea typeface="宋体" panose="02010600030101010101" pitchFamily="2" charset="-122"/>
                                <a:cs typeface="Times New Roman" panose="02020603050405020304" pitchFamily="18" charset="0"/>
                              </a:rPr>
                              <m:t>′</m:t>
                            </m:r>
                          </m:e>
                          <m:sub>
                            <m:r>
                              <a:rPr lang="en-US" sz="1600" i="1">
                                <a:effectLst/>
                                <a:latin typeface="Cambria Math" panose="02040503050406030204" pitchFamily="18" charset="0"/>
                                <a:ea typeface="宋体" panose="02010600030101010101" pitchFamily="2" charset="-122"/>
                                <a:cs typeface="Times New Roman" panose="02020603050405020304" pitchFamily="18" charset="0"/>
                              </a:rPr>
                              <m:t>3</m:t>
                            </m:r>
                          </m:sub>
                        </m:sSub>
                      </m:oMath>
                    </a14:m>
                    <a:r>
                      <a:rPr lang="en-US" sz="1600" dirty="0">
                        <a:effectLst/>
                        <a:latin typeface="Times New Roman" panose="02020603050405020304" pitchFamily="18" charset="0"/>
                        <a:ea typeface="宋体" panose="02010600030101010101" pitchFamily="2" charset="-122"/>
                      </a:rPr>
                      <a:t>=6</a:t>
                    </a:r>
                    <a14:m>
                      <m:oMath xmlns:m="http://schemas.openxmlformats.org/officeDocument/2006/math">
                        <m:r>
                          <a:rPr lang="en-US" sz="1600" i="1">
                            <a:effectLst/>
                            <a:latin typeface="Cambria Math" panose="02040503050406030204" pitchFamily="18" charset="0"/>
                            <a:ea typeface="宋体" panose="02010600030101010101" pitchFamily="2" charset="-122"/>
                            <a:cs typeface="Times New Roman" panose="02020603050405020304" pitchFamily="18" charset="0"/>
                          </a:rPr>
                          <m:t>×</m:t>
                        </m:r>
                      </m:oMath>
                    </a14:m>
                    <a:r>
                      <a:rPr lang="en-US" sz="1600" dirty="0">
                        <a:effectLst/>
                        <a:latin typeface="Times New Roman" panose="02020603050405020304" pitchFamily="18" charset="0"/>
                        <a:ea typeface="宋体" panose="02010600030101010101" pitchFamily="2" charset="-122"/>
                      </a:rPr>
                      <a:t>1.5=9; </a:t>
                    </a:r>
                    <a:endParaRPr lang="en-US" sz="1600" dirty="0"/>
                  </a:p>
                </p:txBody>
              </p:sp>
            </mc:Choice>
            <mc:Fallback xmlns="">
              <p:sp>
                <p:nvSpPr>
                  <p:cNvPr id="9" name="Rectangle 8"/>
                  <p:cNvSpPr>
                    <a:spLocks noRot="1" noChangeAspect="1" noMove="1" noResize="1" noEditPoints="1" noAdjustHandles="1" noChangeArrowheads="1" noChangeShapeType="1" noTextEdit="1"/>
                  </p:cNvSpPr>
                  <p:nvPr/>
                </p:nvSpPr>
                <p:spPr>
                  <a:xfrm>
                    <a:off x="1260161" y="3577639"/>
                    <a:ext cx="5618285" cy="338554"/>
                  </a:xfrm>
                  <a:prstGeom prst="rect">
                    <a:avLst/>
                  </a:prstGeom>
                  <a:blipFill rotWithShape="0">
                    <a:blip r:embed="rId7"/>
                    <a:stretch>
                      <a:fillRect t="-7143" b="-19643"/>
                    </a:stretch>
                  </a:blipFill>
                </p:spPr>
                <p:txBody>
                  <a:bodyPr/>
                  <a:lstStyle/>
                  <a:p>
                    <a:r>
                      <a:rPr lang="en-US">
                        <a:noFill/>
                      </a:rPr>
                      <a:t> </a:t>
                    </a:r>
                  </a:p>
                </p:txBody>
              </p:sp>
            </mc:Fallback>
          </mc:AlternateContent>
        </p:grpSp>
      </p:grpSp>
      <p:grpSp>
        <p:nvGrpSpPr>
          <p:cNvPr id="15" name="Group 14"/>
          <p:cNvGrpSpPr/>
          <p:nvPr/>
        </p:nvGrpSpPr>
        <p:grpSpPr>
          <a:xfrm>
            <a:off x="785785" y="4336673"/>
            <a:ext cx="3427383" cy="860528"/>
            <a:chOff x="814117" y="4407009"/>
            <a:chExt cx="3427383" cy="860528"/>
          </a:xfrm>
        </p:grpSpPr>
        <mc:AlternateContent xmlns:mc="http://schemas.openxmlformats.org/markup-compatibility/2006" xmlns:a14="http://schemas.microsoft.com/office/drawing/2010/main">
          <mc:Choice Requires="a14">
            <p:sp>
              <p:nvSpPr>
                <p:cNvPr id="10" name="Rectangle 9"/>
                <p:cNvSpPr/>
                <p:nvPr/>
              </p:nvSpPr>
              <p:spPr>
                <a:xfrm>
                  <a:off x="814117" y="4407009"/>
                  <a:ext cx="2857064" cy="485902"/>
                </a:xfrm>
                <a:prstGeom prst="rect">
                  <a:avLst/>
                </a:prstGeom>
              </p:spPr>
              <p:txBody>
                <a:bodyPr wrap="none">
                  <a:spAutoFit/>
                </a:bodyPr>
                <a:lstStyle/>
                <a:p>
                  <a:r>
                    <a:rPr lang="en-US" sz="1600" dirty="0" smtClean="0">
                      <a:ea typeface="宋体" panose="02010600030101010101" pitchFamily="2" charset="-122"/>
                      <a:cs typeface="Times New Roman" panose="02020603050405020304" pitchFamily="18" charset="0"/>
                    </a:rPr>
                    <a:t>3) </a:t>
                  </a:r>
                  <a14:m>
                    <m:oMath xmlns:m="http://schemas.openxmlformats.org/officeDocument/2006/math">
                      <m:r>
                        <a:rPr lang="en-US" sz="1600" i="1">
                          <a:latin typeface="Cambria Math" panose="02040503050406030204" pitchFamily="18" charset="0"/>
                          <a:ea typeface="宋体" panose="02010600030101010101" pitchFamily="2" charset="-122"/>
                          <a:cs typeface="Times New Roman" panose="02020603050405020304" pitchFamily="18" charset="0"/>
                        </a:rPr>
                        <m:t>𝛬</m:t>
                      </m:r>
                      <m:d>
                        <m:dPr>
                          <m:ctrlPr>
                            <a:rPr lang="en-US" sz="1600" i="1">
                              <a:effectLst/>
                              <a:latin typeface="Cambria Math" panose="02040503050406030204" pitchFamily="18" charset="0"/>
                            </a:rPr>
                          </m:ctrlPr>
                        </m:dPr>
                        <m:e>
                          <m:r>
                            <a:rPr lang="en-US" sz="1600" i="1">
                              <a:effectLst/>
                              <a:latin typeface="Cambria Math" panose="02040503050406030204" pitchFamily="18" charset="0"/>
                              <a:ea typeface="宋体" panose="02010600030101010101" pitchFamily="2" charset="-122"/>
                              <a:cs typeface="Times New Roman" panose="02020603050405020304" pitchFamily="18" charset="0"/>
                            </a:rPr>
                            <m:t>𝑠</m:t>
                          </m:r>
                        </m:e>
                      </m:d>
                      <m:r>
                        <a:rPr lang="en-US" sz="1600" i="1">
                          <a:effectLst/>
                          <a:latin typeface="Cambria Math" panose="02040503050406030204" pitchFamily="18" charset="0"/>
                          <a:ea typeface="宋体" panose="02010600030101010101" pitchFamily="2" charset="-122"/>
                          <a:cs typeface="Times New Roman" panose="02020603050405020304" pitchFamily="18" charset="0"/>
                        </a:rPr>
                        <m:t>=−</m:t>
                      </m:r>
                      <m:r>
                        <a:rPr lang="en-US" sz="1600">
                          <a:effectLst/>
                          <a:latin typeface="Cambria Math" panose="02040503050406030204" pitchFamily="18" charset="0"/>
                          <a:ea typeface="宋体" panose="02010600030101010101" pitchFamily="2" charset="-122"/>
                          <a:cs typeface="Times New Roman" panose="02020603050405020304" pitchFamily="18" charset="0"/>
                        </a:rPr>
                        <m:t>2</m:t>
                      </m:r>
                      <m:func>
                        <m:funcPr>
                          <m:ctrlPr>
                            <a:rPr lang="en-US" sz="1600" i="1">
                              <a:effectLst/>
                              <a:latin typeface="Cambria Math" panose="02040503050406030204" pitchFamily="18" charset="0"/>
                            </a:rPr>
                          </m:ctrlPr>
                        </m:funcPr>
                        <m:fName>
                          <m:r>
                            <m:rPr>
                              <m:sty m:val="p"/>
                            </m:rPr>
                            <a:rPr lang="en-US" sz="1600">
                              <a:effectLst/>
                              <a:latin typeface="Cambria Math" panose="02040503050406030204" pitchFamily="18" charset="0"/>
                              <a:ea typeface="宋体" panose="02010600030101010101" pitchFamily="2" charset="-122"/>
                              <a:cs typeface="Times New Roman" panose="02020603050405020304" pitchFamily="18" charset="0"/>
                            </a:rPr>
                            <m:t>log</m:t>
                          </m:r>
                        </m:fName>
                        <m:e>
                          <m:d>
                            <m:dPr>
                              <m:ctrlPr>
                                <a:rPr lang="en-US" sz="1600" i="1">
                                  <a:effectLst/>
                                  <a:latin typeface="Cambria Math" panose="02040503050406030204" pitchFamily="18" charset="0"/>
                                </a:rPr>
                              </m:ctrlPr>
                            </m:dPr>
                            <m:e>
                              <m:f>
                                <m:fPr>
                                  <m:ctrlPr>
                                    <a:rPr lang="en-US" sz="1600" i="1">
                                      <a:effectLst/>
                                      <a:latin typeface="Cambria Math" panose="02040503050406030204" pitchFamily="18" charset="0"/>
                                    </a:rPr>
                                  </m:ctrlPr>
                                </m:fPr>
                                <m:num>
                                  <m:sSub>
                                    <m:sSubPr>
                                      <m:ctrlPr>
                                        <a:rPr lang="en-US" sz="1600" i="1">
                                          <a:effectLst/>
                                          <a:latin typeface="Cambria Math" panose="02040503050406030204" pitchFamily="18" charset="0"/>
                                        </a:rPr>
                                      </m:ctrlPr>
                                    </m:sSubPr>
                                    <m:e>
                                      <m:r>
                                        <a:rPr lang="en-US" sz="1600" i="1">
                                          <a:effectLst/>
                                          <a:latin typeface="Cambria Math" panose="02040503050406030204" pitchFamily="18" charset="0"/>
                                          <a:ea typeface="宋体" panose="02010600030101010101" pitchFamily="2" charset="-122"/>
                                          <a:cs typeface="Times New Roman" panose="02020603050405020304" pitchFamily="18" charset="0"/>
                                        </a:rPr>
                                        <m:t>𝐿</m:t>
                                      </m:r>
                                    </m:e>
                                    <m:sub>
                                      <m:r>
                                        <a:rPr lang="en-US" sz="1600" i="1">
                                          <a:effectLst/>
                                          <a:latin typeface="Cambria Math" panose="02040503050406030204" pitchFamily="18" charset="0"/>
                                          <a:ea typeface="宋体" panose="02010600030101010101" pitchFamily="2" charset="-122"/>
                                          <a:cs typeface="Times New Roman" panose="02020603050405020304" pitchFamily="18" charset="0"/>
                                        </a:rPr>
                                        <m:t>𝑛𝑢𝑙𝑙</m:t>
                                      </m:r>
                                    </m:sub>
                                  </m:sSub>
                                </m:num>
                                <m:den>
                                  <m:sSub>
                                    <m:sSubPr>
                                      <m:ctrlPr>
                                        <a:rPr lang="en-US" sz="1600" i="1">
                                          <a:effectLst/>
                                          <a:latin typeface="Cambria Math" panose="02040503050406030204" pitchFamily="18" charset="0"/>
                                        </a:rPr>
                                      </m:ctrlPr>
                                    </m:sSubPr>
                                    <m:e>
                                      <m:r>
                                        <a:rPr lang="en-US" sz="1600" i="1">
                                          <a:effectLst/>
                                          <a:latin typeface="Cambria Math" panose="02040503050406030204" pitchFamily="18" charset="0"/>
                                          <a:ea typeface="宋体" panose="02010600030101010101" pitchFamily="2" charset="-122"/>
                                          <a:cs typeface="Times New Roman" panose="02020603050405020304" pitchFamily="18" charset="0"/>
                                        </a:rPr>
                                        <m:t>𝐿</m:t>
                                      </m:r>
                                    </m:e>
                                    <m:sub>
                                      <m:r>
                                        <a:rPr lang="en-US" sz="1600" i="1">
                                          <a:effectLst/>
                                          <a:latin typeface="Cambria Math" panose="02040503050406030204" pitchFamily="18" charset="0"/>
                                          <a:ea typeface="宋体" panose="02010600030101010101" pitchFamily="2" charset="-122"/>
                                          <a:cs typeface="Times New Roman" panose="02020603050405020304" pitchFamily="18" charset="0"/>
                                        </a:rPr>
                                        <m:t>𝑎𝑙𝑡𝑒𝑟</m:t>
                                      </m:r>
                                    </m:sub>
                                  </m:sSub>
                                </m:den>
                              </m:f>
                            </m:e>
                          </m:d>
                          <m:r>
                            <a:rPr lang="en-US" sz="1600" i="1">
                              <a:effectLst/>
                              <a:latin typeface="Cambria Math" panose="02040503050406030204" pitchFamily="18" charset="0"/>
                              <a:ea typeface="宋体" panose="02010600030101010101" pitchFamily="2" charset="-122"/>
                              <a:cs typeface="Times New Roman" panose="02020603050405020304" pitchFamily="18" charset="0"/>
                            </a:rPr>
                            <m:t>=</m:t>
                          </m:r>
                        </m:e>
                      </m:func>
                    </m:oMath>
                  </a14:m>
                  <a:r>
                    <a:rPr lang="en-US" sz="1600" dirty="0">
                      <a:effectLst/>
                      <a:latin typeface="Times New Roman" panose="02020603050405020304" pitchFamily="18" charset="0"/>
                      <a:ea typeface="宋体" panose="02010600030101010101" pitchFamily="2" charset="-122"/>
                    </a:rPr>
                    <a:t>5.19</a:t>
                  </a:r>
                  <a:endParaRPr lang="en-US" sz="1600" dirty="0"/>
                </a:p>
              </p:txBody>
            </p:sp>
          </mc:Choice>
          <mc:Fallback xmlns="">
            <p:sp>
              <p:nvSpPr>
                <p:cNvPr id="10" name="Rectangle 9"/>
                <p:cNvSpPr>
                  <a:spLocks noRot="1" noChangeAspect="1" noMove="1" noResize="1" noEditPoints="1" noAdjustHandles="1" noChangeArrowheads="1" noChangeShapeType="1" noTextEdit="1"/>
                </p:cNvSpPr>
                <p:nvPr/>
              </p:nvSpPr>
              <p:spPr>
                <a:xfrm>
                  <a:off x="814117" y="4407009"/>
                  <a:ext cx="2857064" cy="485902"/>
                </a:xfrm>
                <a:prstGeom prst="rect">
                  <a:avLst/>
                </a:prstGeom>
                <a:blipFill rotWithShape="0">
                  <a:blip r:embed="rId8"/>
                  <a:stretch>
                    <a:fillRect l="-1066" r="-4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959191" y="4928983"/>
                  <a:ext cx="3282309"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𝑜𝑑</m:t>
                        </m:r>
                        <m:r>
                          <a:rPr lang="en-US" sz="1600" i="0">
                            <a:latin typeface="Cambria Math" panose="02040503050406030204" pitchFamily="18" charset="0"/>
                          </a:rPr>
                          <m:t>=</m:t>
                        </m:r>
                        <m:sSup>
                          <m:sSupPr>
                            <m:ctrlPr>
                              <a:rPr lang="en-US" sz="1600" i="1">
                                <a:latin typeface="Cambria Math" panose="02040503050406030204" pitchFamily="18" charset="0"/>
                              </a:rPr>
                            </m:ctrlPr>
                          </m:sSupPr>
                          <m:e>
                            <m:r>
                              <m:rPr>
                                <m:sty m:val="p"/>
                              </m:rPr>
                              <a:rPr lang="en-US" sz="1600" i="0">
                                <a:latin typeface="Cambria Math" panose="02040503050406030204" pitchFamily="18" charset="0"/>
                              </a:rPr>
                              <m:t>χ</m:t>
                            </m:r>
                          </m:e>
                          <m:sup>
                            <m:r>
                              <a:rPr lang="en-US" sz="1600" i="0">
                                <a:latin typeface="Cambria Math" panose="02040503050406030204" pitchFamily="18" charset="0"/>
                              </a:rPr>
                              <m:t>2</m:t>
                            </m:r>
                          </m:sup>
                        </m:sSup>
                        <m:r>
                          <m:rPr>
                            <m:lit/>
                          </m:rPr>
                          <a:rPr lang="en-US" sz="1600" i="0">
                            <a:latin typeface="Cambria Math" panose="02040503050406030204" pitchFamily="18" charset="0"/>
                          </a:rPr>
                          <m:t>_</m:t>
                        </m:r>
                        <m:r>
                          <m:rPr>
                            <m:sty m:val="p"/>
                          </m:rPr>
                          <a:rPr lang="en-US" sz="1600" i="0">
                            <a:latin typeface="Cambria Math" panose="02040503050406030204" pitchFamily="18" charset="0"/>
                          </a:rPr>
                          <m:t>cdf</m:t>
                        </m:r>
                        <m:d>
                          <m:dPr>
                            <m:ctrlPr>
                              <a:rPr lang="en-US" sz="1600" i="1">
                                <a:latin typeface="Cambria Math" panose="02040503050406030204" pitchFamily="18" charset="0"/>
                              </a:rPr>
                            </m:ctrlPr>
                          </m:dPr>
                          <m:e>
                            <m:r>
                              <a:rPr lang="en-US" sz="1600" i="0">
                                <a:latin typeface="Cambria Math" panose="02040503050406030204" pitchFamily="18" charset="0"/>
                              </a:rPr>
                              <m:t>5.19,</m:t>
                            </m:r>
                            <m:r>
                              <a:rPr lang="en-US" sz="1600" i="1">
                                <a:latin typeface="Cambria Math" panose="02040503050406030204" pitchFamily="18" charset="0"/>
                              </a:rPr>
                              <m:t>𝑓𝑑</m:t>
                            </m:r>
                            <m:r>
                              <a:rPr lang="en-US" sz="1600" i="0">
                                <a:latin typeface="Cambria Math" panose="02040503050406030204" pitchFamily="18" charset="0"/>
                              </a:rPr>
                              <m:t>=1</m:t>
                            </m:r>
                          </m:e>
                        </m:d>
                        <m:r>
                          <a:rPr lang="en-US" sz="1600" i="0">
                            <a:latin typeface="Cambria Math" panose="02040503050406030204" pitchFamily="18" charset="0"/>
                          </a:rPr>
                          <m:t>=0.978</m:t>
                        </m:r>
                      </m:oMath>
                    </m:oMathPara>
                  </a14:m>
                  <a:endParaRPr lang="en-US" sz="1600" dirty="0"/>
                </a:p>
              </p:txBody>
            </p:sp>
          </mc:Choice>
          <mc:Fallback xmlns="">
            <p:sp>
              <p:nvSpPr>
                <p:cNvPr id="11" name="Rectangle 10"/>
                <p:cNvSpPr>
                  <a:spLocks noRot="1" noChangeAspect="1" noMove="1" noResize="1" noEditPoints="1" noAdjustHandles="1" noChangeArrowheads="1" noChangeShapeType="1" noTextEdit="1"/>
                </p:cNvSpPr>
                <p:nvPr/>
              </p:nvSpPr>
              <p:spPr>
                <a:xfrm>
                  <a:off x="959191" y="4928983"/>
                  <a:ext cx="3282309" cy="338554"/>
                </a:xfrm>
                <a:prstGeom prst="rect">
                  <a:avLst/>
                </a:prstGeom>
                <a:blipFill rotWithShape="0">
                  <a:blip r:embed="rId9"/>
                  <a:stretch>
                    <a:fillRect b="-8929"/>
                  </a:stretch>
                </a:blipFill>
              </p:spPr>
              <p:txBody>
                <a:bodyPr/>
                <a:lstStyle/>
                <a:p>
                  <a:r>
                    <a:rPr lang="en-US">
                      <a:noFill/>
                    </a:rPr>
                    <a:t> </a:t>
                  </a:r>
                </a:p>
              </p:txBody>
            </p:sp>
          </mc:Fallback>
        </mc:AlternateContent>
      </p:grpSp>
      <p:sp>
        <p:nvSpPr>
          <p:cNvPr id="12" name="Rectangle 11"/>
          <p:cNvSpPr/>
          <p:nvPr/>
        </p:nvSpPr>
        <p:spPr>
          <a:xfrm>
            <a:off x="794577" y="1791967"/>
            <a:ext cx="5983433" cy="369332"/>
          </a:xfrm>
          <a:prstGeom prst="rect">
            <a:avLst/>
          </a:prstGeom>
        </p:spPr>
        <p:txBody>
          <a:bodyPr wrap="none">
            <a:spAutoFit/>
          </a:bodyPr>
          <a:lstStyle/>
          <a:p>
            <a:r>
              <a:rPr lang="en-US" dirty="0" smtClean="0">
                <a:solidFill>
                  <a:schemeClr val="accent5">
                    <a:lumMod val="75000"/>
                  </a:schemeClr>
                </a:solidFill>
                <a:latin typeface="Times New Roman" panose="02020603050405020304" pitchFamily="18" charset="0"/>
                <a:ea typeface="宋体" panose="02010600030101010101" pitchFamily="2" charset="-122"/>
              </a:rPr>
              <a:t>A </a:t>
            </a:r>
            <a:r>
              <a:rPr lang="en-US" dirty="0">
                <a:solidFill>
                  <a:schemeClr val="accent5">
                    <a:lumMod val="75000"/>
                  </a:schemeClr>
                </a:solidFill>
                <a:latin typeface="Times New Roman" panose="02020603050405020304" pitchFamily="18" charset="0"/>
                <a:ea typeface="宋体" panose="02010600030101010101" pitchFamily="2" charset="-122"/>
              </a:rPr>
              <a:t>dataset varies in different </a:t>
            </a:r>
            <a:r>
              <a:rPr lang="en-US" dirty="0" smtClean="0">
                <a:solidFill>
                  <a:schemeClr val="accent5">
                    <a:lumMod val="75000"/>
                  </a:schemeClr>
                </a:solidFill>
                <a:latin typeface="Times New Roman" panose="02020603050405020304" pitchFamily="18" charset="0"/>
                <a:ea typeface="宋体" panose="02010600030101010101" pitchFamily="2" charset="-122"/>
              </a:rPr>
              <a:t>regions (or time slots) </a:t>
            </a:r>
            <a:r>
              <a:rPr lang="en-US" dirty="0">
                <a:solidFill>
                  <a:schemeClr val="accent5">
                    <a:lumMod val="75000"/>
                  </a:schemeClr>
                </a:solidFill>
                <a:latin typeface="Times New Roman" panose="02020603050405020304" pitchFamily="18" charset="0"/>
                <a:ea typeface="宋体" panose="02010600030101010101" pitchFamily="2" charset="-122"/>
              </a:rPr>
              <a:t>consist­ently</a:t>
            </a:r>
            <a:endParaRPr lang="en-US" dirty="0">
              <a:solidFill>
                <a:schemeClr val="accent5">
                  <a:lumMod val="75000"/>
                </a:schemeClr>
              </a:solidFill>
            </a:endParaRPr>
          </a:p>
        </p:txBody>
      </p:sp>
      <p:sp>
        <p:nvSpPr>
          <p:cNvPr id="16" name="Rectangle 15"/>
          <p:cNvSpPr/>
          <p:nvPr/>
        </p:nvSpPr>
        <p:spPr>
          <a:xfrm>
            <a:off x="759409" y="5329824"/>
            <a:ext cx="5633017" cy="369332"/>
          </a:xfrm>
          <a:prstGeom prst="rect">
            <a:avLst/>
          </a:prstGeom>
        </p:spPr>
        <p:txBody>
          <a:bodyPr wrap="none">
            <a:spAutoFit/>
          </a:bodyPr>
          <a:lstStyle/>
          <a:p>
            <a:r>
              <a:rPr lang="en-US" dirty="0" smtClean="0">
                <a:solidFill>
                  <a:schemeClr val="accent5">
                    <a:lumMod val="75000"/>
                  </a:schemeClr>
                </a:solidFill>
                <a:latin typeface="Times New Roman" panose="02020603050405020304" pitchFamily="18" charset="0"/>
                <a:ea typeface="宋体" panose="02010600030101010101" pitchFamily="2" charset="-122"/>
              </a:rPr>
              <a:t>A </a:t>
            </a:r>
            <a:r>
              <a:rPr lang="en-US" dirty="0">
                <a:solidFill>
                  <a:schemeClr val="accent5">
                    <a:lumMod val="75000"/>
                  </a:schemeClr>
                </a:solidFill>
                <a:latin typeface="Times New Roman" panose="02020603050405020304" pitchFamily="18" charset="0"/>
                <a:ea typeface="宋体" panose="02010600030101010101" pitchFamily="2" charset="-122"/>
              </a:rPr>
              <a:t>dataset changes differently in different </a:t>
            </a:r>
            <a:r>
              <a:rPr lang="en-US" dirty="0" smtClean="0">
                <a:solidFill>
                  <a:schemeClr val="accent5">
                    <a:lumMod val="75000"/>
                  </a:schemeClr>
                </a:solidFill>
                <a:latin typeface="Times New Roman" panose="02020603050405020304" pitchFamily="18" charset="0"/>
                <a:ea typeface="宋体" panose="02010600030101010101" pitchFamily="2" charset="-122"/>
              </a:rPr>
              <a:t>regi­ons (or slots).</a:t>
            </a:r>
            <a:endParaRPr lang="en-US" dirty="0">
              <a:solidFill>
                <a:schemeClr val="accent5">
                  <a:lumMod val="75000"/>
                </a:schemeClr>
              </a:solidFill>
              <a:latin typeface="Times New Roman" panose="02020603050405020304" pitchFamily="18" charset="0"/>
              <a:ea typeface="宋体" panose="02010600030101010101" pitchFamily="2" charset="-122"/>
            </a:endParaRPr>
          </a:p>
        </p:txBody>
      </p:sp>
      <mc:AlternateContent xmlns:mc="http://schemas.openxmlformats.org/markup-compatibility/2006">
        <mc:Choice xmlns:a14="http://schemas.microsoft.com/office/drawing/2010/main" Requires="a14">
          <p:sp>
            <p:nvSpPr>
              <p:cNvPr id="17" name="Rectangle 16"/>
              <p:cNvSpPr/>
              <p:nvPr/>
            </p:nvSpPr>
            <p:spPr>
              <a:xfrm>
                <a:off x="2372159" y="5783896"/>
                <a:ext cx="2478692" cy="7288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400" i="1">
                          <a:latin typeface="Cambria Math" panose="02040503050406030204" pitchFamily="18" charset="0"/>
                        </a:rPr>
                        <m:t>𝑜𝑑</m:t>
                      </m:r>
                      <m:d>
                        <m:dPr>
                          <m:ctrlPr>
                            <a:rPr lang="en-US" sz="1400" i="1">
                              <a:latin typeface="Cambria Math" panose="02040503050406030204" pitchFamily="18" charset="0"/>
                            </a:rPr>
                          </m:ctrlPr>
                        </m:dPr>
                        <m:e>
                          <m:r>
                            <a:rPr lang="en-US" sz="1400" i="1">
                              <a:latin typeface="Cambria Math" panose="02040503050406030204" pitchFamily="18" charset="0"/>
                            </a:rPr>
                            <m:t>𝑠</m:t>
                          </m:r>
                        </m:e>
                      </m:d>
                      <m:r>
                        <a:rPr lang="en-US" sz="1400" i="0">
                          <a:latin typeface="Cambria Math" panose="02040503050406030204" pitchFamily="18" charset="0"/>
                        </a:rPr>
                        <m:t>=</m:t>
                      </m:r>
                      <m:rad>
                        <m:radPr>
                          <m:degHide m:val="on"/>
                          <m:ctrlPr>
                            <a:rPr lang="en-US" sz="1400" i="1">
                              <a:latin typeface="Cambria Math" panose="02040503050406030204" pitchFamily="18" charset="0"/>
                            </a:rPr>
                          </m:ctrlPr>
                        </m:radPr>
                        <m:deg/>
                        <m:e>
                          <m:f>
                            <m:fPr>
                              <m:ctrlPr>
                                <a:rPr lang="en-US" sz="1400" i="1">
                                  <a:latin typeface="Cambria Math" panose="02040503050406030204" pitchFamily="18" charset="0"/>
                                </a:rPr>
                              </m:ctrlPr>
                            </m:fPr>
                            <m:num>
                              <m:nary>
                                <m:naryPr>
                                  <m:chr m:val="∑"/>
                                  <m:limLoc m:val="undOvr"/>
                                  <m:supHide m:val="on"/>
                                  <m:ctrlPr>
                                    <a:rPr lang="en-US" sz="1400" i="1">
                                      <a:latin typeface="Cambria Math" panose="02040503050406030204" pitchFamily="18" charset="0"/>
                                    </a:rPr>
                                  </m:ctrlPr>
                                </m:naryPr>
                                <m:sub>
                                  <m:r>
                                    <a:rPr lang="en-US" sz="1400" i="1">
                                      <a:latin typeface="Cambria Math" panose="02040503050406030204" pitchFamily="18" charset="0"/>
                                    </a:rPr>
                                    <m:t>𝑖</m:t>
                                  </m:r>
                                </m:sub>
                                <m:sup/>
                                <m:e>
                                  <m:d>
                                    <m:dPr>
                                      <m:begChr m:val=""/>
                                      <m:ctrlPr>
                                        <a:rPr lang="en-US" sz="1400" i="1">
                                          <a:latin typeface="Cambria Math" panose="02040503050406030204" pitchFamily="18" charset="0"/>
                                        </a:rPr>
                                      </m:ctrlPr>
                                    </m:dPr>
                                    <m:e>
                                      <m:sSup>
                                        <m:sSupPr>
                                          <m:ctrlPr>
                                            <a:rPr lang="en-US" sz="1400" i="1">
                                              <a:latin typeface="Cambria Math" panose="02040503050406030204" pitchFamily="18" charset="0"/>
                                            </a:rPr>
                                          </m:ctrlPr>
                                        </m:sSupPr>
                                        <m:e>
                                          <m:r>
                                            <a:rPr lang="en-US" sz="1400" i="1">
                                              <a:latin typeface="Cambria Math" panose="02040503050406030204" pitchFamily="18" charset="0"/>
                                            </a:rPr>
                                            <m:t>𝑜𝑑</m:t>
                                          </m:r>
                                        </m:e>
                                        <m:sup>
                                          <m:r>
                                            <a:rPr lang="en-US" sz="1400" i="0">
                                              <a:latin typeface="Cambria Math" panose="02040503050406030204" pitchFamily="18" charset="0"/>
                                            </a:rPr>
                                            <m:t>2</m:t>
                                          </m:r>
                                        </m:sup>
                                      </m:sSup>
                                      <m:r>
                                        <a:rPr lang="en-US" sz="1400" i="0">
                                          <a:latin typeface="Cambria Math" panose="02040503050406030204" pitchFamily="18" charset="0"/>
                                        </a:rPr>
                                        <m:t>(</m:t>
                                      </m:r>
                                      <m:d>
                                        <m:dPr>
                                          <m:begChr m:val="{"/>
                                          <m:endChr m:val="}"/>
                                          <m:ctrlPr>
                                            <a:rPr lang="en-US" sz="1400" i="1">
                                              <a:latin typeface="Cambria Math" panose="02040503050406030204" pitchFamily="18" charset="0"/>
                                            </a:rPr>
                                          </m:ctrlPr>
                                        </m:dPr>
                                        <m:e>
                                          <m:sSub>
                                            <m:sSubPr>
                                              <m:ctrlPr>
                                                <a:rPr lang="en-US" sz="1400" i="1">
                                                  <a:latin typeface="Cambria Math" panose="02040503050406030204" pitchFamily="18" charset="0"/>
                                                </a:rPr>
                                              </m:ctrlPr>
                                            </m:sSubPr>
                                            <m:e>
                                              <m:r>
                                                <a:rPr lang="en-US" sz="1400" i="0">
                                                  <a:latin typeface="Cambria Math" panose="02040503050406030204" pitchFamily="18" charset="0"/>
                                                </a:rPr>
                                                <m:t>&lt;</m:t>
                                              </m:r>
                                              <m:r>
                                                <a:rPr lang="en-US" sz="1400" i="1">
                                                  <a:latin typeface="Cambria Math" panose="02040503050406030204" pitchFamily="18" charset="0"/>
                                                </a:rPr>
                                                <m:t>𝑟</m:t>
                                              </m:r>
                                            </m:e>
                                            <m:sub>
                                              <m:r>
                                                <a:rPr lang="en-US" sz="1400" i="1">
                                                  <a:latin typeface="Cambria Math" panose="02040503050406030204" pitchFamily="18" charset="0"/>
                                                </a:rPr>
                                                <m:t>𝑖</m:t>
                                              </m:r>
                                            </m:sub>
                                          </m:sSub>
                                          <m:r>
                                            <a:rPr lang="en-US" sz="1400" i="0">
                                              <a:latin typeface="Cambria Math" panose="02040503050406030204" pitchFamily="18" charset="0"/>
                                            </a:rPr>
                                            <m:t>,</m:t>
                                          </m:r>
                                          <m:sSub>
                                            <m:sSubPr>
                                              <m:ctrlPr>
                                                <a:rPr lang="en-US" sz="1400" i="1">
                                                  <a:latin typeface="Cambria Math" panose="02040503050406030204" pitchFamily="18" charset="0"/>
                                                </a:rPr>
                                              </m:ctrlPr>
                                            </m:sSubPr>
                                            <m:e>
                                              <m:r>
                                                <a:rPr lang="en-US" sz="1400" i="1">
                                                  <a:latin typeface="Cambria Math" panose="02040503050406030204" pitchFamily="18" charset="0"/>
                                                </a:rPr>
                                                <m:t>𝑡</m:t>
                                              </m:r>
                                            </m:e>
                                            <m:sub>
                                              <m:r>
                                                <a:rPr lang="en-US" sz="1400" i="1">
                                                  <a:latin typeface="Cambria Math" panose="02040503050406030204" pitchFamily="18" charset="0"/>
                                                </a:rPr>
                                                <m:t>𝑖</m:t>
                                              </m:r>
                                            </m:sub>
                                          </m:sSub>
                                          <m:r>
                                            <a:rPr lang="en-US" sz="1400" i="0">
                                              <a:latin typeface="Cambria Math" panose="02040503050406030204" pitchFamily="18" charset="0"/>
                                            </a:rPr>
                                            <m:t>&gt;</m:t>
                                          </m:r>
                                        </m:e>
                                      </m:d>
                                    </m:e>
                                  </m:d>
                                </m:e>
                              </m:nary>
                            </m:num>
                            <m:den>
                              <m:r>
                                <a:rPr lang="en-US" sz="1400" i="1">
                                  <a:latin typeface="Cambria Math" panose="02040503050406030204" pitchFamily="18" charset="0"/>
                                </a:rPr>
                                <m:t>𝑚</m:t>
                              </m:r>
                            </m:den>
                          </m:f>
                        </m:e>
                      </m:rad>
                    </m:oMath>
                  </m:oMathPara>
                </a14:m>
                <a:endParaRPr lang="en-US" sz="1400" dirty="0"/>
              </a:p>
            </p:txBody>
          </p:sp>
        </mc:Choice>
        <mc:Fallback>
          <p:sp>
            <p:nvSpPr>
              <p:cNvPr id="17" name="Rectangle 16"/>
              <p:cNvSpPr>
                <a:spLocks noRot="1" noChangeAspect="1" noMove="1" noResize="1" noEditPoints="1" noAdjustHandles="1" noChangeArrowheads="1" noChangeShapeType="1" noTextEdit="1"/>
              </p:cNvSpPr>
              <p:nvPr/>
            </p:nvSpPr>
            <p:spPr>
              <a:xfrm>
                <a:off x="2372159" y="5783896"/>
                <a:ext cx="2478692" cy="728854"/>
              </a:xfrm>
              <a:prstGeom prst="rect">
                <a:avLst/>
              </a:prstGeom>
              <a:blipFill rotWithShape="0">
                <a:blip r:embed="rId10"/>
                <a:stretch>
                  <a:fillRect/>
                </a:stretch>
              </a:blipFill>
            </p:spPr>
            <p:txBody>
              <a:bodyPr/>
              <a:lstStyle/>
              <a:p>
                <a:r>
                  <a:rPr lang="en-US">
                    <a:noFill/>
                  </a:rPr>
                  <a:t> </a:t>
                </a:r>
              </a:p>
            </p:txBody>
          </p:sp>
        </mc:Fallback>
      </mc:AlternateContent>
      <p:pic>
        <p:nvPicPr>
          <p:cNvPr id="18" name="Picture 17"/>
          <p:cNvPicPr/>
          <p:nvPr/>
        </p:nvPicPr>
        <p:blipFill rotWithShape="1">
          <a:blip r:embed="rId11">
            <a:extLst>
              <a:ext uri="{28A0092B-C50C-407E-A947-70E740481C1C}">
                <a14:useLocalDpi xmlns:a14="http://schemas.microsoft.com/office/drawing/2010/main" val="0"/>
              </a:ext>
            </a:extLst>
          </a:blip>
          <a:srcRect l="-255" t="11711" r="66827" b="12882"/>
          <a:stretch/>
        </p:blipFill>
        <p:spPr bwMode="auto">
          <a:xfrm>
            <a:off x="7166420" y="5140995"/>
            <a:ext cx="1568004" cy="1342951"/>
          </a:xfrm>
          <a:prstGeom prst="rect">
            <a:avLst/>
          </a:prstGeom>
          <a:noFill/>
          <a:ln>
            <a:noFill/>
          </a:ln>
          <a:extLst>
            <a:ext uri="{53640926-AAD7-44D8-BBD7-CCE9431645EC}">
              <a14:shadowObscured xmlns:a14="http://schemas.microsoft.com/office/drawing/2010/main"/>
            </a:ext>
          </a:extLst>
        </p:spPr>
      </p:pic>
      <p:pic>
        <p:nvPicPr>
          <p:cNvPr id="19" name="Picture 18"/>
          <p:cNvPicPr/>
          <p:nvPr/>
        </p:nvPicPr>
        <p:blipFill rotWithShape="1">
          <a:blip r:embed="rId11">
            <a:extLst>
              <a:ext uri="{28A0092B-C50C-407E-A947-70E740481C1C}">
                <a14:useLocalDpi xmlns:a14="http://schemas.microsoft.com/office/drawing/2010/main" val="0"/>
              </a:ext>
            </a:extLst>
          </a:blip>
          <a:srcRect l="32096" t="13030" r="34476" b="11563"/>
          <a:stretch/>
        </p:blipFill>
        <p:spPr bwMode="auto">
          <a:xfrm>
            <a:off x="7188645" y="1290454"/>
            <a:ext cx="1568005" cy="124784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67308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450" y="147517"/>
            <a:ext cx="7886700" cy="1059227"/>
          </a:xfrm>
        </p:spPr>
        <p:txBody>
          <a:bodyPr/>
          <a:lstStyle/>
          <a:p>
            <a:r>
              <a:rPr lang="en-US" dirty="0"/>
              <a:t>ST_LRT</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38150" y="1292469"/>
                <a:ext cx="7886700" cy="3192035"/>
              </a:xfrm>
            </p:spPr>
            <p:txBody>
              <a:bodyPr>
                <a:normAutofit/>
              </a:bodyPr>
              <a:lstStyle/>
              <a:p>
                <a:r>
                  <a:rPr lang="en-US" sz="2400" dirty="0" smtClean="0"/>
                  <a:t>Deal with multiple datasets</a:t>
                </a:r>
              </a:p>
              <a:p>
                <a:pPr lvl="1"/>
                <a:r>
                  <a:rPr lang="en-US" sz="2000" dirty="0" smtClean="0"/>
                  <a:t>Dealing with a sparse dataset</a:t>
                </a:r>
              </a:p>
              <a:p>
                <a:pPr lvl="2"/>
                <a:r>
                  <a:rPr lang="en-US" sz="1600" dirty="0">
                    <a:solidFill>
                      <a:schemeClr val="accent5">
                        <a:lumMod val="75000"/>
                      </a:schemeClr>
                    </a:solidFill>
                  </a:rPr>
                  <a:t>The zero-inflated Poisson (ZIP) </a:t>
                </a:r>
                <a:r>
                  <a:rPr lang="en-US" sz="1600" dirty="0" smtClean="0">
                    <a:solidFill>
                      <a:schemeClr val="accent5">
                        <a:lumMod val="75000"/>
                      </a:schemeClr>
                    </a:solidFill>
                  </a:rPr>
                  <a:t>model </a:t>
                </a:r>
                <a:r>
                  <a:rPr lang="en-US" sz="1600" dirty="0" smtClean="0">
                    <a:solidFill>
                      <a:schemeClr val="accent5">
                        <a:lumMod val="75000"/>
                      </a:schemeClr>
                    </a:solidFill>
                    <a:sym typeface="Wingdings" panose="05000000000000000000" pitchFamily="2" charset="2"/>
                  </a:rPr>
                  <a:t></a:t>
                </a:r>
                <a:r>
                  <a:rPr lang="en-US" sz="1600" dirty="0">
                    <a:ea typeface="宋体" panose="02010600030101010101" pitchFamily="2" charset="-122"/>
                    <a:cs typeface="Times New Roman" panose="02020603050405020304" pitchFamily="18" charset="0"/>
                  </a:rPr>
                  <a:t> </a:t>
                </a:r>
                <a14:m>
                  <m:oMath xmlns:m="http://schemas.openxmlformats.org/officeDocument/2006/math">
                    <m:r>
                      <a:rPr lang="en-US" sz="1600" i="1">
                        <a:latin typeface="Cambria Math" panose="02040503050406030204" pitchFamily="18" charset="0"/>
                        <a:ea typeface="宋体" panose="02010600030101010101" pitchFamily="2" charset="-122"/>
                        <a:cs typeface="Times New Roman" panose="02020603050405020304" pitchFamily="18" charset="0"/>
                      </a:rPr>
                      <m:t>𝜆</m:t>
                    </m:r>
                  </m:oMath>
                </a14:m>
                <a:r>
                  <a:rPr lang="en-US" sz="1600" dirty="0" smtClean="0">
                    <a:solidFill>
                      <a:schemeClr val="accent5">
                        <a:lumMod val="75000"/>
                      </a:schemeClr>
                    </a:solidFill>
                  </a:rPr>
                  <a:t> </a:t>
                </a:r>
                <a:endParaRPr lang="en-US" sz="1600" dirty="0" smtClean="0">
                  <a:solidFill>
                    <a:schemeClr val="accent5">
                      <a:lumMod val="75000"/>
                    </a:schemeClr>
                  </a:solidFill>
                </a:endParaRPr>
              </a:p>
              <a:p>
                <a:pPr lvl="2"/>
                <a:endParaRPr lang="en-US" sz="1600" dirty="0" smtClean="0"/>
              </a:p>
              <a:p>
                <a:pPr lvl="2"/>
                <a:endParaRPr lang="en-US" sz="1600" dirty="0"/>
              </a:p>
              <a:p>
                <a:pPr lvl="2"/>
                <a:endParaRPr lang="en-US" sz="1600" dirty="0" smtClean="0"/>
              </a:p>
              <a:p>
                <a:pPr lvl="2"/>
                <a:endParaRPr lang="en-US" sz="1600" dirty="0"/>
              </a:p>
              <a:p>
                <a:pPr lvl="2"/>
                <a:endParaRPr lang="en-US" sz="1600" dirty="0" smtClean="0"/>
              </a:p>
              <a:p>
                <a:pPr lvl="2"/>
                <a:endParaRPr lang="en-US" sz="1600" dirty="0" smtClean="0"/>
              </a:p>
              <a:p>
                <a:pPr lvl="2"/>
                <a:r>
                  <a:rPr lang="en-US" sz="1600" dirty="0" smtClean="0">
                    <a:solidFill>
                      <a:schemeClr val="accent5">
                        <a:lumMod val="75000"/>
                      </a:schemeClr>
                    </a:solidFill>
                  </a:rPr>
                  <a:t>Using </a:t>
                </a:r>
                <a:r>
                  <a:rPr lang="en-US" sz="1600" dirty="0">
                    <a:solidFill>
                      <a:schemeClr val="accent5">
                        <a:lumMod val="75000"/>
                      </a:schemeClr>
                    </a:solidFill>
                  </a:rPr>
                  <a:t>latent topic-word distribution</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38150" y="1292469"/>
                <a:ext cx="7886700" cy="3192035"/>
              </a:xfrm>
              <a:blipFill rotWithShape="0">
                <a:blip r:embed="rId2"/>
                <a:stretch>
                  <a:fillRect l="-1082" t="-26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2047109" y="4324967"/>
                <a:ext cx="2299155" cy="68986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𝑝𝑟𝑜𝑝</m:t>
                      </m:r>
                      <m:d>
                        <m:dPr>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rPr>
                                <m:t>𝑤</m:t>
                              </m:r>
                            </m:e>
                            <m:sub>
                              <m:r>
                                <a:rPr lang="en-US" sz="1600" i="1">
                                  <a:latin typeface="Cambria Math" panose="02040503050406030204" pitchFamily="18" charset="0"/>
                                </a:rPr>
                                <m:t>𝑖</m:t>
                              </m:r>
                            </m:sub>
                          </m:sSub>
                        </m:e>
                      </m:d>
                      <m:r>
                        <a:rPr lang="en-US" sz="1600" i="0">
                          <a:latin typeface="Cambria Math" panose="02040503050406030204" pitchFamily="18" charset="0"/>
                        </a:rPr>
                        <m:t>=</m:t>
                      </m:r>
                      <m:nary>
                        <m:naryPr>
                          <m:chr m:val="∑"/>
                          <m:limLoc m:val="undOvr"/>
                          <m:supHide m:val="on"/>
                          <m:ctrlPr>
                            <a:rPr lang="en-US" sz="1600" i="1">
                              <a:latin typeface="Cambria Math" panose="02040503050406030204" pitchFamily="18" charset="0"/>
                            </a:rPr>
                          </m:ctrlPr>
                        </m:naryPr>
                        <m:sub>
                          <m:r>
                            <a:rPr lang="en-US" sz="1600" i="1">
                              <a:latin typeface="Cambria Math" panose="02040503050406030204" pitchFamily="18" charset="0"/>
                            </a:rPr>
                            <m:t>𝑡</m:t>
                          </m:r>
                        </m:sub>
                        <m:sup/>
                        <m:e>
                          <m:sSub>
                            <m:sSubPr>
                              <m:ctrlPr>
                                <a:rPr lang="en-US" sz="1600" i="1">
                                  <a:latin typeface="Cambria Math" panose="02040503050406030204" pitchFamily="18" charset="0"/>
                                </a:rPr>
                              </m:ctrlPr>
                            </m:sSubPr>
                            <m:e>
                              <m:r>
                                <a:rPr lang="en-US" sz="1600" i="1">
                                  <a:latin typeface="Cambria Math" panose="02040503050406030204" pitchFamily="18" charset="0"/>
                                </a:rPr>
                                <m:t>𝜃</m:t>
                              </m:r>
                            </m:e>
                            <m:sub>
                              <m:r>
                                <a:rPr lang="en-US" sz="1600" i="1">
                                  <a:latin typeface="Cambria Math" panose="02040503050406030204" pitchFamily="18" charset="0"/>
                                </a:rPr>
                                <m:t>𝑑𝑡</m:t>
                              </m:r>
                            </m:sub>
                          </m:sSub>
                          <m:sSub>
                            <m:sSubPr>
                              <m:ctrlPr>
                                <a:rPr lang="en-US" sz="1600" i="1">
                                  <a:latin typeface="Cambria Math" panose="02040503050406030204" pitchFamily="18" charset="0"/>
                                </a:rPr>
                              </m:ctrlPr>
                            </m:sSubPr>
                            <m:e>
                              <m:r>
                                <a:rPr lang="en-US" sz="1600" i="1">
                                  <a:latin typeface="Cambria Math" panose="02040503050406030204" pitchFamily="18" charset="0"/>
                                </a:rPr>
                                <m:t>𝜑</m:t>
                              </m:r>
                            </m:e>
                            <m:sub>
                              <m:r>
                                <a:rPr lang="en-US" sz="1600" i="1">
                                  <a:latin typeface="Cambria Math" panose="02040503050406030204" pitchFamily="18" charset="0"/>
                                </a:rPr>
                                <m:t>𝑡</m:t>
                              </m:r>
                              <m:sSub>
                                <m:sSubPr>
                                  <m:ctrlPr>
                                    <a:rPr lang="en-US" sz="1600" i="1">
                                      <a:latin typeface="Cambria Math" panose="02040503050406030204" pitchFamily="18" charset="0"/>
                                    </a:rPr>
                                  </m:ctrlPr>
                                </m:sSubPr>
                                <m:e>
                                  <m:r>
                                    <a:rPr lang="en-US" sz="1600" i="1">
                                      <a:latin typeface="Cambria Math" panose="02040503050406030204" pitchFamily="18" charset="0"/>
                                    </a:rPr>
                                    <m:t>𝑤</m:t>
                                  </m:r>
                                </m:e>
                                <m:sub>
                                  <m:r>
                                    <a:rPr lang="en-US" sz="1600" i="1">
                                      <a:latin typeface="Cambria Math" panose="02040503050406030204" pitchFamily="18" charset="0"/>
                                    </a:rPr>
                                    <m:t>𝑖</m:t>
                                  </m:r>
                                </m:sub>
                              </m:sSub>
                            </m:sub>
                          </m:sSub>
                        </m:e>
                      </m:nary>
                    </m:oMath>
                  </m:oMathPara>
                </a14:m>
                <a:endParaRPr lang="en-US" sz="1600" dirty="0"/>
              </a:p>
            </p:txBody>
          </p:sp>
        </mc:Choice>
        <mc:Fallback xmlns="">
          <p:sp>
            <p:nvSpPr>
              <p:cNvPr id="7" name="Rectangle 6"/>
              <p:cNvSpPr>
                <a:spLocks noRot="1" noChangeAspect="1" noMove="1" noResize="1" noEditPoints="1" noAdjustHandles="1" noChangeArrowheads="1" noChangeShapeType="1" noTextEdit="1"/>
              </p:cNvSpPr>
              <p:nvPr/>
            </p:nvSpPr>
            <p:spPr>
              <a:xfrm>
                <a:off x="2047109" y="4324967"/>
                <a:ext cx="2299155" cy="689869"/>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611924" y="2356802"/>
                <a:ext cx="4572000" cy="636072"/>
              </a:xfrm>
              <a:prstGeom prst="rect">
                <a:avLst/>
              </a:prstGeom>
            </p:spPr>
            <p:txBody>
              <a:bodyPr>
                <a:spAutoFit/>
              </a:bodyPr>
              <a:lstStyle/>
              <a:p>
                <a:pPr algn="just">
                  <a:spcAft>
                    <a:spcPts val="400"/>
                  </a:spcAft>
                </a:pPr>
                <a:r>
                  <a:rPr lang="en-US" sz="1600" dirty="0">
                    <a:latin typeface="Times New Roman" panose="02020603050405020304" pitchFamily="18" charset="0"/>
                    <a:ea typeface="宋体" panose="02010600030101010101" pitchFamily="2" charset="-122"/>
                  </a:rPr>
                  <a:t>1)  </a:t>
                </a:r>
                <a14:m>
                  <m:oMath xmlns:m="http://schemas.openxmlformats.org/officeDocument/2006/math">
                    <m:r>
                      <a:rPr lang="en-US" sz="1600" i="1">
                        <a:effectLst/>
                        <a:latin typeface="Cambria Math" panose="02040503050406030204" pitchFamily="18" charset="0"/>
                        <a:ea typeface="宋体" panose="02010600030101010101" pitchFamily="2" charset="-122"/>
                      </a:rPr>
                      <m:t>𝑋</m:t>
                    </m:r>
                    <m:r>
                      <a:rPr lang="en-US" sz="1600">
                        <a:effectLst/>
                        <a:latin typeface="Cambria Math" panose="02040503050406030204" pitchFamily="18" charset="0"/>
                        <a:ea typeface="宋体" panose="02010600030101010101" pitchFamily="2" charset="-122"/>
                      </a:rPr>
                      <m:t>=0, </m:t>
                    </m:r>
                    <m:r>
                      <m:rPr>
                        <m:sty m:val="p"/>
                      </m:rPr>
                      <a:rPr lang="en-US" sz="1600">
                        <a:effectLst/>
                        <a:latin typeface="Cambria Math" panose="02040503050406030204" pitchFamily="18" charset="0"/>
                        <a:ea typeface="宋体" panose="02010600030101010101" pitchFamily="2" charset="-122"/>
                      </a:rPr>
                      <m:t>with</m:t>
                    </m:r>
                    <m:r>
                      <a:rPr lang="en-US" sz="1600">
                        <a:effectLst/>
                        <a:latin typeface="Cambria Math" panose="02040503050406030204" pitchFamily="18" charset="0"/>
                        <a:ea typeface="宋体" panose="02010600030101010101" pitchFamily="2" charset="-122"/>
                      </a:rPr>
                      <m:t> </m:t>
                    </m:r>
                    <m:r>
                      <m:rPr>
                        <m:sty m:val="p"/>
                      </m:rPr>
                      <a:rPr lang="en-US" sz="1600">
                        <a:effectLst/>
                        <a:latin typeface="Cambria Math" panose="02040503050406030204" pitchFamily="18" charset="0"/>
                        <a:ea typeface="宋体" panose="02010600030101010101" pitchFamily="2" charset="-122"/>
                      </a:rPr>
                      <m:t>a</m:t>
                    </m:r>
                    <m:r>
                      <a:rPr lang="en-US" sz="1600">
                        <a:effectLst/>
                        <a:latin typeface="Cambria Math" panose="02040503050406030204" pitchFamily="18" charset="0"/>
                        <a:ea typeface="宋体" panose="02010600030101010101" pitchFamily="2" charset="-122"/>
                      </a:rPr>
                      <m:t> </m:t>
                    </m:r>
                    <m:r>
                      <m:rPr>
                        <m:sty m:val="p"/>
                      </m:rPr>
                      <a:rPr lang="en-US" sz="1600">
                        <a:effectLst/>
                        <a:latin typeface="Cambria Math" panose="02040503050406030204" pitchFamily="18" charset="0"/>
                        <a:ea typeface="宋体" panose="02010600030101010101" pitchFamily="2" charset="-122"/>
                      </a:rPr>
                      <m:t>probability</m:t>
                    </m:r>
                    <m:r>
                      <a:rPr lang="en-US" sz="1600">
                        <a:effectLst/>
                        <a:latin typeface="Cambria Math" panose="02040503050406030204" pitchFamily="18" charset="0"/>
                        <a:ea typeface="宋体" panose="02010600030101010101" pitchFamily="2" charset="-122"/>
                      </a:rPr>
                      <m:t> </m:t>
                    </m:r>
                    <m:r>
                      <a:rPr lang="en-US" sz="1600" i="1">
                        <a:effectLst/>
                        <a:latin typeface="Cambria Math" panose="02040503050406030204" pitchFamily="18" charset="0"/>
                        <a:ea typeface="宋体" panose="02010600030101010101" pitchFamily="2" charset="-122"/>
                      </a:rPr>
                      <m:t>𝑝</m:t>
                    </m:r>
                  </m:oMath>
                </a14:m>
                <a:r>
                  <a:rPr lang="en-US" sz="1600" dirty="0">
                    <a:effectLst/>
                    <a:latin typeface="Times New Roman" panose="02020603050405020304" pitchFamily="18" charset="0"/>
                    <a:ea typeface="宋体" panose="02010600030101010101" pitchFamily="2" charset="-122"/>
                  </a:rPr>
                  <a:t>;</a:t>
                </a:r>
              </a:p>
              <a:p>
                <a:pPr algn="just">
                  <a:spcAft>
                    <a:spcPts val="400"/>
                  </a:spcAft>
                </a:pPr>
                <a:r>
                  <a:rPr lang="en-US" sz="1600" dirty="0" smtClean="0">
                    <a:effectLst/>
                    <a:latin typeface="Times New Roman" panose="02020603050405020304" pitchFamily="18" charset="0"/>
                    <a:ea typeface="宋体" panose="02010600030101010101" pitchFamily="2" charset="-122"/>
                  </a:rPr>
                  <a:t>2</a:t>
                </a:r>
                <a:r>
                  <a:rPr lang="en-US" sz="1600" dirty="0">
                    <a:effectLst/>
                    <a:latin typeface="Times New Roman" panose="02020603050405020304" pitchFamily="18" charset="0"/>
                    <a:ea typeface="宋体" panose="02010600030101010101" pitchFamily="2" charset="-122"/>
                  </a:rPr>
                  <a:t>) </a:t>
                </a:r>
                <a14:m>
                  <m:oMath xmlns:m="http://schemas.openxmlformats.org/officeDocument/2006/math">
                    <m:r>
                      <a:rPr lang="en-US" sz="1600" i="1">
                        <a:effectLst/>
                        <a:latin typeface="Cambria Math" panose="02040503050406030204" pitchFamily="18" charset="0"/>
                        <a:ea typeface="宋体" panose="02010600030101010101" pitchFamily="2" charset="-122"/>
                      </a:rPr>
                      <m:t>𝑋</m:t>
                    </m:r>
                    <m:r>
                      <a:rPr lang="en-US" sz="1600">
                        <a:effectLst/>
                        <a:latin typeface="Cambria Math" panose="02040503050406030204" pitchFamily="18" charset="0"/>
                        <a:ea typeface="宋体" panose="02010600030101010101" pitchFamily="2" charset="-122"/>
                      </a:rPr>
                      <m:t>~</m:t>
                    </m:r>
                    <m:r>
                      <m:rPr>
                        <m:sty m:val="p"/>
                      </m:rPr>
                      <a:rPr lang="en-US" sz="1600">
                        <a:effectLst/>
                        <a:latin typeface="Cambria Math" panose="02040503050406030204" pitchFamily="18" charset="0"/>
                        <a:ea typeface="宋体" panose="02010600030101010101" pitchFamily="2" charset="-122"/>
                      </a:rPr>
                      <m:t>Poisson</m:t>
                    </m:r>
                    <m:d>
                      <m:dPr>
                        <m:ctrlPr>
                          <a:rPr lang="en-US" sz="1600" i="1">
                            <a:effectLst/>
                            <a:latin typeface="Cambria Math" panose="02040503050406030204" pitchFamily="18" charset="0"/>
                            <a:ea typeface="宋体" panose="02010600030101010101" pitchFamily="2" charset="-122"/>
                          </a:rPr>
                        </m:ctrlPr>
                      </m:dPr>
                      <m:e>
                        <m:r>
                          <a:rPr lang="en-US" sz="1600" i="1">
                            <a:effectLst/>
                            <a:latin typeface="Cambria Math" panose="02040503050406030204" pitchFamily="18" charset="0"/>
                            <a:ea typeface="宋体" panose="02010600030101010101" pitchFamily="2" charset="-122"/>
                          </a:rPr>
                          <m:t>𝜆</m:t>
                        </m:r>
                      </m:e>
                    </m:d>
                    <m:r>
                      <a:rPr lang="en-US" sz="1600">
                        <a:effectLst/>
                        <a:latin typeface="Cambria Math" panose="02040503050406030204" pitchFamily="18" charset="0"/>
                        <a:ea typeface="宋体" panose="02010600030101010101" pitchFamily="2" charset="-122"/>
                      </a:rPr>
                      <m:t>, </m:t>
                    </m:r>
                    <m:r>
                      <m:rPr>
                        <m:sty m:val="p"/>
                      </m:rPr>
                      <a:rPr lang="en-US" sz="1600">
                        <a:effectLst/>
                        <a:latin typeface="Cambria Math" panose="02040503050406030204" pitchFamily="18" charset="0"/>
                        <a:ea typeface="宋体" panose="02010600030101010101" pitchFamily="2" charset="-122"/>
                      </a:rPr>
                      <m:t>with</m:t>
                    </m:r>
                    <m:r>
                      <a:rPr lang="en-US" sz="1600">
                        <a:effectLst/>
                        <a:latin typeface="Cambria Math" panose="02040503050406030204" pitchFamily="18" charset="0"/>
                        <a:ea typeface="宋体" panose="02010600030101010101" pitchFamily="2" charset="-122"/>
                      </a:rPr>
                      <m:t> </m:t>
                    </m:r>
                    <m:r>
                      <m:rPr>
                        <m:sty m:val="p"/>
                      </m:rPr>
                      <a:rPr lang="en-US" sz="1600">
                        <a:effectLst/>
                        <a:latin typeface="Cambria Math" panose="02040503050406030204" pitchFamily="18" charset="0"/>
                        <a:ea typeface="宋体" panose="02010600030101010101" pitchFamily="2" charset="-122"/>
                      </a:rPr>
                      <m:t>a</m:t>
                    </m:r>
                    <m:r>
                      <a:rPr lang="en-US" sz="1600">
                        <a:effectLst/>
                        <a:latin typeface="Cambria Math" panose="02040503050406030204" pitchFamily="18" charset="0"/>
                        <a:ea typeface="宋体" panose="02010600030101010101" pitchFamily="2" charset="-122"/>
                      </a:rPr>
                      <m:t> </m:t>
                    </m:r>
                    <m:r>
                      <m:rPr>
                        <m:sty m:val="p"/>
                      </m:rPr>
                      <a:rPr lang="en-US" sz="1600">
                        <a:effectLst/>
                        <a:latin typeface="Cambria Math" panose="02040503050406030204" pitchFamily="18" charset="0"/>
                        <a:ea typeface="宋体" panose="02010600030101010101" pitchFamily="2" charset="-122"/>
                      </a:rPr>
                      <m:t>probability</m:t>
                    </m:r>
                    <m:r>
                      <a:rPr lang="en-US" sz="1600">
                        <a:effectLst/>
                        <a:latin typeface="Cambria Math" panose="02040503050406030204" pitchFamily="18" charset="0"/>
                        <a:ea typeface="宋体" panose="02010600030101010101" pitchFamily="2" charset="-122"/>
                      </a:rPr>
                      <m:t> 1</m:t>
                    </m:r>
                    <m:r>
                      <a:rPr lang="en-US" sz="1600" i="1">
                        <a:effectLst/>
                        <a:latin typeface="Cambria Math" panose="02040503050406030204" pitchFamily="18" charset="0"/>
                        <a:ea typeface="宋体" panose="02010600030101010101" pitchFamily="2" charset="-122"/>
                      </a:rPr>
                      <m:t>−</m:t>
                    </m:r>
                    <m:r>
                      <a:rPr lang="en-US" sz="1600" i="1">
                        <a:effectLst/>
                        <a:latin typeface="Cambria Math" panose="02040503050406030204" pitchFamily="18" charset="0"/>
                        <a:ea typeface="宋体" panose="02010600030101010101" pitchFamily="2" charset="-122"/>
                      </a:rPr>
                      <m:t>𝑝</m:t>
                    </m:r>
                  </m:oMath>
                </a14:m>
                <a:r>
                  <a:rPr lang="en-US" sz="1600" dirty="0">
                    <a:effectLst/>
                    <a:latin typeface="Times New Roman" panose="02020603050405020304" pitchFamily="18" charset="0"/>
                    <a:ea typeface="宋体" panose="02010600030101010101" pitchFamily="2" charset="-122"/>
                  </a:rPr>
                  <a:t>;</a:t>
                </a:r>
              </a:p>
            </p:txBody>
          </p:sp>
        </mc:Choice>
        <mc:Fallback xmlns="">
          <p:sp>
            <p:nvSpPr>
              <p:cNvPr id="8" name="Rectangle 7"/>
              <p:cNvSpPr>
                <a:spLocks noRot="1" noChangeAspect="1" noMove="1" noResize="1" noEditPoints="1" noAdjustHandles="1" noChangeArrowheads="1" noChangeShapeType="1" noTextEdit="1"/>
              </p:cNvSpPr>
              <p:nvPr/>
            </p:nvSpPr>
            <p:spPr>
              <a:xfrm>
                <a:off x="1611924" y="2356802"/>
                <a:ext cx="4572000" cy="636072"/>
              </a:xfrm>
              <a:prstGeom prst="rect">
                <a:avLst/>
              </a:prstGeom>
              <a:blipFill rotWithShape="0">
                <a:blip r:embed="rId4"/>
                <a:stretch>
                  <a:fillRect l="-667" t="-2885" b="-1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1611924" y="3028042"/>
                <a:ext cx="3639907" cy="350160"/>
              </a:xfrm>
              <a:prstGeom prst="rect">
                <a:avLst/>
              </a:prstGeom>
            </p:spPr>
            <p:txBody>
              <a:bodyPr wrap="none">
                <a:spAutoFit/>
              </a:bodyPr>
              <a:lstStyle/>
              <a:p>
                <a14:m>
                  <m:oMath xmlns:m="http://schemas.openxmlformats.org/officeDocument/2006/math">
                    <m:r>
                      <a:rPr lang="en-US" sz="1600" i="1">
                        <a:latin typeface="Cambria Math" panose="02040503050406030204" pitchFamily="18" charset="0"/>
                        <a:ea typeface="宋体" panose="02010600030101010101" pitchFamily="2" charset="-122"/>
                        <a:cs typeface="Times New Roman" panose="02020603050405020304" pitchFamily="18" charset="0"/>
                      </a:rPr>
                      <m:t>𝑋</m:t>
                    </m:r>
                    <m:r>
                      <a:rPr lang="en-US" sz="1600">
                        <a:effectLst/>
                        <a:latin typeface="Cambria Math" panose="02040503050406030204" pitchFamily="18" charset="0"/>
                        <a:ea typeface="宋体" panose="02010600030101010101" pitchFamily="2" charset="-122"/>
                        <a:cs typeface="Times New Roman" panose="02020603050405020304" pitchFamily="18" charset="0"/>
                      </a:rPr>
                      <m:t>=0, </m:t>
                    </m:r>
                    <m:r>
                      <m:rPr>
                        <m:sty m:val="p"/>
                      </m:rPr>
                      <a:rPr lang="en-US" sz="1600">
                        <a:effectLst/>
                        <a:latin typeface="Cambria Math" panose="02040503050406030204" pitchFamily="18" charset="0"/>
                        <a:ea typeface="宋体" panose="02010600030101010101" pitchFamily="2" charset="-122"/>
                        <a:cs typeface="Times New Roman" panose="02020603050405020304" pitchFamily="18" charset="0"/>
                      </a:rPr>
                      <m:t>with</m:t>
                    </m:r>
                    <m:r>
                      <a:rPr lang="en-US" sz="1600">
                        <a:effectLst/>
                        <a:latin typeface="Cambria Math" panose="02040503050406030204" pitchFamily="18" charset="0"/>
                        <a:ea typeface="宋体" panose="02010600030101010101" pitchFamily="2" charset="-122"/>
                        <a:cs typeface="Times New Roman" panose="02020603050405020304" pitchFamily="18" charset="0"/>
                      </a:rPr>
                      <m:t> </m:t>
                    </m:r>
                    <m:r>
                      <m:rPr>
                        <m:sty m:val="p"/>
                      </m:rPr>
                      <a:rPr lang="en-US" sz="1600">
                        <a:effectLst/>
                        <a:latin typeface="Cambria Math" panose="02040503050406030204" pitchFamily="18" charset="0"/>
                        <a:ea typeface="宋体" panose="02010600030101010101" pitchFamily="2" charset="-122"/>
                        <a:cs typeface="Times New Roman" panose="02020603050405020304" pitchFamily="18" charset="0"/>
                      </a:rPr>
                      <m:t>probability</m:t>
                    </m:r>
                    <m:r>
                      <a:rPr lang="en-US" sz="1600">
                        <a:effectLst/>
                        <a:latin typeface="Cambria Math" panose="02040503050406030204" pitchFamily="18" charset="0"/>
                        <a:ea typeface="宋体" panose="02010600030101010101" pitchFamily="2" charset="-122"/>
                        <a:cs typeface="Times New Roman" panose="02020603050405020304" pitchFamily="18" charset="0"/>
                      </a:rPr>
                      <m:t> </m:t>
                    </m:r>
                    <m:r>
                      <a:rPr lang="en-US" sz="1600" i="1">
                        <a:effectLst/>
                        <a:latin typeface="Cambria Math" panose="02040503050406030204" pitchFamily="18" charset="0"/>
                        <a:ea typeface="宋体" panose="02010600030101010101" pitchFamily="2" charset="-122"/>
                        <a:cs typeface="Times New Roman" panose="02020603050405020304" pitchFamily="18" charset="0"/>
                      </a:rPr>
                      <m:t>𝑝</m:t>
                    </m:r>
                    <m:r>
                      <a:rPr lang="en-US" sz="1600" i="1">
                        <a:effectLst/>
                        <a:latin typeface="Cambria Math" panose="02040503050406030204" pitchFamily="18" charset="0"/>
                        <a:ea typeface="宋体" panose="02010600030101010101" pitchFamily="2" charset="-122"/>
                        <a:cs typeface="Times New Roman" panose="02020603050405020304" pitchFamily="18" charset="0"/>
                      </a:rPr>
                      <m:t>+</m:t>
                    </m:r>
                    <m:d>
                      <m:dPr>
                        <m:ctrlPr>
                          <a:rPr lang="en-US" sz="1600" i="1">
                            <a:effectLst/>
                            <a:latin typeface="Cambria Math" panose="02040503050406030204" pitchFamily="18" charset="0"/>
                          </a:rPr>
                        </m:ctrlPr>
                      </m:dPr>
                      <m:e>
                        <m:r>
                          <a:rPr lang="en-US" sz="1600" i="1">
                            <a:effectLst/>
                            <a:latin typeface="Cambria Math" panose="02040503050406030204" pitchFamily="18" charset="0"/>
                            <a:ea typeface="宋体" panose="02010600030101010101" pitchFamily="2" charset="-122"/>
                            <a:cs typeface="Times New Roman" panose="02020603050405020304" pitchFamily="18" charset="0"/>
                          </a:rPr>
                          <m:t>1−</m:t>
                        </m:r>
                        <m:r>
                          <a:rPr lang="en-US" sz="1600" i="1">
                            <a:effectLst/>
                            <a:latin typeface="Cambria Math" panose="02040503050406030204" pitchFamily="18" charset="0"/>
                            <a:ea typeface="宋体" panose="02010600030101010101" pitchFamily="2" charset="-122"/>
                            <a:cs typeface="Times New Roman" panose="02020603050405020304" pitchFamily="18" charset="0"/>
                          </a:rPr>
                          <m:t>𝑝</m:t>
                        </m:r>
                      </m:e>
                    </m:d>
                    <m:sSup>
                      <m:sSupPr>
                        <m:ctrlPr>
                          <a:rPr lang="en-US" sz="1600" i="1">
                            <a:effectLst/>
                            <a:latin typeface="Cambria Math" panose="02040503050406030204" pitchFamily="18" charset="0"/>
                          </a:rPr>
                        </m:ctrlPr>
                      </m:sSupPr>
                      <m:e>
                        <m:r>
                          <a:rPr lang="en-US" sz="1600" i="1">
                            <a:effectLst/>
                            <a:latin typeface="Cambria Math" panose="02040503050406030204" pitchFamily="18" charset="0"/>
                            <a:ea typeface="宋体" panose="02010600030101010101" pitchFamily="2" charset="-122"/>
                            <a:cs typeface="Times New Roman" panose="02020603050405020304" pitchFamily="18" charset="0"/>
                          </a:rPr>
                          <m:t>𝑒</m:t>
                        </m:r>
                      </m:e>
                      <m:sup>
                        <m:r>
                          <a:rPr lang="en-US" sz="1600" i="1">
                            <a:effectLst/>
                            <a:latin typeface="Cambria Math" panose="02040503050406030204" pitchFamily="18" charset="0"/>
                            <a:ea typeface="宋体" panose="02010600030101010101" pitchFamily="2" charset="-122"/>
                            <a:cs typeface="Times New Roman" panose="02020603050405020304" pitchFamily="18" charset="0"/>
                          </a:rPr>
                          <m:t>−</m:t>
                        </m:r>
                        <m:r>
                          <a:rPr lang="en-US" sz="1600" i="1">
                            <a:effectLst/>
                            <a:latin typeface="Cambria Math" panose="02040503050406030204" pitchFamily="18" charset="0"/>
                            <a:ea typeface="宋体" panose="02010600030101010101" pitchFamily="2" charset="-122"/>
                            <a:cs typeface="Times New Roman" panose="02020603050405020304" pitchFamily="18" charset="0"/>
                          </a:rPr>
                          <m:t>𝜆</m:t>
                        </m:r>
                      </m:sup>
                    </m:sSup>
                  </m:oMath>
                </a14:m>
                <a:r>
                  <a:rPr lang="en-US" sz="1600" i="1" dirty="0">
                    <a:effectLst/>
                    <a:latin typeface="Times New Roman" panose="02020603050405020304" pitchFamily="18" charset="0"/>
                    <a:ea typeface="宋体" panose="02010600030101010101" pitchFamily="2" charset="-122"/>
                  </a:rPr>
                  <a:t>;</a:t>
                </a:r>
                <a:endParaRPr lang="en-US" sz="1600" dirty="0"/>
              </a:p>
            </p:txBody>
          </p:sp>
        </mc:Choice>
        <mc:Fallback xmlns="">
          <p:sp>
            <p:nvSpPr>
              <p:cNvPr id="9" name="Rectangle 8"/>
              <p:cNvSpPr>
                <a:spLocks noRot="1" noChangeAspect="1" noMove="1" noResize="1" noEditPoints="1" noAdjustHandles="1" noChangeArrowheads="1" noChangeShapeType="1" noTextEdit="1"/>
              </p:cNvSpPr>
              <p:nvPr/>
            </p:nvSpPr>
            <p:spPr>
              <a:xfrm>
                <a:off x="1611924" y="3028042"/>
                <a:ext cx="3639907" cy="350160"/>
              </a:xfrm>
              <a:prstGeom prst="rect">
                <a:avLst/>
              </a:prstGeom>
              <a:blipFill rotWithShape="0">
                <a:blip r:embed="rId5"/>
                <a:stretch>
                  <a:fillRect t="-3509" b="-210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1585548" y="3329529"/>
                <a:ext cx="3501856" cy="5987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𝑋</m:t>
                      </m:r>
                      <m:r>
                        <a:rPr lang="en-US" sz="1600" i="0">
                          <a:latin typeface="Cambria Math" panose="02040503050406030204" pitchFamily="18" charset="0"/>
                        </a:rPr>
                        <m:t>=</m:t>
                      </m:r>
                      <m:r>
                        <a:rPr lang="en-US" sz="1600" i="1">
                          <a:latin typeface="Cambria Math" panose="02040503050406030204" pitchFamily="18" charset="0"/>
                        </a:rPr>
                        <m:t>h</m:t>
                      </m:r>
                      <m:r>
                        <a:rPr lang="en-US" sz="1600" i="0">
                          <a:latin typeface="Cambria Math" panose="02040503050406030204" pitchFamily="18" charset="0"/>
                        </a:rPr>
                        <m:t>, </m:t>
                      </m:r>
                      <m:r>
                        <m:rPr>
                          <m:sty m:val="p"/>
                        </m:rPr>
                        <a:rPr lang="en-US" sz="1600" i="0">
                          <a:latin typeface="Cambria Math" panose="02040503050406030204" pitchFamily="18" charset="0"/>
                        </a:rPr>
                        <m:t>with</m:t>
                      </m:r>
                      <m:r>
                        <a:rPr lang="en-US" sz="1600" i="0">
                          <a:latin typeface="Cambria Math" panose="02040503050406030204" pitchFamily="18" charset="0"/>
                        </a:rPr>
                        <m:t> </m:t>
                      </m:r>
                      <m:r>
                        <m:rPr>
                          <m:sty m:val="p"/>
                        </m:rPr>
                        <a:rPr lang="en-US" sz="1600" i="0">
                          <a:latin typeface="Cambria Math" panose="02040503050406030204" pitchFamily="18" charset="0"/>
                        </a:rPr>
                        <m:t>probability</m:t>
                      </m:r>
                      <m:r>
                        <a:rPr lang="en-US" sz="1600" i="0">
                          <a:latin typeface="Cambria Math" panose="02040503050406030204" pitchFamily="18" charset="0"/>
                        </a:rPr>
                        <m:t> </m:t>
                      </m:r>
                      <m:d>
                        <m:dPr>
                          <m:ctrlPr>
                            <a:rPr lang="en-US" sz="1600" i="1">
                              <a:latin typeface="Cambria Math" panose="02040503050406030204" pitchFamily="18" charset="0"/>
                            </a:rPr>
                          </m:ctrlPr>
                        </m:dPr>
                        <m:e>
                          <m:r>
                            <a:rPr lang="en-US" sz="1600" i="0">
                              <a:latin typeface="Cambria Math" panose="02040503050406030204" pitchFamily="18" charset="0"/>
                            </a:rPr>
                            <m:t>1−</m:t>
                          </m:r>
                          <m:r>
                            <a:rPr lang="en-US" sz="1600" i="1">
                              <a:latin typeface="Cambria Math" panose="02040503050406030204" pitchFamily="18" charset="0"/>
                            </a:rPr>
                            <m:t>𝑝</m:t>
                          </m:r>
                        </m:e>
                      </m:d>
                      <m:f>
                        <m:fPr>
                          <m:ctrlPr>
                            <a:rPr lang="en-US" sz="1600" i="1">
                              <a:latin typeface="Cambria Math" panose="02040503050406030204" pitchFamily="18" charset="0"/>
                            </a:rPr>
                          </m:ctrlPr>
                        </m:fPr>
                        <m:num>
                          <m:sSup>
                            <m:sSupPr>
                              <m:ctrlPr>
                                <a:rPr lang="en-US" sz="1600" i="1">
                                  <a:latin typeface="Cambria Math" panose="02040503050406030204" pitchFamily="18" charset="0"/>
                                </a:rPr>
                              </m:ctrlPr>
                            </m:sSupPr>
                            <m:e>
                              <m:r>
                                <a:rPr lang="en-US" sz="1600" i="1">
                                  <a:latin typeface="Cambria Math" panose="02040503050406030204" pitchFamily="18" charset="0"/>
                                </a:rPr>
                                <m:t>𝑒</m:t>
                              </m:r>
                            </m:e>
                            <m:sup>
                              <m:r>
                                <a:rPr lang="en-US" sz="1600" i="0">
                                  <a:latin typeface="Cambria Math" panose="02040503050406030204" pitchFamily="18" charset="0"/>
                                </a:rPr>
                                <m:t>−</m:t>
                              </m:r>
                              <m:r>
                                <a:rPr lang="en-US" sz="1600" i="1">
                                  <a:latin typeface="Cambria Math" panose="02040503050406030204" pitchFamily="18" charset="0"/>
                                </a:rPr>
                                <m:t>𝜆</m:t>
                              </m:r>
                            </m:sup>
                          </m:sSup>
                          <m:sSup>
                            <m:sSupPr>
                              <m:ctrlPr>
                                <a:rPr lang="en-US" sz="1600" i="1">
                                  <a:latin typeface="Cambria Math" panose="02040503050406030204" pitchFamily="18" charset="0"/>
                                </a:rPr>
                              </m:ctrlPr>
                            </m:sSupPr>
                            <m:e>
                              <m:r>
                                <a:rPr lang="en-US" sz="1600" i="1">
                                  <a:latin typeface="Cambria Math" panose="02040503050406030204" pitchFamily="18" charset="0"/>
                                </a:rPr>
                                <m:t>𝜆</m:t>
                              </m:r>
                            </m:e>
                            <m:sup>
                              <m:r>
                                <a:rPr lang="en-US" sz="1600" i="1">
                                  <a:latin typeface="Cambria Math" panose="02040503050406030204" pitchFamily="18" charset="0"/>
                                </a:rPr>
                                <m:t>h</m:t>
                              </m:r>
                            </m:sup>
                          </m:sSup>
                        </m:num>
                        <m:den>
                          <m:r>
                            <a:rPr lang="en-US" sz="1600" i="1">
                              <a:latin typeface="Cambria Math" panose="02040503050406030204" pitchFamily="18" charset="0"/>
                            </a:rPr>
                            <m:t>h</m:t>
                          </m:r>
                          <m:r>
                            <a:rPr lang="en-US" sz="1600" i="0">
                              <a:latin typeface="Cambria Math" panose="02040503050406030204" pitchFamily="18" charset="0"/>
                            </a:rPr>
                            <m:t>!</m:t>
                          </m:r>
                        </m:den>
                      </m:f>
                    </m:oMath>
                  </m:oMathPara>
                </a14:m>
                <a:endParaRPr lang="en-US" sz="1600" dirty="0"/>
              </a:p>
            </p:txBody>
          </p:sp>
        </mc:Choice>
        <mc:Fallback xmlns="">
          <p:sp>
            <p:nvSpPr>
              <p:cNvPr id="10" name="Rectangle 9"/>
              <p:cNvSpPr>
                <a:spLocks noRot="1" noChangeAspect="1" noMove="1" noResize="1" noEditPoints="1" noAdjustHandles="1" noChangeArrowheads="1" noChangeShapeType="1" noTextEdit="1"/>
              </p:cNvSpPr>
              <p:nvPr/>
            </p:nvSpPr>
            <p:spPr>
              <a:xfrm>
                <a:off x="1585548" y="3329529"/>
                <a:ext cx="3501856" cy="598754"/>
              </a:xfrm>
              <a:prstGeom prst="rect">
                <a:avLst/>
              </a:prstGeom>
              <a:blipFill rotWithShape="0">
                <a:blip r:embed="rId6"/>
                <a:stretch>
                  <a:fillRect/>
                </a:stretch>
              </a:blipFill>
            </p:spPr>
            <p:txBody>
              <a:bodyPr/>
              <a:lstStyle/>
              <a:p>
                <a:r>
                  <a:rPr lang="en-US">
                    <a:noFill/>
                  </a:rPr>
                  <a:t> </a:t>
                </a:r>
              </a:p>
            </p:txBody>
          </p:sp>
        </mc:Fallback>
      </mc:AlternateContent>
      <p:sp>
        <p:nvSpPr>
          <p:cNvPr id="11" name="Rectangle 10"/>
          <p:cNvSpPr/>
          <p:nvPr/>
        </p:nvSpPr>
        <p:spPr>
          <a:xfrm>
            <a:off x="5102976" y="2377850"/>
            <a:ext cx="3722303" cy="307777"/>
          </a:xfrm>
          <a:prstGeom prst="rect">
            <a:avLst/>
          </a:prstGeom>
        </p:spPr>
        <p:txBody>
          <a:bodyPr wrap="square">
            <a:spAutoFit/>
          </a:bodyPr>
          <a:lstStyle/>
          <a:p>
            <a:pPr lvl="1"/>
            <a:r>
              <a:rPr lang="en-US" sz="1400" dirty="0"/>
              <a:t>&lt;0, 0, 0, 0, 0, 0, 1, 0, 0, 0, 0, 0, </a:t>
            </a:r>
            <a:r>
              <a:rPr lang="en-US" sz="1400" dirty="0" smtClean="0"/>
              <a:t>1, </a:t>
            </a:r>
            <a:r>
              <a:rPr lang="en-US" sz="1400" dirty="0"/>
              <a:t>0, 0,…&gt;</a:t>
            </a:r>
          </a:p>
        </p:txBody>
      </p:sp>
      <p:pic>
        <p:nvPicPr>
          <p:cNvPr id="14" name="Picture 13"/>
          <p:cNvPicPr/>
          <p:nvPr/>
        </p:nvPicPr>
        <p:blipFill rotWithShape="1">
          <a:blip r:embed="rId7">
            <a:extLst>
              <a:ext uri="{28A0092B-C50C-407E-A947-70E740481C1C}">
                <a14:useLocalDpi xmlns:a14="http://schemas.microsoft.com/office/drawing/2010/main" val="0"/>
              </a:ext>
            </a:extLst>
          </a:blip>
          <a:srcRect l="61692" t="53054" b="7835"/>
          <a:stretch/>
        </p:blipFill>
        <p:spPr bwMode="auto">
          <a:xfrm>
            <a:off x="2018164" y="5006062"/>
            <a:ext cx="2158182" cy="1515502"/>
          </a:xfrm>
          <a:prstGeom prst="rect">
            <a:avLst/>
          </a:prstGeom>
          <a:noFill/>
          <a:ln>
            <a:noFill/>
          </a:ln>
          <a:extLst>
            <a:ext uri="{53640926-AAD7-44D8-BBD7-CCE9431645EC}">
              <a14:shadowObscured xmlns:a14="http://schemas.microsoft.com/office/drawing/2010/main"/>
            </a:ext>
          </a:extLst>
        </p:spPr>
      </p:pic>
      <p:grpSp>
        <p:nvGrpSpPr>
          <p:cNvPr id="24" name="Group 23"/>
          <p:cNvGrpSpPr/>
          <p:nvPr/>
        </p:nvGrpSpPr>
        <p:grpSpPr>
          <a:xfrm>
            <a:off x="4930708" y="1529378"/>
            <a:ext cx="3868195" cy="869684"/>
            <a:chOff x="4947195" y="2380802"/>
            <a:chExt cx="3868195" cy="869684"/>
          </a:xfrm>
        </p:grpSpPr>
        <mc:AlternateContent xmlns:mc="http://schemas.openxmlformats.org/markup-compatibility/2006">
          <mc:Choice xmlns:a14="http://schemas.microsoft.com/office/drawing/2010/main" Requires="a14">
            <p:sp>
              <p:nvSpPr>
                <p:cNvPr id="15" name="Rectangle 14"/>
                <p:cNvSpPr/>
                <p:nvPr/>
              </p:nvSpPr>
              <p:spPr>
                <a:xfrm>
                  <a:off x="4947195" y="2942709"/>
                  <a:ext cx="3864953" cy="307777"/>
                </a:xfrm>
                <a:prstGeom prst="rect">
                  <a:avLst/>
                </a:prstGeom>
              </p:spPr>
              <p:txBody>
                <a:bodyPr wrap="square">
                  <a:spAutoFit/>
                </a:bodyPr>
                <a:lstStyle/>
                <a:p>
                  <a:pPr lvl="1"/>
                  <a14:m>
                    <m:oMath xmlns:m="http://schemas.openxmlformats.org/officeDocument/2006/math">
                      <m:r>
                        <a:rPr lang="en-US" sz="1400" i="1">
                          <a:latin typeface="Cambria Math" panose="02040503050406030204" pitchFamily="18" charset="0"/>
                          <a:ea typeface="宋体" panose="02010600030101010101" pitchFamily="2" charset="-122"/>
                          <a:cs typeface="Times New Roman" panose="02020603050405020304" pitchFamily="18" charset="0"/>
                        </a:rPr>
                        <m:t>𝜆</m:t>
                      </m:r>
                      <m:r>
                        <a:rPr lang="en-US" sz="1400" i="1">
                          <a:latin typeface="Cambria Math" panose="02040503050406030204" pitchFamily="18" charset="0"/>
                          <a:ea typeface="宋体" panose="02010600030101010101" pitchFamily="2" charset="-122"/>
                          <a:cs typeface="Times New Roman" panose="02020603050405020304" pitchFamily="18" charset="0"/>
                        </a:rPr>
                        <m:t> </m:t>
                      </m:r>
                    </m:oMath>
                  </a14:m>
                  <a:r>
                    <a:rPr lang="en-US" sz="1400" dirty="0" smtClean="0"/>
                    <a:t>:&lt;</a:t>
                  </a:r>
                  <a:r>
                    <a:rPr lang="en-US" sz="1400" dirty="0"/>
                    <a:t>0, 0, 0, 0, 0, 0, </a:t>
                  </a:r>
                  <a:r>
                    <a:rPr lang="en-US" altLang="zh-CN" sz="1400" i="1" dirty="0" smtClean="0">
                      <a:solidFill>
                        <a:srgbClr val="C00000"/>
                      </a:solidFill>
                    </a:rPr>
                    <a:t>c</a:t>
                  </a:r>
                  <a:r>
                    <a:rPr lang="en-US" sz="1400" baseline="-25000" dirty="0" smtClean="0">
                      <a:solidFill>
                        <a:srgbClr val="C00000"/>
                      </a:solidFill>
                    </a:rPr>
                    <a:t>1</a:t>
                  </a:r>
                  <a:r>
                    <a:rPr lang="en-US" sz="1400" dirty="0"/>
                    <a:t>, 0, 0, 0, 0, 0, </a:t>
                  </a:r>
                  <a:r>
                    <a:rPr lang="en-US" altLang="zh-CN" sz="1400" i="1" dirty="0" smtClean="0">
                      <a:solidFill>
                        <a:srgbClr val="0070C0"/>
                      </a:solidFill>
                    </a:rPr>
                    <a:t>c</a:t>
                  </a:r>
                  <a:r>
                    <a:rPr lang="en-US" sz="1400" baseline="-25000" dirty="0" smtClean="0">
                      <a:solidFill>
                        <a:srgbClr val="0070C0"/>
                      </a:solidFill>
                    </a:rPr>
                    <a:t>2</a:t>
                  </a:r>
                  <a:r>
                    <a:rPr lang="en-US" sz="1400" dirty="0" smtClean="0"/>
                    <a:t>, </a:t>
                  </a:r>
                  <a:r>
                    <a:rPr lang="en-US" sz="1400" dirty="0"/>
                    <a:t>0, 0,…&gt;</a:t>
                  </a:r>
                </a:p>
              </p:txBody>
            </p:sp>
          </mc:Choice>
          <mc:Fallback>
            <p:sp>
              <p:nvSpPr>
                <p:cNvPr id="15" name="Rectangle 14"/>
                <p:cNvSpPr>
                  <a:spLocks noRot="1" noChangeAspect="1" noMove="1" noResize="1" noEditPoints="1" noAdjustHandles="1" noChangeArrowheads="1" noChangeShapeType="1" noTextEdit="1"/>
                </p:cNvSpPr>
                <p:nvPr/>
              </p:nvSpPr>
              <p:spPr>
                <a:xfrm>
                  <a:off x="4947195" y="2942709"/>
                  <a:ext cx="3864953" cy="307777"/>
                </a:xfrm>
                <a:prstGeom prst="rect">
                  <a:avLst/>
                </a:prstGeom>
                <a:blipFill rotWithShape="0">
                  <a:blip r:embed="rId8"/>
                  <a:stretch>
                    <a:fillRect t="-3922" b="-19608"/>
                  </a:stretch>
                </a:blipFill>
              </p:spPr>
              <p:txBody>
                <a:bodyPr/>
                <a:lstStyle/>
                <a:p>
                  <a:r>
                    <a:rPr lang="en-US">
                      <a:noFill/>
                    </a:rPr>
                    <a:t> </a:t>
                  </a:r>
                </a:p>
              </p:txBody>
            </p:sp>
          </mc:Fallback>
        </mc:AlternateContent>
        <p:grpSp>
          <p:nvGrpSpPr>
            <p:cNvPr id="4" name="Group 3"/>
            <p:cNvGrpSpPr/>
            <p:nvPr/>
          </p:nvGrpSpPr>
          <p:grpSpPr>
            <a:xfrm>
              <a:off x="4950438" y="2380802"/>
              <a:ext cx="3864952" cy="575885"/>
              <a:chOff x="5026638" y="2380802"/>
              <a:chExt cx="3864952" cy="575885"/>
            </a:xfrm>
          </p:grpSpPr>
          <mc:AlternateContent xmlns:mc="http://schemas.openxmlformats.org/markup-compatibility/2006">
            <mc:Choice xmlns:a14="http://schemas.microsoft.com/office/drawing/2010/main" Requires="a14">
              <p:sp>
                <p:nvSpPr>
                  <p:cNvPr id="17" name="Rectangle 16"/>
                  <p:cNvSpPr/>
                  <p:nvPr/>
                </p:nvSpPr>
                <p:spPr>
                  <a:xfrm>
                    <a:off x="5026638" y="2380802"/>
                    <a:ext cx="3864952" cy="307777"/>
                  </a:xfrm>
                  <a:prstGeom prst="rect">
                    <a:avLst/>
                  </a:prstGeom>
                </p:spPr>
                <p:txBody>
                  <a:bodyPr wrap="square">
                    <a:spAutoFit/>
                  </a:bodyPr>
                  <a:lstStyle/>
                  <a:p>
                    <a:pPr lvl="1"/>
                    <a14:m>
                      <m:oMath xmlns:m="http://schemas.openxmlformats.org/officeDocument/2006/math">
                        <m:r>
                          <a:rPr lang="en-US" sz="1400" i="1">
                            <a:latin typeface="Cambria Math" panose="02040503050406030204" pitchFamily="18" charset="0"/>
                            <a:ea typeface="宋体" panose="02010600030101010101" pitchFamily="2" charset="-122"/>
                            <a:cs typeface="Times New Roman" panose="02020603050405020304" pitchFamily="18" charset="0"/>
                          </a:rPr>
                          <m:t>𝜆</m:t>
                        </m:r>
                      </m:oMath>
                    </a14:m>
                    <a:r>
                      <a:rPr lang="en-US" sz="1400" baseline="-25000" dirty="0">
                        <a:solidFill>
                          <a:srgbClr val="0070C0"/>
                        </a:solidFill>
                      </a:rPr>
                      <a:t>2 </a:t>
                    </a:r>
                    <a:r>
                      <a:rPr lang="en-US" sz="1400" baseline="-25000" dirty="0" smtClean="0">
                        <a:solidFill>
                          <a:srgbClr val="0070C0"/>
                        </a:solidFill>
                      </a:rPr>
                      <a:t>:</a:t>
                    </a:r>
                    <a:r>
                      <a:rPr lang="en-US" sz="1400" dirty="0" smtClean="0"/>
                      <a:t>&lt;</a:t>
                    </a:r>
                    <a:r>
                      <a:rPr lang="en-US" sz="1400" dirty="0"/>
                      <a:t>0, 0, 0, 0, 0, 0, </a:t>
                    </a:r>
                    <a:r>
                      <a:rPr lang="en-US" altLang="zh-CN" sz="1400" dirty="0" smtClean="0"/>
                      <a:t>0</a:t>
                    </a:r>
                    <a:r>
                      <a:rPr lang="en-US" sz="1400" dirty="0" smtClean="0"/>
                      <a:t>, </a:t>
                    </a:r>
                    <a:r>
                      <a:rPr lang="en-US" sz="1400" dirty="0"/>
                      <a:t>0, 0, 0, 0, 0, </a:t>
                    </a:r>
                    <a:r>
                      <a:rPr lang="en-US" altLang="zh-CN" sz="1400" i="1" dirty="0" smtClean="0">
                        <a:solidFill>
                          <a:srgbClr val="0070C0"/>
                        </a:solidFill>
                      </a:rPr>
                      <a:t>c</a:t>
                    </a:r>
                    <a:r>
                      <a:rPr lang="en-US" sz="1400" baseline="-25000" dirty="0" smtClean="0">
                        <a:solidFill>
                          <a:srgbClr val="0070C0"/>
                        </a:solidFill>
                      </a:rPr>
                      <a:t>2</a:t>
                    </a:r>
                    <a:r>
                      <a:rPr lang="en-US" sz="1400" dirty="0" smtClean="0"/>
                      <a:t>, </a:t>
                    </a:r>
                    <a:r>
                      <a:rPr lang="en-US" sz="1400" dirty="0"/>
                      <a:t>0, 0,…&gt;</a:t>
                    </a:r>
                  </a:p>
                </p:txBody>
              </p:sp>
            </mc:Choice>
            <mc:Fallback>
              <p:sp>
                <p:nvSpPr>
                  <p:cNvPr id="17" name="Rectangle 16"/>
                  <p:cNvSpPr>
                    <a:spLocks noRot="1" noChangeAspect="1" noMove="1" noResize="1" noEditPoints="1" noAdjustHandles="1" noChangeArrowheads="1" noChangeShapeType="1" noTextEdit="1"/>
                  </p:cNvSpPr>
                  <p:nvPr/>
                </p:nvSpPr>
                <p:spPr>
                  <a:xfrm>
                    <a:off x="5026638" y="2380802"/>
                    <a:ext cx="3864952" cy="307777"/>
                  </a:xfrm>
                  <a:prstGeom prst="rect">
                    <a:avLst/>
                  </a:prstGeom>
                  <a:blipFill rotWithShape="0">
                    <a:blip r:embed="rId9"/>
                    <a:stretch>
                      <a:fillRect t="-4000" b="-20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8" name="Rectangle 17"/>
                  <p:cNvSpPr/>
                  <p:nvPr/>
                </p:nvSpPr>
                <p:spPr>
                  <a:xfrm>
                    <a:off x="5026638" y="2648910"/>
                    <a:ext cx="3861709" cy="307777"/>
                  </a:xfrm>
                  <a:prstGeom prst="rect">
                    <a:avLst/>
                  </a:prstGeom>
                </p:spPr>
                <p:txBody>
                  <a:bodyPr wrap="square">
                    <a:spAutoFit/>
                  </a:bodyPr>
                  <a:lstStyle/>
                  <a:p>
                    <a:pPr lvl="1"/>
                    <a14:m>
                      <m:oMath xmlns:m="http://schemas.openxmlformats.org/officeDocument/2006/math">
                        <m:r>
                          <a:rPr lang="en-US" sz="1400" i="1">
                            <a:latin typeface="Cambria Math" panose="02040503050406030204" pitchFamily="18" charset="0"/>
                            <a:ea typeface="宋体" panose="02010600030101010101" pitchFamily="2" charset="-122"/>
                            <a:cs typeface="Times New Roman" panose="02020603050405020304" pitchFamily="18" charset="0"/>
                          </a:rPr>
                          <m:t>𝜆</m:t>
                        </m:r>
                      </m:oMath>
                    </a14:m>
                    <a:r>
                      <a:rPr lang="en-US" sz="1400" baseline="-25000" dirty="0">
                        <a:solidFill>
                          <a:srgbClr val="C00000"/>
                        </a:solidFill>
                      </a:rPr>
                      <a:t>1 </a:t>
                    </a:r>
                    <a:r>
                      <a:rPr lang="en-US" sz="1400" baseline="-25000" dirty="0" smtClean="0">
                        <a:solidFill>
                          <a:srgbClr val="C00000"/>
                        </a:solidFill>
                      </a:rPr>
                      <a:t>:</a:t>
                    </a:r>
                    <a:r>
                      <a:rPr lang="en-US" sz="1400" dirty="0" smtClean="0"/>
                      <a:t>&lt;</a:t>
                    </a:r>
                    <a:r>
                      <a:rPr lang="en-US" sz="1400" dirty="0"/>
                      <a:t>0, 0, 0, 0, 0, 0, </a:t>
                    </a:r>
                    <a:r>
                      <a:rPr lang="en-US" altLang="zh-CN" sz="1400" i="1" dirty="0" smtClean="0">
                        <a:solidFill>
                          <a:srgbClr val="C00000"/>
                        </a:solidFill>
                      </a:rPr>
                      <a:t>c</a:t>
                    </a:r>
                    <a:r>
                      <a:rPr lang="en-US" sz="1400" baseline="-25000" dirty="0" smtClean="0">
                        <a:solidFill>
                          <a:srgbClr val="C00000"/>
                        </a:solidFill>
                      </a:rPr>
                      <a:t>1</a:t>
                    </a:r>
                    <a:r>
                      <a:rPr lang="en-US" sz="1400" dirty="0"/>
                      <a:t>, 0, 0, 0, 0, 0, </a:t>
                    </a:r>
                    <a:r>
                      <a:rPr lang="en-US" altLang="zh-CN" sz="1400" dirty="0" smtClean="0"/>
                      <a:t>0</a:t>
                    </a:r>
                    <a:r>
                      <a:rPr lang="en-US" sz="1400" dirty="0" smtClean="0"/>
                      <a:t>, </a:t>
                    </a:r>
                    <a:r>
                      <a:rPr lang="en-US" sz="1400" dirty="0"/>
                      <a:t>0, 0,…&gt;</a:t>
                    </a:r>
                  </a:p>
                </p:txBody>
              </p:sp>
            </mc:Choice>
            <mc:Fallback>
              <p:sp>
                <p:nvSpPr>
                  <p:cNvPr id="18" name="Rectangle 17"/>
                  <p:cNvSpPr>
                    <a:spLocks noRot="1" noChangeAspect="1" noMove="1" noResize="1" noEditPoints="1" noAdjustHandles="1" noChangeArrowheads="1" noChangeShapeType="1" noTextEdit="1"/>
                  </p:cNvSpPr>
                  <p:nvPr/>
                </p:nvSpPr>
                <p:spPr>
                  <a:xfrm>
                    <a:off x="5026638" y="2648910"/>
                    <a:ext cx="3861709" cy="307777"/>
                  </a:xfrm>
                  <a:prstGeom prst="rect">
                    <a:avLst/>
                  </a:prstGeom>
                  <a:blipFill rotWithShape="0">
                    <a:blip r:embed="rId10"/>
                    <a:stretch>
                      <a:fillRect t="-4000" b="-20000"/>
                    </a:stretch>
                  </a:blipFill>
                </p:spPr>
                <p:txBody>
                  <a:bodyPr/>
                  <a:lstStyle/>
                  <a:p>
                    <a:r>
                      <a:rPr lang="en-US">
                        <a:noFill/>
                      </a:rPr>
                      <a:t> </a:t>
                    </a:r>
                  </a:p>
                </p:txBody>
              </p:sp>
            </mc:Fallback>
          </mc:AlternateContent>
        </p:grpSp>
      </p:grpSp>
      <p:grpSp>
        <p:nvGrpSpPr>
          <p:cNvPr id="45" name="Group 44"/>
          <p:cNvGrpSpPr/>
          <p:nvPr/>
        </p:nvGrpSpPr>
        <p:grpSpPr>
          <a:xfrm>
            <a:off x="6971724" y="2707514"/>
            <a:ext cx="524873" cy="1359920"/>
            <a:chOff x="6971724" y="2910650"/>
            <a:chExt cx="524873" cy="1359920"/>
          </a:xfrm>
        </p:grpSpPr>
        <mc:AlternateContent xmlns:mc="http://schemas.openxmlformats.org/markup-compatibility/2006" xmlns:a14="http://schemas.microsoft.com/office/drawing/2010/main">
          <mc:Choice Requires="a14">
            <p:sp>
              <p:nvSpPr>
                <p:cNvPr id="26" name="Rectangle 25"/>
                <p:cNvSpPr/>
                <p:nvPr/>
              </p:nvSpPr>
              <p:spPr>
                <a:xfrm>
                  <a:off x="7045390" y="3901238"/>
                  <a:ext cx="36176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solidFill>
                              <a:schemeClr val="accent5">
                                <a:lumMod val="75000"/>
                              </a:schemeClr>
                            </a:solidFill>
                            <a:latin typeface="Cambria Math" panose="02040503050406030204" pitchFamily="18" charset="0"/>
                          </a:rPr>
                          <m:t>𝜆</m:t>
                        </m:r>
                      </m:oMath>
                    </m:oMathPara>
                  </a14:m>
                  <a:endParaRPr lang="en-US" dirty="0"/>
                </a:p>
              </p:txBody>
            </p:sp>
          </mc:Choice>
          <mc:Fallback xmlns="">
            <p:sp>
              <p:nvSpPr>
                <p:cNvPr id="26" name="Rectangle 25"/>
                <p:cNvSpPr>
                  <a:spLocks noRot="1" noChangeAspect="1" noMove="1" noResize="1" noEditPoints="1" noAdjustHandles="1" noChangeArrowheads="1" noChangeShapeType="1" noTextEdit="1"/>
                </p:cNvSpPr>
                <p:nvPr/>
              </p:nvSpPr>
              <p:spPr>
                <a:xfrm>
                  <a:off x="7045390" y="3901238"/>
                  <a:ext cx="361766" cy="369332"/>
                </a:xfrm>
                <a:prstGeom prst="rect">
                  <a:avLst/>
                </a:prstGeom>
                <a:blipFill rotWithShape="0">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26"/>
                <p:cNvSpPr/>
                <p:nvPr/>
              </p:nvSpPr>
              <p:spPr>
                <a:xfrm>
                  <a:off x="6971724" y="3221114"/>
                  <a:ext cx="524873" cy="369332"/>
                </a:xfrm>
                <a:prstGeom prst="rect">
                  <a:avLst/>
                </a:prstGeom>
                <a:ln>
                  <a:solidFill>
                    <a:schemeClr val="tx1"/>
                  </a:solidFill>
                </a:ln>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𝑍𝐼𝑃</m:t>
                        </m:r>
                      </m:oMath>
                    </m:oMathPara>
                  </a14:m>
                  <a:endParaRPr lang="en-US" dirty="0"/>
                </a:p>
              </p:txBody>
            </p:sp>
          </mc:Choice>
          <mc:Fallback xmlns="">
            <p:sp>
              <p:nvSpPr>
                <p:cNvPr id="27" name="Rectangle 26"/>
                <p:cNvSpPr>
                  <a:spLocks noRot="1" noChangeAspect="1" noMove="1" noResize="1" noEditPoints="1" noAdjustHandles="1" noChangeArrowheads="1" noChangeShapeType="1" noTextEdit="1"/>
                </p:cNvSpPr>
                <p:nvPr/>
              </p:nvSpPr>
              <p:spPr>
                <a:xfrm>
                  <a:off x="6971724" y="3221114"/>
                  <a:ext cx="524873" cy="369332"/>
                </a:xfrm>
                <a:prstGeom prst="rect">
                  <a:avLst/>
                </a:prstGeom>
                <a:blipFill rotWithShape="0">
                  <a:blip r:embed="rId12"/>
                  <a:stretch>
                    <a:fillRect r="-2273"/>
                  </a:stretch>
                </a:blipFill>
                <a:ln>
                  <a:solidFill>
                    <a:schemeClr val="tx1"/>
                  </a:solidFill>
                </a:ln>
              </p:spPr>
              <p:txBody>
                <a:bodyPr/>
                <a:lstStyle/>
                <a:p>
                  <a:r>
                    <a:rPr lang="en-US">
                      <a:noFill/>
                    </a:rPr>
                    <a:t> </a:t>
                  </a:r>
                </a:p>
              </p:txBody>
            </p:sp>
          </mc:Fallback>
        </mc:AlternateContent>
        <p:cxnSp>
          <p:nvCxnSpPr>
            <p:cNvPr id="29" name="Straight Arrow Connector 28"/>
            <p:cNvCxnSpPr>
              <a:endCxn id="27" idx="0"/>
            </p:cNvCxnSpPr>
            <p:nvPr/>
          </p:nvCxnSpPr>
          <p:spPr>
            <a:xfrm>
              <a:off x="7233875" y="2910650"/>
              <a:ext cx="286" cy="3104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7" idx="2"/>
            </p:cNvCxnSpPr>
            <p:nvPr/>
          </p:nvCxnSpPr>
          <p:spPr>
            <a:xfrm flipH="1">
              <a:off x="7233875" y="3590446"/>
              <a:ext cx="286" cy="3005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5339751" y="4054611"/>
            <a:ext cx="3755276" cy="1580120"/>
            <a:chOff x="5339751" y="4502098"/>
            <a:chExt cx="3755276" cy="1580120"/>
          </a:xfrm>
        </p:grpSpPr>
        <p:grpSp>
          <p:nvGrpSpPr>
            <p:cNvPr id="6" name="Group 5"/>
            <p:cNvGrpSpPr/>
            <p:nvPr/>
          </p:nvGrpSpPr>
          <p:grpSpPr>
            <a:xfrm>
              <a:off x="5339751" y="5400753"/>
              <a:ext cx="3755276" cy="681465"/>
              <a:chOff x="5198226" y="5315069"/>
              <a:chExt cx="3755276" cy="681465"/>
            </a:xfrm>
          </p:grpSpPr>
          <p:grpSp>
            <p:nvGrpSpPr>
              <p:cNvPr id="20" name="Group 19"/>
              <p:cNvGrpSpPr/>
              <p:nvPr/>
            </p:nvGrpSpPr>
            <p:grpSpPr>
              <a:xfrm>
                <a:off x="5198226" y="5381789"/>
                <a:ext cx="3755276" cy="604473"/>
                <a:chOff x="5179176" y="2429370"/>
                <a:chExt cx="3755276" cy="604473"/>
              </a:xfrm>
            </p:grpSpPr>
            <p:sp>
              <p:nvSpPr>
                <p:cNvPr id="21" name="Rectangle 20"/>
                <p:cNvSpPr/>
                <p:nvPr/>
              </p:nvSpPr>
              <p:spPr>
                <a:xfrm>
                  <a:off x="5212149" y="2726066"/>
                  <a:ext cx="3722303" cy="307777"/>
                </a:xfrm>
                <a:prstGeom prst="rect">
                  <a:avLst/>
                </a:prstGeom>
              </p:spPr>
              <p:txBody>
                <a:bodyPr wrap="square">
                  <a:spAutoFit/>
                </a:bodyPr>
                <a:lstStyle/>
                <a:p>
                  <a:pPr lvl="1"/>
                  <a:r>
                    <a:rPr lang="en-US" sz="1400" dirty="0"/>
                    <a:t>&lt;0, 0, 0, 0, 0, 0, </a:t>
                  </a:r>
                  <a:r>
                    <a:rPr lang="en-US" altLang="zh-CN" sz="1400" dirty="0" smtClean="0"/>
                    <a:t>0</a:t>
                  </a:r>
                  <a:r>
                    <a:rPr lang="en-US" sz="1400" dirty="0" smtClean="0"/>
                    <a:t>, </a:t>
                  </a:r>
                  <a:r>
                    <a:rPr lang="en-US" sz="1400" dirty="0"/>
                    <a:t>0, 0, 0, 0, 0, </a:t>
                  </a:r>
                  <a:r>
                    <a:rPr lang="en-US" altLang="zh-CN" sz="1400" i="1" dirty="0" smtClean="0">
                      <a:solidFill>
                        <a:srgbClr val="0070C0"/>
                      </a:solidFill>
                    </a:rPr>
                    <a:t>c</a:t>
                  </a:r>
                  <a:r>
                    <a:rPr lang="en-US" sz="1400" baseline="-25000" dirty="0" smtClean="0">
                      <a:solidFill>
                        <a:srgbClr val="0070C0"/>
                      </a:solidFill>
                    </a:rPr>
                    <a:t>2</a:t>
                  </a:r>
                  <a:r>
                    <a:rPr lang="en-US" sz="1400" dirty="0" smtClean="0"/>
                    <a:t>, </a:t>
                  </a:r>
                  <a:r>
                    <a:rPr lang="en-US" sz="1400" dirty="0"/>
                    <a:t>0, 0,…&gt;</a:t>
                  </a:r>
                </a:p>
              </p:txBody>
            </p:sp>
            <p:sp>
              <p:nvSpPr>
                <p:cNvPr id="22" name="Rectangle 21"/>
                <p:cNvSpPr/>
                <p:nvPr/>
              </p:nvSpPr>
              <p:spPr>
                <a:xfrm>
                  <a:off x="5179176" y="2429370"/>
                  <a:ext cx="3722303" cy="307777"/>
                </a:xfrm>
                <a:prstGeom prst="rect">
                  <a:avLst/>
                </a:prstGeom>
              </p:spPr>
              <p:txBody>
                <a:bodyPr wrap="square">
                  <a:spAutoFit/>
                </a:bodyPr>
                <a:lstStyle/>
                <a:p>
                  <a:pPr lvl="1"/>
                  <a:r>
                    <a:rPr lang="en-US" sz="1400" dirty="0"/>
                    <a:t>&lt;0, 0, 0, 0, 0, 0, </a:t>
                  </a:r>
                  <a:r>
                    <a:rPr lang="en-US" altLang="zh-CN" sz="1400" i="1" dirty="0" smtClean="0">
                      <a:solidFill>
                        <a:srgbClr val="C00000"/>
                      </a:solidFill>
                    </a:rPr>
                    <a:t>c</a:t>
                  </a:r>
                  <a:r>
                    <a:rPr lang="en-US" sz="1400" baseline="-25000" dirty="0" smtClean="0">
                      <a:solidFill>
                        <a:srgbClr val="C00000"/>
                      </a:solidFill>
                    </a:rPr>
                    <a:t>1</a:t>
                  </a:r>
                  <a:r>
                    <a:rPr lang="en-US" sz="1400" dirty="0"/>
                    <a:t>, 0, 0, 0, 0, 0, </a:t>
                  </a:r>
                  <a:r>
                    <a:rPr lang="en-US" altLang="zh-CN" sz="1400" dirty="0" smtClean="0"/>
                    <a:t>0</a:t>
                  </a:r>
                  <a:r>
                    <a:rPr lang="en-US" sz="1400" dirty="0" smtClean="0"/>
                    <a:t>, </a:t>
                  </a:r>
                  <a:r>
                    <a:rPr lang="en-US" sz="1400" dirty="0"/>
                    <a:t>0, 0,…&gt;</a:t>
                  </a:r>
                </a:p>
              </p:txBody>
            </p:sp>
          </p:grpSp>
          <mc:AlternateContent xmlns:mc="http://schemas.openxmlformats.org/markup-compatibility/2006" xmlns:a14="http://schemas.microsoft.com/office/drawing/2010/main">
            <mc:Choice Requires="a14">
              <p:sp>
                <p:nvSpPr>
                  <p:cNvPr id="5" name="Rectangle 4"/>
                  <p:cNvSpPr/>
                  <p:nvPr/>
                </p:nvSpPr>
                <p:spPr>
                  <a:xfrm>
                    <a:off x="5245168" y="5315069"/>
                    <a:ext cx="45980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accent5">
                                      <a:lumMod val="75000"/>
                                    </a:schemeClr>
                                  </a:solidFill>
                                  <a:latin typeface="Cambria Math" panose="02040503050406030204" pitchFamily="18" charset="0"/>
                                </a:rPr>
                              </m:ctrlPr>
                            </m:sSubPr>
                            <m:e>
                              <m:r>
                                <a:rPr lang="en-US" i="1">
                                  <a:solidFill>
                                    <a:schemeClr val="accent5">
                                      <a:lumMod val="75000"/>
                                    </a:schemeClr>
                                  </a:solidFill>
                                  <a:latin typeface="Cambria Math" panose="02040503050406030204" pitchFamily="18" charset="0"/>
                                </a:rPr>
                                <m:t>𝜆</m:t>
                              </m:r>
                            </m:e>
                            <m:sub>
                              <m:r>
                                <a:rPr lang="en-US" b="0" i="1" smtClean="0">
                                  <a:solidFill>
                                    <a:schemeClr val="accent5">
                                      <a:lumMod val="75000"/>
                                    </a:schemeClr>
                                  </a:solidFill>
                                  <a:latin typeface="Cambria Math" panose="02040503050406030204" pitchFamily="18" charset="0"/>
                                </a:rPr>
                                <m:t>1</m:t>
                              </m:r>
                            </m:sub>
                          </m:sSub>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5245168" y="5315069"/>
                    <a:ext cx="459805" cy="369332"/>
                  </a:xfrm>
                  <a:prstGeom prst="rect">
                    <a:avLst/>
                  </a:prstGeom>
                  <a:blipFill rotWithShape="0">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5231478" y="5627202"/>
                    <a:ext cx="46512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accent5">
                                      <a:lumMod val="75000"/>
                                    </a:schemeClr>
                                  </a:solidFill>
                                  <a:latin typeface="Cambria Math" panose="02040503050406030204" pitchFamily="18" charset="0"/>
                                </a:rPr>
                              </m:ctrlPr>
                            </m:sSubPr>
                            <m:e>
                              <m:r>
                                <a:rPr lang="en-US" i="1">
                                  <a:solidFill>
                                    <a:schemeClr val="accent5">
                                      <a:lumMod val="75000"/>
                                    </a:schemeClr>
                                  </a:solidFill>
                                  <a:latin typeface="Cambria Math" panose="02040503050406030204" pitchFamily="18" charset="0"/>
                                </a:rPr>
                                <m:t>𝜆</m:t>
                              </m:r>
                            </m:e>
                            <m:sub>
                              <m:r>
                                <a:rPr lang="en-US" b="0" i="1" smtClean="0">
                                  <a:solidFill>
                                    <a:schemeClr val="accent5">
                                      <a:lumMod val="75000"/>
                                    </a:schemeClr>
                                  </a:solidFill>
                                  <a:latin typeface="Cambria Math" panose="02040503050406030204" pitchFamily="18" charset="0"/>
                                </a:rPr>
                                <m:t>2</m:t>
                              </m:r>
                            </m:sub>
                          </m:sSub>
                        </m:oMath>
                      </m:oMathPara>
                    </a14:m>
                    <a:endParaRPr lang="en-US" dirty="0"/>
                  </a:p>
                </p:txBody>
              </p:sp>
            </mc:Choice>
            <mc:Fallback xmlns="">
              <p:sp>
                <p:nvSpPr>
                  <p:cNvPr id="23" name="Rectangle 22"/>
                  <p:cNvSpPr>
                    <a:spLocks noRot="1" noChangeAspect="1" noMove="1" noResize="1" noEditPoints="1" noAdjustHandles="1" noChangeArrowheads="1" noChangeShapeType="1" noTextEdit="1"/>
                  </p:cNvSpPr>
                  <p:nvPr/>
                </p:nvSpPr>
                <p:spPr>
                  <a:xfrm>
                    <a:off x="5231478" y="5627202"/>
                    <a:ext cx="465127" cy="369332"/>
                  </a:xfrm>
                  <a:prstGeom prst="rect">
                    <a:avLst/>
                  </a:prstGeom>
                  <a:blipFill rotWithShape="0">
                    <a:blip r:embed="rId14"/>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39" name="Rectangle 38"/>
                <p:cNvSpPr/>
                <p:nvPr/>
              </p:nvSpPr>
              <p:spPr>
                <a:xfrm>
                  <a:off x="6214982" y="4777436"/>
                  <a:ext cx="2045880" cy="369332"/>
                </a:xfrm>
                <a:prstGeom prst="rect">
                  <a:avLst/>
                </a:prstGeom>
                <a:ln>
                  <a:solidFill>
                    <a:schemeClr val="tx1"/>
                  </a:solidFill>
                </a:ln>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𝜆</m:t>
                            </m:r>
                          </m:e>
                          <m:sub>
                            <m:r>
                              <a:rPr lang="en-US" i="1">
                                <a:latin typeface="Cambria Math" panose="02040503050406030204" pitchFamily="18" charset="0"/>
                              </a:rPr>
                              <m:t>𝑖</m:t>
                            </m:r>
                          </m:sub>
                        </m:sSub>
                        <m:r>
                          <a:rPr lang="en-US" i="1">
                            <a:latin typeface="Cambria Math" panose="02040503050406030204" pitchFamily="18" charset="0"/>
                          </a:rPr>
                          <m:t>=</m:t>
                        </m:r>
                        <m:r>
                          <a:rPr lang="en-US" i="1">
                            <a:latin typeface="Cambria Math" panose="02040503050406030204" pitchFamily="18" charset="0"/>
                          </a:rPr>
                          <m:t>𝜆</m:t>
                        </m:r>
                        <m:r>
                          <a:rPr lang="en-US" i="1">
                            <a:latin typeface="Cambria Math" panose="02040503050406030204" pitchFamily="18" charset="0"/>
                          </a:rPr>
                          <m:t>×</m:t>
                        </m:r>
                        <m:r>
                          <a:rPr lang="en-US" i="1">
                            <a:latin typeface="Cambria Math" panose="02040503050406030204" pitchFamily="18" charset="0"/>
                          </a:rPr>
                          <m:t>𝑝𝑟𝑜𝑝</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𝑖</m:t>
                                </m:r>
                              </m:sub>
                            </m:sSub>
                          </m:e>
                        </m:d>
                      </m:oMath>
                    </m:oMathPara>
                  </a14:m>
                  <a:endParaRPr lang="en-US" i="1" dirty="0">
                    <a:latin typeface="Cambria Math" panose="02040503050406030204" pitchFamily="18" charset="0"/>
                  </a:endParaRPr>
                </a:p>
              </p:txBody>
            </p:sp>
          </mc:Choice>
          <mc:Fallback xmlns="">
            <p:sp>
              <p:nvSpPr>
                <p:cNvPr id="39" name="Rectangle 38"/>
                <p:cNvSpPr>
                  <a:spLocks noRot="1" noChangeAspect="1" noMove="1" noResize="1" noEditPoints="1" noAdjustHandles="1" noChangeArrowheads="1" noChangeShapeType="1" noTextEdit="1"/>
                </p:cNvSpPr>
                <p:nvPr/>
              </p:nvSpPr>
              <p:spPr>
                <a:xfrm>
                  <a:off x="6214982" y="4777436"/>
                  <a:ext cx="2045880" cy="369332"/>
                </a:xfrm>
                <a:prstGeom prst="rect">
                  <a:avLst/>
                </a:prstGeom>
                <a:blipFill rotWithShape="0">
                  <a:blip r:embed="rId15"/>
                  <a:stretch>
                    <a:fillRect b="-6349"/>
                  </a:stretch>
                </a:blipFill>
                <a:ln>
                  <a:solidFill>
                    <a:schemeClr val="tx1"/>
                  </a:solidFill>
                </a:ln>
              </p:spPr>
              <p:txBody>
                <a:bodyPr/>
                <a:lstStyle/>
                <a:p>
                  <a:r>
                    <a:rPr lang="en-US">
                      <a:noFill/>
                    </a:rPr>
                    <a:t> </a:t>
                  </a:r>
                </a:p>
              </p:txBody>
            </p:sp>
          </mc:Fallback>
        </mc:AlternateContent>
        <p:cxnSp>
          <p:nvCxnSpPr>
            <p:cNvPr id="40" name="Straight Arrow Connector 39"/>
            <p:cNvCxnSpPr/>
            <p:nvPr/>
          </p:nvCxnSpPr>
          <p:spPr>
            <a:xfrm>
              <a:off x="7234160" y="4502098"/>
              <a:ext cx="0" cy="2753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7242953" y="5142812"/>
              <a:ext cx="0" cy="2753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6480697" y="5603513"/>
            <a:ext cx="1524511" cy="633795"/>
            <a:chOff x="6480697" y="5603513"/>
            <a:chExt cx="1524511" cy="633795"/>
          </a:xfrm>
        </p:grpSpPr>
        <mc:AlternateContent xmlns:mc="http://schemas.openxmlformats.org/markup-compatibility/2006" xmlns:a14="http://schemas.microsoft.com/office/drawing/2010/main">
          <mc:Choice Requires="a14">
            <p:sp>
              <p:nvSpPr>
                <p:cNvPr id="48" name="Rectangle 47"/>
                <p:cNvSpPr/>
                <p:nvPr/>
              </p:nvSpPr>
              <p:spPr>
                <a:xfrm>
                  <a:off x="6480697" y="5867976"/>
                  <a:ext cx="1524511" cy="369332"/>
                </a:xfrm>
                <a:prstGeom prst="rect">
                  <a:avLst/>
                </a:prstGeom>
                <a:ln>
                  <a:solidFill>
                    <a:schemeClr val="tx1"/>
                  </a:solidFill>
                </a:ln>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𝐿𝑅𝑇</m:t>
                        </m:r>
                      </m:oMath>
                    </m:oMathPara>
                  </a14:m>
                  <a:endParaRPr lang="en-US" dirty="0"/>
                </a:p>
              </p:txBody>
            </p:sp>
          </mc:Choice>
          <mc:Fallback xmlns="">
            <p:sp>
              <p:nvSpPr>
                <p:cNvPr id="48" name="Rectangle 47"/>
                <p:cNvSpPr>
                  <a:spLocks noRot="1" noChangeAspect="1" noMove="1" noResize="1" noEditPoints="1" noAdjustHandles="1" noChangeArrowheads="1" noChangeShapeType="1" noTextEdit="1"/>
                </p:cNvSpPr>
                <p:nvPr/>
              </p:nvSpPr>
              <p:spPr>
                <a:xfrm>
                  <a:off x="6480697" y="5867976"/>
                  <a:ext cx="1524511" cy="369332"/>
                </a:xfrm>
                <a:prstGeom prst="rect">
                  <a:avLst/>
                </a:prstGeom>
                <a:blipFill rotWithShape="0">
                  <a:blip r:embed="rId16"/>
                  <a:stretch>
                    <a:fillRect/>
                  </a:stretch>
                </a:blipFill>
                <a:ln>
                  <a:solidFill>
                    <a:schemeClr val="tx1"/>
                  </a:solidFill>
                </a:ln>
              </p:spPr>
              <p:txBody>
                <a:bodyPr/>
                <a:lstStyle/>
                <a:p>
                  <a:r>
                    <a:rPr lang="en-US">
                      <a:noFill/>
                    </a:rPr>
                    <a:t> </a:t>
                  </a:r>
                </a:p>
              </p:txBody>
            </p:sp>
          </mc:Fallback>
        </mc:AlternateContent>
        <p:cxnSp>
          <p:nvCxnSpPr>
            <p:cNvPr id="50" name="Straight Arrow Connector 49"/>
            <p:cNvCxnSpPr>
              <a:endCxn id="48" idx="0"/>
            </p:cNvCxnSpPr>
            <p:nvPr/>
          </p:nvCxnSpPr>
          <p:spPr>
            <a:xfrm>
              <a:off x="7242952" y="5603513"/>
              <a:ext cx="1" cy="2644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50421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4"/>
                                        </p:tgtEl>
                                      </p:cBhvr>
                                    </p:animEffect>
                                    <p:set>
                                      <p:cBhvr>
                                        <p:cTn id="12" dur="1" fill="hold">
                                          <p:stCondLst>
                                            <p:cond delay="499"/>
                                          </p:stCondLst>
                                        </p:cTn>
                                        <p:tgtEl>
                                          <p:spTgt spid="2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wipe(up)">
                                      <p:cBhvr>
                                        <p:cTn id="17" dur="500"/>
                                        <p:tgtEl>
                                          <p:spTgt spid="4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up)">
                                      <p:cBhvr>
                                        <p:cTn id="22" dur="500"/>
                                        <p:tgtEl>
                                          <p:spTgt spid="4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wipe(up)">
                                      <p:cBhvr>
                                        <p:cTn id="2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22633"/>
            <a:ext cx="7886700" cy="930274"/>
          </a:xfrm>
        </p:spPr>
        <p:txBody>
          <a:bodyPr/>
          <a:lstStyle/>
          <a:p>
            <a:r>
              <a:rPr lang="en-US" dirty="0"/>
              <a:t>ST_LRT</a:t>
            </a:r>
          </a:p>
        </p:txBody>
      </p:sp>
      <p:sp>
        <p:nvSpPr>
          <p:cNvPr id="3" name="Content Placeholder 2"/>
          <p:cNvSpPr>
            <a:spLocks noGrp="1"/>
          </p:cNvSpPr>
          <p:nvPr>
            <p:ph idx="1"/>
          </p:nvPr>
        </p:nvSpPr>
        <p:spPr>
          <a:xfrm>
            <a:off x="628650" y="1400176"/>
            <a:ext cx="7886700" cy="514214"/>
          </a:xfrm>
        </p:spPr>
        <p:txBody>
          <a:bodyPr/>
          <a:lstStyle/>
          <a:p>
            <a:r>
              <a:rPr lang="en-US" dirty="0" smtClean="0"/>
              <a:t>Estimate distributions for different datasets</a:t>
            </a:r>
            <a:endParaRPr lang="en-US" dirty="0"/>
          </a:p>
        </p:txBody>
      </p:sp>
      <p:grpSp>
        <p:nvGrpSpPr>
          <p:cNvPr id="5" name="Group 4"/>
          <p:cNvGrpSpPr/>
          <p:nvPr/>
        </p:nvGrpSpPr>
        <p:grpSpPr>
          <a:xfrm>
            <a:off x="2260623" y="2780496"/>
            <a:ext cx="524873" cy="2106088"/>
            <a:chOff x="6971724" y="2164482"/>
            <a:chExt cx="524873" cy="2106088"/>
          </a:xfrm>
        </p:grpSpPr>
        <mc:AlternateContent xmlns:mc="http://schemas.openxmlformats.org/markup-compatibility/2006" xmlns:a14="http://schemas.microsoft.com/office/drawing/2010/main">
          <mc:Choice Requires="a14">
            <p:sp>
              <p:nvSpPr>
                <p:cNvPr id="6" name="Rectangle 5"/>
                <p:cNvSpPr/>
                <p:nvPr/>
              </p:nvSpPr>
              <p:spPr>
                <a:xfrm>
                  <a:off x="7045390" y="3901238"/>
                  <a:ext cx="36176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a:solidFill>
                              <a:schemeClr val="accent5">
                                <a:lumMod val="75000"/>
                              </a:schemeClr>
                            </a:solidFill>
                            <a:latin typeface="Cambria Math" panose="02040503050406030204" pitchFamily="18" charset="0"/>
                          </a:rPr>
                          <m:t>𝜆</m:t>
                        </m:r>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7045390" y="3901238"/>
                  <a:ext cx="361766" cy="369332"/>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6971724" y="3309034"/>
                  <a:ext cx="524873" cy="369332"/>
                </a:xfrm>
                <a:prstGeom prst="rect">
                  <a:avLst/>
                </a:prstGeom>
                <a:ln>
                  <a:solidFill>
                    <a:schemeClr val="tx1"/>
                  </a:solidFill>
                </a:ln>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𝑍𝐼𝑃</m:t>
                        </m:r>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6971724" y="3309034"/>
                  <a:ext cx="524873" cy="369332"/>
                </a:xfrm>
                <a:prstGeom prst="rect">
                  <a:avLst/>
                </a:prstGeom>
                <a:blipFill rotWithShape="0">
                  <a:blip r:embed="rId3"/>
                  <a:stretch>
                    <a:fillRect r="-2273"/>
                  </a:stretch>
                </a:blipFill>
                <a:ln>
                  <a:solidFill>
                    <a:schemeClr val="tx1"/>
                  </a:solidFill>
                </a:ln>
              </p:spPr>
              <p:txBody>
                <a:bodyPr/>
                <a:lstStyle/>
                <a:p>
                  <a:r>
                    <a:rPr lang="en-US">
                      <a:noFill/>
                    </a:rPr>
                    <a:t> </a:t>
                  </a:r>
                </a:p>
              </p:txBody>
            </p:sp>
          </mc:Fallback>
        </mc:AlternateContent>
        <p:cxnSp>
          <p:nvCxnSpPr>
            <p:cNvPr id="8" name="Straight Arrow Connector 7"/>
            <p:cNvCxnSpPr>
              <a:stCxn id="24" idx="2"/>
              <a:endCxn id="7" idx="0"/>
            </p:cNvCxnSpPr>
            <p:nvPr/>
          </p:nvCxnSpPr>
          <p:spPr>
            <a:xfrm flipH="1">
              <a:off x="7234161" y="2902577"/>
              <a:ext cx="5798" cy="4064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7" idx="2"/>
            </p:cNvCxnSpPr>
            <p:nvPr/>
          </p:nvCxnSpPr>
          <p:spPr>
            <a:xfrm flipH="1">
              <a:off x="7233875" y="3678366"/>
              <a:ext cx="286" cy="3005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23" idx="3"/>
              <a:endCxn id="24" idx="0"/>
            </p:cNvCxnSpPr>
            <p:nvPr/>
          </p:nvCxnSpPr>
          <p:spPr>
            <a:xfrm>
              <a:off x="7237866" y="2164482"/>
              <a:ext cx="2093" cy="2625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2" name="Rectangle 11"/>
              <p:cNvSpPr/>
              <p:nvPr/>
            </p:nvSpPr>
            <p:spPr>
              <a:xfrm>
                <a:off x="1503881" y="5149099"/>
                <a:ext cx="2045880" cy="369332"/>
              </a:xfrm>
              <a:prstGeom prst="rect">
                <a:avLst/>
              </a:prstGeom>
              <a:ln>
                <a:solidFill>
                  <a:schemeClr val="tx1"/>
                </a:solidFill>
              </a:ln>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𝜆</m:t>
                          </m:r>
                        </m:e>
                        <m:sub>
                          <m:r>
                            <a:rPr lang="en-US" i="1">
                              <a:latin typeface="Cambria Math" panose="02040503050406030204" pitchFamily="18" charset="0"/>
                            </a:rPr>
                            <m:t>𝑖</m:t>
                          </m:r>
                        </m:sub>
                      </m:sSub>
                      <m:r>
                        <a:rPr lang="en-US" i="1">
                          <a:latin typeface="Cambria Math" panose="02040503050406030204" pitchFamily="18" charset="0"/>
                        </a:rPr>
                        <m:t>=</m:t>
                      </m:r>
                      <m:r>
                        <a:rPr lang="en-US" i="1">
                          <a:latin typeface="Cambria Math" panose="02040503050406030204" pitchFamily="18" charset="0"/>
                        </a:rPr>
                        <m:t>𝜆</m:t>
                      </m:r>
                      <m:r>
                        <a:rPr lang="en-US" i="1">
                          <a:latin typeface="Cambria Math" panose="02040503050406030204" pitchFamily="18" charset="0"/>
                        </a:rPr>
                        <m:t>×</m:t>
                      </m:r>
                      <m:r>
                        <a:rPr lang="en-US" i="1">
                          <a:latin typeface="Cambria Math" panose="02040503050406030204" pitchFamily="18" charset="0"/>
                        </a:rPr>
                        <m:t>𝑝𝑟𝑜𝑝</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𝑖</m:t>
                              </m:r>
                            </m:sub>
                          </m:sSub>
                        </m:e>
                      </m:d>
                    </m:oMath>
                  </m:oMathPara>
                </a14:m>
                <a:endParaRPr lang="en-US" i="1" dirty="0">
                  <a:latin typeface="Cambria Math" panose="020405030504060302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1503881" y="5149099"/>
                <a:ext cx="2045880" cy="369332"/>
              </a:xfrm>
              <a:prstGeom prst="rect">
                <a:avLst/>
              </a:prstGeom>
              <a:blipFill rotWithShape="0">
                <a:blip r:embed="rId4"/>
                <a:stretch>
                  <a:fillRect b="-6452"/>
                </a:stretch>
              </a:blipFill>
              <a:ln>
                <a:solidFill>
                  <a:schemeClr val="tx1"/>
                </a:solidFill>
              </a:ln>
            </p:spPr>
            <p:txBody>
              <a:bodyPr/>
              <a:lstStyle/>
              <a:p>
                <a:r>
                  <a:rPr lang="en-US">
                    <a:noFill/>
                  </a:rPr>
                  <a:t> </a:t>
                </a:r>
              </a:p>
            </p:txBody>
          </p:sp>
        </mc:Fallback>
      </mc:AlternateContent>
      <p:cxnSp>
        <p:nvCxnSpPr>
          <p:cNvPr id="13" name="Straight Arrow Connector 12"/>
          <p:cNvCxnSpPr/>
          <p:nvPr/>
        </p:nvCxnSpPr>
        <p:spPr>
          <a:xfrm>
            <a:off x="2523059" y="4873761"/>
            <a:ext cx="0" cy="2753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2" idx="3"/>
            <a:endCxn id="21" idx="1"/>
          </p:cNvCxnSpPr>
          <p:nvPr/>
        </p:nvCxnSpPr>
        <p:spPr>
          <a:xfrm flipV="1">
            <a:off x="3549761" y="5332538"/>
            <a:ext cx="552814" cy="12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Rectangle 20"/>
              <p:cNvSpPr/>
              <p:nvPr/>
            </p:nvSpPr>
            <p:spPr>
              <a:xfrm>
                <a:off x="4102575" y="5147872"/>
                <a:ext cx="2718003" cy="369332"/>
              </a:xfrm>
              <a:prstGeom prst="rect">
                <a:avLst/>
              </a:prstGeom>
              <a:ln>
                <a:solidFill>
                  <a:schemeClr val="tx1"/>
                </a:solidFill>
              </a:ln>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𝐿𝑅𝑇</m:t>
                      </m:r>
                    </m:oMath>
                  </m:oMathPara>
                </a14:m>
                <a:endParaRPr lang="en-US" dirty="0"/>
              </a:p>
            </p:txBody>
          </p:sp>
        </mc:Choice>
        <mc:Fallback xmlns="">
          <p:sp>
            <p:nvSpPr>
              <p:cNvPr id="21" name="Rectangle 20"/>
              <p:cNvSpPr>
                <a:spLocks noRot="1" noChangeAspect="1" noMove="1" noResize="1" noEditPoints="1" noAdjustHandles="1" noChangeArrowheads="1" noChangeShapeType="1" noTextEdit="1"/>
              </p:cNvSpPr>
              <p:nvPr/>
            </p:nvSpPr>
            <p:spPr>
              <a:xfrm>
                <a:off x="4102575" y="5147872"/>
                <a:ext cx="2718003" cy="369332"/>
              </a:xfrm>
              <a:prstGeom prst="rect">
                <a:avLst/>
              </a:prstGeom>
              <a:blipFill rotWithShape="0">
                <a:blip r:embed="rId5"/>
                <a:stretch>
                  <a:fillRect/>
                </a:stretch>
              </a:blipFill>
              <a:ln>
                <a:solidFill>
                  <a:schemeClr val="tx1"/>
                </a:solidFill>
              </a:ln>
            </p:spPr>
            <p:txBody>
              <a:bodyPr/>
              <a:lstStyle/>
              <a:p>
                <a:r>
                  <a:rPr lang="en-US">
                    <a:noFill/>
                  </a:rPr>
                  <a:t> </a:t>
                </a:r>
              </a:p>
            </p:txBody>
          </p:sp>
        </mc:Fallback>
      </mc:AlternateContent>
      <p:sp>
        <p:nvSpPr>
          <p:cNvPr id="23" name="Flowchart: Magnetic Disk 22"/>
          <p:cNvSpPr/>
          <p:nvPr/>
        </p:nvSpPr>
        <p:spPr>
          <a:xfrm>
            <a:off x="2279147" y="2388421"/>
            <a:ext cx="495236" cy="392075"/>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i="1" dirty="0" smtClean="0"/>
              <a:t>s</a:t>
            </a:r>
            <a:endParaRPr lang="en-US" sz="1600" i="1" dirty="0"/>
          </a:p>
        </p:txBody>
      </p:sp>
      <p:sp>
        <p:nvSpPr>
          <p:cNvPr id="24" name="Diamond 23"/>
          <p:cNvSpPr/>
          <p:nvPr/>
        </p:nvSpPr>
        <p:spPr>
          <a:xfrm>
            <a:off x="1777910" y="3043010"/>
            <a:ext cx="1501896" cy="475581"/>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Sparse?</a:t>
            </a:r>
            <a:endParaRPr lang="en-US" sz="1400" dirty="0">
              <a:solidFill>
                <a:schemeClr val="tx1"/>
              </a:solidFill>
            </a:endParaRPr>
          </a:p>
        </p:txBody>
      </p:sp>
      <mc:AlternateContent xmlns:mc="http://schemas.openxmlformats.org/markup-compatibility/2006" xmlns:a14="http://schemas.microsoft.com/office/drawing/2010/main">
        <mc:Choice Requires="a14">
          <p:sp>
            <p:nvSpPr>
              <p:cNvPr id="30" name="Diamond 29"/>
              <p:cNvSpPr/>
              <p:nvPr/>
            </p:nvSpPr>
            <p:spPr>
              <a:xfrm>
                <a:off x="3821052" y="2968533"/>
                <a:ext cx="1963798" cy="622392"/>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sty m:val="p"/>
                        </m:rPr>
                        <a:rPr lang="en-US" sz="1400" smtClean="0">
                          <a:solidFill>
                            <a:schemeClr val="tx1"/>
                          </a:solidFill>
                          <a:latin typeface="Cambria Math" panose="02040503050406030204" pitchFamily="18" charset="0"/>
                        </a:rPr>
                        <m:t>variance</m:t>
                      </m:r>
                      <m:d>
                        <m:dPr>
                          <m:ctrlPr>
                            <a:rPr lang="en-US" sz="1400" i="1">
                              <a:solidFill>
                                <a:schemeClr val="tx1"/>
                              </a:solidFill>
                              <a:latin typeface="Cambria Math" panose="02040503050406030204" pitchFamily="18" charset="0"/>
                            </a:rPr>
                          </m:ctrlPr>
                        </m:dPr>
                        <m:e>
                          <m:r>
                            <a:rPr lang="en-US" sz="1400" i="1">
                              <a:solidFill>
                                <a:schemeClr val="tx1"/>
                              </a:solidFill>
                              <a:latin typeface="Cambria Math" panose="02040503050406030204" pitchFamily="18" charset="0"/>
                            </a:rPr>
                            <m:t>𝑠</m:t>
                          </m:r>
                        </m:e>
                      </m:d>
                      <m:r>
                        <a:rPr lang="en-US" sz="1400" i="1">
                          <a:solidFill>
                            <a:schemeClr val="tx1"/>
                          </a:solidFill>
                          <a:latin typeface="Cambria Math" panose="02040503050406030204" pitchFamily="18" charset="0"/>
                        </a:rPr>
                        <m:t>≫</m:t>
                      </m:r>
                      <m:r>
                        <a:rPr lang="en-US" sz="1400" i="1">
                          <a:solidFill>
                            <a:schemeClr val="tx1"/>
                          </a:solidFill>
                          <a:latin typeface="Cambria Math" panose="02040503050406030204" pitchFamily="18" charset="0"/>
                        </a:rPr>
                        <m:t>𝑚𝑒𝑎𝑛</m:t>
                      </m:r>
                      <m:r>
                        <a:rPr lang="en-US" sz="1400" i="1">
                          <a:solidFill>
                            <a:schemeClr val="tx1"/>
                          </a:solidFill>
                          <a:latin typeface="Cambria Math" panose="02040503050406030204" pitchFamily="18" charset="0"/>
                        </a:rPr>
                        <m:t>(</m:t>
                      </m:r>
                      <m:r>
                        <a:rPr lang="en-US" sz="1400" i="1">
                          <a:solidFill>
                            <a:schemeClr val="tx1"/>
                          </a:solidFill>
                          <a:latin typeface="Cambria Math" panose="02040503050406030204" pitchFamily="18" charset="0"/>
                        </a:rPr>
                        <m:t>𝑠</m:t>
                      </m:r>
                      <m:r>
                        <a:rPr lang="en-US" sz="1400" i="1">
                          <a:solidFill>
                            <a:schemeClr val="tx1"/>
                          </a:solidFill>
                          <a:latin typeface="Cambria Math" panose="02040503050406030204" pitchFamily="18" charset="0"/>
                        </a:rPr>
                        <m:t>)</m:t>
                      </m:r>
                    </m:oMath>
                  </m:oMathPara>
                </a14:m>
                <a:endParaRPr lang="en-US" sz="1400" dirty="0">
                  <a:solidFill>
                    <a:schemeClr val="tx1"/>
                  </a:solidFill>
                </a:endParaRPr>
              </a:p>
            </p:txBody>
          </p:sp>
        </mc:Choice>
        <mc:Fallback xmlns="">
          <p:sp>
            <p:nvSpPr>
              <p:cNvPr id="30" name="Diamond 29"/>
              <p:cNvSpPr>
                <a:spLocks noRot="1" noChangeAspect="1" noMove="1" noResize="1" noEditPoints="1" noAdjustHandles="1" noChangeArrowheads="1" noChangeShapeType="1" noTextEdit="1"/>
              </p:cNvSpPr>
              <p:nvPr/>
            </p:nvSpPr>
            <p:spPr>
              <a:xfrm>
                <a:off x="3821052" y="2968533"/>
                <a:ext cx="1963798" cy="622392"/>
              </a:xfrm>
              <a:prstGeom prst="diamond">
                <a:avLst/>
              </a:prstGeom>
              <a:blipFill rotWithShape="0">
                <a:blip r:embed="rId6"/>
                <a:stretch>
                  <a:fillRect/>
                </a:stretch>
              </a:blipFill>
              <a:ln>
                <a:solidFill>
                  <a:schemeClr val="tx1"/>
                </a:solidFill>
              </a:ln>
            </p:spPr>
            <p:txBody>
              <a:bodyPr/>
              <a:lstStyle/>
              <a:p>
                <a:r>
                  <a:rPr lang="en-US">
                    <a:noFill/>
                  </a:rPr>
                  <a:t> </a:t>
                </a:r>
              </a:p>
            </p:txBody>
          </p:sp>
        </mc:Fallback>
      </mc:AlternateContent>
      <p:cxnSp>
        <p:nvCxnSpPr>
          <p:cNvPr id="32" name="Elbow Connector 31"/>
          <p:cNvCxnSpPr>
            <a:stCxn id="24" idx="3"/>
            <a:endCxn id="30" idx="1"/>
          </p:cNvCxnSpPr>
          <p:nvPr/>
        </p:nvCxnSpPr>
        <p:spPr>
          <a:xfrm flipV="1">
            <a:off x="3279806" y="3279729"/>
            <a:ext cx="541246" cy="107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Rectangle 34"/>
              <p:cNvSpPr/>
              <p:nvPr/>
            </p:nvSpPr>
            <p:spPr>
              <a:xfrm>
                <a:off x="2130858" y="3474208"/>
                <a:ext cx="411087"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i="0" smtClean="0">
                          <a:solidFill>
                            <a:schemeClr val="accent5">
                              <a:lumMod val="75000"/>
                            </a:schemeClr>
                          </a:solidFill>
                          <a:latin typeface="Cambria Math" panose="02040503050406030204" pitchFamily="18" charset="0"/>
                        </a:rPr>
                        <m:t>Y</m:t>
                      </m:r>
                    </m:oMath>
                  </m:oMathPara>
                </a14:m>
                <a:endParaRPr lang="en-US" dirty="0"/>
              </a:p>
            </p:txBody>
          </p:sp>
        </mc:Choice>
        <mc:Fallback xmlns="">
          <p:sp>
            <p:nvSpPr>
              <p:cNvPr id="35" name="Rectangle 34"/>
              <p:cNvSpPr>
                <a:spLocks noRot="1" noChangeAspect="1" noMove="1" noResize="1" noEditPoints="1" noAdjustHandles="1" noChangeArrowheads="1" noChangeShapeType="1" noTextEdit="1"/>
              </p:cNvSpPr>
              <p:nvPr/>
            </p:nvSpPr>
            <p:spPr>
              <a:xfrm>
                <a:off x="2130858" y="3474208"/>
                <a:ext cx="411087" cy="369332"/>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Rectangle 35"/>
              <p:cNvSpPr/>
              <p:nvPr/>
            </p:nvSpPr>
            <p:spPr>
              <a:xfrm>
                <a:off x="4269822" y="3554607"/>
                <a:ext cx="411087"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i="0" smtClean="0">
                          <a:solidFill>
                            <a:schemeClr val="accent5">
                              <a:lumMod val="75000"/>
                            </a:schemeClr>
                          </a:solidFill>
                          <a:latin typeface="Cambria Math" panose="02040503050406030204" pitchFamily="18" charset="0"/>
                        </a:rPr>
                        <m:t>Y</m:t>
                      </m:r>
                    </m:oMath>
                  </m:oMathPara>
                </a14:m>
                <a:endParaRPr lang="en-US" dirty="0"/>
              </a:p>
            </p:txBody>
          </p:sp>
        </mc:Choice>
        <mc:Fallback xmlns="">
          <p:sp>
            <p:nvSpPr>
              <p:cNvPr id="36" name="Rectangle 35"/>
              <p:cNvSpPr>
                <a:spLocks noRot="1" noChangeAspect="1" noMove="1" noResize="1" noEditPoints="1" noAdjustHandles="1" noChangeArrowheads="1" noChangeShapeType="1" noTextEdit="1"/>
              </p:cNvSpPr>
              <p:nvPr/>
            </p:nvSpPr>
            <p:spPr>
              <a:xfrm>
                <a:off x="4269822" y="3554607"/>
                <a:ext cx="411087" cy="369332"/>
              </a:xfrm>
              <a:prstGeom prst="rect">
                <a:avLst/>
              </a:prstGeom>
              <a:blipFill rotWithShape="0">
                <a:blip r:embed="rId8"/>
                <a:stretch>
                  <a:fillRect/>
                </a:stretch>
              </a:blipFill>
            </p:spPr>
            <p:txBody>
              <a:bodyPr/>
              <a:lstStyle/>
              <a:p>
                <a:r>
                  <a:rPr lang="en-US">
                    <a:noFill/>
                  </a:rPr>
                  <a:t> </a:t>
                </a:r>
              </a:p>
            </p:txBody>
          </p:sp>
        </mc:Fallback>
      </mc:AlternateContent>
      <p:cxnSp>
        <p:nvCxnSpPr>
          <p:cNvPr id="37" name="Straight Arrow Connector 36"/>
          <p:cNvCxnSpPr/>
          <p:nvPr/>
        </p:nvCxnSpPr>
        <p:spPr>
          <a:xfrm>
            <a:off x="4802951" y="3590925"/>
            <a:ext cx="286" cy="3104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9" name="Rectangle 38"/>
              <p:cNvSpPr/>
              <p:nvPr/>
            </p:nvSpPr>
            <p:spPr>
              <a:xfrm>
                <a:off x="4102575" y="3914712"/>
                <a:ext cx="1400924" cy="369332"/>
              </a:xfrm>
              <a:prstGeom prst="rect">
                <a:avLst/>
              </a:prstGeom>
              <a:ln>
                <a:solidFill>
                  <a:schemeClr val="tx1"/>
                </a:solidFill>
              </a:ln>
            </p:spPr>
            <p:txBody>
              <a:bodyPr wrap="square">
                <a:spAutoFit/>
              </a:bodyPr>
              <a:lstStyle/>
              <a:p>
                <a14:m>
                  <m:oMath xmlns:m="http://schemas.openxmlformats.org/officeDocument/2006/math">
                    <m:r>
                      <a:rPr lang="en-US" b="0" i="1" smtClean="0">
                        <a:latin typeface="Cambria Math" panose="02040503050406030204" pitchFamily="18" charset="0"/>
                      </a:rPr>
                      <m:t>𝐺𝑢𝑎𝑠𝑠𝑖𝑎𝑛</m:t>
                    </m:r>
                  </m:oMath>
                </a14:m>
                <a:r>
                  <a:rPr lang="en-US" dirty="0" smtClean="0"/>
                  <a:t>()</a:t>
                </a:r>
                <a:endParaRPr lang="en-US" dirty="0"/>
              </a:p>
            </p:txBody>
          </p:sp>
        </mc:Choice>
        <mc:Fallback xmlns="">
          <p:sp>
            <p:nvSpPr>
              <p:cNvPr id="39" name="Rectangle 38"/>
              <p:cNvSpPr>
                <a:spLocks noRot="1" noChangeAspect="1" noMove="1" noResize="1" noEditPoints="1" noAdjustHandles="1" noChangeArrowheads="1" noChangeShapeType="1" noTextEdit="1"/>
              </p:cNvSpPr>
              <p:nvPr/>
            </p:nvSpPr>
            <p:spPr>
              <a:xfrm>
                <a:off x="4102575" y="3914712"/>
                <a:ext cx="1400924" cy="369332"/>
              </a:xfrm>
              <a:prstGeom prst="rect">
                <a:avLst/>
              </a:prstGeom>
              <a:blipFill rotWithShape="0">
                <a:blip r:embed="rId9"/>
                <a:stretch>
                  <a:fillRect t="-6349" b="-22222"/>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p:cNvSpPr/>
              <p:nvPr/>
            </p:nvSpPr>
            <p:spPr>
              <a:xfrm>
                <a:off x="5663126" y="3914712"/>
                <a:ext cx="1149832" cy="369332"/>
              </a:xfrm>
              <a:prstGeom prst="rect">
                <a:avLst/>
              </a:prstGeom>
              <a:ln>
                <a:solidFill>
                  <a:schemeClr val="tx1"/>
                </a:solidFill>
              </a:ln>
            </p:spPr>
            <p:txBody>
              <a:bodyPr wrap="square">
                <a:spAutoFit/>
              </a:bodyPr>
              <a:lstStyle/>
              <a:p>
                <a14:m>
                  <m:oMath xmlns:m="http://schemas.openxmlformats.org/officeDocument/2006/math">
                    <m:r>
                      <a:rPr lang="en-US" b="0" i="1" smtClean="0">
                        <a:latin typeface="Cambria Math" panose="02040503050406030204" pitchFamily="18" charset="0"/>
                      </a:rPr>
                      <m:t>𝑃𝑜𝑖𝑠𝑠𝑜𝑛</m:t>
                    </m:r>
                  </m:oMath>
                </a14:m>
                <a:r>
                  <a:rPr lang="en-US" dirty="0" smtClean="0"/>
                  <a:t>()</a:t>
                </a:r>
                <a:endParaRPr lang="en-US" dirty="0"/>
              </a:p>
            </p:txBody>
          </p:sp>
        </mc:Choice>
        <mc:Fallback xmlns="">
          <p:sp>
            <p:nvSpPr>
              <p:cNvPr id="41" name="Rectangle 40"/>
              <p:cNvSpPr>
                <a:spLocks noRot="1" noChangeAspect="1" noMove="1" noResize="1" noEditPoints="1" noAdjustHandles="1" noChangeArrowheads="1" noChangeShapeType="1" noTextEdit="1"/>
              </p:cNvSpPr>
              <p:nvPr/>
            </p:nvSpPr>
            <p:spPr>
              <a:xfrm>
                <a:off x="5663126" y="3914712"/>
                <a:ext cx="1149832" cy="369332"/>
              </a:xfrm>
              <a:prstGeom prst="rect">
                <a:avLst/>
              </a:prstGeom>
              <a:blipFill rotWithShape="0">
                <a:blip r:embed="rId10"/>
                <a:stretch>
                  <a:fillRect t="-6349" r="-2094" b="-22222"/>
                </a:stretch>
              </a:blipFill>
              <a:ln>
                <a:solidFill>
                  <a:schemeClr val="tx1"/>
                </a:solidFill>
              </a:ln>
            </p:spPr>
            <p:txBody>
              <a:bodyPr/>
              <a:lstStyle/>
              <a:p>
                <a:r>
                  <a:rPr lang="en-US">
                    <a:noFill/>
                  </a:rPr>
                  <a:t> </a:t>
                </a:r>
              </a:p>
            </p:txBody>
          </p:sp>
        </mc:Fallback>
      </mc:AlternateContent>
      <p:cxnSp>
        <p:nvCxnSpPr>
          <p:cNvPr id="43" name="Elbow Connector 42"/>
          <p:cNvCxnSpPr>
            <a:stCxn id="30" idx="3"/>
            <a:endCxn id="41" idx="0"/>
          </p:cNvCxnSpPr>
          <p:nvPr/>
        </p:nvCxnSpPr>
        <p:spPr>
          <a:xfrm>
            <a:off x="5784850" y="3279729"/>
            <a:ext cx="453192" cy="634983"/>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Elbow Connector 44"/>
          <p:cNvCxnSpPr>
            <a:stCxn id="39" idx="2"/>
          </p:cNvCxnSpPr>
          <p:nvPr/>
        </p:nvCxnSpPr>
        <p:spPr>
          <a:xfrm rot="5400000">
            <a:off x="4370467" y="4716528"/>
            <a:ext cx="865055" cy="8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Elbow Connector 48"/>
          <p:cNvCxnSpPr/>
          <p:nvPr/>
        </p:nvCxnSpPr>
        <p:spPr>
          <a:xfrm rot="5400000">
            <a:off x="5805471" y="4726865"/>
            <a:ext cx="865055" cy="8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5785057" y="3298132"/>
            <a:ext cx="411087" cy="369332"/>
          </a:xfrm>
          <a:prstGeom prst="rect">
            <a:avLst/>
          </a:prstGeom>
        </p:spPr>
        <p:txBody>
          <a:bodyPr wrap="square">
            <a:spAutoFit/>
          </a:bodyPr>
          <a:lstStyle/>
          <a:p>
            <a:r>
              <a:rPr lang="en-US" dirty="0" smtClean="0"/>
              <a:t>N</a:t>
            </a:r>
            <a:endParaRPr lang="en-US" dirty="0"/>
          </a:p>
        </p:txBody>
      </p:sp>
      <p:sp>
        <p:nvSpPr>
          <p:cNvPr id="54" name="Rectangle 53"/>
          <p:cNvSpPr/>
          <p:nvPr/>
        </p:nvSpPr>
        <p:spPr>
          <a:xfrm>
            <a:off x="3338534" y="3295855"/>
            <a:ext cx="411087" cy="369332"/>
          </a:xfrm>
          <a:prstGeom prst="rect">
            <a:avLst/>
          </a:prstGeom>
        </p:spPr>
        <p:txBody>
          <a:bodyPr wrap="square">
            <a:spAutoFit/>
          </a:bodyPr>
          <a:lstStyle/>
          <a:p>
            <a:r>
              <a:rPr lang="en-US" dirty="0" smtClean="0"/>
              <a:t>N</a:t>
            </a:r>
            <a:endParaRPr lang="en-US" dirty="0"/>
          </a:p>
        </p:txBody>
      </p:sp>
    </p:spTree>
    <p:extLst>
      <p:ext uri="{BB962C8B-B14F-4D97-AF65-F5344CB8AC3E}">
        <p14:creationId xmlns:p14="http://schemas.microsoft.com/office/powerpoint/2010/main" val="18995263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258" y="307976"/>
            <a:ext cx="7886700" cy="827085"/>
          </a:xfrm>
        </p:spPr>
        <p:txBody>
          <a:bodyPr/>
          <a:lstStyle/>
          <a:p>
            <a:r>
              <a:rPr lang="en-US" dirty="0"/>
              <a:t>ST_LRT</a:t>
            </a:r>
          </a:p>
        </p:txBody>
      </p:sp>
      <p:sp>
        <p:nvSpPr>
          <p:cNvPr id="3" name="Content Placeholder 2"/>
          <p:cNvSpPr>
            <a:spLocks noGrp="1"/>
          </p:cNvSpPr>
          <p:nvPr>
            <p:ph idx="1"/>
          </p:nvPr>
        </p:nvSpPr>
        <p:spPr>
          <a:xfrm>
            <a:off x="408844" y="1281969"/>
            <a:ext cx="7886700" cy="612424"/>
          </a:xfrm>
        </p:spPr>
        <p:txBody>
          <a:bodyPr>
            <a:normAutofit/>
          </a:bodyPr>
          <a:lstStyle/>
          <a:p>
            <a:r>
              <a:rPr lang="en-US" altLang="zh-CN" sz="2000" dirty="0" smtClean="0"/>
              <a:t>Aggregate anomalous degrees of multiple datasets</a:t>
            </a:r>
          </a:p>
        </p:txBody>
      </p:sp>
      <p:grpSp>
        <p:nvGrpSpPr>
          <p:cNvPr id="89" name="Group 88"/>
          <p:cNvGrpSpPr/>
          <p:nvPr/>
        </p:nvGrpSpPr>
        <p:grpSpPr>
          <a:xfrm>
            <a:off x="2813975" y="1884970"/>
            <a:ext cx="3769701" cy="2085202"/>
            <a:chOff x="2813975" y="1961170"/>
            <a:chExt cx="3769701" cy="2085202"/>
          </a:xfrm>
        </p:grpSpPr>
        <p:grpSp>
          <p:nvGrpSpPr>
            <p:cNvPr id="78" name="Group 77"/>
            <p:cNvGrpSpPr/>
            <p:nvPr/>
          </p:nvGrpSpPr>
          <p:grpSpPr>
            <a:xfrm>
              <a:off x="2813975" y="1961170"/>
              <a:ext cx="3769701" cy="1892916"/>
              <a:chOff x="2813975" y="1961170"/>
              <a:chExt cx="3769701" cy="1892916"/>
            </a:xfrm>
          </p:grpSpPr>
          <mc:AlternateContent xmlns:mc="http://schemas.openxmlformats.org/markup-compatibility/2006" xmlns:a14="http://schemas.microsoft.com/office/drawing/2010/main">
            <mc:Choice Requires="a14">
              <p:sp>
                <p:nvSpPr>
                  <p:cNvPr id="16" name="Rectangle 15"/>
                  <p:cNvSpPr/>
                  <p:nvPr/>
                </p:nvSpPr>
                <p:spPr>
                  <a:xfrm>
                    <a:off x="2828763" y="1961170"/>
                    <a:ext cx="446854" cy="369332"/>
                  </a:xfrm>
                  <a:prstGeom prst="rect">
                    <a:avLst/>
                  </a:prstGeom>
                </p:spPr>
                <p:txBody>
                  <a:bodyPr wrap="none">
                    <a:spAutoFit/>
                  </a:bodyPr>
                  <a:lstStyle/>
                  <a:p>
                    <a14:m>
                      <m:oMath xmlns:m="http://schemas.openxmlformats.org/officeDocument/2006/math">
                        <m:sSub>
                          <m:sSubPr>
                            <m:ctrlPr>
                              <a:rPr lang="en-US" i="1" smtClean="0">
                                <a:solidFill>
                                  <a:srgbClr val="0070C0"/>
                                </a:solidFill>
                                <a:latin typeface="Cambria Math" panose="02040503050406030204" pitchFamily="18" charset="0"/>
                              </a:rPr>
                            </m:ctrlPr>
                          </m:sSubPr>
                          <m:e>
                            <m:r>
                              <a:rPr lang="en-US" i="1">
                                <a:solidFill>
                                  <a:srgbClr val="0070C0"/>
                                </a:solidFill>
                                <a:effectLst/>
                                <a:latin typeface="Cambria Math" panose="02040503050406030204" pitchFamily="18" charset="0"/>
                                <a:ea typeface="宋体" panose="02010600030101010101" pitchFamily="2" charset="-122"/>
                                <a:cs typeface="Times New Roman" panose="02020603050405020304" pitchFamily="18" charset="0"/>
                              </a:rPr>
                              <m:t>𝛿</m:t>
                            </m:r>
                          </m:e>
                          <m:sub>
                            <m:r>
                              <a:rPr lang="en-US" b="0" i="1" smtClean="0">
                                <a:solidFill>
                                  <a:srgbClr val="0070C0"/>
                                </a:solidFill>
                                <a:effectLst/>
                                <a:latin typeface="Cambria Math" panose="02040503050406030204" pitchFamily="18" charset="0"/>
                                <a:ea typeface="宋体" panose="02010600030101010101" pitchFamily="2" charset="-122"/>
                                <a:cs typeface="Times New Roman" panose="02020603050405020304" pitchFamily="18" charset="0"/>
                              </a:rPr>
                              <m:t>𝑡</m:t>
                            </m:r>
                          </m:sub>
                        </m:sSub>
                      </m:oMath>
                    </a14:m>
                    <a:r>
                      <a:rPr lang="en-US" dirty="0">
                        <a:solidFill>
                          <a:srgbClr val="0070C0"/>
                        </a:solidFill>
                        <a:effectLst/>
                        <a:latin typeface="Times New Roman" panose="02020603050405020304" pitchFamily="18" charset="0"/>
                        <a:ea typeface="宋体" panose="02010600030101010101" pitchFamily="2" charset="-122"/>
                      </a:rPr>
                      <a:t> </a:t>
                    </a:r>
                    <a:endParaRPr lang="en-US" dirty="0">
                      <a:solidFill>
                        <a:srgbClr val="0070C0"/>
                      </a:solidFill>
                    </a:endParaRPr>
                  </a:p>
                </p:txBody>
              </p:sp>
            </mc:Choice>
            <mc:Fallback xmlns="">
              <p:sp>
                <p:nvSpPr>
                  <p:cNvPr id="16" name="Rectangle 15"/>
                  <p:cNvSpPr>
                    <a:spLocks noRot="1" noChangeAspect="1" noMove="1" noResize="1" noEditPoints="1" noAdjustHandles="1" noChangeArrowheads="1" noChangeShapeType="1" noTextEdit="1"/>
                  </p:cNvSpPr>
                  <p:nvPr/>
                </p:nvSpPr>
                <p:spPr>
                  <a:xfrm>
                    <a:off x="2828763" y="1961170"/>
                    <a:ext cx="446854" cy="369332"/>
                  </a:xfrm>
                  <a:prstGeom prst="rect">
                    <a:avLst/>
                  </a:prstGeom>
                  <a:blipFill rotWithShape="0">
                    <a:blip r:embed="rId2"/>
                    <a:stretch>
                      <a:fillRect/>
                    </a:stretch>
                  </a:blipFill>
                </p:spPr>
                <p:txBody>
                  <a:bodyPr/>
                  <a:lstStyle/>
                  <a:p>
                    <a:r>
                      <a:rPr lang="en-US">
                        <a:noFill/>
                      </a:rPr>
                      <a:t> </a:t>
                    </a:r>
                  </a:p>
                </p:txBody>
              </p:sp>
            </mc:Fallback>
          </mc:AlternateContent>
          <p:grpSp>
            <p:nvGrpSpPr>
              <p:cNvPr id="77" name="Group 76"/>
              <p:cNvGrpSpPr/>
              <p:nvPr/>
            </p:nvGrpSpPr>
            <p:grpSpPr>
              <a:xfrm>
                <a:off x="2813975" y="2469150"/>
                <a:ext cx="3769701" cy="1384936"/>
                <a:chOff x="2813975" y="2469150"/>
                <a:chExt cx="3769701" cy="1384936"/>
              </a:xfrm>
            </p:grpSpPr>
            <mc:AlternateContent xmlns:mc="http://schemas.openxmlformats.org/markup-compatibility/2006" xmlns:a14="http://schemas.microsoft.com/office/drawing/2010/main">
              <mc:Choice Requires="a14">
                <p:sp>
                  <p:nvSpPr>
                    <p:cNvPr id="13" name="Rectangle 12"/>
                    <p:cNvSpPr/>
                    <p:nvPr/>
                  </p:nvSpPr>
                  <p:spPr>
                    <a:xfrm>
                      <a:off x="3213076" y="2469150"/>
                      <a:ext cx="2537945" cy="307777"/>
                    </a:xfrm>
                    <a:prstGeom prst="rect">
                      <a:avLst/>
                    </a:prstGeom>
                  </p:spPr>
                  <p:txBody>
                    <a:bodyPr wrap="square">
                      <a:spAutoFit/>
                    </a:bodyPr>
                    <a:lstStyle/>
                    <a:p>
                      <a:pPr algn="ctr"/>
                      <a14:m>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rPr>
                                <m:t>{&lt;</m:t>
                              </m:r>
                              <m:r>
                                <a:rPr lang="en-US" sz="1400" i="1">
                                  <a:latin typeface="Cambria Math" panose="02040503050406030204" pitchFamily="18" charset="0"/>
                                </a:rPr>
                                <m:t>𝑟</m:t>
                              </m:r>
                            </m:e>
                            <m:sub>
                              <m:r>
                                <a:rPr lang="en-US" sz="1400" i="1">
                                  <a:latin typeface="Cambria Math" panose="02040503050406030204" pitchFamily="18" charset="0"/>
                                </a:rPr>
                                <m:t>1</m:t>
                              </m:r>
                            </m:sub>
                          </m:sSub>
                          <m:r>
                            <a:rPr lang="en-US" sz="1400" i="1">
                              <a:latin typeface="Cambria Math" panose="02040503050406030204" pitchFamily="18" charset="0"/>
                            </a:rPr>
                            <m:t>,</m:t>
                          </m:r>
                          <m:sSub>
                            <m:sSubPr>
                              <m:ctrlPr>
                                <a:rPr lang="en-US" sz="1400" i="1">
                                  <a:latin typeface="Cambria Math" panose="02040503050406030204" pitchFamily="18" charset="0"/>
                                </a:rPr>
                              </m:ctrlPr>
                            </m:sSubPr>
                            <m:e>
                              <m:r>
                                <a:rPr lang="en-US" sz="1400" b="0" i="1" smtClean="0">
                                  <a:latin typeface="Cambria Math" panose="02040503050406030204" pitchFamily="18" charset="0"/>
                                </a:rPr>
                                <m:t>𝑡</m:t>
                              </m:r>
                            </m:e>
                            <m:sub>
                              <m:r>
                                <a:rPr lang="en-US" sz="1400" i="1">
                                  <a:latin typeface="Cambria Math" panose="02040503050406030204" pitchFamily="18" charset="0"/>
                                </a:rPr>
                                <m:t>2</m:t>
                              </m:r>
                            </m:sub>
                          </m:sSub>
                          <m:sSub>
                            <m:sSubPr>
                              <m:ctrlPr>
                                <a:rPr lang="en-US" sz="1400" i="1">
                                  <a:latin typeface="Cambria Math" panose="02040503050406030204" pitchFamily="18" charset="0"/>
                                </a:rPr>
                              </m:ctrlPr>
                            </m:sSubPr>
                            <m:e>
                              <m:r>
                                <a:rPr lang="en-US" sz="1400" b="0" i="1" smtClean="0">
                                  <a:latin typeface="Cambria Math" panose="02040503050406030204" pitchFamily="18" charset="0"/>
                                </a:rPr>
                                <m:t>&gt;,&lt;</m:t>
                              </m:r>
                              <m:sSub>
                                <m:sSubPr>
                                  <m:ctrlPr>
                                    <a:rPr lang="en-US" sz="1400" i="1" smtClean="0">
                                      <a:latin typeface="Cambria Math" panose="02040503050406030204" pitchFamily="18" charset="0"/>
                                    </a:rPr>
                                  </m:ctrlPr>
                                </m:sSubPr>
                                <m:e>
                                  <m:r>
                                    <a:rPr lang="en-US" sz="1400" i="1">
                                      <a:latin typeface="Cambria Math" panose="02040503050406030204" pitchFamily="18" charset="0"/>
                                    </a:rPr>
                                    <m:t>𝑟</m:t>
                                  </m:r>
                                </m:e>
                                <m:sub>
                                  <m:r>
                                    <a:rPr lang="en-US" sz="1400" i="1">
                                      <a:latin typeface="Cambria Math" panose="02040503050406030204" pitchFamily="18" charset="0"/>
                                    </a:rPr>
                                    <m:t>2</m:t>
                                  </m:r>
                                </m:sub>
                              </m:sSub>
                              <m:r>
                                <m:rPr>
                                  <m:nor/>
                                </m:rPr>
                                <a:rPr lang="en-US" sz="1400"/>
                                <m:t>,</m:t>
                              </m:r>
                              <m:r>
                                <a:rPr lang="en-US" sz="1400" b="0" i="1" smtClean="0">
                                  <a:latin typeface="Cambria Math" panose="02040503050406030204" pitchFamily="18" charset="0"/>
                                </a:rPr>
                                <m:t>𝑡</m:t>
                              </m:r>
                            </m:e>
                            <m:sub>
                              <m:r>
                                <a:rPr lang="en-US" sz="1400" b="0" i="1" smtClean="0">
                                  <a:latin typeface="Cambria Math" panose="02040503050406030204" pitchFamily="18" charset="0"/>
                                </a:rPr>
                                <m:t>1</m:t>
                              </m:r>
                            </m:sub>
                          </m:sSub>
                          <m:r>
                            <a:rPr lang="en-US" sz="1400" i="1" smtClean="0">
                              <a:latin typeface="Cambria Math" panose="02040503050406030204" pitchFamily="18" charset="0"/>
                            </a:rPr>
                            <m:t>&gt;</m:t>
                          </m:r>
                          <m:r>
                            <a:rPr lang="en-US" sz="1400" b="0" i="1" smtClean="0">
                              <a:latin typeface="Cambria Math" panose="02040503050406030204" pitchFamily="18" charset="0"/>
                            </a:rPr>
                            <m:t>,</m:t>
                          </m:r>
                        </m:oMath>
                      </a14:m>
                      <a:r>
                        <a:rPr lang="en-US" sz="1400" dirty="0"/>
                        <a:t> </a:t>
                      </a:r>
                      <a14:m>
                        <m:oMath xmlns:m="http://schemas.openxmlformats.org/officeDocument/2006/math">
                          <m:r>
                            <a:rPr lang="en-US" sz="1400" b="0" i="0" smtClean="0">
                              <a:latin typeface="Cambria Math" panose="02040503050406030204" pitchFamily="18" charset="0"/>
                            </a:rPr>
                            <m:t>&lt;</m:t>
                          </m:r>
                          <m:sSub>
                            <m:sSubPr>
                              <m:ctrlPr>
                                <a:rPr lang="en-US" sz="1400" i="1">
                                  <a:latin typeface="Cambria Math" panose="02040503050406030204" pitchFamily="18" charset="0"/>
                                </a:rPr>
                              </m:ctrlPr>
                            </m:sSubPr>
                            <m:e>
                              <m:r>
                                <a:rPr lang="en-US" sz="1400" i="1">
                                  <a:latin typeface="Cambria Math" panose="02040503050406030204" pitchFamily="18" charset="0"/>
                                </a:rPr>
                                <m:t>𝑟</m:t>
                              </m:r>
                            </m:e>
                            <m:sub>
                              <m:r>
                                <a:rPr lang="en-US" sz="1400" b="0" i="1" smtClean="0">
                                  <a:latin typeface="Cambria Math" panose="02040503050406030204" pitchFamily="18" charset="0"/>
                                </a:rPr>
                                <m:t>4</m:t>
                              </m:r>
                            </m:sub>
                          </m:sSub>
                          <m:r>
                            <m:rPr>
                              <m:nor/>
                            </m:rPr>
                            <a:rPr lang="en-US" sz="1400"/>
                            <m:t>,</m:t>
                          </m:r>
                          <m:sSub>
                            <m:sSubPr>
                              <m:ctrlPr>
                                <a:rPr lang="en-US" sz="1400" i="1">
                                  <a:latin typeface="Cambria Math" panose="02040503050406030204" pitchFamily="18" charset="0"/>
                                </a:rPr>
                              </m:ctrlPr>
                            </m:sSubPr>
                            <m:e>
                              <m:r>
                                <a:rPr lang="en-US" sz="1400" b="0" i="1" smtClean="0">
                                  <a:latin typeface="Cambria Math" panose="02040503050406030204" pitchFamily="18" charset="0"/>
                                </a:rPr>
                                <m:t>𝑡</m:t>
                              </m:r>
                            </m:e>
                            <m:sub>
                              <m:r>
                                <a:rPr lang="en-US" sz="1400" b="0" i="1" smtClean="0">
                                  <a:latin typeface="Cambria Math" panose="02040503050406030204" pitchFamily="18" charset="0"/>
                                </a:rPr>
                                <m:t>1</m:t>
                              </m:r>
                            </m:sub>
                          </m:sSub>
                          <m:r>
                            <a:rPr lang="en-US" sz="1400" i="1">
                              <a:latin typeface="Cambria Math" panose="02040503050406030204" pitchFamily="18" charset="0"/>
                            </a:rPr>
                            <m:t>&gt;</m:t>
                          </m:r>
                          <m:r>
                            <a:rPr lang="en-US" sz="1400" b="0" i="1" smtClean="0">
                              <a:latin typeface="Cambria Math" panose="02040503050406030204" pitchFamily="18" charset="0"/>
                            </a:rPr>
                            <m:t>}</m:t>
                          </m:r>
                        </m:oMath>
                      </a14:m>
                      <a:endParaRPr lang="en-US" sz="1400" b="0" dirty="0" smtClean="0"/>
                    </a:p>
                  </p:txBody>
                </p:sp>
              </mc:Choice>
              <mc:Fallback xmlns="">
                <p:sp>
                  <p:nvSpPr>
                    <p:cNvPr id="13" name="Rectangle 12"/>
                    <p:cNvSpPr>
                      <a:spLocks noRot="1" noChangeAspect="1" noMove="1" noResize="1" noEditPoints="1" noAdjustHandles="1" noChangeArrowheads="1" noChangeShapeType="1" noTextEdit="1"/>
                    </p:cNvSpPr>
                    <p:nvPr/>
                  </p:nvSpPr>
                  <p:spPr>
                    <a:xfrm>
                      <a:off x="3213076" y="2469150"/>
                      <a:ext cx="2537945" cy="307777"/>
                    </a:xfrm>
                    <a:prstGeom prst="rect">
                      <a:avLst/>
                    </a:prstGeom>
                    <a:blipFill rotWithShape="0">
                      <a:blip r:embed="rId3"/>
                      <a:stretch>
                        <a:fillRect b="-8000"/>
                      </a:stretch>
                    </a:blipFill>
                  </p:spPr>
                  <p:txBody>
                    <a:bodyPr/>
                    <a:lstStyle/>
                    <a:p>
                      <a:r>
                        <a:rPr lang="en-US">
                          <a:noFill/>
                        </a:rPr>
                        <a:t> </a:t>
                      </a:r>
                    </a:p>
                  </p:txBody>
                </p:sp>
              </mc:Fallback>
            </mc:AlternateContent>
            <p:sp>
              <p:nvSpPr>
                <p:cNvPr id="15" name="Right Arrow 14"/>
                <p:cNvSpPr/>
                <p:nvPr/>
              </p:nvSpPr>
              <p:spPr>
                <a:xfrm>
                  <a:off x="2813975" y="3163717"/>
                  <a:ext cx="470450" cy="195349"/>
                </a:xfrm>
                <a:prstGeom prst="rightArrow">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7" name="Rectangle 16"/>
                    <p:cNvSpPr/>
                    <p:nvPr/>
                  </p:nvSpPr>
                  <p:spPr>
                    <a:xfrm>
                      <a:off x="3205456" y="3269012"/>
                      <a:ext cx="1771702" cy="307777"/>
                    </a:xfrm>
                    <a:prstGeom prst="rect">
                      <a:avLst/>
                    </a:prstGeom>
                  </p:spPr>
                  <p:txBody>
                    <a:bodyPr wrap="none">
                      <a:spAutoFit/>
                    </a:bodyPr>
                    <a:lstStyle/>
                    <a:p>
                      <a:pPr algn="ctr"/>
                      <a:r>
                        <a:rPr lang="en-US" sz="1400" dirty="0"/>
                        <a:t>{</a:t>
                      </a:r>
                      <a14:m>
                        <m:oMath xmlns:m="http://schemas.openxmlformats.org/officeDocument/2006/math">
                          <m:r>
                            <a:rPr lang="en-US" sz="1400">
                              <a:latin typeface="Cambria Math" panose="02040503050406030204" pitchFamily="18" charset="0"/>
                            </a:rPr>
                            <m:t>&lt;</m:t>
                          </m:r>
                          <m:sSub>
                            <m:sSubPr>
                              <m:ctrlPr>
                                <a:rPr lang="en-US" sz="1400" i="1">
                                  <a:latin typeface="Cambria Math" panose="02040503050406030204" pitchFamily="18" charset="0"/>
                                </a:rPr>
                              </m:ctrlPr>
                            </m:sSubPr>
                            <m:e>
                              <m:r>
                                <a:rPr lang="en-US" sz="1400" i="1">
                                  <a:latin typeface="Cambria Math" panose="02040503050406030204" pitchFamily="18" charset="0"/>
                                </a:rPr>
                                <m:t>𝑟</m:t>
                              </m:r>
                            </m:e>
                            <m:sub>
                              <m:r>
                                <a:rPr lang="en-US" sz="1400" i="1">
                                  <a:latin typeface="Cambria Math" panose="02040503050406030204" pitchFamily="18" charset="0"/>
                                </a:rPr>
                                <m:t>6</m:t>
                              </m:r>
                            </m:sub>
                          </m:sSub>
                          <m:r>
                            <m:rPr>
                              <m:nor/>
                            </m:rPr>
                            <a:rPr lang="en-US" sz="1400"/>
                            <m:t>,</m:t>
                          </m:r>
                          <m:sSub>
                            <m:sSubPr>
                              <m:ctrlPr>
                                <a:rPr lang="en-US" sz="1400" i="1">
                                  <a:latin typeface="Cambria Math" panose="02040503050406030204" pitchFamily="18" charset="0"/>
                                </a:rPr>
                              </m:ctrlPr>
                            </m:sSubPr>
                            <m:e>
                              <m:r>
                                <a:rPr lang="en-US" sz="1400" i="1">
                                  <a:latin typeface="Cambria Math" panose="02040503050406030204" pitchFamily="18" charset="0"/>
                                </a:rPr>
                                <m:t>𝑡</m:t>
                              </m:r>
                            </m:e>
                            <m:sub>
                              <m:r>
                                <a:rPr lang="en-US" sz="1400" i="1">
                                  <a:latin typeface="Cambria Math" panose="02040503050406030204" pitchFamily="18" charset="0"/>
                                </a:rPr>
                                <m:t>2</m:t>
                              </m:r>
                            </m:sub>
                          </m:sSub>
                          <m:r>
                            <a:rPr lang="en-US" sz="1400" i="1">
                              <a:latin typeface="Cambria Math" panose="02040503050406030204" pitchFamily="18" charset="0"/>
                            </a:rPr>
                            <m:t>&gt;,&lt;</m:t>
                          </m:r>
                          <m:sSub>
                            <m:sSubPr>
                              <m:ctrlPr>
                                <a:rPr lang="en-US" sz="1400" i="1">
                                  <a:latin typeface="Cambria Math" panose="02040503050406030204" pitchFamily="18" charset="0"/>
                                </a:rPr>
                              </m:ctrlPr>
                            </m:sSubPr>
                            <m:e>
                              <m:r>
                                <a:rPr lang="en-US" sz="1400" i="1">
                                  <a:latin typeface="Cambria Math" panose="02040503050406030204" pitchFamily="18" charset="0"/>
                                </a:rPr>
                                <m:t>𝑟</m:t>
                              </m:r>
                            </m:e>
                            <m:sub>
                              <m:r>
                                <a:rPr lang="en-US" sz="1400" i="1">
                                  <a:latin typeface="Cambria Math" panose="02040503050406030204" pitchFamily="18" charset="0"/>
                                </a:rPr>
                                <m:t>7</m:t>
                              </m:r>
                            </m:sub>
                          </m:sSub>
                          <m:sSub>
                            <m:sSubPr>
                              <m:ctrlPr>
                                <a:rPr lang="en-US" sz="1400" i="1">
                                  <a:latin typeface="Cambria Math" panose="02040503050406030204" pitchFamily="18" charset="0"/>
                                </a:rPr>
                              </m:ctrlPr>
                            </m:sSubPr>
                            <m:e>
                              <m:r>
                                <a:rPr lang="en-US" sz="1400" i="1">
                                  <a:latin typeface="Cambria Math" panose="02040503050406030204" pitchFamily="18" charset="0"/>
                                </a:rPr>
                                <m:t>, </m:t>
                              </m:r>
                              <m:r>
                                <a:rPr lang="en-US" sz="1400" i="1">
                                  <a:latin typeface="Cambria Math" panose="02040503050406030204" pitchFamily="18" charset="0"/>
                                </a:rPr>
                                <m:t>𝑡</m:t>
                              </m:r>
                            </m:e>
                            <m:sub>
                              <m:r>
                                <a:rPr lang="en-US" sz="1400" i="1">
                                  <a:latin typeface="Cambria Math" panose="02040503050406030204" pitchFamily="18" charset="0"/>
                                </a:rPr>
                                <m:t>2</m:t>
                              </m:r>
                            </m:sub>
                          </m:sSub>
                          <m:r>
                            <a:rPr lang="en-US" sz="1400" i="1">
                              <a:latin typeface="Cambria Math" panose="02040503050406030204" pitchFamily="18" charset="0"/>
                            </a:rPr>
                            <m:t>&gt;,</m:t>
                          </m:r>
                        </m:oMath>
                      </a14:m>
                      <a:endParaRPr lang="en-US" sz="1400" dirty="0"/>
                    </a:p>
                  </p:txBody>
                </p:sp>
              </mc:Choice>
              <mc:Fallback xmlns="">
                <p:sp>
                  <p:nvSpPr>
                    <p:cNvPr id="17" name="Rectangle 16"/>
                    <p:cNvSpPr>
                      <a:spLocks noRot="1" noChangeAspect="1" noMove="1" noResize="1" noEditPoints="1" noAdjustHandles="1" noChangeArrowheads="1" noChangeShapeType="1" noTextEdit="1"/>
                    </p:cNvSpPr>
                    <p:nvPr/>
                  </p:nvSpPr>
                  <p:spPr>
                    <a:xfrm>
                      <a:off x="3205456" y="3269012"/>
                      <a:ext cx="1771702" cy="307777"/>
                    </a:xfrm>
                    <a:prstGeom prst="rect">
                      <a:avLst/>
                    </a:prstGeom>
                    <a:blipFill rotWithShape="0">
                      <a:blip r:embed="rId4"/>
                      <a:stretch>
                        <a:fillRect l="-690" t="-4000"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3181997" y="2776927"/>
                      <a:ext cx="3401679" cy="307777"/>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en-US" sz="1400" i="1">
                                    <a:latin typeface="Cambria Math" panose="02040503050406030204" pitchFamily="18" charset="0"/>
                                  </a:rPr>
                                  <m:t>{&lt;</m:t>
                                </m:r>
                                <m:r>
                                  <a:rPr lang="en-US" sz="1400" i="1">
                                    <a:latin typeface="Cambria Math" panose="02040503050406030204" pitchFamily="18" charset="0"/>
                                  </a:rPr>
                                  <m:t>𝑟</m:t>
                                </m:r>
                              </m:e>
                              <m:sub>
                                <m:r>
                                  <a:rPr lang="en-US" sz="1400" i="1">
                                    <a:latin typeface="Cambria Math" panose="02040503050406030204" pitchFamily="18" charset="0"/>
                                  </a:rPr>
                                  <m:t>1</m:t>
                                </m:r>
                              </m:sub>
                            </m:sSub>
                            <m:r>
                              <a:rPr lang="en-US" sz="1400" i="1">
                                <a:latin typeface="Cambria Math" panose="02040503050406030204" pitchFamily="18" charset="0"/>
                              </a:rPr>
                              <m:t>,</m:t>
                            </m:r>
                            <m:sSub>
                              <m:sSubPr>
                                <m:ctrlPr>
                                  <a:rPr lang="en-US" sz="1400" i="1">
                                    <a:latin typeface="Cambria Math" panose="02040503050406030204" pitchFamily="18" charset="0"/>
                                  </a:rPr>
                                </m:ctrlPr>
                              </m:sSubPr>
                              <m:e>
                                <m:r>
                                  <a:rPr lang="en-US" sz="1400" b="0" i="1" smtClean="0">
                                    <a:latin typeface="Cambria Math" panose="02040503050406030204" pitchFamily="18" charset="0"/>
                                  </a:rPr>
                                  <m:t>𝑡</m:t>
                                </m:r>
                              </m:e>
                              <m:sub>
                                <m:r>
                                  <a:rPr lang="en-US" sz="1400" b="0" i="1" smtClean="0">
                                    <a:latin typeface="Cambria Math" panose="02040503050406030204" pitchFamily="18" charset="0"/>
                                  </a:rPr>
                                  <m:t>1</m:t>
                                </m:r>
                              </m:sub>
                            </m:sSub>
                            <m:sSub>
                              <m:sSubPr>
                                <m:ctrlPr>
                                  <a:rPr lang="en-US" sz="1400" i="1">
                                    <a:latin typeface="Cambria Math" panose="02040503050406030204" pitchFamily="18" charset="0"/>
                                  </a:rPr>
                                </m:ctrlPr>
                              </m:sSubPr>
                              <m:e>
                                <m:r>
                                  <a:rPr lang="en-US" sz="1400" b="0" i="1" smtClean="0">
                                    <a:latin typeface="Cambria Math" panose="02040503050406030204" pitchFamily="18" charset="0"/>
                                  </a:rPr>
                                  <m:t>&gt;,</m:t>
                                </m:r>
                                <m:sSub>
                                  <m:sSubPr>
                                    <m:ctrlPr>
                                      <a:rPr lang="en-US" sz="1400" i="1">
                                        <a:latin typeface="Cambria Math" panose="02040503050406030204" pitchFamily="18" charset="0"/>
                                      </a:rPr>
                                    </m:ctrlPr>
                                  </m:sSubPr>
                                  <m:e>
                                    <m:r>
                                      <a:rPr lang="en-US" sz="1400" i="1">
                                        <a:latin typeface="Cambria Math" panose="02040503050406030204" pitchFamily="18" charset="0"/>
                                      </a:rPr>
                                      <m:t>&lt;</m:t>
                                    </m:r>
                                    <m:r>
                                      <a:rPr lang="en-US" sz="1400" i="1">
                                        <a:latin typeface="Cambria Math" panose="02040503050406030204" pitchFamily="18" charset="0"/>
                                      </a:rPr>
                                      <m:t>𝑟</m:t>
                                    </m:r>
                                  </m:e>
                                  <m:sub>
                                    <m:r>
                                      <a:rPr lang="en-US" sz="1400" i="1">
                                        <a:latin typeface="Cambria Math" panose="02040503050406030204" pitchFamily="18" charset="0"/>
                                      </a:rPr>
                                      <m:t>1</m:t>
                                    </m:r>
                                  </m:sub>
                                </m:sSub>
                                <m:r>
                                  <a:rPr lang="en-US" sz="1400" i="1">
                                    <a:latin typeface="Cambria Math" panose="02040503050406030204" pitchFamily="18" charset="0"/>
                                  </a:rPr>
                                  <m:t>,</m:t>
                                </m:r>
                                <m:sSub>
                                  <m:sSubPr>
                                    <m:ctrlPr>
                                      <a:rPr lang="en-US" sz="1400" i="1">
                                        <a:latin typeface="Cambria Math" panose="02040503050406030204" pitchFamily="18" charset="0"/>
                                      </a:rPr>
                                    </m:ctrlPr>
                                  </m:sSubPr>
                                  <m:e>
                                    <m:r>
                                      <a:rPr lang="en-US" sz="1400" i="1">
                                        <a:latin typeface="Cambria Math" panose="02040503050406030204" pitchFamily="18" charset="0"/>
                                      </a:rPr>
                                      <m:t>𝑡</m:t>
                                    </m:r>
                                  </m:e>
                                  <m:sub>
                                    <m:r>
                                      <a:rPr lang="en-US" sz="1400" b="0" i="1" smtClean="0">
                                        <a:latin typeface="Cambria Math" panose="02040503050406030204" pitchFamily="18" charset="0"/>
                                      </a:rPr>
                                      <m:t>2</m:t>
                                    </m:r>
                                  </m:sub>
                                </m:sSub>
                                <m:r>
                                  <a:rPr lang="en-US" sz="1400" b="0" i="1" smtClean="0">
                                    <a:latin typeface="Cambria Math" panose="02040503050406030204" pitchFamily="18" charset="0"/>
                                  </a:rPr>
                                  <m:t>&gt;,&lt;</m:t>
                                </m:r>
                                <m:sSub>
                                  <m:sSubPr>
                                    <m:ctrlPr>
                                      <a:rPr lang="en-US" sz="1400" i="1" smtClean="0">
                                        <a:latin typeface="Cambria Math" panose="02040503050406030204" pitchFamily="18" charset="0"/>
                                      </a:rPr>
                                    </m:ctrlPr>
                                  </m:sSubPr>
                                  <m:e>
                                    <m:r>
                                      <a:rPr lang="en-US" sz="1400" i="1">
                                        <a:latin typeface="Cambria Math" panose="02040503050406030204" pitchFamily="18" charset="0"/>
                                      </a:rPr>
                                      <m:t>𝑟</m:t>
                                    </m:r>
                                  </m:e>
                                  <m:sub>
                                    <m:r>
                                      <a:rPr lang="en-US" sz="1400" i="1">
                                        <a:latin typeface="Cambria Math" panose="02040503050406030204" pitchFamily="18" charset="0"/>
                                      </a:rPr>
                                      <m:t>2</m:t>
                                    </m:r>
                                  </m:sub>
                                </m:sSub>
                                <m:r>
                                  <m:rPr>
                                    <m:nor/>
                                  </m:rPr>
                                  <a:rPr lang="en-US" sz="1400"/>
                                  <m:t>,</m:t>
                                </m:r>
                                <m:r>
                                  <a:rPr lang="en-US" sz="1400" b="0" i="1" smtClean="0">
                                    <a:latin typeface="Cambria Math" panose="02040503050406030204" pitchFamily="18" charset="0"/>
                                  </a:rPr>
                                  <m:t>𝑡</m:t>
                                </m:r>
                              </m:e>
                              <m:sub>
                                <m:r>
                                  <a:rPr lang="en-US" sz="1400" b="0" i="1" smtClean="0">
                                    <a:latin typeface="Cambria Math" panose="02040503050406030204" pitchFamily="18" charset="0"/>
                                  </a:rPr>
                                  <m:t>1</m:t>
                                </m:r>
                              </m:sub>
                            </m:sSub>
                            <m:r>
                              <a:rPr lang="en-US" sz="1400" i="1" smtClean="0">
                                <a:latin typeface="Cambria Math" panose="02040503050406030204" pitchFamily="18" charset="0"/>
                              </a:rPr>
                              <m:t>&gt;</m:t>
                            </m:r>
                            <m:r>
                              <a:rPr lang="en-US" sz="1400" b="0" i="1" smtClean="0">
                                <a:latin typeface="Cambria Math" panose="02040503050406030204" pitchFamily="18" charset="0"/>
                              </a:rPr>
                              <m:t>,</m:t>
                            </m:r>
                            <m:r>
                              <a:rPr lang="en-US" sz="1400">
                                <a:latin typeface="Cambria Math" panose="02040503050406030204" pitchFamily="18" charset="0"/>
                              </a:rPr>
                              <m:t>&lt;</m:t>
                            </m:r>
                            <m:sSub>
                              <m:sSubPr>
                                <m:ctrlPr>
                                  <a:rPr lang="en-US" sz="1400" i="1">
                                    <a:latin typeface="Cambria Math" panose="02040503050406030204" pitchFamily="18" charset="0"/>
                                  </a:rPr>
                                </m:ctrlPr>
                              </m:sSubPr>
                              <m:e>
                                <m:r>
                                  <a:rPr lang="en-US" sz="1400" i="1">
                                    <a:latin typeface="Cambria Math" panose="02040503050406030204" pitchFamily="18" charset="0"/>
                                  </a:rPr>
                                  <m:t>𝑟</m:t>
                                </m:r>
                              </m:e>
                              <m:sub>
                                <m:r>
                                  <a:rPr lang="en-US" sz="1400" i="1">
                                    <a:latin typeface="Cambria Math" panose="02040503050406030204" pitchFamily="18" charset="0"/>
                                  </a:rPr>
                                  <m:t>4</m:t>
                                </m:r>
                              </m:sub>
                            </m:sSub>
                            <m:r>
                              <m:rPr>
                                <m:nor/>
                              </m:rPr>
                              <a:rPr lang="en-US" sz="1400"/>
                              <m:t>,</m:t>
                            </m:r>
                            <m:sSub>
                              <m:sSubPr>
                                <m:ctrlPr>
                                  <a:rPr lang="en-US" sz="1400" i="1">
                                    <a:latin typeface="Cambria Math" panose="02040503050406030204" pitchFamily="18" charset="0"/>
                                  </a:rPr>
                                </m:ctrlPr>
                              </m:sSubPr>
                              <m:e>
                                <m:r>
                                  <a:rPr lang="en-US" sz="1400" i="1">
                                    <a:latin typeface="Cambria Math" panose="02040503050406030204" pitchFamily="18" charset="0"/>
                                  </a:rPr>
                                  <m:t>𝑡</m:t>
                                </m:r>
                              </m:e>
                              <m:sub>
                                <m:r>
                                  <a:rPr lang="en-US" sz="1400" b="0" i="1" smtClean="0">
                                    <a:latin typeface="Cambria Math" panose="02040503050406030204" pitchFamily="18" charset="0"/>
                                  </a:rPr>
                                  <m:t>2</m:t>
                                </m:r>
                              </m:sub>
                            </m:sSub>
                            <m:r>
                              <a:rPr lang="en-US" sz="1400" i="1">
                                <a:latin typeface="Cambria Math" panose="02040503050406030204" pitchFamily="18" charset="0"/>
                              </a:rPr>
                              <m:t>&gt;}</m:t>
                            </m:r>
                          </m:oMath>
                        </m:oMathPara>
                      </a14:m>
                      <a:endParaRPr lang="en-US" sz="1400" b="0" dirty="0" smtClean="0"/>
                    </a:p>
                  </p:txBody>
                </p:sp>
              </mc:Choice>
              <mc:Fallback xmlns="">
                <p:sp>
                  <p:nvSpPr>
                    <p:cNvPr id="18" name="Rectangle 17"/>
                    <p:cNvSpPr>
                      <a:spLocks noRot="1" noChangeAspect="1" noMove="1" noResize="1" noEditPoints="1" noAdjustHandles="1" noChangeArrowheads="1" noChangeShapeType="1" noTextEdit="1"/>
                    </p:cNvSpPr>
                    <p:nvPr/>
                  </p:nvSpPr>
                  <p:spPr>
                    <a:xfrm>
                      <a:off x="3181997" y="2776927"/>
                      <a:ext cx="3401679" cy="307777"/>
                    </a:xfrm>
                    <a:prstGeom prst="rect">
                      <a:avLst/>
                    </a:prstGeom>
                    <a:blipFill rotWithShape="0">
                      <a:blip r:embed="rId5"/>
                      <a:stretch>
                        <a:fillRect b="-78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3197836" y="3546309"/>
                      <a:ext cx="1771702" cy="307777"/>
                    </a:xfrm>
                    <a:prstGeom prst="rect">
                      <a:avLst/>
                    </a:prstGeom>
                  </p:spPr>
                  <p:txBody>
                    <a:bodyPr wrap="none">
                      <a:spAutoFit/>
                    </a:bodyPr>
                    <a:lstStyle/>
                    <a:p>
                      <a:pPr algn="ctr"/>
                      <a:r>
                        <a:rPr lang="en-US" sz="1400" dirty="0"/>
                        <a:t>{</a:t>
                      </a:r>
                      <a14:m>
                        <m:oMath xmlns:m="http://schemas.openxmlformats.org/officeDocument/2006/math">
                          <m:r>
                            <a:rPr lang="en-US" sz="1400">
                              <a:latin typeface="Cambria Math" panose="02040503050406030204" pitchFamily="18" charset="0"/>
                            </a:rPr>
                            <m:t>&lt;</m:t>
                          </m:r>
                          <m:sSub>
                            <m:sSubPr>
                              <m:ctrlPr>
                                <a:rPr lang="en-US" sz="1400" i="1">
                                  <a:latin typeface="Cambria Math" panose="02040503050406030204" pitchFamily="18" charset="0"/>
                                </a:rPr>
                              </m:ctrlPr>
                            </m:sSubPr>
                            <m:e>
                              <m:r>
                                <a:rPr lang="en-US" sz="1400" i="1">
                                  <a:latin typeface="Cambria Math" panose="02040503050406030204" pitchFamily="18" charset="0"/>
                                </a:rPr>
                                <m:t>𝑟</m:t>
                              </m:r>
                            </m:e>
                            <m:sub>
                              <m:r>
                                <a:rPr lang="en-US" sz="1400" i="1">
                                  <a:latin typeface="Cambria Math" panose="02040503050406030204" pitchFamily="18" charset="0"/>
                                </a:rPr>
                                <m:t>6</m:t>
                              </m:r>
                            </m:sub>
                          </m:sSub>
                          <m:r>
                            <m:rPr>
                              <m:nor/>
                            </m:rPr>
                            <a:rPr lang="en-US" sz="1400"/>
                            <m:t>,</m:t>
                          </m:r>
                          <m:sSub>
                            <m:sSubPr>
                              <m:ctrlPr>
                                <a:rPr lang="en-US" sz="1400" i="1">
                                  <a:latin typeface="Cambria Math" panose="02040503050406030204" pitchFamily="18" charset="0"/>
                                </a:rPr>
                              </m:ctrlPr>
                            </m:sSubPr>
                            <m:e>
                              <m:r>
                                <a:rPr lang="en-US" sz="1400" i="1">
                                  <a:latin typeface="Cambria Math" panose="02040503050406030204" pitchFamily="18" charset="0"/>
                                </a:rPr>
                                <m:t>𝑡</m:t>
                              </m:r>
                            </m:e>
                            <m:sub>
                              <m:r>
                                <a:rPr lang="en-US" sz="1400" i="1">
                                  <a:latin typeface="Cambria Math" panose="02040503050406030204" pitchFamily="18" charset="0"/>
                                </a:rPr>
                                <m:t>2</m:t>
                              </m:r>
                            </m:sub>
                          </m:sSub>
                          <m:r>
                            <a:rPr lang="en-US" sz="1400" i="1">
                              <a:latin typeface="Cambria Math" panose="02040503050406030204" pitchFamily="18" charset="0"/>
                            </a:rPr>
                            <m:t>&gt;,&lt;</m:t>
                          </m:r>
                          <m:sSub>
                            <m:sSubPr>
                              <m:ctrlPr>
                                <a:rPr lang="en-US" sz="1400" i="1">
                                  <a:latin typeface="Cambria Math" panose="02040503050406030204" pitchFamily="18" charset="0"/>
                                </a:rPr>
                              </m:ctrlPr>
                            </m:sSubPr>
                            <m:e>
                              <m:r>
                                <a:rPr lang="en-US" sz="1400" i="1">
                                  <a:latin typeface="Cambria Math" panose="02040503050406030204" pitchFamily="18" charset="0"/>
                                </a:rPr>
                                <m:t>𝑟</m:t>
                              </m:r>
                            </m:e>
                            <m:sub>
                              <m:r>
                                <a:rPr lang="en-US" sz="1400" i="1">
                                  <a:latin typeface="Cambria Math" panose="02040503050406030204" pitchFamily="18" charset="0"/>
                                </a:rPr>
                                <m:t>7</m:t>
                              </m:r>
                            </m:sub>
                          </m:sSub>
                          <m:sSub>
                            <m:sSubPr>
                              <m:ctrlPr>
                                <a:rPr lang="en-US" sz="1400" i="1">
                                  <a:latin typeface="Cambria Math" panose="02040503050406030204" pitchFamily="18" charset="0"/>
                                </a:rPr>
                              </m:ctrlPr>
                            </m:sSubPr>
                            <m:e>
                              <m:r>
                                <a:rPr lang="en-US" sz="1400" i="1">
                                  <a:latin typeface="Cambria Math" panose="02040503050406030204" pitchFamily="18" charset="0"/>
                                </a:rPr>
                                <m:t>, </m:t>
                              </m:r>
                              <m:r>
                                <a:rPr lang="en-US" sz="1400" i="1">
                                  <a:latin typeface="Cambria Math" panose="02040503050406030204" pitchFamily="18" charset="0"/>
                                </a:rPr>
                                <m:t>𝑡</m:t>
                              </m:r>
                            </m:e>
                            <m:sub>
                              <m:r>
                                <a:rPr lang="en-US" sz="1400" i="1">
                                  <a:latin typeface="Cambria Math" panose="02040503050406030204" pitchFamily="18" charset="0"/>
                                </a:rPr>
                                <m:t>2</m:t>
                              </m:r>
                            </m:sub>
                          </m:sSub>
                          <m:r>
                            <a:rPr lang="en-US" sz="1400" i="1">
                              <a:latin typeface="Cambria Math" panose="02040503050406030204" pitchFamily="18" charset="0"/>
                            </a:rPr>
                            <m:t>&gt;,</m:t>
                          </m:r>
                        </m:oMath>
                      </a14:m>
                      <a:endParaRPr lang="en-US" sz="1400" dirty="0"/>
                    </a:p>
                  </p:txBody>
                </p:sp>
              </mc:Choice>
              <mc:Fallback xmlns="">
                <p:sp>
                  <p:nvSpPr>
                    <p:cNvPr id="21" name="Rectangle 20"/>
                    <p:cNvSpPr>
                      <a:spLocks noRot="1" noChangeAspect="1" noMove="1" noResize="1" noEditPoints="1" noAdjustHandles="1" noChangeArrowheads="1" noChangeShapeType="1" noTextEdit="1"/>
                    </p:cNvSpPr>
                    <p:nvPr/>
                  </p:nvSpPr>
                  <p:spPr>
                    <a:xfrm>
                      <a:off x="3197836" y="3546309"/>
                      <a:ext cx="1771702" cy="307777"/>
                    </a:xfrm>
                    <a:prstGeom prst="rect">
                      <a:avLst/>
                    </a:prstGeom>
                    <a:blipFill rotWithShape="0">
                      <a:blip r:embed="rId6"/>
                      <a:stretch>
                        <a:fillRect l="-690" t="-3922" b="-19608"/>
                      </a:stretch>
                    </a:blipFill>
                  </p:spPr>
                  <p:txBody>
                    <a:bodyPr/>
                    <a:lstStyle/>
                    <a:p>
                      <a:r>
                        <a:rPr lang="en-US">
                          <a:noFill/>
                        </a:rPr>
                        <a:t> </a:t>
                      </a:r>
                    </a:p>
                  </p:txBody>
                </p:sp>
              </mc:Fallback>
            </mc:AlternateContent>
            <p:sp>
              <p:nvSpPr>
                <p:cNvPr id="22" name="Rectangle 21"/>
                <p:cNvSpPr/>
                <p:nvPr/>
              </p:nvSpPr>
              <p:spPr>
                <a:xfrm rot="5400000">
                  <a:off x="3993440" y="2991660"/>
                  <a:ext cx="343364" cy="369332"/>
                </a:xfrm>
                <a:prstGeom prst="rect">
                  <a:avLst/>
                </a:prstGeom>
              </p:spPr>
              <p:txBody>
                <a:bodyPr wrap="none">
                  <a:spAutoFit/>
                </a:bodyPr>
                <a:lstStyle/>
                <a:p>
                  <a:pPr algn="ctr"/>
                  <a:r>
                    <a:rPr lang="en-US" dirty="0"/>
                    <a:t>…</a:t>
                  </a:r>
                </a:p>
              </p:txBody>
            </p:sp>
          </p:grpSp>
        </p:grpSp>
        <p:sp>
          <p:nvSpPr>
            <p:cNvPr id="23" name="Rectangle 22"/>
            <p:cNvSpPr/>
            <p:nvPr/>
          </p:nvSpPr>
          <p:spPr>
            <a:xfrm>
              <a:off x="3975355" y="3677040"/>
              <a:ext cx="343364" cy="369332"/>
            </a:xfrm>
            <a:prstGeom prst="rect">
              <a:avLst/>
            </a:prstGeom>
          </p:spPr>
          <p:txBody>
            <a:bodyPr wrap="none">
              <a:spAutoFit/>
            </a:bodyPr>
            <a:lstStyle/>
            <a:p>
              <a:pPr algn="ctr"/>
              <a:r>
                <a:rPr lang="en-US" dirty="0"/>
                <a:t>…</a:t>
              </a:r>
            </a:p>
          </p:txBody>
        </p:sp>
      </p:grpSp>
      <p:grpSp>
        <p:nvGrpSpPr>
          <p:cNvPr id="76" name="Group 75"/>
          <p:cNvGrpSpPr/>
          <p:nvPr/>
        </p:nvGrpSpPr>
        <p:grpSpPr>
          <a:xfrm>
            <a:off x="314304" y="1775659"/>
            <a:ext cx="2961313" cy="2195168"/>
            <a:chOff x="314304" y="1851859"/>
            <a:chExt cx="2961313" cy="2195168"/>
          </a:xfrm>
        </p:grpSpPr>
        <mc:AlternateContent xmlns:mc="http://schemas.openxmlformats.org/markup-compatibility/2006" xmlns:a14="http://schemas.microsoft.com/office/drawing/2010/main">
          <mc:Choice Requires="a14">
            <p:sp>
              <p:nvSpPr>
                <p:cNvPr id="6" name="Rectangle 5"/>
                <p:cNvSpPr/>
                <p:nvPr/>
              </p:nvSpPr>
              <p:spPr>
                <a:xfrm>
                  <a:off x="1874301" y="2551780"/>
                  <a:ext cx="1304052" cy="307777"/>
                </a:xfrm>
                <a:prstGeom prst="rect">
                  <a:avLst/>
                </a:prstGeom>
              </p:spPr>
              <p:txBody>
                <a:bodyPr wrap="square">
                  <a:spAutoFit/>
                </a:bodyPr>
                <a:lstStyle/>
                <a:p>
                  <a:pPr algn="ctr"/>
                  <a14:m>
                    <m:oMath xmlns:m="http://schemas.openxmlformats.org/officeDocument/2006/math">
                      <m:sSub>
                        <m:sSubPr>
                          <m:ctrlPr>
                            <a:rPr lang="en-US" sz="1400" i="1" smtClean="0">
                              <a:latin typeface="Cambria Math" panose="02040503050406030204" pitchFamily="18" charset="0"/>
                            </a:rPr>
                          </m:ctrlPr>
                        </m:sSubPr>
                        <m:e>
                          <m:r>
                            <a:rPr lang="en-US" sz="1400" i="1">
                              <a:latin typeface="Cambria Math" panose="02040503050406030204" pitchFamily="18" charset="0"/>
                            </a:rPr>
                            <m:t>{</m:t>
                          </m:r>
                          <m:r>
                            <a:rPr lang="en-US" sz="1400" i="1">
                              <a:latin typeface="Cambria Math" panose="02040503050406030204" pitchFamily="18" charset="0"/>
                            </a:rPr>
                            <m:t>𝑟</m:t>
                          </m:r>
                        </m:e>
                        <m:sub>
                          <m:r>
                            <a:rPr lang="en-US" sz="1400" i="1">
                              <a:latin typeface="Cambria Math" panose="02040503050406030204" pitchFamily="18" charset="0"/>
                            </a:rPr>
                            <m:t>1</m:t>
                          </m:r>
                        </m:sub>
                      </m:sSub>
                      <m:r>
                        <a:rPr lang="en-US" sz="1400" i="1">
                          <a:latin typeface="Cambria Math" panose="02040503050406030204" pitchFamily="18" charset="0"/>
                        </a:rPr>
                        <m:t>, </m:t>
                      </m:r>
                      <m:sSub>
                        <m:sSubPr>
                          <m:ctrlPr>
                            <a:rPr lang="en-US" sz="1400" i="1">
                              <a:latin typeface="Cambria Math" panose="02040503050406030204" pitchFamily="18" charset="0"/>
                            </a:rPr>
                          </m:ctrlPr>
                        </m:sSubPr>
                        <m:e>
                          <m:sSub>
                            <m:sSubPr>
                              <m:ctrlPr>
                                <a:rPr lang="en-US" sz="1400" i="1" smtClean="0">
                                  <a:latin typeface="Cambria Math" panose="02040503050406030204" pitchFamily="18" charset="0"/>
                                </a:rPr>
                              </m:ctrlPr>
                            </m:sSubPr>
                            <m:e>
                              <m:r>
                                <a:rPr lang="en-US" sz="1400" i="1">
                                  <a:latin typeface="Cambria Math" panose="02040503050406030204" pitchFamily="18" charset="0"/>
                                </a:rPr>
                                <m:t>𝑟</m:t>
                              </m:r>
                            </m:e>
                            <m:sub>
                              <m:r>
                                <a:rPr lang="en-US" sz="1400" i="1">
                                  <a:latin typeface="Cambria Math" panose="02040503050406030204" pitchFamily="18" charset="0"/>
                                </a:rPr>
                                <m:t>2</m:t>
                              </m:r>
                            </m:sub>
                          </m:sSub>
                          <m:r>
                            <m:rPr>
                              <m:nor/>
                            </m:rPr>
                            <a:rPr lang="en-US" sz="1400"/>
                            <m:t>,</m:t>
                          </m:r>
                          <m:r>
                            <a:rPr lang="en-US" sz="1400" i="1">
                              <a:latin typeface="Cambria Math" panose="02040503050406030204" pitchFamily="18" charset="0"/>
                            </a:rPr>
                            <m:t>𝑟</m:t>
                          </m:r>
                        </m:e>
                        <m:sub>
                          <m:r>
                            <a:rPr lang="en-US" sz="1400" b="0" i="1" smtClean="0">
                              <a:latin typeface="Cambria Math" panose="02040503050406030204" pitchFamily="18" charset="0"/>
                            </a:rPr>
                            <m:t>4</m:t>
                          </m:r>
                        </m:sub>
                      </m:sSub>
                      <m:r>
                        <a:rPr lang="en-US" sz="1400" b="0" i="1" smtClean="0">
                          <a:latin typeface="Cambria Math" panose="02040503050406030204" pitchFamily="18" charset="0"/>
                        </a:rPr>
                        <m:t>},</m:t>
                      </m:r>
                    </m:oMath>
                  </a14:m>
                  <a:r>
                    <a:rPr lang="en-US" sz="1400" dirty="0"/>
                    <a:t> </a:t>
                  </a:r>
                  <a:endParaRPr lang="en-US" sz="1400" b="0" i="0" dirty="0" smtClean="0">
                    <a:latin typeface="Cambria Math" panose="020405030504060302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1874301" y="2551780"/>
                  <a:ext cx="1304052" cy="307777"/>
                </a:xfrm>
                <a:prstGeom prst="rect">
                  <a:avLst/>
                </a:prstGeom>
                <a:blipFill rotWithShape="0">
                  <a:blip r:embed="rId7"/>
                  <a:stretch>
                    <a:fillRect b="-9804"/>
                  </a:stretch>
                </a:blipFill>
              </p:spPr>
              <p:txBody>
                <a:bodyPr/>
                <a:lstStyle/>
                <a:p>
                  <a:r>
                    <a:rPr lang="en-US">
                      <a:noFill/>
                    </a:rPr>
                    <a:t> </a:t>
                  </a:r>
                </a:p>
              </p:txBody>
            </p:sp>
          </mc:Fallback>
        </mc:AlternateContent>
        <p:grpSp>
          <p:nvGrpSpPr>
            <p:cNvPr id="75" name="Group 74"/>
            <p:cNvGrpSpPr/>
            <p:nvPr/>
          </p:nvGrpSpPr>
          <p:grpSpPr>
            <a:xfrm>
              <a:off x="314304" y="1851859"/>
              <a:ext cx="1685409" cy="2179651"/>
              <a:chOff x="314304" y="1851859"/>
              <a:chExt cx="1685409" cy="2179651"/>
            </a:xfrm>
          </p:grpSpPr>
          <p:pic>
            <p:nvPicPr>
              <p:cNvPr id="9" name="Picture 8"/>
              <p:cNvPicPr/>
              <p:nvPr/>
            </p:nvPicPr>
            <p:blipFill rotWithShape="1">
              <a:blip r:embed="rId8">
                <a:extLst>
                  <a:ext uri="{28A0092B-C50C-407E-A947-70E740481C1C}">
                    <a14:useLocalDpi xmlns:a14="http://schemas.microsoft.com/office/drawing/2010/main" val="0"/>
                  </a:ext>
                </a:extLst>
              </a:blip>
              <a:srcRect l="51795" r="22326" b="22688"/>
              <a:stretch/>
            </p:blipFill>
            <p:spPr bwMode="auto">
              <a:xfrm>
                <a:off x="371665" y="2458899"/>
                <a:ext cx="1493578" cy="1572611"/>
              </a:xfrm>
              <a:prstGeom prst="rect">
                <a:avLst/>
              </a:prstGeom>
              <a:noFill/>
              <a:ln>
                <a:noFill/>
              </a:ln>
              <a:extLst>
                <a:ext uri="{53640926-AAD7-44D8-BBD7-CCE9431645EC}">
                  <a14:shadowObscured xmlns:a14="http://schemas.microsoft.com/office/drawing/2010/main"/>
                </a:ext>
              </a:extLst>
            </p:spPr>
          </p:pic>
          <p:sp>
            <p:nvSpPr>
              <p:cNvPr id="10" name="Rectangle 9"/>
              <p:cNvSpPr/>
              <p:nvPr/>
            </p:nvSpPr>
            <p:spPr>
              <a:xfrm>
                <a:off x="314304" y="1851859"/>
                <a:ext cx="1604109" cy="523220"/>
              </a:xfrm>
              <a:prstGeom prst="rect">
                <a:avLst/>
              </a:prstGeom>
            </p:spPr>
            <p:txBody>
              <a:bodyPr wrap="square">
                <a:spAutoFit/>
              </a:bodyPr>
              <a:lstStyle/>
              <a:p>
                <a:r>
                  <a:rPr lang="en-US" sz="1400" dirty="0" err="1" smtClean="0">
                    <a:solidFill>
                      <a:srgbClr val="000000"/>
                    </a:solidFill>
                    <a:latin typeface="Times New Roman" panose="02020603050405020304" pitchFamily="18" charset="0"/>
                    <a:ea typeface="宋体" panose="02010600030101010101" pitchFamily="2" charset="-122"/>
                  </a:rPr>
                  <a:t>Circel</a:t>
                </a:r>
                <a:r>
                  <a:rPr lang="en-US" sz="1400" dirty="0" smtClean="0">
                    <a:solidFill>
                      <a:srgbClr val="000000"/>
                    </a:solidFill>
                    <a:latin typeface="Times New Roman" panose="02020603050405020304" pitchFamily="18" charset="0"/>
                    <a:ea typeface="宋体" panose="02010600030101010101" pitchFamily="2" charset="-122"/>
                  </a:rPr>
                  <a:t>-Based Spatial Check</a:t>
                </a:r>
                <a:r>
                  <a:rPr lang="en-US" sz="1400" dirty="0" smtClean="0">
                    <a:solidFill>
                      <a:srgbClr val="000000"/>
                    </a:solidFill>
                    <a:effectLst/>
                    <a:latin typeface="Times New Roman" panose="02020603050405020304" pitchFamily="18" charset="0"/>
                    <a:ea typeface="宋体" panose="02010600030101010101" pitchFamily="2" charset="-122"/>
                  </a:rPr>
                  <a:t> </a:t>
                </a:r>
                <a:endParaRPr lang="en-US" sz="1400" dirty="0"/>
              </a:p>
            </p:txBody>
          </p:sp>
          <mc:AlternateContent xmlns:mc="http://schemas.openxmlformats.org/markup-compatibility/2006" xmlns:a14="http://schemas.microsoft.com/office/drawing/2010/main">
            <mc:Choice Requires="a14">
              <p:sp>
                <p:nvSpPr>
                  <p:cNvPr id="12" name="Rectangle 11"/>
                  <p:cNvSpPr/>
                  <p:nvPr/>
                </p:nvSpPr>
                <p:spPr>
                  <a:xfrm>
                    <a:off x="1518363" y="1935262"/>
                    <a:ext cx="481350" cy="369332"/>
                  </a:xfrm>
                  <a:prstGeom prst="rect">
                    <a:avLst/>
                  </a:prstGeom>
                </p:spPr>
                <p:txBody>
                  <a:bodyPr wrap="none">
                    <a:spAutoFit/>
                  </a:bodyPr>
                  <a:lstStyle/>
                  <a:p>
                    <a14:m>
                      <m:oMath xmlns:m="http://schemas.openxmlformats.org/officeDocument/2006/math">
                        <m:sSub>
                          <m:sSubPr>
                            <m:ctrlPr>
                              <a:rPr lang="en-US" i="1" smtClean="0">
                                <a:solidFill>
                                  <a:srgbClr val="0070C0"/>
                                </a:solidFill>
                                <a:latin typeface="Cambria Math" panose="02040503050406030204" pitchFamily="18" charset="0"/>
                              </a:rPr>
                            </m:ctrlPr>
                          </m:sSubPr>
                          <m:e>
                            <m:r>
                              <a:rPr lang="en-US" i="1">
                                <a:solidFill>
                                  <a:srgbClr val="0070C0"/>
                                </a:solidFill>
                                <a:effectLst/>
                                <a:latin typeface="Cambria Math" panose="02040503050406030204" pitchFamily="18" charset="0"/>
                                <a:ea typeface="宋体" panose="02010600030101010101" pitchFamily="2" charset="-122"/>
                                <a:cs typeface="Times New Roman" panose="02020603050405020304" pitchFamily="18" charset="0"/>
                              </a:rPr>
                              <m:t>𝛿</m:t>
                            </m:r>
                          </m:e>
                          <m:sub>
                            <m:r>
                              <a:rPr lang="en-US" i="1">
                                <a:solidFill>
                                  <a:srgbClr val="0070C0"/>
                                </a:solidFill>
                                <a:effectLst/>
                                <a:latin typeface="Cambria Math" panose="02040503050406030204" pitchFamily="18" charset="0"/>
                                <a:ea typeface="宋体" panose="02010600030101010101" pitchFamily="2" charset="-122"/>
                                <a:cs typeface="Times New Roman" panose="02020603050405020304" pitchFamily="18" charset="0"/>
                              </a:rPr>
                              <m:t>𝑑</m:t>
                            </m:r>
                          </m:sub>
                        </m:sSub>
                      </m:oMath>
                    </a14:m>
                    <a:r>
                      <a:rPr lang="en-US" dirty="0">
                        <a:solidFill>
                          <a:srgbClr val="0070C0"/>
                        </a:solidFill>
                        <a:effectLst/>
                        <a:latin typeface="Times New Roman" panose="02020603050405020304" pitchFamily="18" charset="0"/>
                        <a:ea typeface="宋体" panose="02010600030101010101" pitchFamily="2" charset="-122"/>
                      </a:rPr>
                      <a:t> </a:t>
                    </a:r>
                    <a:endParaRPr lang="en-US" dirty="0">
                      <a:solidFill>
                        <a:srgbClr val="0070C0"/>
                      </a:solidFill>
                    </a:endParaRPr>
                  </a:p>
                </p:txBody>
              </p:sp>
            </mc:Choice>
            <mc:Fallback xmlns="">
              <p:sp>
                <p:nvSpPr>
                  <p:cNvPr id="12" name="Rectangle 11"/>
                  <p:cNvSpPr>
                    <a:spLocks noRot="1" noChangeAspect="1" noMove="1" noResize="1" noEditPoints="1" noAdjustHandles="1" noChangeArrowheads="1" noChangeShapeType="1" noTextEdit="1"/>
                  </p:cNvSpPr>
                  <p:nvPr/>
                </p:nvSpPr>
                <p:spPr>
                  <a:xfrm>
                    <a:off x="1518363" y="1935262"/>
                    <a:ext cx="481350" cy="369332"/>
                  </a:xfrm>
                  <a:prstGeom prst="rect">
                    <a:avLst/>
                  </a:prstGeom>
                  <a:blipFill rotWithShape="0">
                    <a:blip r:embed="rId9"/>
                    <a:stretch>
                      <a:fillRect/>
                    </a:stretch>
                  </a:blipFill>
                </p:spPr>
                <p:txBody>
                  <a:bodyPr/>
                  <a:lstStyle/>
                  <a:p>
                    <a:r>
                      <a:rPr lang="en-US">
                        <a:noFill/>
                      </a:rPr>
                      <a:t> </a:t>
                    </a:r>
                  </a:p>
                </p:txBody>
              </p:sp>
            </mc:Fallback>
          </mc:AlternateContent>
        </p:grpSp>
        <p:sp>
          <p:nvSpPr>
            <p:cNvPr id="14" name="Right Arrow 13"/>
            <p:cNvSpPr/>
            <p:nvPr/>
          </p:nvSpPr>
          <p:spPr>
            <a:xfrm>
              <a:off x="1798226" y="3163717"/>
              <a:ext cx="389540" cy="195349"/>
            </a:xfrm>
            <a:prstGeom prst="rightArrow">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 name="Rectangle 18"/>
                <p:cNvSpPr/>
                <p:nvPr/>
              </p:nvSpPr>
              <p:spPr>
                <a:xfrm>
                  <a:off x="2023480" y="2870335"/>
                  <a:ext cx="965074" cy="307777"/>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1400">
                            <a:latin typeface="Cambria Math" panose="02040503050406030204" pitchFamily="18" charset="0"/>
                          </a:rPr>
                          <m:t>{</m:t>
                        </m:r>
                        <m:sSub>
                          <m:sSubPr>
                            <m:ctrlPr>
                              <a:rPr lang="en-US" sz="1400" i="1">
                                <a:latin typeface="Cambria Math" panose="02040503050406030204" pitchFamily="18" charset="0"/>
                              </a:rPr>
                            </m:ctrlPr>
                          </m:sSubPr>
                          <m:e>
                            <m:r>
                              <a:rPr lang="en-US" sz="1400" i="1">
                                <a:latin typeface="Cambria Math" panose="02040503050406030204" pitchFamily="18" charset="0"/>
                              </a:rPr>
                              <m:t>𝑟</m:t>
                            </m:r>
                          </m:e>
                          <m:sub>
                            <m:r>
                              <a:rPr lang="en-US" sz="1400" i="1">
                                <a:latin typeface="Cambria Math" panose="02040503050406030204" pitchFamily="18" charset="0"/>
                              </a:rPr>
                              <m:t>6</m:t>
                            </m:r>
                          </m:sub>
                        </m:sSub>
                        <m:r>
                          <m:rPr>
                            <m:nor/>
                          </m:rPr>
                          <a:rPr lang="en-US" sz="1400"/>
                          <m:t>,</m:t>
                        </m:r>
                        <m:sSub>
                          <m:sSubPr>
                            <m:ctrlPr>
                              <a:rPr lang="en-US" sz="1400" i="1">
                                <a:latin typeface="Cambria Math" panose="02040503050406030204" pitchFamily="18" charset="0"/>
                              </a:rPr>
                            </m:ctrlPr>
                          </m:sSubPr>
                          <m:e>
                            <m:r>
                              <a:rPr lang="en-US" sz="1400" i="1">
                                <a:latin typeface="Cambria Math" panose="02040503050406030204" pitchFamily="18" charset="0"/>
                              </a:rPr>
                              <m:t>𝑟</m:t>
                            </m:r>
                          </m:e>
                          <m:sub>
                            <m:r>
                              <a:rPr lang="en-US" sz="1400" i="1">
                                <a:latin typeface="Cambria Math" panose="02040503050406030204" pitchFamily="18" charset="0"/>
                              </a:rPr>
                              <m:t>7</m:t>
                            </m:r>
                          </m:sub>
                        </m:sSub>
                        <m:r>
                          <a:rPr lang="en-US" sz="1400" i="1">
                            <a:latin typeface="Cambria Math" panose="02040503050406030204" pitchFamily="18" charset="0"/>
                          </a:rPr>
                          <m:t>},</m:t>
                        </m:r>
                      </m:oMath>
                    </m:oMathPara>
                  </a14:m>
                  <a:endParaRPr lang="en-US" sz="1400" dirty="0"/>
                </a:p>
              </p:txBody>
            </p:sp>
          </mc:Choice>
          <mc:Fallback xmlns="">
            <p:sp>
              <p:nvSpPr>
                <p:cNvPr id="19" name="Rectangle 18"/>
                <p:cNvSpPr>
                  <a:spLocks noRot="1" noChangeAspect="1" noMove="1" noResize="1" noEditPoints="1" noAdjustHandles="1" noChangeArrowheads="1" noChangeShapeType="1" noTextEdit="1"/>
                </p:cNvSpPr>
                <p:nvPr/>
              </p:nvSpPr>
              <p:spPr>
                <a:xfrm>
                  <a:off x="2023480" y="2870335"/>
                  <a:ext cx="965074" cy="307777"/>
                </a:xfrm>
                <a:prstGeom prst="rect">
                  <a:avLst/>
                </a:prstGeom>
                <a:blipFill rotWithShape="0">
                  <a:blip r:embed="rId10"/>
                  <a:stretch>
                    <a:fillRect b="-78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1777037" y="3523807"/>
                  <a:ext cx="1498580" cy="523220"/>
                </a:xfrm>
                <a:prstGeom prst="rect">
                  <a:avLst/>
                </a:prstGeom>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1400">
                            <a:latin typeface="Cambria Math" panose="02040503050406030204" pitchFamily="18" charset="0"/>
                          </a:rPr>
                          <m:t>{</m:t>
                        </m:r>
                        <m:sSub>
                          <m:sSubPr>
                            <m:ctrlPr>
                              <a:rPr lang="en-US" sz="1400" i="1">
                                <a:latin typeface="Cambria Math" panose="02040503050406030204" pitchFamily="18" charset="0"/>
                              </a:rPr>
                            </m:ctrlPr>
                          </m:sSubPr>
                          <m:e>
                            <m:r>
                              <a:rPr lang="en-US" sz="1400" i="1">
                                <a:latin typeface="Cambria Math" panose="02040503050406030204" pitchFamily="18" charset="0"/>
                              </a:rPr>
                              <m:t>𝑟</m:t>
                            </m:r>
                          </m:e>
                          <m:sub>
                            <m:r>
                              <a:rPr lang="en-US" sz="1400" i="1">
                                <a:latin typeface="Cambria Math" panose="02040503050406030204" pitchFamily="18" charset="0"/>
                              </a:rPr>
                              <m:t>3</m:t>
                            </m:r>
                          </m:sub>
                        </m:sSub>
                        <m:r>
                          <m:rPr>
                            <m:nor/>
                          </m:rPr>
                          <a:rPr lang="en-US" sz="1400"/>
                          <m:t>,</m:t>
                        </m:r>
                        <m:sSub>
                          <m:sSubPr>
                            <m:ctrlPr>
                              <a:rPr lang="en-US" sz="1400" i="1">
                                <a:latin typeface="Cambria Math" panose="02040503050406030204" pitchFamily="18" charset="0"/>
                              </a:rPr>
                            </m:ctrlPr>
                          </m:sSubPr>
                          <m:e>
                            <m:r>
                              <a:rPr lang="en-US" sz="1400" i="1">
                                <a:latin typeface="Cambria Math" panose="02040503050406030204" pitchFamily="18" charset="0"/>
                              </a:rPr>
                              <m:t>𝑟</m:t>
                            </m:r>
                          </m:e>
                          <m:sub>
                            <m:r>
                              <a:rPr lang="en-US" sz="1400" i="1">
                                <a:latin typeface="Cambria Math" panose="02040503050406030204" pitchFamily="18" charset="0"/>
                              </a:rPr>
                              <m:t>5</m:t>
                            </m:r>
                          </m:sub>
                        </m:sSub>
                        <m:r>
                          <a:rPr lang="en-US" sz="1400" i="1">
                            <a:latin typeface="Cambria Math" panose="02040503050406030204" pitchFamily="18" charset="0"/>
                          </a:rPr>
                          <m:t>,</m:t>
                        </m:r>
                        <m:sSub>
                          <m:sSubPr>
                            <m:ctrlPr>
                              <a:rPr lang="en-US" sz="1400" i="1">
                                <a:latin typeface="Cambria Math" panose="02040503050406030204" pitchFamily="18" charset="0"/>
                              </a:rPr>
                            </m:ctrlPr>
                          </m:sSubPr>
                          <m:e>
                            <m:r>
                              <a:rPr lang="en-US" sz="1400" i="1">
                                <a:latin typeface="Cambria Math" panose="02040503050406030204" pitchFamily="18" charset="0"/>
                              </a:rPr>
                              <m:t>𝑟</m:t>
                            </m:r>
                          </m:e>
                          <m:sub>
                            <m:r>
                              <a:rPr lang="en-US" sz="1400" i="1">
                                <a:latin typeface="Cambria Math" panose="02040503050406030204" pitchFamily="18" charset="0"/>
                              </a:rPr>
                              <m:t>7</m:t>
                            </m:r>
                          </m:sub>
                        </m:sSub>
                        <m:r>
                          <a:rPr lang="en-US" sz="1400" i="1">
                            <a:latin typeface="Cambria Math" panose="02040503050406030204" pitchFamily="18" charset="0"/>
                          </a:rPr>
                          <m:t>},</m:t>
                        </m:r>
                      </m:oMath>
                    </m:oMathPara>
                  </a14:m>
                  <a:endParaRPr lang="en-US" sz="1400" dirty="0"/>
                </a:p>
                <a:p>
                  <a:pPr algn="ctr"/>
                  <a:r>
                    <a:rPr lang="en-US" sz="1400" dirty="0"/>
                    <a:t>…</a:t>
                  </a:r>
                </a:p>
              </p:txBody>
            </p:sp>
          </mc:Choice>
          <mc:Fallback xmlns="">
            <p:sp>
              <p:nvSpPr>
                <p:cNvPr id="20" name="Rectangle 19"/>
                <p:cNvSpPr>
                  <a:spLocks noRot="1" noChangeAspect="1" noMove="1" noResize="1" noEditPoints="1" noAdjustHandles="1" noChangeArrowheads="1" noChangeShapeType="1" noTextEdit="1"/>
                </p:cNvSpPr>
                <p:nvPr/>
              </p:nvSpPr>
              <p:spPr>
                <a:xfrm>
                  <a:off x="1777037" y="3523807"/>
                  <a:ext cx="1498580" cy="523220"/>
                </a:xfrm>
                <a:prstGeom prst="rect">
                  <a:avLst/>
                </a:prstGeom>
                <a:blipFill rotWithShape="0">
                  <a:blip r:embed="rId11"/>
                  <a:stretch>
                    <a:fillRect b="-11765"/>
                  </a:stretch>
                </a:blipFill>
              </p:spPr>
              <p:txBody>
                <a:bodyPr/>
                <a:lstStyle/>
                <a:p>
                  <a:r>
                    <a:rPr lang="en-US">
                      <a:noFill/>
                    </a:rPr>
                    <a:t> </a:t>
                  </a:r>
                </a:p>
              </p:txBody>
            </p:sp>
          </mc:Fallback>
        </mc:AlternateContent>
        <p:sp>
          <p:nvSpPr>
            <p:cNvPr id="36" name="Rectangle 35"/>
            <p:cNvSpPr/>
            <p:nvPr/>
          </p:nvSpPr>
          <p:spPr>
            <a:xfrm>
              <a:off x="2297966" y="3114403"/>
              <a:ext cx="343364" cy="369332"/>
            </a:xfrm>
            <a:prstGeom prst="rect">
              <a:avLst/>
            </a:prstGeom>
          </p:spPr>
          <p:txBody>
            <a:bodyPr wrap="none">
              <a:spAutoFit/>
            </a:bodyPr>
            <a:lstStyle/>
            <a:p>
              <a:pPr algn="ctr"/>
              <a:r>
                <a:rPr lang="en-US" dirty="0"/>
                <a:t>…</a:t>
              </a:r>
            </a:p>
          </p:txBody>
        </p:sp>
      </p:grpSp>
      <p:grpSp>
        <p:nvGrpSpPr>
          <p:cNvPr id="88" name="Group 87"/>
          <p:cNvGrpSpPr/>
          <p:nvPr/>
        </p:nvGrpSpPr>
        <p:grpSpPr>
          <a:xfrm>
            <a:off x="6416036" y="2382699"/>
            <a:ext cx="2313686" cy="1372029"/>
            <a:chOff x="6416036" y="2458899"/>
            <a:chExt cx="2313686" cy="1372029"/>
          </a:xfrm>
        </p:grpSpPr>
        <mc:AlternateContent xmlns:mc="http://schemas.openxmlformats.org/markup-compatibility/2006" xmlns:a14="http://schemas.microsoft.com/office/drawing/2010/main">
          <mc:Choice Requires="a14">
            <p:sp>
              <p:nvSpPr>
                <p:cNvPr id="35" name="Rectangle 34"/>
                <p:cNvSpPr/>
                <p:nvPr/>
              </p:nvSpPr>
              <p:spPr>
                <a:xfrm>
                  <a:off x="6416036" y="2458899"/>
                  <a:ext cx="2001382" cy="307777"/>
                </a:xfrm>
                <a:prstGeom prst="rect">
                  <a:avLst/>
                </a:prstGeom>
              </p:spPr>
              <p:txBody>
                <a:bodyPr wrap="none">
                  <a:spAutoFit/>
                </a:bodyPr>
                <a:lstStyle/>
                <a:p>
                  <a:pPr lvl="1"/>
                  <a:r>
                    <a:rPr lang="en-US" sz="1400" dirty="0" smtClean="0">
                      <a:sym typeface="Wingdings" panose="05000000000000000000" pitchFamily="2" charset="2"/>
                    </a:rPr>
                    <a:t>&lt;</a:t>
                  </a:r>
                  <a14:m>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rPr>
                            <m:t>𝑜𝑑</m:t>
                          </m:r>
                        </m:e>
                        <m:sub>
                          <m:r>
                            <a:rPr lang="en-US" sz="1400" i="1">
                              <a:latin typeface="Cambria Math" panose="02040503050406030204" pitchFamily="18" charset="0"/>
                            </a:rPr>
                            <m:t>1</m:t>
                          </m:r>
                        </m:sub>
                      </m:sSub>
                      <m:r>
                        <a:rPr lang="en-US" sz="1400" i="1">
                          <a:latin typeface="Cambria Math" panose="02040503050406030204" pitchFamily="18" charset="0"/>
                        </a:rPr>
                        <m:t>,</m:t>
                      </m:r>
                    </m:oMath>
                  </a14:m>
                  <a:r>
                    <a:rPr lang="en-US" sz="1400" dirty="0">
                      <a:sym typeface="Wingdings" panose="05000000000000000000" pitchFamily="2" charset="2"/>
                    </a:rPr>
                    <a:t> </a:t>
                  </a:r>
                  <a14:m>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rPr>
                            <m:t>𝑜𝑑</m:t>
                          </m:r>
                        </m:e>
                        <m:sub>
                          <m:r>
                            <a:rPr lang="en-US" sz="1400" i="1">
                              <a:latin typeface="Cambria Math" panose="02040503050406030204" pitchFamily="18" charset="0"/>
                            </a:rPr>
                            <m:t>2</m:t>
                          </m:r>
                        </m:sub>
                      </m:sSub>
                    </m:oMath>
                  </a14:m>
                  <a:r>
                    <a:rPr lang="en-US" sz="1400" dirty="0" smtClean="0">
                      <a:sym typeface="Wingdings" panose="05000000000000000000" pitchFamily="2" charset="2"/>
                    </a:rPr>
                    <a:t>,…, </a:t>
                  </a:r>
                  <a14:m>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rPr>
                            <m:t>𝑜𝑑</m:t>
                          </m:r>
                        </m:e>
                        <m:sub>
                          <m:r>
                            <a:rPr lang="en-US" sz="1400" b="0" i="1" smtClean="0">
                              <a:latin typeface="Cambria Math" panose="02040503050406030204" pitchFamily="18" charset="0"/>
                            </a:rPr>
                            <m:t>𝑠</m:t>
                          </m:r>
                        </m:sub>
                      </m:sSub>
                    </m:oMath>
                  </a14:m>
                  <a:r>
                    <a:rPr lang="en-US" sz="1400" dirty="0">
                      <a:sym typeface="Wingdings" panose="05000000000000000000" pitchFamily="2" charset="2"/>
                    </a:rPr>
                    <a:t>&gt;</a:t>
                  </a:r>
                  <a:endParaRPr lang="en-US" sz="1400" dirty="0"/>
                </a:p>
              </p:txBody>
            </p:sp>
          </mc:Choice>
          <mc:Fallback xmlns="">
            <p:sp>
              <p:nvSpPr>
                <p:cNvPr id="35" name="Rectangle 34"/>
                <p:cNvSpPr>
                  <a:spLocks noRot="1" noChangeAspect="1" noMove="1" noResize="1" noEditPoints="1" noAdjustHandles="1" noChangeArrowheads="1" noChangeShapeType="1" noTextEdit="1"/>
                </p:cNvSpPr>
                <p:nvPr/>
              </p:nvSpPr>
              <p:spPr>
                <a:xfrm>
                  <a:off x="6416036" y="2458899"/>
                  <a:ext cx="2001382" cy="307777"/>
                </a:xfrm>
                <a:prstGeom prst="rect">
                  <a:avLst/>
                </a:prstGeom>
                <a:blipFill rotWithShape="0">
                  <a:blip r:embed="rId12"/>
                  <a:stretch>
                    <a:fillRect t="-4000" b="-20000"/>
                  </a:stretch>
                </a:blipFill>
              </p:spPr>
              <p:txBody>
                <a:bodyPr/>
                <a:lstStyle/>
                <a:p>
                  <a:r>
                    <a:rPr lang="en-US">
                      <a:noFill/>
                    </a:rPr>
                    <a:t> </a:t>
                  </a:r>
                </a:p>
              </p:txBody>
            </p:sp>
          </mc:Fallback>
        </mc:AlternateContent>
        <p:cxnSp>
          <p:nvCxnSpPr>
            <p:cNvPr id="39" name="Straight Arrow Connector 38"/>
            <p:cNvCxnSpPr/>
            <p:nvPr/>
          </p:nvCxnSpPr>
          <p:spPr>
            <a:xfrm>
              <a:off x="6507476" y="2965846"/>
              <a:ext cx="32766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6507476" y="3704771"/>
              <a:ext cx="32766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79" name="Group 78"/>
            <p:cNvGrpSpPr/>
            <p:nvPr/>
          </p:nvGrpSpPr>
          <p:grpSpPr>
            <a:xfrm>
              <a:off x="6423656" y="2623038"/>
              <a:ext cx="2306066" cy="1207890"/>
              <a:chOff x="6423656" y="2623038"/>
              <a:chExt cx="2306066" cy="1207890"/>
            </a:xfrm>
          </p:grpSpPr>
          <p:cxnSp>
            <p:nvCxnSpPr>
              <p:cNvPr id="38" name="Straight Arrow Connector 37"/>
              <p:cNvCxnSpPr/>
              <p:nvPr/>
            </p:nvCxnSpPr>
            <p:spPr>
              <a:xfrm>
                <a:off x="6507476" y="2623038"/>
                <a:ext cx="32766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1" name="Rectangle 40"/>
                  <p:cNvSpPr/>
                  <p:nvPr/>
                </p:nvSpPr>
                <p:spPr>
                  <a:xfrm>
                    <a:off x="6457946" y="3523151"/>
                    <a:ext cx="2271776" cy="307777"/>
                  </a:xfrm>
                  <a:prstGeom prst="rect">
                    <a:avLst/>
                  </a:prstGeom>
                </p:spPr>
                <p:txBody>
                  <a:bodyPr wrap="none">
                    <a:spAutoFit/>
                  </a:bodyPr>
                  <a:lstStyle/>
                  <a:p>
                    <a:pPr lvl="1"/>
                    <a:r>
                      <a:rPr lang="en-US" sz="1400" dirty="0" smtClean="0">
                        <a:sym typeface="Wingdings" panose="05000000000000000000" pitchFamily="2" charset="2"/>
                      </a:rPr>
                      <a:t>&lt;</a:t>
                    </a:r>
                    <a14:m>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rPr>
                              <m:t>𝑜𝑑</m:t>
                            </m:r>
                            <m:r>
                              <a:rPr lang="en-US" sz="1400" b="0" i="1" smtClean="0">
                                <a:latin typeface="Cambria Math" panose="02040503050406030204" pitchFamily="18" charset="0"/>
                              </a:rPr>
                              <m:t>′′</m:t>
                            </m:r>
                          </m:e>
                          <m:sub>
                            <m:r>
                              <a:rPr lang="en-US" sz="1400" i="1">
                                <a:latin typeface="Cambria Math" panose="02040503050406030204" pitchFamily="18" charset="0"/>
                              </a:rPr>
                              <m:t>1</m:t>
                            </m:r>
                          </m:sub>
                        </m:sSub>
                        <m:r>
                          <a:rPr lang="en-US" sz="1400" i="1">
                            <a:latin typeface="Cambria Math" panose="02040503050406030204" pitchFamily="18" charset="0"/>
                          </a:rPr>
                          <m:t>,</m:t>
                        </m:r>
                      </m:oMath>
                    </a14:m>
                    <a:r>
                      <a:rPr lang="en-US" sz="1400" dirty="0">
                        <a:sym typeface="Wingdings" panose="05000000000000000000" pitchFamily="2" charset="2"/>
                      </a:rPr>
                      <a:t> </a:t>
                    </a:r>
                    <a14:m>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rPr>
                              <m:t>𝑜𝑑</m:t>
                            </m:r>
                            <m:r>
                              <a:rPr lang="en-US" sz="1400" b="0" i="1" smtClean="0">
                                <a:latin typeface="Cambria Math" panose="02040503050406030204" pitchFamily="18" charset="0"/>
                              </a:rPr>
                              <m:t>′′</m:t>
                            </m:r>
                          </m:e>
                          <m:sub>
                            <m:r>
                              <a:rPr lang="en-US" sz="1400" i="1">
                                <a:latin typeface="Cambria Math" panose="02040503050406030204" pitchFamily="18" charset="0"/>
                              </a:rPr>
                              <m:t>2</m:t>
                            </m:r>
                          </m:sub>
                        </m:sSub>
                      </m:oMath>
                    </a14:m>
                    <a:r>
                      <a:rPr lang="en-US" sz="1400" dirty="0" smtClean="0">
                        <a:sym typeface="Wingdings" panose="05000000000000000000" pitchFamily="2" charset="2"/>
                      </a:rPr>
                      <a:t>,…, </a:t>
                    </a:r>
                    <a14:m>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rPr>
                              <m:t>𝑜𝑑</m:t>
                            </m:r>
                            <m:r>
                              <a:rPr lang="en-US" sz="1400" b="0" i="1" smtClean="0">
                                <a:latin typeface="Cambria Math" panose="02040503050406030204" pitchFamily="18" charset="0"/>
                              </a:rPr>
                              <m:t>′′</m:t>
                            </m:r>
                          </m:e>
                          <m:sub>
                            <m:r>
                              <a:rPr lang="en-US" sz="1400" b="0" i="1" smtClean="0">
                                <a:latin typeface="Cambria Math" panose="02040503050406030204" pitchFamily="18" charset="0"/>
                              </a:rPr>
                              <m:t>𝑠</m:t>
                            </m:r>
                          </m:sub>
                        </m:sSub>
                      </m:oMath>
                    </a14:m>
                    <a:r>
                      <a:rPr lang="en-US" sz="1400" dirty="0">
                        <a:sym typeface="Wingdings" panose="05000000000000000000" pitchFamily="2" charset="2"/>
                      </a:rPr>
                      <a:t>&gt;</a:t>
                    </a:r>
                    <a:endParaRPr lang="en-US" sz="1400" dirty="0"/>
                  </a:p>
                </p:txBody>
              </p:sp>
            </mc:Choice>
            <mc:Fallback xmlns="">
              <p:sp>
                <p:nvSpPr>
                  <p:cNvPr id="41" name="Rectangle 40"/>
                  <p:cNvSpPr>
                    <a:spLocks noRot="1" noChangeAspect="1" noMove="1" noResize="1" noEditPoints="1" noAdjustHandles="1" noChangeArrowheads="1" noChangeShapeType="1" noTextEdit="1"/>
                  </p:cNvSpPr>
                  <p:nvPr/>
                </p:nvSpPr>
                <p:spPr>
                  <a:xfrm>
                    <a:off x="6457946" y="3523151"/>
                    <a:ext cx="2271776" cy="307777"/>
                  </a:xfrm>
                  <a:prstGeom prst="rect">
                    <a:avLst/>
                  </a:prstGeom>
                  <a:blipFill rotWithShape="0">
                    <a:blip r:embed="rId13"/>
                    <a:stretch>
                      <a:fillRect t="-1961" b="-196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p:cNvSpPr/>
                  <p:nvPr/>
                </p:nvSpPr>
                <p:spPr>
                  <a:xfrm>
                    <a:off x="6423656" y="2802658"/>
                    <a:ext cx="2132315" cy="307777"/>
                  </a:xfrm>
                  <a:prstGeom prst="rect">
                    <a:avLst/>
                  </a:prstGeom>
                </p:spPr>
                <p:txBody>
                  <a:bodyPr wrap="none">
                    <a:spAutoFit/>
                  </a:bodyPr>
                  <a:lstStyle/>
                  <a:p>
                    <a:pPr lvl="1"/>
                    <a:r>
                      <a:rPr lang="en-US" sz="1400" dirty="0" smtClean="0">
                        <a:sym typeface="Wingdings" panose="05000000000000000000" pitchFamily="2" charset="2"/>
                      </a:rPr>
                      <a:t>&lt;</a:t>
                    </a:r>
                    <a14:m>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rPr>
                              <m:t>𝑜𝑑</m:t>
                            </m:r>
                            <m:r>
                              <a:rPr lang="en-US" sz="1400" b="0" i="1" smtClean="0">
                                <a:latin typeface="Cambria Math" panose="02040503050406030204" pitchFamily="18" charset="0"/>
                              </a:rPr>
                              <m:t>′</m:t>
                            </m:r>
                          </m:e>
                          <m:sub>
                            <m:r>
                              <a:rPr lang="en-US" sz="1400" i="1">
                                <a:latin typeface="Cambria Math" panose="02040503050406030204" pitchFamily="18" charset="0"/>
                              </a:rPr>
                              <m:t>1</m:t>
                            </m:r>
                          </m:sub>
                        </m:sSub>
                        <m:r>
                          <a:rPr lang="en-US" sz="1400" i="1">
                            <a:latin typeface="Cambria Math" panose="02040503050406030204" pitchFamily="18" charset="0"/>
                          </a:rPr>
                          <m:t>,</m:t>
                        </m:r>
                      </m:oMath>
                    </a14:m>
                    <a:r>
                      <a:rPr lang="en-US" sz="1400" dirty="0">
                        <a:sym typeface="Wingdings" panose="05000000000000000000" pitchFamily="2" charset="2"/>
                      </a:rPr>
                      <a:t> </a:t>
                    </a:r>
                    <a14:m>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rPr>
                              <m:t>𝑜𝑑</m:t>
                            </m:r>
                            <m:r>
                              <a:rPr lang="en-US" sz="1400" b="0" i="1" smtClean="0">
                                <a:latin typeface="Cambria Math" panose="02040503050406030204" pitchFamily="18" charset="0"/>
                              </a:rPr>
                              <m:t>′</m:t>
                            </m:r>
                          </m:e>
                          <m:sub>
                            <m:r>
                              <a:rPr lang="en-US" sz="1400" i="1">
                                <a:latin typeface="Cambria Math" panose="02040503050406030204" pitchFamily="18" charset="0"/>
                              </a:rPr>
                              <m:t>2</m:t>
                            </m:r>
                          </m:sub>
                        </m:sSub>
                      </m:oMath>
                    </a14:m>
                    <a:r>
                      <a:rPr lang="en-US" sz="1400" dirty="0" smtClean="0">
                        <a:sym typeface="Wingdings" panose="05000000000000000000" pitchFamily="2" charset="2"/>
                      </a:rPr>
                      <a:t>,…, </a:t>
                    </a:r>
                    <a14:m>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rPr>
                              <m:t>𝑜𝑑</m:t>
                            </m:r>
                            <m:r>
                              <a:rPr lang="en-US" sz="1400" b="0" i="1" smtClean="0">
                                <a:latin typeface="Cambria Math" panose="02040503050406030204" pitchFamily="18" charset="0"/>
                              </a:rPr>
                              <m:t>′</m:t>
                            </m:r>
                          </m:e>
                          <m:sub>
                            <m:r>
                              <a:rPr lang="en-US" sz="1400" b="0" i="1" smtClean="0">
                                <a:latin typeface="Cambria Math" panose="02040503050406030204" pitchFamily="18" charset="0"/>
                              </a:rPr>
                              <m:t>𝑠</m:t>
                            </m:r>
                          </m:sub>
                        </m:sSub>
                      </m:oMath>
                    </a14:m>
                    <a:r>
                      <a:rPr lang="en-US" sz="1400" dirty="0">
                        <a:sym typeface="Wingdings" panose="05000000000000000000" pitchFamily="2" charset="2"/>
                      </a:rPr>
                      <a:t>&gt;</a:t>
                    </a:r>
                    <a:endParaRPr lang="en-US" sz="1400" dirty="0"/>
                  </a:p>
                </p:txBody>
              </p:sp>
            </mc:Choice>
            <mc:Fallback xmlns="">
              <p:sp>
                <p:nvSpPr>
                  <p:cNvPr id="42" name="Rectangle 41"/>
                  <p:cNvSpPr>
                    <a:spLocks noRot="1" noChangeAspect="1" noMove="1" noResize="1" noEditPoints="1" noAdjustHandles="1" noChangeArrowheads="1" noChangeShapeType="1" noTextEdit="1"/>
                  </p:cNvSpPr>
                  <p:nvPr/>
                </p:nvSpPr>
                <p:spPr>
                  <a:xfrm>
                    <a:off x="6423656" y="2802658"/>
                    <a:ext cx="2132315" cy="307777"/>
                  </a:xfrm>
                  <a:prstGeom prst="rect">
                    <a:avLst/>
                  </a:prstGeom>
                  <a:blipFill rotWithShape="0">
                    <a:blip r:embed="rId14"/>
                    <a:stretch>
                      <a:fillRect t="-1961" b="-19608"/>
                    </a:stretch>
                  </a:blipFill>
                </p:spPr>
                <p:txBody>
                  <a:bodyPr/>
                  <a:lstStyle/>
                  <a:p>
                    <a:r>
                      <a:rPr lang="en-US">
                        <a:noFill/>
                      </a:rPr>
                      <a:t> </a:t>
                    </a:r>
                  </a:p>
                </p:txBody>
              </p:sp>
            </mc:Fallback>
          </mc:AlternateContent>
          <p:sp>
            <p:nvSpPr>
              <p:cNvPr id="43" name="Rectangle 42"/>
              <p:cNvSpPr/>
              <p:nvPr/>
            </p:nvSpPr>
            <p:spPr>
              <a:xfrm rot="5400000">
                <a:off x="6540798" y="3088634"/>
                <a:ext cx="343364" cy="369332"/>
              </a:xfrm>
              <a:prstGeom prst="rect">
                <a:avLst/>
              </a:prstGeom>
            </p:spPr>
            <p:txBody>
              <a:bodyPr wrap="none">
                <a:spAutoFit/>
              </a:bodyPr>
              <a:lstStyle/>
              <a:p>
                <a:pPr algn="ctr"/>
                <a:r>
                  <a:rPr lang="en-US" dirty="0"/>
                  <a:t>…</a:t>
                </a:r>
              </a:p>
            </p:txBody>
          </p:sp>
          <p:sp>
            <p:nvSpPr>
              <p:cNvPr id="44" name="Rectangle 43"/>
              <p:cNvSpPr/>
              <p:nvPr/>
            </p:nvSpPr>
            <p:spPr>
              <a:xfrm rot="5400000">
                <a:off x="7659557" y="3088634"/>
                <a:ext cx="343364" cy="369332"/>
              </a:xfrm>
              <a:prstGeom prst="rect">
                <a:avLst/>
              </a:prstGeom>
            </p:spPr>
            <p:txBody>
              <a:bodyPr wrap="none">
                <a:spAutoFit/>
              </a:bodyPr>
              <a:lstStyle/>
              <a:p>
                <a:pPr algn="ctr"/>
                <a:r>
                  <a:rPr lang="en-US" dirty="0"/>
                  <a:t>…</a:t>
                </a:r>
              </a:p>
            </p:txBody>
          </p:sp>
        </p:grpSp>
      </p:grpSp>
      <p:grpSp>
        <p:nvGrpSpPr>
          <p:cNvPr id="86" name="Group 85"/>
          <p:cNvGrpSpPr/>
          <p:nvPr/>
        </p:nvGrpSpPr>
        <p:grpSpPr>
          <a:xfrm>
            <a:off x="944880" y="4316522"/>
            <a:ext cx="2717802" cy="1512073"/>
            <a:chOff x="944880" y="4392722"/>
            <a:chExt cx="2717802" cy="1512073"/>
          </a:xfrm>
        </p:grpSpPr>
        <p:grpSp>
          <p:nvGrpSpPr>
            <p:cNvPr id="83" name="Group 82"/>
            <p:cNvGrpSpPr/>
            <p:nvPr/>
          </p:nvGrpSpPr>
          <p:grpSpPr>
            <a:xfrm>
              <a:off x="2273185" y="4723752"/>
              <a:ext cx="128990" cy="135509"/>
              <a:chOff x="2273185" y="4723752"/>
              <a:chExt cx="128990" cy="135509"/>
            </a:xfrm>
          </p:grpSpPr>
          <p:sp>
            <p:nvSpPr>
              <p:cNvPr id="57" name="Oval 56"/>
              <p:cNvSpPr/>
              <p:nvPr/>
            </p:nvSpPr>
            <p:spPr>
              <a:xfrm>
                <a:off x="2356456" y="4813542"/>
                <a:ext cx="45719" cy="4571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2273185" y="4723752"/>
                <a:ext cx="45719" cy="4571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84"/>
            <p:cNvGrpSpPr/>
            <p:nvPr/>
          </p:nvGrpSpPr>
          <p:grpSpPr>
            <a:xfrm>
              <a:off x="944880" y="4392722"/>
              <a:ext cx="2717802" cy="1512073"/>
              <a:chOff x="944880" y="4392722"/>
              <a:chExt cx="2717802" cy="1512073"/>
            </a:xfrm>
          </p:grpSpPr>
          <p:sp>
            <p:nvSpPr>
              <p:cNvPr id="55" name="Right Arrow 54"/>
              <p:cNvSpPr/>
              <p:nvPr/>
            </p:nvSpPr>
            <p:spPr>
              <a:xfrm rot="10800000">
                <a:off x="3294860" y="5087248"/>
                <a:ext cx="367822" cy="195349"/>
              </a:xfrm>
              <a:prstGeom prst="rightArrow">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944880" y="4392722"/>
                <a:ext cx="1696450" cy="1512073"/>
                <a:chOff x="944880" y="4392722"/>
                <a:chExt cx="1696450" cy="1512073"/>
              </a:xfrm>
            </p:grpSpPr>
            <p:sp>
              <p:nvSpPr>
                <p:cNvPr id="56" name="Oval 55"/>
                <p:cNvSpPr/>
                <p:nvPr/>
              </p:nvSpPr>
              <p:spPr>
                <a:xfrm>
                  <a:off x="1529906" y="4968472"/>
                  <a:ext cx="45719" cy="4571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1658497" y="5415644"/>
                  <a:ext cx="45719" cy="4571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flipH="1">
                  <a:off x="1365979" y="5629956"/>
                  <a:ext cx="45720" cy="4572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flipH="1">
                  <a:off x="1518379" y="5466761"/>
                  <a:ext cx="45720" cy="4572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1702976" y="5222273"/>
                  <a:ext cx="45719" cy="4571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1446635" y="4878682"/>
                  <a:ext cx="45719" cy="4571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1575226" y="5325854"/>
                  <a:ext cx="45719" cy="4571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flipH="1">
                  <a:off x="1282708" y="5540166"/>
                  <a:ext cx="45720" cy="4572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flipH="1">
                  <a:off x="1435108" y="5376971"/>
                  <a:ext cx="45720" cy="4572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1619705" y="5192808"/>
                  <a:ext cx="45719" cy="4571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1360562" y="4775813"/>
                  <a:ext cx="45719" cy="4571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1360561" y="4987070"/>
                  <a:ext cx="45719" cy="4571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1235153" y="5242035"/>
                  <a:ext cx="45719" cy="4571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flipH="1">
                  <a:off x="1126785" y="5494447"/>
                  <a:ext cx="45720" cy="4572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flipH="1">
                  <a:off x="1279185" y="5331252"/>
                  <a:ext cx="45720" cy="4572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1463782" y="5147089"/>
                  <a:ext cx="45719" cy="4571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944880" y="4392722"/>
                  <a:ext cx="1696450" cy="151207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87" name="Oval 86"/>
          <p:cNvSpPr/>
          <p:nvPr/>
        </p:nvSpPr>
        <p:spPr>
          <a:xfrm>
            <a:off x="2160777" y="4548187"/>
            <a:ext cx="336359" cy="339322"/>
          </a:xfrm>
          <a:prstGeom prst="ellipse">
            <a:avLst/>
          </a:pr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 name="Group 90"/>
          <p:cNvGrpSpPr/>
          <p:nvPr/>
        </p:nvGrpSpPr>
        <p:grpSpPr>
          <a:xfrm>
            <a:off x="4602084" y="3823607"/>
            <a:ext cx="4127638" cy="2153566"/>
            <a:chOff x="4602084" y="3899807"/>
            <a:chExt cx="4127638" cy="2153566"/>
          </a:xfrm>
        </p:grpSpPr>
        <p:grpSp>
          <p:nvGrpSpPr>
            <p:cNvPr id="80" name="Group 79"/>
            <p:cNvGrpSpPr/>
            <p:nvPr/>
          </p:nvGrpSpPr>
          <p:grpSpPr>
            <a:xfrm>
              <a:off x="4760695" y="3899807"/>
              <a:ext cx="3969027" cy="2153566"/>
              <a:chOff x="4760695" y="3899807"/>
              <a:chExt cx="3969027" cy="2153566"/>
            </a:xfrm>
          </p:grpSpPr>
          <p:pic>
            <p:nvPicPr>
              <p:cNvPr id="4" name="Picture 3"/>
              <p:cNvPicPr/>
              <p:nvPr/>
            </p:nvPicPr>
            <p:blipFill rotWithShape="1">
              <a:blip r:embed="rId15" cstate="print">
                <a:extLst>
                  <a:ext uri="{28A0092B-C50C-407E-A947-70E740481C1C}">
                    <a14:useLocalDpi xmlns:a14="http://schemas.microsoft.com/office/drawing/2010/main" val="0"/>
                  </a:ext>
                </a:extLst>
              </a:blip>
              <a:srcRect l="1407" t="3784" r="57381" b="4357"/>
              <a:stretch/>
            </p:blipFill>
            <p:spPr bwMode="auto">
              <a:xfrm>
                <a:off x="6639970" y="4146007"/>
                <a:ext cx="2089752" cy="1907366"/>
              </a:xfrm>
              <a:prstGeom prst="rect">
                <a:avLst/>
              </a:prstGeom>
              <a:noFill/>
              <a:ln>
                <a:noFill/>
              </a:ln>
              <a:extLst>
                <a:ext uri="{53640926-AAD7-44D8-BBD7-CCE9431645EC}">
                  <a14:shadowObscured xmlns:a14="http://schemas.microsoft.com/office/drawing/2010/main"/>
                </a:ext>
              </a:extLst>
            </p:spPr>
          </p:pic>
          <p:sp>
            <p:nvSpPr>
              <p:cNvPr id="45" name="Right Arrow 44"/>
              <p:cNvSpPr/>
              <p:nvPr/>
            </p:nvSpPr>
            <p:spPr>
              <a:xfrm rot="5400000">
                <a:off x="7567485" y="3986043"/>
                <a:ext cx="367822" cy="195349"/>
              </a:xfrm>
              <a:prstGeom prst="rightArrow">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5464372" y="4758667"/>
                <a:ext cx="45719" cy="4571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5464371" y="4969924"/>
                <a:ext cx="45719" cy="4571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5218313" y="5370939"/>
                <a:ext cx="45719" cy="4571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flipH="1">
                <a:off x="4760695" y="5645576"/>
                <a:ext cx="45720" cy="4572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flipH="1">
                <a:off x="5078195" y="5482381"/>
                <a:ext cx="45720" cy="4572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5281842" y="5215668"/>
                <a:ext cx="45719" cy="4571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Arrow 51"/>
              <p:cNvSpPr/>
              <p:nvPr/>
            </p:nvSpPr>
            <p:spPr>
              <a:xfrm rot="10800000">
                <a:off x="6093934" y="5077346"/>
                <a:ext cx="367822" cy="195349"/>
              </a:xfrm>
              <a:prstGeom prst="rightArrow">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Rectangle 89"/>
            <p:cNvSpPr/>
            <p:nvPr/>
          </p:nvSpPr>
          <p:spPr>
            <a:xfrm>
              <a:off x="4602084" y="5681468"/>
              <a:ext cx="1323896" cy="369332"/>
            </a:xfrm>
            <a:prstGeom prst="rect">
              <a:avLst/>
            </a:prstGeom>
          </p:spPr>
          <p:txBody>
            <a:bodyPr wrap="square">
              <a:spAutoFit/>
            </a:bodyPr>
            <a:lstStyle/>
            <a:p>
              <a:r>
                <a:rPr lang="en-US" dirty="0" smtClean="0">
                  <a:solidFill>
                    <a:srgbClr val="000000"/>
                  </a:solidFill>
                  <a:latin typeface="Times New Roman" panose="02020603050405020304" pitchFamily="18" charset="0"/>
                  <a:ea typeface="宋体" panose="02010600030101010101" pitchFamily="2" charset="-122"/>
                </a:rPr>
                <a:t>Skyline </a:t>
              </a:r>
              <a:r>
                <a:rPr lang="en-US" i="1" dirty="0" err="1" smtClean="0">
                  <a:solidFill>
                    <a:srgbClr val="000000"/>
                  </a:solidFill>
                  <a:latin typeface="Times New Roman" panose="02020603050405020304" pitchFamily="18" charset="0"/>
                  <a:ea typeface="宋体" panose="02010600030101010101" pitchFamily="2" charset="-122"/>
                </a:rPr>
                <a:t>od</a:t>
              </a:r>
              <a:r>
                <a:rPr lang="en-US" dirty="0" err="1" smtClean="0">
                  <a:solidFill>
                    <a:srgbClr val="000000"/>
                  </a:solidFill>
                  <a:latin typeface="Times New Roman" panose="02020603050405020304" pitchFamily="18" charset="0"/>
                  <a:ea typeface="宋体" panose="02010600030101010101" pitchFamily="2" charset="-122"/>
                </a:rPr>
                <a:t>s</a:t>
              </a:r>
              <a:endParaRPr lang="en-US" dirty="0"/>
            </a:p>
          </p:txBody>
        </p:sp>
      </p:grpSp>
      <p:grpSp>
        <p:nvGrpSpPr>
          <p:cNvPr id="93" name="Group 92"/>
          <p:cNvGrpSpPr/>
          <p:nvPr/>
        </p:nvGrpSpPr>
        <p:grpSpPr>
          <a:xfrm>
            <a:off x="2622304" y="3895123"/>
            <a:ext cx="6228393" cy="2579539"/>
            <a:chOff x="2622304" y="3971323"/>
            <a:chExt cx="6228393" cy="2579539"/>
          </a:xfrm>
        </p:grpSpPr>
        <p:grpSp>
          <p:nvGrpSpPr>
            <p:cNvPr id="84" name="Group 83"/>
            <p:cNvGrpSpPr/>
            <p:nvPr/>
          </p:nvGrpSpPr>
          <p:grpSpPr>
            <a:xfrm>
              <a:off x="2622304" y="3971323"/>
              <a:ext cx="6228393" cy="2579539"/>
              <a:chOff x="2622304" y="3971323"/>
              <a:chExt cx="6228393" cy="2579539"/>
            </a:xfrm>
          </p:grpSpPr>
          <p:sp>
            <p:nvSpPr>
              <p:cNvPr id="53" name="Right Arrow 52"/>
              <p:cNvSpPr/>
              <p:nvPr/>
            </p:nvSpPr>
            <p:spPr>
              <a:xfrm rot="16200000">
                <a:off x="4883302" y="4057559"/>
                <a:ext cx="367822" cy="195349"/>
              </a:xfrm>
              <a:prstGeom prst="rightArrow">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4" name="Rectangle 53"/>
                  <p:cNvSpPr/>
                  <p:nvPr/>
                </p:nvSpPr>
                <p:spPr>
                  <a:xfrm>
                    <a:off x="2622304" y="6027642"/>
                    <a:ext cx="6228393" cy="523220"/>
                  </a:xfrm>
                  <a:prstGeom prst="rect">
                    <a:avLst/>
                  </a:prstGeom>
                </p:spPr>
                <p:txBody>
                  <a:bodyPr wrap="square">
                    <a:spAutoFit/>
                  </a:bodyPr>
                  <a:lstStyle/>
                  <a:p>
                    <a:pPr algn="r"/>
                    <a:r>
                      <a:rPr lang="en-US" sz="1400" i="1" dirty="0">
                        <a:latin typeface="Times New Roman" panose="02020603050405020304" pitchFamily="18" charset="0"/>
                        <a:ea typeface="宋体" panose="02010600030101010101" pitchFamily="2" charset="-122"/>
                      </a:rPr>
                      <a:t>If a set of entries’ upper bound of </a:t>
                    </a:r>
                    <a14:m>
                      <m:oMath xmlns:m="http://schemas.openxmlformats.org/officeDocument/2006/math">
                        <m:r>
                          <a:rPr lang="en-US" sz="1400" i="1">
                            <a:effectLst/>
                            <a:latin typeface="Cambria Math" panose="02040503050406030204" pitchFamily="18" charset="0"/>
                            <a:ea typeface="宋体" panose="02010600030101010101" pitchFamily="2" charset="-122"/>
                            <a:cs typeface="Times New Roman" panose="02020603050405020304" pitchFamily="18" charset="0"/>
                          </a:rPr>
                          <m:t>𝑜𝑑</m:t>
                        </m:r>
                      </m:oMath>
                    </a14:m>
                    <a:r>
                      <a:rPr lang="en-US" sz="1400" i="1" dirty="0">
                        <a:effectLst/>
                        <a:latin typeface="Times New Roman" panose="02020603050405020304" pitchFamily="18" charset="0"/>
                        <a:ea typeface="宋体" panose="02010600030101010101" pitchFamily="2" charset="-122"/>
                      </a:rPr>
                      <a:t> is dominated by existing skyline combinations, all the combinations of its subsets will be dominated by the skyline too</a:t>
                    </a:r>
                    <a:r>
                      <a:rPr lang="en-US" sz="1400" dirty="0">
                        <a:effectLst/>
                        <a:latin typeface="Times New Roman" panose="02020603050405020304" pitchFamily="18" charset="0"/>
                        <a:ea typeface="宋体" panose="02010600030101010101" pitchFamily="2" charset="-122"/>
                      </a:rPr>
                      <a:t>. </a:t>
                    </a:r>
                    <a:endParaRPr lang="en-US" sz="1400" dirty="0"/>
                  </a:p>
                </p:txBody>
              </p:sp>
            </mc:Choice>
            <mc:Fallback xmlns="">
              <p:sp>
                <p:nvSpPr>
                  <p:cNvPr id="54" name="Rectangle 53"/>
                  <p:cNvSpPr>
                    <a:spLocks noRot="1" noChangeAspect="1" noMove="1" noResize="1" noEditPoints="1" noAdjustHandles="1" noChangeArrowheads="1" noChangeShapeType="1" noTextEdit="1"/>
                  </p:cNvSpPr>
                  <p:nvPr/>
                </p:nvSpPr>
                <p:spPr>
                  <a:xfrm>
                    <a:off x="2622304" y="6027642"/>
                    <a:ext cx="6228393" cy="523220"/>
                  </a:xfrm>
                  <a:prstGeom prst="rect">
                    <a:avLst/>
                  </a:prstGeom>
                  <a:blipFill rotWithShape="0">
                    <a:blip r:embed="rId16"/>
                    <a:stretch>
                      <a:fillRect t="-1163" r="-978" b="-10465"/>
                    </a:stretch>
                  </a:blipFill>
                </p:spPr>
                <p:txBody>
                  <a:bodyPr/>
                  <a:lstStyle/>
                  <a:p>
                    <a:r>
                      <a:rPr lang="en-US">
                        <a:noFill/>
                      </a:rPr>
                      <a:t> </a:t>
                    </a:r>
                  </a:p>
                </p:txBody>
              </p:sp>
            </mc:Fallback>
          </mc:AlternateContent>
        </p:grpSp>
        <p:sp>
          <p:nvSpPr>
            <p:cNvPr id="92" name="Rectangle 91"/>
            <p:cNvSpPr/>
            <p:nvPr/>
          </p:nvSpPr>
          <p:spPr>
            <a:xfrm>
              <a:off x="5244602" y="3995962"/>
              <a:ext cx="1171434" cy="369332"/>
            </a:xfrm>
            <a:prstGeom prst="rect">
              <a:avLst/>
            </a:prstGeom>
          </p:spPr>
          <p:txBody>
            <a:bodyPr wrap="square">
              <a:spAutoFit/>
            </a:bodyPr>
            <a:lstStyle/>
            <a:p>
              <a:r>
                <a:rPr lang="en-US" i="1" dirty="0" smtClean="0">
                  <a:latin typeface="Times New Roman" panose="02020603050405020304" pitchFamily="18" charset="0"/>
                  <a:ea typeface="宋体" panose="02010600030101010101" pitchFamily="2" charset="-122"/>
                </a:rPr>
                <a:t>Pruning</a:t>
              </a:r>
              <a:endParaRPr lang="en-US" dirty="0"/>
            </a:p>
          </p:txBody>
        </p:sp>
      </p:grpSp>
    </p:spTree>
    <p:extLst>
      <p:ext uri="{BB962C8B-B14F-4D97-AF65-F5344CB8AC3E}">
        <p14:creationId xmlns:p14="http://schemas.microsoft.com/office/powerpoint/2010/main" val="334025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wipe(left)">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8"/>
                                        </p:tgtEl>
                                        <p:attrNameLst>
                                          <p:attrName>style.visibility</p:attrName>
                                        </p:attrNameLst>
                                      </p:cBhvr>
                                      <p:to>
                                        <p:strVal val="visible"/>
                                      </p:to>
                                    </p:set>
                                    <p:animEffect transition="in" filter="wipe(left)">
                                      <p:cBhvr>
                                        <p:cTn id="17" dur="500"/>
                                        <p:tgtEl>
                                          <p:spTgt spid="8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1"/>
                                        </p:tgtEl>
                                        <p:attrNameLst>
                                          <p:attrName>style.visibility</p:attrName>
                                        </p:attrNameLst>
                                      </p:cBhvr>
                                      <p:to>
                                        <p:strVal val="visible"/>
                                      </p:to>
                                    </p:set>
                                    <p:animEffect transition="in" filter="wipe(up)">
                                      <p:cBhvr>
                                        <p:cTn id="22" dur="500"/>
                                        <p:tgtEl>
                                          <p:spTgt spid="9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wipe(down)">
                                      <p:cBhvr>
                                        <p:cTn id="27" dur="500"/>
                                        <p:tgtEl>
                                          <p:spTgt spid="9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86"/>
                                        </p:tgtEl>
                                        <p:attrNameLst>
                                          <p:attrName>style.visibility</p:attrName>
                                        </p:attrNameLst>
                                      </p:cBhvr>
                                      <p:to>
                                        <p:strVal val="visible"/>
                                      </p:to>
                                    </p:set>
                                    <p:animEffect transition="in" filter="wipe(right)">
                                      <p:cBhvr>
                                        <p:cTn id="32" dur="500"/>
                                        <p:tgtEl>
                                          <p:spTgt spid="8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7"/>
                                        </p:tgtEl>
                                        <p:attrNameLst>
                                          <p:attrName>style.visibility</p:attrName>
                                        </p:attrNameLst>
                                      </p:cBhvr>
                                      <p:to>
                                        <p:strVal val="visible"/>
                                      </p:to>
                                    </p:set>
                                    <p:animEffect transition="in" filter="fade">
                                      <p:cBhvr>
                                        <p:cTn id="3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9099"/>
            <a:ext cx="7886700" cy="964851"/>
          </a:xfrm>
        </p:spPr>
        <p:txBody>
          <a:bodyPr/>
          <a:lstStyle/>
          <a:p>
            <a:r>
              <a:rPr lang="en-US" dirty="0" smtClean="0"/>
              <a:t>Evaluation</a:t>
            </a:r>
            <a:endParaRPr lang="en-US" dirty="0"/>
          </a:p>
        </p:txBody>
      </p:sp>
      <p:sp>
        <p:nvSpPr>
          <p:cNvPr id="3" name="Content Placeholder 2"/>
          <p:cNvSpPr>
            <a:spLocks noGrp="1"/>
          </p:cNvSpPr>
          <p:nvPr>
            <p:ph idx="1"/>
          </p:nvPr>
        </p:nvSpPr>
        <p:spPr>
          <a:xfrm>
            <a:off x="628650" y="1238250"/>
            <a:ext cx="7886700" cy="4351338"/>
          </a:xfrm>
        </p:spPr>
        <p:txBody>
          <a:bodyPr/>
          <a:lstStyle/>
          <a:p>
            <a:r>
              <a:rPr lang="en-US" dirty="0" smtClean="0"/>
              <a:t>Datasets</a:t>
            </a:r>
            <a:endParaRPr lang="en-US" dirty="0"/>
          </a:p>
        </p:txBody>
      </p:sp>
      <p:grpSp>
        <p:nvGrpSpPr>
          <p:cNvPr id="8" name="Group 7"/>
          <p:cNvGrpSpPr/>
          <p:nvPr/>
        </p:nvGrpSpPr>
        <p:grpSpPr>
          <a:xfrm>
            <a:off x="5029200" y="1962150"/>
            <a:ext cx="3819526" cy="4448175"/>
            <a:chOff x="4057651" y="448432"/>
            <a:chExt cx="4819650" cy="5961893"/>
          </a:xfrm>
        </p:grpSpPr>
        <p:pic>
          <p:nvPicPr>
            <p:cNvPr id="4" name="Picture 3" descr="C:\Users\yuzheng\AppData\Local\Microsoft\Windows\INetCache\Content.Word\700.bmp"/>
            <p:cNvPicPr/>
            <p:nvPr/>
          </p:nvPicPr>
          <p:blipFill rotWithShape="1">
            <a:blip r:embed="rId2" cstate="print">
              <a:extLst>
                <a:ext uri="{28A0092B-C50C-407E-A947-70E740481C1C}">
                  <a14:useLocalDpi xmlns:a14="http://schemas.microsoft.com/office/drawing/2010/main" val="0"/>
                </a:ext>
              </a:extLst>
            </a:blip>
            <a:srcRect l="25575" t="21603" r="30080" b="25036"/>
            <a:stretch/>
          </p:blipFill>
          <p:spPr bwMode="auto">
            <a:xfrm>
              <a:off x="4057651" y="448432"/>
              <a:ext cx="2300337" cy="2873664"/>
            </a:xfrm>
            <a:prstGeom prst="rect">
              <a:avLst/>
            </a:prstGeom>
            <a:noFill/>
            <a:ln>
              <a:noFill/>
            </a:ln>
            <a:extLst>
              <a:ext uri="{53640926-AAD7-44D8-BBD7-CCE9431645EC}">
                <a14:shadowObscured xmlns:a14="http://schemas.microsoft.com/office/drawing/2010/main"/>
              </a:ext>
            </a:extLst>
          </p:spPr>
        </p:pic>
        <p:pic>
          <p:nvPicPr>
            <p:cNvPr id="5" name="Picture 4"/>
            <p:cNvPicPr/>
            <p:nvPr/>
          </p:nvPicPr>
          <p:blipFill rotWithShape="1">
            <a:blip r:embed="rId3" cstate="print">
              <a:extLst>
                <a:ext uri="{28A0092B-C50C-407E-A947-70E740481C1C}">
                  <a14:useLocalDpi xmlns:a14="http://schemas.microsoft.com/office/drawing/2010/main" val="0"/>
                </a:ext>
              </a:extLst>
            </a:blip>
            <a:srcRect t="6990" b="4965"/>
            <a:stretch/>
          </p:blipFill>
          <p:spPr bwMode="auto">
            <a:xfrm>
              <a:off x="6466847" y="448432"/>
              <a:ext cx="2372353" cy="2873665"/>
            </a:xfrm>
            <a:prstGeom prst="rect">
              <a:avLst/>
            </a:prstGeom>
            <a:noFill/>
            <a:ln>
              <a:noFill/>
            </a:ln>
            <a:extLst>
              <a:ext uri="{53640926-AAD7-44D8-BBD7-CCE9431645EC}">
                <a14:shadowObscured xmlns:a14="http://schemas.microsoft.com/office/drawing/2010/main"/>
              </a:ext>
            </a:extLst>
          </p:spPr>
        </p:pic>
        <p:pic>
          <p:nvPicPr>
            <p:cNvPr id="6" name="Picture 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57651" y="3402011"/>
              <a:ext cx="4819650" cy="3008314"/>
            </a:xfrm>
            <a:prstGeom prst="rect">
              <a:avLst/>
            </a:prstGeom>
            <a:noFill/>
            <a:ln>
              <a:noFill/>
            </a:ln>
          </p:spPr>
        </p:pic>
      </p:grpSp>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ext uri="{D42A27DB-BD31-4B8C-83A1-F6EECF244321}">
                    <p14:modId xmlns:p14="http://schemas.microsoft.com/office/powerpoint/2010/main" val="2519289689"/>
                  </p:ext>
                </p:extLst>
              </p:nvPr>
            </p:nvGraphicFramePr>
            <p:xfrm>
              <a:off x="628649" y="1962153"/>
              <a:ext cx="4200525" cy="4367997"/>
            </p:xfrm>
            <a:graphic>
              <a:graphicData uri="http://schemas.openxmlformats.org/drawingml/2006/table">
                <a:tbl>
                  <a:tblPr firstRow="1" firstCol="1" bandRow="1">
                    <a:tableStyleId>{5C22544A-7EE6-4342-B048-85BDC9FD1C3A}</a:tableStyleId>
                  </a:tblPr>
                  <a:tblGrid>
                    <a:gridCol w="1761510"/>
                    <a:gridCol w="1532449"/>
                    <a:gridCol w="906566"/>
                  </a:tblGrid>
                  <a:tr h="216667">
                    <a:tc>
                      <a:txBody>
                        <a:bodyPr/>
                        <a:lstStyle/>
                        <a:p>
                          <a:pPr marL="0" marR="0" algn="ctr">
                            <a:spcBef>
                              <a:spcPts val="0"/>
                            </a:spcBef>
                            <a:spcAft>
                              <a:spcPts val="400"/>
                            </a:spcAft>
                          </a:pPr>
                          <a:r>
                            <a:rPr lang="en-US" sz="1400" dirty="0">
                              <a:effectLst/>
                            </a:rPr>
                            <a:t>Data sources</a:t>
                          </a:r>
                          <a:endParaRPr lang="en-US" sz="16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marL="0" marR="0" algn="ctr">
                            <a:spcBef>
                              <a:spcPts val="0"/>
                            </a:spcBef>
                            <a:spcAft>
                              <a:spcPts val="400"/>
                            </a:spcAft>
                          </a:pPr>
                          <a:r>
                            <a:rPr lang="en-US" sz="1400">
                              <a:effectLst/>
                            </a:rPr>
                            <a:t>Properties</a:t>
                          </a:r>
                          <a:endParaRPr lang="en-US" sz="1600">
                            <a:effectLst/>
                            <a:latin typeface="Times New Roman" panose="02020603050405020304" pitchFamily="18" charset="0"/>
                            <a:ea typeface="宋体" panose="02010600030101010101" pitchFamily="2" charset="-122"/>
                          </a:endParaRPr>
                        </a:p>
                      </a:txBody>
                      <a:tcPr marL="68580" marR="68580" marT="0" marB="0" anchor="ctr"/>
                    </a:tc>
                    <a:tc>
                      <a:txBody>
                        <a:bodyPr/>
                        <a:lstStyle/>
                        <a:p>
                          <a:pPr marL="0" marR="0" algn="ctr">
                            <a:spcBef>
                              <a:spcPts val="0"/>
                            </a:spcBef>
                            <a:spcAft>
                              <a:spcPts val="400"/>
                            </a:spcAft>
                          </a:pPr>
                          <a:r>
                            <a:rPr lang="en-US" sz="1400">
                              <a:effectLst/>
                            </a:rPr>
                            <a:t>values</a:t>
                          </a:r>
                          <a:endParaRPr lang="en-US" sz="1600">
                            <a:effectLst/>
                            <a:latin typeface="Times New Roman" panose="02020603050405020304" pitchFamily="18" charset="0"/>
                            <a:ea typeface="宋体" panose="02010600030101010101" pitchFamily="2" charset="-122"/>
                          </a:endParaRPr>
                        </a:p>
                      </a:txBody>
                      <a:tcPr marL="68580" marR="68580" marT="0" marB="0" anchor="ctr"/>
                    </a:tc>
                  </a:tr>
                  <a:tr h="188696">
                    <a:tc rowSpan="4">
                      <a:txBody>
                        <a:bodyPr/>
                        <a:lstStyle/>
                        <a:p>
                          <a:pPr marL="0" marR="0" algn="ctr">
                            <a:spcBef>
                              <a:spcPts val="0"/>
                            </a:spcBef>
                            <a:spcAft>
                              <a:spcPts val="400"/>
                            </a:spcAft>
                          </a:pPr>
                          <a:r>
                            <a:rPr lang="en-US" sz="1200">
                              <a:effectLst/>
                            </a:rPr>
                            <a:t>Taxicab data</a:t>
                          </a:r>
                          <a:endParaRPr lang="en-US" sz="1600">
                            <a:effectLst/>
                          </a:endParaRPr>
                        </a:p>
                        <a:p>
                          <a:pPr marL="0" marR="0" algn="ctr">
                            <a:spcBef>
                              <a:spcPts val="0"/>
                            </a:spcBef>
                            <a:spcAft>
                              <a:spcPts val="400"/>
                            </a:spcAft>
                          </a:pPr>
                          <a:r>
                            <a:rPr lang="en-US" sz="1200">
                              <a:effectLst/>
                            </a:rPr>
                            <a:t>1/1/2014-1/1/2015</a:t>
                          </a:r>
                          <a:endParaRPr lang="en-US" sz="1600">
                            <a:effectLst/>
                            <a:latin typeface="Times New Roman" panose="02020603050405020304" pitchFamily="18" charset="0"/>
                            <a:ea typeface="宋体" panose="02010600030101010101" pitchFamily="2" charset="-122"/>
                          </a:endParaRPr>
                        </a:p>
                      </a:txBody>
                      <a:tcPr marL="68580" marR="68580" marT="0" marB="0" anchor="ctr"/>
                    </a:tc>
                    <a:tc>
                      <a:txBody>
                        <a:bodyPr/>
                        <a:lstStyle/>
                        <a:p>
                          <a:pPr marL="0" marR="0" algn="l">
                            <a:spcBef>
                              <a:spcPts val="0"/>
                            </a:spcBef>
                            <a:spcAft>
                              <a:spcPts val="0"/>
                            </a:spcAft>
                          </a:pPr>
                          <a:r>
                            <a:rPr lang="en-US" sz="1200">
                              <a:effectLst/>
                            </a:rPr>
                            <a:t>number of taxicabs</a:t>
                          </a:r>
                          <a:endParaRPr lang="en-US" sz="1600">
                            <a:effectLst/>
                            <a:latin typeface="Times New Roman" panose="02020603050405020304" pitchFamily="18" charset="0"/>
                            <a:ea typeface="宋体" panose="02010600030101010101" pitchFamily="2" charset="-122"/>
                          </a:endParaRPr>
                        </a:p>
                      </a:txBody>
                      <a:tcPr marL="68580" marR="68580" marT="0" marB="0" anchor="ctr"/>
                    </a:tc>
                    <a:tc>
                      <a:txBody>
                        <a:bodyPr/>
                        <a:lstStyle/>
                        <a:p>
                          <a:pPr marL="0" marR="0" algn="r">
                            <a:spcBef>
                              <a:spcPts val="0"/>
                            </a:spcBef>
                            <a:spcAft>
                              <a:spcPts val="0"/>
                            </a:spcAft>
                          </a:pPr>
                          <a:r>
                            <a:rPr lang="en-US" sz="1200" dirty="0">
                              <a:effectLst/>
                            </a:rPr>
                            <a:t>14,144</a:t>
                          </a:r>
                          <a:endParaRPr lang="en-US" sz="1600" dirty="0">
                            <a:effectLst/>
                            <a:latin typeface="Times New Roman" panose="02020603050405020304" pitchFamily="18" charset="0"/>
                            <a:ea typeface="宋体" panose="02010600030101010101" pitchFamily="2" charset="-122"/>
                          </a:endParaRPr>
                        </a:p>
                      </a:txBody>
                      <a:tcPr marL="68580" marR="68580" marT="0" marB="0" anchor="ctr"/>
                    </a:tc>
                  </a:tr>
                  <a:tr h="188696">
                    <a:tc vMerge="1">
                      <a:txBody>
                        <a:bodyPr/>
                        <a:lstStyle/>
                        <a:p>
                          <a:endParaRPr lang="en-US"/>
                        </a:p>
                      </a:txBody>
                      <a:tcPr/>
                    </a:tc>
                    <a:tc>
                      <a:txBody>
                        <a:bodyPr/>
                        <a:lstStyle/>
                        <a:p>
                          <a:pPr marL="0" marR="0" algn="l">
                            <a:spcBef>
                              <a:spcPts val="0"/>
                            </a:spcBef>
                            <a:spcAft>
                              <a:spcPts val="400"/>
                            </a:spcAft>
                          </a:pPr>
                          <a:r>
                            <a:rPr lang="en-US" sz="1200">
                              <a:effectLst/>
                            </a:rPr>
                            <a:t>number of trips</a:t>
                          </a:r>
                          <a:endParaRPr lang="en-US" sz="1600">
                            <a:effectLst/>
                            <a:latin typeface="Times New Roman" panose="02020603050405020304" pitchFamily="18" charset="0"/>
                            <a:ea typeface="宋体" panose="02010600030101010101" pitchFamily="2" charset="-122"/>
                          </a:endParaRPr>
                        </a:p>
                      </a:txBody>
                      <a:tcPr marL="68580" marR="68580" marT="0" marB="0" anchor="ctr"/>
                    </a:tc>
                    <a:tc>
                      <a:txBody>
                        <a:bodyPr/>
                        <a:lstStyle/>
                        <a:p>
                          <a:pPr marL="0" marR="0" algn="r">
                            <a:spcBef>
                              <a:spcPts val="0"/>
                            </a:spcBef>
                            <a:spcAft>
                              <a:spcPts val="400"/>
                            </a:spcAft>
                          </a:pPr>
                          <a:r>
                            <a:rPr lang="en-US" sz="1200">
                              <a:effectLst/>
                            </a:rPr>
                            <a:t>165M</a:t>
                          </a:r>
                          <a:endParaRPr lang="en-US" sz="1600">
                            <a:effectLst/>
                            <a:latin typeface="Times New Roman" panose="02020603050405020304" pitchFamily="18" charset="0"/>
                            <a:ea typeface="宋体" panose="02010600030101010101" pitchFamily="2" charset="-122"/>
                          </a:endParaRPr>
                        </a:p>
                      </a:txBody>
                      <a:tcPr marL="68580" marR="68580" marT="0" marB="0" anchor="ctr"/>
                    </a:tc>
                  </a:tr>
                  <a:tr h="377395">
                    <a:tc vMerge="1">
                      <a:txBody>
                        <a:bodyPr/>
                        <a:lstStyle/>
                        <a:p>
                          <a:endParaRPr lang="en-US"/>
                        </a:p>
                      </a:txBody>
                      <a:tcPr/>
                    </a:tc>
                    <a:tc>
                      <a:txBody>
                        <a:bodyPr/>
                        <a:lstStyle/>
                        <a:p>
                          <a:pPr marL="0" marR="0" algn="l">
                            <a:spcBef>
                              <a:spcPts val="0"/>
                            </a:spcBef>
                            <a:spcAft>
                              <a:spcPts val="400"/>
                            </a:spcAft>
                          </a:pPr>
                          <a:r>
                            <a:rPr lang="en-US" sz="1200">
                              <a:effectLst/>
                            </a:rPr>
                            <a:t>total duration (hour)</a:t>
                          </a:r>
                          <a:endParaRPr lang="en-US" sz="1600">
                            <a:effectLst/>
                            <a:latin typeface="Times New Roman" panose="02020603050405020304" pitchFamily="18" charset="0"/>
                            <a:ea typeface="宋体" panose="02010600030101010101" pitchFamily="2" charset="-122"/>
                          </a:endParaRPr>
                        </a:p>
                      </a:txBody>
                      <a:tcPr marL="68580" marR="68580" marT="0" marB="0" anchor="ctr"/>
                    </a:tc>
                    <a:tc>
                      <a:txBody>
                        <a:bodyPr/>
                        <a:lstStyle/>
                        <a:p>
                          <a:pPr marL="0" marR="0" algn="r">
                            <a:spcBef>
                              <a:spcPts val="0"/>
                            </a:spcBef>
                            <a:spcAft>
                              <a:spcPts val="0"/>
                            </a:spcAft>
                          </a:pPr>
                          <a:r>
                            <a:rPr lang="en-US" sz="1200">
                              <a:effectLst/>
                            </a:rPr>
                            <a:t>36.5M</a:t>
                          </a:r>
                          <a:endParaRPr lang="en-US" sz="1600">
                            <a:effectLst/>
                            <a:latin typeface="Times New Roman" panose="02020603050405020304" pitchFamily="18" charset="0"/>
                            <a:ea typeface="宋体" panose="02010600030101010101" pitchFamily="2" charset="-122"/>
                          </a:endParaRPr>
                        </a:p>
                      </a:txBody>
                      <a:tcPr marL="68580" marR="68580" marT="0" marB="0" anchor="ctr"/>
                    </a:tc>
                  </a:tr>
                  <a:tr h="188696">
                    <a:tc vMerge="1">
                      <a:txBody>
                        <a:bodyPr/>
                        <a:lstStyle/>
                        <a:p>
                          <a:endParaRPr lang="en-US"/>
                        </a:p>
                      </a:txBody>
                      <a:tcPr/>
                    </a:tc>
                    <a:tc>
                      <a:txBody>
                        <a:bodyPr/>
                        <a:lstStyle/>
                        <a:p>
                          <a:pPr marL="0" marR="0" algn="l">
                            <a:spcBef>
                              <a:spcPts val="0"/>
                            </a:spcBef>
                            <a:spcAft>
                              <a:spcPts val="400"/>
                            </a:spcAft>
                          </a:pPr>
                          <a:r>
                            <a:rPr lang="en-US" sz="1200">
                              <a:effectLst/>
                            </a:rPr>
                            <a:t>total distances (km)</a:t>
                          </a:r>
                          <a:endParaRPr lang="en-US" sz="1600">
                            <a:effectLst/>
                            <a:latin typeface="Times New Roman" panose="02020603050405020304" pitchFamily="18" charset="0"/>
                            <a:ea typeface="宋体" panose="02010600030101010101" pitchFamily="2" charset="-122"/>
                          </a:endParaRPr>
                        </a:p>
                      </a:txBody>
                      <a:tcPr marL="68580" marR="68580" marT="0" marB="0" anchor="ctr"/>
                    </a:tc>
                    <a:tc>
                      <a:txBody>
                        <a:bodyPr/>
                        <a:lstStyle/>
                        <a:p>
                          <a:pPr marL="0" marR="0" algn="r">
                            <a:spcBef>
                              <a:spcPts val="0"/>
                            </a:spcBef>
                            <a:spcAft>
                              <a:spcPts val="400"/>
                            </a:spcAft>
                          </a:pPr>
                          <a:r>
                            <a:rPr lang="en-US" sz="1200">
                              <a:effectLst/>
                            </a:rPr>
                            <a:t>5,671M</a:t>
                          </a:r>
                          <a:endParaRPr lang="en-US" sz="1600">
                            <a:effectLst/>
                            <a:latin typeface="Times New Roman" panose="02020603050405020304" pitchFamily="18" charset="0"/>
                            <a:ea typeface="宋体" panose="02010600030101010101" pitchFamily="2" charset="-122"/>
                          </a:endParaRPr>
                        </a:p>
                      </a:txBody>
                      <a:tcPr marL="68580" marR="68580" marT="0" marB="0" anchor="ctr"/>
                    </a:tc>
                  </a:tr>
                  <a:tr h="188696">
                    <a:tc rowSpan="4">
                      <a:txBody>
                        <a:bodyPr/>
                        <a:lstStyle/>
                        <a:p>
                          <a:pPr marL="0" marR="0" algn="ctr">
                            <a:spcBef>
                              <a:spcPts val="0"/>
                            </a:spcBef>
                            <a:spcAft>
                              <a:spcPts val="0"/>
                            </a:spcAft>
                          </a:pPr>
                          <a:r>
                            <a:rPr lang="en-US" sz="1200">
                              <a:effectLst/>
                            </a:rPr>
                            <a:t>Bike Data</a:t>
                          </a:r>
                          <a:endParaRPr lang="en-US" sz="1600">
                            <a:effectLst/>
                          </a:endParaRPr>
                        </a:p>
                        <a:p>
                          <a:pPr marL="0" marR="0" algn="ctr">
                            <a:spcBef>
                              <a:spcPts val="0"/>
                            </a:spcBef>
                            <a:spcAft>
                              <a:spcPts val="0"/>
                            </a:spcAft>
                          </a:pPr>
                          <a:r>
                            <a:rPr lang="en-US" sz="1200">
                              <a:effectLst/>
                            </a:rPr>
                            <a:t>1/1/2014-1/1/2015 </a:t>
                          </a:r>
                          <a:endParaRPr lang="en-US" sz="1600">
                            <a:effectLst/>
                            <a:latin typeface="Times New Roman" panose="02020603050405020304" pitchFamily="18" charset="0"/>
                            <a:ea typeface="宋体" panose="02010600030101010101" pitchFamily="2" charset="-122"/>
                          </a:endParaRPr>
                        </a:p>
                      </a:txBody>
                      <a:tcPr marL="68580" marR="68580" marT="0" marB="0" anchor="ctr"/>
                    </a:tc>
                    <a:tc>
                      <a:txBody>
                        <a:bodyPr/>
                        <a:lstStyle/>
                        <a:p>
                          <a:pPr marL="0" marR="0" algn="l">
                            <a:spcBef>
                              <a:spcPts val="0"/>
                            </a:spcBef>
                            <a:spcAft>
                              <a:spcPts val="0"/>
                            </a:spcAft>
                          </a:pPr>
                          <a:r>
                            <a:rPr lang="en-US" sz="1200">
                              <a:effectLst/>
                            </a:rPr>
                            <a:t>number of stations</a:t>
                          </a:r>
                          <a:endParaRPr lang="en-US" sz="1600">
                            <a:effectLst/>
                            <a:latin typeface="Times New Roman" panose="02020603050405020304" pitchFamily="18" charset="0"/>
                            <a:ea typeface="宋体" panose="02010600030101010101" pitchFamily="2" charset="-122"/>
                          </a:endParaRPr>
                        </a:p>
                      </a:txBody>
                      <a:tcPr marL="68580" marR="68580" marT="0" marB="0" anchor="ctr"/>
                    </a:tc>
                    <a:tc>
                      <a:txBody>
                        <a:bodyPr/>
                        <a:lstStyle/>
                        <a:p>
                          <a:pPr marL="0" marR="0" algn="r">
                            <a:spcBef>
                              <a:spcPts val="0"/>
                            </a:spcBef>
                            <a:spcAft>
                              <a:spcPts val="0"/>
                            </a:spcAft>
                          </a:pPr>
                          <a:r>
                            <a:rPr lang="en-US" sz="1200">
                              <a:effectLst/>
                            </a:rPr>
                            <a:t>344</a:t>
                          </a:r>
                          <a:endParaRPr lang="en-US" sz="1600">
                            <a:effectLst/>
                            <a:latin typeface="Times New Roman" panose="02020603050405020304" pitchFamily="18" charset="0"/>
                            <a:ea typeface="宋体" panose="02010600030101010101" pitchFamily="2" charset="-122"/>
                          </a:endParaRPr>
                        </a:p>
                      </a:txBody>
                      <a:tcPr marL="68580" marR="68580" marT="0" marB="0" anchor="ctr"/>
                    </a:tc>
                  </a:tr>
                  <a:tr h="188696">
                    <a:tc vMerge="1">
                      <a:txBody>
                        <a:bodyPr/>
                        <a:lstStyle/>
                        <a:p>
                          <a:endParaRPr lang="en-US"/>
                        </a:p>
                      </a:txBody>
                      <a:tcPr/>
                    </a:tc>
                    <a:tc>
                      <a:txBody>
                        <a:bodyPr/>
                        <a:lstStyle/>
                        <a:p>
                          <a:pPr marL="0" marR="0" algn="l">
                            <a:spcBef>
                              <a:spcPts val="0"/>
                            </a:spcBef>
                            <a:spcAft>
                              <a:spcPts val="400"/>
                            </a:spcAft>
                          </a:pPr>
                          <a:r>
                            <a:rPr lang="en-US" sz="1200">
                              <a:effectLst/>
                            </a:rPr>
                            <a:t>number of bikes</a:t>
                          </a:r>
                          <a:endParaRPr lang="en-US" sz="1600">
                            <a:effectLst/>
                            <a:latin typeface="Times New Roman" panose="02020603050405020304" pitchFamily="18" charset="0"/>
                            <a:ea typeface="宋体" panose="02010600030101010101" pitchFamily="2" charset="-122"/>
                          </a:endParaRPr>
                        </a:p>
                      </a:txBody>
                      <a:tcPr marL="68580" marR="68580" marT="0" marB="0" anchor="ctr"/>
                    </a:tc>
                    <a:tc>
                      <a:txBody>
                        <a:bodyPr/>
                        <a:lstStyle/>
                        <a:p>
                          <a:pPr marL="0" marR="0" algn="r">
                            <a:spcBef>
                              <a:spcPts val="0"/>
                            </a:spcBef>
                            <a:spcAft>
                              <a:spcPts val="400"/>
                            </a:spcAft>
                          </a:pPr>
                          <a:r>
                            <a:rPr lang="en-US" sz="1200">
                              <a:effectLst/>
                            </a:rPr>
                            <a:t>6,811</a:t>
                          </a:r>
                          <a:endParaRPr lang="en-US" sz="1600">
                            <a:effectLst/>
                            <a:latin typeface="Times New Roman" panose="02020603050405020304" pitchFamily="18" charset="0"/>
                            <a:ea typeface="宋体" panose="02010600030101010101" pitchFamily="2" charset="-122"/>
                          </a:endParaRPr>
                        </a:p>
                      </a:txBody>
                      <a:tcPr marL="68580" marR="68580" marT="0" marB="0" anchor="ctr"/>
                    </a:tc>
                  </a:tr>
                  <a:tr h="188696">
                    <a:tc vMerge="1">
                      <a:txBody>
                        <a:bodyPr/>
                        <a:lstStyle/>
                        <a:p>
                          <a:endParaRPr lang="en-US"/>
                        </a:p>
                      </a:txBody>
                      <a:tcPr/>
                    </a:tc>
                    <a:tc>
                      <a:txBody>
                        <a:bodyPr/>
                        <a:lstStyle/>
                        <a:p>
                          <a:pPr marL="0" marR="0" algn="l">
                            <a:spcBef>
                              <a:spcPts val="0"/>
                            </a:spcBef>
                            <a:spcAft>
                              <a:spcPts val="400"/>
                            </a:spcAft>
                          </a:pPr>
                          <a:r>
                            <a:rPr lang="en-US" sz="1200">
                              <a:effectLst/>
                            </a:rPr>
                            <a:t>number of trips</a:t>
                          </a:r>
                          <a:endParaRPr lang="en-US" sz="1600">
                            <a:effectLst/>
                            <a:latin typeface="Times New Roman" panose="02020603050405020304" pitchFamily="18" charset="0"/>
                            <a:ea typeface="宋体" panose="02010600030101010101" pitchFamily="2" charset="-122"/>
                          </a:endParaRPr>
                        </a:p>
                      </a:txBody>
                      <a:tcPr marL="68580" marR="68580" marT="0" marB="0" anchor="ctr"/>
                    </a:tc>
                    <a:tc>
                      <a:txBody>
                        <a:bodyPr/>
                        <a:lstStyle/>
                        <a:p>
                          <a:pPr marL="0" marR="0" algn="r">
                            <a:spcBef>
                              <a:spcPts val="0"/>
                            </a:spcBef>
                            <a:spcAft>
                              <a:spcPts val="400"/>
                            </a:spcAft>
                          </a:pPr>
                          <a:r>
                            <a:rPr lang="en-US" sz="1200">
                              <a:effectLst/>
                            </a:rPr>
                            <a:t>8,081,216</a:t>
                          </a:r>
                          <a:endParaRPr lang="en-US" sz="1600">
                            <a:effectLst/>
                            <a:latin typeface="Times New Roman" panose="02020603050405020304" pitchFamily="18" charset="0"/>
                            <a:ea typeface="宋体" panose="02010600030101010101" pitchFamily="2" charset="-122"/>
                          </a:endParaRPr>
                        </a:p>
                      </a:txBody>
                      <a:tcPr marL="68580" marR="68580" marT="0" marB="0" anchor="ctr"/>
                    </a:tc>
                  </a:tr>
                  <a:tr h="377395">
                    <a:tc vMerge="1">
                      <a:txBody>
                        <a:bodyPr/>
                        <a:lstStyle/>
                        <a:p>
                          <a:endParaRPr lang="en-US"/>
                        </a:p>
                      </a:txBody>
                      <a:tcPr/>
                    </a:tc>
                    <a:tc>
                      <a:txBody>
                        <a:bodyPr/>
                        <a:lstStyle/>
                        <a:p>
                          <a:pPr marL="0" marR="0" algn="l">
                            <a:spcBef>
                              <a:spcPts val="0"/>
                            </a:spcBef>
                            <a:spcAft>
                              <a:spcPts val="400"/>
                            </a:spcAft>
                          </a:pPr>
                          <a:r>
                            <a:rPr lang="en-US" sz="1200">
                              <a:effectLst/>
                            </a:rPr>
                            <a:t>total duration (hour)</a:t>
                          </a:r>
                          <a:endParaRPr lang="en-US" sz="1600">
                            <a:effectLst/>
                            <a:latin typeface="Times New Roman" panose="02020603050405020304" pitchFamily="18" charset="0"/>
                            <a:ea typeface="宋体" panose="02010600030101010101" pitchFamily="2" charset="-122"/>
                          </a:endParaRPr>
                        </a:p>
                      </a:txBody>
                      <a:tcPr marL="68580" marR="68580" marT="0" marB="0" anchor="ctr"/>
                    </a:tc>
                    <a:tc>
                      <a:txBody>
                        <a:bodyPr/>
                        <a:lstStyle/>
                        <a:p>
                          <a:pPr marL="0" marR="0" algn="r">
                            <a:spcBef>
                              <a:spcPts val="0"/>
                            </a:spcBef>
                            <a:spcAft>
                              <a:spcPts val="0"/>
                            </a:spcAft>
                          </a:pPr>
                          <a:r>
                            <a:rPr lang="en-US" sz="1200">
                              <a:effectLst/>
                            </a:rPr>
                            <a:t>1.9M</a:t>
                          </a:r>
                          <a:endParaRPr lang="en-US" sz="1600">
                            <a:effectLst/>
                            <a:latin typeface="Times New Roman" panose="02020603050405020304" pitchFamily="18" charset="0"/>
                            <a:ea typeface="宋体" panose="02010600030101010101" pitchFamily="2" charset="-122"/>
                          </a:endParaRPr>
                        </a:p>
                      </a:txBody>
                      <a:tcPr marL="68580" marR="68580" marT="0" marB="0" anchor="ctr"/>
                    </a:tc>
                  </a:tr>
                  <a:tr h="377395">
                    <a:tc rowSpan="2">
                      <a:txBody>
                        <a:bodyPr/>
                        <a:lstStyle/>
                        <a:p>
                          <a:pPr marL="0" marR="0" algn="ctr">
                            <a:spcBef>
                              <a:spcPts val="0"/>
                            </a:spcBef>
                            <a:spcAft>
                              <a:spcPts val="0"/>
                            </a:spcAft>
                          </a:pPr>
                          <a:r>
                            <a:rPr lang="en-US" sz="1200">
                              <a:effectLst/>
                            </a:rPr>
                            <a:t>311 Complaints</a:t>
                          </a:r>
                          <a:endParaRPr lang="en-US" sz="1600">
                            <a:effectLst/>
                          </a:endParaRPr>
                        </a:p>
                        <a:p>
                          <a:pPr marL="0" marR="0" algn="ctr">
                            <a:spcBef>
                              <a:spcPts val="0"/>
                            </a:spcBef>
                            <a:spcAft>
                              <a:spcPts val="400"/>
                            </a:spcAft>
                          </a:pPr>
                          <a:r>
                            <a:rPr lang="en-US" sz="1200">
                              <a:effectLst/>
                            </a:rPr>
                            <a:t>5/26/2013-12/13/2014</a:t>
                          </a:r>
                          <a:endParaRPr lang="en-US" sz="1600">
                            <a:effectLst/>
                            <a:latin typeface="Times New Roman" panose="02020603050405020304" pitchFamily="18" charset="0"/>
                            <a:ea typeface="宋体" panose="02010600030101010101" pitchFamily="2" charset="-122"/>
                          </a:endParaRPr>
                        </a:p>
                      </a:txBody>
                      <a:tcPr marL="68580" marR="68580" marT="0" marB="0" anchor="ctr"/>
                    </a:tc>
                    <a:tc>
                      <a:txBody>
                        <a:bodyPr/>
                        <a:lstStyle/>
                        <a:p>
                          <a:pPr marL="0" marR="0" algn="l">
                            <a:spcBef>
                              <a:spcPts val="0"/>
                            </a:spcBef>
                            <a:spcAft>
                              <a:spcPts val="0"/>
                            </a:spcAft>
                          </a:pPr>
                          <a:r>
                            <a:rPr lang="en-US" sz="1200">
                              <a:effectLst/>
                            </a:rPr>
                            <a:t>number of categories</a:t>
                          </a:r>
                          <a:endParaRPr lang="en-US" sz="1600">
                            <a:effectLst/>
                            <a:latin typeface="Times New Roman" panose="02020603050405020304" pitchFamily="18" charset="0"/>
                            <a:ea typeface="宋体" panose="02010600030101010101" pitchFamily="2" charset="-122"/>
                          </a:endParaRPr>
                        </a:p>
                      </a:txBody>
                      <a:tcPr marL="68580" marR="68580" marT="0" marB="0" anchor="ctr"/>
                    </a:tc>
                    <a:tc>
                      <a:txBody>
                        <a:bodyPr/>
                        <a:lstStyle/>
                        <a:p>
                          <a:pPr marL="0" marR="0" algn="r">
                            <a:spcBef>
                              <a:spcPts val="0"/>
                            </a:spcBef>
                            <a:spcAft>
                              <a:spcPts val="400"/>
                            </a:spcAft>
                          </a:pPr>
                          <a:r>
                            <a:rPr lang="en-US" sz="1200">
                              <a:effectLst/>
                            </a:rPr>
                            <a:t>10</a:t>
                          </a:r>
                          <a:endParaRPr lang="en-US" sz="1600">
                            <a:effectLst/>
                            <a:latin typeface="Times New Roman" panose="02020603050405020304" pitchFamily="18" charset="0"/>
                            <a:ea typeface="宋体" panose="02010600030101010101" pitchFamily="2" charset="-122"/>
                          </a:endParaRPr>
                        </a:p>
                      </a:txBody>
                      <a:tcPr marL="68580" marR="68580" marT="0" marB="0" anchor="ctr"/>
                    </a:tc>
                  </a:tr>
                  <a:tr h="188696">
                    <a:tc vMerge="1">
                      <a:txBody>
                        <a:bodyPr/>
                        <a:lstStyle/>
                        <a:p>
                          <a:endParaRPr lang="en-US"/>
                        </a:p>
                      </a:txBody>
                      <a:tcPr/>
                    </a:tc>
                    <a:tc>
                      <a:txBody>
                        <a:bodyPr/>
                        <a:lstStyle/>
                        <a:p>
                          <a:pPr marL="0" marR="0" algn="l">
                            <a:spcBef>
                              <a:spcPts val="0"/>
                            </a:spcBef>
                            <a:spcAft>
                              <a:spcPts val="400"/>
                            </a:spcAft>
                          </a:pPr>
                          <a:r>
                            <a:rPr lang="en-US" sz="1200">
                              <a:effectLst/>
                            </a:rPr>
                            <a:t>number of instances</a:t>
                          </a:r>
                          <a:endParaRPr lang="en-US" sz="1600">
                            <a:effectLst/>
                            <a:latin typeface="Times New Roman" panose="02020603050405020304" pitchFamily="18" charset="0"/>
                            <a:ea typeface="宋体" panose="02010600030101010101" pitchFamily="2" charset="-122"/>
                          </a:endParaRPr>
                        </a:p>
                      </a:txBody>
                      <a:tcPr marL="68580" marR="68580" marT="0" marB="0" anchor="ctr"/>
                    </a:tc>
                    <a:tc>
                      <a:txBody>
                        <a:bodyPr/>
                        <a:lstStyle/>
                        <a:p>
                          <a:pPr marL="0" marR="0" algn="r">
                            <a:spcBef>
                              <a:spcPts val="0"/>
                            </a:spcBef>
                            <a:spcAft>
                              <a:spcPts val="400"/>
                            </a:spcAft>
                          </a:pPr>
                          <a:r>
                            <a:rPr lang="en-US" sz="1200">
                              <a:effectLst/>
                            </a:rPr>
                            <a:t>197,922</a:t>
                          </a:r>
                          <a:endParaRPr lang="en-US" sz="1600">
                            <a:effectLst/>
                            <a:latin typeface="Times New Roman" panose="02020603050405020304" pitchFamily="18" charset="0"/>
                            <a:ea typeface="宋体" panose="02010600030101010101" pitchFamily="2" charset="-122"/>
                          </a:endParaRPr>
                        </a:p>
                      </a:txBody>
                      <a:tcPr marL="68580" marR="68580" marT="0" marB="0" anchor="ctr"/>
                    </a:tc>
                  </a:tr>
                  <a:tr h="188696">
                    <a:tc rowSpan="4">
                      <a:txBody>
                        <a:bodyPr/>
                        <a:lstStyle/>
                        <a:p>
                          <a:pPr marL="0" marR="0" algn="ctr">
                            <a:spcBef>
                              <a:spcPts val="0"/>
                            </a:spcBef>
                            <a:spcAft>
                              <a:spcPts val="400"/>
                            </a:spcAft>
                          </a:pPr>
                          <a:r>
                            <a:rPr lang="en-US" sz="1200">
                              <a:effectLst/>
                            </a:rPr>
                            <a:t>Road network </a:t>
                          </a:r>
                          <a:endParaRPr lang="en-US" sz="1600">
                            <a:effectLst/>
                          </a:endParaRPr>
                        </a:p>
                        <a:p>
                          <a:pPr marL="0" marR="0" algn="ctr">
                            <a:spcBef>
                              <a:spcPts val="0"/>
                            </a:spcBef>
                            <a:spcAft>
                              <a:spcPts val="400"/>
                            </a:spcAft>
                          </a:pPr>
                          <a:r>
                            <a:rPr lang="en-US" sz="1200">
                              <a:effectLst/>
                            </a:rPr>
                            <a:t>2013</a:t>
                          </a:r>
                          <a:endParaRPr lang="en-US" sz="1600">
                            <a:effectLst/>
                            <a:latin typeface="Times New Roman" panose="02020603050405020304" pitchFamily="18" charset="0"/>
                            <a:ea typeface="宋体" panose="02010600030101010101" pitchFamily="2" charset="-122"/>
                          </a:endParaRPr>
                        </a:p>
                      </a:txBody>
                      <a:tcPr marL="68580" marR="68580" marT="0" marB="0" anchor="ctr"/>
                    </a:tc>
                    <a:tc>
                      <a:txBody>
                        <a:bodyPr/>
                        <a:lstStyle/>
                        <a:p>
                          <a:pPr marL="0" marR="0" algn="l">
                            <a:spcBef>
                              <a:spcPts val="0"/>
                            </a:spcBef>
                            <a:spcAft>
                              <a:spcPts val="0"/>
                            </a:spcAft>
                          </a:pPr>
                          <a:r>
                            <a:rPr lang="en-US" sz="1200">
                              <a:effectLst/>
                            </a:rPr>
                            <a:t>number of nodes</a:t>
                          </a:r>
                          <a:endParaRPr lang="en-US" sz="1600">
                            <a:effectLst/>
                            <a:latin typeface="Times New Roman" panose="02020603050405020304" pitchFamily="18" charset="0"/>
                            <a:ea typeface="宋体" panose="02010600030101010101" pitchFamily="2" charset="-122"/>
                          </a:endParaRPr>
                        </a:p>
                      </a:txBody>
                      <a:tcPr marL="68580" marR="68580" marT="0" marB="0" anchor="ctr"/>
                    </a:tc>
                    <a:tc>
                      <a:txBody>
                        <a:bodyPr/>
                        <a:lstStyle/>
                        <a:p>
                          <a:pPr marL="0" marR="0" algn="r">
                            <a:spcBef>
                              <a:spcPts val="0"/>
                            </a:spcBef>
                            <a:spcAft>
                              <a:spcPts val="400"/>
                            </a:spcAft>
                          </a:pPr>
                          <a:r>
                            <a:rPr lang="en-US" sz="1200">
                              <a:effectLst/>
                            </a:rPr>
                            <a:t>79,315</a:t>
                          </a:r>
                          <a:endParaRPr lang="en-US" sz="1600">
                            <a:effectLst/>
                            <a:latin typeface="Times New Roman" panose="02020603050405020304" pitchFamily="18" charset="0"/>
                            <a:ea typeface="宋体" panose="02010600030101010101" pitchFamily="2" charset="-122"/>
                          </a:endParaRPr>
                        </a:p>
                      </a:txBody>
                      <a:tcPr marL="68580" marR="68580" marT="0" marB="0" anchor="ctr"/>
                    </a:tc>
                  </a:tr>
                  <a:tr h="377395">
                    <a:tc vMerge="1">
                      <a:txBody>
                        <a:bodyPr/>
                        <a:lstStyle/>
                        <a:p>
                          <a:endParaRPr lang="en-US"/>
                        </a:p>
                      </a:txBody>
                      <a:tcPr/>
                    </a:tc>
                    <a:tc>
                      <a:txBody>
                        <a:bodyPr/>
                        <a:lstStyle/>
                        <a:p>
                          <a:pPr marL="0" marR="0" algn="l">
                            <a:spcBef>
                              <a:spcPts val="0"/>
                            </a:spcBef>
                            <a:spcAft>
                              <a:spcPts val="400"/>
                            </a:spcAft>
                          </a:pPr>
                          <a:r>
                            <a:rPr lang="en-US" sz="1200">
                              <a:effectLst/>
                            </a:rPr>
                            <a:t>number of road segments (level</a:t>
                          </a:r>
                          <a14:m>
                            <m:oMath xmlns:m="http://schemas.openxmlformats.org/officeDocument/2006/math">
                              <m:r>
                                <a:rPr lang="en-US" sz="1200">
                                  <a:effectLst/>
                                  <a:latin typeface="Cambria Math" panose="02040503050406030204" pitchFamily="18" charset="0"/>
                                </a:rPr>
                                <m:t>≤</m:t>
                              </m:r>
                            </m:oMath>
                          </a14:m>
                          <a:r>
                            <a:rPr lang="en-US" sz="1200">
                              <a:effectLst/>
                            </a:rPr>
                            <a:t>5)</a:t>
                          </a:r>
                          <a:endParaRPr lang="en-US" sz="1600">
                            <a:effectLst/>
                            <a:latin typeface="Times New Roman" panose="02020603050405020304" pitchFamily="18" charset="0"/>
                            <a:ea typeface="宋体" panose="02010600030101010101" pitchFamily="2" charset="-122"/>
                          </a:endParaRPr>
                        </a:p>
                      </a:txBody>
                      <a:tcPr marL="68580" marR="68580" marT="0" marB="0" anchor="ctr"/>
                    </a:tc>
                    <a:tc>
                      <a:txBody>
                        <a:bodyPr/>
                        <a:lstStyle/>
                        <a:p>
                          <a:pPr marL="0" marR="0" algn="r">
                            <a:spcBef>
                              <a:spcPts val="0"/>
                            </a:spcBef>
                            <a:spcAft>
                              <a:spcPts val="0"/>
                            </a:spcAft>
                          </a:pPr>
                          <a:r>
                            <a:rPr lang="en-US" sz="1200">
                              <a:effectLst/>
                            </a:rPr>
                            <a:t> 32,210</a:t>
                          </a:r>
                          <a:endParaRPr lang="en-US" sz="1600">
                            <a:effectLst/>
                          </a:endParaRPr>
                        </a:p>
                        <a:p>
                          <a:pPr marL="0" marR="0" algn="r">
                            <a:spcBef>
                              <a:spcPts val="0"/>
                            </a:spcBef>
                            <a:spcAft>
                              <a:spcPts val="400"/>
                            </a:spcAft>
                          </a:pPr>
                          <a:r>
                            <a:rPr lang="en-US" sz="1200">
                              <a:effectLst/>
                            </a:rPr>
                            <a:t> </a:t>
                          </a:r>
                          <a:endParaRPr lang="en-US" sz="1600">
                            <a:effectLst/>
                            <a:latin typeface="Times New Roman" panose="02020603050405020304" pitchFamily="18" charset="0"/>
                            <a:ea typeface="宋体" panose="02010600030101010101" pitchFamily="2" charset="-122"/>
                          </a:endParaRPr>
                        </a:p>
                      </a:txBody>
                      <a:tcPr marL="68580" marR="68580" marT="0" marB="0" anchor="ctr"/>
                    </a:tc>
                  </a:tr>
                  <a:tr h="377395">
                    <a:tc vMerge="1">
                      <a:txBody>
                        <a:bodyPr/>
                        <a:lstStyle/>
                        <a:p>
                          <a:endParaRPr lang="en-US"/>
                        </a:p>
                      </a:txBody>
                      <a:tcPr/>
                    </a:tc>
                    <a:tc>
                      <a:txBody>
                        <a:bodyPr/>
                        <a:lstStyle/>
                        <a:p>
                          <a:pPr marL="0" marR="0" algn="l">
                            <a:spcBef>
                              <a:spcPts val="0"/>
                            </a:spcBef>
                            <a:spcAft>
                              <a:spcPts val="400"/>
                            </a:spcAft>
                          </a:pPr>
                          <a:r>
                            <a:rPr lang="en-US" sz="1200">
                              <a:effectLst/>
                            </a:rPr>
                            <a:t>number of road segments (level&gt;5)</a:t>
                          </a:r>
                          <a:endParaRPr lang="en-US" sz="1600">
                            <a:effectLst/>
                            <a:latin typeface="Times New Roman" panose="02020603050405020304" pitchFamily="18" charset="0"/>
                            <a:ea typeface="宋体" panose="02010600030101010101" pitchFamily="2" charset="-122"/>
                          </a:endParaRPr>
                        </a:p>
                      </a:txBody>
                      <a:tcPr marL="68580" marR="68580" marT="0" marB="0" anchor="ctr"/>
                    </a:tc>
                    <a:tc>
                      <a:txBody>
                        <a:bodyPr/>
                        <a:lstStyle/>
                        <a:p>
                          <a:pPr marL="0" marR="0" algn="r">
                            <a:spcBef>
                              <a:spcPts val="0"/>
                            </a:spcBef>
                            <a:spcAft>
                              <a:spcPts val="0"/>
                            </a:spcAft>
                          </a:pPr>
                          <a:r>
                            <a:rPr lang="en-US" sz="1200">
                              <a:effectLst/>
                            </a:rPr>
                            <a:t>83,655</a:t>
                          </a:r>
                          <a:endParaRPr lang="en-US" sz="1600">
                            <a:effectLst/>
                          </a:endParaRPr>
                        </a:p>
                        <a:p>
                          <a:pPr marL="0" marR="0" algn="r">
                            <a:spcBef>
                              <a:spcPts val="0"/>
                            </a:spcBef>
                            <a:spcAft>
                              <a:spcPts val="400"/>
                            </a:spcAft>
                          </a:pPr>
                          <a:r>
                            <a:rPr lang="en-US" sz="1200">
                              <a:effectLst/>
                            </a:rPr>
                            <a:t> </a:t>
                          </a:r>
                          <a:endParaRPr lang="en-US" sz="1600">
                            <a:effectLst/>
                            <a:latin typeface="Times New Roman" panose="02020603050405020304" pitchFamily="18" charset="0"/>
                            <a:ea typeface="宋体" panose="02010600030101010101" pitchFamily="2" charset="-122"/>
                          </a:endParaRPr>
                        </a:p>
                      </a:txBody>
                      <a:tcPr marL="68580" marR="68580" marT="0" marB="0" anchor="ctr"/>
                    </a:tc>
                  </a:tr>
                  <a:tr h="188696">
                    <a:tc vMerge="1">
                      <a:txBody>
                        <a:bodyPr/>
                        <a:lstStyle/>
                        <a:p>
                          <a:endParaRPr lang="en-US"/>
                        </a:p>
                      </a:txBody>
                      <a:tcPr/>
                    </a:tc>
                    <a:tc>
                      <a:txBody>
                        <a:bodyPr/>
                        <a:lstStyle/>
                        <a:p>
                          <a:pPr marL="0" marR="0" algn="l">
                            <a:spcBef>
                              <a:spcPts val="0"/>
                            </a:spcBef>
                            <a:spcAft>
                              <a:spcPts val="400"/>
                            </a:spcAft>
                          </a:pPr>
                          <a:r>
                            <a:rPr lang="en-US" sz="1200">
                              <a:effectLst/>
                            </a:rPr>
                            <a:t>number of regions</a:t>
                          </a:r>
                          <a:endParaRPr lang="en-US" sz="1600">
                            <a:effectLst/>
                            <a:latin typeface="Times New Roman" panose="02020603050405020304" pitchFamily="18" charset="0"/>
                            <a:ea typeface="宋体" panose="02010600030101010101" pitchFamily="2" charset="-122"/>
                          </a:endParaRPr>
                        </a:p>
                      </a:txBody>
                      <a:tcPr marL="68580" marR="68580" marT="0" marB="0" anchor="ctr"/>
                    </a:tc>
                    <a:tc>
                      <a:txBody>
                        <a:bodyPr/>
                        <a:lstStyle/>
                        <a:p>
                          <a:pPr marL="0" marR="0" algn="r">
                            <a:spcBef>
                              <a:spcPts val="0"/>
                            </a:spcBef>
                            <a:spcAft>
                              <a:spcPts val="400"/>
                            </a:spcAft>
                          </a:pPr>
                          <a:r>
                            <a:rPr lang="en-US" sz="1200">
                              <a:effectLst/>
                            </a:rPr>
                            <a:t>862</a:t>
                          </a:r>
                          <a:endParaRPr lang="en-US" sz="1600">
                            <a:effectLst/>
                            <a:latin typeface="Times New Roman" panose="02020603050405020304" pitchFamily="18" charset="0"/>
                            <a:ea typeface="宋体" panose="02010600030101010101" pitchFamily="2" charset="-122"/>
                          </a:endParaRPr>
                        </a:p>
                      </a:txBody>
                      <a:tcPr marL="68580" marR="68580" marT="0" marB="0" anchor="ctr"/>
                    </a:tc>
                  </a:tr>
                  <a:tr h="377395">
                    <a:tc rowSpan="2">
                      <a:txBody>
                        <a:bodyPr/>
                        <a:lstStyle/>
                        <a:p>
                          <a:pPr marL="0" marR="0" algn="ctr">
                            <a:spcBef>
                              <a:spcPts val="0"/>
                            </a:spcBef>
                            <a:spcAft>
                              <a:spcPts val="0"/>
                            </a:spcAft>
                          </a:pPr>
                          <a:r>
                            <a:rPr lang="en-US" sz="1200">
                              <a:effectLst/>
                            </a:rPr>
                            <a:t>POIs</a:t>
                          </a:r>
                          <a:endParaRPr lang="en-US" sz="1600">
                            <a:effectLst/>
                          </a:endParaRPr>
                        </a:p>
                        <a:p>
                          <a:pPr marL="0" marR="0" algn="ctr">
                            <a:spcBef>
                              <a:spcPts val="0"/>
                            </a:spcBef>
                            <a:spcAft>
                              <a:spcPts val="0"/>
                            </a:spcAft>
                          </a:pPr>
                          <a:r>
                            <a:rPr lang="en-US" sz="1200">
                              <a:effectLst/>
                            </a:rPr>
                            <a:t>2013</a:t>
                          </a:r>
                          <a:endParaRPr lang="en-US" sz="1600">
                            <a:effectLst/>
                            <a:latin typeface="Times New Roman" panose="02020603050405020304" pitchFamily="18" charset="0"/>
                            <a:ea typeface="宋体" panose="02010600030101010101" pitchFamily="2" charset="-122"/>
                          </a:endParaRPr>
                        </a:p>
                      </a:txBody>
                      <a:tcPr marL="68580" marR="68580" marT="0" marB="0" anchor="ctr"/>
                    </a:tc>
                    <a:tc>
                      <a:txBody>
                        <a:bodyPr/>
                        <a:lstStyle/>
                        <a:p>
                          <a:pPr marL="0" marR="0" algn="l">
                            <a:spcBef>
                              <a:spcPts val="0"/>
                            </a:spcBef>
                            <a:spcAft>
                              <a:spcPts val="0"/>
                            </a:spcAft>
                          </a:pPr>
                          <a:r>
                            <a:rPr lang="en-US" sz="1200">
                              <a:effectLst/>
                            </a:rPr>
                            <a:t>number of categories</a:t>
                          </a:r>
                          <a:endParaRPr lang="en-US" sz="1600">
                            <a:effectLst/>
                            <a:latin typeface="Times New Roman" panose="02020603050405020304" pitchFamily="18" charset="0"/>
                            <a:ea typeface="宋体" panose="02010600030101010101" pitchFamily="2" charset="-122"/>
                          </a:endParaRPr>
                        </a:p>
                      </a:txBody>
                      <a:tcPr marL="68580" marR="68580" marT="0" marB="0" anchor="ctr"/>
                    </a:tc>
                    <a:tc>
                      <a:txBody>
                        <a:bodyPr/>
                        <a:lstStyle/>
                        <a:p>
                          <a:pPr marL="0" marR="0" algn="r">
                            <a:spcBef>
                              <a:spcPts val="0"/>
                            </a:spcBef>
                            <a:spcAft>
                              <a:spcPts val="400"/>
                            </a:spcAft>
                          </a:pPr>
                          <a:r>
                            <a:rPr lang="en-US" sz="1200">
                              <a:effectLst/>
                            </a:rPr>
                            <a:t>14</a:t>
                          </a:r>
                          <a:endParaRPr lang="en-US" sz="1600">
                            <a:effectLst/>
                            <a:latin typeface="Times New Roman" panose="02020603050405020304" pitchFamily="18" charset="0"/>
                            <a:ea typeface="宋体" panose="02010600030101010101" pitchFamily="2" charset="-122"/>
                          </a:endParaRPr>
                        </a:p>
                      </a:txBody>
                      <a:tcPr marL="68580" marR="68580" marT="0" marB="0" anchor="ctr"/>
                    </a:tc>
                  </a:tr>
                  <a:tr h="188696">
                    <a:tc vMerge="1">
                      <a:txBody>
                        <a:bodyPr/>
                        <a:lstStyle/>
                        <a:p>
                          <a:endParaRPr lang="en-US"/>
                        </a:p>
                      </a:txBody>
                      <a:tcPr/>
                    </a:tc>
                    <a:tc>
                      <a:txBody>
                        <a:bodyPr/>
                        <a:lstStyle/>
                        <a:p>
                          <a:pPr marL="0" marR="0" algn="l">
                            <a:spcBef>
                              <a:spcPts val="0"/>
                            </a:spcBef>
                            <a:spcAft>
                              <a:spcPts val="400"/>
                            </a:spcAft>
                          </a:pPr>
                          <a:r>
                            <a:rPr lang="en-US" sz="1200">
                              <a:effectLst/>
                            </a:rPr>
                            <a:t>number of instances</a:t>
                          </a:r>
                          <a:endParaRPr lang="en-US" sz="1600">
                            <a:effectLst/>
                            <a:latin typeface="Times New Roman" panose="02020603050405020304" pitchFamily="18" charset="0"/>
                            <a:ea typeface="宋体" panose="02010600030101010101" pitchFamily="2" charset="-122"/>
                          </a:endParaRPr>
                        </a:p>
                      </a:txBody>
                      <a:tcPr marL="68580" marR="68580" marT="0" marB="0" anchor="ctr"/>
                    </a:tc>
                    <a:tc>
                      <a:txBody>
                        <a:bodyPr/>
                        <a:lstStyle/>
                        <a:p>
                          <a:pPr marL="0" marR="0" algn="r">
                            <a:spcBef>
                              <a:spcPts val="0"/>
                            </a:spcBef>
                            <a:spcAft>
                              <a:spcPts val="400"/>
                            </a:spcAft>
                          </a:pPr>
                          <a:r>
                            <a:rPr lang="en-US" sz="1200" dirty="0">
                              <a:effectLst/>
                            </a:rPr>
                            <a:t>24,031</a:t>
                          </a:r>
                          <a:endParaRPr lang="en-US" sz="1600" dirty="0">
                            <a:effectLst/>
                            <a:latin typeface="Times New Roman" panose="02020603050405020304" pitchFamily="18" charset="0"/>
                            <a:ea typeface="宋体" panose="02010600030101010101" pitchFamily="2" charset="-122"/>
                          </a:endParaRPr>
                        </a:p>
                      </a:txBody>
                      <a:tcPr marL="68580" marR="68580" marT="0" marB="0" anchor="ctr"/>
                    </a:tc>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2519289689"/>
                  </p:ext>
                </p:extLst>
              </p:nvPr>
            </p:nvGraphicFramePr>
            <p:xfrm>
              <a:off x="628649" y="1962153"/>
              <a:ext cx="4200525" cy="4367997"/>
            </p:xfrm>
            <a:graphic>
              <a:graphicData uri="http://schemas.openxmlformats.org/drawingml/2006/table">
                <a:tbl>
                  <a:tblPr firstRow="1" firstCol="1" bandRow="1">
                    <a:tableStyleId>{5C22544A-7EE6-4342-B048-85BDC9FD1C3A}</a:tableStyleId>
                  </a:tblPr>
                  <a:tblGrid>
                    <a:gridCol w="1761510"/>
                    <a:gridCol w="1532449"/>
                    <a:gridCol w="906566"/>
                  </a:tblGrid>
                  <a:tr h="216667">
                    <a:tc>
                      <a:txBody>
                        <a:bodyPr/>
                        <a:lstStyle/>
                        <a:p>
                          <a:pPr marL="0" marR="0" algn="ctr">
                            <a:spcBef>
                              <a:spcPts val="0"/>
                            </a:spcBef>
                            <a:spcAft>
                              <a:spcPts val="400"/>
                            </a:spcAft>
                          </a:pPr>
                          <a:r>
                            <a:rPr lang="en-US" sz="1400" dirty="0">
                              <a:effectLst/>
                            </a:rPr>
                            <a:t>Data sources</a:t>
                          </a:r>
                          <a:endParaRPr lang="en-US" sz="16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marL="0" marR="0" algn="ctr">
                            <a:spcBef>
                              <a:spcPts val="0"/>
                            </a:spcBef>
                            <a:spcAft>
                              <a:spcPts val="400"/>
                            </a:spcAft>
                          </a:pPr>
                          <a:r>
                            <a:rPr lang="en-US" sz="1400">
                              <a:effectLst/>
                            </a:rPr>
                            <a:t>Properties</a:t>
                          </a:r>
                          <a:endParaRPr lang="en-US" sz="1600">
                            <a:effectLst/>
                            <a:latin typeface="Times New Roman" panose="02020603050405020304" pitchFamily="18" charset="0"/>
                            <a:ea typeface="宋体" panose="02010600030101010101" pitchFamily="2" charset="-122"/>
                          </a:endParaRPr>
                        </a:p>
                      </a:txBody>
                      <a:tcPr marL="68580" marR="68580" marT="0" marB="0" anchor="ctr"/>
                    </a:tc>
                    <a:tc>
                      <a:txBody>
                        <a:bodyPr/>
                        <a:lstStyle/>
                        <a:p>
                          <a:pPr marL="0" marR="0" algn="ctr">
                            <a:spcBef>
                              <a:spcPts val="0"/>
                            </a:spcBef>
                            <a:spcAft>
                              <a:spcPts val="400"/>
                            </a:spcAft>
                          </a:pPr>
                          <a:r>
                            <a:rPr lang="en-US" sz="1400">
                              <a:effectLst/>
                            </a:rPr>
                            <a:t>values</a:t>
                          </a:r>
                          <a:endParaRPr lang="en-US" sz="1600">
                            <a:effectLst/>
                            <a:latin typeface="Times New Roman" panose="02020603050405020304" pitchFamily="18" charset="0"/>
                            <a:ea typeface="宋体" panose="02010600030101010101" pitchFamily="2" charset="-122"/>
                          </a:endParaRPr>
                        </a:p>
                      </a:txBody>
                      <a:tcPr marL="68580" marR="68580" marT="0" marB="0" anchor="ctr"/>
                    </a:tc>
                  </a:tr>
                  <a:tr h="188696">
                    <a:tc rowSpan="4">
                      <a:txBody>
                        <a:bodyPr/>
                        <a:lstStyle/>
                        <a:p>
                          <a:pPr marL="0" marR="0" algn="ctr">
                            <a:spcBef>
                              <a:spcPts val="0"/>
                            </a:spcBef>
                            <a:spcAft>
                              <a:spcPts val="400"/>
                            </a:spcAft>
                          </a:pPr>
                          <a:r>
                            <a:rPr lang="en-US" sz="1200">
                              <a:effectLst/>
                            </a:rPr>
                            <a:t>Taxicab data</a:t>
                          </a:r>
                          <a:endParaRPr lang="en-US" sz="1600">
                            <a:effectLst/>
                          </a:endParaRPr>
                        </a:p>
                        <a:p>
                          <a:pPr marL="0" marR="0" algn="ctr">
                            <a:spcBef>
                              <a:spcPts val="0"/>
                            </a:spcBef>
                            <a:spcAft>
                              <a:spcPts val="400"/>
                            </a:spcAft>
                          </a:pPr>
                          <a:r>
                            <a:rPr lang="en-US" sz="1200">
                              <a:effectLst/>
                            </a:rPr>
                            <a:t>1/1/2014-1/1/2015</a:t>
                          </a:r>
                          <a:endParaRPr lang="en-US" sz="1600">
                            <a:effectLst/>
                            <a:latin typeface="Times New Roman" panose="02020603050405020304" pitchFamily="18" charset="0"/>
                            <a:ea typeface="宋体" panose="02010600030101010101" pitchFamily="2" charset="-122"/>
                          </a:endParaRPr>
                        </a:p>
                      </a:txBody>
                      <a:tcPr marL="68580" marR="68580" marT="0" marB="0" anchor="ctr"/>
                    </a:tc>
                    <a:tc>
                      <a:txBody>
                        <a:bodyPr/>
                        <a:lstStyle/>
                        <a:p>
                          <a:pPr marL="0" marR="0" algn="l">
                            <a:spcBef>
                              <a:spcPts val="0"/>
                            </a:spcBef>
                            <a:spcAft>
                              <a:spcPts val="0"/>
                            </a:spcAft>
                          </a:pPr>
                          <a:r>
                            <a:rPr lang="en-US" sz="1200">
                              <a:effectLst/>
                            </a:rPr>
                            <a:t>number of taxicabs</a:t>
                          </a:r>
                          <a:endParaRPr lang="en-US" sz="1600">
                            <a:effectLst/>
                            <a:latin typeface="Times New Roman" panose="02020603050405020304" pitchFamily="18" charset="0"/>
                            <a:ea typeface="宋体" panose="02010600030101010101" pitchFamily="2" charset="-122"/>
                          </a:endParaRPr>
                        </a:p>
                      </a:txBody>
                      <a:tcPr marL="68580" marR="68580" marT="0" marB="0" anchor="ctr"/>
                    </a:tc>
                    <a:tc>
                      <a:txBody>
                        <a:bodyPr/>
                        <a:lstStyle/>
                        <a:p>
                          <a:pPr marL="0" marR="0" algn="r">
                            <a:spcBef>
                              <a:spcPts val="0"/>
                            </a:spcBef>
                            <a:spcAft>
                              <a:spcPts val="0"/>
                            </a:spcAft>
                          </a:pPr>
                          <a:r>
                            <a:rPr lang="en-US" sz="1200" dirty="0">
                              <a:effectLst/>
                            </a:rPr>
                            <a:t>14,144</a:t>
                          </a:r>
                          <a:endParaRPr lang="en-US" sz="1600" dirty="0">
                            <a:effectLst/>
                            <a:latin typeface="Times New Roman" panose="02020603050405020304" pitchFamily="18" charset="0"/>
                            <a:ea typeface="宋体" panose="02010600030101010101" pitchFamily="2" charset="-122"/>
                          </a:endParaRPr>
                        </a:p>
                      </a:txBody>
                      <a:tcPr marL="68580" marR="68580" marT="0" marB="0" anchor="ctr"/>
                    </a:tc>
                  </a:tr>
                  <a:tr h="188696">
                    <a:tc vMerge="1">
                      <a:txBody>
                        <a:bodyPr/>
                        <a:lstStyle/>
                        <a:p>
                          <a:endParaRPr lang="en-US"/>
                        </a:p>
                      </a:txBody>
                      <a:tcPr/>
                    </a:tc>
                    <a:tc>
                      <a:txBody>
                        <a:bodyPr/>
                        <a:lstStyle/>
                        <a:p>
                          <a:pPr marL="0" marR="0" algn="l">
                            <a:spcBef>
                              <a:spcPts val="0"/>
                            </a:spcBef>
                            <a:spcAft>
                              <a:spcPts val="400"/>
                            </a:spcAft>
                          </a:pPr>
                          <a:r>
                            <a:rPr lang="en-US" sz="1200">
                              <a:effectLst/>
                            </a:rPr>
                            <a:t>number of trips</a:t>
                          </a:r>
                          <a:endParaRPr lang="en-US" sz="1600">
                            <a:effectLst/>
                            <a:latin typeface="Times New Roman" panose="02020603050405020304" pitchFamily="18" charset="0"/>
                            <a:ea typeface="宋体" panose="02010600030101010101" pitchFamily="2" charset="-122"/>
                          </a:endParaRPr>
                        </a:p>
                      </a:txBody>
                      <a:tcPr marL="68580" marR="68580" marT="0" marB="0" anchor="ctr"/>
                    </a:tc>
                    <a:tc>
                      <a:txBody>
                        <a:bodyPr/>
                        <a:lstStyle/>
                        <a:p>
                          <a:pPr marL="0" marR="0" algn="r">
                            <a:spcBef>
                              <a:spcPts val="0"/>
                            </a:spcBef>
                            <a:spcAft>
                              <a:spcPts val="400"/>
                            </a:spcAft>
                          </a:pPr>
                          <a:r>
                            <a:rPr lang="en-US" sz="1200">
                              <a:effectLst/>
                            </a:rPr>
                            <a:t>165M</a:t>
                          </a:r>
                          <a:endParaRPr lang="en-US" sz="1600">
                            <a:effectLst/>
                            <a:latin typeface="Times New Roman" panose="02020603050405020304" pitchFamily="18" charset="0"/>
                            <a:ea typeface="宋体" panose="02010600030101010101" pitchFamily="2" charset="-122"/>
                          </a:endParaRPr>
                        </a:p>
                      </a:txBody>
                      <a:tcPr marL="68580" marR="68580" marT="0" marB="0" anchor="ctr"/>
                    </a:tc>
                  </a:tr>
                  <a:tr h="377395">
                    <a:tc vMerge="1">
                      <a:txBody>
                        <a:bodyPr/>
                        <a:lstStyle/>
                        <a:p>
                          <a:endParaRPr lang="en-US"/>
                        </a:p>
                      </a:txBody>
                      <a:tcPr/>
                    </a:tc>
                    <a:tc>
                      <a:txBody>
                        <a:bodyPr/>
                        <a:lstStyle/>
                        <a:p>
                          <a:pPr marL="0" marR="0" algn="l">
                            <a:spcBef>
                              <a:spcPts val="0"/>
                            </a:spcBef>
                            <a:spcAft>
                              <a:spcPts val="400"/>
                            </a:spcAft>
                          </a:pPr>
                          <a:r>
                            <a:rPr lang="en-US" sz="1200">
                              <a:effectLst/>
                            </a:rPr>
                            <a:t>total duration (hour)</a:t>
                          </a:r>
                          <a:endParaRPr lang="en-US" sz="1600">
                            <a:effectLst/>
                            <a:latin typeface="Times New Roman" panose="02020603050405020304" pitchFamily="18" charset="0"/>
                            <a:ea typeface="宋体" panose="02010600030101010101" pitchFamily="2" charset="-122"/>
                          </a:endParaRPr>
                        </a:p>
                      </a:txBody>
                      <a:tcPr marL="68580" marR="68580" marT="0" marB="0" anchor="ctr"/>
                    </a:tc>
                    <a:tc>
                      <a:txBody>
                        <a:bodyPr/>
                        <a:lstStyle/>
                        <a:p>
                          <a:pPr marL="0" marR="0" algn="r">
                            <a:spcBef>
                              <a:spcPts val="0"/>
                            </a:spcBef>
                            <a:spcAft>
                              <a:spcPts val="0"/>
                            </a:spcAft>
                          </a:pPr>
                          <a:r>
                            <a:rPr lang="en-US" sz="1200">
                              <a:effectLst/>
                            </a:rPr>
                            <a:t>36.5M</a:t>
                          </a:r>
                          <a:endParaRPr lang="en-US" sz="1600">
                            <a:effectLst/>
                            <a:latin typeface="Times New Roman" panose="02020603050405020304" pitchFamily="18" charset="0"/>
                            <a:ea typeface="宋体" panose="02010600030101010101" pitchFamily="2" charset="-122"/>
                          </a:endParaRPr>
                        </a:p>
                      </a:txBody>
                      <a:tcPr marL="68580" marR="68580" marT="0" marB="0" anchor="ctr"/>
                    </a:tc>
                  </a:tr>
                  <a:tr h="188696">
                    <a:tc vMerge="1">
                      <a:txBody>
                        <a:bodyPr/>
                        <a:lstStyle/>
                        <a:p>
                          <a:endParaRPr lang="en-US"/>
                        </a:p>
                      </a:txBody>
                      <a:tcPr/>
                    </a:tc>
                    <a:tc>
                      <a:txBody>
                        <a:bodyPr/>
                        <a:lstStyle/>
                        <a:p>
                          <a:pPr marL="0" marR="0" algn="l">
                            <a:spcBef>
                              <a:spcPts val="0"/>
                            </a:spcBef>
                            <a:spcAft>
                              <a:spcPts val="400"/>
                            </a:spcAft>
                          </a:pPr>
                          <a:r>
                            <a:rPr lang="en-US" sz="1200">
                              <a:effectLst/>
                            </a:rPr>
                            <a:t>total distances (km)</a:t>
                          </a:r>
                          <a:endParaRPr lang="en-US" sz="1600">
                            <a:effectLst/>
                            <a:latin typeface="Times New Roman" panose="02020603050405020304" pitchFamily="18" charset="0"/>
                            <a:ea typeface="宋体" panose="02010600030101010101" pitchFamily="2" charset="-122"/>
                          </a:endParaRPr>
                        </a:p>
                      </a:txBody>
                      <a:tcPr marL="68580" marR="68580" marT="0" marB="0" anchor="ctr"/>
                    </a:tc>
                    <a:tc>
                      <a:txBody>
                        <a:bodyPr/>
                        <a:lstStyle/>
                        <a:p>
                          <a:pPr marL="0" marR="0" algn="r">
                            <a:spcBef>
                              <a:spcPts val="0"/>
                            </a:spcBef>
                            <a:spcAft>
                              <a:spcPts val="400"/>
                            </a:spcAft>
                          </a:pPr>
                          <a:r>
                            <a:rPr lang="en-US" sz="1200">
                              <a:effectLst/>
                            </a:rPr>
                            <a:t>5,671M</a:t>
                          </a:r>
                          <a:endParaRPr lang="en-US" sz="1600">
                            <a:effectLst/>
                            <a:latin typeface="Times New Roman" panose="02020603050405020304" pitchFamily="18" charset="0"/>
                            <a:ea typeface="宋体" panose="02010600030101010101" pitchFamily="2" charset="-122"/>
                          </a:endParaRPr>
                        </a:p>
                      </a:txBody>
                      <a:tcPr marL="68580" marR="68580" marT="0" marB="0" anchor="ctr"/>
                    </a:tc>
                  </a:tr>
                  <a:tr h="188696">
                    <a:tc rowSpan="4">
                      <a:txBody>
                        <a:bodyPr/>
                        <a:lstStyle/>
                        <a:p>
                          <a:pPr marL="0" marR="0" algn="ctr">
                            <a:spcBef>
                              <a:spcPts val="0"/>
                            </a:spcBef>
                            <a:spcAft>
                              <a:spcPts val="0"/>
                            </a:spcAft>
                          </a:pPr>
                          <a:r>
                            <a:rPr lang="en-US" sz="1200">
                              <a:effectLst/>
                            </a:rPr>
                            <a:t>Bike Data</a:t>
                          </a:r>
                          <a:endParaRPr lang="en-US" sz="1600">
                            <a:effectLst/>
                          </a:endParaRPr>
                        </a:p>
                        <a:p>
                          <a:pPr marL="0" marR="0" algn="ctr">
                            <a:spcBef>
                              <a:spcPts val="0"/>
                            </a:spcBef>
                            <a:spcAft>
                              <a:spcPts val="0"/>
                            </a:spcAft>
                          </a:pPr>
                          <a:r>
                            <a:rPr lang="en-US" sz="1200">
                              <a:effectLst/>
                            </a:rPr>
                            <a:t>1/1/2014-1/1/2015 </a:t>
                          </a:r>
                          <a:endParaRPr lang="en-US" sz="1600">
                            <a:effectLst/>
                            <a:latin typeface="Times New Roman" panose="02020603050405020304" pitchFamily="18" charset="0"/>
                            <a:ea typeface="宋体" panose="02010600030101010101" pitchFamily="2" charset="-122"/>
                          </a:endParaRPr>
                        </a:p>
                      </a:txBody>
                      <a:tcPr marL="68580" marR="68580" marT="0" marB="0" anchor="ctr"/>
                    </a:tc>
                    <a:tc>
                      <a:txBody>
                        <a:bodyPr/>
                        <a:lstStyle/>
                        <a:p>
                          <a:pPr marL="0" marR="0" algn="l">
                            <a:spcBef>
                              <a:spcPts val="0"/>
                            </a:spcBef>
                            <a:spcAft>
                              <a:spcPts val="0"/>
                            </a:spcAft>
                          </a:pPr>
                          <a:r>
                            <a:rPr lang="en-US" sz="1200">
                              <a:effectLst/>
                            </a:rPr>
                            <a:t>number of stations</a:t>
                          </a:r>
                          <a:endParaRPr lang="en-US" sz="1600">
                            <a:effectLst/>
                            <a:latin typeface="Times New Roman" panose="02020603050405020304" pitchFamily="18" charset="0"/>
                            <a:ea typeface="宋体" panose="02010600030101010101" pitchFamily="2" charset="-122"/>
                          </a:endParaRPr>
                        </a:p>
                      </a:txBody>
                      <a:tcPr marL="68580" marR="68580" marT="0" marB="0" anchor="ctr"/>
                    </a:tc>
                    <a:tc>
                      <a:txBody>
                        <a:bodyPr/>
                        <a:lstStyle/>
                        <a:p>
                          <a:pPr marL="0" marR="0" algn="r">
                            <a:spcBef>
                              <a:spcPts val="0"/>
                            </a:spcBef>
                            <a:spcAft>
                              <a:spcPts val="0"/>
                            </a:spcAft>
                          </a:pPr>
                          <a:r>
                            <a:rPr lang="en-US" sz="1200">
                              <a:effectLst/>
                            </a:rPr>
                            <a:t>344</a:t>
                          </a:r>
                          <a:endParaRPr lang="en-US" sz="1600">
                            <a:effectLst/>
                            <a:latin typeface="Times New Roman" panose="02020603050405020304" pitchFamily="18" charset="0"/>
                            <a:ea typeface="宋体" panose="02010600030101010101" pitchFamily="2" charset="-122"/>
                          </a:endParaRPr>
                        </a:p>
                      </a:txBody>
                      <a:tcPr marL="68580" marR="68580" marT="0" marB="0" anchor="ctr"/>
                    </a:tc>
                  </a:tr>
                  <a:tr h="188696">
                    <a:tc vMerge="1">
                      <a:txBody>
                        <a:bodyPr/>
                        <a:lstStyle/>
                        <a:p>
                          <a:endParaRPr lang="en-US"/>
                        </a:p>
                      </a:txBody>
                      <a:tcPr/>
                    </a:tc>
                    <a:tc>
                      <a:txBody>
                        <a:bodyPr/>
                        <a:lstStyle/>
                        <a:p>
                          <a:pPr marL="0" marR="0" algn="l">
                            <a:spcBef>
                              <a:spcPts val="0"/>
                            </a:spcBef>
                            <a:spcAft>
                              <a:spcPts val="400"/>
                            </a:spcAft>
                          </a:pPr>
                          <a:r>
                            <a:rPr lang="en-US" sz="1200">
                              <a:effectLst/>
                            </a:rPr>
                            <a:t>number of bikes</a:t>
                          </a:r>
                          <a:endParaRPr lang="en-US" sz="1600">
                            <a:effectLst/>
                            <a:latin typeface="Times New Roman" panose="02020603050405020304" pitchFamily="18" charset="0"/>
                            <a:ea typeface="宋体" panose="02010600030101010101" pitchFamily="2" charset="-122"/>
                          </a:endParaRPr>
                        </a:p>
                      </a:txBody>
                      <a:tcPr marL="68580" marR="68580" marT="0" marB="0" anchor="ctr"/>
                    </a:tc>
                    <a:tc>
                      <a:txBody>
                        <a:bodyPr/>
                        <a:lstStyle/>
                        <a:p>
                          <a:pPr marL="0" marR="0" algn="r">
                            <a:spcBef>
                              <a:spcPts val="0"/>
                            </a:spcBef>
                            <a:spcAft>
                              <a:spcPts val="400"/>
                            </a:spcAft>
                          </a:pPr>
                          <a:r>
                            <a:rPr lang="en-US" sz="1200">
                              <a:effectLst/>
                            </a:rPr>
                            <a:t>6,811</a:t>
                          </a:r>
                          <a:endParaRPr lang="en-US" sz="1600">
                            <a:effectLst/>
                            <a:latin typeface="Times New Roman" panose="02020603050405020304" pitchFamily="18" charset="0"/>
                            <a:ea typeface="宋体" panose="02010600030101010101" pitchFamily="2" charset="-122"/>
                          </a:endParaRPr>
                        </a:p>
                      </a:txBody>
                      <a:tcPr marL="68580" marR="68580" marT="0" marB="0" anchor="ctr"/>
                    </a:tc>
                  </a:tr>
                  <a:tr h="188696">
                    <a:tc vMerge="1">
                      <a:txBody>
                        <a:bodyPr/>
                        <a:lstStyle/>
                        <a:p>
                          <a:endParaRPr lang="en-US"/>
                        </a:p>
                      </a:txBody>
                      <a:tcPr/>
                    </a:tc>
                    <a:tc>
                      <a:txBody>
                        <a:bodyPr/>
                        <a:lstStyle/>
                        <a:p>
                          <a:pPr marL="0" marR="0" algn="l">
                            <a:spcBef>
                              <a:spcPts val="0"/>
                            </a:spcBef>
                            <a:spcAft>
                              <a:spcPts val="400"/>
                            </a:spcAft>
                          </a:pPr>
                          <a:r>
                            <a:rPr lang="en-US" sz="1200">
                              <a:effectLst/>
                            </a:rPr>
                            <a:t>number of trips</a:t>
                          </a:r>
                          <a:endParaRPr lang="en-US" sz="1600">
                            <a:effectLst/>
                            <a:latin typeface="Times New Roman" panose="02020603050405020304" pitchFamily="18" charset="0"/>
                            <a:ea typeface="宋体" panose="02010600030101010101" pitchFamily="2" charset="-122"/>
                          </a:endParaRPr>
                        </a:p>
                      </a:txBody>
                      <a:tcPr marL="68580" marR="68580" marT="0" marB="0" anchor="ctr"/>
                    </a:tc>
                    <a:tc>
                      <a:txBody>
                        <a:bodyPr/>
                        <a:lstStyle/>
                        <a:p>
                          <a:pPr marL="0" marR="0" algn="r">
                            <a:spcBef>
                              <a:spcPts val="0"/>
                            </a:spcBef>
                            <a:spcAft>
                              <a:spcPts val="400"/>
                            </a:spcAft>
                          </a:pPr>
                          <a:r>
                            <a:rPr lang="en-US" sz="1200">
                              <a:effectLst/>
                            </a:rPr>
                            <a:t>8,081,216</a:t>
                          </a:r>
                          <a:endParaRPr lang="en-US" sz="1600">
                            <a:effectLst/>
                            <a:latin typeface="Times New Roman" panose="02020603050405020304" pitchFamily="18" charset="0"/>
                            <a:ea typeface="宋体" panose="02010600030101010101" pitchFamily="2" charset="-122"/>
                          </a:endParaRPr>
                        </a:p>
                      </a:txBody>
                      <a:tcPr marL="68580" marR="68580" marT="0" marB="0" anchor="ctr"/>
                    </a:tc>
                  </a:tr>
                  <a:tr h="377395">
                    <a:tc vMerge="1">
                      <a:txBody>
                        <a:bodyPr/>
                        <a:lstStyle/>
                        <a:p>
                          <a:endParaRPr lang="en-US"/>
                        </a:p>
                      </a:txBody>
                      <a:tcPr/>
                    </a:tc>
                    <a:tc>
                      <a:txBody>
                        <a:bodyPr/>
                        <a:lstStyle/>
                        <a:p>
                          <a:pPr marL="0" marR="0" algn="l">
                            <a:spcBef>
                              <a:spcPts val="0"/>
                            </a:spcBef>
                            <a:spcAft>
                              <a:spcPts val="400"/>
                            </a:spcAft>
                          </a:pPr>
                          <a:r>
                            <a:rPr lang="en-US" sz="1200">
                              <a:effectLst/>
                            </a:rPr>
                            <a:t>total duration (hour)</a:t>
                          </a:r>
                          <a:endParaRPr lang="en-US" sz="1600">
                            <a:effectLst/>
                            <a:latin typeface="Times New Roman" panose="02020603050405020304" pitchFamily="18" charset="0"/>
                            <a:ea typeface="宋体" panose="02010600030101010101" pitchFamily="2" charset="-122"/>
                          </a:endParaRPr>
                        </a:p>
                      </a:txBody>
                      <a:tcPr marL="68580" marR="68580" marT="0" marB="0" anchor="ctr"/>
                    </a:tc>
                    <a:tc>
                      <a:txBody>
                        <a:bodyPr/>
                        <a:lstStyle/>
                        <a:p>
                          <a:pPr marL="0" marR="0" algn="r">
                            <a:spcBef>
                              <a:spcPts val="0"/>
                            </a:spcBef>
                            <a:spcAft>
                              <a:spcPts val="0"/>
                            </a:spcAft>
                          </a:pPr>
                          <a:r>
                            <a:rPr lang="en-US" sz="1200">
                              <a:effectLst/>
                            </a:rPr>
                            <a:t>1.9M</a:t>
                          </a:r>
                          <a:endParaRPr lang="en-US" sz="1600">
                            <a:effectLst/>
                            <a:latin typeface="Times New Roman" panose="02020603050405020304" pitchFamily="18" charset="0"/>
                            <a:ea typeface="宋体" panose="02010600030101010101" pitchFamily="2" charset="-122"/>
                          </a:endParaRPr>
                        </a:p>
                      </a:txBody>
                      <a:tcPr marL="68580" marR="68580" marT="0" marB="0" anchor="ctr"/>
                    </a:tc>
                  </a:tr>
                  <a:tr h="377395">
                    <a:tc rowSpan="2">
                      <a:txBody>
                        <a:bodyPr/>
                        <a:lstStyle/>
                        <a:p>
                          <a:pPr marL="0" marR="0" algn="ctr">
                            <a:spcBef>
                              <a:spcPts val="0"/>
                            </a:spcBef>
                            <a:spcAft>
                              <a:spcPts val="0"/>
                            </a:spcAft>
                          </a:pPr>
                          <a:r>
                            <a:rPr lang="en-US" sz="1200">
                              <a:effectLst/>
                            </a:rPr>
                            <a:t>311 Complaints</a:t>
                          </a:r>
                          <a:endParaRPr lang="en-US" sz="1600">
                            <a:effectLst/>
                          </a:endParaRPr>
                        </a:p>
                        <a:p>
                          <a:pPr marL="0" marR="0" algn="ctr">
                            <a:spcBef>
                              <a:spcPts val="0"/>
                            </a:spcBef>
                            <a:spcAft>
                              <a:spcPts val="400"/>
                            </a:spcAft>
                          </a:pPr>
                          <a:r>
                            <a:rPr lang="en-US" sz="1200">
                              <a:effectLst/>
                            </a:rPr>
                            <a:t>5/26/2013-12/13/2014</a:t>
                          </a:r>
                          <a:endParaRPr lang="en-US" sz="1600">
                            <a:effectLst/>
                            <a:latin typeface="Times New Roman" panose="02020603050405020304" pitchFamily="18" charset="0"/>
                            <a:ea typeface="宋体" panose="02010600030101010101" pitchFamily="2" charset="-122"/>
                          </a:endParaRPr>
                        </a:p>
                      </a:txBody>
                      <a:tcPr marL="68580" marR="68580" marT="0" marB="0" anchor="ctr"/>
                    </a:tc>
                    <a:tc>
                      <a:txBody>
                        <a:bodyPr/>
                        <a:lstStyle/>
                        <a:p>
                          <a:pPr marL="0" marR="0" algn="l">
                            <a:spcBef>
                              <a:spcPts val="0"/>
                            </a:spcBef>
                            <a:spcAft>
                              <a:spcPts val="0"/>
                            </a:spcAft>
                          </a:pPr>
                          <a:r>
                            <a:rPr lang="en-US" sz="1200">
                              <a:effectLst/>
                            </a:rPr>
                            <a:t>number of categories</a:t>
                          </a:r>
                          <a:endParaRPr lang="en-US" sz="1600">
                            <a:effectLst/>
                            <a:latin typeface="Times New Roman" panose="02020603050405020304" pitchFamily="18" charset="0"/>
                            <a:ea typeface="宋体" panose="02010600030101010101" pitchFamily="2" charset="-122"/>
                          </a:endParaRPr>
                        </a:p>
                      </a:txBody>
                      <a:tcPr marL="68580" marR="68580" marT="0" marB="0" anchor="ctr"/>
                    </a:tc>
                    <a:tc>
                      <a:txBody>
                        <a:bodyPr/>
                        <a:lstStyle/>
                        <a:p>
                          <a:pPr marL="0" marR="0" algn="r">
                            <a:spcBef>
                              <a:spcPts val="0"/>
                            </a:spcBef>
                            <a:spcAft>
                              <a:spcPts val="400"/>
                            </a:spcAft>
                          </a:pPr>
                          <a:r>
                            <a:rPr lang="en-US" sz="1200">
                              <a:effectLst/>
                            </a:rPr>
                            <a:t>10</a:t>
                          </a:r>
                          <a:endParaRPr lang="en-US" sz="1600">
                            <a:effectLst/>
                            <a:latin typeface="Times New Roman" panose="02020603050405020304" pitchFamily="18" charset="0"/>
                            <a:ea typeface="宋体" panose="02010600030101010101" pitchFamily="2" charset="-122"/>
                          </a:endParaRPr>
                        </a:p>
                      </a:txBody>
                      <a:tcPr marL="68580" marR="68580" marT="0" marB="0" anchor="ctr"/>
                    </a:tc>
                  </a:tr>
                  <a:tr h="188696">
                    <a:tc vMerge="1">
                      <a:txBody>
                        <a:bodyPr/>
                        <a:lstStyle/>
                        <a:p>
                          <a:endParaRPr lang="en-US"/>
                        </a:p>
                      </a:txBody>
                      <a:tcPr/>
                    </a:tc>
                    <a:tc>
                      <a:txBody>
                        <a:bodyPr/>
                        <a:lstStyle/>
                        <a:p>
                          <a:pPr marL="0" marR="0" algn="l">
                            <a:spcBef>
                              <a:spcPts val="0"/>
                            </a:spcBef>
                            <a:spcAft>
                              <a:spcPts val="400"/>
                            </a:spcAft>
                          </a:pPr>
                          <a:r>
                            <a:rPr lang="en-US" sz="1200">
                              <a:effectLst/>
                            </a:rPr>
                            <a:t>number of instances</a:t>
                          </a:r>
                          <a:endParaRPr lang="en-US" sz="1600">
                            <a:effectLst/>
                            <a:latin typeface="Times New Roman" panose="02020603050405020304" pitchFamily="18" charset="0"/>
                            <a:ea typeface="宋体" panose="02010600030101010101" pitchFamily="2" charset="-122"/>
                          </a:endParaRPr>
                        </a:p>
                      </a:txBody>
                      <a:tcPr marL="68580" marR="68580" marT="0" marB="0" anchor="ctr"/>
                    </a:tc>
                    <a:tc>
                      <a:txBody>
                        <a:bodyPr/>
                        <a:lstStyle/>
                        <a:p>
                          <a:pPr marL="0" marR="0" algn="r">
                            <a:spcBef>
                              <a:spcPts val="0"/>
                            </a:spcBef>
                            <a:spcAft>
                              <a:spcPts val="400"/>
                            </a:spcAft>
                          </a:pPr>
                          <a:r>
                            <a:rPr lang="en-US" sz="1200">
                              <a:effectLst/>
                            </a:rPr>
                            <a:t>197,922</a:t>
                          </a:r>
                          <a:endParaRPr lang="en-US" sz="1600">
                            <a:effectLst/>
                            <a:latin typeface="Times New Roman" panose="02020603050405020304" pitchFamily="18" charset="0"/>
                            <a:ea typeface="宋体" panose="02010600030101010101" pitchFamily="2" charset="-122"/>
                          </a:endParaRPr>
                        </a:p>
                      </a:txBody>
                      <a:tcPr marL="68580" marR="68580" marT="0" marB="0" anchor="ctr"/>
                    </a:tc>
                  </a:tr>
                  <a:tr h="188696">
                    <a:tc rowSpan="4">
                      <a:txBody>
                        <a:bodyPr/>
                        <a:lstStyle/>
                        <a:p>
                          <a:pPr marL="0" marR="0" algn="ctr">
                            <a:spcBef>
                              <a:spcPts val="0"/>
                            </a:spcBef>
                            <a:spcAft>
                              <a:spcPts val="400"/>
                            </a:spcAft>
                          </a:pPr>
                          <a:r>
                            <a:rPr lang="en-US" sz="1200">
                              <a:effectLst/>
                            </a:rPr>
                            <a:t>Road network </a:t>
                          </a:r>
                          <a:endParaRPr lang="en-US" sz="1600">
                            <a:effectLst/>
                          </a:endParaRPr>
                        </a:p>
                        <a:p>
                          <a:pPr marL="0" marR="0" algn="ctr">
                            <a:spcBef>
                              <a:spcPts val="0"/>
                            </a:spcBef>
                            <a:spcAft>
                              <a:spcPts val="400"/>
                            </a:spcAft>
                          </a:pPr>
                          <a:r>
                            <a:rPr lang="en-US" sz="1200">
                              <a:effectLst/>
                            </a:rPr>
                            <a:t>2013</a:t>
                          </a:r>
                          <a:endParaRPr lang="en-US" sz="1600">
                            <a:effectLst/>
                            <a:latin typeface="Times New Roman" panose="02020603050405020304" pitchFamily="18" charset="0"/>
                            <a:ea typeface="宋体" panose="02010600030101010101" pitchFamily="2" charset="-122"/>
                          </a:endParaRPr>
                        </a:p>
                      </a:txBody>
                      <a:tcPr marL="68580" marR="68580" marT="0" marB="0" anchor="ctr"/>
                    </a:tc>
                    <a:tc>
                      <a:txBody>
                        <a:bodyPr/>
                        <a:lstStyle/>
                        <a:p>
                          <a:pPr marL="0" marR="0" algn="l">
                            <a:spcBef>
                              <a:spcPts val="0"/>
                            </a:spcBef>
                            <a:spcAft>
                              <a:spcPts val="0"/>
                            </a:spcAft>
                          </a:pPr>
                          <a:r>
                            <a:rPr lang="en-US" sz="1200">
                              <a:effectLst/>
                            </a:rPr>
                            <a:t>number of nodes</a:t>
                          </a:r>
                          <a:endParaRPr lang="en-US" sz="1600">
                            <a:effectLst/>
                            <a:latin typeface="Times New Roman" panose="02020603050405020304" pitchFamily="18" charset="0"/>
                            <a:ea typeface="宋体" panose="02010600030101010101" pitchFamily="2" charset="-122"/>
                          </a:endParaRPr>
                        </a:p>
                      </a:txBody>
                      <a:tcPr marL="68580" marR="68580" marT="0" marB="0" anchor="ctr"/>
                    </a:tc>
                    <a:tc>
                      <a:txBody>
                        <a:bodyPr/>
                        <a:lstStyle/>
                        <a:p>
                          <a:pPr marL="0" marR="0" algn="r">
                            <a:spcBef>
                              <a:spcPts val="0"/>
                            </a:spcBef>
                            <a:spcAft>
                              <a:spcPts val="400"/>
                            </a:spcAft>
                          </a:pPr>
                          <a:r>
                            <a:rPr lang="en-US" sz="1200">
                              <a:effectLst/>
                            </a:rPr>
                            <a:t>79,315</a:t>
                          </a:r>
                          <a:endParaRPr lang="en-US" sz="1600">
                            <a:effectLst/>
                            <a:latin typeface="Times New Roman" panose="02020603050405020304" pitchFamily="18" charset="0"/>
                            <a:ea typeface="宋体" panose="02010600030101010101" pitchFamily="2" charset="-122"/>
                          </a:endParaRPr>
                        </a:p>
                      </a:txBody>
                      <a:tcPr marL="68580" marR="68580" marT="0" marB="0" anchor="ctr"/>
                    </a:tc>
                  </a:tr>
                  <a:tr h="377395">
                    <a:tc vMerge="1">
                      <a:txBody>
                        <a:bodyPr/>
                        <a:lstStyle/>
                        <a:p>
                          <a:endParaRPr lang="en-US"/>
                        </a:p>
                      </a:txBody>
                      <a:tcPr/>
                    </a:tc>
                    <a:tc>
                      <a:txBody>
                        <a:bodyPr/>
                        <a:lstStyle/>
                        <a:p>
                          <a:endParaRPr lang="en-US"/>
                        </a:p>
                      </a:txBody>
                      <a:tcPr marL="68580" marR="68580" marT="0" marB="0" anchor="ctr">
                        <a:blipFill rotWithShape="0">
                          <a:blip r:embed="rId5"/>
                          <a:stretch>
                            <a:fillRect l="-115079" t="-770968" r="-60714" b="-324194"/>
                          </a:stretch>
                        </a:blipFill>
                      </a:tcPr>
                    </a:tc>
                    <a:tc>
                      <a:txBody>
                        <a:bodyPr/>
                        <a:lstStyle/>
                        <a:p>
                          <a:pPr marL="0" marR="0" algn="r">
                            <a:spcBef>
                              <a:spcPts val="0"/>
                            </a:spcBef>
                            <a:spcAft>
                              <a:spcPts val="0"/>
                            </a:spcAft>
                          </a:pPr>
                          <a:r>
                            <a:rPr lang="en-US" sz="1200">
                              <a:effectLst/>
                            </a:rPr>
                            <a:t> 32,210</a:t>
                          </a:r>
                          <a:endParaRPr lang="en-US" sz="1600">
                            <a:effectLst/>
                          </a:endParaRPr>
                        </a:p>
                        <a:p>
                          <a:pPr marL="0" marR="0" algn="r">
                            <a:spcBef>
                              <a:spcPts val="0"/>
                            </a:spcBef>
                            <a:spcAft>
                              <a:spcPts val="400"/>
                            </a:spcAft>
                          </a:pPr>
                          <a:r>
                            <a:rPr lang="en-US" sz="1200">
                              <a:effectLst/>
                            </a:rPr>
                            <a:t> </a:t>
                          </a:r>
                          <a:endParaRPr lang="en-US" sz="1600">
                            <a:effectLst/>
                            <a:latin typeface="Times New Roman" panose="02020603050405020304" pitchFamily="18" charset="0"/>
                            <a:ea typeface="宋体" panose="02010600030101010101" pitchFamily="2" charset="-122"/>
                          </a:endParaRPr>
                        </a:p>
                      </a:txBody>
                      <a:tcPr marL="68580" marR="68580" marT="0" marB="0" anchor="ctr"/>
                    </a:tc>
                  </a:tr>
                  <a:tr h="377395">
                    <a:tc vMerge="1">
                      <a:txBody>
                        <a:bodyPr/>
                        <a:lstStyle/>
                        <a:p>
                          <a:endParaRPr lang="en-US"/>
                        </a:p>
                      </a:txBody>
                      <a:tcPr/>
                    </a:tc>
                    <a:tc>
                      <a:txBody>
                        <a:bodyPr/>
                        <a:lstStyle/>
                        <a:p>
                          <a:pPr marL="0" marR="0" algn="l">
                            <a:spcBef>
                              <a:spcPts val="0"/>
                            </a:spcBef>
                            <a:spcAft>
                              <a:spcPts val="400"/>
                            </a:spcAft>
                          </a:pPr>
                          <a:r>
                            <a:rPr lang="en-US" sz="1200">
                              <a:effectLst/>
                            </a:rPr>
                            <a:t>number of road segments (level&gt;5)</a:t>
                          </a:r>
                          <a:endParaRPr lang="en-US" sz="1600">
                            <a:effectLst/>
                            <a:latin typeface="Times New Roman" panose="02020603050405020304" pitchFamily="18" charset="0"/>
                            <a:ea typeface="宋体" panose="02010600030101010101" pitchFamily="2" charset="-122"/>
                          </a:endParaRPr>
                        </a:p>
                      </a:txBody>
                      <a:tcPr marL="68580" marR="68580" marT="0" marB="0" anchor="ctr"/>
                    </a:tc>
                    <a:tc>
                      <a:txBody>
                        <a:bodyPr/>
                        <a:lstStyle/>
                        <a:p>
                          <a:pPr marL="0" marR="0" algn="r">
                            <a:spcBef>
                              <a:spcPts val="0"/>
                            </a:spcBef>
                            <a:spcAft>
                              <a:spcPts val="0"/>
                            </a:spcAft>
                          </a:pPr>
                          <a:r>
                            <a:rPr lang="en-US" sz="1200">
                              <a:effectLst/>
                            </a:rPr>
                            <a:t>83,655</a:t>
                          </a:r>
                          <a:endParaRPr lang="en-US" sz="1600">
                            <a:effectLst/>
                          </a:endParaRPr>
                        </a:p>
                        <a:p>
                          <a:pPr marL="0" marR="0" algn="r">
                            <a:spcBef>
                              <a:spcPts val="0"/>
                            </a:spcBef>
                            <a:spcAft>
                              <a:spcPts val="400"/>
                            </a:spcAft>
                          </a:pPr>
                          <a:r>
                            <a:rPr lang="en-US" sz="1200">
                              <a:effectLst/>
                            </a:rPr>
                            <a:t> </a:t>
                          </a:r>
                          <a:endParaRPr lang="en-US" sz="1600">
                            <a:effectLst/>
                            <a:latin typeface="Times New Roman" panose="02020603050405020304" pitchFamily="18" charset="0"/>
                            <a:ea typeface="宋体" panose="02010600030101010101" pitchFamily="2" charset="-122"/>
                          </a:endParaRPr>
                        </a:p>
                      </a:txBody>
                      <a:tcPr marL="68580" marR="68580" marT="0" marB="0" anchor="ctr"/>
                    </a:tc>
                  </a:tr>
                  <a:tr h="188696">
                    <a:tc vMerge="1">
                      <a:txBody>
                        <a:bodyPr/>
                        <a:lstStyle/>
                        <a:p>
                          <a:endParaRPr lang="en-US"/>
                        </a:p>
                      </a:txBody>
                      <a:tcPr/>
                    </a:tc>
                    <a:tc>
                      <a:txBody>
                        <a:bodyPr/>
                        <a:lstStyle/>
                        <a:p>
                          <a:pPr marL="0" marR="0" algn="l">
                            <a:spcBef>
                              <a:spcPts val="0"/>
                            </a:spcBef>
                            <a:spcAft>
                              <a:spcPts val="400"/>
                            </a:spcAft>
                          </a:pPr>
                          <a:r>
                            <a:rPr lang="en-US" sz="1200">
                              <a:effectLst/>
                            </a:rPr>
                            <a:t>number of regions</a:t>
                          </a:r>
                          <a:endParaRPr lang="en-US" sz="1600">
                            <a:effectLst/>
                            <a:latin typeface="Times New Roman" panose="02020603050405020304" pitchFamily="18" charset="0"/>
                            <a:ea typeface="宋体" panose="02010600030101010101" pitchFamily="2" charset="-122"/>
                          </a:endParaRPr>
                        </a:p>
                      </a:txBody>
                      <a:tcPr marL="68580" marR="68580" marT="0" marB="0" anchor="ctr"/>
                    </a:tc>
                    <a:tc>
                      <a:txBody>
                        <a:bodyPr/>
                        <a:lstStyle/>
                        <a:p>
                          <a:pPr marL="0" marR="0" algn="r">
                            <a:spcBef>
                              <a:spcPts val="0"/>
                            </a:spcBef>
                            <a:spcAft>
                              <a:spcPts val="400"/>
                            </a:spcAft>
                          </a:pPr>
                          <a:r>
                            <a:rPr lang="en-US" sz="1200">
                              <a:effectLst/>
                            </a:rPr>
                            <a:t>862</a:t>
                          </a:r>
                          <a:endParaRPr lang="en-US" sz="1600">
                            <a:effectLst/>
                            <a:latin typeface="Times New Roman" panose="02020603050405020304" pitchFamily="18" charset="0"/>
                            <a:ea typeface="宋体" panose="02010600030101010101" pitchFamily="2" charset="-122"/>
                          </a:endParaRPr>
                        </a:p>
                      </a:txBody>
                      <a:tcPr marL="68580" marR="68580" marT="0" marB="0" anchor="ctr"/>
                    </a:tc>
                  </a:tr>
                  <a:tr h="377395">
                    <a:tc rowSpan="2">
                      <a:txBody>
                        <a:bodyPr/>
                        <a:lstStyle/>
                        <a:p>
                          <a:pPr marL="0" marR="0" algn="ctr">
                            <a:spcBef>
                              <a:spcPts val="0"/>
                            </a:spcBef>
                            <a:spcAft>
                              <a:spcPts val="0"/>
                            </a:spcAft>
                          </a:pPr>
                          <a:r>
                            <a:rPr lang="en-US" sz="1200">
                              <a:effectLst/>
                            </a:rPr>
                            <a:t>POIs</a:t>
                          </a:r>
                          <a:endParaRPr lang="en-US" sz="1600">
                            <a:effectLst/>
                          </a:endParaRPr>
                        </a:p>
                        <a:p>
                          <a:pPr marL="0" marR="0" algn="ctr">
                            <a:spcBef>
                              <a:spcPts val="0"/>
                            </a:spcBef>
                            <a:spcAft>
                              <a:spcPts val="0"/>
                            </a:spcAft>
                          </a:pPr>
                          <a:r>
                            <a:rPr lang="en-US" sz="1200">
                              <a:effectLst/>
                            </a:rPr>
                            <a:t>2013</a:t>
                          </a:r>
                          <a:endParaRPr lang="en-US" sz="1600">
                            <a:effectLst/>
                            <a:latin typeface="Times New Roman" panose="02020603050405020304" pitchFamily="18" charset="0"/>
                            <a:ea typeface="宋体" panose="02010600030101010101" pitchFamily="2" charset="-122"/>
                          </a:endParaRPr>
                        </a:p>
                      </a:txBody>
                      <a:tcPr marL="68580" marR="68580" marT="0" marB="0" anchor="ctr"/>
                    </a:tc>
                    <a:tc>
                      <a:txBody>
                        <a:bodyPr/>
                        <a:lstStyle/>
                        <a:p>
                          <a:pPr marL="0" marR="0" algn="l">
                            <a:spcBef>
                              <a:spcPts val="0"/>
                            </a:spcBef>
                            <a:spcAft>
                              <a:spcPts val="0"/>
                            </a:spcAft>
                          </a:pPr>
                          <a:r>
                            <a:rPr lang="en-US" sz="1200">
                              <a:effectLst/>
                            </a:rPr>
                            <a:t>number of categories</a:t>
                          </a:r>
                          <a:endParaRPr lang="en-US" sz="1600">
                            <a:effectLst/>
                            <a:latin typeface="Times New Roman" panose="02020603050405020304" pitchFamily="18" charset="0"/>
                            <a:ea typeface="宋体" panose="02010600030101010101" pitchFamily="2" charset="-122"/>
                          </a:endParaRPr>
                        </a:p>
                      </a:txBody>
                      <a:tcPr marL="68580" marR="68580" marT="0" marB="0" anchor="ctr"/>
                    </a:tc>
                    <a:tc>
                      <a:txBody>
                        <a:bodyPr/>
                        <a:lstStyle/>
                        <a:p>
                          <a:pPr marL="0" marR="0" algn="r">
                            <a:spcBef>
                              <a:spcPts val="0"/>
                            </a:spcBef>
                            <a:spcAft>
                              <a:spcPts val="400"/>
                            </a:spcAft>
                          </a:pPr>
                          <a:r>
                            <a:rPr lang="en-US" sz="1200">
                              <a:effectLst/>
                            </a:rPr>
                            <a:t>14</a:t>
                          </a:r>
                          <a:endParaRPr lang="en-US" sz="1600">
                            <a:effectLst/>
                            <a:latin typeface="Times New Roman" panose="02020603050405020304" pitchFamily="18" charset="0"/>
                            <a:ea typeface="宋体" panose="02010600030101010101" pitchFamily="2" charset="-122"/>
                          </a:endParaRPr>
                        </a:p>
                      </a:txBody>
                      <a:tcPr marL="68580" marR="68580" marT="0" marB="0" anchor="ctr"/>
                    </a:tc>
                  </a:tr>
                  <a:tr h="188696">
                    <a:tc vMerge="1">
                      <a:txBody>
                        <a:bodyPr/>
                        <a:lstStyle/>
                        <a:p>
                          <a:endParaRPr lang="en-US"/>
                        </a:p>
                      </a:txBody>
                      <a:tcPr/>
                    </a:tc>
                    <a:tc>
                      <a:txBody>
                        <a:bodyPr/>
                        <a:lstStyle/>
                        <a:p>
                          <a:pPr marL="0" marR="0" algn="l">
                            <a:spcBef>
                              <a:spcPts val="0"/>
                            </a:spcBef>
                            <a:spcAft>
                              <a:spcPts val="400"/>
                            </a:spcAft>
                          </a:pPr>
                          <a:r>
                            <a:rPr lang="en-US" sz="1200">
                              <a:effectLst/>
                            </a:rPr>
                            <a:t>number of instances</a:t>
                          </a:r>
                          <a:endParaRPr lang="en-US" sz="1600">
                            <a:effectLst/>
                            <a:latin typeface="Times New Roman" panose="02020603050405020304" pitchFamily="18" charset="0"/>
                            <a:ea typeface="宋体" panose="02010600030101010101" pitchFamily="2" charset="-122"/>
                          </a:endParaRPr>
                        </a:p>
                      </a:txBody>
                      <a:tcPr marL="68580" marR="68580" marT="0" marB="0" anchor="ctr"/>
                    </a:tc>
                    <a:tc>
                      <a:txBody>
                        <a:bodyPr/>
                        <a:lstStyle/>
                        <a:p>
                          <a:pPr marL="0" marR="0" algn="r">
                            <a:spcBef>
                              <a:spcPts val="0"/>
                            </a:spcBef>
                            <a:spcAft>
                              <a:spcPts val="400"/>
                            </a:spcAft>
                          </a:pPr>
                          <a:r>
                            <a:rPr lang="en-US" sz="1200" dirty="0">
                              <a:effectLst/>
                            </a:rPr>
                            <a:t>24,031</a:t>
                          </a:r>
                          <a:endParaRPr lang="en-US" sz="1600" dirty="0">
                            <a:effectLst/>
                            <a:latin typeface="Times New Roman" panose="02020603050405020304" pitchFamily="18" charset="0"/>
                            <a:ea typeface="宋体" panose="02010600030101010101" pitchFamily="2" charset="-122"/>
                          </a:endParaRPr>
                        </a:p>
                      </a:txBody>
                      <a:tcPr marL="68580" marR="68580" marT="0" marB="0" anchor="ctr"/>
                    </a:tc>
                  </a:tr>
                </a:tbl>
              </a:graphicData>
            </a:graphic>
          </p:graphicFrame>
        </mc:Fallback>
      </mc:AlternateContent>
      <p:sp>
        <p:nvSpPr>
          <p:cNvPr id="9" name="Rectangle 8"/>
          <p:cNvSpPr/>
          <p:nvPr/>
        </p:nvSpPr>
        <p:spPr>
          <a:xfrm>
            <a:off x="2333625" y="1004765"/>
            <a:ext cx="6632833" cy="677108"/>
          </a:xfrm>
          <a:prstGeom prst="rect">
            <a:avLst/>
          </a:prstGeom>
        </p:spPr>
        <p:txBody>
          <a:bodyPr wrap="square">
            <a:spAutoFit/>
          </a:bodyPr>
          <a:lstStyle/>
          <a:p>
            <a:pPr algn="r"/>
            <a:r>
              <a:rPr lang="en-US" sz="2000" dirty="0" smtClean="0"/>
              <a:t>Data Release:</a:t>
            </a:r>
          </a:p>
          <a:p>
            <a:pPr algn="r"/>
            <a:r>
              <a:rPr lang="en-US" dirty="0" smtClean="0"/>
              <a:t>http</a:t>
            </a:r>
            <a:r>
              <a:rPr lang="en-US" dirty="0"/>
              <a:t>://</a:t>
            </a:r>
            <a:r>
              <a:rPr lang="en-US" dirty="0" smtClean="0"/>
              <a:t>research.microsoft.com/pubs/255670/release_data.zip </a:t>
            </a:r>
            <a:endParaRPr lang="en-US" dirty="0"/>
          </a:p>
        </p:txBody>
      </p:sp>
    </p:spTree>
    <p:extLst>
      <p:ext uri="{BB962C8B-B14F-4D97-AF65-F5344CB8AC3E}">
        <p14:creationId xmlns:p14="http://schemas.microsoft.com/office/powerpoint/2010/main" val="40126793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a:t>
            </a:r>
            <a:endParaRPr lang="en-US" dirty="0"/>
          </a:p>
        </p:txBody>
      </p:sp>
      <p:sp>
        <p:nvSpPr>
          <p:cNvPr id="3" name="Content Placeholder 2"/>
          <p:cNvSpPr>
            <a:spLocks noGrp="1"/>
          </p:cNvSpPr>
          <p:nvPr>
            <p:ph idx="1"/>
          </p:nvPr>
        </p:nvSpPr>
        <p:spPr>
          <a:xfrm>
            <a:off x="628650" y="1585914"/>
            <a:ext cx="7886700" cy="4351338"/>
          </a:xfrm>
        </p:spPr>
        <p:txBody>
          <a:bodyPr/>
          <a:lstStyle/>
          <a:p>
            <a:pPr marL="228600" lvl="2">
              <a:spcBef>
                <a:spcPts val="1000"/>
              </a:spcBef>
            </a:pPr>
            <a:r>
              <a:rPr lang="en-US" sz="2400" dirty="0"/>
              <a:t>Evaluation on </a:t>
            </a:r>
            <a:r>
              <a:rPr lang="en-US" sz="2400" dirty="0" smtClean="0"/>
              <a:t>MSLT</a:t>
            </a:r>
          </a:p>
          <a:p>
            <a:pPr marL="685800" lvl="3">
              <a:spcBef>
                <a:spcPts val="1000"/>
              </a:spcBef>
            </a:pPr>
            <a:r>
              <a:rPr lang="en-US" dirty="0" smtClean="0"/>
              <a:t>Estimating the distribution for 311 </a:t>
            </a:r>
            <a:r>
              <a:rPr lang="en-US" dirty="0" smtClean="0"/>
              <a:t>data (</a:t>
            </a:r>
            <a:r>
              <a:rPr lang="en-US" dirty="0" smtClean="0">
                <a:solidFill>
                  <a:srgbClr val="0070C0"/>
                </a:solidFill>
              </a:rPr>
              <a:t>sparse</a:t>
            </a:r>
            <a:r>
              <a:rPr lang="en-US" dirty="0" smtClean="0"/>
              <a:t>)</a:t>
            </a:r>
            <a:endParaRPr lang="en-US" dirty="0" smtClean="0"/>
          </a:p>
          <a:p>
            <a:pPr marL="685800" lvl="3">
              <a:spcBef>
                <a:spcPts val="1000"/>
              </a:spcBef>
            </a:pPr>
            <a:r>
              <a:rPr lang="en-US" dirty="0" smtClean="0"/>
              <a:t>KL-Divergence between </a:t>
            </a:r>
            <a:r>
              <a:rPr lang="en-US" dirty="0" smtClean="0"/>
              <a:t>estimations </a:t>
            </a:r>
            <a:r>
              <a:rPr lang="en-US" dirty="0" smtClean="0"/>
              <a:t>and ground truth</a:t>
            </a:r>
          </a:p>
          <a:p>
            <a:pPr marL="685800" lvl="3">
              <a:spcBef>
                <a:spcPts val="1000"/>
              </a:spcBef>
            </a:pPr>
            <a:r>
              <a:rPr lang="en-US" dirty="0" smtClean="0"/>
              <a:t>Down-sampling ground truth</a:t>
            </a:r>
            <a:endParaRPr lang="en-US" sz="1400" dirty="0"/>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t="3035"/>
          <a:stretch/>
        </p:blipFill>
        <p:spPr bwMode="auto">
          <a:xfrm>
            <a:off x="2959100" y="3552824"/>
            <a:ext cx="5714999" cy="2479677"/>
          </a:xfrm>
          <a:prstGeom prst="rect">
            <a:avLst/>
          </a:prstGeom>
          <a:noFill/>
          <a:ln>
            <a:noFill/>
          </a:ln>
          <a:extLst>
            <a:ext uri="{53640926-AAD7-44D8-BBD7-CCE9431645EC}">
              <a14:shadowObscured xmlns:a14="http://schemas.microsoft.com/office/drawing/2010/main"/>
            </a:ext>
          </a:extLst>
        </p:spPr>
      </p:pic>
      <p:grpSp>
        <p:nvGrpSpPr>
          <p:cNvPr id="22" name="Group 21"/>
          <p:cNvGrpSpPr/>
          <p:nvPr/>
        </p:nvGrpSpPr>
        <p:grpSpPr>
          <a:xfrm>
            <a:off x="571501" y="3727454"/>
            <a:ext cx="2499996" cy="2218197"/>
            <a:chOff x="6487160" y="2133600"/>
            <a:chExt cx="1310640" cy="1014485"/>
          </a:xfrm>
        </p:grpSpPr>
        <p:sp>
          <p:nvSpPr>
            <p:cNvPr id="16" name="Rectangle 15"/>
            <p:cNvSpPr/>
            <p:nvPr/>
          </p:nvSpPr>
          <p:spPr>
            <a:xfrm>
              <a:off x="6540681" y="2961972"/>
              <a:ext cx="198499" cy="182989"/>
            </a:xfrm>
            <a:prstGeom prst="rect">
              <a:avLst/>
            </a:prstGeom>
          </p:spPr>
          <p:txBody>
            <a:bodyPr wrap="none">
              <a:spAutoFit/>
            </a:bodyPr>
            <a:lstStyle/>
            <a:p>
              <a:r>
                <a:rPr lang="en-US" altLang="zh-CN" sz="2000" i="1" dirty="0"/>
                <a:t>c</a:t>
              </a:r>
              <a:r>
                <a:rPr lang="en-US" sz="2000" baseline="-25000" dirty="0"/>
                <a:t>1</a:t>
              </a:r>
              <a:endParaRPr lang="en-US" sz="2000" dirty="0"/>
            </a:p>
          </p:txBody>
        </p:sp>
        <p:grpSp>
          <p:nvGrpSpPr>
            <p:cNvPr id="21" name="Group 20"/>
            <p:cNvGrpSpPr/>
            <p:nvPr/>
          </p:nvGrpSpPr>
          <p:grpSpPr>
            <a:xfrm>
              <a:off x="6487160" y="2133600"/>
              <a:ext cx="1310640" cy="861060"/>
              <a:chOff x="6499860" y="2133600"/>
              <a:chExt cx="1310640" cy="861060"/>
            </a:xfrm>
          </p:grpSpPr>
          <p:cxnSp>
            <p:nvCxnSpPr>
              <p:cNvPr id="6" name="Straight Arrow Connector 5"/>
              <p:cNvCxnSpPr/>
              <p:nvPr/>
            </p:nvCxnSpPr>
            <p:spPr>
              <a:xfrm flipV="1">
                <a:off x="6499860" y="2133600"/>
                <a:ext cx="0" cy="86106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6610350" y="2571750"/>
                <a:ext cx="80963" cy="4229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Rectangle 10"/>
              <p:cNvSpPr/>
              <p:nvPr/>
            </p:nvSpPr>
            <p:spPr>
              <a:xfrm>
                <a:off x="6829665" y="2714624"/>
                <a:ext cx="91449" cy="2800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7064104" y="2633662"/>
                <a:ext cx="89526" cy="360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Rectangle 12"/>
              <p:cNvSpPr/>
              <p:nvPr/>
            </p:nvSpPr>
            <p:spPr>
              <a:xfrm>
                <a:off x="7302342" y="2419350"/>
                <a:ext cx="83110" cy="5753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7517731" y="2847974"/>
                <a:ext cx="83226" cy="1466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7" name="Straight Arrow Connector 6"/>
              <p:cNvCxnSpPr/>
              <p:nvPr/>
            </p:nvCxnSpPr>
            <p:spPr>
              <a:xfrm>
                <a:off x="6499860" y="2994660"/>
                <a:ext cx="131064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7" name="Rectangle 16"/>
            <p:cNvSpPr/>
            <p:nvPr/>
          </p:nvSpPr>
          <p:spPr>
            <a:xfrm>
              <a:off x="6769614" y="2961972"/>
              <a:ext cx="198499" cy="182989"/>
            </a:xfrm>
            <a:prstGeom prst="rect">
              <a:avLst/>
            </a:prstGeom>
          </p:spPr>
          <p:txBody>
            <a:bodyPr wrap="none">
              <a:spAutoFit/>
            </a:bodyPr>
            <a:lstStyle/>
            <a:p>
              <a:r>
                <a:rPr lang="en-US" altLang="zh-CN" sz="2000" i="1" dirty="0" smtClean="0"/>
                <a:t>c</a:t>
              </a:r>
              <a:r>
                <a:rPr lang="en-US" sz="2000" baseline="-25000" dirty="0" smtClean="0"/>
                <a:t>2</a:t>
              </a:r>
              <a:endParaRPr lang="en-US" sz="2000" dirty="0"/>
            </a:p>
          </p:txBody>
        </p:sp>
        <p:sp>
          <p:nvSpPr>
            <p:cNvPr id="18" name="Rectangle 17"/>
            <p:cNvSpPr/>
            <p:nvPr/>
          </p:nvSpPr>
          <p:spPr>
            <a:xfrm>
              <a:off x="7006590" y="2961972"/>
              <a:ext cx="198499" cy="182989"/>
            </a:xfrm>
            <a:prstGeom prst="rect">
              <a:avLst/>
            </a:prstGeom>
          </p:spPr>
          <p:txBody>
            <a:bodyPr wrap="none">
              <a:spAutoFit/>
            </a:bodyPr>
            <a:lstStyle/>
            <a:p>
              <a:r>
                <a:rPr lang="en-US" altLang="zh-CN" sz="2000" i="1" dirty="0" smtClean="0"/>
                <a:t>c</a:t>
              </a:r>
              <a:r>
                <a:rPr lang="en-US" sz="2000" baseline="-25000" dirty="0" smtClean="0"/>
                <a:t>3</a:t>
              </a:r>
              <a:endParaRPr lang="en-US" sz="2000" dirty="0"/>
            </a:p>
          </p:txBody>
        </p:sp>
        <p:sp>
          <p:nvSpPr>
            <p:cNvPr id="19" name="Rectangle 18"/>
            <p:cNvSpPr/>
            <p:nvPr/>
          </p:nvSpPr>
          <p:spPr>
            <a:xfrm>
              <a:off x="7245045" y="2961972"/>
              <a:ext cx="198499" cy="182989"/>
            </a:xfrm>
            <a:prstGeom prst="rect">
              <a:avLst/>
            </a:prstGeom>
          </p:spPr>
          <p:txBody>
            <a:bodyPr wrap="none">
              <a:spAutoFit/>
            </a:bodyPr>
            <a:lstStyle/>
            <a:p>
              <a:r>
                <a:rPr lang="en-US" altLang="zh-CN" sz="2000" i="1" dirty="0" smtClean="0"/>
                <a:t>c</a:t>
              </a:r>
              <a:r>
                <a:rPr lang="en-US" sz="2000" baseline="-25000" dirty="0" smtClean="0"/>
                <a:t>4</a:t>
              </a:r>
              <a:endParaRPr lang="en-US" sz="2000" dirty="0"/>
            </a:p>
          </p:txBody>
        </p:sp>
        <p:sp>
          <p:nvSpPr>
            <p:cNvPr id="20" name="Rectangle 19"/>
            <p:cNvSpPr/>
            <p:nvPr/>
          </p:nvSpPr>
          <p:spPr>
            <a:xfrm>
              <a:off x="7455758" y="2965096"/>
              <a:ext cx="198499" cy="182989"/>
            </a:xfrm>
            <a:prstGeom prst="rect">
              <a:avLst/>
            </a:prstGeom>
          </p:spPr>
          <p:txBody>
            <a:bodyPr wrap="none">
              <a:spAutoFit/>
            </a:bodyPr>
            <a:lstStyle/>
            <a:p>
              <a:r>
                <a:rPr lang="en-US" altLang="zh-CN" sz="2000" i="1" dirty="0" smtClean="0"/>
                <a:t>c</a:t>
              </a:r>
              <a:r>
                <a:rPr lang="en-US" sz="2000" baseline="-25000" dirty="0" smtClean="0"/>
                <a:t>5</a:t>
              </a:r>
              <a:endParaRPr lang="en-US" sz="2000" dirty="0"/>
            </a:p>
          </p:txBody>
        </p:sp>
      </p:grpSp>
      <mc:AlternateContent xmlns:mc="http://schemas.openxmlformats.org/markup-compatibility/2006">
        <mc:Choice xmlns:a14="http://schemas.microsoft.com/office/drawing/2010/main" Requires="a14">
          <p:sp>
            <p:nvSpPr>
              <p:cNvPr id="23" name="Rectangle 22"/>
              <p:cNvSpPr/>
              <p:nvPr/>
            </p:nvSpPr>
            <p:spPr>
              <a:xfrm>
                <a:off x="4347130" y="3186826"/>
                <a:ext cx="449739" cy="400110"/>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𝑟</m:t>
                          </m:r>
                        </m:e>
                        <m:sub>
                          <m:r>
                            <a:rPr lang="en-US" sz="2000" i="1">
                              <a:latin typeface="Cambria Math" panose="02040503050406030204" pitchFamily="18" charset="0"/>
                            </a:rPr>
                            <m:t>1</m:t>
                          </m:r>
                        </m:sub>
                      </m:sSub>
                    </m:oMath>
                  </m:oMathPara>
                </a14:m>
                <a:endParaRPr lang="en-US" sz="2000" dirty="0"/>
              </a:p>
            </p:txBody>
          </p:sp>
        </mc:Choice>
        <mc:Fallback>
          <p:sp>
            <p:nvSpPr>
              <p:cNvPr id="23" name="Rectangle 22"/>
              <p:cNvSpPr>
                <a:spLocks noRot="1" noChangeAspect="1" noMove="1" noResize="1" noEditPoints="1" noAdjustHandles="1" noChangeArrowheads="1" noChangeShapeType="1" noTextEdit="1"/>
              </p:cNvSpPr>
              <p:nvPr/>
            </p:nvSpPr>
            <p:spPr>
              <a:xfrm>
                <a:off x="4347130" y="3186826"/>
                <a:ext cx="449739" cy="400110"/>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4" name="Rectangle 23"/>
              <p:cNvSpPr/>
              <p:nvPr/>
            </p:nvSpPr>
            <p:spPr>
              <a:xfrm>
                <a:off x="7318930" y="3200240"/>
                <a:ext cx="455702" cy="400110"/>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𝑟</m:t>
                          </m:r>
                        </m:e>
                        <m:sub>
                          <m:r>
                            <a:rPr lang="en-US" sz="2000" b="0" i="1" smtClean="0">
                              <a:latin typeface="Cambria Math" panose="02040503050406030204" pitchFamily="18" charset="0"/>
                            </a:rPr>
                            <m:t>2</m:t>
                          </m:r>
                        </m:sub>
                      </m:sSub>
                    </m:oMath>
                  </m:oMathPara>
                </a14:m>
                <a:endParaRPr lang="en-US" sz="2000" dirty="0"/>
              </a:p>
            </p:txBody>
          </p:sp>
        </mc:Choice>
        <mc:Fallback>
          <p:sp>
            <p:nvSpPr>
              <p:cNvPr id="24" name="Rectangle 23"/>
              <p:cNvSpPr>
                <a:spLocks noRot="1" noChangeAspect="1" noMove="1" noResize="1" noEditPoints="1" noAdjustHandles="1" noChangeArrowheads="1" noChangeShapeType="1" noTextEdit="1"/>
              </p:cNvSpPr>
              <p:nvPr/>
            </p:nvSpPr>
            <p:spPr>
              <a:xfrm>
                <a:off x="7318930" y="3200240"/>
                <a:ext cx="455702" cy="400110"/>
              </a:xfrm>
              <a:prstGeom prst="rect">
                <a:avLst/>
              </a:prstGeom>
              <a:blipFill rotWithShape="0">
                <a:blip r:embed="rId4"/>
                <a:stretch>
                  <a:fillRect/>
                </a:stretch>
              </a:blipFill>
            </p:spPr>
            <p:txBody>
              <a:bodyPr/>
              <a:lstStyle/>
              <a:p>
                <a:r>
                  <a:rPr lang="en-US">
                    <a:noFill/>
                  </a:rPr>
                  <a:t> </a:t>
                </a:r>
              </a:p>
            </p:txBody>
          </p:sp>
        </mc:Fallback>
      </mc:AlternateContent>
      <p:sp>
        <p:nvSpPr>
          <p:cNvPr id="25" name="Rectangle 24"/>
          <p:cNvSpPr/>
          <p:nvPr/>
        </p:nvSpPr>
        <p:spPr>
          <a:xfrm>
            <a:off x="732908" y="3719188"/>
            <a:ext cx="2108911" cy="369332"/>
          </a:xfrm>
          <a:prstGeom prst="rect">
            <a:avLst/>
          </a:prstGeom>
        </p:spPr>
        <p:txBody>
          <a:bodyPr wrap="none">
            <a:spAutoFit/>
          </a:bodyPr>
          <a:lstStyle/>
          <a:p>
            <a:r>
              <a:rPr lang="en-US" dirty="0" smtClean="0"/>
              <a:t>A distribution of 311</a:t>
            </a:r>
            <a:endParaRPr lang="en-US" dirty="0"/>
          </a:p>
        </p:txBody>
      </p:sp>
    </p:spTree>
    <p:extLst>
      <p:ext uri="{BB962C8B-B14F-4D97-AF65-F5344CB8AC3E}">
        <p14:creationId xmlns:p14="http://schemas.microsoft.com/office/powerpoint/2010/main" val="18271582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583592024"/>
              </p:ext>
            </p:extLst>
          </p:nvPr>
        </p:nvGraphicFramePr>
        <p:xfrm>
          <a:off x="4333875" y="85720"/>
          <a:ext cx="4752976" cy="6676180"/>
        </p:xfrm>
        <a:graphic>
          <a:graphicData uri="http://schemas.openxmlformats.org/drawingml/2006/table">
            <a:tbl>
              <a:tblPr firstRow="1" firstCol="1" bandRow="1">
                <a:tableStyleId>{5C22544A-7EE6-4342-B048-85BDC9FD1C3A}</a:tableStyleId>
              </a:tblPr>
              <a:tblGrid>
                <a:gridCol w="355206"/>
                <a:gridCol w="1776021"/>
                <a:gridCol w="926540"/>
                <a:gridCol w="849484"/>
                <a:gridCol w="845725"/>
              </a:tblGrid>
              <a:tr h="290888">
                <a:tc>
                  <a:txBody>
                    <a:bodyPr/>
                    <a:lstStyle/>
                    <a:p>
                      <a:pPr marL="0" marR="0" fontAlgn="ctr">
                        <a:spcBef>
                          <a:spcPts val="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59336" marR="59336" marT="0" marB="0"/>
                </a:tc>
                <a:tc>
                  <a:txBody>
                    <a:bodyPr/>
                    <a:lstStyle/>
                    <a:p>
                      <a:pPr marL="0" marR="0" algn="ctr" fontAlgn="ctr">
                        <a:spcBef>
                          <a:spcPts val="0"/>
                        </a:spcBef>
                        <a:spcAft>
                          <a:spcPts val="0"/>
                        </a:spcAft>
                      </a:pPr>
                      <a:r>
                        <a:rPr lang="en-US" sz="1050" kern="1200" dirty="0">
                          <a:effectLst/>
                        </a:rPr>
                        <a:t>Event Name</a:t>
                      </a:r>
                      <a:endParaRPr lang="en-US" sz="1200" dirty="0">
                        <a:effectLst/>
                        <a:latin typeface="Times New Roman" panose="02020603050405020304" pitchFamily="18" charset="0"/>
                        <a:ea typeface="Times New Roman" panose="02020603050405020304" pitchFamily="18" charset="0"/>
                      </a:endParaRPr>
                    </a:p>
                  </a:txBody>
                  <a:tcPr marL="59336" marR="59336" marT="0" marB="0" anchor="ctr"/>
                </a:tc>
                <a:tc>
                  <a:txBody>
                    <a:bodyPr/>
                    <a:lstStyle/>
                    <a:p>
                      <a:pPr marL="0" marR="0" algn="ctr" fontAlgn="ctr">
                        <a:spcBef>
                          <a:spcPts val="0"/>
                        </a:spcBef>
                        <a:spcAft>
                          <a:spcPts val="0"/>
                        </a:spcAft>
                      </a:pPr>
                      <a:r>
                        <a:rPr lang="en-US" sz="1050" kern="1200">
                          <a:effectLst/>
                        </a:rPr>
                        <a:t>Address</a:t>
                      </a:r>
                      <a:endParaRPr lang="en-US" sz="1200">
                        <a:effectLst/>
                        <a:latin typeface="Times New Roman" panose="02020603050405020304" pitchFamily="18" charset="0"/>
                        <a:ea typeface="Times New Roman" panose="02020603050405020304" pitchFamily="18" charset="0"/>
                      </a:endParaRPr>
                    </a:p>
                  </a:txBody>
                  <a:tcPr marL="59336" marR="59336" marT="0" marB="0" anchor="ctr"/>
                </a:tc>
                <a:tc>
                  <a:txBody>
                    <a:bodyPr/>
                    <a:lstStyle/>
                    <a:p>
                      <a:pPr marL="0" marR="0" algn="ctr" fontAlgn="ctr">
                        <a:spcBef>
                          <a:spcPts val="0"/>
                        </a:spcBef>
                        <a:spcAft>
                          <a:spcPts val="0"/>
                        </a:spcAft>
                      </a:pPr>
                      <a:r>
                        <a:rPr lang="en-US" sz="1000" kern="1200">
                          <a:effectLst/>
                        </a:rPr>
                        <a:t>Start Time</a:t>
                      </a:r>
                      <a:endParaRPr lang="en-US" sz="1200">
                        <a:effectLst/>
                        <a:latin typeface="Times New Roman" panose="02020603050405020304" pitchFamily="18" charset="0"/>
                        <a:ea typeface="Times New Roman" panose="02020603050405020304" pitchFamily="18" charset="0"/>
                      </a:endParaRPr>
                    </a:p>
                  </a:txBody>
                  <a:tcPr marL="59336" marR="59336" marT="0" marB="0" anchor="ctr"/>
                </a:tc>
                <a:tc>
                  <a:txBody>
                    <a:bodyPr/>
                    <a:lstStyle/>
                    <a:p>
                      <a:pPr marL="0" marR="0" algn="ctr" fontAlgn="ctr">
                        <a:spcBef>
                          <a:spcPts val="0"/>
                        </a:spcBef>
                        <a:spcAft>
                          <a:spcPts val="0"/>
                        </a:spcAft>
                      </a:pPr>
                      <a:r>
                        <a:rPr lang="en-US" sz="1000" kern="1200">
                          <a:effectLst/>
                        </a:rPr>
                        <a:t>End Time</a:t>
                      </a:r>
                      <a:endParaRPr lang="en-US" sz="1200">
                        <a:effectLst/>
                        <a:latin typeface="Times New Roman" panose="02020603050405020304" pitchFamily="18" charset="0"/>
                        <a:ea typeface="Times New Roman" panose="02020603050405020304" pitchFamily="18" charset="0"/>
                      </a:endParaRPr>
                    </a:p>
                  </a:txBody>
                  <a:tcPr marL="59336" marR="59336" marT="0" marB="0" anchor="ctr"/>
                </a:tc>
              </a:tr>
              <a:tr h="306257">
                <a:tc>
                  <a:txBody>
                    <a:bodyPr/>
                    <a:lstStyle/>
                    <a:p>
                      <a:pPr marL="0" marR="0" fontAlgn="ctr">
                        <a:spcBef>
                          <a:spcPts val="0"/>
                        </a:spcBef>
                        <a:spcAft>
                          <a:spcPts val="0"/>
                        </a:spcAft>
                      </a:pPr>
                      <a:r>
                        <a:rPr lang="en-US" sz="1000" kern="1200">
                          <a:effectLst/>
                        </a:rPr>
                        <a:t>1</a:t>
                      </a:r>
                      <a:endParaRPr lang="en-US" sz="1200">
                        <a:effectLst/>
                        <a:latin typeface="Times New Roman" panose="02020603050405020304" pitchFamily="18" charset="0"/>
                        <a:ea typeface="Times New Roman" panose="02020603050405020304" pitchFamily="18" charset="0"/>
                      </a:endParaRPr>
                    </a:p>
                  </a:txBody>
                  <a:tcPr marL="59336" marR="59336" marT="0" marB="0" anchor="ctr"/>
                </a:tc>
                <a:tc>
                  <a:txBody>
                    <a:bodyPr/>
                    <a:lstStyle/>
                    <a:p>
                      <a:pPr marL="0" marR="0" fontAlgn="ctr">
                        <a:spcBef>
                          <a:spcPts val="0"/>
                        </a:spcBef>
                        <a:spcAft>
                          <a:spcPts val="0"/>
                        </a:spcAft>
                      </a:pPr>
                      <a:r>
                        <a:rPr lang="en-US" sz="1000" kern="1200">
                          <a:effectLst/>
                        </a:rPr>
                        <a:t>Bowlloween 2014 New York Halloween</a:t>
                      </a:r>
                      <a:endParaRPr lang="en-US" sz="1200">
                        <a:effectLst/>
                        <a:latin typeface="Times New Roman" panose="02020603050405020304" pitchFamily="18" charset="0"/>
                        <a:ea typeface="Times New Roman" panose="02020603050405020304" pitchFamily="18" charset="0"/>
                      </a:endParaRPr>
                    </a:p>
                  </a:txBody>
                  <a:tcPr marL="59336" marR="59336" marT="0" marB="0" anchor="ctr"/>
                </a:tc>
                <a:tc>
                  <a:txBody>
                    <a:bodyPr/>
                    <a:lstStyle/>
                    <a:p>
                      <a:pPr marL="0" marR="0" fontAlgn="ctr">
                        <a:spcBef>
                          <a:spcPts val="0"/>
                        </a:spcBef>
                        <a:spcAft>
                          <a:spcPts val="0"/>
                        </a:spcAft>
                      </a:pPr>
                      <a:r>
                        <a:rPr lang="en-US" sz="1000" kern="1200">
                          <a:effectLst/>
                        </a:rPr>
                        <a:t>624-660 W 42nd St</a:t>
                      </a:r>
                      <a:endParaRPr lang="en-US" sz="1200">
                        <a:effectLst/>
                        <a:latin typeface="Times New Roman" panose="02020603050405020304" pitchFamily="18" charset="0"/>
                        <a:ea typeface="Times New Roman" panose="02020603050405020304" pitchFamily="18" charset="0"/>
                      </a:endParaRPr>
                    </a:p>
                  </a:txBody>
                  <a:tcPr marL="59336" marR="59336" marT="0" marB="0" anchor="ctr"/>
                </a:tc>
                <a:tc>
                  <a:txBody>
                    <a:bodyPr/>
                    <a:lstStyle/>
                    <a:p>
                      <a:pPr marL="0" marR="0" fontAlgn="ctr">
                        <a:spcBef>
                          <a:spcPts val="0"/>
                        </a:spcBef>
                        <a:spcAft>
                          <a:spcPts val="0"/>
                        </a:spcAft>
                      </a:pPr>
                      <a:r>
                        <a:rPr lang="en-US" sz="1000" kern="1200">
                          <a:effectLst/>
                        </a:rPr>
                        <a:t>10/31/2014 9PM</a:t>
                      </a:r>
                      <a:endParaRPr lang="en-US" sz="1200">
                        <a:effectLst/>
                        <a:latin typeface="Times New Roman" panose="02020603050405020304" pitchFamily="18" charset="0"/>
                        <a:ea typeface="Times New Roman" panose="02020603050405020304" pitchFamily="18" charset="0"/>
                      </a:endParaRPr>
                    </a:p>
                  </a:txBody>
                  <a:tcPr marL="59336" marR="59336" marT="0" marB="0" anchor="ctr"/>
                </a:tc>
                <a:tc>
                  <a:txBody>
                    <a:bodyPr/>
                    <a:lstStyle/>
                    <a:p>
                      <a:pPr marL="0" marR="0" fontAlgn="ctr">
                        <a:spcBef>
                          <a:spcPts val="0"/>
                        </a:spcBef>
                        <a:spcAft>
                          <a:spcPts val="0"/>
                        </a:spcAft>
                      </a:pPr>
                      <a:r>
                        <a:rPr lang="en-US" sz="1000" kern="1200">
                          <a:effectLst/>
                        </a:rPr>
                        <a:t>11/1/2014 2AM</a:t>
                      </a:r>
                      <a:endParaRPr lang="en-US" sz="1200">
                        <a:effectLst/>
                        <a:latin typeface="Times New Roman" panose="02020603050405020304" pitchFamily="18" charset="0"/>
                        <a:ea typeface="Times New Roman" panose="02020603050405020304" pitchFamily="18" charset="0"/>
                      </a:endParaRPr>
                    </a:p>
                  </a:txBody>
                  <a:tcPr marL="59336" marR="59336" marT="0" marB="0" anchor="ctr"/>
                </a:tc>
              </a:tr>
              <a:tr h="306257">
                <a:tc>
                  <a:txBody>
                    <a:bodyPr/>
                    <a:lstStyle/>
                    <a:p>
                      <a:pPr marL="0" marR="0" fontAlgn="ctr">
                        <a:spcBef>
                          <a:spcPts val="0"/>
                        </a:spcBef>
                        <a:spcAft>
                          <a:spcPts val="0"/>
                        </a:spcAft>
                      </a:pPr>
                      <a:r>
                        <a:rPr lang="en-US" sz="1000" kern="1200">
                          <a:effectLst/>
                        </a:rPr>
                        <a:t>2</a:t>
                      </a:r>
                      <a:endParaRPr lang="en-US" sz="1200">
                        <a:effectLst/>
                        <a:latin typeface="Times New Roman" panose="02020603050405020304" pitchFamily="18" charset="0"/>
                        <a:ea typeface="Times New Roman" panose="02020603050405020304" pitchFamily="18" charset="0"/>
                      </a:endParaRPr>
                    </a:p>
                  </a:txBody>
                  <a:tcPr marL="59336" marR="59336" marT="0" marB="0" anchor="ctr"/>
                </a:tc>
                <a:tc>
                  <a:txBody>
                    <a:bodyPr/>
                    <a:lstStyle/>
                    <a:p>
                      <a:pPr marL="0" marR="0" fontAlgn="ctr">
                        <a:spcBef>
                          <a:spcPts val="0"/>
                        </a:spcBef>
                        <a:spcAft>
                          <a:spcPts val="0"/>
                        </a:spcAft>
                      </a:pPr>
                      <a:r>
                        <a:rPr lang="en-US" sz="1000" kern="1200">
                          <a:effectLst/>
                        </a:rPr>
                        <a:t>Largest Halloween Singles Party in NYC</a:t>
                      </a:r>
                      <a:endParaRPr lang="en-US" sz="1200">
                        <a:effectLst/>
                        <a:latin typeface="Times New Roman" panose="02020603050405020304" pitchFamily="18" charset="0"/>
                        <a:ea typeface="Times New Roman" panose="02020603050405020304" pitchFamily="18" charset="0"/>
                      </a:endParaRPr>
                    </a:p>
                  </a:txBody>
                  <a:tcPr marL="59336" marR="59336" marT="0" marB="0" anchor="ctr"/>
                </a:tc>
                <a:tc>
                  <a:txBody>
                    <a:bodyPr/>
                    <a:lstStyle/>
                    <a:p>
                      <a:pPr marL="0" marR="0" fontAlgn="ctr">
                        <a:spcBef>
                          <a:spcPts val="0"/>
                        </a:spcBef>
                        <a:spcAft>
                          <a:spcPts val="0"/>
                        </a:spcAft>
                      </a:pPr>
                      <a:r>
                        <a:rPr lang="en-US" sz="1000" kern="1200">
                          <a:effectLst/>
                        </a:rPr>
                        <a:t>247 West 37th Street</a:t>
                      </a:r>
                      <a:endParaRPr lang="en-US" sz="1200">
                        <a:effectLst/>
                        <a:latin typeface="Times New Roman" panose="02020603050405020304" pitchFamily="18" charset="0"/>
                        <a:ea typeface="Times New Roman" panose="02020603050405020304" pitchFamily="18" charset="0"/>
                      </a:endParaRPr>
                    </a:p>
                  </a:txBody>
                  <a:tcPr marL="59336" marR="59336" marT="0" marB="0" anchor="ctr"/>
                </a:tc>
                <a:tc>
                  <a:txBody>
                    <a:bodyPr/>
                    <a:lstStyle/>
                    <a:p>
                      <a:pPr marL="0" marR="0" fontAlgn="ctr">
                        <a:spcBef>
                          <a:spcPts val="0"/>
                        </a:spcBef>
                        <a:spcAft>
                          <a:spcPts val="0"/>
                        </a:spcAft>
                      </a:pPr>
                      <a:r>
                        <a:rPr lang="en-US" sz="1000" kern="1200">
                          <a:effectLst/>
                        </a:rPr>
                        <a:t>10/31/2014 7AM</a:t>
                      </a:r>
                      <a:endParaRPr lang="en-US" sz="1200">
                        <a:effectLst/>
                        <a:latin typeface="Times New Roman" panose="02020603050405020304" pitchFamily="18" charset="0"/>
                        <a:ea typeface="Times New Roman" panose="02020603050405020304" pitchFamily="18" charset="0"/>
                      </a:endParaRPr>
                    </a:p>
                  </a:txBody>
                  <a:tcPr marL="59336" marR="59336" marT="0" marB="0" anchor="ctr"/>
                </a:tc>
                <a:tc>
                  <a:txBody>
                    <a:bodyPr/>
                    <a:lstStyle/>
                    <a:p>
                      <a:pPr marL="0" marR="0" fontAlgn="ctr">
                        <a:spcBef>
                          <a:spcPts val="0"/>
                        </a:spcBef>
                        <a:spcAft>
                          <a:spcPts val="0"/>
                        </a:spcAft>
                      </a:pPr>
                      <a:r>
                        <a:rPr lang="en-US" sz="1000" kern="1200">
                          <a:effectLst/>
                        </a:rPr>
                        <a:t>11/1/2014 3AM</a:t>
                      </a:r>
                      <a:endParaRPr lang="en-US" sz="1200">
                        <a:effectLst/>
                        <a:latin typeface="Times New Roman" panose="02020603050405020304" pitchFamily="18" charset="0"/>
                        <a:ea typeface="Times New Roman" panose="02020603050405020304" pitchFamily="18" charset="0"/>
                      </a:endParaRPr>
                    </a:p>
                  </a:txBody>
                  <a:tcPr marL="59336" marR="59336" marT="0" marB="0" anchor="ctr"/>
                </a:tc>
              </a:tr>
              <a:tr h="306257">
                <a:tc>
                  <a:txBody>
                    <a:bodyPr/>
                    <a:lstStyle/>
                    <a:p>
                      <a:pPr marL="0" marR="0" fontAlgn="ctr">
                        <a:spcBef>
                          <a:spcPts val="0"/>
                        </a:spcBef>
                        <a:spcAft>
                          <a:spcPts val="0"/>
                        </a:spcAft>
                      </a:pPr>
                      <a:r>
                        <a:rPr lang="en-US" sz="1000" kern="1200">
                          <a:effectLst/>
                        </a:rPr>
                        <a:t>3</a:t>
                      </a:r>
                      <a:endParaRPr lang="en-US" sz="1200">
                        <a:effectLst/>
                        <a:latin typeface="Times New Roman" panose="02020603050405020304" pitchFamily="18" charset="0"/>
                        <a:ea typeface="Times New Roman" panose="02020603050405020304" pitchFamily="18" charset="0"/>
                      </a:endParaRPr>
                    </a:p>
                  </a:txBody>
                  <a:tcPr marL="59336" marR="59336" marT="0" marB="0" anchor="ctr"/>
                </a:tc>
                <a:tc>
                  <a:txBody>
                    <a:bodyPr/>
                    <a:lstStyle/>
                    <a:p>
                      <a:pPr marL="0" marR="0" fontAlgn="ctr">
                        <a:spcBef>
                          <a:spcPts val="0"/>
                        </a:spcBef>
                        <a:spcAft>
                          <a:spcPts val="0"/>
                        </a:spcAft>
                      </a:pPr>
                      <a:r>
                        <a:rPr lang="en-US" sz="1000" kern="1200">
                          <a:effectLst/>
                        </a:rPr>
                        <a:t>Kokun Cashmere Sample and Stock Sale</a:t>
                      </a:r>
                      <a:endParaRPr lang="en-US" sz="1200">
                        <a:effectLst/>
                        <a:latin typeface="Times New Roman" panose="02020603050405020304" pitchFamily="18" charset="0"/>
                        <a:ea typeface="Times New Roman" panose="02020603050405020304" pitchFamily="18" charset="0"/>
                      </a:endParaRPr>
                    </a:p>
                  </a:txBody>
                  <a:tcPr marL="59336" marR="59336" marT="0" marB="0" anchor="ctr"/>
                </a:tc>
                <a:tc>
                  <a:txBody>
                    <a:bodyPr/>
                    <a:lstStyle/>
                    <a:p>
                      <a:pPr marL="0" marR="0" fontAlgn="ctr">
                        <a:spcBef>
                          <a:spcPts val="0"/>
                        </a:spcBef>
                        <a:spcAft>
                          <a:spcPts val="0"/>
                        </a:spcAft>
                      </a:pPr>
                      <a:r>
                        <a:rPr lang="en-US" sz="1000" kern="1200">
                          <a:effectLst/>
                        </a:rPr>
                        <a:t>237 W 37th Street</a:t>
                      </a:r>
                      <a:endParaRPr lang="en-US" sz="1200">
                        <a:effectLst/>
                        <a:latin typeface="Times New Roman" panose="02020603050405020304" pitchFamily="18" charset="0"/>
                        <a:ea typeface="Times New Roman" panose="02020603050405020304" pitchFamily="18" charset="0"/>
                      </a:endParaRPr>
                    </a:p>
                  </a:txBody>
                  <a:tcPr marL="59336" marR="59336" marT="0" marB="0" anchor="ctr"/>
                </a:tc>
                <a:tc>
                  <a:txBody>
                    <a:bodyPr/>
                    <a:lstStyle/>
                    <a:p>
                      <a:pPr marL="0" marR="0" fontAlgn="ctr">
                        <a:spcBef>
                          <a:spcPts val="0"/>
                        </a:spcBef>
                        <a:spcAft>
                          <a:spcPts val="0"/>
                        </a:spcAft>
                      </a:pPr>
                      <a:r>
                        <a:rPr lang="en-US" sz="1000" kern="1200">
                          <a:effectLst/>
                        </a:rPr>
                        <a:t>11/5/2014 10:30AM</a:t>
                      </a:r>
                      <a:endParaRPr lang="en-US" sz="1200">
                        <a:effectLst/>
                        <a:latin typeface="Times New Roman" panose="02020603050405020304" pitchFamily="18" charset="0"/>
                        <a:ea typeface="Times New Roman" panose="02020603050405020304" pitchFamily="18" charset="0"/>
                      </a:endParaRPr>
                    </a:p>
                  </a:txBody>
                  <a:tcPr marL="59336" marR="59336" marT="0" marB="0" anchor="ctr"/>
                </a:tc>
                <a:tc>
                  <a:txBody>
                    <a:bodyPr/>
                    <a:lstStyle/>
                    <a:p>
                      <a:pPr marL="0" marR="0" fontAlgn="ctr">
                        <a:spcBef>
                          <a:spcPts val="0"/>
                        </a:spcBef>
                        <a:spcAft>
                          <a:spcPts val="0"/>
                        </a:spcAft>
                      </a:pPr>
                      <a:r>
                        <a:rPr lang="en-US" sz="1000" kern="1200">
                          <a:effectLst/>
                        </a:rPr>
                        <a:t>11/7/2014 5:45PM</a:t>
                      </a:r>
                      <a:endParaRPr lang="en-US" sz="1200">
                        <a:effectLst/>
                        <a:latin typeface="Times New Roman" panose="02020603050405020304" pitchFamily="18" charset="0"/>
                        <a:ea typeface="Times New Roman" panose="02020603050405020304" pitchFamily="18" charset="0"/>
                      </a:endParaRPr>
                    </a:p>
                  </a:txBody>
                  <a:tcPr marL="59336" marR="59336" marT="0" marB="0" anchor="ctr"/>
                </a:tc>
              </a:tr>
              <a:tr h="306257">
                <a:tc>
                  <a:txBody>
                    <a:bodyPr/>
                    <a:lstStyle/>
                    <a:p>
                      <a:pPr marL="0" marR="0" fontAlgn="ctr">
                        <a:spcBef>
                          <a:spcPts val="0"/>
                        </a:spcBef>
                        <a:spcAft>
                          <a:spcPts val="0"/>
                        </a:spcAft>
                      </a:pPr>
                      <a:r>
                        <a:rPr lang="en-US" sz="1000" kern="1200">
                          <a:effectLst/>
                        </a:rPr>
                        <a:t>4</a:t>
                      </a:r>
                      <a:endParaRPr lang="en-US" sz="1200">
                        <a:effectLst/>
                        <a:latin typeface="Times New Roman" panose="02020603050405020304" pitchFamily="18" charset="0"/>
                        <a:ea typeface="Times New Roman" panose="02020603050405020304" pitchFamily="18" charset="0"/>
                      </a:endParaRPr>
                    </a:p>
                  </a:txBody>
                  <a:tcPr marL="59336" marR="59336" marT="0" marB="0" anchor="ctr"/>
                </a:tc>
                <a:tc>
                  <a:txBody>
                    <a:bodyPr/>
                    <a:lstStyle/>
                    <a:p>
                      <a:pPr marL="0" marR="0" fontAlgn="ctr">
                        <a:spcBef>
                          <a:spcPts val="0"/>
                        </a:spcBef>
                        <a:spcAft>
                          <a:spcPts val="0"/>
                        </a:spcAft>
                      </a:pPr>
                      <a:r>
                        <a:rPr lang="en-US" sz="1000" kern="1200">
                          <a:effectLst/>
                        </a:rPr>
                        <a:t>Big Apple Film Festival</a:t>
                      </a:r>
                      <a:endParaRPr lang="en-US" sz="1200">
                        <a:effectLst/>
                        <a:latin typeface="Times New Roman" panose="02020603050405020304" pitchFamily="18" charset="0"/>
                        <a:ea typeface="Times New Roman" panose="02020603050405020304" pitchFamily="18" charset="0"/>
                      </a:endParaRPr>
                    </a:p>
                  </a:txBody>
                  <a:tcPr marL="59336" marR="59336" marT="0" marB="0" anchor="ctr"/>
                </a:tc>
                <a:tc>
                  <a:txBody>
                    <a:bodyPr/>
                    <a:lstStyle/>
                    <a:p>
                      <a:pPr marL="0" marR="0" fontAlgn="ctr">
                        <a:spcBef>
                          <a:spcPts val="0"/>
                        </a:spcBef>
                        <a:spcAft>
                          <a:spcPts val="0"/>
                        </a:spcAft>
                      </a:pPr>
                      <a:r>
                        <a:rPr lang="en-US" sz="1000" kern="1200">
                          <a:effectLst/>
                        </a:rPr>
                        <a:t>54 Varick St</a:t>
                      </a:r>
                      <a:endParaRPr lang="en-US" sz="1200">
                        <a:effectLst/>
                        <a:latin typeface="Times New Roman" panose="02020603050405020304" pitchFamily="18" charset="0"/>
                        <a:ea typeface="Times New Roman" panose="02020603050405020304" pitchFamily="18" charset="0"/>
                      </a:endParaRPr>
                    </a:p>
                  </a:txBody>
                  <a:tcPr marL="59336" marR="59336" marT="0" marB="0" anchor="ctr"/>
                </a:tc>
                <a:tc>
                  <a:txBody>
                    <a:bodyPr/>
                    <a:lstStyle/>
                    <a:p>
                      <a:pPr marL="0" marR="0" fontAlgn="ctr">
                        <a:spcBef>
                          <a:spcPts val="0"/>
                        </a:spcBef>
                        <a:spcAft>
                          <a:spcPts val="0"/>
                        </a:spcAft>
                      </a:pPr>
                      <a:r>
                        <a:rPr lang="en-US" sz="1000" kern="1200">
                          <a:effectLst/>
                        </a:rPr>
                        <a:t>11/5/2014 6PM</a:t>
                      </a:r>
                      <a:endParaRPr lang="en-US" sz="1200">
                        <a:effectLst/>
                        <a:latin typeface="Times New Roman" panose="02020603050405020304" pitchFamily="18" charset="0"/>
                        <a:ea typeface="Times New Roman" panose="02020603050405020304" pitchFamily="18" charset="0"/>
                      </a:endParaRPr>
                    </a:p>
                  </a:txBody>
                  <a:tcPr marL="59336" marR="59336" marT="0" marB="0" anchor="ctr"/>
                </a:tc>
                <a:tc>
                  <a:txBody>
                    <a:bodyPr/>
                    <a:lstStyle/>
                    <a:p>
                      <a:pPr marL="0" marR="0" fontAlgn="ctr">
                        <a:spcBef>
                          <a:spcPts val="0"/>
                        </a:spcBef>
                        <a:spcAft>
                          <a:spcPts val="0"/>
                        </a:spcAft>
                      </a:pPr>
                      <a:r>
                        <a:rPr lang="en-US" sz="1000" kern="1200">
                          <a:effectLst/>
                        </a:rPr>
                        <a:t>11/9/2014 11PM</a:t>
                      </a:r>
                      <a:endParaRPr lang="en-US" sz="1200">
                        <a:effectLst/>
                        <a:latin typeface="Times New Roman" panose="02020603050405020304" pitchFamily="18" charset="0"/>
                        <a:ea typeface="Times New Roman" panose="02020603050405020304" pitchFamily="18" charset="0"/>
                      </a:endParaRPr>
                    </a:p>
                  </a:txBody>
                  <a:tcPr marL="59336" marR="59336" marT="0" marB="0" anchor="ctr"/>
                </a:tc>
              </a:tr>
              <a:tr h="436333">
                <a:tc>
                  <a:txBody>
                    <a:bodyPr/>
                    <a:lstStyle/>
                    <a:p>
                      <a:pPr marL="0" marR="0" fontAlgn="ctr">
                        <a:spcBef>
                          <a:spcPts val="0"/>
                        </a:spcBef>
                        <a:spcAft>
                          <a:spcPts val="0"/>
                        </a:spcAft>
                      </a:pPr>
                      <a:r>
                        <a:rPr lang="en-US" sz="1000" kern="1200">
                          <a:effectLst/>
                        </a:rPr>
                        <a:t>5</a:t>
                      </a:r>
                      <a:endParaRPr lang="en-US" sz="1200">
                        <a:effectLst/>
                        <a:latin typeface="Times New Roman" panose="02020603050405020304" pitchFamily="18" charset="0"/>
                        <a:ea typeface="Times New Roman" panose="02020603050405020304" pitchFamily="18" charset="0"/>
                      </a:endParaRPr>
                    </a:p>
                  </a:txBody>
                  <a:tcPr marL="59336" marR="59336" marT="0" marB="0" anchor="ctr"/>
                </a:tc>
                <a:tc>
                  <a:txBody>
                    <a:bodyPr/>
                    <a:lstStyle/>
                    <a:p>
                      <a:pPr marL="0" marR="0" fontAlgn="ctr">
                        <a:spcBef>
                          <a:spcPts val="0"/>
                        </a:spcBef>
                        <a:spcAft>
                          <a:spcPts val="0"/>
                        </a:spcAft>
                      </a:pPr>
                      <a:r>
                        <a:rPr lang="en-US" sz="1000" kern="1200">
                          <a:effectLst/>
                        </a:rPr>
                        <a:t>InterHarmony Concert Series: The Soul of élégiaque</a:t>
                      </a:r>
                      <a:endParaRPr lang="en-US" sz="1200">
                        <a:effectLst/>
                        <a:latin typeface="Times New Roman" panose="02020603050405020304" pitchFamily="18" charset="0"/>
                        <a:ea typeface="Times New Roman" panose="02020603050405020304" pitchFamily="18" charset="0"/>
                      </a:endParaRPr>
                    </a:p>
                  </a:txBody>
                  <a:tcPr marL="59336" marR="59336" marT="0" marB="0" anchor="ctr"/>
                </a:tc>
                <a:tc>
                  <a:txBody>
                    <a:bodyPr/>
                    <a:lstStyle/>
                    <a:p>
                      <a:pPr marL="0" marR="0" fontAlgn="ctr">
                        <a:spcBef>
                          <a:spcPts val="0"/>
                        </a:spcBef>
                        <a:spcAft>
                          <a:spcPts val="0"/>
                        </a:spcAft>
                      </a:pPr>
                      <a:r>
                        <a:rPr lang="en-US" sz="1000" kern="1200">
                          <a:effectLst/>
                        </a:rPr>
                        <a:t>881 7th Avenue</a:t>
                      </a:r>
                      <a:endParaRPr lang="en-US" sz="1200">
                        <a:effectLst/>
                        <a:latin typeface="Times New Roman" panose="02020603050405020304" pitchFamily="18" charset="0"/>
                        <a:ea typeface="Times New Roman" panose="02020603050405020304" pitchFamily="18" charset="0"/>
                      </a:endParaRPr>
                    </a:p>
                  </a:txBody>
                  <a:tcPr marL="59336" marR="59336" marT="0" marB="0" anchor="ctr"/>
                </a:tc>
                <a:tc>
                  <a:txBody>
                    <a:bodyPr/>
                    <a:lstStyle/>
                    <a:p>
                      <a:pPr marL="0" marR="0" fontAlgn="ctr">
                        <a:spcBef>
                          <a:spcPts val="0"/>
                        </a:spcBef>
                        <a:spcAft>
                          <a:spcPts val="0"/>
                        </a:spcAft>
                      </a:pPr>
                      <a:r>
                        <a:rPr lang="en-US" sz="1000" kern="1200">
                          <a:effectLst/>
                        </a:rPr>
                        <a:t>11/6/2014 8PM</a:t>
                      </a:r>
                      <a:endParaRPr lang="en-US" sz="1200">
                        <a:effectLst/>
                        <a:latin typeface="Times New Roman" panose="02020603050405020304" pitchFamily="18" charset="0"/>
                        <a:ea typeface="Times New Roman" panose="02020603050405020304" pitchFamily="18" charset="0"/>
                      </a:endParaRPr>
                    </a:p>
                  </a:txBody>
                  <a:tcPr marL="59336" marR="59336" marT="0" marB="0" anchor="ctr"/>
                </a:tc>
                <a:tc>
                  <a:txBody>
                    <a:bodyPr/>
                    <a:lstStyle/>
                    <a:p>
                      <a:pPr marL="0" marR="0" fontAlgn="ctr">
                        <a:spcBef>
                          <a:spcPts val="0"/>
                        </a:spcBef>
                        <a:spcAft>
                          <a:spcPts val="0"/>
                        </a:spcAft>
                      </a:pPr>
                      <a:r>
                        <a:rPr lang="en-US" sz="1000" kern="1200">
                          <a:effectLst/>
                        </a:rPr>
                        <a:t>11/6/2014 10PM</a:t>
                      </a:r>
                      <a:endParaRPr lang="en-US" sz="1200">
                        <a:effectLst/>
                        <a:latin typeface="Times New Roman" panose="02020603050405020304" pitchFamily="18" charset="0"/>
                        <a:ea typeface="Times New Roman" panose="02020603050405020304" pitchFamily="18" charset="0"/>
                      </a:endParaRPr>
                    </a:p>
                  </a:txBody>
                  <a:tcPr marL="59336" marR="59336" marT="0" marB="0" anchor="ctr"/>
                </a:tc>
              </a:tr>
              <a:tr h="306257">
                <a:tc>
                  <a:txBody>
                    <a:bodyPr/>
                    <a:lstStyle/>
                    <a:p>
                      <a:pPr marL="0" marR="0" fontAlgn="ctr">
                        <a:spcBef>
                          <a:spcPts val="0"/>
                        </a:spcBef>
                        <a:spcAft>
                          <a:spcPts val="0"/>
                        </a:spcAft>
                      </a:pPr>
                      <a:r>
                        <a:rPr lang="en-US" sz="1000" kern="1200">
                          <a:effectLst/>
                        </a:rPr>
                        <a:t>6</a:t>
                      </a:r>
                      <a:endParaRPr lang="en-US" sz="1200">
                        <a:effectLst/>
                        <a:latin typeface="Times New Roman" panose="02020603050405020304" pitchFamily="18" charset="0"/>
                        <a:ea typeface="Times New Roman" panose="02020603050405020304" pitchFamily="18" charset="0"/>
                      </a:endParaRPr>
                    </a:p>
                  </a:txBody>
                  <a:tcPr marL="59336" marR="59336" marT="0" marB="0" anchor="ctr"/>
                </a:tc>
                <a:tc>
                  <a:txBody>
                    <a:bodyPr/>
                    <a:lstStyle/>
                    <a:p>
                      <a:pPr marL="0" marR="0" fontAlgn="ctr">
                        <a:spcBef>
                          <a:spcPts val="0"/>
                        </a:spcBef>
                        <a:spcAft>
                          <a:spcPts val="0"/>
                        </a:spcAft>
                      </a:pPr>
                      <a:r>
                        <a:rPr lang="en-US" sz="1000" kern="1200">
                          <a:effectLst/>
                        </a:rPr>
                        <a:t>Hiras Master Tailors New York Trunk Show</a:t>
                      </a:r>
                      <a:endParaRPr lang="en-US" sz="1200">
                        <a:effectLst/>
                        <a:latin typeface="Times New Roman" panose="02020603050405020304" pitchFamily="18" charset="0"/>
                        <a:ea typeface="Times New Roman" panose="02020603050405020304" pitchFamily="18" charset="0"/>
                      </a:endParaRPr>
                    </a:p>
                  </a:txBody>
                  <a:tcPr marL="59336" marR="59336" marT="0" marB="0" anchor="ctr"/>
                </a:tc>
                <a:tc>
                  <a:txBody>
                    <a:bodyPr/>
                    <a:lstStyle/>
                    <a:p>
                      <a:pPr marL="0" marR="0" fontAlgn="ctr">
                        <a:spcBef>
                          <a:spcPts val="0"/>
                        </a:spcBef>
                        <a:spcAft>
                          <a:spcPts val="0"/>
                        </a:spcAft>
                      </a:pPr>
                      <a:r>
                        <a:rPr lang="en-US" sz="1000" kern="1200">
                          <a:effectLst/>
                        </a:rPr>
                        <a:t>301 Park Avenue</a:t>
                      </a:r>
                      <a:endParaRPr lang="en-US" sz="1200">
                        <a:effectLst/>
                        <a:latin typeface="Times New Roman" panose="02020603050405020304" pitchFamily="18" charset="0"/>
                        <a:ea typeface="Times New Roman" panose="02020603050405020304" pitchFamily="18" charset="0"/>
                      </a:endParaRPr>
                    </a:p>
                  </a:txBody>
                  <a:tcPr marL="59336" marR="59336" marT="0" marB="0" anchor="ctr"/>
                </a:tc>
                <a:tc>
                  <a:txBody>
                    <a:bodyPr/>
                    <a:lstStyle/>
                    <a:p>
                      <a:pPr marL="0" marR="0" fontAlgn="ctr">
                        <a:spcBef>
                          <a:spcPts val="0"/>
                        </a:spcBef>
                        <a:spcAft>
                          <a:spcPts val="0"/>
                        </a:spcAft>
                      </a:pPr>
                      <a:r>
                        <a:rPr lang="en-US" sz="1000" kern="1200">
                          <a:effectLst/>
                        </a:rPr>
                        <a:t>11/6/2014 9AM</a:t>
                      </a:r>
                      <a:endParaRPr lang="en-US" sz="1200">
                        <a:effectLst/>
                        <a:latin typeface="Times New Roman" panose="02020603050405020304" pitchFamily="18" charset="0"/>
                        <a:ea typeface="Times New Roman" panose="02020603050405020304" pitchFamily="18" charset="0"/>
                      </a:endParaRPr>
                    </a:p>
                  </a:txBody>
                  <a:tcPr marL="59336" marR="59336" marT="0" marB="0" anchor="ctr"/>
                </a:tc>
                <a:tc>
                  <a:txBody>
                    <a:bodyPr/>
                    <a:lstStyle/>
                    <a:p>
                      <a:pPr marL="0" marR="0" fontAlgn="ctr">
                        <a:spcBef>
                          <a:spcPts val="0"/>
                        </a:spcBef>
                        <a:spcAft>
                          <a:spcPts val="0"/>
                        </a:spcAft>
                      </a:pPr>
                      <a:r>
                        <a:rPr lang="en-US" sz="1000" kern="1200">
                          <a:effectLst/>
                        </a:rPr>
                        <a:t>11/9/2014 1PM</a:t>
                      </a:r>
                      <a:endParaRPr lang="en-US" sz="1200">
                        <a:effectLst/>
                        <a:latin typeface="Times New Roman" panose="02020603050405020304" pitchFamily="18" charset="0"/>
                        <a:ea typeface="Times New Roman" panose="02020603050405020304" pitchFamily="18" charset="0"/>
                      </a:endParaRPr>
                    </a:p>
                  </a:txBody>
                  <a:tcPr marL="59336" marR="59336" marT="0" marB="0" anchor="ctr"/>
                </a:tc>
              </a:tr>
              <a:tr h="436333">
                <a:tc>
                  <a:txBody>
                    <a:bodyPr/>
                    <a:lstStyle/>
                    <a:p>
                      <a:pPr marL="0" marR="0" fontAlgn="ctr">
                        <a:spcBef>
                          <a:spcPts val="0"/>
                        </a:spcBef>
                        <a:spcAft>
                          <a:spcPts val="0"/>
                        </a:spcAft>
                      </a:pPr>
                      <a:r>
                        <a:rPr lang="en-US" sz="1000" kern="1200">
                          <a:effectLst/>
                        </a:rPr>
                        <a:t>7</a:t>
                      </a:r>
                      <a:endParaRPr lang="en-US" sz="1200">
                        <a:effectLst/>
                        <a:latin typeface="Times New Roman" panose="02020603050405020304" pitchFamily="18" charset="0"/>
                        <a:ea typeface="Times New Roman" panose="02020603050405020304" pitchFamily="18" charset="0"/>
                      </a:endParaRPr>
                    </a:p>
                  </a:txBody>
                  <a:tcPr marL="59336" marR="59336" marT="0" marB="0" anchor="ctr"/>
                </a:tc>
                <a:tc>
                  <a:txBody>
                    <a:bodyPr/>
                    <a:lstStyle/>
                    <a:p>
                      <a:pPr marL="0" marR="0" fontAlgn="ctr">
                        <a:spcBef>
                          <a:spcPts val="0"/>
                        </a:spcBef>
                        <a:spcAft>
                          <a:spcPts val="0"/>
                        </a:spcAft>
                      </a:pPr>
                      <a:r>
                        <a:rPr lang="en-US" sz="1000" kern="1200">
                          <a:effectLst/>
                        </a:rPr>
                        <a:t>in Collaboration with Carnegie Halls Neighborhood Concerts</a:t>
                      </a:r>
                      <a:endParaRPr lang="en-US" sz="1200">
                        <a:effectLst/>
                        <a:latin typeface="Times New Roman" panose="02020603050405020304" pitchFamily="18" charset="0"/>
                        <a:ea typeface="Times New Roman" panose="02020603050405020304" pitchFamily="18" charset="0"/>
                      </a:endParaRPr>
                    </a:p>
                  </a:txBody>
                  <a:tcPr marL="59336" marR="59336" marT="0" marB="0" anchor="ctr"/>
                </a:tc>
                <a:tc>
                  <a:txBody>
                    <a:bodyPr/>
                    <a:lstStyle/>
                    <a:p>
                      <a:pPr marL="0" marR="0" fontAlgn="ctr">
                        <a:spcBef>
                          <a:spcPts val="0"/>
                        </a:spcBef>
                        <a:spcAft>
                          <a:spcPts val="0"/>
                        </a:spcAft>
                      </a:pPr>
                      <a:r>
                        <a:rPr lang="en-US" sz="1000" kern="1200">
                          <a:effectLst/>
                        </a:rPr>
                        <a:t>881 Seventh Avenue</a:t>
                      </a:r>
                      <a:endParaRPr lang="en-US" sz="1200">
                        <a:effectLst/>
                        <a:latin typeface="Times New Roman" panose="02020603050405020304" pitchFamily="18" charset="0"/>
                        <a:ea typeface="Times New Roman" panose="02020603050405020304" pitchFamily="18" charset="0"/>
                      </a:endParaRPr>
                    </a:p>
                  </a:txBody>
                  <a:tcPr marL="59336" marR="59336" marT="0" marB="0" anchor="ctr"/>
                </a:tc>
                <a:tc>
                  <a:txBody>
                    <a:bodyPr/>
                    <a:lstStyle/>
                    <a:p>
                      <a:pPr marL="0" marR="0" fontAlgn="ctr">
                        <a:spcBef>
                          <a:spcPts val="0"/>
                        </a:spcBef>
                        <a:spcAft>
                          <a:spcPts val="0"/>
                        </a:spcAft>
                      </a:pPr>
                      <a:r>
                        <a:rPr lang="en-US" sz="1000" kern="1200">
                          <a:effectLst/>
                        </a:rPr>
                        <a:t>11/7/2014 6PM</a:t>
                      </a:r>
                      <a:endParaRPr lang="en-US" sz="1200">
                        <a:effectLst/>
                        <a:latin typeface="Times New Roman" panose="02020603050405020304" pitchFamily="18" charset="0"/>
                        <a:ea typeface="Times New Roman" panose="02020603050405020304" pitchFamily="18" charset="0"/>
                      </a:endParaRPr>
                    </a:p>
                  </a:txBody>
                  <a:tcPr marL="59336" marR="59336" marT="0" marB="0" anchor="ctr"/>
                </a:tc>
                <a:tc>
                  <a:txBody>
                    <a:bodyPr/>
                    <a:lstStyle/>
                    <a:p>
                      <a:pPr marL="0" marR="0" fontAlgn="ctr">
                        <a:spcBef>
                          <a:spcPts val="0"/>
                        </a:spcBef>
                        <a:spcAft>
                          <a:spcPts val="0"/>
                        </a:spcAft>
                      </a:pPr>
                      <a:r>
                        <a:rPr lang="en-US" sz="1000" kern="1200">
                          <a:effectLst/>
                        </a:rPr>
                        <a:t>11/7/2014 10PM</a:t>
                      </a:r>
                      <a:endParaRPr lang="en-US" sz="1200">
                        <a:effectLst/>
                        <a:latin typeface="Times New Roman" panose="02020603050405020304" pitchFamily="18" charset="0"/>
                        <a:ea typeface="Times New Roman" panose="02020603050405020304" pitchFamily="18" charset="0"/>
                      </a:endParaRPr>
                    </a:p>
                  </a:txBody>
                  <a:tcPr marL="59336" marR="59336" marT="0" marB="0" anchor="ctr"/>
                </a:tc>
              </a:tr>
              <a:tr h="306257">
                <a:tc>
                  <a:txBody>
                    <a:bodyPr/>
                    <a:lstStyle/>
                    <a:p>
                      <a:pPr marL="0" marR="0" fontAlgn="ctr">
                        <a:spcBef>
                          <a:spcPts val="0"/>
                        </a:spcBef>
                        <a:spcAft>
                          <a:spcPts val="0"/>
                        </a:spcAft>
                      </a:pPr>
                      <a:r>
                        <a:rPr lang="en-US" sz="1000" kern="1200">
                          <a:effectLst/>
                        </a:rPr>
                        <a:t>8</a:t>
                      </a:r>
                      <a:endParaRPr lang="en-US" sz="1200">
                        <a:effectLst/>
                        <a:latin typeface="Times New Roman" panose="02020603050405020304" pitchFamily="18" charset="0"/>
                        <a:ea typeface="Times New Roman" panose="02020603050405020304" pitchFamily="18" charset="0"/>
                      </a:endParaRPr>
                    </a:p>
                  </a:txBody>
                  <a:tcPr marL="59336" marR="59336" marT="0" marB="0" anchor="ctr"/>
                </a:tc>
                <a:tc>
                  <a:txBody>
                    <a:bodyPr/>
                    <a:lstStyle/>
                    <a:p>
                      <a:pPr marL="0" marR="0" fontAlgn="ctr">
                        <a:spcBef>
                          <a:spcPts val="0"/>
                        </a:spcBef>
                        <a:spcAft>
                          <a:spcPts val="0"/>
                        </a:spcAft>
                      </a:pPr>
                      <a:r>
                        <a:rPr lang="en-US" sz="1000" kern="1200">
                          <a:effectLst/>
                        </a:rPr>
                        <a:t>Thomas/Ortiz Dance Show</a:t>
                      </a:r>
                      <a:endParaRPr lang="en-US" sz="1200">
                        <a:effectLst/>
                        <a:latin typeface="Times New Roman" panose="02020603050405020304" pitchFamily="18" charset="0"/>
                        <a:ea typeface="Times New Roman" panose="02020603050405020304" pitchFamily="18" charset="0"/>
                      </a:endParaRPr>
                    </a:p>
                  </a:txBody>
                  <a:tcPr marL="59336" marR="59336" marT="0" marB="0" anchor="ctr"/>
                </a:tc>
                <a:tc>
                  <a:txBody>
                    <a:bodyPr/>
                    <a:lstStyle/>
                    <a:p>
                      <a:pPr marL="0" marR="0" fontAlgn="ctr">
                        <a:spcBef>
                          <a:spcPts val="0"/>
                        </a:spcBef>
                        <a:spcAft>
                          <a:spcPts val="0"/>
                        </a:spcAft>
                      </a:pPr>
                      <a:r>
                        <a:rPr lang="en-US" sz="1000" kern="1200">
                          <a:effectLst/>
                        </a:rPr>
                        <a:t>248 West 60th Street</a:t>
                      </a:r>
                      <a:endParaRPr lang="en-US" sz="1200">
                        <a:effectLst/>
                        <a:latin typeface="Times New Roman" panose="02020603050405020304" pitchFamily="18" charset="0"/>
                        <a:ea typeface="Times New Roman" panose="02020603050405020304" pitchFamily="18" charset="0"/>
                      </a:endParaRPr>
                    </a:p>
                  </a:txBody>
                  <a:tcPr marL="59336" marR="59336" marT="0" marB="0" anchor="ctr"/>
                </a:tc>
                <a:tc>
                  <a:txBody>
                    <a:bodyPr/>
                    <a:lstStyle/>
                    <a:p>
                      <a:pPr marL="0" marR="0" fontAlgn="ctr">
                        <a:spcBef>
                          <a:spcPts val="0"/>
                        </a:spcBef>
                        <a:spcAft>
                          <a:spcPts val="0"/>
                        </a:spcAft>
                      </a:pPr>
                      <a:r>
                        <a:rPr lang="en-US" sz="1000" kern="1200">
                          <a:effectLst/>
                        </a:rPr>
                        <a:t>11/7/2014 7PM</a:t>
                      </a:r>
                      <a:endParaRPr lang="en-US" sz="1200">
                        <a:effectLst/>
                        <a:latin typeface="Times New Roman" panose="02020603050405020304" pitchFamily="18" charset="0"/>
                        <a:ea typeface="Times New Roman" panose="02020603050405020304" pitchFamily="18" charset="0"/>
                      </a:endParaRPr>
                    </a:p>
                  </a:txBody>
                  <a:tcPr marL="59336" marR="59336" marT="0" marB="0" anchor="ctr"/>
                </a:tc>
                <a:tc>
                  <a:txBody>
                    <a:bodyPr/>
                    <a:lstStyle/>
                    <a:p>
                      <a:pPr marL="0" marR="0" fontAlgn="ctr">
                        <a:spcBef>
                          <a:spcPts val="0"/>
                        </a:spcBef>
                        <a:spcAft>
                          <a:spcPts val="0"/>
                        </a:spcAft>
                      </a:pPr>
                      <a:r>
                        <a:rPr lang="en-US" sz="1000" kern="1200">
                          <a:effectLst/>
                        </a:rPr>
                        <a:t>11/8/2014 9PM</a:t>
                      </a:r>
                      <a:endParaRPr lang="en-US" sz="1200">
                        <a:effectLst/>
                        <a:latin typeface="Times New Roman" panose="02020603050405020304" pitchFamily="18" charset="0"/>
                        <a:ea typeface="Times New Roman" panose="02020603050405020304" pitchFamily="18" charset="0"/>
                      </a:endParaRPr>
                    </a:p>
                  </a:txBody>
                  <a:tcPr marL="59336" marR="59336" marT="0" marB="0" anchor="ctr"/>
                </a:tc>
              </a:tr>
              <a:tr h="306257">
                <a:tc>
                  <a:txBody>
                    <a:bodyPr/>
                    <a:lstStyle/>
                    <a:p>
                      <a:pPr marL="0" marR="0" fontAlgn="ctr">
                        <a:spcBef>
                          <a:spcPts val="0"/>
                        </a:spcBef>
                        <a:spcAft>
                          <a:spcPts val="0"/>
                        </a:spcAft>
                      </a:pPr>
                      <a:r>
                        <a:rPr lang="en-US" sz="1000" kern="1200">
                          <a:effectLst/>
                        </a:rPr>
                        <a:t>9</a:t>
                      </a:r>
                      <a:endParaRPr lang="en-US" sz="1200">
                        <a:effectLst/>
                        <a:latin typeface="Times New Roman" panose="02020603050405020304" pitchFamily="18" charset="0"/>
                        <a:ea typeface="Times New Roman" panose="02020603050405020304" pitchFamily="18" charset="0"/>
                      </a:endParaRPr>
                    </a:p>
                  </a:txBody>
                  <a:tcPr marL="59336" marR="59336" marT="0" marB="0" anchor="ctr"/>
                </a:tc>
                <a:tc>
                  <a:txBody>
                    <a:bodyPr/>
                    <a:lstStyle/>
                    <a:p>
                      <a:pPr marL="0" marR="0" fontAlgn="ctr">
                        <a:spcBef>
                          <a:spcPts val="0"/>
                        </a:spcBef>
                        <a:spcAft>
                          <a:spcPts val="0"/>
                        </a:spcAft>
                      </a:pPr>
                      <a:r>
                        <a:rPr lang="en-US" sz="1000" kern="1200" dirty="0">
                          <a:effectLst/>
                        </a:rPr>
                        <a:t>Rebecca Taylor Sample Sale</a:t>
                      </a:r>
                      <a:endParaRPr lang="en-US" sz="1200" dirty="0">
                        <a:effectLst/>
                        <a:latin typeface="Times New Roman" panose="02020603050405020304" pitchFamily="18" charset="0"/>
                        <a:ea typeface="Times New Roman" panose="02020603050405020304" pitchFamily="18" charset="0"/>
                      </a:endParaRPr>
                    </a:p>
                  </a:txBody>
                  <a:tcPr marL="59336" marR="59336" marT="0" marB="0" anchor="ctr"/>
                </a:tc>
                <a:tc>
                  <a:txBody>
                    <a:bodyPr/>
                    <a:lstStyle/>
                    <a:p>
                      <a:pPr marL="0" marR="0" fontAlgn="ctr">
                        <a:spcBef>
                          <a:spcPts val="0"/>
                        </a:spcBef>
                        <a:spcAft>
                          <a:spcPts val="0"/>
                        </a:spcAft>
                      </a:pPr>
                      <a:r>
                        <a:rPr lang="en-US" sz="1000" kern="1200">
                          <a:effectLst/>
                        </a:rPr>
                        <a:t>260 5th Ave</a:t>
                      </a:r>
                      <a:endParaRPr lang="en-US" sz="1200">
                        <a:effectLst/>
                        <a:latin typeface="Times New Roman" panose="02020603050405020304" pitchFamily="18" charset="0"/>
                        <a:ea typeface="Times New Roman" panose="02020603050405020304" pitchFamily="18" charset="0"/>
                      </a:endParaRPr>
                    </a:p>
                  </a:txBody>
                  <a:tcPr marL="59336" marR="59336" marT="0" marB="0" anchor="ctr"/>
                </a:tc>
                <a:tc>
                  <a:txBody>
                    <a:bodyPr/>
                    <a:lstStyle/>
                    <a:p>
                      <a:pPr marL="0" marR="0" fontAlgn="ctr">
                        <a:spcBef>
                          <a:spcPts val="0"/>
                        </a:spcBef>
                        <a:spcAft>
                          <a:spcPts val="0"/>
                        </a:spcAft>
                      </a:pPr>
                      <a:r>
                        <a:rPr lang="en-US" sz="1000" kern="1200">
                          <a:effectLst/>
                        </a:rPr>
                        <a:t>11/11/2014 10AM</a:t>
                      </a:r>
                      <a:endParaRPr lang="en-US" sz="1200">
                        <a:effectLst/>
                        <a:latin typeface="Times New Roman" panose="02020603050405020304" pitchFamily="18" charset="0"/>
                        <a:ea typeface="Times New Roman" panose="02020603050405020304" pitchFamily="18" charset="0"/>
                      </a:endParaRPr>
                    </a:p>
                  </a:txBody>
                  <a:tcPr marL="59336" marR="59336" marT="0" marB="0" anchor="ctr"/>
                </a:tc>
                <a:tc>
                  <a:txBody>
                    <a:bodyPr/>
                    <a:lstStyle/>
                    <a:p>
                      <a:pPr marL="0" marR="0" fontAlgn="ctr">
                        <a:spcBef>
                          <a:spcPts val="0"/>
                        </a:spcBef>
                        <a:spcAft>
                          <a:spcPts val="0"/>
                        </a:spcAft>
                      </a:pPr>
                      <a:r>
                        <a:rPr lang="en-US" sz="1000" kern="1200">
                          <a:effectLst/>
                        </a:rPr>
                        <a:t>11/15/2014 8PM</a:t>
                      </a:r>
                      <a:endParaRPr lang="en-US" sz="1200">
                        <a:effectLst/>
                        <a:latin typeface="Times New Roman" panose="02020603050405020304" pitchFamily="18" charset="0"/>
                        <a:ea typeface="Times New Roman" panose="02020603050405020304" pitchFamily="18" charset="0"/>
                      </a:endParaRPr>
                    </a:p>
                  </a:txBody>
                  <a:tcPr marL="59336" marR="59336" marT="0" marB="0" anchor="ctr"/>
                </a:tc>
              </a:tr>
              <a:tr h="306257">
                <a:tc>
                  <a:txBody>
                    <a:bodyPr/>
                    <a:lstStyle/>
                    <a:p>
                      <a:pPr marL="0" marR="0" fontAlgn="ctr">
                        <a:spcBef>
                          <a:spcPts val="0"/>
                        </a:spcBef>
                        <a:spcAft>
                          <a:spcPts val="0"/>
                        </a:spcAft>
                      </a:pPr>
                      <a:r>
                        <a:rPr lang="en-US" sz="1000" kern="1200">
                          <a:effectLst/>
                        </a:rPr>
                        <a:t>10</a:t>
                      </a:r>
                      <a:endParaRPr lang="en-US" sz="1200">
                        <a:effectLst/>
                        <a:latin typeface="Times New Roman" panose="02020603050405020304" pitchFamily="18" charset="0"/>
                        <a:ea typeface="Times New Roman" panose="02020603050405020304" pitchFamily="18" charset="0"/>
                      </a:endParaRPr>
                    </a:p>
                  </a:txBody>
                  <a:tcPr marL="59336" marR="59336" marT="0" marB="0" anchor="ctr"/>
                </a:tc>
                <a:tc>
                  <a:txBody>
                    <a:bodyPr/>
                    <a:lstStyle/>
                    <a:p>
                      <a:pPr marL="0" marR="0" fontAlgn="ctr">
                        <a:spcBef>
                          <a:spcPts val="0"/>
                        </a:spcBef>
                        <a:spcAft>
                          <a:spcPts val="0"/>
                        </a:spcAft>
                      </a:pPr>
                      <a:r>
                        <a:rPr lang="en-US" sz="1000" kern="1200">
                          <a:effectLst/>
                        </a:rPr>
                        <a:t>The News NYC Sample Sale</a:t>
                      </a:r>
                      <a:endParaRPr lang="en-US" sz="1200">
                        <a:effectLst/>
                        <a:latin typeface="Times New Roman" panose="02020603050405020304" pitchFamily="18" charset="0"/>
                        <a:ea typeface="Times New Roman" panose="02020603050405020304" pitchFamily="18" charset="0"/>
                      </a:endParaRPr>
                    </a:p>
                  </a:txBody>
                  <a:tcPr marL="59336" marR="59336" marT="0" marB="0" anchor="ctr"/>
                </a:tc>
                <a:tc>
                  <a:txBody>
                    <a:bodyPr/>
                    <a:lstStyle/>
                    <a:p>
                      <a:pPr marL="0" marR="0" fontAlgn="ctr">
                        <a:spcBef>
                          <a:spcPts val="0"/>
                        </a:spcBef>
                        <a:spcAft>
                          <a:spcPts val="0"/>
                        </a:spcAft>
                      </a:pPr>
                      <a:r>
                        <a:rPr lang="en-US" sz="1000" kern="1200">
                          <a:effectLst/>
                        </a:rPr>
                        <a:t>495 Broadway </a:t>
                      </a:r>
                      <a:endParaRPr lang="en-US" sz="1200">
                        <a:effectLst/>
                        <a:latin typeface="Times New Roman" panose="02020603050405020304" pitchFamily="18" charset="0"/>
                        <a:ea typeface="Times New Roman" panose="02020603050405020304" pitchFamily="18" charset="0"/>
                      </a:endParaRPr>
                    </a:p>
                  </a:txBody>
                  <a:tcPr marL="59336" marR="59336" marT="0" marB="0" anchor="ctr"/>
                </a:tc>
                <a:tc>
                  <a:txBody>
                    <a:bodyPr/>
                    <a:lstStyle/>
                    <a:p>
                      <a:pPr marL="0" marR="0" fontAlgn="ctr">
                        <a:spcBef>
                          <a:spcPts val="0"/>
                        </a:spcBef>
                        <a:spcAft>
                          <a:spcPts val="0"/>
                        </a:spcAft>
                      </a:pPr>
                      <a:r>
                        <a:rPr lang="en-US" sz="1000" kern="1200">
                          <a:effectLst/>
                        </a:rPr>
                        <a:t>11/13/2014 9AM</a:t>
                      </a:r>
                      <a:endParaRPr lang="en-US" sz="1200">
                        <a:effectLst/>
                        <a:latin typeface="Times New Roman" panose="02020603050405020304" pitchFamily="18" charset="0"/>
                        <a:ea typeface="Times New Roman" panose="02020603050405020304" pitchFamily="18" charset="0"/>
                      </a:endParaRPr>
                    </a:p>
                  </a:txBody>
                  <a:tcPr marL="59336" marR="59336" marT="0" marB="0" anchor="ctr"/>
                </a:tc>
                <a:tc>
                  <a:txBody>
                    <a:bodyPr/>
                    <a:lstStyle/>
                    <a:p>
                      <a:pPr marL="0" marR="0" fontAlgn="ctr">
                        <a:spcBef>
                          <a:spcPts val="0"/>
                        </a:spcBef>
                        <a:spcAft>
                          <a:spcPts val="0"/>
                        </a:spcAft>
                      </a:pPr>
                      <a:r>
                        <a:rPr lang="en-US" sz="1000" kern="1200">
                          <a:effectLst/>
                        </a:rPr>
                        <a:t>11/15/2014 6AM</a:t>
                      </a:r>
                      <a:endParaRPr lang="en-US" sz="1200">
                        <a:effectLst/>
                        <a:latin typeface="Times New Roman" panose="02020603050405020304" pitchFamily="18" charset="0"/>
                        <a:ea typeface="Times New Roman" panose="02020603050405020304" pitchFamily="18" charset="0"/>
                      </a:endParaRPr>
                    </a:p>
                  </a:txBody>
                  <a:tcPr marL="59336" marR="59336" marT="0" marB="0" anchor="ctr"/>
                </a:tc>
              </a:tr>
              <a:tr h="306257">
                <a:tc>
                  <a:txBody>
                    <a:bodyPr/>
                    <a:lstStyle/>
                    <a:p>
                      <a:pPr marL="0" marR="0" fontAlgn="ctr">
                        <a:spcBef>
                          <a:spcPts val="0"/>
                        </a:spcBef>
                        <a:spcAft>
                          <a:spcPts val="0"/>
                        </a:spcAft>
                      </a:pPr>
                      <a:r>
                        <a:rPr lang="en-US" sz="1000" kern="1200">
                          <a:effectLst/>
                        </a:rPr>
                        <a:t>11</a:t>
                      </a:r>
                      <a:endParaRPr lang="en-US" sz="1200">
                        <a:effectLst/>
                        <a:latin typeface="Times New Roman" panose="02020603050405020304" pitchFamily="18" charset="0"/>
                        <a:ea typeface="Times New Roman" panose="02020603050405020304" pitchFamily="18" charset="0"/>
                      </a:endParaRPr>
                    </a:p>
                  </a:txBody>
                  <a:tcPr marL="59336" marR="59336" marT="0" marB="0" anchor="ctr"/>
                </a:tc>
                <a:tc>
                  <a:txBody>
                    <a:bodyPr/>
                    <a:lstStyle/>
                    <a:p>
                      <a:pPr marL="0" marR="0" fontAlgn="ctr">
                        <a:spcBef>
                          <a:spcPts val="0"/>
                        </a:spcBef>
                        <a:spcAft>
                          <a:spcPts val="0"/>
                        </a:spcAft>
                      </a:pPr>
                      <a:r>
                        <a:rPr lang="en-US" sz="1000" kern="1200">
                          <a:effectLst/>
                        </a:rPr>
                        <a:t>Giorgio Armani Sample Sale</a:t>
                      </a:r>
                      <a:endParaRPr lang="en-US" sz="1200">
                        <a:effectLst/>
                        <a:latin typeface="Times New Roman" panose="02020603050405020304" pitchFamily="18" charset="0"/>
                        <a:ea typeface="Times New Roman" panose="02020603050405020304" pitchFamily="18" charset="0"/>
                      </a:endParaRPr>
                    </a:p>
                  </a:txBody>
                  <a:tcPr marL="59336" marR="59336" marT="0" marB="0" anchor="ctr"/>
                </a:tc>
                <a:tc>
                  <a:txBody>
                    <a:bodyPr/>
                    <a:lstStyle/>
                    <a:p>
                      <a:pPr marL="0" marR="0" fontAlgn="ctr">
                        <a:spcBef>
                          <a:spcPts val="0"/>
                        </a:spcBef>
                        <a:spcAft>
                          <a:spcPts val="0"/>
                        </a:spcAft>
                      </a:pPr>
                      <a:r>
                        <a:rPr lang="en-US" sz="1000" kern="1200">
                          <a:effectLst/>
                        </a:rPr>
                        <a:t>317 W 33rd St</a:t>
                      </a:r>
                      <a:endParaRPr lang="en-US" sz="1200">
                        <a:effectLst/>
                        <a:latin typeface="Times New Roman" panose="02020603050405020304" pitchFamily="18" charset="0"/>
                        <a:ea typeface="Times New Roman" panose="02020603050405020304" pitchFamily="18" charset="0"/>
                      </a:endParaRPr>
                    </a:p>
                  </a:txBody>
                  <a:tcPr marL="59336" marR="59336" marT="0" marB="0" anchor="ctr"/>
                </a:tc>
                <a:tc>
                  <a:txBody>
                    <a:bodyPr/>
                    <a:lstStyle/>
                    <a:p>
                      <a:pPr marL="0" marR="0" fontAlgn="ctr">
                        <a:spcBef>
                          <a:spcPts val="0"/>
                        </a:spcBef>
                        <a:spcAft>
                          <a:spcPts val="0"/>
                        </a:spcAft>
                      </a:pPr>
                      <a:r>
                        <a:rPr lang="en-US" sz="1000" kern="1200">
                          <a:effectLst/>
                        </a:rPr>
                        <a:t>11/15/2014 9:30AM</a:t>
                      </a:r>
                      <a:endParaRPr lang="en-US" sz="1200">
                        <a:effectLst/>
                        <a:latin typeface="Times New Roman" panose="02020603050405020304" pitchFamily="18" charset="0"/>
                        <a:ea typeface="Times New Roman" panose="02020603050405020304" pitchFamily="18" charset="0"/>
                      </a:endParaRPr>
                    </a:p>
                  </a:txBody>
                  <a:tcPr marL="59336" marR="59336" marT="0" marB="0" anchor="ctr"/>
                </a:tc>
                <a:tc>
                  <a:txBody>
                    <a:bodyPr/>
                    <a:lstStyle/>
                    <a:p>
                      <a:pPr marL="0" marR="0" fontAlgn="ctr">
                        <a:spcBef>
                          <a:spcPts val="0"/>
                        </a:spcBef>
                        <a:spcAft>
                          <a:spcPts val="0"/>
                        </a:spcAft>
                      </a:pPr>
                      <a:r>
                        <a:rPr lang="en-US" sz="1000" kern="1200">
                          <a:effectLst/>
                        </a:rPr>
                        <a:t>11/19/2014 6:30PM</a:t>
                      </a:r>
                      <a:endParaRPr lang="en-US" sz="1200">
                        <a:effectLst/>
                        <a:latin typeface="Times New Roman" panose="02020603050405020304" pitchFamily="18" charset="0"/>
                        <a:ea typeface="Times New Roman" panose="02020603050405020304" pitchFamily="18" charset="0"/>
                      </a:endParaRPr>
                    </a:p>
                  </a:txBody>
                  <a:tcPr marL="59336" marR="59336" marT="0" marB="0" anchor="ctr"/>
                </a:tc>
              </a:tr>
              <a:tr h="306257">
                <a:tc>
                  <a:txBody>
                    <a:bodyPr/>
                    <a:lstStyle/>
                    <a:p>
                      <a:pPr marL="0" marR="0" fontAlgn="ctr">
                        <a:spcBef>
                          <a:spcPts val="0"/>
                        </a:spcBef>
                        <a:spcAft>
                          <a:spcPts val="0"/>
                        </a:spcAft>
                      </a:pPr>
                      <a:r>
                        <a:rPr lang="en-US" sz="1000" kern="1200">
                          <a:effectLst/>
                        </a:rPr>
                        <a:t>12</a:t>
                      </a:r>
                      <a:endParaRPr lang="en-US" sz="1200">
                        <a:effectLst/>
                        <a:latin typeface="Times New Roman" panose="02020603050405020304" pitchFamily="18" charset="0"/>
                        <a:ea typeface="Times New Roman" panose="02020603050405020304" pitchFamily="18" charset="0"/>
                      </a:endParaRPr>
                    </a:p>
                  </a:txBody>
                  <a:tcPr marL="59336" marR="59336" marT="0" marB="0" anchor="ctr"/>
                </a:tc>
                <a:tc>
                  <a:txBody>
                    <a:bodyPr/>
                    <a:lstStyle/>
                    <a:p>
                      <a:pPr marL="0" marR="0" fontAlgn="ctr">
                        <a:spcBef>
                          <a:spcPts val="0"/>
                        </a:spcBef>
                        <a:spcAft>
                          <a:spcPts val="0"/>
                        </a:spcAft>
                      </a:pPr>
                      <a:r>
                        <a:rPr lang="en-US" sz="1000" kern="1200">
                          <a:effectLst/>
                        </a:rPr>
                        <a:t>Get Buzzed 4 Good Charity Event NYC</a:t>
                      </a:r>
                      <a:endParaRPr lang="en-US" sz="1200">
                        <a:effectLst/>
                        <a:latin typeface="Times New Roman" panose="02020603050405020304" pitchFamily="18" charset="0"/>
                        <a:ea typeface="Times New Roman" panose="02020603050405020304" pitchFamily="18" charset="0"/>
                      </a:endParaRPr>
                    </a:p>
                  </a:txBody>
                  <a:tcPr marL="59336" marR="59336" marT="0" marB="0" anchor="ctr"/>
                </a:tc>
                <a:tc>
                  <a:txBody>
                    <a:bodyPr/>
                    <a:lstStyle/>
                    <a:p>
                      <a:pPr marL="0" marR="0" fontAlgn="ctr">
                        <a:spcBef>
                          <a:spcPts val="0"/>
                        </a:spcBef>
                        <a:spcAft>
                          <a:spcPts val="0"/>
                        </a:spcAft>
                      </a:pPr>
                      <a:r>
                        <a:rPr lang="en-US" sz="1000" kern="1200">
                          <a:effectLst/>
                        </a:rPr>
                        <a:t>200 5th Ave</a:t>
                      </a:r>
                      <a:endParaRPr lang="en-US" sz="1200">
                        <a:effectLst/>
                        <a:latin typeface="Times New Roman" panose="02020603050405020304" pitchFamily="18" charset="0"/>
                        <a:ea typeface="Times New Roman" panose="02020603050405020304" pitchFamily="18" charset="0"/>
                      </a:endParaRPr>
                    </a:p>
                  </a:txBody>
                  <a:tcPr marL="59336" marR="59336" marT="0" marB="0" anchor="ctr"/>
                </a:tc>
                <a:tc>
                  <a:txBody>
                    <a:bodyPr/>
                    <a:lstStyle/>
                    <a:p>
                      <a:pPr marL="0" marR="0" fontAlgn="ctr">
                        <a:spcBef>
                          <a:spcPts val="0"/>
                        </a:spcBef>
                        <a:spcAft>
                          <a:spcPts val="0"/>
                        </a:spcAft>
                      </a:pPr>
                      <a:r>
                        <a:rPr lang="en-US" sz="1000" kern="1200">
                          <a:effectLst/>
                        </a:rPr>
                        <a:t>11/15/2014 1PM</a:t>
                      </a:r>
                      <a:endParaRPr lang="en-US" sz="1200">
                        <a:effectLst/>
                        <a:latin typeface="Times New Roman" panose="02020603050405020304" pitchFamily="18" charset="0"/>
                        <a:ea typeface="Times New Roman" panose="02020603050405020304" pitchFamily="18" charset="0"/>
                      </a:endParaRPr>
                    </a:p>
                  </a:txBody>
                  <a:tcPr marL="59336" marR="59336" marT="0" marB="0" anchor="ctr"/>
                </a:tc>
                <a:tc>
                  <a:txBody>
                    <a:bodyPr/>
                    <a:lstStyle/>
                    <a:p>
                      <a:pPr marL="0" marR="0" fontAlgn="ctr">
                        <a:spcBef>
                          <a:spcPts val="0"/>
                        </a:spcBef>
                        <a:spcAft>
                          <a:spcPts val="0"/>
                        </a:spcAft>
                      </a:pPr>
                      <a:r>
                        <a:rPr lang="en-US" sz="1000" kern="1200">
                          <a:effectLst/>
                        </a:rPr>
                        <a:t>11/15/2014 4PM</a:t>
                      </a:r>
                      <a:endParaRPr lang="en-US" sz="1200">
                        <a:effectLst/>
                        <a:latin typeface="Times New Roman" panose="02020603050405020304" pitchFamily="18" charset="0"/>
                        <a:ea typeface="Times New Roman" panose="02020603050405020304" pitchFamily="18" charset="0"/>
                      </a:endParaRPr>
                    </a:p>
                  </a:txBody>
                  <a:tcPr marL="59336" marR="59336" marT="0" marB="0" anchor="ctr"/>
                </a:tc>
              </a:tr>
              <a:tr h="306257">
                <a:tc>
                  <a:txBody>
                    <a:bodyPr/>
                    <a:lstStyle/>
                    <a:p>
                      <a:pPr marL="0" marR="0" fontAlgn="ctr">
                        <a:spcBef>
                          <a:spcPts val="0"/>
                        </a:spcBef>
                        <a:spcAft>
                          <a:spcPts val="0"/>
                        </a:spcAft>
                      </a:pPr>
                      <a:r>
                        <a:rPr lang="en-US" sz="1000" kern="1200">
                          <a:effectLst/>
                        </a:rPr>
                        <a:t>13</a:t>
                      </a:r>
                      <a:endParaRPr lang="en-US" sz="1200">
                        <a:effectLst/>
                        <a:latin typeface="Times New Roman" panose="02020603050405020304" pitchFamily="18" charset="0"/>
                        <a:ea typeface="Times New Roman" panose="02020603050405020304" pitchFamily="18" charset="0"/>
                      </a:endParaRPr>
                    </a:p>
                  </a:txBody>
                  <a:tcPr marL="59336" marR="59336" marT="0" marB="0" anchor="ctr"/>
                </a:tc>
                <a:tc>
                  <a:txBody>
                    <a:bodyPr/>
                    <a:lstStyle/>
                    <a:p>
                      <a:pPr marL="0" marR="0" fontAlgn="ctr">
                        <a:spcBef>
                          <a:spcPts val="0"/>
                        </a:spcBef>
                        <a:spcAft>
                          <a:spcPts val="0"/>
                        </a:spcAft>
                      </a:pPr>
                      <a:r>
                        <a:rPr lang="en-US" sz="1000" kern="1200">
                          <a:effectLst/>
                        </a:rPr>
                        <a:t>Ment’or Young Chef Competition</a:t>
                      </a:r>
                      <a:endParaRPr lang="en-US" sz="1200">
                        <a:effectLst/>
                        <a:latin typeface="Times New Roman" panose="02020603050405020304" pitchFamily="18" charset="0"/>
                        <a:ea typeface="Times New Roman" panose="02020603050405020304" pitchFamily="18" charset="0"/>
                      </a:endParaRPr>
                    </a:p>
                  </a:txBody>
                  <a:tcPr marL="59336" marR="59336" marT="0" marB="0" anchor="ctr"/>
                </a:tc>
                <a:tc>
                  <a:txBody>
                    <a:bodyPr/>
                    <a:lstStyle/>
                    <a:p>
                      <a:pPr marL="0" marR="0" fontAlgn="ctr">
                        <a:spcBef>
                          <a:spcPts val="0"/>
                        </a:spcBef>
                        <a:spcAft>
                          <a:spcPts val="0"/>
                        </a:spcAft>
                      </a:pPr>
                      <a:r>
                        <a:rPr lang="en-US" sz="1000" kern="1200">
                          <a:effectLst/>
                        </a:rPr>
                        <a:t>462 Broadway</a:t>
                      </a:r>
                      <a:endParaRPr lang="en-US" sz="1200">
                        <a:effectLst/>
                        <a:latin typeface="Times New Roman" panose="02020603050405020304" pitchFamily="18" charset="0"/>
                        <a:ea typeface="Times New Roman" panose="02020603050405020304" pitchFamily="18" charset="0"/>
                      </a:endParaRPr>
                    </a:p>
                  </a:txBody>
                  <a:tcPr marL="59336" marR="59336" marT="0" marB="0" anchor="ctr"/>
                </a:tc>
                <a:tc>
                  <a:txBody>
                    <a:bodyPr/>
                    <a:lstStyle/>
                    <a:p>
                      <a:pPr marL="0" marR="0" fontAlgn="ctr">
                        <a:spcBef>
                          <a:spcPts val="0"/>
                        </a:spcBef>
                        <a:spcAft>
                          <a:spcPts val="0"/>
                        </a:spcAft>
                      </a:pPr>
                      <a:r>
                        <a:rPr lang="en-US" sz="1000" kern="1200">
                          <a:effectLst/>
                        </a:rPr>
                        <a:t>11/15/2014 2PM</a:t>
                      </a:r>
                      <a:endParaRPr lang="en-US" sz="1200">
                        <a:effectLst/>
                        <a:latin typeface="Times New Roman" panose="02020603050405020304" pitchFamily="18" charset="0"/>
                        <a:ea typeface="Times New Roman" panose="02020603050405020304" pitchFamily="18" charset="0"/>
                      </a:endParaRPr>
                    </a:p>
                  </a:txBody>
                  <a:tcPr marL="59336" marR="59336" marT="0" marB="0" anchor="ctr"/>
                </a:tc>
                <a:tc>
                  <a:txBody>
                    <a:bodyPr/>
                    <a:lstStyle/>
                    <a:p>
                      <a:pPr marL="0" marR="0" fontAlgn="ctr">
                        <a:spcBef>
                          <a:spcPts val="0"/>
                        </a:spcBef>
                        <a:spcAft>
                          <a:spcPts val="0"/>
                        </a:spcAft>
                      </a:pPr>
                      <a:r>
                        <a:rPr lang="en-US" sz="1000" kern="1200">
                          <a:effectLst/>
                        </a:rPr>
                        <a:t>11/15/2014 6PM</a:t>
                      </a:r>
                      <a:endParaRPr lang="en-US" sz="1200">
                        <a:effectLst/>
                        <a:latin typeface="Times New Roman" panose="02020603050405020304" pitchFamily="18" charset="0"/>
                        <a:ea typeface="Times New Roman" panose="02020603050405020304" pitchFamily="18" charset="0"/>
                      </a:endParaRPr>
                    </a:p>
                  </a:txBody>
                  <a:tcPr marL="59336" marR="59336" marT="0" marB="0" anchor="ctr"/>
                </a:tc>
              </a:tr>
              <a:tr h="306257">
                <a:tc>
                  <a:txBody>
                    <a:bodyPr/>
                    <a:lstStyle/>
                    <a:p>
                      <a:pPr marL="0" marR="0" fontAlgn="ctr">
                        <a:spcBef>
                          <a:spcPts val="0"/>
                        </a:spcBef>
                        <a:spcAft>
                          <a:spcPts val="0"/>
                        </a:spcAft>
                      </a:pPr>
                      <a:r>
                        <a:rPr lang="en-US" sz="1000" kern="1200">
                          <a:effectLst/>
                        </a:rPr>
                        <a:t>14</a:t>
                      </a:r>
                      <a:endParaRPr lang="en-US" sz="1200">
                        <a:effectLst/>
                        <a:latin typeface="Times New Roman" panose="02020603050405020304" pitchFamily="18" charset="0"/>
                        <a:ea typeface="Times New Roman" panose="02020603050405020304" pitchFamily="18" charset="0"/>
                      </a:endParaRPr>
                    </a:p>
                  </a:txBody>
                  <a:tcPr marL="59336" marR="59336" marT="0" marB="0" anchor="ctr"/>
                </a:tc>
                <a:tc>
                  <a:txBody>
                    <a:bodyPr/>
                    <a:lstStyle/>
                    <a:p>
                      <a:pPr marL="0" marR="0" fontAlgn="ctr">
                        <a:spcBef>
                          <a:spcPts val="0"/>
                        </a:spcBef>
                        <a:spcAft>
                          <a:spcPts val="0"/>
                        </a:spcAft>
                      </a:pPr>
                      <a:r>
                        <a:rPr lang="en-US" sz="1000" kern="1200">
                          <a:effectLst/>
                        </a:rPr>
                        <a:t>Gotham Comedy Club</a:t>
                      </a:r>
                      <a:endParaRPr lang="en-US" sz="1200">
                        <a:effectLst/>
                        <a:latin typeface="Times New Roman" panose="02020603050405020304" pitchFamily="18" charset="0"/>
                        <a:ea typeface="Times New Roman" panose="02020603050405020304" pitchFamily="18" charset="0"/>
                      </a:endParaRPr>
                    </a:p>
                  </a:txBody>
                  <a:tcPr marL="59336" marR="59336" marT="0" marB="0" anchor="ctr"/>
                </a:tc>
                <a:tc>
                  <a:txBody>
                    <a:bodyPr/>
                    <a:lstStyle/>
                    <a:p>
                      <a:pPr marL="0" marR="0" fontAlgn="ctr">
                        <a:spcBef>
                          <a:spcPts val="0"/>
                        </a:spcBef>
                        <a:spcAft>
                          <a:spcPts val="0"/>
                        </a:spcAft>
                      </a:pPr>
                      <a:r>
                        <a:rPr lang="en-US" sz="1000" kern="1200">
                          <a:effectLst/>
                        </a:rPr>
                        <a:t>208 West 23rd Street</a:t>
                      </a:r>
                      <a:endParaRPr lang="en-US" sz="1200">
                        <a:effectLst/>
                        <a:latin typeface="Times New Roman" panose="02020603050405020304" pitchFamily="18" charset="0"/>
                        <a:ea typeface="Times New Roman" panose="02020603050405020304" pitchFamily="18" charset="0"/>
                      </a:endParaRPr>
                    </a:p>
                  </a:txBody>
                  <a:tcPr marL="59336" marR="59336" marT="0" marB="0" anchor="ctr"/>
                </a:tc>
                <a:tc>
                  <a:txBody>
                    <a:bodyPr/>
                    <a:lstStyle/>
                    <a:p>
                      <a:pPr marL="0" marR="0" fontAlgn="ctr">
                        <a:spcBef>
                          <a:spcPts val="0"/>
                        </a:spcBef>
                        <a:spcAft>
                          <a:spcPts val="0"/>
                        </a:spcAft>
                      </a:pPr>
                      <a:r>
                        <a:rPr lang="en-US" sz="1000" kern="1200">
                          <a:effectLst/>
                        </a:rPr>
                        <a:t>11/17/2014 6PM</a:t>
                      </a:r>
                      <a:endParaRPr lang="en-US" sz="1200">
                        <a:effectLst/>
                        <a:latin typeface="Times New Roman" panose="02020603050405020304" pitchFamily="18" charset="0"/>
                        <a:ea typeface="Times New Roman" panose="02020603050405020304" pitchFamily="18" charset="0"/>
                      </a:endParaRPr>
                    </a:p>
                  </a:txBody>
                  <a:tcPr marL="59336" marR="59336" marT="0" marB="0" anchor="ctr"/>
                </a:tc>
                <a:tc>
                  <a:txBody>
                    <a:bodyPr/>
                    <a:lstStyle/>
                    <a:p>
                      <a:pPr marL="0" marR="0" fontAlgn="ctr">
                        <a:spcBef>
                          <a:spcPts val="0"/>
                        </a:spcBef>
                        <a:spcAft>
                          <a:spcPts val="0"/>
                        </a:spcAft>
                      </a:pPr>
                      <a:r>
                        <a:rPr lang="en-US" sz="1000" kern="1200">
                          <a:effectLst/>
                        </a:rPr>
                        <a:t>11/17/2014 9PM</a:t>
                      </a:r>
                      <a:endParaRPr lang="en-US" sz="1200">
                        <a:effectLst/>
                        <a:latin typeface="Times New Roman" panose="02020603050405020304" pitchFamily="18" charset="0"/>
                        <a:ea typeface="Times New Roman" panose="02020603050405020304" pitchFamily="18" charset="0"/>
                      </a:endParaRPr>
                    </a:p>
                  </a:txBody>
                  <a:tcPr marL="59336" marR="59336" marT="0" marB="0" anchor="ctr"/>
                </a:tc>
              </a:tr>
              <a:tr h="306257">
                <a:tc>
                  <a:txBody>
                    <a:bodyPr/>
                    <a:lstStyle/>
                    <a:p>
                      <a:pPr marL="0" marR="0" fontAlgn="ctr">
                        <a:spcBef>
                          <a:spcPts val="0"/>
                        </a:spcBef>
                        <a:spcAft>
                          <a:spcPts val="0"/>
                        </a:spcAft>
                      </a:pPr>
                      <a:r>
                        <a:rPr lang="en-US" sz="1000" kern="1200">
                          <a:effectLst/>
                        </a:rPr>
                        <a:t>15</a:t>
                      </a:r>
                      <a:endParaRPr lang="en-US" sz="1200">
                        <a:effectLst/>
                        <a:latin typeface="Times New Roman" panose="02020603050405020304" pitchFamily="18" charset="0"/>
                        <a:ea typeface="Times New Roman" panose="02020603050405020304" pitchFamily="18" charset="0"/>
                      </a:endParaRPr>
                    </a:p>
                  </a:txBody>
                  <a:tcPr marL="59336" marR="59336" marT="0" marB="0" anchor="ctr"/>
                </a:tc>
                <a:tc>
                  <a:txBody>
                    <a:bodyPr/>
                    <a:lstStyle/>
                    <a:p>
                      <a:pPr marL="0" marR="0" fontAlgn="ctr">
                        <a:spcBef>
                          <a:spcPts val="0"/>
                        </a:spcBef>
                        <a:spcAft>
                          <a:spcPts val="0"/>
                        </a:spcAft>
                      </a:pPr>
                      <a:r>
                        <a:rPr lang="en-US" sz="1000" kern="1200">
                          <a:effectLst/>
                        </a:rPr>
                        <a:t>Kal Rieman NYC Sample Sale</a:t>
                      </a:r>
                      <a:endParaRPr lang="en-US" sz="1200">
                        <a:effectLst/>
                        <a:latin typeface="Times New Roman" panose="02020603050405020304" pitchFamily="18" charset="0"/>
                        <a:ea typeface="Times New Roman" panose="02020603050405020304" pitchFamily="18" charset="0"/>
                      </a:endParaRPr>
                    </a:p>
                  </a:txBody>
                  <a:tcPr marL="59336" marR="59336" marT="0" marB="0" anchor="ctr"/>
                </a:tc>
                <a:tc>
                  <a:txBody>
                    <a:bodyPr/>
                    <a:lstStyle/>
                    <a:p>
                      <a:pPr marL="0" marR="0" fontAlgn="ctr">
                        <a:spcBef>
                          <a:spcPts val="0"/>
                        </a:spcBef>
                        <a:spcAft>
                          <a:spcPts val="0"/>
                        </a:spcAft>
                      </a:pPr>
                      <a:r>
                        <a:rPr lang="en-US" sz="1000" kern="1200">
                          <a:effectLst/>
                        </a:rPr>
                        <a:t>265 West 37th Street</a:t>
                      </a:r>
                      <a:endParaRPr lang="en-US" sz="1200">
                        <a:effectLst/>
                        <a:latin typeface="Times New Roman" panose="02020603050405020304" pitchFamily="18" charset="0"/>
                        <a:ea typeface="Times New Roman" panose="02020603050405020304" pitchFamily="18" charset="0"/>
                      </a:endParaRPr>
                    </a:p>
                  </a:txBody>
                  <a:tcPr marL="59336" marR="59336" marT="0" marB="0" anchor="ctr"/>
                </a:tc>
                <a:tc>
                  <a:txBody>
                    <a:bodyPr/>
                    <a:lstStyle/>
                    <a:p>
                      <a:pPr marL="0" marR="0" fontAlgn="ctr">
                        <a:spcBef>
                          <a:spcPts val="0"/>
                        </a:spcBef>
                        <a:spcAft>
                          <a:spcPts val="0"/>
                        </a:spcAft>
                      </a:pPr>
                      <a:r>
                        <a:rPr lang="en-US" sz="1000" kern="1200">
                          <a:effectLst/>
                        </a:rPr>
                        <a:t>11/18/2014 11AM</a:t>
                      </a:r>
                      <a:endParaRPr lang="en-US" sz="1200">
                        <a:effectLst/>
                        <a:latin typeface="Times New Roman" panose="02020603050405020304" pitchFamily="18" charset="0"/>
                        <a:ea typeface="Times New Roman" panose="02020603050405020304" pitchFamily="18" charset="0"/>
                      </a:endParaRPr>
                    </a:p>
                  </a:txBody>
                  <a:tcPr marL="59336" marR="59336" marT="0" marB="0" anchor="ctr"/>
                </a:tc>
                <a:tc>
                  <a:txBody>
                    <a:bodyPr/>
                    <a:lstStyle/>
                    <a:p>
                      <a:pPr marL="0" marR="0" fontAlgn="ctr">
                        <a:spcBef>
                          <a:spcPts val="0"/>
                        </a:spcBef>
                        <a:spcAft>
                          <a:spcPts val="0"/>
                        </a:spcAft>
                      </a:pPr>
                      <a:r>
                        <a:rPr lang="en-US" sz="1000" kern="1200">
                          <a:effectLst/>
                        </a:rPr>
                        <a:t>11/20/2014 8PM</a:t>
                      </a:r>
                      <a:endParaRPr lang="en-US" sz="1200">
                        <a:effectLst/>
                        <a:latin typeface="Times New Roman" panose="02020603050405020304" pitchFamily="18" charset="0"/>
                        <a:ea typeface="Times New Roman" panose="02020603050405020304" pitchFamily="18" charset="0"/>
                      </a:endParaRPr>
                    </a:p>
                  </a:txBody>
                  <a:tcPr marL="59336" marR="59336" marT="0" marB="0" anchor="ctr"/>
                </a:tc>
              </a:tr>
              <a:tr h="306257">
                <a:tc>
                  <a:txBody>
                    <a:bodyPr/>
                    <a:lstStyle/>
                    <a:p>
                      <a:pPr marL="0" marR="0" fontAlgn="ctr">
                        <a:spcBef>
                          <a:spcPts val="0"/>
                        </a:spcBef>
                        <a:spcAft>
                          <a:spcPts val="0"/>
                        </a:spcAft>
                      </a:pPr>
                      <a:r>
                        <a:rPr lang="en-US" sz="1000" kern="1200">
                          <a:effectLst/>
                        </a:rPr>
                        <a:t>16</a:t>
                      </a:r>
                      <a:endParaRPr lang="en-US" sz="1200">
                        <a:effectLst/>
                        <a:latin typeface="Times New Roman" panose="02020603050405020304" pitchFamily="18" charset="0"/>
                        <a:ea typeface="Times New Roman" panose="02020603050405020304" pitchFamily="18" charset="0"/>
                      </a:endParaRPr>
                    </a:p>
                  </a:txBody>
                  <a:tcPr marL="59336" marR="59336" marT="0" marB="0" anchor="ctr"/>
                </a:tc>
                <a:tc>
                  <a:txBody>
                    <a:bodyPr/>
                    <a:lstStyle/>
                    <a:p>
                      <a:pPr marL="0" marR="0" fontAlgn="ctr">
                        <a:spcBef>
                          <a:spcPts val="0"/>
                        </a:spcBef>
                        <a:spcAft>
                          <a:spcPts val="0"/>
                        </a:spcAft>
                      </a:pPr>
                      <a:r>
                        <a:rPr lang="en-US" sz="1000" kern="1200">
                          <a:effectLst/>
                        </a:rPr>
                        <a:t>Inhabit Cashmere Sample Sale</a:t>
                      </a:r>
                      <a:endParaRPr lang="en-US" sz="1200">
                        <a:effectLst/>
                        <a:latin typeface="Times New Roman" panose="02020603050405020304" pitchFamily="18" charset="0"/>
                        <a:ea typeface="Times New Roman" panose="02020603050405020304" pitchFamily="18" charset="0"/>
                      </a:endParaRPr>
                    </a:p>
                  </a:txBody>
                  <a:tcPr marL="59336" marR="59336" marT="0" marB="0" anchor="ctr"/>
                </a:tc>
                <a:tc>
                  <a:txBody>
                    <a:bodyPr/>
                    <a:lstStyle/>
                    <a:p>
                      <a:pPr marL="0" marR="0" fontAlgn="ctr">
                        <a:spcBef>
                          <a:spcPts val="0"/>
                        </a:spcBef>
                        <a:spcAft>
                          <a:spcPts val="0"/>
                        </a:spcAft>
                      </a:pPr>
                      <a:r>
                        <a:rPr lang="en-US" sz="1000" kern="1200">
                          <a:effectLst/>
                        </a:rPr>
                        <a:t>250 West 39th St</a:t>
                      </a:r>
                      <a:endParaRPr lang="en-US" sz="1200">
                        <a:effectLst/>
                        <a:latin typeface="Times New Roman" panose="02020603050405020304" pitchFamily="18" charset="0"/>
                        <a:ea typeface="Times New Roman" panose="02020603050405020304" pitchFamily="18" charset="0"/>
                      </a:endParaRPr>
                    </a:p>
                  </a:txBody>
                  <a:tcPr marL="59336" marR="59336" marT="0" marB="0" anchor="ctr"/>
                </a:tc>
                <a:tc>
                  <a:txBody>
                    <a:bodyPr/>
                    <a:lstStyle/>
                    <a:p>
                      <a:pPr marL="0" marR="0" fontAlgn="ctr">
                        <a:spcBef>
                          <a:spcPts val="0"/>
                        </a:spcBef>
                        <a:spcAft>
                          <a:spcPts val="0"/>
                        </a:spcAft>
                      </a:pPr>
                      <a:r>
                        <a:rPr lang="en-US" sz="1000" kern="1200">
                          <a:effectLst/>
                        </a:rPr>
                        <a:t>11/18/2014 10AM</a:t>
                      </a:r>
                      <a:endParaRPr lang="en-US" sz="1200">
                        <a:effectLst/>
                        <a:latin typeface="Times New Roman" panose="02020603050405020304" pitchFamily="18" charset="0"/>
                        <a:ea typeface="Times New Roman" panose="02020603050405020304" pitchFamily="18" charset="0"/>
                      </a:endParaRPr>
                    </a:p>
                  </a:txBody>
                  <a:tcPr marL="59336" marR="59336" marT="0" marB="0" anchor="ctr"/>
                </a:tc>
                <a:tc>
                  <a:txBody>
                    <a:bodyPr/>
                    <a:lstStyle/>
                    <a:p>
                      <a:pPr marL="0" marR="0" fontAlgn="ctr">
                        <a:spcBef>
                          <a:spcPts val="0"/>
                        </a:spcBef>
                        <a:spcAft>
                          <a:spcPts val="0"/>
                        </a:spcAft>
                      </a:pPr>
                      <a:r>
                        <a:rPr lang="en-US" sz="1000" kern="1200">
                          <a:effectLst/>
                        </a:rPr>
                        <a:t>11/20/2014 6 PM</a:t>
                      </a:r>
                      <a:endParaRPr lang="en-US" sz="1200">
                        <a:effectLst/>
                        <a:latin typeface="Times New Roman" panose="02020603050405020304" pitchFamily="18" charset="0"/>
                        <a:ea typeface="Times New Roman" panose="02020603050405020304" pitchFamily="18" charset="0"/>
                      </a:endParaRPr>
                    </a:p>
                  </a:txBody>
                  <a:tcPr marL="59336" marR="59336" marT="0" marB="0" anchor="ctr"/>
                </a:tc>
              </a:tr>
              <a:tr h="306257">
                <a:tc>
                  <a:txBody>
                    <a:bodyPr/>
                    <a:lstStyle/>
                    <a:p>
                      <a:pPr marL="0" marR="0" fontAlgn="ctr">
                        <a:spcBef>
                          <a:spcPts val="0"/>
                        </a:spcBef>
                        <a:spcAft>
                          <a:spcPts val="0"/>
                        </a:spcAft>
                      </a:pPr>
                      <a:r>
                        <a:rPr lang="en-US" sz="1000" kern="1200">
                          <a:effectLst/>
                        </a:rPr>
                        <a:t>17</a:t>
                      </a:r>
                      <a:endParaRPr lang="en-US" sz="1200">
                        <a:effectLst/>
                        <a:latin typeface="Times New Roman" panose="02020603050405020304" pitchFamily="18" charset="0"/>
                        <a:ea typeface="Times New Roman" panose="02020603050405020304" pitchFamily="18" charset="0"/>
                      </a:endParaRPr>
                    </a:p>
                  </a:txBody>
                  <a:tcPr marL="59336" marR="59336" marT="0" marB="0" anchor="ctr"/>
                </a:tc>
                <a:tc>
                  <a:txBody>
                    <a:bodyPr/>
                    <a:lstStyle/>
                    <a:p>
                      <a:pPr marL="0" marR="0" fontAlgn="ctr">
                        <a:spcBef>
                          <a:spcPts val="0"/>
                        </a:spcBef>
                        <a:spcAft>
                          <a:spcPts val="0"/>
                        </a:spcAft>
                      </a:pPr>
                      <a:r>
                        <a:rPr lang="en-US" sz="1000" kern="1200">
                          <a:effectLst/>
                        </a:rPr>
                        <a:t>Shoshanna NYC Sample Sale</a:t>
                      </a:r>
                      <a:endParaRPr lang="en-US" sz="1200">
                        <a:effectLst/>
                        <a:latin typeface="Times New Roman" panose="02020603050405020304" pitchFamily="18" charset="0"/>
                        <a:ea typeface="Times New Roman" panose="02020603050405020304" pitchFamily="18" charset="0"/>
                      </a:endParaRPr>
                    </a:p>
                  </a:txBody>
                  <a:tcPr marL="59336" marR="59336" marT="0" marB="0" anchor="ctr"/>
                </a:tc>
                <a:tc>
                  <a:txBody>
                    <a:bodyPr/>
                    <a:lstStyle/>
                    <a:p>
                      <a:pPr marL="0" marR="0" fontAlgn="ctr">
                        <a:spcBef>
                          <a:spcPts val="0"/>
                        </a:spcBef>
                        <a:spcAft>
                          <a:spcPts val="0"/>
                        </a:spcAft>
                      </a:pPr>
                      <a:r>
                        <a:rPr lang="en-US" sz="1000" kern="1200">
                          <a:effectLst/>
                        </a:rPr>
                        <a:t>231 W. 39th St</a:t>
                      </a:r>
                      <a:endParaRPr lang="en-US" sz="1200">
                        <a:effectLst/>
                        <a:latin typeface="Times New Roman" panose="02020603050405020304" pitchFamily="18" charset="0"/>
                        <a:ea typeface="Times New Roman" panose="02020603050405020304" pitchFamily="18" charset="0"/>
                      </a:endParaRPr>
                    </a:p>
                  </a:txBody>
                  <a:tcPr marL="59336" marR="59336" marT="0" marB="0" anchor="ctr"/>
                </a:tc>
                <a:tc>
                  <a:txBody>
                    <a:bodyPr/>
                    <a:lstStyle/>
                    <a:p>
                      <a:pPr marL="0" marR="0" fontAlgn="ctr">
                        <a:spcBef>
                          <a:spcPts val="0"/>
                        </a:spcBef>
                        <a:spcAft>
                          <a:spcPts val="0"/>
                        </a:spcAft>
                      </a:pPr>
                      <a:r>
                        <a:rPr lang="en-US" sz="1000" kern="1200">
                          <a:effectLst/>
                        </a:rPr>
                        <a:t>11/19/2014 10AM</a:t>
                      </a:r>
                      <a:endParaRPr lang="en-US" sz="1200">
                        <a:effectLst/>
                        <a:latin typeface="Times New Roman" panose="02020603050405020304" pitchFamily="18" charset="0"/>
                        <a:ea typeface="Times New Roman" panose="02020603050405020304" pitchFamily="18" charset="0"/>
                      </a:endParaRPr>
                    </a:p>
                  </a:txBody>
                  <a:tcPr marL="59336" marR="59336" marT="0" marB="0" anchor="ctr"/>
                </a:tc>
                <a:tc>
                  <a:txBody>
                    <a:bodyPr/>
                    <a:lstStyle/>
                    <a:p>
                      <a:pPr marL="0" marR="0" fontAlgn="ctr">
                        <a:spcBef>
                          <a:spcPts val="0"/>
                        </a:spcBef>
                        <a:spcAft>
                          <a:spcPts val="0"/>
                        </a:spcAft>
                      </a:pPr>
                      <a:r>
                        <a:rPr lang="en-US" sz="1000" kern="1200">
                          <a:effectLst/>
                        </a:rPr>
                        <a:t>11/20/2014 6:30PM</a:t>
                      </a:r>
                      <a:endParaRPr lang="en-US" sz="1200">
                        <a:effectLst/>
                        <a:latin typeface="Times New Roman" panose="02020603050405020304" pitchFamily="18" charset="0"/>
                        <a:ea typeface="Times New Roman" panose="02020603050405020304" pitchFamily="18" charset="0"/>
                      </a:endParaRPr>
                    </a:p>
                  </a:txBody>
                  <a:tcPr marL="59336" marR="59336" marT="0" marB="0" anchor="ctr"/>
                </a:tc>
              </a:tr>
              <a:tr h="306257">
                <a:tc>
                  <a:txBody>
                    <a:bodyPr/>
                    <a:lstStyle/>
                    <a:p>
                      <a:pPr marL="0" marR="0" fontAlgn="ctr">
                        <a:spcBef>
                          <a:spcPts val="0"/>
                        </a:spcBef>
                        <a:spcAft>
                          <a:spcPts val="0"/>
                        </a:spcAft>
                      </a:pPr>
                      <a:r>
                        <a:rPr lang="en-US" sz="1000" kern="1200">
                          <a:effectLst/>
                        </a:rPr>
                        <a:t>18</a:t>
                      </a:r>
                      <a:endParaRPr lang="en-US" sz="1200">
                        <a:effectLst/>
                        <a:latin typeface="Times New Roman" panose="02020603050405020304" pitchFamily="18" charset="0"/>
                        <a:ea typeface="Times New Roman" panose="02020603050405020304" pitchFamily="18" charset="0"/>
                      </a:endParaRPr>
                    </a:p>
                  </a:txBody>
                  <a:tcPr marL="59336" marR="59336" marT="0" marB="0" anchor="ctr"/>
                </a:tc>
                <a:tc>
                  <a:txBody>
                    <a:bodyPr/>
                    <a:lstStyle/>
                    <a:p>
                      <a:pPr marL="0" marR="0" fontAlgn="ctr">
                        <a:spcBef>
                          <a:spcPts val="0"/>
                        </a:spcBef>
                        <a:spcAft>
                          <a:spcPts val="0"/>
                        </a:spcAft>
                      </a:pPr>
                      <a:r>
                        <a:rPr lang="en-US" sz="1000" kern="1200">
                          <a:effectLst/>
                        </a:rPr>
                        <a:t>ICB / J. Press NYC Sample Sale</a:t>
                      </a:r>
                      <a:endParaRPr lang="en-US" sz="1200">
                        <a:effectLst/>
                        <a:latin typeface="Times New Roman" panose="02020603050405020304" pitchFamily="18" charset="0"/>
                        <a:ea typeface="Times New Roman" panose="02020603050405020304" pitchFamily="18" charset="0"/>
                      </a:endParaRPr>
                    </a:p>
                  </a:txBody>
                  <a:tcPr marL="59336" marR="59336" marT="0" marB="0" anchor="ctr"/>
                </a:tc>
                <a:tc>
                  <a:txBody>
                    <a:bodyPr/>
                    <a:lstStyle/>
                    <a:p>
                      <a:pPr marL="0" marR="0" fontAlgn="ctr">
                        <a:spcBef>
                          <a:spcPts val="0"/>
                        </a:spcBef>
                        <a:spcAft>
                          <a:spcPts val="0"/>
                        </a:spcAft>
                      </a:pPr>
                      <a:r>
                        <a:rPr lang="en-US" sz="1000" kern="1200">
                          <a:effectLst/>
                        </a:rPr>
                        <a:t>530 Seventh Avenue</a:t>
                      </a:r>
                      <a:endParaRPr lang="en-US" sz="1200">
                        <a:effectLst/>
                        <a:latin typeface="Times New Roman" panose="02020603050405020304" pitchFamily="18" charset="0"/>
                        <a:ea typeface="Times New Roman" panose="02020603050405020304" pitchFamily="18" charset="0"/>
                      </a:endParaRPr>
                    </a:p>
                  </a:txBody>
                  <a:tcPr marL="59336" marR="59336" marT="0" marB="0" anchor="ctr"/>
                </a:tc>
                <a:tc>
                  <a:txBody>
                    <a:bodyPr/>
                    <a:lstStyle/>
                    <a:p>
                      <a:pPr marL="0" marR="0" fontAlgn="ctr">
                        <a:spcBef>
                          <a:spcPts val="0"/>
                        </a:spcBef>
                        <a:spcAft>
                          <a:spcPts val="0"/>
                        </a:spcAft>
                      </a:pPr>
                      <a:r>
                        <a:rPr lang="en-US" sz="1000" kern="1200">
                          <a:effectLst/>
                        </a:rPr>
                        <a:t>11/19/2014 12AM</a:t>
                      </a:r>
                      <a:endParaRPr lang="en-US" sz="1200">
                        <a:effectLst/>
                        <a:latin typeface="Times New Roman" panose="02020603050405020304" pitchFamily="18" charset="0"/>
                        <a:ea typeface="Times New Roman" panose="02020603050405020304" pitchFamily="18" charset="0"/>
                      </a:endParaRPr>
                    </a:p>
                  </a:txBody>
                  <a:tcPr marL="59336" marR="59336" marT="0" marB="0" anchor="ctr"/>
                </a:tc>
                <a:tc>
                  <a:txBody>
                    <a:bodyPr/>
                    <a:lstStyle/>
                    <a:p>
                      <a:pPr marL="0" marR="0" fontAlgn="ctr">
                        <a:spcBef>
                          <a:spcPts val="0"/>
                        </a:spcBef>
                        <a:spcAft>
                          <a:spcPts val="0"/>
                        </a:spcAft>
                      </a:pPr>
                      <a:r>
                        <a:rPr lang="en-US" sz="1000" kern="1200">
                          <a:effectLst/>
                        </a:rPr>
                        <a:t>11/21/2014 12AM</a:t>
                      </a:r>
                      <a:endParaRPr lang="en-US" sz="1200">
                        <a:effectLst/>
                        <a:latin typeface="Times New Roman" panose="02020603050405020304" pitchFamily="18" charset="0"/>
                        <a:ea typeface="Times New Roman" panose="02020603050405020304" pitchFamily="18" charset="0"/>
                      </a:endParaRPr>
                    </a:p>
                  </a:txBody>
                  <a:tcPr marL="59336" marR="59336" marT="0" marB="0" anchor="ctr"/>
                </a:tc>
              </a:tr>
              <a:tr h="306257">
                <a:tc>
                  <a:txBody>
                    <a:bodyPr/>
                    <a:lstStyle/>
                    <a:p>
                      <a:pPr marL="0" marR="0" fontAlgn="ctr">
                        <a:spcBef>
                          <a:spcPts val="0"/>
                        </a:spcBef>
                        <a:spcAft>
                          <a:spcPts val="0"/>
                        </a:spcAft>
                      </a:pPr>
                      <a:r>
                        <a:rPr lang="en-US" sz="1000" kern="1200">
                          <a:effectLst/>
                        </a:rPr>
                        <a:t>19</a:t>
                      </a:r>
                      <a:endParaRPr lang="en-US" sz="1200">
                        <a:effectLst/>
                        <a:latin typeface="Times New Roman" panose="02020603050405020304" pitchFamily="18" charset="0"/>
                        <a:ea typeface="Times New Roman" panose="02020603050405020304" pitchFamily="18" charset="0"/>
                      </a:endParaRPr>
                    </a:p>
                  </a:txBody>
                  <a:tcPr marL="59336" marR="59336" marT="0" marB="0" anchor="ctr"/>
                </a:tc>
                <a:tc>
                  <a:txBody>
                    <a:bodyPr/>
                    <a:lstStyle/>
                    <a:p>
                      <a:pPr marL="0" marR="0" fontAlgn="ctr">
                        <a:spcBef>
                          <a:spcPts val="0"/>
                        </a:spcBef>
                        <a:spcAft>
                          <a:spcPts val="0"/>
                        </a:spcAft>
                      </a:pPr>
                      <a:r>
                        <a:rPr lang="en-US" sz="1000" kern="1200">
                          <a:effectLst/>
                        </a:rPr>
                        <a:t>Thanksgiving in New York City 2014</a:t>
                      </a:r>
                      <a:endParaRPr lang="en-US" sz="1200">
                        <a:effectLst/>
                        <a:latin typeface="Times New Roman" panose="02020603050405020304" pitchFamily="18" charset="0"/>
                        <a:ea typeface="Times New Roman" panose="02020603050405020304" pitchFamily="18" charset="0"/>
                      </a:endParaRPr>
                    </a:p>
                  </a:txBody>
                  <a:tcPr marL="59336" marR="59336" marT="0" marB="0" anchor="ctr"/>
                </a:tc>
                <a:tc>
                  <a:txBody>
                    <a:bodyPr/>
                    <a:lstStyle/>
                    <a:p>
                      <a:pPr marL="0" marR="0" fontAlgn="ctr">
                        <a:spcBef>
                          <a:spcPts val="0"/>
                        </a:spcBef>
                        <a:spcAft>
                          <a:spcPts val="0"/>
                        </a:spcAft>
                      </a:pPr>
                      <a:r>
                        <a:rPr lang="en-US" sz="1000" kern="1200">
                          <a:effectLst/>
                        </a:rPr>
                        <a:t>1675 Broadway</a:t>
                      </a:r>
                      <a:endParaRPr lang="en-US" sz="1200">
                        <a:effectLst/>
                        <a:latin typeface="Times New Roman" panose="02020603050405020304" pitchFamily="18" charset="0"/>
                        <a:ea typeface="Times New Roman" panose="02020603050405020304" pitchFamily="18" charset="0"/>
                      </a:endParaRPr>
                    </a:p>
                  </a:txBody>
                  <a:tcPr marL="59336" marR="59336" marT="0" marB="0" anchor="ctr"/>
                </a:tc>
                <a:tc>
                  <a:txBody>
                    <a:bodyPr/>
                    <a:lstStyle/>
                    <a:p>
                      <a:pPr marL="0" marR="0" fontAlgn="ctr">
                        <a:spcBef>
                          <a:spcPts val="0"/>
                        </a:spcBef>
                        <a:spcAft>
                          <a:spcPts val="0"/>
                        </a:spcAft>
                      </a:pPr>
                      <a:r>
                        <a:rPr lang="en-US" sz="1000" kern="1200">
                          <a:effectLst/>
                        </a:rPr>
                        <a:t>11/27/2014 6AM</a:t>
                      </a:r>
                      <a:endParaRPr lang="en-US" sz="1200">
                        <a:effectLst/>
                        <a:latin typeface="Times New Roman" panose="02020603050405020304" pitchFamily="18" charset="0"/>
                        <a:ea typeface="Times New Roman" panose="02020603050405020304" pitchFamily="18" charset="0"/>
                      </a:endParaRPr>
                    </a:p>
                  </a:txBody>
                  <a:tcPr marL="59336" marR="59336" marT="0" marB="0" anchor="ctr"/>
                </a:tc>
                <a:tc>
                  <a:txBody>
                    <a:bodyPr/>
                    <a:lstStyle/>
                    <a:p>
                      <a:pPr marL="0" marR="0" fontAlgn="ctr">
                        <a:spcBef>
                          <a:spcPts val="0"/>
                        </a:spcBef>
                        <a:spcAft>
                          <a:spcPts val="0"/>
                        </a:spcAft>
                      </a:pPr>
                      <a:r>
                        <a:rPr lang="en-US" sz="1000" kern="1200">
                          <a:effectLst/>
                        </a:rPr>
                        <a:t>11/27/2014 10PM</a:t>
                      </a:r>
                      <a:endParaRPr lang="en-US" sz="1200">
                        <a:effectLst/>
                        <a:latin typeface="Times New Roman" panose="02020603050405020304" pitchFamily="18" charset="0"/>
                        <a:ea typeface="Times New Roman" panose="02020603050405020304" pitchFamily="18" charset="0"/>
                      </a:endParaRPr>
                    </a:p>
                  </a:txBody>
                  <a:tcPr marL="59336" marR="59336" marT="0" marB="0" anchor="ctr"/>
                </a:tc>
              </a:tr>
              <a:tr h="306257">
                <a:tc>
                  <a:txBody>
                    <a:bodyPr/>
                    <a:lstStyle/>
                    <a:p>
                      <a:pPr marL="0" marR="0" fontAlgn="ctr">
                        <a:spcBef>
                          <a:spcPts val="0"/>
                        </a:spcBef>
                        <a:spcAft>
                          <a:spcPts val="0"/>
                        </a:spcAft>
                      </a:pPr>
                      <a:r>
                        <a:rPr lang="en-US" sz="1000" kern="1200">
                          <a:effectLst/>
                        </a:rPr>
                        <a:t>20</a:t>
                      </a:r>
                      <a:endParaRPr lang="en-US" sz="1200">
                        <a:effectLst/>
                        <a:latin typeface="Times New Roman" panose="02020603050405020304" pitchFamily="18" charset="0"/>
                        <a:ea typeface="Times New Roman" panose="02020603050405020304" pitchFamily="18" charset="0"/>
                      </a:endParaRPr>
                    </a:p>
                  </a:txBody>
                  <a:tcPr marL="59336" marR="59336" marT="0" marB="0" anchor="ctr"/>
                </a:tc>
                <a:tc>
                  <a:txBody>
                    <a:bodyPr/>
                    <a:lstStyle/>
                    <a:p>
                      <a:pPr marL="0" marR="0" fontAlgn="ctr">
                        <a:spcBef>
                          <a:spcPts val="0"/>
                        </a:spcBef>
                        <a:spcAft>
                          <a:spcPts val="0"/>
                        </a:spcAft>
                      </a:pPr>
                      <a:r>
                        <a:rPr lang="en-US" sz="1000" kern="1200">
                          <a:effectLst/>
                        </a:rPr>
                        <a:t>Thanksgiving Day Dinner at Croton Reservoir Tavern</a:t>
                      </a:r>
                      <a:endParaRPr lang="en-US" sz="1200">
                        <a:effectLst/>
                        <a:latin typeface="Times New Roman" panose="02020603050405020304" pitchFamily="18" charset="0"/>
                        <a:ea typeface="Times New Roman" panose="02020603050405020304" pitchFamily="18" charset="0"/>
                      </a:endParaRPr>
                    </a:p>
                  </a:txBody>
                  <a:tcPr marL="59336" marR="59336" marT="0" marB="0" anchor="ctr"/>
                </a:tc>
                <a:tc>
                  <a:txBody>
                    <a:bodyPr/>
                    <a:lstStyle/>
                    <a:p>
                      <a:pPr marL="0" marR="0" fontAlgn="ctr">
                        <a:spcBef>
                          <a:spcPts val="0"/>
                        </a:spcBef>
                        <a:spcAft>
                          <a:spcPts val="0"/>
                        </a:spcAft>
                      </a:pPr>
                      <a:r>
                        <a:rPr lang="en-US" sz="1000" kern="1200">
                          <a:effectLst/>
                        </a:rPr>
                        <a:t>108 West 40th St</a:t>
                      </a:r>
                      <a:endParaRPr lang="en-US" sz="1200">
                        <a:effectLst/>
                        <a:latin typeface="Times New Roman" panose="02020603050405020304" pitchFamily="18" charset="0"/>
                        <a:ea typeface="Times New Roman" panose="02020603050405020304" pitchFamily="18" charset="0"/>
                      </a:endParaRPr>
                    </a:p>
                  </a:txBody>
                  <a:tcPr marL="59336" marR="59336" marT="0" marB="0" anchor="ctr"/>
                </a:tc>
                <a:tc>
                  <a:txBody>
                    <a:bodyPr/>
                    <a:lstStyle/>
                    <a:p>
                      <a:pPr marL="0" marR="0" fontAlgn="ctr">
                        <a:spcBef>
                          <a:spcPts val="0"/>
                        </a:spcBef>
                        <a:spcAft>
                          <a:spcPts val="0"/>
                        </a:spcAft>
                      </a:pPr>
                      <a:r>
                        <a:rPr lang="en-US" sz="1000" kern="1200">
                          <a:effectLst/>
                        </a:rPr>
                        <a:t>11/27/2014 12PM</a:t>
                      </a:r>
                      <a:endParaRPr lang="en-US" sz="1200">
                        <a:effectLst/>
                        <a:latin typeface="Times New Roman" panose="02020603050405020304" pitchFamily="18" charset="0"/>
                        <a:ea typeface="Times New Roman" panose="02020603050405020304" pitchFamily="18" charset="0"/>
                      </a:endParaRPr>
                    </a:p>
                  </a:txBody>
                  <a:tcPr marL="59336" marR="59336" marT="0" marB="0" anchor="ctr"/>
                </a:tc>
                <a:tc>
                  <a:txBody>
                    <a:bodyPr/>
                    <a:lstStyle/>
                    <a:p>
                      <a:pPr marL="0" marR="0" fontAlgn="ctr">
                        <a:spcBef>
                          <a:spcPts val="0"/>
                        </a:spcBef>
                        <a:spcAft>
                          <a:spcPts val="0"/>
                        </a:spcAft>
                      </a:pPr>
                      <a:r>
                        <a:rPr lang="en-US" sz="1000" kern="1200" dirty="0">
                          <a:effectLst/>
                        </a:rPr>
                        <a:t>11/27/2014 9PM</a:t>
                      </a:r>
                      <a:endParaRPr lang="en-US" sz="1200" dirty="0">
                        <a:effectLst/>
                        <a:latin typeface="Times New Roman" panose="02020603050405020304" pitchFamily="18" charset="0"/>
                        <a:ea typeface="Times New Roman" panose="02020603050405020304" pitchFamily="18" charset="0"/>
                      </a:endParaRPr>
                    </a:p>
                  </a:txBody>
                  <a:tcPr marL="59336" marR="59336" marT="0" marB="0" anchor="ct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171189541"/>
              </p:ext>
            </p:extLst>
          </p:nvPr>
        </p:nvGraphicFramePr>
        <p:xfrm>
          <a:off x="114300" y="1274527"/>
          <a:ext cx="4162423" cy="1828800"/>
        </p:xfrm>
        <a:graphic>
          <a:graphicData uri="http://schemas.openxmlformats.org/drawingml/2006/table">
            <a:tbl>
              <a:tblPr firstRow="1" firstCol="1" bandRow="1">
                <a:tableStyleId>{5C22544A-7EE6-4342-B048-85BDC9FD1C3A}</a:tableStyleId>
              </a:tblPr>
              <a:tblGrid>
                <a:gridCol w="733425"/>
                <a:gridCol w="781050"/>
                <a:gridCol w="903392"/>
                <a:gridCol w="831141"/>
                <a:gridCol w="913415"/>
              </a:tblGrid>
              <a:tr h="0">
                <a:tc>
                  <a:txBody>
                    <a:bodyPr/>
                    <a:lstStyle/>
                    <a:p>
                      <a:pPr marL="0" marR="0" fontAlgn="ctr">
                        <a:spcBef>
                          <a:spcPts val="0"/>
                        </a:spcBef>
                        <a:spcAft>
                          <a:spcPts val="0"/>
                        </a:spcAft>
                      </a:pPr>
                      <a:r>
                        <a:rPr lang="en-US" sz="1400" dirty="0">
                          <a:effectLst/>
                        </a:rPr>
                        <a:t> </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fontAlgn="ctr">
                        <a:spcBef>
                          <a:spcPts val="0"/>
                        </a:spcBef>
                        <a:spcAft>
                          <a:spcPts val="0"/>
                        </a:spcAft>
                      </a:pPr>
                      <a:r>
                        <a:rPr lang="en-US" sz="1200">
                          <a:effectLst/>
                        </a:rPr>
                        <a:t>Taxi Inflow</a:t>
                      </a:r>
                      <a:endParaRPr lang="en-US"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fontAlgn="ctr">
                        <a:spcBef>
                          <a:spcPts val="0"/>
                        </a:spcBef>
                        <a:spcAft>
                          <a:spcPts val="0"/>
                        </a:spcAft>
                      </a:pPr>
                      <a:r>
                        <a:rPr lang="en-US" sz="1200" dirty="0">
                          <a:effectLst/>
                        </a:rPr>
                        <a:t>Taxi Outflow</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fontAlgn="ctr">
                        <a:spcBef>
                          <a:spcPts val="0"/>
                        </a:spcBef>
                        <a:spcAft>
                          <a:spcPts val="0"/>
                        </a:spcAft>
                      </a:pPr>
                      <a:r>
                        <a:rPr lang="en-US" sz="1200">
                          <a:effectLst/>
                        </a:rPr>
                        <a:t>Bike Inflow</a:t>
                      </a:r>
                      <a:endParaRPr lang="en-US" sz="18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fontAlgn="ctr">
                        <a:spcBef>
                          <a:spcPts val="0"/>
                        </a:spcBef>
                        <a:spcAft>
                          <a:spcPts val="0"/>
                        </a:spcAft>
                      </a:pPr>
                      <a:r>
                        <a:rPr lang="en-US" sz="1200" dirty="0">
                          <a:effectLst/>
                        </a:rPr>
                        <a:t>Bike Outflow</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tc>
              </a:tr>
              <a:tr h="0">
                <a:tc rowSpan="2">
                  <a:txBody>
                    <a:bodyPr/>
                    <a:lstStyle/>
                    <a:p>
                      <a:pPr marL="0" marR="0" algn="ctr" fontAlgn="ctr"/>
                      <a:r>
                        <a:rPr lang="en-US" sz="1200" dirty="0">
                          <a:effectLst/>
                        </a:rPr>
                        <a:t>Single Dataset</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nchorCtr="1"/>
                </a:tc>
                <a:tc gridSpan="2">
                  <a:txBody>
                    <a:bodyPr/>
                    <a:lstStyle/>
                    <a:p>
                      <a:pPr marL="0" marR="0" fontAlgn="ctr"/>
                      <a:r>
                        <a:rPr lang="en-US" sz="1200" dirty="0">
                          <a:effectLst/>
                        </a:rPr>
                        <a:t>DB-S-Taxi-S: one property    </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n-US"/>
                    </a:p>
                  </a:txBody>
                  <a:tcPr/>
                </a:tc>
                <a:tc gridSpan="2">
                  <a:txBody>
                    <a:bodyPr/>
                    <a:lstStyle/>
                    <a:p>
                      <a:pPr marL="0" marR="0" fontAlgn="ctr"/>
                      <a:r>
                        <a:rPr lang="en-US" sz="1200" dirty="0">
                          <a:effectLst/>
                        </a:rPr>
                        <a:t>DB-S-Bike-S: one property    </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n-US"/>
                    </a:p>
                  </a:txBody>
                  <a:tcPr/>
                </a:tc>
              </a:tr>
              <a:tr h="0">
                <a:tc vMerge="1">
                  <a:txBody>
                    <a:bodyPr/>
                    <a:lstStyle/>
                    <a:p>
                      <a:endParaRPr lang="en-US"/>
                    </a:p>
                  </a:txBody>
                  <a:tcPr/>
                </a:tc>
                <a:tc gridSpan="2">
                  <a:txBody>
                    <a:bodyPr/>
                    <a:lstStyle/>
                    <a:p>
                      <a:pPr marL="0" marR="0" fontAlgn="ctr">
                        <a:spcBef>
                          <a:spcPts val="0"/>
                        </a:spcBef>
                        <a:spcAft>
                          <a:spcPts val="0"/>
                        </a:spcAft>
                      </a:pPr>
                      <a:r>
                        <a:rPr lang="en-US" sz="1200">
                          <a:effectLst/>
                        </a:rPr>
                        <a:t>DB-S-Taxi-B: both properties</a:t>
                      </a:r>
                      <a:endParaRPr lang="en-US" sz="180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n-US"/>
                    </a:p>
                  </a:txBody>
                  <a:tcPr/>
                </a:tc>
                <a:tc gridSpan="2">
                  <a:txBody>
                    <a:bodyPr/>
                    <a:lstStyle/>
                    <a:p>
                      <a:pPr marL="0" marR="0" fontAlgn="ctr">
                        <a:spcBef>
                          <a:spcPts val="0"/>
                        </a:spcBef>
                        <a:spcAft>
                          <a:spcPts val="0"/>
                        </a:spcAft>
                      </a:pPr>
                      <a:r>
                        <a:rPr lang="en-US" sz="1200" dirty="0">
                          <a:effectLst/>
                        </a:rPr>
                        <a:t>DB-S-Bike-B: both properties</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n-US"/>
                    </a:p>
                  </a:txBody>
                  <a:tcPr/>
                </a:tc>
              </a:tr>
              <a:tr h="0">
                <a:tc rowSpan="2">
                  <a:txBody>
                    <a:bodyPr/>
                    <a:lstStyle/>
                    <a:p>
                      <a:pPr marL="0" marR="0" algn="ctr" fontAlgn="ctr">
                        <a:spcBef>
                          <a:spcPts val="0"/>
                        </a:spcBef>
                        <a:spcAft>
                          <a:spcPts val="0"/>
                        </a:spcAft>
                      </a:pPr>
                      <a:r>
                        <a:rPr lang="en-US" sz="1200" dirty="0">
                          <a:effectLst/>
                        </a:rPr>
                        <a:t>Multi-Datasets</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nchorCtr="1"/>
                </a:tc>
                <a:tc gridSpan="4">
                  <a:txBody>
                    <a:bodyPr/>
                    <a:lstStyle/>
                    <a:p>
                      <a:pPr marL="0" marR="0" fontAlgn="ctr"/>
                      <a:r>
                        <a:rPr lang="en-US" sz="1200" dirty="0">
                          <a:effectLst/>
                        </a:rPr>
                        <a:t>DB-M-One: one of the properties satisfying the 3-time deviation</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r>
              <a:tr h="0">
                <a:tc vMerge="1">
                  <a:txBody>
                    <a:bodyPr/>
                    <a:lstStyle/>
                    <a:p>
                      <a:endParaRPr lang="en-US"/>
                    </a:p>
                  </a:txBody>
                  <a:tcPr/>
                </a:tc>
                <a:tc gridSpan="4">
                  <a:txBody>
                    <a:bodyPr/>
                    <a:lstStyle/>
                    <a:p>
                      <a:pPr marL="0" marR="0" fontAlgn="ctr">
                        <a:spcBef>
                          <a:spcPts val="0"/>
                        </a:spcBef>
                        <a:spcAft>
                          <a:spcPts val="0"/>
                        </a:spcAft>
                      </a:pPr>
                      <a:r>
                        <a:rPr lang="en-US" sz="1200" dirty="0">
                          <a:effectLst/>
                        </a:rPr>
                        <a:t>DB-M-ALL: all the properties need to satisfy the 3-time deviation</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833885439"/>
              </p:ext>
            </p:extLst>
          </p:nvPr>
        </p:nvGraphicFramePr>
        <p:xfrm>
          <a:off x="114300" y="4150428"/>
          <a:ext cx="4162423" cy="1886436"/>
        </p:xfrm>
        <a:graphic>
          <a:graphicData uri="http://schemas.openxmlformats.org/drawingml/2006/table">
            <a:tbl>
              <a:tblPr firstRow="1" firstCol="1" bandRow="1">
                <a:tableStyleId>{5C22544A-7EE6-4342-B048-85BDC9FD1C3A}</a:tableStyleId>
              </a:tblPr>
              <a:tblGrid>
                <a:gridCol w="919956"/>
                <a:gridCol w="1658937"/>
                <a:gridCol w="1583530"/>
              </a:tblGrid>
              <a:tr h="210736">
                <a:tc>
                  <a:txBody>
                    <a:bodyPr/>
                    <a:lstStyle/>
                    <a:p>
                      <a:pPr marL="0" marR="0" algn="ctr" fontAlgn="ctr">
                        <a:spcBef>
                          <a:spcPts val="0"/>
                        </a:spcBef>
                        <a:spcAft>
                          <a:spcPts val="0"/>
                        </a:spcAft>
                      </a:pPr>
                      <a:r>
                        <a:rPr lang="en-US" sz="1200" kern="1200" dirty="0">
                          <a:effectLst/>
                        </a:rPr>
                        <a:t>Methods</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fontAlgn="ctr">
                        <a:spcBef>
                          <a:spcPts val="0"/>
                        </a:spcBef>
                        <a:spcAft>
                          <a:spcPts val="0"/>
                        </a:spcAft>
                      </a:pPr>
                      <a:r>
                        <a:rPr lang="en-US" sz="1200" kern="1200" dirty="0">
                          <a:effectLst/>
                        </a:rPr>
                        <a:t>Detected Anomalies/day</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fontAlgn="ctr">
                        <a:spcBef>
                          <a:spcPts val="0"/>
                        </a:spcBef>
                        <a:spcAft>
                          <a:spcPts val="0"/>
                        </a:spcAft>
                      </a:pPr>
                      <a:r>
                        <a:rPr lang="en-US" sz="1100" dirty="0">
                          <a:effectLst/>
                        </a:rPr>
                        <a:t>Hit Event IDs</a:t>
                      </a:r>
                      <a:endParaRPr lang="en-US" sz="1600" dirty="0">
                        <a:effectLst/>
                        <a:latin typeface="Times New Roman" panose="02020603050405020304" pitchFamily="18" charset="0"/>
                        <a:ea typeface="Times New Roman" panose="02020603050405020304" pitchFamily="18" charset="0"/>
                      </a:endParaRPr>
                    </a:p>
                  </a:txBody>
                  <a:tcPr marL="68580" marR="68580" marT="0" marB="0" anchor="ctr"/>
                </a:tc>
              </a:tr>
              <a:tr h="197566">
                <a:tc>
                  <a:txBody>
                    <a:bodyPr/>
                    <a:lstStyle/>
                    <a:p>
                      <a:pPr marL="0" marR="0" fontAlgn="ctr">
                        <a:spcBef>
                          <a:spcPts val="0"/>
                        </a:spcBef>
                        <a:spcAft>
                          <a:spcPts val="0"/>
                        </a:spcAft>
                      </a:pPr>
                      <a:r>
                        <a:rPr lang="en-US" sz="1100">
                          <a:effectLst/>
                        </a:rPr>
                        <a:t>DB-S-Taxi-S</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fontAlgn="ctr">
                        <a:spcBef>
                          <a:spcPts val="0"/>
                        </a:spcBef>
                        <a:spcAft>
                          <a:spcPts val="0"/>
                        </a:spcAft>
                      </a:pPr>
                      <a:r>
                        <a:rPr lang="en-US" sz="1100" kern="1200">
                          <a:effectLst/>
                        </a:rPr>
                        <a:t>336.3</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fontAlgn="ctr">
                        <a:spcBef>
                          <a:spcPts val="0"/>
                        </a:spcBef>
                        <a:spcAft>
                          <a:spcPts val="0"/>
                        </a:spcAft>
                      </a:pPr>
                      <a:r>
                        <a:rPr lang="en-US" sz="1100">
                          <a:effectLst/>
                        </a:rPr>
                        <a:t>1, 9, 19, 20</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r>
              <a:tr h="197566">
                <a:tc>
                  <a:txBody>
                    <a:bodyPr/>
                    <a:lstStyle/>
                    <a:p>
                      <a:pPr marL="0" marR="0" fontAlgn="ctr">
                        <a:spcBef>
                          <a:spcPts val="0"/>
                        </a:spcBef>
                        <a:spcAft>
                          <a:spcPts val="0"/>
                        </a:spcAft>
                      </a:pPr>
                      <a:r>
                        <a:rPr lang="en-US" sz="1100">
                          <a:effectLst/>
                        </a:rPr>
                        <a:t>DB-S-Bike-B</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fontAlgn="ctr">
                        <a:spcBef>
                          <a:spcPts val="0"/>
                        </a:spcBef>
                        <a:spcAft>
                          <a:spcPts val="0"/>
                        </a:spcAft>
                      </a:pPr>
                      <a:r>
                        <a:rPr lang="en-US" sz="1100" kern="1200">
                          <a:effectLst/>
                        </a:rPr>
                        <a:t>25.7</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fontAlgn="ctr">
                        <a:spcBef>
                          <a:spcPts val="0"/>
                        </a:spcBef>
                        <a:spcAft>
                          <a:spcPts val="0"/>
                        </a:spcAft>
                      </a:pPr>
                      <a:r>
                        <a:rPr lang="en-US" sz="1100">
                          <a:effectLst/>
                        </a:rPr>
                        <a:t>9, 19, 20</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r>
              <a:tr h="197566">
                <a:tc>
                  <a:txBody>
                    <a:bodyPr/>
                    <a:lstStyle/>
                    <a:p>
                      <a:pPr marL="0" marR="0" fontAlgn="ctr">
                        <a:spcBef>
                          <a:spcPts val="0"/>
                        </a:spcBef>
                        <a:spcAft>
                          <a:spcPts val="0"/>
                        </a:spcAft>
                      </a:pPr>
                      <a:r>
                        <a:rPr lang="en-US" sz="1100">
                          <a:effectLst/>
                        </a:rPr>
                        <a:t>DB-S-Taxi-S</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fontAlgn="ctr">
                        <a:spcBef>
                          <a:spcPts val="0"/>
                        </a:spcBef>
                        <a:spcAft>
                          <a:spcPts val="0"/>
                        </a:spcAft>
                      </a:pPr>
                      <a:r>
                        <a:rPr lang="en-US" sz="1100" kern="1200">
                          <a:effectLst/>
                        </a:rPr>
                        <a:t>18.1</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fontAlgn="ctr">
                        <a:spcBef>
                          <a:spcPts val="0"/>
                        </a:spcBef>
                        <a:spcAft>
                          <a:spcPts val="0"/>
                        </a:spcAft>
                      </a:pPr>
                      <a:r>
                        <a:rPr lang="en-US" sz="1100">
                          <a:effectLst/>
                        </a:rPr>
                        <a:t>4, 19</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r>
              <a:tr h="197566">
                <a:tc>
                  <a:txBody>
                    <a:bodyPr/>
                    <a:lstStyle/>
                    <a:p>
                      <a:pPr marL="0" marR="0" fontAlgn="ctr">
                        <a:spcBef>
                          <a:spcPts val="0"/>
                        </a:spcBef>
                        <a:spcAft>
                          <a:spcPts val="0"/>
                        </a:spcAft>
                      </a:pPr>
                      <a:r>
                        <a:rPr lang="en-US" sz="1100">
                          <a:effectLst/>
                        </a:rPr>
                        <a:t>DB-S-Bike-B</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fontAlgn="ctr">
                        <a:spcBef>
                          <a:spcPts val="0"/>
                        </a:spcBef>
                        <a:spcAft>
                          <a:spcPts val="0"/>
                        </a:spcAft>
                      </a:pPr>
                      <a:r>
                        <a:rPr lang="en-US" sz="1100" kern="1200">
                          <a:effectLst/>
                        </a:rPr>
                        <a:t>1.83</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fontAlgn="ctr">
                        <a:spcBef>
                          <a:spcPts val="0"/>
                        </a:spcBef>
                        <a:spcAft>
                          <a:spcPts val="0"/>
                        </a:spcAft>
                      </a:pPr>
                      <a:r>
                        <a:rPr lang="en-US" sz="1100">
                          <a:effectLst/>
                        </a:rPr>
                        <a:t>None</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r>
              <a:tr h="197566">
                <a:tc>
                  <a:txBody>
                    <a:bodyPr/>
                    <a:lstStyle/>
                    <a:p>
                      <a:pPr marL="0" marR="0" fontAlgn="ctr">
                        <a:spcBef>
                          <a:spcPts val="0"/>
                        </a:spcBef>
                        <a:spcAft>
                          <a:spcPts val="0"/>
                        </a:spcAft>
                      </a:pPr>
                      <a:r>
                        <a:rPr lang="en-US" sz="1100">
                          <a:effectLst/>
                        </a:rPr>
                        <a:t>DB-M-One</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fontAlgn="ctr">
                        <a:spcBef>
                          <a:spcPts val="0"/>
                        </a:spcBef>
                        <a:spcAft>
                          <a:spcPts val="0"/>
                        </a:spcAft>
                      </a:pPr>
                      <a:r>
                        <a:rPr lang="en-US" sz="1100" kern="1200">
                          <a:effectLst/>
                        </a:rPr>
                        <a:t>353.2</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fontAlgn="ctr">
                        <a:spcBef>
                          <a:spcPts val="0"/>
                        </a:spcBef>
                        <a:spcAft>
                          <a:spcPts val="0"/>
                        </a:spcAft>
                      </a:pPr>
                      <a:r>
                        <a:rPr lang="en-US" sz="1100">
                          <a:effectLst/>
                        </a:rPr>
                        <a:t>1, 4, 9, 19, 20</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r>
              <a:tr h="197566">
                <a:tc>
                  <a:txBody>
                    <a:bodyPr/>
                    <a:lstStyle/>
                    <a:p>
                      <a:pPr marL="0" marR="0" fontAlgn="ctr">
                        <a:spcBef>
                          <a:spcPts val="0"/>
                        </a:spcBef>
                        <a:spcAft>
                          <a:spcPts val="0"/>
                        </a:spcAft>
                      </a:pPr>
                      <a:r>
                        <a:rPr lang="en-US" sz="1100">
                          <a:effectLst/>
                        </a:rPr>
                        <a:t>DB-M-ALL</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fontAlgn="ctr">
                        <a:spcBef>
                          <a:spcPts val="0"/>
                        </a:spcBef>
                        <a:spcAft>
                          <a:spcPts val="0"/>
                        </a:spcAft>
                      </a:pPr>
                      <a:r>
                        <a:rPr lang="en-US" sz="1100" kern="1200">
                          <a:effectLst/>
                        </a:rPr>
                        <a:t>0.12</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fontAlgn="ctr">
                        <a:spcBef>
                          <a:spcPts val="0"/>
                        </a:spcBef>
                        <a:spcAft>
                          <a:spcPts val="0"/>
                        </a:spcAft>
                      </a:pPr>
                      <a:r>
                        <a:rPr lang="en-US" sz="1100">
                          <a:effectLst/>
                        </a:rPr>
                        <a:t>None </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r>
              <a:tr h="197566">
                <a:tc>
                  <a:txBody>
                    <a:bodyPr/>
                    <a:lstStyle/>
                    <a:p>
                      <a:pPr marL="0" marR="0" fontAlgn="ctr">
                        <a:spcBef>
                          <a:spcPts val="0"/>
                        </a:spcBef>
                        <a:spcAft>
                          <a:spcPts val="0"/>
                        </a:spcAft>
                      </a:pPr>
                      <a:r>
                        <a:rPr lang="en-US" sz="1100">
                          <a:effectLst/>
                        </a:rPr>
                        <a:t>ST_LRT</a:t>
                      </a:r>
                      <a:endParaRPr lang="en-US"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algn="ctr" fontAlgn="ctr">
                        <a:spcBef>
                          <a:spcPts val="0"/>
                        </a:spcBef>
                        <a:spcAft>
                          <a:spcPts val="0"/>
                        </a:spcAft>
                      </a:pPr>
                      <a:r>
                        <a:rPr lang="en-US" sz="1100" b="1" dirty="0">
                          <a:solidFill>
                            <a:srgbClr val="C00000"/>
                          </a:solidFill>
                          <a:effectLst/>
                        </a:rPr>
                        <a:t>28.5</a:t>
                      </a:r>
                      <a:endParaRPr lang="en-US" sz="1600" b="1" dirty="0">
                        <a:solidFill>
                          <a:srgbClr val="C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0" fontAlgn="ctr">
                        <a:spcBef>
                          <a:spcPts val="0"/>
                        </a:spcBef>
                        <a:spcAft>
                          <a:spcPts val="0"/>
                        </a:spcAft>
                      </a:pPr>
                      <a:r>
                        <a:rPr lang="en-US" sz="1100" b="1" dirty="0">
                          <a:solidFill>
                            <a:srgbClr val="C00000"/>
                          </a:solidFill>
                          <a:effectLst/>
                        </a:rPr>
                        <a:t>1, 3, 9, 10, 11, 13, 15, 16, 20</a:t>
                      </a:r>
                      <a:endParaRPr lang="en-US" sz="1600" b="1" dirty="0">
                        <a:solidFill>
                          <a:srgbClr val="C00000"/>
                        </a:solidFill>
                        <a:effectLst/>
                        <a:latin typeface="Times New Roman" panose="02020603050405020304" pitchFamily="18" charset="0"/>
                        <a:ea typeface="Times New Roman" panose="02020603050405020304" pitchFamily="18" charset="0"/>
                      </a:endParaRPr>
                    </a:p>
                  </a:txBody>
                  <a:tcPr marL="68580" marR="68580" marT="0" marB="0" anchor="ctr"/>
                </a:tc>
              </a:tr>
            </a:tbl>
          </a:graphicData>
        </a:graphic>
      </p:graphicFrame>
      <p:sp>
        <p:nvSpPr>
          <p:cNvPr id="7" name="Rectangle 6"/>
          <p:cNvSpPr/>
          <p:nvPr/>
        </p:nvSpPr>
        <p:spPr>
          <a:xfrm>
            <a:off x="1676469" y="905195"/>
            <a:ext cx="1171434" cy="369332"/>
          </a:xfrm>
          <a:prstGeom prst="rect">
            <a:avLst/>
          </a:prstGeom>
        </p:spPr>
        <p:txBody>
          <a:bodyPr wrap="square">
            <a:spAutoFit/>
          </a:bodyPr>
          <a:lstStyle/>
          <a:p>
            <a:r>
              <a:rPr lang="en-US" dirty="0" smtClean="0">
                <a:latin typeface="Times New Roman" panose="02020603050405020304" pitchFamily="18" charset="0"/>
                <a:ea typeface="宋体" panose="02010600030101010101" pitchFamily="2" charset="-122"/>
              </a:rPr>
              <a:t>Baselines</a:t>
            </a:r>
            <a:endParaRPr lang="en-US" dirty="0"/>
          </a:p>
        </p:txBody>
      </p:sp>
      <p:sp>
        <p:nvSpPr>
          <p:cNvPr id="8" name="Rectangle 7"/>
          <p:cNvSpPr/>
          <p:nvPr/>
        </p:nvSpPr>
        <p:spPr>
          <a:xfrm>
            <a:off x="1800294" y="3781096"/>
            <a:ext cx="1171434" cy="369332"/>
          </a:xfrm>
          <a:prstGeom prst="rect">
            <a:avLst/>
          </a:prstGeom>
        </p:spPr>
        <p:txBody>
          <a:bodyPr wrap="square">
            <a:spAutoFit/>
          </a:bodyPr>
          <a:lstStyle/>
          <a:p>
            <a:r>
              <a:rPr lang="en-US" dirty="0" smtClean="0">
                <a:latin typeface="Times New Roman" panose="02020603050405020304" pitchFamily="18" charset="0"/>
                <a:ea typeface="宋体" panose="02010600030101010101" pitchFamily="2" charset="-122"/>
              </a:rPr>
              <a:t>Results</a:t>
            </a:r>
            <a:endParaRPr lang="en-US" dirty="0"/>
          </a:p>
        </p:txBody>
      </p:sp>
      <p:sp>
        <p:nvSpPr>
          <p:cNvPr id="2" name="Rectangle 1"/>
          <p:cNvSpPr/>
          <p:nvPr/>
        </p:nvSpPr>
        <p:spPr>
          <a:xfrm>
            <a:off x="115886" y="47207"/>
            <a:ext cx="4406900" cy="338554"/>
          </a:xfrm>
          <a:prstGeom prst="rect">
            <a:avLst/>
          </a:prstGeom>
        </p:spPr>
        <p:txBody>
          <a:bodyPr wrap="square">
            <a:spAutoFit/>
          </a:bodyPr>
          <a:lstStyle/>
          <a:p>
            <a:r>
              <a:rPr lang="en-US" sz="1600" dirty="0" smtClean="0">
                <a:latin typeface="Times New Roman" panose="02020603050405020304" pitchFamily="18" charset="0"/>
                <a:ea typeface="宋体" panose="02010600030101010101" pitchFamily="2" charset="-122"/>
              </a:rPr>
              <a:t>Events were reported by</a:t>
            </a:r>
            <a:r>
              <a:rPr lang="en-US" sz="1600" i="1" dirty="0" smtClean="0">
                <a:latin typeface="Times New Roman" panose="02020603050405020304" pitchFamily="18" charset="0"/>
                <a:ea typeface="宋体" panose="02010600030101010101" pitchFamily="2" charset="-122"/>
              </a:rPr>
              <a:t> nycinsiderguide.com</a:t>
            </a:r>
            <a:r>
              <a:rPr lang="en-US" sz="1600" dirty="0" smtClean="0">
                <a:latin typeface="Times New Roman" panose="02020603050405020304" pitchFamily="18" charset="0"/>
                <a:ea typeface="宋体" panose="02010600030101010101" pitchFamily="2" charset="-122"/>
              </a:rPr>
              <a:t> </a:t>
            </a:r>
            <a:endParaRPr lang="en-US" sz="1600" dirty="0"/>
          </a:p>
        </p:txBody>
      </p:sp>
      <p:sp>
        <p:nvSpPr>
          <p:cNvPr id="3" name="Rectangle 2"/>
          <p:cNvSpPr/>
          <p:nvPr/>
        </p:nvSpPr>
        <p:spPr>
          <a:xfrm>
            <a:off x="643521" y="385761"/>
            <a:ext cx="2665089" cy="338554"/>
          </a:xfrm>
          <a:prstGeom prst="rect">
            <a:avLst/>
          </a:prstGeom>
        </p:spPr>
        <p:txBody>
          <a:bodyPr wrap="none">
            <a:spAutoFit/>
          </a:bodyPr>
          <a:lstStyle/>
          <a:p>
            <a:r>
              <a:rPr lang="en-US" sz="1600" dirty="0">
                <a:latin typeface="Times New Roman" panose="02020603050405020304" pitchFamily="18" charset="0"/>
                <a:ea typeface="宋体" panose="02010600030101010101" pitchFamily="2" charset="-122"/>
              </a:rPr>
              <a:t>Nov. 1, 2014 to Nov. 30, 2014</a:t>
            </a:r>
            <a:endParaRPr lang="en-US" sz="1600" dirty="0"/>
          </a:p>
        </p:txBody>
      </p:sp>
      <p:sp>
        <p:nvSpPr>
          <p:cNvPr id="9" name="Rectangle 8"/>
          <p:cNvSpPr/>
          <p:nvPr/>
        </p:nvSpPr>
        <p:spPr>
          <a:xfrm>
            <a:off x="814712" y="3164882"/>
            <a:ext cx="2894948" cy="307777"/>
          </a:xfrm>
          <a:prstGeom prst="rect">
            <a:avLst/>
          </a:prstGeom>
        </p:spPr>
        <p:txBody>
          <a:bodyPr wrap="square">
            <a:spAutoFit/>
          </a:bodyPr>
          <a:lstStyle/>
          <a:p>
            <a:r>
              <a:rPr lang="en-US" sz="1400" dirty="0" smtClean="0"/>
              <a:t>DB: distance-based methods</a:t>
            </a:r>
            <a:endParaRPr lang="en-US" sz="1400" dirty="0"/>
          </a:p>
        </p:txBody>
      </p:sp>
    </p:spTree>
    <p:extLst>
      <p:ext uri="{BB962C8B-B14F-4D97-AF65-F5344CB8AC3E}">
        <p14:creationId xmlns:p14="http://schemas.microsoft.com/office/powerpoint/2010/main" val="22153658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187" y="412751"/>
            <a:ext cx="7629525" cy="3148014"/>
          </a:xfrm>
          <a:prstGeom prst="rect">
            <a:avLst/>
          </a:prstGeom>
          <a:noFill/>
          <a:ln>
            <a:noFill/>
          </a:ln>
        </p:spPr>
      </p:pic>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2676051161"/>
                  </p:ext>
                </p:extLst>
              </p:nvPr>
            </p:nvGraphicFramePr>
            <p:xfrm>
              <a:off x="738188" y="3905250"/>
              <a:ext cx="4814887" cy="1786282"/>
            </p:xfrm>
            <a:graphic>
              <a:graphicData uri="http://schemas.openxmlformats.org/drawingml/2006/table">
                <a:tbl>
                  <a:tblPr firstRow="1" firstCol="1" bandRow="1">
                    <a:tableStyleId>{5C22544A-7EE6-4342-B048-85BDC9FD1C3A}</a:tableStyleId>
                  </a:tblPr>
                  <a:tblGrid>
                    <a:gridCol w="997644"/>
                    <a:gridCol w="816254"/>
                    <a:gridCol w="634864"/>
                    <a:gridCol w="544168"/>
                    <a:gridCol w="544168"/>
                    <a:gridCol w="544168"/>
                    <a:gridCol w="733621"/>
                  </a:tblGrid>
                  <a:tr h="225270">
                    <a:tc rowSpan="2">
                      <a:txBody>
                        <a:bodyPr/>
                        <a:lstStyle/>
                        <a:p>
                          <a:pPr marL="0" marR="0" algn="ctr">
                            <a:spcBef>
                              <a:spcPts val="0"/>
                            </a:spcBef>
                            <a:spcAft>
                              <a:spcPts val="400"/>
                            </a:spcAft>
                          </a:pPr>
                          <a:r>
                            <a:rPr lang="en-US" sz="1100" dirty="0">
                              <a:effectLst/>
                            </a:rPr>
                            <a:t>Data sources</a:t>
                          </a:r>
                          <a:endParaRPr lang="en-US" sz="1400" dirty="0">
                            <a:effectLst/>
                            <a:latin typeface="Times New Roman" panose="02020603050405020304" pitchFamily="18" charset="0"/>
                            <a:ea typeface="宋体" panose="02010600030101010101" pitchFamily="2" charset="-122"/>
                          </a:endParaRPr>
                        </a:p>
                      </a:txBody>
                      <a:tcPr marL="68580" marR="68580" marT="0" marB="0" anchor="ctr"/>
                    </a:tc>
                    <a:tc rowSpan="2">
                      <a:txBody>
                        <a:bodyPr/>
                        <a:lstStyle/>
                        <a:p>
                          <a:pPr marL="0" marR="0" algn="just">
                            <a:spcBef>
                              <a:spcPts val="0"/>
                            </a:spcBef>
                            <a:spcAft>
                              <a:spcPts val="400"/>
                            </a:spcAft>
                          </a:pPr>
                          <a:r>
                            <a:rPr lang="en-US" sz="1100">
                              <a:effectLst/>
                            </a:rPr>
                            <a:t>Properties</a:t>
                          </a:r>
                          <a:endParaRPr lang="en-US" sz="1400">
                            <a:effectLst/>
                            <a:latin typeface="Times New Roman" panose="02020603050405020304" pitchFamily="18" charset="0"/>
                            <a:ea typeface="宋体" panose="02010600030101010101" pitchFamily="2" charset="-122"/>
                          </a:endParaRPr>
                        </a:p>
                      </a:txBody>
                      <a:tcPr marL="68580" marR="68580" marT="0" marB="0" anchor="ctr"/>
                    </a:tc>
                    <a:tc gridSpan="2">
                      <a:txBody>
                        <a:bodyPr/>
                        <a:lstStyle/>
                        <a:p>
                          <a:pPr marL="0" marR="0" algn="just">
                            <a:spcBef>
                              <a:spcPts val="0"/>
                            </a:spcBef>
                            <a:spcAft>
                              <a:spcPts val="400"/>
                            </a:spcAft>
                          </a:pPr>
                          <a14:m>
                            <m:oMathPara xmlns:m="http://schemas.openxmlformats.org/officeDocument/2006/math">
                              <m:oMathParaPr>
                                <m:jc m:val="centerGroup"/>
                              </m:oMathParaPr>
                              <m:oMath xmlns:m="http://schemas.openxmlformats.org/officeDocument/2006/math">
                                <m:sSub>
                                  <m:sSubPr>
                                    <m:ctrlPr>
                                      <a:rPr lang="en-US" sz="1100" i="1">
                                        <a:effectLst/>
                                        <a:latin typeface="Cambria Math" panose="02040503050406030204" pitchFamily="18" charset="0"/>
                                      </a:rPr>
                                    </m:ctrlPr>
                                  </m:sSubPr>
                                  <m:e>
                                    <m:r>
                                      <a:rPr lang="en-US" sz="1100">
                                        <a:effectLst/>
                                        <a:latin typeface="Cambria Math" panose="02040503050406030204" pitchFamily="18" charset="0"/>
                                      </a:rPr>
                                      <m:t>𝑟</m:t>
                                    </m:r>
                                  </m:e>
                                  <m:sub>
                                    <m:r>
                                      <a:rPr lang="en-US" sz="1100">
                                        <a:effectLst/>
                                        <a:latin typeface="Cambria Math" panose="02040503050406030204" pitchFamily="18" charset="0"/>
                                      </a:rPr>
                                      <m:t>1</m:t>
                                    </m:r>
                                  </m:sub>
                                </m:sSub>
                              </m:oMath>
                            </m:oMathPara>
                          </a14:m>
                          <a:endParaRPr lang="en-US" sz="1400" dirty="0">
                            <a:effectLst/>
                            <a:latin typeface="Times New Roman" panose="02020603050405020304" pitchFamily="18" charset="0"/>
                            <a:ea typeface="宋体" panose="02010600030101010101" pitchFamily="2" charset="-122"/>
                          </a:endParaRPr>
                        </a:p>
                      </a:txBody>
                      <a:tcPr marL="68580" marR="68580" marT="0" marB="0"/>
                    </a:tc>
                    <a:tc hMerge="1">
                      <a:txBody>
                        <a:bodyPr/>
                        <a:lstStyle/>
                        <a:p>
                          <a:endParaRPr lang="en-US"/>
                        </a:p>
                      </a:txBody>
                      <a:tcPr/>
                    </a:tc>
                    <a:tc gridSpan="2">
                      <a:txBody>
                        <a:bodyPr/>
                        <a:lstStyle/>
                        <a:p>
                          <a:pPr marL="0" marR="0" algn="just">
                            <a:spcBef>
                              <a:spcPts val="0"/>
                            </a:spcBef>
                            <a:spcAft>
                              <a:spcPts val="400"/>
                            </a:spcAft>
                          </a:pPr>
                          <a14:m>
                            <m:oMathPara xmlns:m="http://schemas.openxmlformats.org/officeDocument/2006/math">
                              <m:oMathParaPr>
                                <m:jc m:val="centerGroup"/>
                              </m:oMathParaPr>
                              <m:oMath xmlns:m="http://schemas.openxmlformats.org/officeDocument/2006/math">
                                <m:sSub>
                                  <m:sSubPr>
                                    <m:ctrlPr>
                                      <a:rPr lang="en-US" sz="1100" i="1">
                                        <a:effectLst/>
                                        <a:latin typeface="Cambria Math" panose="02040503050406030204" pitchFamily="18" charset="0"/>
                                      </a:rPr>
                                    </m:ctrlPr>
                                  </m:sSubPr>
                                  <m:e>
                                    <m:r>
                                      <a:rPr lang="en-US" sz="1100">
                                        <a:effectLst/>
                                        <a:latin typeface="Cambria Math" panose="02040503050406030204" pitchFamily="18" charset="0"/>
                                      </a:rPr>
                                      <m:t>𝑟</m:t>
                                    </m:r>
                                  </m:e>
                                  <m:sub>
                                    <m:r>
                                      <a:rPr lang="en-US" sz="1100">
                                        <a:effectLst/>
                                        <a:latin typeface="Cambria Math" panose="02040503050406030204" pitchFamily="18" charset="0"/>
                                      </a:rPr>
                                      <m:t>2</m:t>
                                    </m:r>
                                  </m:sub>
                                </m:sSub>
                              </m:oMath>
                            </m:oMathPara>
                          </a14:m>
                          <a:endParaRPr lang="en-US" sz="1400">
                            <a:effectLst/>
                            <a:latin typeface="Times New Roman" panose="02020603050405020304" pitchFamily="18" charset="0"/>
                            <a:ea typeface="宋体" panose="02010600030101010101" pitchFamily="2" charset="-122"/>
                          </a:endParaRPr>
                        </a:p>
                      </a:txBody>
                      <a:tcPr marL="68580" marR="68580" marT="0" marB="0"/>
                    </a:tc>
                    <a:tc hMerge="1">
                      <a:txBody>
                        <a:bodyPr/>
                        <a:lstStyle/>
                        <a:p>
                          <a:endParaRPr lang="en-US"/>
                        </a:p>
                      </a:txBody>
                      <a:tcPr/>
                    </a:tc>
                    <a:tc rowSpan="2">
                      <a:txBody>
                        <a:bodyPr/>
                        <a:lstStyle/>
                        <a:p>
                          <a:pPr marL="0" marR="0" algn="ctr">
                            <a:spcBef>
                              <a:spcPts val="0"/>
                            </a:spcBef>
                            <a:spcAft>
                              <a:spcPts val="400"/>
                            </a:spcAft>
                          </a:pPr>
                          <a14:m>
                            <m:oMath xmlns:m="http://schemas.openxmlformats.org/officeDocument/2006/math">
                              <m:r>
                                <a:rPr lang="en-US" sz="1400">
                                  <a:effectLst/>
                                  <a:latin typeface="Cambria Math" panose="02040503050406030204" pitchFamily="18" charset="0"/>
                                </a:rPr>
                                <m:t>𝑜𝑑</m:t>
                              </m:r>
                            </m:oMath>
                          </a14:m>
                          <a:r>
                            <a:rPr lang="en-US" sz="1400" dirty="0">
                              <a:effectLst/>
                            </a:rPr>
                            <a:t>(s)</a:t>
                          </a:r>
                          <a:endParaRPr lang="en-US" sz="1400" dirty="0">
                            <a:effectLst/>
                            <a:latin typeface="Times New Roman" panose="02020603050405020304" pitchFamily="18" charset="0"/>
                            <a:ea typeface="宋体" panose="02010600030101010101" pitchFamily="2" charset="-122"/>
                          </a:endParaRPr>
                        </a:p>
                      </a:txBody>
                      <a:tcPr marL="68580" marR="68580" marT="0" marB="0" anchor="ctr"/>
                    </a:tc>
                  </a:tr>
                  <a:tr h="225270">
                    <a:tc vMerge="1">
                      <a:txBody>
                        <a:bodyPr/>
                        <a:lstStyle/>
                        <a:p>
                          <a:endParaRPr lang="en-US"/>
                        </a:p>
                      </a:txBody>
                      <a:tcPr/>
                    </a:tc>
                    <a:tc vMerge="1">
                      <a:txBody>
                        <a:bodyPr/>
                        <a:lstStyle/>
                        <a:p>
                          <a:endParaRPr lang="en-US"/>
                        </a:p>
                      </a:txBody>
                      <a:tcPr/>
                    </a:tc>
                    <a:tc>
                      <a:txBody>
                        <a:bodyPr/>
                        <a:lstStyle/>
                        <a:p>
                          <a:pPr marL="0" marR="0" algn="just">
                            <a:spcBef>
                              <a:spcPts val="0"/>
                            </a:spcBef>
                            <a:spcAft>
                              <a:spcPts val="400"/>
                            </a:spcAft>
                          </a:pPr>
                          <a14:m>
                            <m:oMathPara xmlns:m="http://schemas.openxmlformats.org/officeDocument/2006/math">
                              <m:oMathParaPr>
                                <m:jc m:val="centerGroup"/>
                              </m:oMathParaPr>
                              <m:oMath xmlns:m="http://schemas.openxmlformats.org/officeDocument/2006/math">
                                <m:sSub>
                                  <m:sSubPr>
                                    <m:ctrlPr>
                                      <a:rPr lang="en-US" sz="1100" i="1">
                                        <a:effectLst/>
                                        <a:latin typeface="Cambria Math" panose="02040503050406030204" pitchFamily="18" charset="0"/>
                                      </a:rPr>
                                    </m:ctrlPr>
                                  </m:sSubPr>
                                  <m:e>
                                    <m:r>
                                      <a:rPr lang="en-US" sz="1100">
                                        <a:effectLst/>
                                        <a:latin typeface="Cambria Math" panose="02040503050406030204" pitchFamily="18" charset="0"/>
                                      </a:rPr>
                                      <m:t>𝑡</m:t>
                                    </m:r>
                                  </m:e>
                                  <m:sub>
                                    <m:r>
                                      <a:rPr lang="en-US" sz="1100">
                                        <a:effectLst/>
                                        <a:latin typeface="Cambria Math" panose="02040503050406030204" pitchFamily="18" charset="0"/>
                                      </a:rPr>
                                      <m:t>𝟏</m:t>
                                    </m:r>
                                  </m:sub>
                                </m:sSub>
                              </m:oMath>
                            </m:oMathPara>
                          </a14:m>
                          <a:endParaRPr lang="en-US" sz="1400">
                            <a:effectLst/>
                            <a:latin typeface="Times New Roman" panose="02020603050405020304" pitchFamily="18" charset="0"/>
                            <a:ea typeface="宋体" panose="02010600030101010101" pitchFamily="2" charset="-122"/>
                          </a:endParaRPr>
                        </a:p>
                      </a:txBody>
                      <a:tcPr marL="68580" marR="68580" marT="0" marB="0"/>
                    </a:tc>
                    <a:tc>
                      <a:txBody>
                        <a:bodyPr/>
                        <a:lstStyle/>
                        <a:p>
                          <a:pPr marL="0" marR="0" algn="just">
                            <a:spcBef>
                              <a:spcPts val="0"/>
                            </a:spcBef>
                            <a:spcAft>
                              <a:spcPts val="400"/>
                            </a:spcAft>
                          </a:pPr>
                          <a14:m>
                            <m:oMathPara xmlns:m="http://schemas.openxmlformats.org/officeDocument/2006/math">
                              <m:oMathParaPr>
                                <m:jc m:val="centerGroup"/>
                              </m:oMathParaPr>
                              <m:oMath xmlns:m="http://schemas.openxmlformats.org/officeDocument/2006/math">
                                <m:sSub>
                                  <m:sSubPr>
                                    <m:ctrlPr>
                                      <a:rPr lang="en-US" sz="1100" i="1">
                                        <a:effectLst/>
                                        <a:latin typeface="Cambria Math" panose="02040503050406030204" pitchFamily="18" charset="0"/>
                                      </a:rPr>
                                    </m:ctrlPr>
                                  </m:sSubPr>
                                  <m:e>
                                    <m:r>
                                      <a:rPr lang="en-US" sz="1100">
                                        <a:effectLst/>
                                        <a:latin typeface="Cambria Math" panose="02040503050406030204" pitchFamily="18" charset="0"/>
                                      </a:rPr>
                                      <m:t>𝑡</m:t>
                                    </m:r>
                                  </m:e>
                                  <m:sub>
                                    <m:r>
                                      <a:rPr lang="en-US" sz="1100">
                                        <a:effectLst/>
                                        <a:latin typeface="Cambria Math" panose="02040503050406030204" pitchFamily="18" charset="0"/>
                                      </a:rPr>
                                      <m:t>𝟐</m:t>
                                    </m:r>
                                  </m:sub>
                                </m:sSub>
                              </m:oMath>
                            </m:oMathPara>
                          </a14:m>
                          <a:endParaRPr lang="en-US" sz="1400">
                            <a:effectLst/>
                            <a:latin typeface="Times New Roman" panose="02020603050405020304" pitchFamily="18" charset="0"/>
                            <a:ea typeface="宋体" panose="02010600030101010101" pitchFamily="2" charset="-122"/>
                          </a:endParaRPr>
                        </a:p>
                      </a:txBody>
                      <a:tcPr marL="68580" marR="68580" marT="0" marB="0"/>
                    </a:tc>
                    <a:tc>
                      <a:txBody>
                        <a:bodyPr/>
                        <a:lstStyle/>
                        <a:p>
                          <a:pPr marL="0" marR="0" algn="just">
                            <a:spcBef>
                              <a:spcPts val="0"/>
                            </a:spcBef>
                            <a:spcAft>
                              <a:spcPts val="400"/>
                            </a:spcAft>
                          </a:pPr>
                          <a14:m>
                            <m:oMathPara xmlns:m="http://schemas.openxmlformats.org/officeDocument/2006/math">
                              <m:oMathParaPr>
                                <m:jc m:val="centerGroup"/>
                              </m:oMathParaPr>
                              <m:oMath xmlns:m="http://schemas.openxmlformats.org/officeDocument/2006/math">
                                <m:sSub>
                                  <m:sSubPr>
                                    <m:ctrlPr>
                                      <a:rPr lang="en-US" sz="1100" i="1">
                                        <a:effectLst/>
                                        <a:latin typeface="Cambria Math" panose="02040503050406030204" pitchFamily="18" charset="0"/>
                                      </a:rPr>
                                    </m:ctrlPr>
                                  </m:sSubPr>
                                  <m:e>
                                    <m:r>
                                      <a:rPr lang="en-US" sz="1100">
                                        <a:effectLst/>
                                        <a:latin typeface="Cambria Math" panose="02040503050406030204" pitchFamily="18" charset="0"/>
                                      </a:rPr>
                                      <m:t>𝑡</m:t>
                                    </m:r>
                                  </m:e>
                                  <m:sub>
                                    <m:r>
                                      <a:rPr lang="en-US" sz="1100">
                                        <a:effectLst/>
                                        <a:latin typeface="Cambria Math" panose="02040503050406030204" pitchFamily="18" charset="0"/>
                                      </a:rPr>
                                      <m:t>𝟏</m:t>
                                    </m:r>
                                  </m:sub>
                                </m:sSub>
                              </m:oMath>
                            </m:oMathPara>
                          </a14:m>
                          <a:endParaRPr lang="en-US" sz="1400">
                            <a:effectLst/>
                            <a:latin typeface="Times New Roman" panose="02020603050405020304" pitchFamily="18" charset="0"/>
                            <a:ea typeface="宋体" panose="02010600030101010101" pitchFamily="2" charset="-122"/>
                          </a:endParaRPr>
                        </a:p>
                      </a:txBody>
                      <a:tcPr marL="68580" marR="68580" marT="0" marB="0"/>
                    </a:tc>
                    <a:tc>
                      <a:txBody>
                        <a:bodyPr/>
                        <a:lstStyle/>
                        <a:p>
                          <a:pPr marL="0" marR="0" algn="just">
                            <a:spcBef>
                              <a:spcPts val="0"/>
                            </a:spcBef>
                            <a:spcAft>
                              <a:spcPts val="400"/>
                            </a:spcAft>
                          </a:pPr>
                          <a14:m>
                            <m:oMathPara xmlns:m="http://schemas.openxmlformats.org/officeDocument/2006/math">
                              <m:oMathParaPr>
                                <m:jc m:val="centerGroup"/>
                              </m:oMathParaPr>
                              <m:oMath xmlns:m="http://schemas.openxmlformats.org/officeDocument/2006/math">
                                <m:sSub>
                                  <m:sSubPr>
                                    <m:ctrlPr>
                                      <a:rPr lang="en-US" sz="1100" i="1">
                                        <a:effectLst/>
                                        <a:latin typeface="Cambria Math" panose="02040503050406030204" pitchFamily="18" charset="0"/>
                                      </a:rPr>
                                    </m:ctrlPr>
                                  </m:sSubPr>
                                  <m:e>
                                    <m:r>
                                      <a:rPr lang="en-US" sz="1100">
                                        <a:effectLst/>
                                        <a:latin typeface="Cambria Math" panose="02040503050406030204" pitchFamily="18" charset="0"/>
                                      </a:rPr>
                                      <m:t>𝑡</m:t>
                                    </m:r>
                                  </m:e>
                                  <m:sub>
                                    <m:r>
                                      <a:rPr lang="en-US" sz="1100">
                                        <a:effectLst/>
                                        <a:latin typeface="Cambria Math" panose="02040503050406030204" pitchFamily="18" charset="0"/>
                                      </a:rPr>
                                      <m:t>𝟐</m:t>
                                    </m:r>
                                  </m:sub>
                                </m:sSub>
                              </m:oMath>
                            </m:oMathPara>
                          </a14:m>
                          <a:endParaRPr lang="en-US" sz="1400">
                            <a:effectLst/>
                            <a:latin typeface="Times New Roman" panose="02020603050405020304" pitchFamily="18" charset="0"/>
                            <a:ea typeface="宋体" panose="02010600030101010101" pitchFamily="2" charset="-122"/>
                          </a:endParaRPr>
                        </a:p>
                      </a:txBody>
                      <a:tcPr marL="68580" marR="68580" marT="0" marB="0"/>
                    </a:tc>
                    <a:tc vMerge="1">
                      <a:txBody>
                        <a:bodyPr/>
                        <a:lstStyle/>
                        <a:p>
                          <a:endParaRPr lang="en-US"/>
                        </a:p>
                      </a:txBody>
                      <a:tcPr/>
                    </a:tc>
                  </a:tr>
                  <a:tr h="170988">
                    <a:tc rowSpan="3">
                      <a:txBody>
                        <a:bodyPr/>
                        <a:lstStyle/>
                        <a:p>
                          <a:pPr marL="0" marR="0" algn="ctr">
                            <a:spcBef>
                              <a:spcPts val="0"/>
                            </a:spcBef>
                            <a:spcAft>
                              <a:spcPts val="400"/>
                            </a:spcAft>
                          </a:pPr>
                          <a:r>
                            <a:rPr lang="en-US" sz="1100">
                              <a:effectLst/>
                            </a:rPr>
                            <a:t>Taxicab Data</a:t>
                          </a:r>
                          <a:endParaRPr lang="en-US" sz="1400">
                            <a:effectLst/>
                            <a:latin typeface="Times New Roman" panose="02020603050405020304" pitchFamily="18" charset="0"/>
                            <a:ea typeface="宋体" panose="02010600030101010101" pitchFamily="2" charset="-122"/>
                          </a:endParaRPr>
                        </a:p>
                      </a:txBody>
                      <a:tcPr marL="68580" marR="68580" marT="0" marB="0" anchor="ctr"/>
                    </a:tc>
                    <a:tc>
                      <a:txBody>
                        <a:bodyPr/>
                        <a:lstStyle/>
                        <a:p>
                          <a:pPr marL="0" marR="0" algn="ctr">
                            <a:spcBef>
                              <a:spcPts val="0"/>
                            </a:spcBef>
                            <a:spcAft>
                              <a:spcPts val="0"/>
                            </a:spcAft>
                          </a:pPr>
                          <a:r>
                            <a:rPr lang="en-US" sz="1100">
                              <a:effectLst/>
                            </a:rPr>
                            <a:t>In flow</a:t>
                          </a:r>
                          <a:endParaRPr lang="en-US" sz="1400">
                            <a:effectLst/>
                            <a:latin typeface="Times New Roman" panose="02020603050405020304" pitchFamily="18" charset="0"/>
                            <a:ea typeface="宋体" panose="02010600030101010101" pitchFamily="2" charset="-122"/>
                          </a:endParaRPr>
                        </a:p>
                      </a:txBody>
                      <a:tcPr marL="68580" marR="68580" marT="0" marB="0" anchor="ctr"/>
                    </a:tc>
                    <a:tc>
                      <a:txBody>
                        <a:bodyPr/>
                        <a:lstStyle/>
                        <a:p>
                          <a:pPr marL="0" marR="0" algn="ctr">
                            <a:spcBef>
                              <a:spcPts val="0"/>
                            </a:spcBef>
                            <a:spcAft>
                              <a:spcPts val="400"/>
                            </a:spcAft>
                          </a:pPr>
                          <a:r>
                            <a:rPr lang="zh-CN" sz="1100">
                              <a:effectLst/>
                            </a:rPr>
                            <a:t>0.</a:t>
                          </a:r>
                          <a:r>
                            <a:rPr lang="en-US" sz="1100">
                              <a:effectLst/>
                            </a:rPr>
                            <a:t>274</a:t>
                          </a:r>
                          <a:endParaRPr lang="en-US" sz="1400">
                            <a:effectLst/>
                            <a:latin typeface="Times New Roman" panose="02020603050405020304" pitchFamily="18" charset="0"/>
                            <a:ea typeface="宋体" panose="02010600030101010101" pitchFamily="2" charset="-122"/>
                          </a:endParaRPr>
                        </a:p>
                      </a:txBody>
                      <a:tcPr marL="68580" marR="68580" marT="0" marB="0"/>
                    </a:tc>
                    <a:tc>
                      <a:txBody>
                        <a:bodyPr/>
                        <a:lstStyle/>
                        <a:p>
                          <a:pPr marL="0" marR="0" algn="ctr">
                            <a:spcBef>
                              <a:spcPts val="0"/>
                            </a:spcBef>
                            <a:spcAft>
                              <a:spcPts val="400"/>
                            </a:spcAft>
                          </a:pPr>
                          <a:r>
                            <a:rPr lang="zh-CN" sz="1100">
                              <a:effectLst/>
                            </a:rPr>
                            <a:t>0.</a:t>
                          </a:r>
                          <a:r>
                            <a:rPr lang="en-US" sz="1100">
                              <a:effectLst/>
                            </a:rPr>
                            <a:t>593</a:t>
                          </a:r>
                          <a:endParaRPr lang="en-US" sz="1400">
                            <a:effectLst/>
                            <a:latin typeface="Times New Roman" panose="02020603050405020304" pitchFamily="18" charset="0"/>
                            <a:ea typeface="宋体" panose="02010600030101010101" pitchFamily="2" charset="-122"/>
                          </a:endParaRPr>
                        </a:p>
                      </a:txBody>
                      <a:tcPr marL="68580" marR="68580" marT="0" marB="0"/>
                    </a:tc>
                    <a:tc>
                      <a:txBody>
                        <a:bodyPr/>
                        <a:lstStyle/>
                        <a:p>
                          <a:pPr marL="0" marR="0" algn="ctr">
                            <a:spcBef>
                              <a:spcPts val="0"/>
                            </a:spcBef>
                            <a:spcAft>
                              <a:spcPts val="0"/>
                            </a:spcAft>
                          </a:pPr>
                          <a:r>
                            <a:rPr lang="en-US" sz="1100">
                              <a:effectLst/>
                            </a:rPr>
                            <a:t>0.822</a:t>
                          </a:r>
                          <a:endParaRPr lang="en-US" sz="1400">
                            <a:effectLst/>
                            <a:latin typeface="Times New Roman" panose="02020603050405020304" pitchFamily="18" charset="0"/>
                            <a:ea typeface="宋体" panose="02010600030101010101" pitchFamily="2" charset="-122"/>
                          </a:endParaRPr>
                        </a:p>
                      </a:txBody>
                      <a:tcPr marL="68580" marR="68580" marT="0" marB="0"/>
                    </a:tc>
                    <a:tc>
                      <a:txBody>
                        <a:bodyPr/>
                        <a:lstStyle/>
                        <a:p>
                          <a:pPr marL="0" marR="0" algn="ctr">
                            <a:spcBef>
                              <a:spcPts val="0"/>
                            </a:spcBef>
                            <a:spcAft>
                              <a:spcPts val="0"/>
                            </a:spcAft>
                          </a:pPr>
                          <a:r>
                            <a:rPr lang="en-US" sz="1100">
                              <a:effectLst/>
                            </a:rPr>
                            <a:t>0.932</a:t>
                          </a:r>
                          <a:endParaRPr lang="en-US" sz="1400">
                            <a:effectLst/>
                            <a:latin typeface="Times New Roman" panose="02020603050405020304" pitchFamily="18" charset="0"/>
                            <a:ea typeface="宋体" panose="02010600030101010101" pitchFamily="2" charset="-122"/>
                          </a:endParaRPr>
                        </a:p>
                      </a:txBody>
                      <a:tcPr marL="68580" marR="68580" marT="0" marB="0"/>
                    </a:tc>
                    <a:tc rowSpan="3">
                      <a:txBody>
                        <a:bodyPr/>
                        <a:lstStyle/>
                        <a:p>
                          <a:pPr marL="0" marR="0" algn="ctr">
                            <a:spcBef>
                              <a:spcPts val="0"/>
                            </a:spcBef>
                            <a:spcAft>
                              <a:spcPts val="0"/>
                            </a:spcAft>
                          </a:pPr>
                          <a:r>
                            <a:rPr lang="en-US" sz="1100">
                              <a:effectLst/>
                            </a:rPr>
                            <a:t> 0.571</a:t>
                          </a:r>
                          <a:endParaRPr lang="en-US" sz="1400">
                            <a:effectLst/>
                            <a:latin typeface="Times New Roman" panose="02020603050405020304" pitchFamily="18" charset="0"/>
                            <a:ea typeface="宋体" panose="02010600030101010101" pitchFamily="2" charset="-122"/>
                          </a:endParaRPr>
                        </a:p>
                      </a:txBody>
                      <a:tcPr marL="68580" marR="68580" marT="0" marB="0" anchor="ctr"/>
                    </a:tc>
                  </a:tr>
                  <a:tr h="170988">
                    <a:tc vMerge="1">
                      <a:txBody>
                        <a:bodyPr/>
                        <a:lstStyle/>
                        <a:p>
                          <a:endParaRPr lang="en-US"/>
                        </a:p>
                      </a:txBody>
                      <a:tcPr/>
                    </a:tc>
                    <a:tc>
                      <a:txBody>
                        <a:bodyPr/>
                        <a:lstStyle/>
                        <a:p>
                          <a:pPr marL="0" marR="0" algn="ctr">
                            <a:spcBef>
                              <a:spcPts val="0"/>
                            </a:spcBef>
                            <a:spcAft>
                              <a:spcPts val="400"/>
                            </a:spcAft>
                          </a:pPr>
                          <a:r>
                            <a:rPr lang="en-US" sz="1100">
                              <a:effectLst/>
                            </a:rPr>
                            <a:t>Out flow</a:t>
                          </a:r>
                          <a:endParaRPr lang="en-US" sz="1400">
                            <a:effectLst/>
                            <a:latin typeface="Times New Roman" panose="02020603050405020304" pitchFamily="18" charset="0"/>
                            <a:ea typeface="宋体" panose="02010600030101010101" pitchFamily="2" charset="-122"/>
                          </a:endParaRPr>
                        </a:p>
                      </a:txBody>
                      <a:tcPr marL="68580" marR="68580" marT="0" marB="0" anchor="ctr"/>
                    </a:tc>
                    <a:tc>
                      <a:txBody>
                        <a:bodyPr/>
                        <a:lstStyle/>
                        <a:p>
                          <a:pPr marL="0" marR="0" algn="ctr">
                            <a:spcBef>
                              <a:spcPts val="0"/>
                            </a:spcBef>
                            <a:spcAft>
                              <a:spcPts val="400"/>
                            </a:spcAft>
                          </a:pPr>
                          <a:r>
                            <a:rPr lang="en-US" sz="1100">
                              <a:effectLst/>
                            </a:rPr>
                            <a:t>0.383</a:t>
                          </a:r>
                          <a:endParaRPr lang="en-US" sz="1400">
                            <a:effectLst/>
                            <a:latin typeface="Times New Roman" panose="02020603050405020304" pitchFamily="18" charset="0"/>
                            <a:ea typeface="宋体" panose="02010600030101010101" pitchFamily="2" charset="-122"/>
                          </a:endParaRPr>
                        </a:p>
                      </a:txBody>
                      <a:tcPr marL="68580" marR="68580" marT="0" marB="0"/>
                    </a:tc>
                    <a:tc>
                      <a:txBody>
                        <a:bodyPr/>
                        <a:lstStyle/>
                        <a:p>
                          <a:pPr marL="0" marR="0" algn="ctr">
                            <a:spcBef>
                              <a:spcPts val="0"/>
                            </a:spcBef>
                            <a:spcAft>
                              <a:spcPts val="400"/>
                            </a:spcAft>
                          </a:pPr>
                          <a:r>
                            <a:rPr lang="en-US" sz="1100">
                              <a:effectLst/>
                            </a:rPr>
                            <a:t>0.282</a:t>
                          </a:r>
                          <a:endParaRPr lang="en-US" sz="1400">
                            <a:effectLst/>
                            <a:latin typeface="Times New Roman" panose="02020603050405020304" pitchFamily="18" charset="0"/>
                            <a:ea typeface="宋体" panose="02010600030101010101" pitchFamily="2" charset="-122"/>
                          </a:endParaRPr>
                        </a:p>
                      </a:txBody>
                      <a:tcPr marL="68580" marR="68580" marT="0" marB="0"/>
                    </a:tc>
                    <a:tc>
                      <a:txBody>
                        <a:bodyPr/>
                        <a:lstStyle/>
                        <a:p>
                          <a:pPr marL="0" marR="0" algn="ctr">
                            <a:spcBef>
                              <a:spcPts val="0"/>
                            </a:spcBef>
                            <a:spcAft>
                              <a:spcPts val="400"/>
                            </a:spcAft>
                          </a:pPr>
                          <a:r>
                            <a:rPr lang="en-US" sz="1100">
                              <a:effectLst/>
                            </a:rPr>
                            <a:t>0.612</a:t>
                          </a:r>
                          <a:endParaRPr lang="en-US" sz="1400">
                            <a:effectLst/>
                            <a:latin typeface="Times New Roman" panose="02020603050405020304" pitchFamily="18" charset="0"/>
                            <a:ea typeface="宋体" panose="02010600030101010101" pitchFamily="2" charset="-122"/>
                          </a:endParaRPr>
                        </a:p>
                      </a:txBody>
                      <a:tcPr marL="68580" marR="68580" marT="0" marB="0"/>
                    </a:tc>
                    <a:tc>
                      <a:txBody>
                        <a:bodyPr/>
                        <a:lstStyle/>
                        <a:p>
                          <a:pPr marL="0" marR="0" algn="ctr">
                            <a:spcBef>
                              <a:spcPts val="0"/>
                            </a:spcBef>
                            <a:spcAft>
                              <a:spcPts val="400"/>
                            </a:spcAft>
                          </a:pPr>
                          <a:r>
                            <a:rPr lang="en-US" sz="1100">
                              <a:effectLst/>
                            </a:rPr>
                            <a:t>0.202</a:t>
                          </a:r>
                          <a:endParaRPr lang="en-US" sz="1400">
                            <a:effectLst/>
                            <a:latin typeface="Times New Roman" panose="02020603050405020304" pitchFamily="18" charset="0"/>
                            <a:ea typeface="宋体" panose="02010600030101010101" pitchFamily="2" charset="-122"/>
                          </a:endParaRPr>
                        </a:p>
                      </a:txBody>
                      <a:tcPr marL="68580" marR="68580" marT="0" marB="0"/>
                    </a:tc>
                    <a:tc vMerge="1">
                      <a:txBody>
                        <a:bodyPr/>
                        <a:lstStyle/>
                        <a:p>
                          <a:endParaRPr lang="en-US"/>
                        </a:p>
                      </a:txBody>
                      <a:tcPr/>
                    </a:tc>
                  </a:tr>
                  <a:tr h="170988">
                    <a:tc vMerge="1">
                      <a:txBody>
                        <a:bodyPr/>
                        <a:lstStyle/>
                        <a:p>
                          <a:endParaRPr lang="en-US"/>
                        </a:p>
                      </a:txBody>
                      <a:tcPr/>
                    </a:tc>
                    <a:tc>
                      <a:txBody>
                        <a:bodyPr/>
                        <a:lstStyle/>
                        <a:p>
                          <a:pPr marL="0" marR="0" algn="ctr">
                            <a:spcBef>
                              <a:spcPts val="0"/>
                            </a:spcBef>
                            <a:spcAft>
                              <a:spcPts val="400"/>
                            </a:spcAft>
                          </a:pPr>
                          <a:r>
                            <a:rPr lang="en-US" sz="1100">
                              <a:effectLst/>
                            </a:rPr>
                            <a:t>Total</a:t>
                          </a:r>
                          <a:endParaRPr lang="en-US" sz="1400">
                            <a:effectLst/>
                            <a:latin typeface="Times New Roman" panose="02020603050405020304" pitchFamily="18" charset="0"/>
                            <a:ea typeface="宋体" panose="02010600030101010101" pitchFamily="2" charset="-122"/>
                          </a:endParaRPr>
                        </a:p>
                      </a:txBody>
                      <a:tcPr marL="68580" marR="68580" marT="0" marB="0" anchor="ctr"/>
                    </a:tc>
                    <a:tc gridSpan="2">
                      <a:txBody>
                        <a:bodyPr/>
                        <a:lstStyle/>
                        <a:p>
                          <a:pPr marL="0" marR="0" algn="ctr">
                            <a:spcBef>
                              <a:spcPts val="0"/>
                            </a:spcBef>
                            <a:spcAft>
                              <a:spcPts val="400"/>
                            </a:spcAft>
                          </a:pPr>
                          <a:r>
                            <a:rPr lang="en-US" sz="1100">
                              <a:effectLst/>
                            </a:rPr>
                            <a:t>0.404</a:t>
                          </a:r>
                          <a:endParaRPr lang="en-US" sz="1400">
                            <a:effectLst/>
                            <a:latin typeface="Times New Roman" panose="02020603050405020304" pitchFamily="18" charset="0"/>
                            <a:ea typeface="宋体" panose="02010600030101010101" pitchFamily="2" charset="-122"/>
                          </a:endParaRPr>
                        </a:p>
                      </a:txBody>
                      <a:tcPr marL="68580" marR="68580" marT="0" marB="0"/>
                    </a:tc>
                    <a:tc hMerge="1">
                      <a:txBody>
                        <a:bodyPr/>
                        <a:lstStyle/>
                        <a:p>
                          <a:endParaRPr lang="en-US"/>
                        </a:p>
                      </a:txBody>
                      <a:tcPr/>
                    </a:tc>
                    <a:tc gridSpan="2">
                      <a:txBody>
                        <a:bodyPr/>
                        <a:lstStyle/>
                        <a:p>
                          <a:pPr marL="0" marR="0" algn="ctr">
                            <a:spcBef>
                              <a:spcPts val="0"/>
                            </a:spcBef>
                            <a:spcAft>
                              <a:spcPts val="400"/>
                            </a:spcAft>
                          </a:pPr>
                          <a:r>
                            <a:rPr lang="en-US" sz="1100">
                              <a:effectLst/>
                            </a:rPr>
                            <a:t>0.700</a:t>
                          </a:r>
                          <a:endParaRPr lang="en-US" sz="1400">
                            <a:effectLst/>
                            <a:latin typeface="Times New Roman" panose="02020603050405020304" pitchFamily="18" charset="0"/>
                            <a:ea typeface="宋体" panose="02010600030101010101" pitchFamily="2" charset="-122"/>
                          </a:endParaRPr>
                        </a:p>
                      </a:txBody>
                      <a:tcPr marL="68580" marR="68580" marT="0" marB="0"/>
                    </a:tc>
                    <a:tc hMerge="1">
                      <a:txBody>
                        <a:bodyPr/>
                        <a:lstStyle/>
                        <a:p>
                          <a:endParaRPr lang="en-US"/>
                        </a:p>
                      </a:txBody>
                      <a:tcPr/>
                    </a:tc>
                    <a:tc vMerge="1">
                      <a:txBody>
                        <a:bodyPr/>
                        <a:lstStyle/>
                        <a:p>
                          <a:endParaRPr lang="en-US"/>
                        </a:p>
                      </a:txBody>
                      <a:tcPr/>
                    </a:tc>
                  </a:tr>
                  <a:tr h="170988">
                    <a:tc rowSpan="3">
                      <a:txBody>
                        <a:bodyPr/>
                        <a:lstStyle/>
                        <a:p>
                          <a:pPr marL="0" marR="0" algn="ctr">
                            <a:spcBef>
                              <a:spcPts val="0"/>
                            </a:spcBef>
                            <a:spcAft>
                              <a:spcPts val="0"/>
                            </a:spcAft>
                          </a:pPr>
                          <a:r>
                            <a:rPr lang="en-US" sz="1100">
                              <a:effectLst/>
                            </a:rPr>
                            <a:t>Bike Data</a:t>
                          </a:r>
                          <a:endParaRPr lang="en-US" sz="1400">
                            <a:effectLst/>
                            <a:latin typeface="Times New Roman" panose="02020603050405020304" pitchFamily="18" charset="0"/>
                            <a:ea typeface="宋体" panose="02010600030101010101" pitchFamily="2" charset="-122"/>
                          </a:endParaRPr>
                        </a:p>
                      </a:txBody>
                      <a:tcPr marL="68580" marR="68580" marT="0" marB="0" anchor="ctr"/>
                    </a:tc>
                    <a:tc>
                      <a:txBody>
                        <a:bodyPr/>
                        <a:lstStyle/>
                        <a:p>
                          <a:pPr marL="0" marR="0" algn="ctr">
                            <a:spcBef>
                              <a:spcPts val="0"/>
                            </a:spcBef>
                            <a:spcAft>
                              <a:spcPts val="0"/>
                            </a:spcAft>
                          </a:pPr>
                          <a:r>
                            <a:rPr lang="en-US" sz="1100">
                              <a:effectLst/>
                            </a:rPr>
                            <a:t>In flow</a:t>
                          </a:r>
                          <a:endParaRPr lang="en-US" sz="1400">
                            <a:effectLst/>
                            <a:latin typeface="Times New Roman" panose="02020603050405020304" pitchFamily="18" charset="0"/>
                            <a:ea typeface="宋体" panose="02010600030101010101" pitchFamily="2" charset="-122"/>
                          </a:endParaRPr>
                        </a:p>
                      </a:txBody>
                      <a:tcPr marL="68580" marR="68580" marT="0" marB="0" anchor="ctr"/>
                    </a:tc>
                    <a:tc>
                      <a:txBody>
                        <a:bodyPr/>
                        <a:lstStyle/>
                        <a:p>
                          <a:pPr marL="0" marR="0" algn="ctr">
                            <a:spcBef>
                              <a:spcPts val="0"/>
                            </a:spcBef>
                            <a:spcAft>
                              <a:spcPts val="0"/>
                            </a:spcAft>
                          </a:pPr>
                          <a:r>
                            <a:rPr lang="en-US" sz="1100">
                              <a:effectLst/>
                            </a:rPr>
                            <a:t>0.796</a:t>
                          </a:r>
                          <a:endParaRPr lang="en-US" sz="1400">
                            <a:effectLst/>
                            <a:latin typeface="Times New Roman" panose="02020603050405020304" pitchFamily="18" charset="0"/>
                            <a:ea typeface="宋体" panose="02010600030101010101" pitchFamily="2" charset="-122"/>
                          </a:endParaRPr>
                        </a:p>
                      </a:txBody>
                      <a:tcPr marL="68580" marR="68580" marT="0" marB="0"/>
                    </a:tc>
                    <a:tc>
                      <a:txBody>
                        <a:bodyPr/>
                        <a:lstStyle/>
                        <a:p>
                          <a:pPr marL="0" marR="0" algn="ctr">
                            <a:spcBef>
                              <a:spcPts val="0"/>
                            </a:spcBef>
                            <a:spcAft>
                              <a:spcPts val="0"/>
                            </a:spcAft>
                          </a:pPr>
                          <a:r>
                            <a:rPr lang="en-US" sz="1100">
                              <a:effectLst/>
                            </a:rPr>
                            <a:t>0.901</a:t>
                          </a:r>
                          <a:endParaRPr lang="en-US" sz="1400">
                            <a:effectLst/>
                            <a:latin typeface="Times New Roman" panose="02020603050405020304" pitchFamily="18" charset="0"/>
                            <a:ea typeface="宋体" panose="02010600030101010101" pitchFamily="2" charset="-122"/>
                          </a:endParaRPr>
                        </a:p>
                      </a:txBody>
                      <a:tcPr marL="68580" marR="68580" marT="0" marB="0"/>
                    </a:tc>
                    <a:tc>
                      <a:txBody>
                        <a:bodyPr/>
                        <a:lstStyle/>
                        <a:p>
                          <a:pPr marL="0" marR="0" algn="ctr">
                            <a:spcBef>
                              <a:spcPts val="0"/>
                            </a:spcBef>
                            <a:spcAft>
                              <a:spcPts val="0"/>
                            </a:spcAft>
                          </a:pPr>
                          <a:r>
                            <a:rPr lang="en-US" sz="1100">
                              <a:effectLst/>
                            </a:rPr>
                            <a:t>0.932</a:t>
                          </a:r>
                          <a:endParaRPr lang="en-US" sz="1400">
                            <a:effectLst/>
                            <a:latin typeface="Times New Roman" panose="02020603050405020304" pitchFamily="18" charset="0"/>
                            <a:ea typeface="宋体" panose="02010600030101010101" pitchFamily="2" charset="-122"/>
                          </a:endParaRPr>
                        </a:p>
                      </a:txBody>
                      <a:tcPr marL="68580" marR="68580" marT="0" marB="0"/>
                    </a:tc>
                    <a:tc>
                      <a:txBody>
                        <a:bodyPr/>
                        <a:lstStyle/>
                        <a:p>
                          <a:pPr marL="0" marR="0" algn="ctr">
                            <a:spcBef>
                              <a:spcPts val="0"/>
                            </a:spcBef>
                            <a:spcAft>
                              <a:spcPts val="0"/>
                            </a:spcAft>
                          </a:pPr>
                          <a:r>
                            <a:rPr lang="en-US" sz="1100">
                              <a:effectLst/>
                            </a:rPr>
                            <a:t>0.901</a:t>
                          </a:r>
                          <a:endParaRPr lang="en-US" sz="1400">
                            <a:effectLst/>
                            <a:latin typeface="Times New Roman" panose="02020603050405020304" pitchFamily="18" charset="0"/>
                            <a:ea typeface="宋体" panose="02010600030101010101" pitchFamily="2" charset="-122"/>
                          </a:endParaRPr>
                        </a:p>
                      </a:txBody>
                      <a:tcPr marL="68580" marR="68580" marT="0" marB="0"/>
                    </a:tc>
                    <a:tc rowSpan="3">
                      <a:txBody>
                        <a:bodyPr/>
                        <a:lstStyle/>
                        <a:p>
                          <a:pPr marL="0" marR="0" algn="ctr">
                            <a:spcBef>
                              <a:spcPts val="0"/>
                            </a:spcBef>
                            <a:spcAft>
                              <a:spcPts val="0"/>
                            </a:spcAft>
                          </a:pPr>
                          <a:r>
                            <a:rPr lang="en-US" sz="1100">
                              <a:effectLst/>
                            </a:rPr>
                            <a:t>0.912</a:t>
                          </a:r>
                          <a:endParaRPr lang="en-US" sz="1400">
                            <a:effectLst/>
                            <a:latin typeface="Times New Roman" panose="02020603050405020304" pitchFamily="18" charset="0"/>
                            <a:ea typeface="宋体" panose="02010600030101010101" pitchFamily="2" charset="-122"/>
                          </a:endParaRPr>
                        </a:p>
                      </a:txBody>
                      <a:tcPr marL="68580" marR="68580" marT="0" marB="0" anchor="ctr"/>
                    </a:tc>
                  </a:tr>
                  <a:tr h="170988">
                    <a:tc vMerge="1">
                      <a:txBody>
                        <a:bodyPr/>
                        <a:lstStyle/>
                        <a:p>
                          <a:endParaRPr lang="en-US"/>
                        </a:p>
                      </a:txBody>
                      <a:tcPr/>
                    </a:tc>
                    <a:tc>
                      <a:txBody>
                        <a:bodyPr/>
                        <a:lstStyle/>
                        <a:p>
                          <a:pPr marL="0" marR="0" algn="ctr">
                            <a:spcBef>
                              <a:spcPts val="0"/>
                            </a:spcBef>
                            <a:spcAft>
                              <a:spcPts val="400"/>
                            </a:spcAft>
                          </a:pPr>
                          <a:r>
                            <a:rPr lang="en-US" sz="1100">
                              <a:effectLst/>
                            </a:rPr>
                            <a:t>Out flow</a:t>
                          </a:r>
                          <a:endParaRPr lang="en-US" sz="1400">
                            <a:effectLst/>
                            <a:latin typeface="Times New Roman" panose="02020603050405020304" pitchFamily="18" charset="0"/>
                            <a:ea typeface="宋体" panose="02010600030101010101" pitchFamily="2" charset="-122"/>
                          </a:endParaRPr>
                        </a:p>
                      </a:txBody>
                      <a:tcPr marL="68580" marR="68580" marT="0" marB="0" anchor="ctr"/>
                    </a:tc>
                    <a:tc>
                      <a:txBody>
                        <a:bodyPr/>
                        <a:lstStyle/>
                        <a:p>
                          <a:pPr marL="0" marR="0" algn="ctr">
                            <a:spcBef>
                              <a:spcPts val="0"/>
                            </a:spcBef>
                            <a:spcAft>
                              <a:spcPts val="400"/>
                            </a:spcAft>
                          </a:pPr>
                          <a:r>
                            <a:rPr lang="en-US" sz="1100">
                              <a:effectLst/>
                            </a:rPr>
                            <a:t>0.872</a:t>
                          </a:r>
                          <a:endParaRPr lang="en-US" sz="1400">
                            <a:effectLst/>
                            <a:latin typeface="Times New Roman" panose="02020603050405020304" pitchFamily="18" charset="0"/>
                            <a:ea typeface="宋体" panose="02010600030101010101" pitchFamily="2" charset="-122"/>
                          </a:endParaRPr>
                        </a:p>
                      </a:txBody>
                      <a:tcPr marL="68580" marR="68580" marT="0" marB="0"/>
                    </a:tc>
                    <a:tc>
                      <a:txBody>
                        <a:bodyPr/>
                        <a:lstStyle/>
                        <a:p>
                          <a:pPr marL="0" marR="0" algn="ctr">
                            <a:spcBef>
                              <a:spcPts val="0"/>
                            </a:spcBef>
                            <a:spcAft>
                              <a:spcPts val="400"/>
                            </a:spcAft>
                          </a:pPr>
                          <a:r>
                            <a:rPr lang="en-US" sz="1100">
                              <a:effectLst/>
                            </a:rPr>
                            <a:t>0.953</a:t>
                          </a:r>
                          <a:endParaRPr lang="en-US" sz="1400">
                            <a:effectLst/>
                            <a:latin typeface="Times New Roman" panose="02020603050405020304" pitchFamily="18" charset="0"/>
                            <a:ea typeface="宋体" panose="02010600030101010101" pitchFamily="2" charset="-122"/>
                          </a:endParaRPr>
                        </a:p>
                      </a:txBody>
                      <a:tcPr marL="68580" marR="68580" marT="0" marB="0"/>
                    </a:tc>
                    <a:tc>
                      <a:txBody>
                        <a:bodyPr/>
                        <a:lstStyle/>
                        <a:p>
                          <a:pPr marL="0" marR="0" algn="ctr">
                            <a:spcBef>
                              <a:spcPts val="0"/>
                            </a:spcBef>
                            <a:spcAft>
                              <a:spcPts val="400"/>
                            </a:spcAft>
                          </a:pPr>
                          <a:r>
                            <a:rPr lang="en-US" sz="1100">
                              <a:effectLst/>
                            </a:rPr>
                            <a:t>0.983</a:t>
                          </a:r>
                          <a:endParaRPr lang="en-US" sz="1400">
                            <a:effectLst/>
                            <a:latin typeface="Times New Roman" panose="02020603050405020304" pitchFamily="18" charset="0"/>
                            <a:ea typeface="宋体" panose="02010600030101010101" pitchFamily="2" charset="-122"/>
                          </a:endParaRPr>
                        </a:p>
                      </a:txBody>
                      <a:tcPr marL="68580" marR="68580" marT="0" marB="0"/>
                    </a:tc>
                    <a:tc>
                      <a:txBody>
                        <a:bodyPr/>
                        <a:lstStyle/>
                        <a:p>
                          <a:pPr marL="0" marR="0" algn="ctr">
                            <a:spcBef>
                              <a:spcPts val="0"/>
                            </a:spcBef>
                            <a:spcAft>
                              <a:spcPts val="400"/>
                            </a:spcAft>
                          </a:pPr>
                          <a:r>
                            <a:rPr lang="en-US" sz="1100">
                              <a:effectLst/>
                            </a:rPr>
                            <a:t>0.987</a:t>
                          </a:r>
                          <a:endParaRPr lang="en-US" sz="1400">
                            <a:effectLst/>
                            <a:latin typeface="Times New Roman" panose="02020603050405020304" pitchFamily="18" charset="0"/>
                            <a:ea typeface="宋体" panose="02010600030101010101" pitchFamily="2" charset="-122"/>
                          </a:endParaRPr>
                        </a:p>
                      </a:txBody>
                      <a:tcPr marL="68580" marR="68580" marT="0" marB="0"/>
                    </a:tc>
                    <a:tc vMerge="1">
                      <a:txBody>
                        <a:bodyPr/>
                        <a:lstStyle/>
                        <a:p>
                          <a:endParaRPr lang="en-US"/>
                        </a:p>
                      </a:txBody>
                      <a:tcPr/>
                    </a:tc>
                  </a:tr>
                  <a:tr h="230110">
                    <a:tc vMerge="1">
                      <a:txBody>
                        <a:bodyPr/>
                        <a:lstStyle/>
                        <a:p>
                          <a:endParaRPr lang="en-US"/>
                        </a:p>
                      </a:txBody>
                      <a:tcPr/>
                    </a:tc>
                    <a:tc>
                      <a:txBody>
                        <a:bodyPr/>
                        <a:lstStyle/>
                        <a:p>
                          <a:pPr marL="0" marR="0" algn="ctr">
                            <a:spcBef>
                              <a:spcPts val="0"/>
                            </a:spcBef>
                            <a:spcAft>
                              <a:spcPts val="400"/>
                            </a:spcAft>
                          </a:pPr>
                          <a:r>
                            <a:rPr lang="en-US" sz="1100">
                              <a:effectLst/>
                            </a:rPr>
                            <a:t>Total</a:t>
                          </a:r>
                          <a:endParaRPr lang="en-US" sz="1400">
                            <a:effectLst/>
                            <a:latin typeface="Times New Roman" panose="02020603050405020304" pitchFamily="18" charset="0"/>
                            <a:ea typeface="宋体" panose="02010600030101010101" pitchFamily="2" charset="-122"/>
                          </a:endParaRPr>
                        </a:p>
                      </a:txBody>
                      <a:tcPr marL="68580" marR="68580" marT="0" marB="0" anchor="ctr"/>
                    </a:tc>
                    <a:tc gridSpan="2">
                      <a:txBody>
                        <a:bodyPr/>
                        <a:lstStyle/>
                        <a:p>
                          <a:pPr marL="0" marR="0" algn="ctr">
                            <a:spcBef>
                              <a:spcPts val="0"/>
                            </a:spcBef>
                            <a:spcAft>
                              <a:spcPts val="400"/>
                            </a:spcAft>
                          </a:pPr>
                          <a:r>
                            <a:rPr lang="en-US" sz="1100" dirty="0">
                              <a:effectLst/>
                            </a:rPr>
                            <a:t>0.882</a:t>
                          </a:r>
                          <a:endParaRPr lang="en-US" sz="1400" dirty="0">
                            <a:effectLst/>
                            <a:latin typeface="Times New Roman" panose="02020603050405020304" pitchFamily="18" charset="0"/>
                            <a:ea typeface="宋体" panose="02010600030101010101" pitchFamily="2" charset="-122"/>
                          </a:endParaRPr>
                        </a:p>
                      </a:txBody>
                      <a:tcPr marL="68580" marR="68580" marT="0" marB="0"/>
                    </a:tc>
                    <a:tc hMerge="1">
                      <a:txBody>
                        <a:bodyPr/>
                        <a:lstStyle/>
                        <a:p>
                          <a:endParaRPr lang="en-US"/>
                        </a:p>
                      </a:txBody>
                      <a:tcPr/>
                    </a:tc>
                    <a:tc gridSpan="2">
                      <a:txBody>
                        <a:bodyPr/>
                        <a:lstStyle/>
                        <a:p>
                          <a:pPr marL="0" marR="0" algn="ctr">
                            <a:spcBef>
                              <a:spcPts val="0"/>
                            </a:spcBef>
                            <a:spcAft>
                              <a:spcPts val="400"/>
                            </a:spcAft>
                          </a:pPr>
                          <a:r>
                            <a:rPr lang="en-US" sz="1100">
                              <a:effectLst/>
                            </a:rPr>
                            <a:t>0.940</a:t>
                          </a:r>
                          <a:endParaRPr lang="en-US" sz="1400">
                            <a:effectLst/>
                            <a:latin typeface="Times New Roman" panose="02020603050405020304" pitchFamily="18" charset="0"/>
                            <a:ea typeface="宋体" panose="02010600030101010101" pitchFamily="2" charset="-122"/>
                          </a:endParaRPr>
                        </a:p>
                      </a:txBody>
                      <a:tcPr marL="68580" marR="68580" marT="0" marB="0"/>
                    </a:tc>
                    <a:tc hMerge="1">
                      <a:txBody>
                        <a:bodyPr/>
                        <a:lstStyle/>
                        <a:p>
                          <a:endParaRPr lang="en-US"/>
                        </a:p>
                      </a:txBody>
                      <a:tcPr/>
                    </a:tc>
                    <a:tc vMerge="1">
                      <a:txBody>
                        <a:bodyPr/>
                        <a:lstStyle/>
                        <a:p>
                          <a:endParaRPr lang="en-US"/>
                        </a:p>
                      </a:txBody>
                      <a:tcPr/>
                    </a:tc>
                  </a:tr>
                  <a:tr h="250692">
                    <a:tc>
                      <a:txBody>
                        <a:bodyPr/>
                        <a:lstStyle/>
                        <a:p>
                          <a:pPr marL="0" marR="0" algn="ctr">
                            <a:spcBef>
                              <a:spcPts val="0"/>
                            </a:spcBef>
                            <a:spcAft>
                              <a:spcPts val="0"/>
                            </a:spcAft>
                          </a:pPr>
                          <a:r>
                            <a:rPr lang="en-US" sz="1100">
                              <a:effectLst/>
                            </a:rPr>
                            <a:t>311 Data</a:t>
                          </a:r>
                          <a:endParaRPr lang="en-US" sz="1400">
                            <a:effectLst/>
                            <a:latin typeface="Times New Roman" panose="02020603050405020304" pitchFamily="18" charset="0"/>
                            <a:ea typeface="宋体" panose="02010600030101010101" pitchFamily="2" charset="-122"/>
                          </a:endParaRPr>
                        </a:p>
                      </a:txBody>
                      <a:tcPr marL="68580" marR="68580" marT="0" marB="0" anchor="ctr"/>
                    </a:tc>
                    <a:tc>
                      <a:txBody>
                        <a:bodyPr/>
                        <a:lstStyle/>
                        <a:p>
                          <a:pPr marL="0" marR="0" algn="ctr">
                            <a:spcBef>
                              <a:spcPts val="0"/>
                            </a:spcBef>
                            <a:spcAft>
                              <a:spcPts val="0"/>
                            </a:spcAft>
                          </a:pPr>
                          <a:r>
                            <a:rPr lang="en-US" sz="1100" dirty="0">
                              <a:effectLst/>
                            </a:rPr>
                            <a:t>Complaints</a:t>
                          </a:r>
                          <a:endParaRPr lang="en-US" sz="14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marL="0" marR="0" algn="ctr">
                            <a:spcBef>
                              <a:spcPts val="0"/>
                            </a:spcBef>
                            <a:spcAft>
                              <a:spcPts val="400"/>
                            </a:spcAft>
                          </a:pPr>
                          <a:r>
                            <a:rPr lang="en-US" sz="1100" dirty="0">
                              <a:effectLst/>
                            </a:rPr>
                            <a:t>\</a:t>
                          </a:r>
                          <a:endParaRPr lang="en-US" sz="1400" dirty="0">
                            <a:effectLst/>
                            <a:latin typeface="Times New Roman" panose="02020603050405020304" pitchFamily="18" charset="0"/>
                            <a:ea typeface="宋体" panose="02010600030101010101" pitchFamily="2" charset="-122"/>
                          </a:endParaRPr>
                        </a:p>
                      </a:txBody>
                      <a:tcPr marL="68580" marR="68580" marT="0" marB="0"/>
                    </a:tc>
                    <a:tc>
                      <a:txBody>
                        <a:bodyPr/>
                        <a:lstStyle/>
                        <a:p>
                          <a:pPr marL="0" marR="0" algn="ctr">
                            <a:spcBef>
                              <a:spcPts val="0"/>
                            </a:spcBef>
                            <a:spcAft>
                              <a:spcPts val="400"/>
                            </a:spcAft>
                          </a:pPr>
                          <a:r>
                            <a:rPr lang="en-US" sz="1100">
                              <a:effectLst/>
                            </a:rPr>
                            <a:t>\</a:t>
                          </a:r>
                          <a:endParaRPr lang="en-US" sz="1400">
                            <a:effectLst/>
                            <a:latin typeface="Times New Roman" panose="02020603050405020304" pitchFamily="18" charset="0"/>
                            <a:ea typeface="宋体" panose="02010600030101010101" pitchFamily="2" charset="-122"/>
                          </a:endParaRPr>
                        </a:p>
                      </a:txBody>
                      <a:tcPr marL="68580" marR="68580" marT="0" marB="0"/>
                    </a:tc>
                    <a:tc>
                      <a:txBody>
                        <a:bodyPr/>
                        <a:lstStyle/>
                        <a:p>
                          <a:pPr marL="0" marR="0" algn="ctr">
                            <a:spcBef>
                              <a:spcPts val="0"/>
                            </a:spcBef>
                            <a:spcAft>
                              <a:spcPts val="400"/>
                            </a:spcAft>
                          </a:pPr>
                          <a:r>
                            <a:rPr lang="en-US" sz="1100">
                              <a:effectLst/>
                            </a:rPr>
                            <a:t>\</a:t>
                          </a:r>
                          <a:endParaRPr lang="en-US" sz="1400">
                            <a:effectLst/>
                            <a:latin typeface="Times New Roman" panose="02020603050405020304" pitchFamily="18" charset="0"/>
                            <a:ea typeface="宋体" panose="02010600030101010101" pitchFamily="2" charset="-122"/>
                          </a:endParaRPr>
                        </a:p>
                      </a:txBody>
                      <a:tcPr marL="68580" marR="68580" marT="0" marB="0"/>
                    </a:tc>
                    <a:tc>
                      <a:txBody>
                        <a:bodyPr/>
                        <a:lstStyle/>
                        <a:p>
                          <a:pPr marL="0" marR="0" algn="ctr">
                            <a:spcBef>
                              <a:spcPts val="0"/>
                            </a:spcBef>
                            <a:spcAft>
                              <a:spcPts val="400"/>
                            </a:spcAft>
                          </a:pPr>
                          <a:r>
                            <a:rPr lang="en-US" sz="1100">
                              <a:effectLst/>
                            </a:rPr>
                            <a:t>\</a:t>
                          </a:r>
                          <a:endParaRPr lang="en-US" sz="1400">
                            <a:effectLst/>
                            <a:latin typeface="Times New Roman" panose="02020603050405020304" pitchFamily="18" charset="0"/>
                            <a:ea typeface="宋体" panose="02010600030101010101" pitchFamily="2" charset="-122"/>
                          </a:endParaRPr>
                        </a:p>
                      </a:txBody>
                      <a:tcPr marL="68580" marR="68580" marT="0" marB="0"/>
                    </a:tc>
                    <a:tc>
                      <a:txBody>
                        <a:bodyPr/>
                        <a:lstStyle/>
                        <a:p>
                          <a:pPr marL="0" marR="0" algn="ctr">
                            <a:spcBef>
                              <a:spcPts val="0"/>
                            </a:spcBef>
                            <a:spcAft>
                              <a:spcPts val="400"/>
                            </a:spcAft>
                          </a:pPr>
                          <a:r>
                            <a:rPr lang="en-US" sz="1100" dirty="0">
                              <a:effectLst/>
                            </a:rPr>
                            <a:t>0.256</a:t>
                          </a:r>
                          <a:endParaRPr lang="en-US" sz="1400" dirty="0">
                            <a:effectLst/>
                            <a:latin typeface="Times New Roman" panose="02020603050405020304" pitchFamily="18" charset="0"/>
                            <a:ea typeface="宋体" panose="02010600030101010101" pitchFamily="2" charset="-122"/>
                          </a:endParaRPr>
                        </a:p>
                      </a:txBody>
                      <a:tcPr marL="68580" marR="68580" marT="0" marB="0" anchor="ctr"/>
                    </a:tc>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2676051161"/>
                  </p:ext>
                </p:extLst>
              </p:nvPr>
            </p:nvGraphicFramePr>
            <p:xfrm>
              <a:off x="738188" y="3905250"/>
              <a:ext cx="4814887" cy="1786282"/>
            </p:xfrm>
            <a:graphic>
              <a:graphicData uri="http://schemas.openxmlformats.org/drawingml/2006/table">
                <a:tbl>
                  <a:tblPr firstRow="1" firstCol="1" bandRow="1">
                    <a:tableStyleId>{5C22544A-7EE6-4342-B048-85BDC9FD1C3A}</a:tableStyleId>
                  </a:tblPr>
                  <a:tblGrid>
                    <a:gridCol w="997644"/>
                    <a:gridCol w="816254"/>
                    <a:gridCol w="634864"/>
                    <a:gridCol w="544168"/>
                    <a:gridCol w="544168"/>
                    <a:gridCol w="544168"/>
                    <a:gridCol w="733621"/>
                  </a:tblGrid>
                  <a:tr h="225270">
                    <a:tc rowSpan="2">
                      <a:txBody>
                        <a:bodyPr/>
                        <a:lstStyle/>
                        <a:p>
                          <a:pPr marL="0" marR="0" algn="ctr">
                            <a:spcBef>
                              <a:spcPts val="0"/>
                            </a:spcBef>
                            <a:spcAft>
                              <a:spcPts val="400"/>
                            </a:spcAft>
                          </a:pPr>
                          <a:r>
                            <a:rPr lang="en-US" sz="1100" dirty="0">
                              <a:effectLst/>
                            </a:rPr>
                            <a:t>Data sources</a:t>
                          </a:r>
                          <a:endParaRPr lang="en-US" sz="1400" dirty="0">
                            <a:effectLst/>
                            <a:latin typeface="Times New Roman" panose="02020603050405020304" pitchFamily="18" charset="0"/>
                            <a:ea typeface="宋体" panose="02010600030101010101" pitchFamily="2" charset="-122"/>
                          </a:endParaRPr>
                        </a:p>
                      </a:txBody>
                      <a:tcPr marL="68580" marR="68580" marT="0" marB="0" anchor="ctr"/>
                    </a:tc>
                    <a:tc rowSpan="2">
                      <a:txBody>
                        <a:bodyPr/>
                        <a:lstStyle/>
                        <a:p>
                          <a:pPr marL="0" marR="0" algn="just">
                            <a:spcBef>
                              <a:spcPts val="0"/>
                            </a:spcBef>
                            <a:spcAft>
                              <a:spcPts val="400"/>
                            </a:spcAft>
                          </a:pPr>
                          <a:r>
                            <a:rPr lang="en-US" sz="1100">
                              <a:effectLst/>
                            </a:rPr>
                            <a:t>Properties</a:t>
                          </a:r>
                          <a:endParaRPr lang="en-US" sz="1400">
                            <a:effectLst/>
                            <a:latin typeface="Times New Roman" panose="02020603050405020304" pitchFamily="18" charset="0"/>
                            <a:ea typeface="宋体" panose="02010600030101010101" pitchFamily="2" charset="-122"/>
                          </a:endParaRPr>
                        </a:p>
                      </a:txBody>
                      <a:tcPr marL="68580" marR="68580" marT="0" marB="0" anchor="ctr"/>
                    </a:tc>
                    <a:tc gridSpan="2">
                      <a:txBody>
                        <a:bodyPr/>
                        <a:lstStyle/>
                        <a:p>
                          <a:endParaRPr lang="en-US"/>
                        </a:p>
                      </a:txBody>
                      <a:tcPr marL="68580" marR="68580" marT="0" marB="0">
                        <a:blipFill rotWithShape="0">
                          <a:blip r:embed="rId4"/>
                          <a:stretch>
                            <a:fillRect l="-154922" t="-2703" r="-157513" b="-716216"/>
                          </a:stretch>
                        </a:blipFill>
                      </a:tcPr>
                    </a:tc>
                    <a:tc hMerge="1">
                      <a:txBody>
                        <a:bodyPr/>
                        <a:lstStyle/>
                        <a:p>
                          <a:endParaRPr lang="en-US"/>
                        </a:p>
                      </a:txBody>
                      <a:tcPr/>
                    </a:tc>
                    <a:tc gridSpan="2">
                      <a:txBody>
                        <a:bodyPr/>
                        <a:lstStyle/>
                        <a:p>
                          <a:endParaRPr lang="en-US"/>
                        </a:p>
                      </a:txBody>
                      <a:tcPr marL="68580" marR="68580" marT="0" marB="0">
                        <a:blipFill rotWithShape="0">
                          <a:blip r:embed="rId4"/>
                          <a:stretch>
                            <a:fillRect l="-274860" t="-2703" r="-69832" b="-716216"/>
                          </a:stretch>
                        </a:blipFill>
                      </a:tcPr>
                    </a:tc>
                    <a:tc hMerge="1">
                      <a:txBody>
                        <a:bodyPr/>
                        <a:lstStyle/>
                        <a:p>
                          <a:endParaRPr lang="en-US"/>
                        </a:p>
                      </a:txBody>
                      <a:tcPr/>
                    </a:tc>
                    <a:tc rowSpan="2">
                      <a:txBody>
                        <a:bodyPr/>
                        <a:lstStyle/>
                        <a:p>
                          <a:endParaRPr lang="en-US"/>
                        </a:p>
                      </a:txBody>
                      <a:tcPr marL="68580" marR="68580" marT="0" marB="0" anchor="ctr">
                        <a:blipFill rotWithShape="0">
                          <a:blip r:embed="rId4"/>
                          <a:stretch>
                            <a:fillRect l="-559167" t="-1351" r="-4167" b="-308108"/>
                          </a:stretch>
                        </a:blipFill>
                      </a:tcPr>
                    </a:tc>
                  </a:tr>
                  <a:tr h="225270">
                    <a:tc vMerge="1">
                      <a:txBody>
                        <a:bodyPr/>
                        <a:lstStyle/>
                        <a:p>
                          <a:endParaRPr lang="en-US"/>
                        </a:p>
                      </a:txBody>
                      <a:tcPr/>
                    </a:tc>
                    <a:tc vMerge="1">
                      <a:txBody>
                        <a:bodyPr/>
                        <a:lstStyle/>
                        <a:p>
                          <a:endParaRPr lang="en-US"/>
                        </a:p>
                      </a:txBody>
                      <a:tcPr/>
                    </a:tc>
                    <a:tc>
                      <a:txBody>
                        <a:bodyPr/>
                        <a:lstStyle/>
                        <a:p>
                          <a:endParaRPr lang="en-US"/>
                        </a:p>
                      </a:txBody>
                      <a:tcPr marL="68580" marR="68580" marT="0" marB="0">
                        <a:blipFill rotWithShape="0">
                          <a:blip r:embed="rId4"/>
                          <a:stretch>
                            <a:fillRect l="-287500" t="-102703" r="-377885" b="-616216"/>
                          </a:stretch>
                        </a:blipFill>
                      </a:tcPr>
                    </a:tc>
                    <a:tc>
                      <a:txBody>
                        <a:bodyPr/>
                        <a:lstStyle/>
                        <a:p>
                          <a:endParaRPr lang="en-US"/>
                        </a:p>
                      </a:txBody>
                      <a:tcPr marL="68580" marR="68580" marT="0" marB="0">
                        <a:blipFill rotWithShape="0">
                          <a:blip r:embed="rId4"/>
                          <a:stretch>
                            <a:fillRect l="-452809" t="-102703" r="-341573" b="-616216"/>
                          </a:stretch>
                        </a:blipFill>
                      </a:tcPr>
                    </a:tc>
                    <a:tc>
                      <a:txBody>
                        <a:bodyPr/>
                        <a:lstStyle/>
                        <a:p>
                          <a:endParaRPr lang="en-US"/>
                        </a:p>
                      </a:txBody>
                      <a:tcPr marL="68580" marR="68580" marT="0" marB="0">
                        <a:blipFill rotWithShape="0">
                          <a:blip r:embed="rId4"/>
                          <a:stretch>
                            <a:fillRect l="-552809" t="-102703" r="-241573" b="-616216"/>
                          </a:stretch>
                        </a:blipFill>
                      </a:tcPr>
                    </a:tc>
                    <a:tc>
                      <a:txBody>
                        <a:bodyPr/>
                        <a:lstStyle/>
                        <a:p>
                          <a:endParaRPr lang="en-US"/>
                        </a:p>
                      </a:txBody>
                      <a:tcPr marL="68580" marR="68580" marT="0" marB="0">
                        <a:blipFill rotWithShape="0">
                          <a:blip r:embed="rId4"/>
                          <a:stretch>
                            <a:fillRect l="-645556" t="-102703" r="-138889" b="-616216"/>
                          </a:stretch>
                        </a:blipFill>
                      </a:tcPr>
                    </a:tc>
                    <a:tc vMerge="1">
                      <a:txBody>
                        <a:bodyPr/>
                        <a:lstStyle/>
                        <a:p>
                          <a:endParaRPr lang="en-US"/>
                        </a:p>
                      </a:txBody>
                      <a:tcPr/>
                    </a:tc>
                  </a:tr>
                  <a:tr h="170988">
                    <a:tc rowSpan="3">
                      <a:txBody>
                        <a:bodyPr/>
                        <a:lstStyle/>
                        <a:p>
                          <a:pPr marL="0" marR="0" algn="ctr">
                            <a:spcBef>
                              <a:spcPts val="0"/>
                            </a:spcBef>
                            <a:spcAft>
                              <a:spcPts val="400"/>
                            </a:spcAft>
                          </a:pPr>
                          <a:r>
                            <a:rPr lang="en-US" sz="1100">
                              <a:effectLst/>
                            </a:rPr>
                            <a:t>Taxicab Data</a:t>
                          </a:r>
                          <a:endParaRPr lang="en-US" sz="1400">
                            <a:effectLst/>
                            <a:latin typeface="Times New Roman" panose="02020603050405020304" pitchFamily="18" charset="0"/>
                            <a:ea typeface="宋体" panose="02010600030101010101" pitchFamily="2" charset="-122"/>
                          </a:endParaRPr>
                        </a:p>
                      </a:txBody>
                      <a:tcPr marL="68580" marR="68580" marT="0" marB="0" anchor="ctr"/>
                    </a:tc>
                    <a:tc>
                      <a:txBody>
                        <a:bodyPr/>
                        <a:lstStyle/>
                        <a:p>
                          <a:pPr marL="0" marR="0" algn="ctr">
                            <a:spcBef>
                              <a:spcPts val="0"/>
                            </a:spcBef>
                            <a:spcAft>
                              <a:spcPts val="0"/>
                            </a:spcAft>
                          </a:pPr>
                          <a:r>
                            <a:rPr lang="en-US" sz="1100">
                              <a:effectLst/>
                            </a:rPr>
                            <a:t>In flow</a:t>
                          </a:r>
                          <a:endParaRPr lang="en-US" sz="1400">
                            <a:effectLst/>
                            <a:latin typeface="Times New Roman" panose="02020603050405020304" pitchFamily="18" charset="0"/>
                            <a:ea typeface="宋体" panose="02010600030101010101" pitchFamily="2" charset="-122"/>
                          </a:endParaRPr>
                        </a:p>
                      </a:txBody>
                      <a:tcPr marL="68580" marR="68580" marT="0" marB="0" anchor="ctr"/>
                    </a:tc>
                    <a:tc>
                      <a:txBody>
                        <a:bodyPr/>
                        <a:lstStyle/>
                        <a:p>
                          <a:pPr marL="0" marR="0" algn="ctr">
                            <a:spcBef>
                              <a:spcPts val="0"/>
                            </a:spcBef>
                            <a:spcAft>
                              <a:spcPts val="400"/>
                            </a:spcAft>
                          </a:pPr>
                          <a:r>
                            <a:rPr lang="zh-CN" sz="1100">
                              <a:effectLst/>
                            </a:rPr>
                            <a:t>0.</a:t>
                          </a:r>
                          <a:r>
                            <a:rPr lang="en-US" sz="1100">
                              <a:effectLst/>
                            </a:rPr>
                            <a:t>274</a:t>
                          </a:r>
                          <a:endParaRPr lang="en-US" sz="1400">
                            <a:effectLst/>
                            <a:latin typeface="Times New Roman" panose="02020603050405020304" pitchFamily="18" charset="0"/>
                            <a:ea typeface="宋体" panose="02010600030101010101" pitchFamily="2" charset="-122"/>
                          </a:endParaRPr>
                        </a:p>
                      </a:txBody>
                      <a:tcPr marL="68580" marR="68580" marT="0" marB="0"/>
                    </a:tc>
                    <a:tc>
                      <a:txBody>
                        <a:bodyPr/>
                        <a:lstStyle/>
                        <a:p>
                          <a:pPr marL="0" marR="0" algn="ctr">
                            <a:spcBef>
                              <a:spcPts val="0"/>
                            </a:spcBef>
                            <a:spcAft>
                              <a:spcPts val="400"/>
                            </a:spcAft>
                          </a:pPr>
                          <a:r>
                            <a:rPr lang="zh-CN" sz="1100">
                              <a:effectLst/>
                            </a:rPr>
                            <a:t>0.</a:t>
                          </a:r>
                          <a:r>
                            <a:rPr lang="en-US" sz="1100">
                              <a:effectLst/>
                            </a:rPr>
                            <a:t>593</a:t>
                          </a:r>
                          <a:endParaRPr lang="en-US" sz="1400">
                            <a:effectLst/>
                            <a:latin typeface="Times New Roman" panose="02020603050405020304" pitchFamily="18" charset="0"/>
                            <a:ea typeface="宋体" panose="02010600030101010101" pitchFamily="2" charset="-122"/>
                          </a:endParaRPr>
                        </a:p>
                      </a:txBody>
                      <a:tcPr marL="68580" marR="68580" marT="0" marB="0"/>
                    </a:tc>
                    <a:tc>
                      <a:txBody>
                        <a:bodyPr/>
                        <a:lstStyle/>
                        <a:p>
                          <a:pPr marL="0" marR="0" algn="ctr">
                            <a:spcBef>
                              <a:spcPts val="0"/>
                            </a:spcBef>
                            <a:spcAft>
                              <a:spcPts val="0"/>
                            </a:spcAft>
                          </a:pPr>
                          <a:r>
                            <a:rPr lang="en-US" sz="1100">
                              <a:effectLst/>
                            </a:rPr>
                            <a:t>0.822</a:t>
                          </a:r>
                          <a:endParaRPr lang="en-US" sz="1400">
                            <a:effectLst/>
                            <a:latin typeface="Times New Roman" panose="02020603050405020304" pitchFamily="18" charset="0"/>
                            <a:ea typeface="宋体" panose="02010600030101010101" pitchFamily="2" charset="-122"/>
                          </a:endParaRPr>
                        </a:p>
                      </a:txBody>
                      <a:tcPr marL="68580" marR="68580" marT="0" marB="0"/>
                    </a:tc>
                    <a:tc>
                      <a:txBody>
                        <a:bodyPr/>
                        <a:lstStyle/>
                        <a:p>
                          <a:pPr marL="0" marR="0" algn="ctr">
                            <a:spcBef>
                              <a:spcPts val="0"/>
                            </a:spcBef>
                            <a:spcAft>
                              <a:spcPts val="0"/>
                            </a:spcAft>
                          </a:pPr>
                          <a:r>
                            <a:rPr lang="en-US" sz="1100">
                              <a:effectLst/>
                            </a:rPr>
                            <a:t>0.932</a:t>
                          </a:r>
                          <a:endParaRPr lang="en-US" sz="1400">
                            <a:effectLst/>
                            <a:latin typeface="Times New Roman" panose="02020603050405020304" pitchFamily="18" charset="0"/>
                            <a:ea typeface="宋体" panose="02010600030101010101" pitchFamily="2" charset="-122"/>
                          </a:endParaRPr>
                        </a:p>
                      </a:txBody>
                      <a:tcPr marL="68580" marR="68580" marT="0" marB="0"/>
                    </a:tc>
                    <a:tc rowSpan="3">
                      <a:txBody>
                        <a:bodyPr/>
                        <a:lstStyle/>
                        <a:p>
                          <a:pPr marL="0" marR="0" algn="ctr">
                            <a:spcBef>
                              <a:spcPts val="0"/>
                            </a:spcBef>
                            <a:spcAft>
                              <a:spcPts val="0"/>
                            </a:spcAft>
                          </a:pPr>
                          <a:r>
                            <a:rPr lang="en-US" sz="1100">
                              <a:effectLst/>
                            </a:rPr>
                            <a:t> 0.571</a:t>
                          </a:r>
                          <a:endParaRPr lang="en-US" sz="1400">
                            <a:effectLst/>
                            <a:latin typeface="Times New Roman" panose="02020603050405020304" pitchFamily="18" charset="0"/>
                            <a:ea typeface="宋体" panose="02010600030101010101" pitchFamily="2" charset="-122"/>
                          </a:endParaRPr>
                        </a:p>
                      </a:txBody>
                      <a:tcPr marL="68580" marR="68580" marT="0" marB="0" anchor="ctr"/>
                    </a:tc>
                  </a:tr>
                  <a:tr h="170988">
                    <a:tc vMerge="1">
                      <a:txBody>
                        <a:bodyPr/>
                        <a:lstStyle/>
                        <a:p>
                          <a:endParaRPr lang="en-US"/>
                        </a:p>
                      </a:txBody>
                      <a:tcPr/>
                    </a:tc>
                    <a:tc>
                      <a:txBody>
                        <a:bodyPr/>
                        <a:lstStyle/>
                        <a:p>
                          <a:pPr marL="0" marR="0" algn="ctr">
                            <a:spcBef>
                              <a:spcPts val="0"/>
                            </a:spcBef>
                            <a:spcAft>
                              <a:spcPts val="400"/>
                            </a:spcAft>
                          </a:pPr>
                          <a:r>
                            <a:rPr lang="en-US" sz="1100">
                              <a:effectLst/>
                            </a:rPr>
                            <a:t>Out flow</a:t>
                          </a:r>
                          <a:endParaRPr lang="en-US" sz="1400">
                            <a:effectLst/>
                            <a:latin typeface="Times New Roman" panose="02020603050405020304" pitchFamily="18" charset="0"/>
                            <a:ea typeface="宋体" panose="02010600030101010101" pitchFamily="2" charset="-122"/>
                          </a:endParaRPr>
                        </a:p>
                      </a:txBody>
                      <a:tcPr marL="68580" marR="68580" marT="0" marB="0" anchor="ctr"/>
                    </a:tc>
                    <a:tc>
                      <a:txBody>
                        <a:bodyPr/>
                        <a:lstStyle/>
                        <a:p>
                          <a:pPr marL="0" marR="0" algn="ctr">
                            <a:spcBef>
                              <a:spcPts val="0"/>
                            </a:spcBef>
                            <a:spcAft>
                              <a:spcPts val="400"/>
                            </a:spcAft>
                          </a:pPr>
                          <a:r>
                            <a:rPr lang="en-US" sz="1100">
                              <a:effectLst/>
                            </a:rPr>
                            <a:t>0.383</a:t>
                          </a:r>
                          <a:endParaRPr lang="en-US" sz="1400">
                            <a:effectLst/>
                            <a:latin typeface="Times New Roman" panose="02020603050405020304" pitchFamily="18" charset="0"/>
                            <a:ea typeface="宋体" panose="02010600030101010101" pitchFamily="2" charset="-122"/>
                          </a:endParaRPr>
                        </a:p>
                      </a:txBody>
                      <a:tcPr marL="68580" marR="68580" marT="0" marB="0"/>
                    </a:tc>
                    <a:tc>
                      <a:txBody>
                        <a:bodyPr/>
                        <a:lstStyle/>
                        <a:p>
                          <a:pPr marL="0" marR="0" algn="ctr">
                            <a:spcBef>
                              <a:spcPts val="0"/>
                            </a:spcBef>
                            <a:spcAft>
                              <a:spcPts val="400"/>
                            </a:spcAft>
                          </a:pPr>
                          <a:r>
                            <a:rPr lang="en-US" sz="1100">
                              <a:effectLst/>
                            </a:rPr>
                            <a:t>0.282</a:t>
                          </a:r>
                          <a:endParaRPr lang="en-US" sz="1400">
                            <a:effectLst/>
                            <a:latin typeface="Times New Roman" panose="02020603050405020304" pitchFamily="18" charset="0"/>
                            <a:ea typeface="宋体" panose="02010600030101010101" pitchFamily="2" charset="-122"/>
                          </a:endParaRPr>
                        </a:p>
                      </a:txBody>
                      <a:tcPr marL="68580" marR="68580" marT="0" marB="0"/>
                    </a:tc>
                    <a:tc>
                      <a:txBody>
                        <a:bodyPr/>
                        <a:lstStyle/>
                        <a:p>
                          <a:pPr marL="0" marR="0" algn="ctr">
                            <a:spcBef>
                              <a:spcPts val="0"/>
                            </a:spcBef>
                            <a:spcAft>
                              <a:spcPts val="400"/>
                            </a:spcAft>
                          </a:pPr>
                          <a:r>
                            <a:rPr lang="en-US" sz="1100">
                              <a:effectLst/>
                            </a:rPr>
                            <a:t>0.612</a:t>
                          </a:r>
                          <a:endParaRPr lang="en-US" sz="1400">
                            <a:effectLst/>
                            <a:latin typeface="Times New Roman" panose="02020603050405020304" pitchFamily="18" charset="0"/>
                            <a:ea typeface="宋体" panose="02010600030101010101" pitchFamily="2" charset="-122"/>
                          </a:endParaRPr>
                        </a:p>
                      </a:txBody>
                      <a:tcPr marL="68580" marR="68580" marT="0" marB="0"/>
                    </a:tc>
                    <a:tc>
                      <a:txBody>
                        <a:bodyPr/>
                        <a:lstStyle/>
                        <a:p>
                          <a:pPr marL="0" marR="0" algn="ctr">
                            <a:spcBef>
                              <a:spcPts val="0"/>
                            </a:spcBef>
                            <a:spcAft>
                              <a:spcPts val="400"/>
                            </a:spcAft>
                          </a:pPr>
                          <a:r>
                            <a:rPr lang="en-US" sz="1100">
                              <a:effectLst/>
                            </a:rPr>
                            <a:t>0.202</a:t>
                          </a:r>
                          <a:endParaRPr lang="en-US" sz="1400">
                            <a:effectLst/>
                            <a:latin typeface="Times New Roman" panose="02020603050405020304" pitchFamily="18" charset="0"/>
                            <a:ea typeface="宋体" panose="02010600030101010101" pitchFamily="2" charset="-122"/>
                          </a:endParaRPr>
                        </a:p>
                      </a:txBody>
                      <a:tcPr marL="68580" marR="68580" marT="0" marB="0"/>
                    </a:tc>
                    <a:tc vMerge="1">
                      <a:txBody>
                        <a:bodyPr/>
                        <a:lstStyle/>
                        <a:p>
                          <a:endParaRPr lang="en-US"/>
                        </a:p>
                      </a:txBody>
                      <a:tcPr/>
                    </a:tc>
                  </a:tr>
                  <a:tr h="170988">
                    <a:tc vMerge="1">
                      <a:txBody>
                        <a:bodyPr/>
                        <a:lstStyle/>
                        <a:p>
                          <a:endParaRPr lang="en-US"/>
                        </a:p>
                      </a:txBody>
                      <a:tcPr/>
                    </a:tc>
                    <a:tc>
                      <a:txBody>
                        <a:bodyPr/>
                        <a:lstStyle/>
                        <a:p>
                          <a:pPr marL="0" marR="0" algn="ctr">
                            <a:spcBef>
                              <a:spcPts val="0"/>
                            </a:spcBef>
                            <a:spcAft>
                              <a:spcPts val="400"/>
                            </a:spcAft>
                          </a:pPr>
                          <a:r>
                            <a:rPr lang="en-US" sz="1100">
                              <a:effectLst/>
                            </a:rPr>
                            <a:t>Total</a:t>
                          </a:r>
                          <a:endParaRPr lang="en-US" sz="1400">
                            <a:effectLst/>
                            <a:latin typeface="Times New Roman" panose="02020603050405020304" pitchFamily="18" charset="0"/>
                            <a:ea typeface="宋体" panose="02010600030101010101" pitchFamily="2" charset="-122"/>
                          </a:endParaRPr>
                        </a:p>
                      </a:txBody>
                      <a:tcPr marL="68580" marR="68580" marT="0" marB="0" anchor="ctr"/>
                    </a:tc>
                    <a:tc gridSpan="2">
                      <a:txBody>
                        <a:bodyPr/>
                        <a:lstStyle/>
                        <a:p>
                          <a:pPr marL="0" marR="0" algn="ctr">
                            <a:spcBef>
                              <a:spcPts val="0"/>
                            </a:spcBef>
                            <a:spcAft>
                              <a:spcPts val="400"/>
                            </a:spcAft>
                          </a:pPr>
                          <a:r>
                            <a:rPr lang="en-US" sz="1100">
                              <a:effectLst/>
                            </a:rPr>
                            <a:t>0.404</a:t>
                          </a:r>
                          <a:endParaRPr lang="en-US" sz="1400">
                            <a:effectLst/>
                            <a:latin typeface="Times New Roman" panose="02020603050405020304" pitchFamily="18" charset="0"/>
                            <a:ea typeface="宋体" panose="02010600030101010101" pitchFamily="2" charset="-122"/>
                          </a:endParaRPr>
                        </a:p>
                      </a:txBody>
                      <a:tcPr marL="68580" marR="68580" marT="0" marB="0"/>
                    </a:tc>
                    <a:tc hMerge="1">
                      <a:txBody>
                        <a:bodyPr/>
                        <a:lstStyle/>
                        <a:p>
                          <a:endParaRPr lang="en-US"/>
                        </a:p>
                      </a:txBody>
                      <a:tcPr/>
                    </a:tc>
                    <a:tc gridSpan="2">
                      <a:txBody>
                        <a:bodyPr/>
                        <a:lstStyle/>
                        <a:p>
                          <a:pPr marL="0" marR="0" algn="ctr">
                            <a:spcBef>
                              <a:spcPts val="0"/>
                            </a:spcBef>
                            <a:spcAft>
                              <a:spcPts val="400"/>
                            </a:spcAft>
                          </a:pPr>
                          <a:r>
                            <a:rPr lang="en-US" sz="1100">
                              <a:effectLst/>
                            </a:rPr>
                            <a:t>0.700</a:t>
                          </a:r>
                          <a:endParaRPr lang="en-US" sz="1400">
                            <a:effectLst/>
                            <a:latin typeface="Times New Roman" panose="02020603050405020304" pitchFamily="18" charset="0"/>
                            <a:ea typeface="宋体" panose="02010600030101010101" pitchFamily="2" charset="-122"/>
                          </a:endParaRPr>
                        </a:p>
                      </a:txBody>
                      <a:tcPr marL="68580" marR="68580" marT="0" marB="0"/>
                    </a:tc>
                    <a:tc hMerge="1">
                      <a:txBody>
                        <a:bodyPr/>
                        <a:lstStyle/>
                        <a:p>
                          <a:endParaRPr lang="en-US"/>
                        </a:p>
                      </a:txBody>
                      <a:tcPr/>
                    </a:tc>
                    <a:tc vMerge="1">
                      <a:txBody>
                        <a:bodyPr/>
                        <a:lstStyle/>
                        <a:p>
                          <a:endParaRPr lang="en-US"/>
                        </a:p>
                      </a:txBody>
                      <a:tcPr/>
                    </a:tc>
                  </a:tr>
                  <a:tr h="170988">
                    <a:tc rowSpan="3">
                      <a:txBody>
                        <a:bodyPr/>
                        <a:lstStyle/>
                        <a:p>
                          <a:pPr marL="0" marR="0" algn="ctr">
                            <a:spcBef>
                              <a:spcPts val="0"/>
                            </a:spcBef>
                            <a:spcAft>
                              <a:spcPts val="0"/>
                            </a:spcAft>
                          </a:pPr>
                          <a:r>
                            <a:rPr lang="en-US" sz="1100">
                              <a:effectLst/>
                            </a:rPr>
                            <a:t>Bike Data</a:t>
                          </a:r>
                          <a:endParaRPr lang="en-US" sz="1400">
                            <a:effectLst/>
                            <a:latin typeface="Times New Roman" panose="02020603050405020304" pitchFamily="18" charset="0"/>
                            <a:ea typeface="宋体" panose="02010600030101010101" pitchFamily="2" charset="-122"/>
                          </a:endParaRPr>
                        </a:p>
                      </a:txBody>
                      <a:tcPr marL="68580" marR="68580" marT="0" marB="0" anchor="ctr"/>
                    </a:tc>
                    <a:tc>
                      <a:txBody>
                        <a:bodyPr/>
                        <a:lstStyle/>
                        <a:p>
                          <a:pPr marL="0" marR="0" algn="ctr">
                            <a:spcBef>
                              <a:spcPts val="0"/>
                            </a:spcBef>
                            <a:spcAft>
                              <a:spcPts val="0"/>
                            </a:spcAft>
                          </a:pPr>
                          <a:r>
                            <a:rPr lang="en-US" sz="1100">
                              <a:effectLst/>
                            </a:rPr>
                            <a:t>In flow</a:t>
                          </a:r>
                          <a:endParaRPr lang="en-US" sz="1400">
                            <a:effectLst/>
                            <a:latin typeface="Times New Roman" panose="02020603050405020304" pitchFamily="18" charset="0"/>
                            <a:ea typeface="宋体" panose="02010600030101010101" pitchFamily="2" charset="-122"/>
                          </a:endParaRPr>
                        </a:p>
                      </a:txBody>
                      <a:tcPr marL="68580" marR="68580" marT="0" marB="0" anchor="ctr"/>
                    </a:tc>
                    <a:tc>
                      <a:txBody>
                        <a:bodyPr/>
                        <a:lstStyle/>
                        <a:p>
                          <a:pPr marL="0" marR="0" algn="ctr">
                            <a:spcBef>
                              <a:spcPts val="0"/>
                            </a:spcBef>
                            <a:spcAft>
                              <a:spcPts val="0"/>
                            </a:spcAft>
                          </a:pPr>
                          <a:r>
                            <a:rPr lang="en-US" sz="1100">
                              <a:effectLst/>
                            </a:rPr>
                            <a:t>0.796</a:t>
                          </a:r>
                          <a:endParaRPr lang="en-US" sz="1400">
                            <a:effectLst/>
                            <a:latin typeface="Times New Roman" panose="02020603050405020304" pitchFamily="18" charset="0"/>
                            <a:ea typeface="宋体" panose="02010600030101010101" pitchFamily="2" charset="-122"/>
                          </a:endParaRPr>
                        </a:p>
                      </a:txBody>
                      <a:tcPr marL="68580" marR="68580" marT="0" marB="0"/>
                    </a:tc>
                    <a:tc>
                      <a:txBody>
                        <a:bodyPr/>
                        <a:lstStyle/>
                        <a:p>
                          <a:pPr marL="0" marR="0" algn="ctr">
                            <a:spcBef>
                              <a:spcPts val="0"/>
                            </a:spcBef>
                            <a:spcAft>
                              <a:spcPts val="0"/>
                            </a:spcAft>
                          </a:pPr>
                          <a:r>
                            <a:rPr lang="en-US" sz="1100">
                              <a:effectLst/>
                            </a:rPr>
                            <a:t>0.901</a:t>
                          </a:r>
                          <a:endParaRPr lang="en-US" sz="1400">
                            <a:effectLst/>
                            <a:latin typeface="Times New Roman" panose="02020603050405020304" pitchFamily="18" charset="0"/>
                            <a:ea typeface="宋体" panose="02010600030101010101" pitchFamily="2" charset="-122"/>
                          </a:endParaRPr>
                        </a:p>
                      </a:txBody>
                      <a:tcPr marL="68580" marR="68580" marT="0" marB="0"/>
                    </a:tc>
                    <a:tc>
                      <a:txBody>
                        <a:bodyPr/>
                        <a:lstStyle/>
                        <a:p>
                          <a:pPr marL="0" marR="0" algn="ctr">
                            <a:spcBef>
                              <a:spcPts val="0"/>
                            </a:spcBef>
                            <a:spcAft>
                              <a:spcPts val="0"/>
                            </a:spcAft>
                          </a:pPr>
                          <a:r>
                            <a:rPr lang="en-US" sz="1100">
                              <a:effectLst/>
                            </a:rPr>
                            <a:t>0.932</a:t>
                          </a:r>
                          <a:endParaRPr lang="en-US" sz="1400">
                            <a:effectLst/>
                            <a:latin typeface="Times New Roman" panose="02020603050405020304" pitchFamily="18" charset="0"/>
                            <a:ea typeface="宋体" panose="02010600030101010101" pitchFamily="2" charset="-122"/>
                          </a:endParaRPr>
                        </a:p>
                      </a:txBody>
                      <a:tcPr marL="68580" marR="68580" marT="0" marB="0"/>
                    </a:tc>
                    <a:tc>
                      <a:txBody>
                        <a:bodyPr/>
                        <a:lstStyle/>
                        <a:p>
                          <a:pPr marL="0" marR="0" algn="ctr">
                            <a:spcBef>
                              <a:spcPts val="0"/>
                            </a:spcBef>
                            <a:spcAft>
                              <a:spcPts val="0"/>
                            </a:spcAft>
                          </a:pPr>
                          <a:r>
                            <a:rPr lang="en-US" sz="1100">
                              <a:effectLst/>
                            </a:rPr>
                            <a:t>0.901</a:t>
                          </a:r>
                          <a:endParaRPr lang="en-US" sz="1400">
                            <a:effectLst/>
                            <a:latin typeface="Times New Roman" panose="02020603050405020304" pitchFamily="18" charset="0"/>
                            <a:ea typeface="宋体" panose="02010600030101010101" pitchFamily="2" charset="-122"/>
                          </a:endParaRPr>
                        </a:p>
                      </a:txBody>
                      <a:tcPr marL="68580" marR="68580" marT="0" marB="0"/>
                    </a:tc>
                    <a:tc rowSpan="3">
                      <a:txBody>
                        <a:bodyPr/>
                        <a:lstStyle/>
                        <a:p>
                          <a:pPr marL="0" marR="0" algn="ctr">
                            <a:spcBef>
                              <a:spcPts val="0"/>
                            </a:spcBef>
                            <a:spcAft>
                              <a:spcPts val="0"/>
                            </a:spcAft>
                          </a:pPr>
                          <a:r>
                            <a:rPr lang="en-US" sz="1100">
                              <a:effectLst/>
                            </a:rPr>
                            <a:t>0.912</a:t>
                          </a:r>
                          <a:endParaRPr lang="en-US" sz="1400">
                            <a:effectLst/>
                            <a:latin typeface="Times New Roman" panose="02020603050405020304" pitchFamily="18" charset="0"/>
                            <a:ea typeface="宋体" panose="02010600030101010101" pitchFamily="2" charset="-122"/>
                          </a:endParaRPr>
                        </a:p>
                      </a:txBody>
                      <a:tcPr marL="68580" marR="68580" marT="0" marB="0" anchor="ctr"/>
                    </a:tc>
                  </a:tr>
                  <a:tr h="170988">
                    <a:tc vMerge="1">
                      <a:txBody>
                        <a:bodyPr/>
                        <a:lstStyle/>
                        <a:p>
                          <a:endParaRPr lang="en-US"/>
                        </a:p>
                      </a:txBody>
                      <a:tcPr/>
                    </a:tc>
                    <a:tc>
                      <a:txBody>
                        <a:bodyPr/>
                        <a:lstStyle/>
                        <a:p>
                          <a:pPr marL="0" marR="0" algn="ctr">
                            <a:spcBef>
                              <a:spcPts val="0"/>
                            </a:spcBef>
                            <a:spcAft>
                              <a:spcPts val="400"/>
                            </a:spcAft>
                          </a:pPr>
                          <a:r>
                            <a:rPr lang="en-US" sz="1100">
                              <a:effectLst/>
                            </a:rPr>
                            <a:t>Out flow</a:t>
                          </a:r>
                          <a:endParaRPr lang="en-US" sz="1400">
                            <a:effectLst/>
                            <a:latin typeface="Times New Roman" panose="02020603050405020304" pitchFamily="18" charset="0"/>
                            <a:ea typeface="宋体" panose="02010600030101010101" pitchFamily="2" charset="-122"/>
                          </a:endParaRPr>
                        </a:p>
                      </a:txBody>
                      <a:tcPr marL="68580" marR="68580" marT="0" marB="0" anchor="ctr"/>
                    </a:tc>
                    <a:tc>
                      <a:txBody>
                        <a:bodyPr/>
                        <a:lstStyle/>
                        <a:p>
                          <a:pPr marL="0" marR="0" algn="ctr">
                            <a:spcBef>
                              <a:spcPts val="0"/>
                            </a:spcBef>
                            <a:spcAft>
                              <a:spcPts val="400"/>
                            </a:spcAft>
                          </a:pPr>
                          <a:r>
                            <a:rPr lang="en-US" sz="1100">
                              <a:effectLst/>
                            </a:rPr>
                            <a:t>0.872</a:t>
                          </a:r>
                          <a:endParaRPr lang="en-US" sz="1400">
                            <a:effectLst/>
                            <a:latin typeface="Times New Roman" panose="02020603050405020304" pitchFamily="18" charset="0"/>
                            <a:ea typeface="宋体" panose="02010600030101010101" pitchFamily="2" charset="-122"/>
                          </a:endParaRPr>
                        </a:p>
                      </a:txBody>
                      <a:tcPr marL="68580" marR="68580" marT="0" marB="0"/>
                    </a:tc>
                    <a:tc>
                      <a:txBody>
                        <a:bodyPr/>
                        <a:lstStyle/>
                        <a:p>
                          <a:pPr marL="0" marR="0" algn="ctr">
                            <a:spcBef>
                              <a:spcPts val="0"/>
                            </a:spcBef>
                            <a:spcAft>
                              <a:spcPts val="400"/>
                            </a:spcAft>
                          </a:pPr>
                          <a:r>
                            <a:rPr lang="en-US" sz="1100">
                              <a:effectLst/>
                            </a:rPr>
                            <a:t>0.953</a:t>
                          </a:r>
                          <a:endParaRPr lang="en-US" sz="1400">
                            <a:effectLst/>
                            <a:latin typeface="Times New Roman" panose="02020603050405020304" pitchFamily="18" charset="0"/>
                            <a:ea typeface="宋体" panose="02010600030101010101" pitchFamily="2" charset="-122"/>
                          </a:endParaRPr>
                        </a:p>
                      </a:txBody>
                      <a:tcPr marL="68580" marR="68580" marT="0" marB="0"/>
                    </a:tc>
                    <a:tc>
                      <a:txBody>
                        <a:bodyPr/>
                        <a:lstStyle/>
                        <a:p>
                          <a:pPr marL="0" marR="0" algn="ctr">
                            <a:spcBef>
                              <a:spcPts val="0"/>
                            </a:spcBef>
                            <a:spcAft>
                              <a:spcPts val="400"/>
                            </a:spcAft>
                          </a:pPr>
                          <a:r>
                            <a:rPr lang="en-US" sz="1100">
                              <a:effectLst/>
                            </a:rPr>
                            <a:t>0.983</a:t>
                          </a:r>
                          <a:endParaRPr lang="en-US" sz="1400">
                            <a:effectLst/>
                            <a:latin typeface="Times New Roman" panose="02020603050405020304" pitchFamily="18" charset="0"/>
                            <a:ea typeface="宋体" panose="02010600030101010101" pitchFamily="2" charset="-122"/>
                          </a:endParaRPr>
                        </a:p>
                      </a:txBody>
                      <a:tcPr marL="68580" marR="68580" marT="0" marB="0"/>
                    </a:tc>
                    <a:tc>
                      <a:txBody>
                        <a:bodyPr/>
                        <a:lstStyle/>
                        <a:p>
                          <a:pPr marL="0" marR="0" algn="ctr">
                            <a:spcBef>
                              <a:spcPts val="0"/>
                            </a:spcBef>
                            <a:spcAft>
                              <a:spcPts val="400"/>
                            </a:spcAft>
                          </a:pPr>
                          <a:r>
                            <a:rPr lang="en-US" sz="1100">
                              <a:effectLst/>
                            </a:rPr>
                            <a:t>0.987</a:t>
                          </a:r>
                          <a:endParaRPr lang="en-US" sz="1400">
                            <a:effectLst/>
                            <a:latin typeface="Times New Roman" panose="02020603050405020304" pitchFamily="18" charset="0"/>
                            <a:ea typeface="宋体" panose="02010600030101010101" pitchFamily="2" charset="-122"/>
                          </a:endParaRPr>
                        </a:p>
                      </a:txBody>
                      <a:tcPr marL="68580" marR="68580" marT="0" marB="0"/>
                    </a:tc>
                    <a:tc vMerge="1">
                      <a:txBody>
                        <a:bodyPr/>
                        <a:lstStyle/>
                        <a:p>
                          <a:endParaRPr lang="en-US"/>
                        </a:p>
                      </a:txBody>
                      <a:tcPr/>
                    </a:tc>
                  </a:tr>
                  <a:tr h="230110">
                    <a:tc vMerge="1">
                      <a:txBody>
                        <a:bodyPr/>
                        <a:lstStyle/>
                        <a:p>
                          <a:endParaRPr lang="en-US"/>
                        </a:p>
                      </a:txBody>
                      <a:tcPr/>
                    </a:tc>
                    <a:tc>
                      <a:txBody>
                        <a:bodyPr/>
                        <a:lstStyle/>
                        <a:p>
                          <a:pPr marL="0" marR="0" algn="ctr">
                            <a:spcBef>
                              <a:spcPts val="0"/>
                            </a:spcBef>
                            <a:spcAft>
                              <a:spcPts val="400"/>
                            </a:spcAft>
                          </a:pPr>
                          <a:r>
                            <a:rPr lang="en-US" sz="1100">
                              <a:effectLst/>
                            </a:rPr>
                            <a:t>Total</a:t>
                          </a:r>
                          <a:endParaRPr lang="en-US" sz="1400">
                            <a:effectLst/>
                            <a:latin typeface="Times New Roman" panose="02020603050405020304" pitchFamily="18" charset="0"/>
                            <a:ea typeface="宋体" panose="02010600030101010101" pitchFamily="2" charset="-122"/>
                          </a:endParaRPr>
                        </a:p>
                      </a:txBody>
                      <a:tcPr marL="68580" marR="68580" marT="0" marB="0" anchor="ctr"/>
                    </a:tc>
                    <a:tc gridSpan="2">
                      <a:txBody>
                        <a:bodyPr/>
                        <a:lstStyle/>
                        <a:p>
                          <a:pPr marL="0" marR="0" algn="ctr">
                            <a:spcBef>
                              <a:spcPts val="0"/>
                            </a:spcBef>
                            <a:spcAft>
                              <a:spcPts val="400"/>
                            </a:spcAft>
                          </a:pPr>
                          <a:r>
                            <a:rPr lang="en-US" sz="1100">
                              <a:effectLst/>
                            </a:rPr>
                            <a:t>0.882</a:t>
                          </a:r>
                          <a:endParaRPr lang="en-US" sz="1400">
                            <a:effectLst/>
                            <a:latin typeface="Times New Roman" panose="02020603050405020304" pitchFamily="18" charset="0"/>
                            <a:ea typeface="宋体" panose="02010600030101010101" pitchFamily="2" charset="-122"/>
                          </a:endParaRPr>
                        </a:p>
                      </a:txBody>
                      <a:tcPr marL="68580" marR="68580" marT="0" marB="0"/>
                    </a:tc>
                    <a:tc hMerge="1">
                      <a:txBody>
                        <a:bodyPr/>
                        <a:lstStyle/>
                        <a:p>
                          <a:endParaRPr lang="en-US"/>
                        </a:p>
                      </a:txBody>
                      <a:tcPr/>
                    </a:tc>
                    <a:tc gridSpan="2">
                      <a:txBody>
                        <a:bodyPr/>
                        <a:lstStyle/>
                        <a:p>
                          <a:pPr marL="0" marR="0" algn="ctr">
                            <a:spcBef>
                              <a:spcPts val="0"/>
                            </a:spcBef>
                            <a:spcAft>
                              <a:spcPts val="400"/>
                            </a:spcAft>
                          </a:pPr>
                          <a:r>
                            <a:rPr lang="en-US" sz="1100">
                              <a:effectLst/>
                            </a:rPr>
                            <a:t>0.940</a:t>
                          </a:r>
                          <a:endParaRPr lang="en-US" sz="1400">
                            <a:effectLst/>
                            <a:latin typeface="Times New Roman" panose="02020603050405020304" pitchFamily="18" charset="0"/>
                            <a:ea typeface="宋体" panose="02010600030101010101" pitchFamily="2" charset="-122"/>
                          </a:endParaRPr>
                        </a:p>
                      </a:txBody>
                      <a:tcPr marL="68580" marR="68580" marT="0" marB="0"/>
                    </a:tc>
                    <a:tc hMerge="1">
                      <a:txBody>
                        <a:bodyPr/>
                        <a:lstStyle/>
                        <a:p>
                          <a:endParaRPr lang="en-US"/>
                        </a:p>
                      </a:txBody>
                      <a:tcPr/>
                    </a:tc>
                    <a:tc vMerge="1">
                      <a:txBody>
                        <a:bodyPr/>
                        <a:lstStyle/>
                        <a:p>
                          <a:endParaRPr lang="en-US"/>
                        </a:p>
                      </a:txBody>
                      <a:tcPr/>
                    </a:tc>
                  </a:tr>
                  <a:tr h="250692">
                    <a:tc>
                      <a:txBody>
                        <a:bodyPr/>
                        <a:lstStyle/>
                        <a:p>
                          <a:pPr marL="0" marR="0" algn="ctr">
                            <a:spcBef>
                              <a:spcPts val="0"/>
                            </a:spcBef>
                            <a:spcAft>
                              <a:spcPts val="0"/>
                            </a:spcAft>
                          </a:pPr>
                          <a:r>
                            <a:rPr lang="en-US" sz="1100">
                              <a:effectLst/>
                            </a:rPr>
                            <a:t>311 Data</a:t>
                          </a:r>
                          <a:endParaRPr lang="en-US" sz="1400">
                            <a:effectLst/>
                            <a:latin typeface="Times New Roman" panose="02020603050405020304" pitchFamily="18" charset="0"/>
                            <a:ea typeface="宋体" panose="02010600030101010101" pitchFamily="2" charset="-122"/>
                          </a:endParaRPr>
                        </a:p>
                      </a:txBody>
                      <a:tcPr marL="68580" marR="68580" marT="0" marB="0" anchor="ctr"/>
                    </a:tc>
                    <a:tc>
                      <a:txBody>
                        <a:bodyPr/>
                        <a:lstStyle/>
                        <a:p>
                          <a:pPr marL="0" marR="0" algn="ctr">
                            <a:spcBef>
                              <a:spcPts val="0"/>
                            </a:spcBef>
                            <a:spcAft>
                              <a:spcPts val="0"/>
                            </a:spcAft>
                          </a:pPr>
                          <a:r>
                            <a:rPr lang="en-US" sz="1100">
                              <a:effectLst/>
                            </a:rPr>
                            <a:t>Complaints</a:t>
                          </a:r>
                          <a:endParaRPr lang="en-US" sz="1400">
                            <a:effectLst/>
                            <a:latin typeface="Times New Roman" panose="02020603050405020304" pitchFamily="18" charset="0"/>
                            <a:ea typeface="宋体" panose="02010600030101010101" pitchFamily="2" charset="-122"/>
                          </a:endParaRPr>
                        </a:p>
                      </a:txBody>
                      <a:tcPr marL="68580" marR="68580" marT="0" marB="0" anchor="ctr"/>
                    </a:tc>
                    <a:tc>
                      <a:txBody>
                        <a:bodyPr/>
                        <a:lstStyle/>
                        <a:p>
                          <a:pPr marL="0" marR="0" algn="ctr">
                            <a:spcBef>
                              <a:spcPts val="0"/>
                            </a:spcBef>
                            <a:spcAft>
                              <a:spcPts val="400"/>
                            </a:spcAft>
                          </a:pPr>
                          <a:r>
                            <a:rPr lang="en-US" sz="1100">
                              <a:effectLst/>
                            </a:rPr>
                            <a:t>\</a:t>
                          </a:r>
                          <a:endParaRPr lang="en-US" sz="1400">
                            <a:effectLst/>
                            <a:latin typeface="Times New Roman" panose="02020603050405020304" pitchFamily="18" charset="0"/>
                            <a:ea typeface="宋体" panose="02010600030101010101" pitchFamily="2" charset="-122"/>
                          </a:endParaRPr>
                        </a:p>
                      </a:txBody>
                      <a:tcPr marL="68580" marR="68580" marT="0" marB="0"/>
                    </a:tc>
                    <a:tc>
                      <a:txBody>
                        <a:bodyPr/>
                        <a:lstStyle/>
                        <a:p>
                          <a:pPr marL="0" marR="0" algn="ctr">
                            <a:spcBef>
                              <a:spcPts val="0"/>
                            </a:spcBef>
                            <a:spcAft>
                              <a:spcPts val="400"/>
                            </a:spcAft>
                          </a:pPr>
                          <a:r>
                            <a:rPr lang="en-US" sz="1100">
                              <a:effectLst/>
                            </a:rPr>
                            <a:t>\</a:t>
                          </a:r>
                          <a:endParaRPr lang="en-US" sz="1400">
                            <a:effectLst/>
                            <a:latin typeface="Times New Roman" panose="02020603050405020304" pitchFamily="18" charset="0"/>
                            <a:ea typeface="宋体" panose="02010600030101010101" pitchFamily="2" charset="-122"/>
                          </a:endParaRPr>
                        </a:p>
                      </a:txBody>
                      <a:tcPr marL="68580" marR="68580" marT="0" marB="0"/>
                    </a:tc>
                    <a:tc>
                      <a:txBody>
                        <a:bodyPr/>
                        <a:lstStyle/>
                        <a:p>
                          <a:pPr marL="0" marR="0" algn="ctr">
                            <a:spcBef>
                              <a:spcPts val="0"/>
                            </a:spcBef>
                            <a:spcAft>
                              <a:spcPts val="400"/>
                            </a:spcAft>
                          </a:pPr>
                          <a:r>
                            <a:rPr lang="en-US" sz="1100">
                              <a:effectLst/>
                            </a:rPr>
                            <a:t>\</a:t>
                          </a:r>
                          <a:endParaRPr lang="en-US" sz="1400">
                            <a:effectLst/>
                            <a:latin typeface="Times New Roman" panose="02020603050405020304" pitchFamily="18" charset="0"/>
                            <a:ea typeface="宋体" panose="02010600030101010101" pitchFamily="2" charset="-122"/>
                          </a:endParaRPr>
                        </a:p>
                      </a:txBody>
                      <a:tcPr marL="68580" marR="68580" marT="0" marB="0"/>
                    </a:tc>
                    <a:tc>
                      <a:txBody>
                        <a:bodyPr/>
                        <a:lstStyle/>
                        <a:p>
                          <a:pPr marL="0" marR="0" algn="ctr">
                            <a:spcBef>
                              <a:spcPts val="0"/>
                            </a:spcBef>
                            <a:spcAft>
                              <a:spcPts val="400"/>
                            </a:spcAft>
                          </a:pPr>
                          <a:r>
                            <a:rPr lang="en-US" sz="1100">
                              <a:effectLst/>
                            </a:rPr>
                            <a:t>\</a:t>
                          </a:r>
                          <a:endParaRPr lang="en-US" sz="1400">
                            <a:effectLst/>
                            <a:latin typeface="Times New Roman" panose="02020603050405020304" pitchFamily="18" charset="0"/>
                            <a:ea typeface="宋体" panose="02010600030101010101" pitchFamily="2" charset="-122"/>
                          </a:endParaRPr>
                        </a:p>
                      </a:txBody>
                      <a:tcPr marL="68580" marR="68580" marT="0" marB="0"/>
                    </a:tc>
                    <a:tc>
                      <a:txBody>
                        <a:bodyPr/>
                        <a:lstStyle/>
                        <a:p>
                          <a:pPr marL="0" marR="0" algn="ctr">
                            <a:spcBef>
                              <a:spcPts val="0"/>
                            </a:spcBef>
                            <a:spcAft>
                              <a:spcPts val="400"/>
                            </a:spcAft>
                          </a:pPr>
                          <a:r>
                            <a:rPr lang="en-US" sz="1100" dirty="0">
                              <a:effectLst/>
                            </a:rPr>
                            <a:t>0.256</a:t>
                          </a:r>
                          <a:endParaRPr lang="en-US" sz="1400" dirty="0">
                            <a:effectLst/>
                            <a:latin typeface="Times New Roman" panose="02020603050405020304" pitchFamily="18" charset="0"/>
                            <a:ea typeface="宋体" panose="02010600030101010101" pitchFamily="2" charset="-122"/>
                          </a:endParaRPr>
                        </a:p>
                      </a:txBody>
                      <a:tcPr marL="68580" marR="68580" marT="0" marB="0" anchor="ctr"/>
                    </a:tc>
                  </a:tr>
                </a:tbl>
              </a:graphicData>
            </a:graphic>
          </p:graphicFrame>
        </mc:Fallback>
      </mc:AlternateContent>
      <p:sp>
        <p:nvSpPr>
          <p:cNvPr id="6" name="Content Placeholder 2"/>
          <p:cNvSpPr>
            <a:spLocks noGrp="1"/>
          </p:cNvSpPr>
          <p:nvPr>
            <p:ph idx="1"/>
          </p:nvPr>
        </p:nvSpPr>
        <p:spPr>
          <a:xfrm>
            <a:off x="5657850" y="3948114"/>
            <a:ext cx="3267075" cy="1395411"/>
          </a:xfrm>
        </p:spPr>
        <p:txBody>
          <a:bodyPr>
            <a:normAutofit/>
          </a:bodyPr>
          <a:lstStyle/>
          <a:p>
            <a:pPr marL="228600" lvl="2">
              <a:spcBef>
                <a:spcPts val="1000"/>
              </a:spcBef>
            </a:pPr>
            <a:r>
              <a:rPr lang="en-US" sz="1600" dirty="0"/>
              <a:t>Beyond distance-based methods</a:t>
            </a:r>
            <a:endParaRPr lang="en-US" sz="1050" dirty="0"/>
          </a:p>
          <a:p>
            <a:pPr marL="228600" lvl="2">
              <a:spcBef>
                <a:spcPts val="1000"/>
              </a:spcBef>
            </a:pPr>
            <a:r>
              <a:rPr lang="en-US" sz="1600" dirty="0" smtClean="0"/>
              <a:t>Beyond </a:t>
            </a:r>
            <a:r>
              <a:rPr lang="en-US" sz="1600" dirty="0" smtClean="0"/>
              <a:t>a single dataset</a:t>
            </a:r>
          </a:p>
          <a:p>
            <a:pPr marL="228600" lvl="2">
              <a:spcBef>
                <a:spcPts val="1000"/>
              </a:spcBef>
            </a:pPr>
            <a:r>
              <a:rPr lang="en-US" sz="1600" dirty="0" smtClean="0"/>
              <a:t>Beyond a single </a:t>
            </a:r>
            <a:r>
              <a:rPr lang="en-US" sz="1600" dirty="0" smtClean="0"/>
              <a:t>region</a:t>
            </a:r>
            <a:endParaRPr lang="en-US" sz="1600" dirty="0" smtClean="0"/>
          </a:p>
        </p:txBody>
      </p:sp>
      <mc:AlternateContent xmlns:mc="http://schemas.openxmlformats.org/markup-compatibility/2006">
        <mc:Choice xmlns:a14="http://schemas.microsoft.com/office/drawing/2010/main" Requires="a14">
          <p:sp>
            <p:nvSpPr>
              <p:cNvPr id="2" name="Rectangle 1"/>
              <p:cNvSpPr/>
              <p:nvPr/>
            </p:nvSpPr>
            <p:spPr>
              <a:xfrm>
                <a:off x="941387" y="514351"/>
                <a:ext cx="1893339" cy="338554"/>
              </a:xfrm>
              <a:prstGeom prst="rect">
                <a:avLst/>
              </a:prstGeom>
              <a:solidFill>
                <a:schemeClr val="bg1"/>
              </a:solidFill>
            </p:spPr>
            <p:txBody>
              <a:bodyPr wrap="none">
                <a:spAutoFit/>
              </a:bodyPr>
              <a:lstStyle/>
              <a:p>
                <a:r>
                  <a:rPr lang="en-US" sz="1600" dirty="0">
                    <a:latin typeface="Times New Roman" panose="02020603050405020304" pitchFamily="18" charset="0"/>
                    <a:ea typeface="宋体" panose="02010600030101010101" pitchFamily="2" charset="-122"/>
                  </a:rPr>
                  <a:t>(</a:t>
                </a:r>
                <a14:m>
                  <m:oMath xmlns:m="http://schemas.openxmlformats.org/officeDocument/2006/math">
                    <m:sSub>
                      <m:sSubPr>
                        <m:ctrlPr>
                          <a:rPr lang="en-US" sz="1600" i="1">
                            <a:effectLst/>
                            <a:latin typeface="Cambria Math" panose="02040503050406030204" pitchFamily="18" charset="0"/>
                          </a:rPr>
                        </m:ctrlPr>
                      </m:sSubPr>
                      <m:e>
                        <m:r>
                          <a:rPr lang="en-US" sz="1600" i="1">
                            <a:effectLst/>
                            <a:latin typeface="Cambria Math" panose="02040503050406030204" pitchFamily="18" charset="0"/>
                            <a:ea typeface="宋体" panose="02010600030101010101" pitchFamily="2" charset="-122"/>
                            <a:cs typeface="Times New Roman" panose="02020603050405020304" pitchFamily="18" charset="0"/>
                          </a:rPr>
                          <m:t>𝑡</m:t>
                        </m:r>
                      </m:e>
                      <m:sub>
                        <m:r>
                          <a:rPr lang="en-US" sz="1600" i="1">
                            <a:effectLst/>
                            <a:latin typeface="Cambria Math" panose="02040503050406030204" pitchFamily="18" charset="0"/>
                            <a:ea typeface="宋体" panose="02010600030101010101" pitchFamily="2" charset="-122"/>
                            <a:cs typeface="Times New Roman" panose="02020603050405020304" pitchFamily="18" charset="0"/>
                          </a:rPr>
                          <m:t>1</m:t>
                        </m:r>
                      </m:sub>
                    </m:sSub>
                  </m:oMath>
                </a14:m>
                <a:r>
                  <a:rPr lang="en-US" sz="1600" dirty="0">
                    <a:effectLst/>
                    <a:latin typeface="Times New Roman" panose="02020603050405020304" pitchFamily="18" charset="0"/>
                    <a:ea typeface="宋体" panose="02010600030101010101" pitchFamily="2" charset="-122"/>
                  </a:rPr>
                  <a:t>:18-20, </a:t>
                </a:r>
                <a14:m>
                  <m:oMath xmlns:m="http://schemas.openxmlformats.org/officeDocument/2006/math">
                    <m:sSub>
                      <m:sSubPr>
                        <m:ctrlPr>
                          <a:rPr lang="en-US" sz="1600" i="1">
                            <a:effectLst/>
                            <a:latin typeface="Cambria Math" panose="02040503050406030204" pitchFamily="18" charset="0"/>
                          </a:rPr>
                        </m:ctrlPr>
                      </m:sSubPr>
                      <m:e>
                        <m:r>
                          <a:rPr lang="en-US" sz="1600" i="1">
                            <a:effectLst/>
                            <a:latin typeface="Cambria Math" panose="02040503050406030204" pitchFamily="18" charset="0"/>
                            <a:ea typeface="宋体" panose="02010600030101010101" pitchFamily="2" charset="-122"/>
                            <a:cs typeface="Times New Roman" panose="02020603050405020304" pitchFamily="18" charset="0"/>
                          </a:rPr>
                          <m:t>𝑡</m:t>
                        </m:r>
                      </m:e>
                      <m:sub>
                        <m:r>
                          <a:rPr lang="en-US" sz="1600" i="1">
                            <a:effectLst/>
                            <a:latin typeface="Cambria Math" panose="02040503050406030204" pitchFamily="18" charset="0"/>
                            <a:ea typeface="宋体" panose="02010600030101010101" pitchFamily="2" charset="-122"/>
                            <a:cs typeface="Times New Roman" panose="02020603050405020304" pitchFamily="18" charset="0"/>
                          </a:rPr>
                          <m:t>2</m:t>
                        </m:r>
                      </m:sub>
                    </m:sSub>
                  </m:oMath>
                </a14:m>
                <a:r>
                  <a:rPr lang="en-US" sz="1600" dirty="0">
                    <a:effectLst/>
                    <a:latin typeface="Times New Roman" panose="02020603050405020304" pitchFamily="18" charset="0"/>
                    <a:ea typeface="宋体" panose="02010600030101010101" pitchFamily="2" charset="-122"/>
                  </a:rPr>
                  <a:t>: 20-22)</a:t>
                </a:r>
                <a:endParaRPr lang="en-US" sz="1600" dirty="0"/>
              </a:p>
            </p:txBody>
          </p:sp>
        </mc:Choice>
        <mc:Fallback>
          <p:sp>
            <p:nvSpPr>
              <p:cNvPr id="2" name="Rectangle 1"/>
              <p:cNvSpPr>
                <a:spLocks noRot="1" noChangeAspect="1" noMove="1" noResize="1" noEditPoints="1" noAdjustHandles="1" noChangeArrowheads="1" noChangeShapeType="1" noTextEdit="1"/>
              </p:cNvSpPr>
              <p:nvPr/>
            </p:nvSpPr>
            <p:spPr>
              <a:xfrm>
                <a:off x="941387" y="514351"/>
                <a:ext cx="1893339" cy="338554"/>
              </a:xfrm>
              <a:prstGeom prst="rect">
                <a:avLst/>
              </a:prstGeom>
              <a:blipFill rotWithShape="0">
                <a:blip r:embed="rId5"/>
                <a:stretch>
                  <a:fillRect l="-1608" t="-7143" r="-643" b="-19643"/>
                </a:stretch>
              </a:blipFill>
            </p:spPr>
            <p:txBody>
              <a:bodyPr/>
              <a:lstStyle/>
              <a:p>
                <a:r>
                  <a:rPr lang="en-US">
                    <a:noFill/>
                  </a:rPr>
                  <a:t> </a:t>
                </a:r>
              </a:p>
            </p:txBody>
          </p:sp>
        </mc:Fallback>
      </mc:AlternateContent>
      <p:grpSp>
        <p:nvGrpSpPr>
          <p:cNvPr id="9" name="Group 8"/>
          <p:cNvGrpSpPr/>
          <p:nvPr/>
        </p:nvGrpSpPr>
        <p:grpSpPr>
          <a:xfrm>
            <a:off x="1717675" y="4352925"/>
            <a:ext cx="3810000" cy="1338606"/>
            <a:chOff x="1717675" y="4352925"/>
            <a:chExt cx="3810000" cy="1338606"/>
          </a:xfrm>
        </p:grpSpPr>
        <p:sp>
          <p:nvSpPr>
            <p:cNvPr id="7" name="Rectangle 6"/>
            <p:cNvSpPr/>
            <p:nvPr/>
          </p:nvSpPr>
          <p:spPr>
            <a:xfrm>
              <a:off x="1717675" y="4352925"/>
              <a:ext cx="3810000" cy="519113"/>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717675" y="4872039"/>
              <a:ext cx="3810000" cy="566734"/>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717675" y="5438774"/>
              <a:ext cx="3810000" cy="252757"/>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2530475" y="3905250"/>
            <a:ext cx="2282826" cy="1786281"/>
            <a:chOff x="2530475" y="3905250"/>
            <a:chExt cx="2282826" cy="1786282"/>
          </a:xfrm>
        </p:grpSpPr>
        <p:sp>
          <p:nvSpPr>
            <p:cNvPr id="11" name="Rectangle 10"/>
            <p:cNvSpPr/>
            <p:nvPr/>
          </p:nvSpPr>
          <p:spPr>
            <a:xfrm>
              <a:off x="2530475" y="3905250"/>
              <a:ext cx="1210945" cy="1786282"/>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741421" y="3905250"/>
              <a:ext cx="1071880" cy="1786282"/>
            </a:xfrm>
            <a:prstGeom prst="rect">
              <a:avLst/>
            </a:prstGeom>
            <a:no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68598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up)">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4"/>
                                        </p:tgtEl>
                                      </p:cBhvr>
                                    </p:animEffect>
                                    <p:set>
                                      <p:cBhvr>
                                        <p:cTn id="22"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435" y="283309"/>
            <a:ext cx="8658225" cy="930275"/>
          </a:xfrm>
        </p:spPr>
        <p:txBody>
          <a:bodyPr/>
          <a:lstStyle/>
          <a:p>
            <a:r>
              <a:rPr lang="en-US" dirty="0" smtClean="0"/>
              <a:t>Existing Anomaly Detection</a:t>
            </a:r>
            <a:endParaRPr lang="en-US" dirty="0"/>
          </a:p>
        </p:txBody>
      </p:sp>
      <p:sp>
        <p:nvSpPr>
          <p:cNvPr id="3" name="Content Placeholder 2"/>
          <p:cNvSpPr>
            <a:spLocks noGrp="1"/>
          </p:cNvSpPr>
          <p:nvPr>
            <p:ph idx="1"/>
          </p:nvPr>
        </p:nvSpPr>
        <p:spPr>
          <a:xfrm>
            <a:off x="257176" y="1481497"/>
            <a:ext cx="8746148" cy="1789237"/>
          </a:xfrm>
        </p:spPr>
        <p:txBody>
          <a:bodyPr>
            <a:normAutofit/>
          </a:bodyPr>
          <a:lstStyle/>
          <a:p>
            <a:r>
              <a:rPr lang="en-US" sz="2000" dirty="0"/>
              <a:t>Detecting anomalies </a:t>
            </a:r>
            <a:r>
              <a:rPr lang="en-US" sz="2000" dirty="0" smtClean="0"/>
              <a:t>(outliers</a:t>
            </a:r>
            <a:r>
              <a:rPr lang="en-US" sz="2000" dirty="0"/>
              <a:t>) is sometimes more useful than regular patterns</a:t>
            </a:r>
          </a:p>
          <a:p>
            <a:r>
              <a:rPr lang="en-US" sz="2000" dirty="0"/>
              <a:t>Existing research </a:t>
            </a:r>
            <a:r>
              <a:rPr lang="en-US" sz="2000" dirty="0" smtClean="0"/>
              <a:t>focuses </a:t>
            </a:r>
            <a:r>
              <a:rPr lang="en-US" sz="2000" dirty="0"/>
              <a:t>on detecting anomalies based on a single dataset</a:t>
            </a:r>
          </a:p>
          <a:p>
            <a:pPr lvl="1"/>
            <a:r>
              <a:rPr lang="en-US" sz="1600" dirty="0"/>
              <a:t>May cause some anomalies undetected or very late</a:t>
            </a:r>
          </a:p>
          <a:p>
            <a:pPr lvl="1"/>
            <a:r>
              <a:rPr lang="en-US" sz="1600" dirty="0"/>
              <a:t>Or over detected </a:t>
            </a:r>
            <a:r>
              <a:rPr lang="en-US" sz="1600" dirty="0" smtClean="0"/>
              <a:t>when using a sparse dataset (false alerts)</a:t>
            </a:r>
            <a:endParaRPr lang="en-US" sz="1600" dirty="0"/>
          </a:p>
        </p:txBody>
      </p:sp>
      <p:pic>
        <p:nvPicPr>
          <p:cNvPr id="6" name="Picture 5"/>
          <p:cNvPicPr/>
          <p:nvPr/>
        </p:nvPicPr>
        <p:blipFill rotWithShape="1">
          <a:blip r:embed="rId3">
            <a:extLst>
              <a:ext uri="{28A0092B-C50C-407E-A947-70E740481C1C}">
                <a14:useLocalDpi xmlns:a14="http://schemas.microsoft.com/office/drawing/2010/main" val="0"/>
              </a:ext>
            </a:extLst>
          </a:blip>
          <a:srcRect b="4310"/>
          <a:stretch/>
        </p:blipFill>
        <p:spPr bwMode="auto">
          <a:xfrm>
            <a:off x="474061" y="3483219"/>
            <a:ext cx="4878990" cy="1969477"/>
          </a:xfrm>
          <a:prstGeom prst="rect">
            <a:avLst/>
          </a:prstGeom>
          <a:noFill/>
          <a:ln>
            <a:noFill/>
          </a:ln>
          <a:extLst>
            <a:ext uri="{53640926-AAD7-44D8-BBD7-CCE9431645EC}">
              <a14:shadowObscured xmlns:a14="http://schemas.microsoft.com/office/drawing/2010/main"/>
            </a:ext>
          </a:extLst>
        </p:spPr>
      </p:pic>
      <p:grpSp>
        <p:nvGrpSpPr>
          <p:cNvPr id="16" name="Group 15"/>
          <p:cNvGrpSpPr/>
          <p:nvPr/>
        </p:nvGrpSpPr>
        <p:grpSpPr>
          <a:xfrm>
            <a:off x="5343525" y="3535143"/>
            <a:ext cx="3552825" cy="1515298"/>
            <a:chOff x="5343525" y="3477993"/>
            <a:chExt cx="3552825" cy="1515298"/>
          </a:xfrm>
        </p:grpSpPr>
        <p:sp>
          <p:nvSpPr>
            <p:cNvPr id="7" name="Rectangle 6"/>
            <p:cNvSpPr/>
            <p:nvPr/>
          </p:nvSpPr>
          <p:spPr>
            <a:xfrm>
              <a:off x="5353051" y="3826119"/>
              <a:ext cx="3543299" cy="307777"/>
            </a:xfrm>
            <a:prstGeom prst="rect">
              <a:avLst/>
            </a:prstGeom>
          </p:spPr>
          <p:txBody>
            <a:bodyPr wrap="square">
              <a:spAutoFit/>
            </a:bodyPr>
            <a:lstStyle/>
            <a:p>
              <a:pPr lvl="1"/>
              <a:r>
                <a:rPr lang="en-US" sz="1400" dirty="0"/>
                <a:t>&lt;0, 0, 0, 0, 0, 0, </a:t>
              </a:r>
              <a:r>
                <a:rPr lang="en-US" sz="1400" b="1" dirty="0">
                  <a:solidFill>
                    <a:srgbClr val="C00000"/>
                  </a:solidFill>
                </a:rPr>
                <a:t>1</a:t>
              </a:r>
              <a:r>
                <a:rPr lang="en-US" sz="1400" dirty="0"/>
                <a:t>, 0, 0, 0, 0, 0, </a:t>
              </a:r>
              <a:r>
                <a:rPr lang="en-US" sz="1400" b="1" dirty="0">
                  <a:solidFill>
                    <a:srgbClr val="C00000"/>
                  </a:solidFill>
                </a:rPr>
                <a:t>1</a:t>
              </a:r>
              <a:r>
                <a:rPr lang="en-US" sz="1400" dirty="0"/>
                <a:t>, 0, 0,…&gt;</a:t>
              </a:r>
            </a:p>
          </p:txBody>
        </p:sp>
        <p:grpSp>
          <p:nvGrpSpPr>
            <p:cNvPr id="15" name="Group 14"/>
            <p:cNvGrpSpPr/>
            <p:nvPr/>
          </p:nvGrpSpPr>
          <p:grpSpPr>
            <a:xfrm>
              <a:off x="5343525" y="3477993"/>
              <a:ext cx="3457571" cy="1515298"/>
              <a:chOff x="5353050" y="3468468"/>
              <a:chExt cx="3457571" cy="1515298"/>
            </a:xfrm>
          </p:grpSpPr>
          <p:sp>
            <p:nvSpPr>
              <p:cNvPr id="8" name="Rectangle 7"/>
              <p:cNvSpPr/>
              <p:nvPr/>
            </p:nvSpPr>
            <p:spPr>
              <a:xfrm>
                <a:off x="5353050" y="3468468"/>
                <a:ext cx="3402625" cy="307777"/>
              </a:xfrm>
              <a:prstGeom prst="rect">
                <a:avLst/>
              </a:prstGeom>
            </p:spPr>
            <p:txBody>
              <a:bodyPr wrap="square">
                <a:spAutoFit/>
              </a:bodyPr>
              <a:lstStyle/>
              <a:p>
                <a:pPr lvl="1"/>
                <a:r>
                  <a:rPr lang="en-US" sz="1400" dirty="0" smtClean="0"/>
                  <a:t>Reports of sickness in a neighborhood</a:t>
                </a:r>
                <a:endParaRPr lang="en-US" sz="1400" dirty="0"/>
              </a:p>
            </p:txBody>
          </p:sp>
          <p:cxnSp>
            <p:nvCxnSpPr>
              <p:cNvPr id="9" name="Straight Arrow Connector 8"/>
              <p:cNvCxnSpPr/>
              <p:nvPr/>
            </p:nvCxnSpPr>
            <p:spPr>
              <a:xfrm flipV="1">
                <a:off x="5853109" y="4181476"/>
                <a:ext cx="2957512" cy="95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7794090" y="4218041"/>
                <a:ext cx="997486" cy="307777"/>
              </a:xfrm>
              <a:prstGeom prst="rect">
                <a:avLst/>
              </a:prstGeom>
            </p:spPr>
            <p:txBody>
              <a:bodyPr wrap="square">
                <a:spAutoFit/>
              </a:bodyPr>
              <a:lstStyle/>
              <a:p>
                <a:pPr lvl="1"/>
                <a:r>
                  <a:rPr lang="en-US" sz="1400" dirty="0" smtClean="0"/>
                  <a:t>time</a:t>
                </a:r>
                <a:endParaRPr lang="en-US" sz="1400" dirty="0"/>
              </a:p>
            </p:txBody>
          </p:sp>
          <mc:AlternateContent xmlns:mc="http://schemas.openxmlformats.org/markup-compatibility/2006" xmlns:a14="http://schemas.microsoft.com/office/drawing/2010/main">
            <mc:Choice Requires="a14">
              <p:sp>
                <p:nvSpPr>
                  <p:cNvPr id="12" name="TextBox 11"/>
                  <p:cNvSpPr txBox="1"/>
                  <p:nvPr/>
                </p:nvSpPr>
                <p:spPr>
                  <a:xfrm>
                    <a:off x="6668248" y="4377797"/>
                    <a:ext cx="997389" cy="215444"/>
                  </a:xfrm>
                  <a:prstGeom prst="rect">
                    <a:avLst/>
                  </a:prstGeom>
                  <a:noFill/>
                </p:spPr>
                <p:txBody>
                  <a:bodyPr wrap="none" lIns="0" tIns="0" rIns="0" bIns="0" rtlCol="0">
                    <a:spAutoFit/>
                  </a:bodyPr>
                  <a:lstStyle/>
                  <a:p>
                    <a14:m>
                      <m:oMath xmlns:m="http://schemas.openxmlformats.org/officeDocument/2006/math">
                        <m:r>
                          <a:rPr lang="en-US" sz="1400" i="1" smtClean="0">
                            <a:latin typeface="Cambria Math" panose="02040503050406030204" pitchFamily="18" charset="0"/>
                            <a:ea typeface="Cambria Math" panose="02040503050406030204" pitchFamily="18" charset="0"/>
                          </a:rPr>
                          <m:t>𝜇</m:t>
                        </m:r>
                        <m:r>
                          <a:rPr lang="en-US" sz="1400" i="1" smtClean="0">
                            <a:latin typeface="Cambria Math" panose="02040503050406030204" pitchFamily="18" charset="0"/>
                            <a:ea typeface="Cambria Math" panose="02040503050406030204" pitchFamily="18" charset="0"/>
                          </a:rPr>
                          <m:t>→0</m:t>
                        </m:r>
                      </m:oMath>
                    </a14:m>
                    <a:r>
                      <a:rPr lang="en-US" sz="1400" dirty="0" smtClean="0"/>
                      <a:t>, </a:t>
                    </a:r>
                    <a14:m>
                      <m:oMath xmlns:m="http://schemas.openxmlformats.org/officeDocument/2006/math">
                        <m:r>
                          <a:rPr lang="en-US" sz="1400" i="1" smtClean="0">
                            <a:latin typeface="Cambria Math" panose="02040503050406030204" pitchFamily="18" charset="0"/>
                            <a:ea typeface="Cambria Math" panose="02040503050406030204" pitchFamily="18" charset="0"/>
                          </a:rPr>
                          <m:t>𝜎</m:t>
                        </m:r>
                        <m:r>
                          <a:rPr lang="en-US" sz="1400" i="1" smtClean="0">
                            <a:latin typeface="Cambria Math" panose="02040503050406030204" pitchFamily="18" charset="0"/>
                            <a:ea typeface="Cambria Math" panose="02040503050406030204" pitchFamily="18" charset="0"/>
                          </a:rPr>
                          <m:t>→0</m:t>
                        </m:r>
                      </m:oMath>
                    </a14:m>
                    <a:endParaRPr lang="en-US" sz="1400" dirty="0"/>
                  </a:p>
                </p:txBody>
              </p:sp>
            </mc:Choice>
            <mc:Fallback xmlns="">
              <p:sp>
                <p:nvSpPr>
                  <p:cNvPr id="12" name="TextBox 11"/>
                  <p:cNvSpPr txBox="1">
                    <a:spLocks noRot="1" noChangeAspect="1" noMove="1" noResize="1" noEditPoints="1" noAdjustHandles="1" noChangeArrowheads="1" noChangeShapeType="1" noTextEdit="1"/>
                  </p:cNvSpPr>
                  <p:nvPr/>
                </p:nvSpPr>
                <p:spPr>
                  <a:xfrm>
                    <a:off x="6668248" y="4377797"/>
                    <a:ext cx="997389" cy="215444"/>
                  </a:xfrm>
                  <a:prstGeom prst="rect">
                    <a:avLst/>
                  </a:prstGeom>
                  <a:blipFill rotWithShape="0">
                    <a:blip r:embed="rId4"/>
                    <a:stretch>
                      <a:fillRect l="-6098" t="-25714" r="-5488" b="-5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6639673" y="4768322"/>
                    <a:ext cx="1073564"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ea typeface="Cambria Math" panose="02040503050406030204" pitchFamily="18" charset="0"/>
                            </a:rPr>
                            <m:t>(</m:t>
                          </m:r>
                          <m:r>
                            <a:rPr lang="en-US" sz="1400" i="1" smtClean="0">
                              <a:latin typeface="Cambria Math" panose="02040503050406030204" pitchFamily="18" charset="0"/>
                              <a:ea typeface="Cambria Math" panose="02040503050406030204" pitchFamily="18" charset="0"/>
                            </a:rPr>
                            <m:t>1</m:t>
                          </m:r>
                          <m:r>
                            <a:rPr lang="en-US" sz="1400" b="0" i="1" smtClean="0">
                              <a:latin typeface="Cambria Math" panose="02040503050406030204" pitchFamily="18" charset="0"/>
                              <a:ea typeface="Cambria Math" panose="02040503050406030204" pitchFamily="18" charset="0"/>
                            </a:rPr>
                            <m:t>−</m:t>
                          </m:r>
                          <m:r>
                            <a:rPr lang="en-US" sz="1400" i="1">
                              <a:latin typeface="Cambria Math" panose="02040503050406030204" pitchFamily="18" charset="0"/>
                              <a:ea typeface="Cambria Math" panose="02040503050406030204" pitchFamily="18" charset="0"/>
                            </a:rPr>
                            <m:t>𝜇</m:t>
                          </m:r>
                          <m:r>
                            <a:rPr lang="en-US" sz="1400" b="0" i="1" smtClean="0">
                              <a:latin typeface="Cambria Math" panose="02040503050406030204" pitchFamily="18" charset="0"/>
                              <a:ea typeface="Cambria Math" panose="02040503050406030204" pitchFamily="18" charset="0"/>
                            </a:rPr>
                            <m:t>)≫3</m:t>
                          </m:r>
                          <m:r>
                            <a:rPr lang="en-US" sz="1400" i="1" smtClean="0">
                              <a:latin typeface="Cambria Math" panose="02040503050406030204" pitchFamily="18" charset="0"/>
                              <a:ea typeface="Cambria Math" panose="02040503050406030204" pitchFamily="18" charset="0"/>
                            </a:rPr>
                            <m:t>𝜎</m:t>
                          </m:r>
                        </m:oMath>
                      </m:oMathPara>
                    </a14:m>
                    <a:endParaRPr lang="en-US" sz="1400" dirty="0"/>
                  </a:p>
                </p:txBody>
              </p:sp>
            </mc:Choice>
            <mc:Fallback xmlns="">
              <p:sp>
                <p:nvSpPr>
                  <p:cNvPr id="13" name="TextBox 12"/>
                  <p:cNvSpPr txBox="1">
                    <a:spLocks noRot="1" noChangeAspect="1" noMove="1" noResize="1" noEditPoints="1" noAdjustHandles="1" noChangeArrowheads="1" noChangeShapeType="1" noTextEdit="1"/>
                  </p:cNvSpPr>
                  <p:nvPr/>
                </p:nvSpPr>
                <p:spPr>
                  <a:xfrm>
                    <a:off x="6639673" y="4768322"/>
                    <a:ext cx="1073564" cy="215444"/>
                  </a:xfrm>
                  <a:prstGeom prst="rect">
                    <a:avLst/>
                  </a:prstGeom>
                  <a:blipFill rotWithShape="0">
                    <a:blip r:embed="rId5"/>
                    <a:stretch>
                      <a:fillRect l="-5682" r="-1136" b="-34286"/>
                    </a:stretch>
                  </a:blipFill>
                </p:spPr>
                <p:txBody>
                  <a:bodyPr/>
                  <a:lstStyle/>
                  <a:p>
                    <a:r>
                      <a:rPr lang="en-US">
                        <a:noFill/>
                      </a:rPr>
                      <a:t> </a:t>
                    </a:r>
                  </a:p>
                </p:txBody>
              </p:sp>
            </mc:Fallback>
          </mc:AlternateContent>
        </p:grpSp>
      </p:grpSp>
      <p:sp>
        <p:nvSpPr>
          <p:cNvPr id="17" name="Rectangle 16"/>
          <p:cNvSpPr/>
          <p:nvPr/>
        </p:nvSpPr>
        <p:spPr>
          <a:xfrm>
            <a:off x="1701785" y="5745040"/>
            <a:ext cx="2765440" cy="369332"/>
          </a:xfrm>
          <a:prstGeom prst="rect">
            <a:avLst/>
          </a:prstGeom>
        </p:spPr>
        <p:txBody>
          <a:bodyPr wrap="square">
            <a:spAutoFit/>
          </a:bodyPr>
          <a:lstStyle/>
          <a:p>
            <a:r>
              <a:rPr lang="en-US" dirty="0" smtClean="0"/>
              <a:t>An undetected example</a:t>
            </a:r>
            <a:endParaRPr lang="en-US" dirty="0"/>
          </a:p>
        </p:txBody>
      </p:sp>
      <p:sp>
        <p:nvSpPr>
          <p:cNvPr id="18" name="Rectangle 17"/>
          <p:cNvSpPr/>
          <p:nvPr/>
        </p:nvSpPr>
        <p:spPr>
          <a:xfrm>
            <a:off x="6788135" y="5745040"/>
            <a:ext cx="1355740" cy="369332"/>
          </a:xfrm>
          <a:prstGeom prst="rect">
            <a:avLst/>
          </a:prstGeom>
        </p:spPr>
        <p:txBody>
          <a:bodyPr wrap="square">
            <a:spAutoFit/>
          </a:bodyPr>
          <a:lstStyle/>
          <a:p>
            <a:r>
              <a:rPr lang="en-US" dirty="0" smtClean="0"/>
              <a:t>A false alert</a:t>
            </a:r>
            <a:endParaRPr lang="en-US" dirty="0"/>
          </a:p>
        </p:txBody>
      </p:sp>
    </p:spTree>
    <p:extLst>
      <p:ext uri="{BB962C8B-B14F-4D97-AF65-F5344CB8AC3E}">
        <p14:creationId xmlns:p14="http://schemas.microsoft.com/office/powerpoint/2010/main" val="42262073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7952"/>
            <a:ext cx="7886700" cy="992188"/>
          </a:xfrm>
        </p:spPr>
        <p:txBody>
          <a:bodyPr/>
          <a:lstStyle/>
          <a:p>
            <a:r>
              <a:rPr lang="en-US" dirty="0" smtClean="0"/>
              <a:t>Conclusion </a:t>
            </a:r>
            <a:endParaRPr lang="en-US" dirty="0"/>
          </a:p>
        </p:txBody>
      </p:sp>
      <p:sp>
        <p:nvSpPr>
          <p:cNvPr id="3" name="Content Placeholder 2"/>
          <p:cNvSpPr>
            <a:spLocks noGrp="1"/>
          </p:cNvSpPr>
          <p:nvPr>
            <p:ph idx="1"/>
          </p:nvPr>
        </p:nvSpPr>
        <p:spPr>
          <a:xfrm>
            <a:off x="628650" y="1252539"/>
            <a:ext cx="7886700" cy="2536825"/>
          </a:xfrm>
        </p:spPr>
        <p:txBody>
          <a:bodyPr>
            <a:normAutofit/>
          </a:bodyPr>
          <a:lstStyle/>
          <a:p>
            <a:r>
              <a:rPr lang="en-US" sz="2000" dirty="0" smtClean="0"/>
              <a:t>Detect collective anomalies based on multiple datasets</a:t>
            </a:r>
          </a:p>
          <a:p>
            <a:r>
              <a:rPr lang="en-US" sz="2000" dirty="0" smtClean="0"/>
              <a:t>Methodology</a:t>
            </a:r>
          </a:p>
          <a:p>
            <a:pPr lvl="1"/>
            <a:r>
              <a:rPr lang="en-US" sz="1800" dirty="0" smtClean="0"/>
              <a:t>MSLT</a:t>
            </a:r>
          </a:p>
          <a:p>
            <a:pPr lvl="1"/>
            <a:r>
              <a:rPr lang="en-US" sz="1800" dirty="0" smtClean="0"/>
              <a:t>ST_LRT</a:t>
            </a:r>
          </a:p>
          <a:p>
            <a:pPr lvl="1"/>
            <a:r>
              <a:rPr lang="en-US" sz="1800" dirty="0" smtClean="0"/>
              <a:t>Candidate generation and pruning</a:t>
            </a:r>
          </a:p>
          <a:p>
            <a:r>
              <a:rPr lang="en-US" sz="2000" dirty="0" smtClean="0"/>
              <a:t>Evaluated based on </a:t>
            </a:r>
            <a:r>
              <a:rPr lang="en-US" sz="2000" dirty="0" smtClean="0"/>
              <a:t>five </a:t>
            </a:r>
            <a:r>
              <a:rPr lang="en-US" sz="2000" dirty="0" smtClean="0"/>
              <a:t>datasets in NYC</a:t>
            </a:r>
          </a:p>
          <a:p>
            <a:r>
              <a:rPr lang="en-US" sz="2000" dirty="0" smtClean="0"/>
              <a:t>Detect all anomalies in NYC in 3 minutes </a:t>
            </a:r>
            <a:endParaRPr lang="en-US" sz="2000" dirty="0"/>
          </a:p>
        </p:txBody>
      </p:sp>
      <p:grpSp>
        <p:nvGrpSpPr>
          <p:cNvPr id="5" name="Group 4"/>
          <p:cNvGrpSpPr/>
          <p:nvPr/>
        </p:nvGrpSpPr>
        <p:grpSpPr>
          <a:xfrm>
            <a:off x="571500" y="4049397"/>
            <a:ext cx="8258175" cy="2778442"/>
            <a:chOff x="523875" y="4127183"/>
            <a:chExt cx="8258175" cy="2778442"/>
          </a:xfrm>
        </p:grpSpPr>
        <p:sp>
          <p:nvSpPr>
            <p:cNvPr id="6" name="Rectangle 5"/>
            <p:cNvSpPr/>
            <p:nvPr/>
          </p:nvSpPr>
          <p:spPr>
            <a:xfrm>
              <a:off x="6750198" y="6162615"/>
              <a:ext cx="1317477" cy="400110"/>
            </a:xfrm>
            <a:prstGeom prst="rect">
              <a:avLst/>
            </a:prstGeom>
          </p:spPr>
          <p:txBody>
            <a:bodyPr wrap="none">
              <a:spAutoFit/>
            </a:bodyPr>
            <a:lstStyle/>
            <a:p>
              <a:r>
                <a:rPr lang="en-US" altLang="zh-CN" sz="2000" dirty="0">
                  <a:hlinkClick r:id="rId2"/>
                </a:rPr>
                <a:t>Homepage</a:t>
              </a:r>
              <a:endParaRPr lang="zh-CN" altLang="en-US" sz="2000"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b="13191"/>
            <a:stretch/>
          </p:blipFill>
          <p:spPr>
            <a:xfrm>
              <a:off x="6829573" y="4362451"/>
              <a:ext cx="1109385" cy="1444565"/>
            </a:xfrm>
            <a:prstGeom prst="rect">
              <a:avLst/>
            </a:prstGeom>
          </p:spPr>
        </p:pic>
        <p:sp>
          <p:nvSpPr>
            <p:cNvPr id="9" name="Rectangle 8"/>
            <p:cNvSpPr/>
            <p:nvPr/>
          </p:nvSpPr>
          <p:spPr>
            <a:xfrm>
              <a:off x="523875" y="6216789"/>
              <a:ext cx="2338313" cy="369332"/>
            </a:xfrm>
            <a:prstGeom prst="rect">
              <a:avLst/>
            </a:prstGeom>
          </p:spPr>
          <p:txBody>
            <a:bodyPr wrap="square">
              <a:spAutoFit/>
            </a:bodyPr>
            <a:lstStyle/>
            <a:p>
              <a:pPr algn="ctr"/>
              <a:r>
                <a:rPr lang="en-US" altLang="zh-CN" dirty="0" smtClean="0"/>
                <a:t>Released Data &amp; Codes</a:t>
              </a:r>
              <a:endParaRPr lang="en-US" altLang="zh-CN" sz="1600" dirty="0"/>
            </a:p>
          </p:txBody>
        </p:sp>
        <p:sp>
          <p:nvSpPr>
            <p:cNvPr id="10" name="Content Placeholder 2"/>
            <p:cNvSpPr txBox="1">
              <a:spLocks/>
            </p:cNvSpPr>
            <p:nvPr/>
          </p:nvSpPr>
          <p:spPr>
            <a:xfrm>
              <a:off x="552450" y="4127183"/>
              <a:ext cx="8229600" cy="277844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altLang="zh-CN" sz="4000" dirty="0" smtClean="0"/>
                <a:t>Thanks!</a:t>
              </a:r>
            </a:p>
            <a:p>
              <a:pPr marL="0" indent="0" algn="ctr">
                <a:buFont typeface="Arial" pitchFamily="34" charset="0"/>
                <a:buNone/>
              </a:pPr>
              <a:endParaRPr lang="en-US" altLang="zh-CN" sz="3600" dirty="0" smtClean="0"/>
            </a:p>
            <a:p>
              <a:pPr marL="0" indent="0" algn="ctr">
                <a:buFont typeface="Arial" pitchFamily="34" charset="0"/>
                <a:buNone/>
              </a:pPr>
              <a:r>
                <a:rPr lang="en-US" altLang="zh-CN" sz="3600" dirty="0" smtClean="0"/>
                <a:t>Yu Zheng</a:t>
              </a:r>
            </a:p>
            <a:p>
              <a:pPr marL="0" indent="0" algn="ctr">
                <a:buFont typeface="Arial" pitchFamily="34" charset="0"/>
                <a:buNone/>
              </a:pPr>
              <a:r>
                <a:rPr lang="en-US" altLang="zh-CN" sz="2400" dirty="0" smtClean="0">
                  <a:hlinkClick r:id="rId4"/>
                </a:rPr>
                <a:t>yuzheng@microsoft.com</a:t>
              </a:r>
              <a:endParaRPr lang="zh-CN" altLang="en-US" sz="2400" dirty="0"/>
            </a:p>
          </p:txBody>
        </p:sp>
      </p:gr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9625" y="4173222"/>
            <a:ext cx="1843013" cy="1843013"/>
          </a:xfrm>
          <a:prstGeom prst="rect">
            <a:avLst/>
          </a:prstGeom>
        </p:spPr>
      </p:pic>
    </p:spTree>
    <p:extLst>
      <p:ext uri="{BB962C8B-B14F-4D97-AF65-F5344CB8AC3E}">
        <p14:creationId xmlns:p14="http://schemas.microsoft.com/office/powerpoint/2010/main" val="3605476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650" y="149226"/>
            <a:ext cx="6315075" cy="1046412"/>
          </a:xfrm>
        </p:spPr>
        <p:txBody>
          <a:bodyPr/>
          <a:lstStyle/>
          <a:p>
            <a:r>
              <a:rPr lang="en-US" dirty="0" smtClean="0"/>
              <a:t>Collective Anomalies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63526" y="1347180"/>
                <a:ext cx="8010527" cy="2571367"/>
              </a:xfrm>
            </p:spPr>
            <p:txBody>
              <a:bodyPr>
                <a:normAutofit/>
              </a:bodyPr>
              <a:lstStyle/>
              <a:p>
                <a:r>
                  <a:rPr lang="en-US" sz="2400" dirty="0"/>
                  <a:t>Formal Definition</a:t>
                </a:r>
              </a:p>
              <a:p>
                <a:pPr lvl="1"/>
                <a:r>
                  <a:rPr lang="en-US" sz="1800" dirty="0"/>
                  <a:t>Given </a:t>
                </a:r>
              </a:p>
              <a:p>
                <a:pPr lvl="2"/>
                <a:r>
                  <a:rPr lang="en-US" sz="1400" dirty="0"/>
                  <a:t>regions</a:t>
                </a:r>
                <a14:m>
                  <m:oMath xmlns:m="http://schemas.openxmlformats.org/officeDocument/2006/math">
                    <m:r>
                      <a:rPr lang="en-US" sz="1400">
                        <a:latin typeface="Cambria Math" panose="02040503050406030204" pitchFamily="18" charset="0"/>
                      </a:rPr>
                      <m:t> </m:t>
                    </m:r>
                    <m:r>
                      <a:rPr lang="en-US" sz="1400" b="1" i="1">
                        <a:latin typeface="Cambria Math" panose="02040503050406030204" pitchFamily="18" charset="0"/>
                      </a:rPr>
                      <m:t>𝒓</m:t>
                    </m:r>
                    <m:r>
                      <a:rPr lang="en-US" sz="1400">
                        <a:latin typeface="Cambria Math" panose="02040503050406030204" pitchFamily="18" charset="0"/>
                      </a:rPr>
                      <m:t>={</m:t>
                    </m:r>
                    <m:sSub>
                      <m:sSubPr>
                        <m:ctrlPr>
                          <a:rPr lang="en-US" sz="1400" i="1">
                            <a:latin typeface="Cambria Math" panose="02040503050406030204" pitchFamily="18" charset="0"/>
                          </a:rPr>
                        </m:ctrlPr>
                      </m:sSubPr>
                      <m:e>
                        <m:r>
                          <a:rPr lang="en-US" sz="1400" i="1">
                            <a:latin typeface="Cambria Math" panose="02040503050406030204" pitchFamily="18" charset="0"/>
                          </a:rPr>
                          <m:t>𝑟</m:t>
                        </m:r>
                      </m:e>
                      <m:sub>
                        <m:r>
                          <a:rPr lang="en-US" sz="1400">
                            <a:latin typeface="Cambria Math" panose="02040503050406030204" pitchFamily="18" charset="0"/>
                          </a:rPr>
                          <m:t>1</m:t>
                        </m:r>
                      </m:sub>
                    </m:sSub>
                    <m:r>
                      <m:rPr>
                        <m:nor/>
                      </m:rPr>
                      <a:rPr lang="en-US" sz="1400"/>
                      <m:t>, </m:t>
                    </m:r>
                    <m:sSub>
                      <m:sSubPr>
                        <m:ctrlPr>
                          <a:rPr lang="en-US" sz="1400" i="1">
                            <a:latin typeface="Cambria Math" panose="02040503050406030204" pitchFamily="18" charset="0"/>
                          </a:rPr>
                        </m:ctrlPr>
                      </m:sSubPr>
                      <m:e>
                        <m:r>
                          <a:rPr lang="en-US" sz="1400" i="1">
                            <a:latin typeface="Cambria Math" panose="02040503050406030204" pitchFamily="18" charset="0"/>
                          </a:rPr>
                          <m:t>𝑟</m:t>
                        </m:r>
                      </m:e>
                      <m:sub>
                        <m:r>
                          <a:rPr lang="en-US" sz="1400">
                            <a:latin typeface="Cambria Math" panose="02040503050406030204" pitchFamily="18" charset="0"/>
                          </a:rPr>
                          <m:t>2</m:t>
                        </m:r>
                      </m:sub>
                    </m:sSub>
                  </m:oMath>
                </a14:m>
                <a:r>
                  <a:rPr lang="en-US" sz="1400" dirty="0"/>
                  <a:t>, …</a:t>
                </a:r>
                <a14:m>
                  <m:oMath xmlns:m="http://schemas.openxmlformats.org/officeDocument/2006/math">
                    <m:r>
                      <a:rPr lang="en-US" sz="1400">
                        <a:latin typeface="Cambria Math" panose="02040503050406030204" pitchFamily="18" charset="0"/>
                      </a:rPr>
                      <m:t>,</m:t>
                    </m:r>
                    <m:sSub>
                      <m:sSubPr>
                        <m:ctrlPr>
                          <a:rPr lang="en-US" sz="1400" i="1">
                            <a:latin typeface="Cambria Math" panose="02040503050406030204" pitchFamily="18" charset="0"/>
                          </a:rPr>
                        </m:ctrlPr>
                      </m:sSubPr>
                      <m:e>
                        <m:r>
                          <a:rPr lang="en-US" sz="1400" i="1">
                            <a:latin typeface="Cambria Math" panose="02040503050406030204" pitchFamily="18" charset="0"/>
                          </a:rPr>
                          <m:t>𝑟</m:t>
                        </m:r>
                      </m:e>
                      <m:sub>
                        <m:r>
                          <a:rPr lang="en-US" sz="1400" i="1">
                            <a:latin typeface="Cambria Math" panose="02040503050406030204" pitchFamily="18" charset="0"/>
                          </a:rPr>
                          <m:t>𝑚</m:t>
                        </m:r>
                      </m:sub>
                    </m:sSub>
                  </m:oMath>
                </a14:m>
                <a:r>
                  <a:rPr lang="en-US" sz="1400" dirty="0"/>
                  <a:t>} </a:t>
                </a:r>
              </a:p>
              <a:p>
                <a:pPr lvl="2"/>
                <a:r>
                  <a:rPr lang="en-US" sz="1400" dirty="0"/>
                  <a:t>multiple datasets </a:t>
                </a:r>
                <a14:m>
                  <m:oMath xmlns:m="http://schemas.openxmlformats.org/officeDocument/2006/math">
                    <m:r>
                      <a:rPr lang="en-US" sz="1400" b="1" i="1">
                        <a:latin typeface="Cambria Math" panose="02040503050406030204" pitchFamily="18" charset="0"/>
                      </a:rPr>
                      <m:t>𝑺</m:t>
                    </m:r>
                    <m:r>
                      <a:rPr lang="en-US" sz="1400">
                        <a:latin typeface="Cambria Math" panose="02040503050406030204" pitchFamily="18" charset="0"/>
                      </a:rPr>
                      <m:t>={</m:t>
                    </m:r>
                    <m:sSub>
                      <m:sSubPr>
                        <m:ctrlPr>
                          <a:rPr lang="en-US" sz="1400" i="1">
                            <a:latin typeface="Cambria Math" panose="02040503050406030204" pitchFamily="18" charset="0"/>
                          </a:rPr>
                        </m:ctrlPr>
                      </m:sSubPr>
                      <m:e>
                        <m:r>
                          <a:rPr lang="en-US" sz="1400" i="1">
                            <a:latin typeface="Cambria Math" panose="02040503050406030204" pitchFamily="18" charset="0"/>
                          </a:rPr>
                          <m:t>𝑠</m:t>
                        </m:r>
                      </m:e>
                      <m:sub>
                        <m:r>
                          <a:rPr lang="en-US" sz="1400">
                            <a:latin typeface="Cambria Math" panose="02040503050406030204" pitchFamily="18" charset="0"/>
                          </a:rPr>
                          <m:t>1</m:t>
                        </m:r>
                      </m:sub>
                    </m:sSub>
                    <m:r>
                      <m:rPr>
                        <m:nor/>
                      </m:rPr>
                      <a:rPr lang="en-US" sz="1400"/>
                      <m:t>,</m:t>
                    </m:r>
                    <m:sSub>
                      <m:sSubPr>
                        <m:ctrlPr>
                          <a:rPr lang="en-US" sz="1400" i="1">
                            <a:latin typeface="Cambria Math" panose="02040503050406030204" pitchFamily="18" charset="0"/>
                          </a:rPr>
                        </m:ctrlPr>
                      </m:sSubPr>
                      <m:e>
                        <m:r>
                          <a:rPr lang="en-US" sz="1400" i="1">
                            <a:latin typeface="Cambria Math" panose="02040503050406030204" pitchFamily="18" charset="0"/>
                          </a:rPr>
                          <m:t>𝑠</m:t>
                        </m:r>
                      </m:e>
                      <m:sub>
                        <m:r>
                          <a:rPr lang="en-US" sz="1400">
                            <a:latin typeface="Cambria Math" panose="02040503050406030204" pitchFamily="18" charset="0"/>
                          </a:rPr>
                          <m:t>2</m:t>
                        </m:r>
                      </m:sub>
                    </m:sSub>
                  </m:oMath>
                </a14:m>
                <a:r>
                  <a:rPr lang="en-US" sz="1400" dirty="0"/>
                  <a:t>, …} during the recent </a:t>
                </a:r>
                <a14:m>
                  <m:oMath xmlns:m="http://schemas.openxmlformats.org/officeDocument/2006/math">
                    <m:r>
                      <a:rPr lang="en-US" sz="1400" i="1">
                        <a:latin typeface="Cambria Math" panose="02040503050406030204" pitchFamily="18" charset="0"/>
                      </a:rPr>
                      <m:t>𝑡</m:t>
                    </m:r>
                  </m:oMath>
                </a14:m>
                <a:r>
                  <a:rPr lang="en-US" sz="1400" dirty="0"/>
                  <a:t> time intervals </a:t>
                </a:r>
                <a14:m>
                  <m:oMath xmlns:m="http://schemas.openxmlformats.org/officeDocument/2006/math">
                    <m:sSub>
                      <m:sSubPr>
                        <m:ctrlPr>
                          <a:rPr lang="en-US" sz="1400" i="1">
                            <a:latin typeface="Cambria Math" panose="02040503050406030204" pitchFamily="18" charset="0"/>
                          </a:rPr>
                        </m:ctrlPr>
                      </m:sSubPr>
                      <m:e>
                        <m:r>
                          <a:rPr lang="en-US" sz="1400">
                            <a:latin typeface="Cambria Math" panose="02040503050406030204" pitchFamily="18" charset="0"/>
                          </a:rPr>
                          <m:t>[</m:t>
                        </m:r>
                        <m:r>
                          <a:rPr lang="en-US" sz="1400" i="1">
                            <a:latin typeface="Cambria Math" panose="02040503050406030204" pitchFamily="18" charset="0"/>
                          </a:rPr>
                          <m:t>𝑡</m:t>
                        </m:r>
                      </m:e>
                      <m:sub>
                        <m:r>
                          <a:rPr lang="en-US" sz="1400">
                            <a:latin typeface="Cambria Math" panose="02040503050406030204" pitchFamily="18" charset="0"/>
                          </a:rPr>
                          <m:t>1</m:t>
                        </m:r>
                      </m:sub>
                    </m:sSub>
                    <m:r>
                      <a:rPr lang="en-US" sz="1400">
                        <a:latin typeface="Cambria Math" panose="02040503050406030204" pitchFamily="18" charset="0"/>
                      </a:rPr>
                      <m:t>,</m:t>
                    </m:r>
                    <m:sSub>
                      <m:sSubPr>
                        <m:ctrlPr>
                          <a:rPr lang="en-US" sz="1400" i="1">
                            <a:latin typeface="Cambria Math" panose="02040503050406030204" pitchFamily="18" charset="0"/>
                          </a:rPr>
                        </m:ctrlPr>
                      </m:sSubPr>
                      <m:e>
                        <m:r>
                          <a:rPr lang="en-US" sz="1400" i="1">
                            <a:latin typeface="Cambria Math" panose="02040503050406030204" pitchFamily="18" charset="0"/>
                          </a:rPr>
                          <m:t>𝑡</m:t>
                        </m:r>
                      </m:e>
                      <m:sub>
                        <m:r>
                          <a:rPr lang="en-US" sz="1400" i="1">
                            <a:latin typeface="Cambria Math" panose="02040503050406030204" pitchFamily="18" charset="0"/>
                          </a:rPr>
                          <m:t>𝑡</m:t>
                        </m:r>
                      </m:sub>
                    </m:sSub>
                    <m:r>
                      <a:rPr lang="en-US" sz="1400">
                        <a:latin typeface="Cambria Math" panose="02040503050406030204" pitchFamily="18" charset="0"/>
                      </a:rPr>
                      <m:t>]</m:t>
                    </m:r>
                  </m:oMath>
                </a14:m>
                <a:r>
                  <a:rPr lang="en-US" sz="1400" dirty="0"/>
                  <a:t> and </a:t>
                </a:r>
              </a:p>
              <a:p>
                <a:pPr lvl="2"/>
                <a:r>
                  <a:rPr lang="en-US" sz="1400" dirty="0"/>
                  <a:t>that over a period of historical time </a:t>
                </a:r>
              </a:p>
              <a:p>
                <a:pPr lvl="1"/>
                <a:r>
                  <a:rPr lang="en-US" sz="1600" dirty="0"/>
                  <a:t>Formulate a </a:t>
                </a:r>
                <a:r>
                  <a:rPr lang="en-US" sz="1600" dirty="0" err="1"/>
                  <a:t>spatio</a:t>
                </a:r>
                <a:r>
                  <a:rPr lang="en-US" sz="1600" dirty="0"/>
                  <a:t>-temporal set </a:t>
                </a:r>
                <a14:m>
                  <m:oMath xmlns:m="http://schemas.openxmlformats.org/officeDocument/2006/math">
                    <m:r>
                      <a:rPr lang="en-US" sz="1600" b="1" i="1">
                        <a:latin typeface="Cambria Math" panose="02040503050406030204" pitchFamily="18" charset="0"/>
                      </a:rPr>
                      <m:t>𝓣</m:t>
                    </m:r>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{&lt;</m:t>
                        </m:r>
                        <m:r>
                          <a:rPr lang="en-US" sz="1600" i="1">
                            <a:latin typeface="Cambria Math" panose="02040503050406030204" pitchFamily="18" charset="0"/>
                          </a:rPr>
                          <m:t>𝑟</m:t>
                        </m:r>
                      </m:e>
                      <m:sub>
                        <m:r>
                          <a:rPr lang="en-US" sz="1600" i="1">
                            <a:latin typeface="Cambria Math" panose="02040503050406030204" pitchFamily="18" charset="0"/>
                          </a:rPr>
                          <m:t>1</m:t>
                        </m:r>
                      </m:sub>
                    </m:sSub>
                    <m:r>
                      <a:rPr lang="en-US" sz="1600" i="1">
                        <a:latin typeface="Cambria Math" panose="02040503050406030204" pitchFamily="18" charset="0"/>
                      </a:rPr>
                      <m:t>, </m:t>
                    </m:r>
                    <m:sSub>
                      <m:sSubPr>
                        <m:ctrlPr>
                          <a:rPr lang="en-US" sz="1600" i="1">
                            <a:latin typeface="Cambria Math" panose="02040503050406030204" pitchFamily="18" charset="0"/>
                          </a:rPr>
                        </m:ctrlPr>
                      </m:sSubPr>
                      <m:e>
                        <m:r>
                          <a:rPr lang="en-US" sz="1600" i="1">
                            <a:latin typeface="Cambria Math" panose="02040503050406030204" pitchFamily="18" charset="0"/>
                          </a:rPr>
                          <m:t>𝑡</m:t>
                        </m:r>
                      </m:e>
                      <m:sub>
                        <m:r>
                          <a:rPr lang="en-US" sz="1600" i="1">
                            <a:latin typeface="Cambria Math" panose="02040503050406030204" pitchFamily="18" charset="0"/>
                          </a:rPr>
                          <m:t>1</m:t>
                        </m:r>
                      </m:sub>
                    </m:sSub>
                    <m:r>
                      <a:rPr lang="en-US" sz="1600" i="1">
                        <a:latin typeface="Cambria Math" panose="02040503050406030204" pitchFamily="18" charset="0"/>
                      </a:rPr>
                      <m:t>&gt;</m:t>
                    </m:r>
                  </m:oMath>
                </a14:m>
                <a:r>
                  <a:rPr lang="en-US" sz="1600" dirty="0"/>
                  <a:t>,</a:t>
                </a:r>
                <a14:m>
                  <m:oMath xmlns:m="http://schemas.openxmlformats.org/officeDocument/2006/math">
                    <m:r>
                      <a:rPr lang="en-US" sz="1600" i="1">
                        <a:latin typeface="Cambria Math" panose="02040503050406030204" pitchFamily="18" charset="0"/>
                      </a:rPr>
                      <m:t>&lt;</m:t>
                    </m:r>
                    <m:sSub>
                      <m:sSubPr>
                        <m:ctrlPr>
                          <a:rPr lang="en-US" sz="1600" i="1">
                            <a:latin typeface="Cambria Math" panose="02040503050406030204" pitchFamily="18" charset="0"/>
                          </a:rPr>
                        </m:ctrlPr>
                      </m:sSubPr>
                      <m:e>
                        <m:r>
                          <a:rPr lang="en-US" sz="1600" i="1">
                            <a:latin typeface="Cambria Math" panose="02040503050406030204" pitchFamily="18" charset="0"/>
                          </a:rPr>
                          <m:t>𝑟</m:t>
                        </m:r>
                      </m:e>
                      <m:sub>
                        <m:r>
                          <a:rPr lang="en-US" sz="1600" i="1">
                            <a:latin typeface="Cambria Math" panose="02040503050406030204" pitchFamily="18" charset="0"/>
                          </a:rPr>
                          <m:t>2</m:t>
                        </m:r>
                      </m:sub>
                    </m:sSub>
                    <m:r>
                      <m:rPr>
                        <m:nor/>
                      </m:rPr>
                      <a:rPr lang="en-US" sz="1600"/>
                      <m:t>,</m:t>
                    </m:r>
                    <m:sSub>
                      <m:sSubPr>
                        <m:ctrlPr>
                          <a:rPr lang="en-US" sz="1600" i="1">
                            <a:latin typeface="Cambria Math" panose="02040503050406030204" pitchFamily="18" charset="0"/>
                          </a:rPr>
                        </m:ctrlPr>
                      </m:sSubPr>
                      <m:e>
                        <m:r>
                          <a:rPr lang="en-US" sz="1600" i="1">
                            <a:latin typeface="Cambria Math" panose="02040503050406030204" pitchFamily="18" charset="0"/>
                          </a:rPr>
                          <m:t>𝑡</m:t>
                        </m:r>
                      </m:e>
                      <m:sub>
                        <m:r>
                          <a:rPr lang="en-US" sz="1600" i="1">
                            <a:latin typeface="Cambria Math" panose="02040503050406030204" pitchFamily="18" charset="0"/>
                          </a:rPr>
                          <m:t>1</m:t>
                        </m:r>
                      </m:sub>
                    </m:sSub>
                    <m:r>
                      <a:rPr lang="en-US" sz="1600" i="1">
                        <a:latin typeface="Cambria Math" panose="02040503050406030204" pitchFamily="18" charset="0"/>
                      </a:rPr>
                      <m:t>&gt;</m:t>
                    </m:r>
                  </m:oMath>
                </a14:m>
                <a:r>
                  <a:rPr lang="en-US" sz="1600" dirty="0"/>
                  <a:t>,…,</a:t>
                </a:r>
                <a14:m>
                  <m:oMath xmlns:m="http://schemas.openxmlformats.org/officeDocument/2006/math">
                    <m:r>
                      <a:rPr lang="en-US" sz="1600" i="1">
                        <a:latin typeface="Cambria Math" panose="02040503050406030204" pitchFamily="18" charset="0"/>
                      </a:rPr>
                      <m:t>&lt;</m:t>
                    </m:r>
                    <m:sSub>
                      <m:sSubPr>
                        <m:ctrlPr>
                          <a:rPr lang="en-US" sz="1600" i="1">
                            <a:latin typeface="Cambria Math" panose="02040503050406030204" pitchFamily="18" charset="0"/>
                          </a:rPr>
                        </m:ctrlPr>
                      </m:sSubPr>
                      <m:e>
                        <m:r>
                          <a:rPr lang="en-US" sz="1600" i="1">
                            <a:latin typeface="Cambria Math" panose="02040503050406030204" pitchFamily="18" charset="0"/>
                          </a:rPr>
                          <m:t>𝑟</m:t>
                        </m:r>
                      </m:e>
                      <m:sub>
                        <m:r>
                          <a:rPr lang="en-US" sz="1600" i="1">
                            <a:latin typeface="Cambria Math" panose="02040503050406030204" pitchFamily="18" charset="0"/>
                          </a:rPr>
                          <m:t>𝑚</m:t>
                        </m:r>
                      </m:sub>
                    </m:sSub>
                    <m:r>
                      <m:rPr>
                        <m:nor/>
                      </m:rPr>
                      <a:rPr lang="en-US" sz="1600"/>
                      <m:t>,</m:t>
                    </m:r>
                    <m:sSub>
                      <m:sSubPr>
                        <m:ctrlPr>
                          <a:rPr lang="en-US" sz="1600" i="1">
                            <a:latin typeface="Cambria Math" panose="02040503050406030204" pitchFamily="18" charset="0"/>
                          </a:rPr>
                        </m:ctrlPr>
                      </m:sSubPr>
                      <m:e>
                        <m:r>
                          <a:rPr lang="en-US" sz="1600" i="1">
                            <a:latin typeface="Cambria Math" panose="02040503050406030204" pitchFamily="18" charset="0"/>
                          </a:rPr>
                          <m:t>𝑡</m:t>
                        </m:r>
                      </m:e>
                      <m:sub>
                        <m:r>
                          <a:rPr lang="en-US" sz="1600" i="1">
                            <a:latin typeface="Cambria Math" panose="02040503050406030204" pitchFamily="18" charset="0"/>
                          </a:rPr>
                          <m:t>1</m:t>
                        </m:r>
                      </m:sub>
                    </m:sSub>
                    <m:r>
                      <a:rPr lang="en-US" sz="1600" i="1">
                        <a:latin typeface="Cambria Math" panose="02040503050406030204" pitchFamily="18" charset="0"/>
                      </a:rPr>
                      <m:t>&gt;,&lt;</m:t>
                    </m:r>
                    <m:sSub>
                      <m:sSubPr>
                        <m:ctrlPr>
                          <a:rPr lang="en-US" sz="1600" i="1">
                            <a:latin typeface="Cambria Math" panose="02040503050406030204" pitchFamily="18" charset="0"/>
                          </a:rPr>
                        </m:ctrlPr>
                      </m:sSubPr>
                      <m:e>
                        <m:r>
                          <a:rPr lang="en-US" sz="1600" i="1">
                            <a:latin typeface="Cambria Math" panose="02040503050406030204" pitchFamily="18" charset="0"/>
                          </a:rPr>
                          <m:t>𝑟</m:t>
                        </m:r>
                      </m:e>
                      <m:sub>
                        <m:r>
                          <a:rPr lang="en-US" sz="1600" i="1">
                            <a:latin typeface="Cambria Math" panose="02040503050406030204" pitchFamily="18" charset="0"/>
                          </a:rPr>
                          <m:t>1</m:t>
                        </m:r>
                      </m:sub>
                    </m:sSub>
                    <m:r>
                      <m:rPr>
                        <m:nor/>
                      </m:rPr>
                      <a:rPr lang="en-US" sz="1600"/>
                      <m:t>,</m:t>
                    </m:r>
                    <m:sSub>
                      <m:sSubPr>
                        <m:ctrlPr>
                          <a:rPr lang="en-US" sz="1600" i="1">
                            <a:latin typeface="Cambria Math" panose="02040503050406030204" pitchFamily="18" charset="0"/>
                          </a:rPr>
                        </m:ctrlPr>
                      </m:sSubPr>
                      <m:e>
                        <m:r>
                          <a:rPr lang="en-US" sz="1600" i="1">
                            <a:latin typeface="Cambria Math" panose="02040503050406030204" pitchFamily="18" charset="0"/>
                          </a:rPr>
                          <m:t>𝑡</m:t>
                        </m:r>
                      </m:e>
                      <m:sub>
                        <m:r>
                          <a:rPr lang="en-US" sz="1600" i="1">
                            <a:latin typeface="Cambria Math" panose="02040503050406030204" pitchFamily="18" charset="0"/>
                          </a:rPr>
                          <m:t>2</m:t>
                        </m:r>
                      </m:sub>
                    </m:sSub>
                    <m:r>
                      <a:rPr lang="en-US" sz="1600" i="1">
                        <a:latin typeface="Cambria Math" panose="02040503050406030204" pitchFamily="18" charset="0"/>
                      </a:rPr>
                      <m:t>&gt;, &lt;</m:t>
                    </m:r>
                    <m:sSub>
                      <m:sSubPr>
                        <m:ctrlPr>
                          <a:rPr lang="en-US" sz="1600" i="1">
                            <a:latin typeface="Cambria Math" panose="02040503050406030204" pitchFamily="18" charset="0"/>
                          </a:rPr>
                        </m:ctrlPr>
                      </m:sSubPr>
                      <m:e>
                        <m:r>
                          <a:rPr lang="en-US" sz="1600" i="1">
                            <a:latin typeface="Cambria Math" panose="02040503050406030204" pitchFamily="18" charset="0"/>
                          </a:rPr>
                          <m:t>𝑟</m:t>
                        </m:r>
                      </m:e>
                      <m:sub>
                        <m:r>
                          <a:rPr lang="en-US" sz="1600" i="1">
                            <a:latin typeface="Cambria Math" panose="02040503050406030204" pitchFamily="18" charset="0"/>
                          </a:rPr>
                          <m:t>2</m:t>
                        </m:r>
                      </m:sub>
                    </m:sSub>
                    <m:r>
                      <m:rPr>
                        <m:nor/>
                      </m:rPr>
                      <a:rPr lang="en-US" sz="1600"/>
                      <m:t>,</m:t>
                    </m:r>
                    <m:sSub>
                      <m:sSubPr>
                        <m:ctrlPr>
                          <a:rPr lang="en-US" sz="1600" i="1">
                            <a:latin typeface="Cambria Math" panose="02040503050406030204" pitchFamily="18" charset="0"/>
                          </a:rPr>
                        </m:ctrlPr>
                      </m:sSubPr>
                      <m:e>
                        <m:r>
                          <a:rPr lang="en-US" sz="1600" i="1">
                            <a:latin typeface="Cambria Math" panose="02040503050406030204" pitchFamily="18" charset="0"/>
                          </a:rPr>
                          <m:t>𝑡</m:t>
                        </m:r>
                      </m:e>
                      <m:sub>
                        <m:r>
                          <a:rPr lang="en-US" sz="1600" i="1">
                            <a:latin typeface="Cambria Math" panose="02040503050406030204" pitchFamily="18" charset="0"/>
                          </a:rPr>
                          <m:t>2</m:t>
                        </m:r>
                      </m:sub>
                    </m:sSub>
                    <m:r>
                      <a:rPr lang="en-US" sz="1600" i="1">
                        <a:latin typeface="Cambria Math" panose="02040503050406030204" pitchFamily="18" charset="0"/>
                      </a:rPr>
                      <m:t>&gt;</m:t>
                    </m:r>
                  </m:oMath>
                </a14:m>
                <a:r>
                  <a:rPr lang="en-US" sz="1600" dirty="0"/>
                  <a:t>…,</a:t>
                </a:r>
                <a14:m>
                  <m:oMath xmlns:m="http://schemas.openxmlformats.org/officeDocument/2006/math">
                    <m:r>
                      <a:rPr lang="en-US" sz="1600" i="1">
                        <a:latin typeface="Cambria Math" panose="02040503050406030204" pitchFamily="18" charset="0"/>
                      </a:rPr>
                      <m:t>&lt;</m:t>
                    </m:r>
                    <m:sSub>
                      <m:sSubPr>
                        <m:ctrlPr>
                          <a:rPr lang="en-US" sz="1600" i="1">
                            <a:latin typeface="Cambria Math" panose="02040503050406030204" pitchFamily="18" charset="0"/>
                          </a:rPr>
                        </m:ctrlPr>
                      </m:sSubPr>
                      <m:e>
                        <m:r>
                          <a:rPr lang="en-US" sz="1600" i="1">
                            <a:latin typeface="Cambria Math" panose="02040503050406030204" pitchFamily="18" charset="0"/>
                          </a:rPr>
                          <m:t>𝑟</m:t>
                        </m:r>
                      </m:e>
                      <m:sub>
                        <m:r>
                          <a:rPr lang="en-US" sz="1600" i="1">
                            <a:latin typeface="Cambria Math" panose="02040503050406030204" pitchFamily="18" charset="0"/>
                          </a:rPr>
                          <m:t>𝑚</m:t>
                        </m:r>
                      </m:sub>
                    </m:sSub>
                    <m:r>
                      <m:rPr>
                        <m:nor/>
                      </m:rPr>
                      <a:rPr lang="en-US" sz="1600"/>
                      <m:t>,</m:t>
                    </m:r>
                    <m:sSub>
                      <m:sSubPr>
                        <m:ctrlPr>
                          <a:rPr lang="en-US" sz="1600" i="1">
                            <a:latin typeface="Cambria Math" panose="02040503050406030204" pitchFamily="18" charset="0"/>
                          </a:rPr>
                        </m:ctrlPr>
                      </m:sSubPr>
                      <m:e>
                        <m:r>
                          <a:rPr lang="en-US" sz="1600" i="1">
                            <a:latin typeface="Cambria Math" panose="02040503050406030204" pitchFamily="18" charset="0"/>
                          </a:rPr>
                          <m:t>𝑡</m:t>
                        </m:r>
                      </m:e>
                      <m:sub>
                        <m:r>
                          <a:rPr lang="en-US" sz="1600" i="1">
                            <a:latin typeface="Cambria Math" panose="02040503050406030204" pitchFamily="18" charset="0"/>
                          </a:rPr>
                          <m:t>2</m:t>
                        </m:r>
                      </m:sub>
                    </m:sSub>
                    <m:r>
                      <a:rPr lang="en-US" sz="1600" i="1">
                        <a:latin typeface="Cambria Math" panose="02040503050406030204" pitchFamily="18" charset="0"/>
                      </a:rPr>
                      <m:t>&gt;</m:t>
                    </m:r>
                  </m:oMath>
                </a14:m>
                <a:r>
                  <a:rPr lang="en-US" sz="1600" dirty="0"/>
                  <a:t>,…, </a:t>
                </a: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&lt;</m:t>
                        </m:r>
                        <m:r>
                          <a:rPr lang="en-US" sz="1600" i="1">
                            <a:latin typeface="Cambria Math" panose="02040503050406030204" pitchFamily="18" charset="0"/>
                          </a:rPr>
                          <m:t>𝑟</m:t>
                        </m:r>
                      </m:e>
                      <m:sub>
                        <m:r>
                          <a:rPr lang="en-US" sz="1600" i="1">
                            <a:latin typeface="Cambria Math" panose="02040503050406030204" pitchFamily="18" charset="0"/>
                          </a:rPr>
                          <m:t>𝑚</m:t>
                        </m:r>
                      </m:sub>
                    </m:sSub>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𝑡</m:t>
                        </m:r>
                      </m:e>
                      <m:sub>
                        <m:r>
                          <a:rPr lang="en-US" sz="1600" i="1">
                            <a:latin typeface="Cambria Math" panose="02040503050406030204" pitchFamily="18" charset="0"/>
                          </a:rPr>
                          <m:t>𝑡</m:t>
                        </m:r>
                      </m:sub>
                    </m:sSub>
                    <m:r>
                      <a:rPr lang="en-US" sz="1600" i="1">
                        <a:latin typeface="Cambria Math" panose="02040503050406030204" pitchFamily="18" charset="0"/>
                      </a:rPr>
                      <m:t>&gt;}</m:t>
                    </m:r>
                  </m:oMath>
                </a14:m>
                <a:r>
                  <a:rPr lang="en-US" sz="1600" dirty="0"/>
                  <a:t>.</a:t>
                </a:r>
              </a:p>
              <a:p>
                <a:pPr lvl="2"/>
                <a14:m>
                  <m:oMath xmlns:m="http://schemas.openxmlformats.org/officeDocument/2006/math">
                    <m:r>
                      <a:rPr lang="en-US" sz="1400" i="1">
                        <a:latin typeface="Cambria Math" panose="02040503050406030204" pitchFamily="18" charset="0"/>
                      </a:rPr>
                      <m:t>&lt;</m:t>
                    </m:r>
                    <m:r>
                      <a:rPr lang="en-US" sz="1400" i="1">
                        <a:latin typeface="Cambria Math" panose="02040503050406030204" pitchFamily="18" charset="0"/>
                      </a:rPr>
                      <m:t>𝑟</m:t>
                    </m:r>
                    <m:r>
                      <a:rPr lang="en-US" sz="1400" i="1">
                        <a:latin typeface="Cambria Math" panose="02040503050406030204" pitchFamily="18" charset="0"/>
                      </a:rPr>
                      <m:t>,</m:t>
                    </m:r>
                    <m:r>
                      <a:rPr lang="en-US" sz="1400" i="1">
                        <a:latin typeface="Cambria Math" panose="02040503050406030204" pitchFamily="18" charset="0"/>
                      </a:rPr>
                      <m:t>𝑡</m:t>
                    </m:r>
                    <m:r>
                      <a:rPr lang="en-US" sz="1400" i="1">
                        <a:latin typeface="Cambria Math" panose="02040503050406030204" pitchFamily="18" charset="0"/>
                      </a:rPr>
                      <m:t>&gt;</m:t>
                    </m:r>
                  </m:oMath>
                </a14:m>
                <a:r>
                  <a:rPr lang="en-US" sz="1400" dirty="0"/>
                  <a:t> is associated with a vector</a:t>
                </a:r>
                <a14:m>
                  <m:oMath xmlns:m="http://schemas.openxmlformats.org/officeDocument/2006/math">
                    <m:r>
                      <a:rPr lang="en-US" sz="1400" i="1">
                        <a:latin typeface="Cambria Math" panose="02040503050406030204" pitchFamily="18" charset="0"/>
                      </a:rPr>
                      <m:t> </m:t>
                    </m:r>
                  </m:oMath>
                </a14:m>
                <a:r>
                  <a:rPr lang="en-US" sz="1400" dirty="0"/>
                  <a:t>denoting the number of instances in each category of each dataset in region </a:t>
                </a:r>
                <a14:m>
                  <m:oMath xmlns:m="http://schemas.openxmlformats.org/officeDocument/2006/math">
                    <m:r>
                      <a:rPr lang="en-US" sz="1400" i="1">
                        <a:latin typeface="Cambria Math" panose="02040503050406030204" pitchFamily="18" charset="0"/>
                      </a:rPr>
                      <m:t>𝑟</m:t>
                    </m:r>
                  </m:oMath>
                </a14:m>
                <a:r>
                  <a:rPr lang="en-US" sz="1400" dirty="0"/>
                  <a:t> at time interval </a:t>
                </a:r>
                <a14:m>
                  <m:oMath xmlns:m="http://schemas.openxmlformats.org/officeDocument/2006/math">
                    <m:r>
                      <a:rPr lang="en-US" sz="1400" i="1">
                        <a:latin typeface="Cambria Math" panose="02040503050406030204" pitchFamily="18" charset="0"/>
                      </a:rPr>
                      <m:t>𝑡</m:t>
                    </m:r>
                  </m:oMath>
                </a14:m>
                <a:r>
                  <a:rPr lang="en-US" sz="1400" dirty="0"/>
                  <a:t>.</a:t>
                </a:r>
              </a:p>
              <a:p>
                <a:pPr lvl="1"/>
                <a:endParaRPr lang="en-US" sz="12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63526" y="1347180"/>
                <a:ext cx="8010527" cy="2571367"/>
              </a:xfrm>
              <a:blipFill rotWithShape="0">
                <a:blip r:embed="rId2"/>
                <a:stretch>
                  <a:fillRect l="-989" t="-33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263526" y="3956648"/>
                <a:ext cx="5305425" cy="1363065"/>
              </a:xfrm>
              <a:prstGeom prst="rect">
                <a:avLst/>
              </a:prstGeom>
            </p:spPr>
            <p:txBody>
              <a:bodyPr wrap="square">
                <a:spAutoFit/>
              </a:bodyPr>
              <a:lstStyle/>
              <a:p>
                <a:pPr marL="742950" lvl="1" indent="-285750">
                  <a:buFont typeface="Arial" panose="020B0604020202020204" pitchFamily="34" charset="0"/>
                  <a:buChar char="•"/>
                </a:pPr>
                <a:r>
                  <a:rPr lang="en-US" sz="1600" dirty="0"/>
                  <a:t>Detect </a:t>
                </a:r>
                <a14:m>
                  <m:oMath xmlns:m="http://schemas.openxmlformats.org/officeDocument/2006/math">
                    <m:r>
                      <a:rPr lang="en-US" sz="1600" i="1">
                        <a:latin typeface="Cambria Math" panose="02040503050406030204" pitchFamily="18" charset="0"/>
                      </a:rPr>
                      <m:t>𝒜</m:t>
                    </m:r>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𝒯</m:t>
                        </m:r>
                      </m:e>
                      <m:sub>
                        <m:r>
                          <a:rPr lang="en-US" sz="1600" i="1">
                            <a:latin typeface="Cambria Math" panose="02040503050406030204" pitchFamily="18" charset="0"/>
                          </a:rPr>
                          <m:t>1</m:t>
                        </m:r>
                      </m:sub>
                    </m:sSub>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𝒯</m:t>
                        </m:r>
                      </m:e>
                      <m:sub>
                        <m:r>
                          <a:rPr lang="en-US" sz="1600" i="1">
                            <a:latin typeface="Cambria Math" panose="02040503050406030204" pitchFamily="18" charset="0"/>
                          </a:rPr>
                          <m:t>2</m:t>
                        </m:r>
                      </m:sub>
                    </m:sSub>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𝒯</m:t>
                        </m:r>
                      </m:e>
                      <m:sub>
                        <m:r>
                          <a:rPr lang="en-US" sz="1600" i="1">
                            <a:latin typeface="Cambria Math" panose="02040503050406030204" pitchFamily="18" charset="0"/>
                          </a:rPr>
                          <m:t>𝑚</m:t>
                        </m:r>
                      </m:sub>
                    </m:sSub>
                    <m:r>
                      <a:rPr lang="en-US" sz="1600" i="1">
                        <a:latin typeface="Cambria Math" panose="02040503050406030204" pitchFamily="18" charset="0"/>
                      </a:rPr>
                      <m:t>}</m:t>
                    </m:r>
                  </m:oMath>
                </a14:m>
                <a:r>
                  <a:rPr lang="en-US" sz="1600" dirty="0"/>
                  <a:t>, each </a:t>
                </a: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𝒯</m:t>
                        </m:r>
                      </m:e>
                      <m:sub>
                        <m:r>
                          <a:rPr lang="en-US" sz="1600" i="1">
                            <a:latin typeface="Cambria Math" panose="02040503050406030204" pitchFamily="18" charset="0"/>
                          </a:rPr>
                          <m:t>𝑚</m:t>
                        </m:r>
                      </m:sub>
                    </m:sSub>
                  </m:oMath>
                </a14:m>
                <a:r>
                  <a:rPr lang="en-US" sz="1600" dirty="0"/>
                  <a:t> is a collection of </a:t>
                </a:r>
                <a:r>
                  <a:rPr lang="en-US" sz="1600" dirty="0" err="1"/>
                  <a:t>spatio</a:t>
                </a:r>
                <a:r>
                  <a:rPr lang="en-US" sz="1600" dirty="0"/>
                  <a:t>-temporal entries from </a:t>
                </a:r>
                <a14:m>
                  <m:oMath xmlns:m="http://schemas.openxmlformats.org/officeDocument/2006/math">
                    <m:r>
                      <a:rPr lang="en-US" sz="1600" b="1" i="1">
                        <a:latin typeface="Cambria Math" panose="02040503050406030204" pitchFamily="18" charset="0"/>
                      </a:rPr>
                      <m:t>𝓣</m:t>
                    </m:r>
                  </m:oMath>
                </a14:m>
                <a:endParaRPr lang="en-US" sz="1600" b="1" i="1" dirty="0">
                  <a:latin typeface="Cambria Math" panose="02040503050406030204" pitchFamily="18" charset="0"/>
                </a:endParaRPr>
              </a:p>
              <a:p>
                <a:pPr marL="1200150" lvl="2" indent="-285750">
                  <a:buFont typeface="Arial" panose="020B0604020202020204" pitchFamily="34" charset="0"/>
                  <a:buChar char="•"/>
                </a:pPr>
                <a14:m>
                  <m:oMath xmlns:m="http://schemas.openxmlformats.org/officeDocument/2006/math">
                    <m:r>
                      <a:rPr lang="en-US" sz="160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𝑟</m:t>
                        </m:r>
                      </m:e>
                      <m:sub>
                        <m:r>
                          <a:rPr lang="en-US" sz="1600" i="1">
                            <a:latin typeface="Cambria Math" panose="02040503050406030204" pitchFamily="18" charset="0"/>
                          </a:rPr>
                          <m:t>𝑖</m:t>
                        </m:r>
                      </m:sub>
                    </m:sSub>
                    <m:r>
                      <a:rPr lang="en-US" sz="1600">
                        <a:latin typeface="Cambria Math" panose="02040503050406030204" pitchFamily="18" charset="0"/>
                      </a:rPr>
                      <m:t>,</m:t>
                    </m:r>
                  </m:oMath>
                </a14:m>
                <a:r>
                  <a:rPr lang="en-US" sz="1600" dirty="0"/>
                  <a:t> </a:t>
                </a: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𝑟</m:t>
                        </m:r>
                      </m:e>
                      <m:sub>
                        <m:r>
                          <a:rPr lang="en-US" sz="1600" i="1">
                            <a:latin typeface="Cambria Math" panose="02040503050406030204" pitchFamily="18" charset="0"/>
                          </a:rPr>
                          <m:t>𝑗</m:t>
                        </m:r>
                      </m:sub>
                    </m:sSub>
                  </m:oMath>
                </a14:m>
                <a:r>
                  <a:rPr lang="en-US" sz="1600" dirty="0"/>
                  <a:t> </a:t>
                </a:r>
                <a14:m>
                  <m:oMath xmlns:m="http://schemas.openxmlformats.org/officeDocument/2006/math">
                    <m:r>
                      <a:rPr lang="en-US" sz="160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𝒯</m:t>
                        </m:r>
                      </m:e>
                      <m:sub>
                        <m:r>
                          <a:rPr lang="en-US" sz="1600" i="1">
                            <a:latin typeface="Cambria Math" panose="02040503050406030204" pitchFamily="18" charset="0"/>
                          </a:rPr>
                          <m:t>𝑚</m:t>
                        </m:r>
                      </m:sub>
                    </m:sSub>
                  </m:oMath>
                </a14:m>
                <a:r>
                  <a:rPr lang="en-US" sz="1600" dirty="0"/>
                  <a:t>,  </a:t>
                </a: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𝑑𝑖𝑠𝑡</m:t>
                        </m:r>
                        <m:r>
                          <a:rPr lang="en-US" sz="1600">
                            <a:latin typeface="Cambria Math" panose="02040503050406030204" pitchFamily="18" charset="0"/>
                          </a:rPr>
                          <m:t>(</m:t>
                        </m:r>
                        <m:r>
                          <a:rPr lang="en-US" sz="1600" i="1">
                            <a:latin typeface="Cambria Math" panose="02040503050406030204" pitchFamily="18" charset="0"/>
                          </a:rPr>
                          <m:t>𝑟</m:t>
                        </m:r>
                      </m:e>
                      <m:sub>
                        <m:r>
                          <a:rPr lang="en-US" sz="1600" i="1">
                            <a:latin typeface="Cambria Math" panose="02040503050406030204" pitchFamily="18" charset="0"/>
                          </a:rPr>
                          <m:t>𝑖</m:t>
                        </m:r>
                      </m:sub>
                    </m:sSub>
                    <m:r>
                      <a:rPr lang="en-US" sz="1600">
                        <a:latin typeface="Cambria Math" panose="02040503050406030204" pitchFamily="18" charset="0"/>
                      </a:rPr>
                      <m:t>,</m:t>
                    </m:r>
                  </m:oMath>
                </a14:m>
                <a:r>
                  <a:rPr lang="en-US" sz="1600" dirty="0"/>
                  <a:t> </a:t>
                </a: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𝑟</m:t>
                        </m:r>
                      </m:e>
                      <m:sub>
                        <m:r>
                          <a:rPr lang="en-US" sz="1600" i="1">
                            <a:latin typeface="Cambria Math" panose="02040503050406030204" pitchFamily="18" charset="0"/>
                          </a:rPr>
                          <m:t>𝑗</m:t>
                        </m:r>
                      </m:sub>
                    </m:sSub>
                    <m:r>
                      <a:rPr lang="en-US" sz="160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𝛿</m:t>
                        </m:r>
                      </m:e>
                      <m:sub>
                        <m:r>
                          <a:rPr lang="en-US" sz="1600" i="1">
                            <a:latin typeface="Cambria Math" panose="02040503050406030204" pitchFamily="18" charset="0"/>
                          </a:rPr>
                          <m:t>𝑑</m:t>
                        </m:r>
                      </m:sub>
                    </m:sSub>
                  </m:oMath>
                </a14:m>
                <a:r>
                  <a:rPr lang="en-US" sz="1600" dirty="0"/>
                  <a:t>,</a:t>
                </a:r>
              </a:p>
              <a:p>
                <a:pPr marL="1200150" lvl="2" indent="-285750">
                  <a:buFont typeface="Arial" panose="020B0604020202020204" pitchFamily="34" charset="0"/>
                  <a:buChar char="•"/>
                </a:pPr>
                <a14:m>
                  <m:oMath xmlns:m="http://schemas.openxmlformats.org/officeDocument/2006/math">
                    <m:r>
                      <a:rPr lang="en-US" sz="160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𝑡</m:t>
                        </m:r>
                      </m:e>
                      <m:sub>
                        <m:r>
                          <a:rPr lang="en-US" sz="1600" i="1">
                            <a:latin typeface="Cambria Math" panose="02040503050406030204" pitchFamily="18" charset="0"/>
                          </a:rPr>
                          <m:t>𝑖</m:t>
                        </m:r>
                      </m:sub>
                    </m:sSub>
                    <m:r>
                      <a:rPr lang="en-US" sz="1600">
                        <a:latin typeface="Cambria Math" panose="02040503050406030204" pitchFamily="18" charset="0"/>
                      </a:rPr>
                      <m:t>,</m:t>
                    </m:r>
                  </m:oMath>
                </a14:m>
                <a:r>
                  <a:rPr lang="en-US" sz="1600" dirty="0"/>
                  <a:t> </a:t>
                </a: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𝑡</m:t>
                        </m:r>
                      </m:e>
                      <m:sub>
                        <m:r>
                          <a:rPr lang="en-US" sz="1600" i="1">
                            <a:latin typeface="Cambria Math" panose="02040503050406030204" pitchFamily="18" charset="0"/>
                          </a:rPr>
                          <m:t>𝑗</m:t>
                        </m:r>
                      </m:sub>
                    </m:sSub>
                  </m:oMath>
                </a14:m>
                <a:r>
                  <a:rPr lang="en-US" sz="1600" dirty="0"/>
                  <a:t> </a:t>
                </a:r>
                <a14:m>
                  <m:oMath xmlns:m="http://schemas.openxmlformats.org/officeDocument/2006/math">
                    <m:r>
                      <a:rPr lang="en-US" sz="160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𝒯</m:t>
                        </m:r>
                      </m:e>
                      <m:sub>
                        <m:r>
                          <a:rPr lang="en-US" sz="1600" i="1">
                            <a:latin typeface="Cambria Math" panose="02040503050406030204" pitchFamily="18" charset="0"/>
                          </a:rPr>
                          <m:t>𝑚</m:t>
                        </m:r>
                      </m:sub>
                    </m:sSub>
                    <m:r>
                      <a:rPr lang="en-US" sz="1600">
                        <a:latin typeface="Cambria Math" panose="02040503050406030204" pitchFamily="18" charset="0"/>
                      </a:rPr>
                      <m:t>,</m:t>
                    </m:r>
                    <m:r>
                      <a:rPr lang="en-US" sz="1600" i="1">
                        <a:latin typeface="Cambria Math" panose="02040503050406030204" pitchFamily="18" charset="0"/>
                      </a:rPr>
                      <m:t> </m:t>
                    </m:r>
                    <m:r>
                      <a:rPr lang="en-US" sz="160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𝑡</m:t>
                        </m:r>
                      </m:e>
                      <m:sub>
                        <m:r>
                          <a:rPr lang="en-US" sz="1600" i="1">
                            <a:latin typeface="Cambria Math" panose="02040503050406030204" pitchFamily="18" charset="0"/>
                          </a:rPr>
                          <m:t>𝑖</m:t>
                        </m:r>
                      </m:sub>
                    </m:sSub>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𝑡</m:t>
                        </m:r>
                      </m:e>
                      <m:sub>
                        <m:r>
                          <a:rPr lang="en-US" sz="1600" i="1">
                            <a:latin typeface="Cambria Math" panose="02040503050406030204" pitchFamily="18" charset="0"/>
                          </a:rPr>
                          <m:t>𝑗</m:t>
                        </m:r>
                      </m:sub>
                    </m:sSub>
                    <m:r>
                      <a:rPr lang="en-US" sz="1600">
                        <a:latin typeface="Cambria Math" panose="02040503050406030204" pitchFamily="18" charset="0"/>
                      </a:rPr>
                      <m:t>|</m:t>
                    </m:r>
                    <m:sSub>
                      <m:sSubPr>
                        <m:ctrlPr>
                          <a:rPr lang="en-US" sz="1600" i="1">
                            <a:latin typeface="Cambria Math" panose="02040503050406030204" pitchFamily="18" charset="0"/>
                          </a:rPr>
                        </m:ctrlPr>
                      </m:sSubPr>
                      <m:e>
                        <m:r>
                          <a:rPr lang="en-US" sz="1600">
                            <a:latin typeface="Cambria Math" panose="02040503050406030204" pitchFamily="18" charset="0"/>
                          </a:rPr>
                          <m:t>≤</m:t>
                        </m:r>
                        <m:r>
                          <a:rPr lang="en-US" sz="1600" i="1">
                            <a:latin typeface="Cambria Math" panose="02040503050406030204" pitchFamily="18" charset="0"/>
                          </a:rPr>
                          <m:t>𝛿</m:t>
                        </m:r>
                      </m:e>
                      <m:sub>
                        <m:r>
                          <a:rPr lang="en-US" sz="1600" i="1">
                            <a:latin typeface="Cambria Math" panose="02040503050406030204" pitchFamily="18" charset="0"/>
                          </a:rPr>
                          <m:t>𝑡</m:t>
                        </m:r>
                      </m:sub>
                    </m:sSub>
                  </m:oMath>
                </a14:m>
                <a:r>
                  <a:rPr lang="en-US" sz="1600" dirty="0"/>
                  <a:t>, </a:t>
                </a:r>
              </a:p>
              <a:p>
                <a:pPr marL="1200150" lvl="2" indent="-285750">
                  <a:buFont typeface="Arial" panose="020B0604020202020204" pitchFamily="34" charset="0"/>
                  <a:buChar char="•"/>
                </a:pPr>
                <a14:m>
                  <m:oMath xmlns:m="http://schemas.openxmlformats.org/officeDocument/2006/math">
                    <m:r>
                      <a:rPr lang="en-US" sz="1600" i="1">
                        <a:latin typeface="Cambria Math" panose="02040503050406030204" pitchFamily="18" charset="0"/>
                      </a:rPr>
                      <m:t>𝑆𝑇</m:t>
                    </m:r>
                  </m:oMath>
                </a14:m>
                <a:r>
                  <a:rPr lang="en-US" sz="1600" dirty="0"/>
                  <a:t>_</a:t>
                </a:r>
                <a14:m>
                  <m:oMath xmlns:m="http://schemas.openxmlformats.org/officeDocument/2006/math">
                    <m:r>
                      <a:rPr lang="en-US" sz="1600" i="1">
                        <a:latin typeface="Cambria Math" panose="02040503050406030204" pitchFamily="18" charset="0"/>
                      </a:rPr>
                      <m:t>𝐿𝑅𝑇</m:t>
                    </m:r>
                    <m:r>
                      <a:rPr lang="en-US" sz="1600" i="1">
                        <a:latin typeface="Cambria Math" panose="02040503050406030204" pitchFamily="18" charset="0"/>
                      </a:rPr>
                      <m:t>(</m:t>
                    </m:r>
                    <m:sSub>
                      <m:sSubPr>
                        <m:ctrlPr>
                          <a:rPr lang="en-US" sz="6000" i="1">
                            <a:latin typeface="Cambria Math" panose="02040503050406030204" pitchFamily="18" charset="0"/>
                          </a:rPr>
                        </m:ctrlPr>
                      </m:sSubPr>
                      <m:e>
                        <m:r>
                          <a:rPr lang="en-US" sz="1600" i="1">
                            <a:latin typeface="Cambria Math" panose="02040503050406030204" pitchFamily="18" charset="0"/>
                          </a:rPr>
                          <m:t>𝒯</m:t>
                        </m:r>
                      </m:e>
                      <m:sub>
                        <m:r>
                          <a:rPr lang="en-US" sz="1600" i="1">
                            <a:latin typeface="Cambria Math" panose="02040503050406030204" pitchFamily="18" charset="0"/>
                          </a:rPr>
                          <m:t>𝑚</m:t>
                        </m:r>
                      </m:sub>
                    </m:sSub>
                  </m:oMath>
                </a14:m>
                <a:r>
                  <a:rPr lang="en-US" sz="1600" dirty="0"/>
                  <a:t>)</a:t>
                </a:r>
                <a14:m>
                  <m:oMath xmlns:m="http://schemas.openxmlformats.org/officeDocument/2006/math">
                    <m:r>
                      <a:rPr lang="en-US" sz="1600">
                        <a:latin typeface="Cambria Math" panose="02040503050406030204" pitchFamily="18" charset="0"/>
                      </a:rPr>
                      <m:t>== </m:t>
                    </m:r>
                  </m:oMath>
                </a14:m>
                <a:r>
                  <a:rPr lang="en-US" sz="1600" dirty="0"/>
                  <a:t>true</a:t>
                </a:r>
                <a:endParaRPr lang="en-US" sz="4000" dirty="0"/>
              </a:p>
            </p:txBody>
          </p:sp>
        </mc:Choice>
        <mc:Fallback xmlns="">
          <p:sp>
            <p:nvSpPr>
              <p:cNvPr id="4" name="Rectangle 3"/>
              <p:cNvSpPr>
                <a:spLocks noRot="1" noChangeAspect="1" noMove="1" noResize="1" noEditPoints="1" noAdjustHandles="1" noChangeArrowheads="1" noChangeShapeType="1" noTextEdit="1"/>
              </p:cNvSpPr>
              <p:nvPr/>
            </p:nvSpPr>
            <p:spPr>
              <a:xfrm>
                <a:off x="263526" y="3956648"/>
                <a:ext cx="5305425" cy="1363065"/>
              </a:xfrm>
              <a:prstGeom prst="rect">
                <a:avLst/>
              </a:prstGeom>
              <a:blipFill rotWithShape="0">
                <a:blip r:embed="rId3"/>
                <a:stretch>
                  <a:fillRect t="-1339" r="-1263" b="-4911"/>
                </a:stretch>
              </a:blipFill>
            </p:spPr>
            <p:txBody>
              <a:bodyPr/>
              <a:lstStyle/>
              <a:p>
                <a:r>
                  <a:rPr lang="en-US">
                    <a:noFill/>
                  </a:rPr>
                  <a:t> </a:t>
                </a:r>
              </a:p>
            </p:txBody>
          </p:sp>
        </mc:Fallback>
      </mc:AlternateContent>
      <p:pic>
        <p:nvPicPr>
          <p:cNvPr id="6" name="Picture 5"/>
          <p:cNvPicPr>
            <a:picLocks noChangeAspect="1"/>
          </p:cNvPicPr>
          <p:nvPr/>
        </p:nvPicPr>
        <p:blipFill rotWithShape="1">
          <a:blip r:embed="rId4"/>
          <a:srcRect l="1452"/>
          <a:stretch/>
        </p:blipFill>
        <p:spPr>
          <a:xfrm>
            <a:off x="4210051" y="4499082"/>
            <a:ext cx="1816389" cy="1911244"/>
          </a:xfrm>
          <a:prstGeom prst="rect">
            <a:avLst/>
          </a:prstGeom>
        </p:spPr>
      </p:pic>
      <p:pic>
        <p:nvPicPr>
          <p:cNvPr id="9" name="Picture 8"/>
          <p:cNvPicPr>
            <a:picLocks noChangeAspect="1"/>
          </p:cNvPicPr>
          <p:nvPr/>
        </p:nvPicPr>
        <p:blipFill>
          <a:blip r:embed="rId5"/>
          <a:stretch>
            <a:fillRect/>
          </a:stretch>
        </p:blipFill>
        <p:spPr>
          <a:xfrm>
            <a:off x="6305551" y="4276725"/>
            <a:ext cx="2600021" cy="2009776"/>
          </a:xfrm>
          <a:prstGeom prst="rect">
            <a:avLst/>
          </a:prstGeom>
        </p:spPr>
      </p:pic>
      <p:pic>
        <p:nvPicPr>
          <p:cNvPr id="10" name="Picture 9"/>
          <p:cNvPicPr>
            <a:picLocks noChangeAspect="1"/>
          </p:cNvPicPr>
          <p:nvPr/>
        </p:nvPicPr>
        <p:blipFill>
          <a:blip r:embed="rId6"/>
          <a:stretch>
            <a:fillRect/>
          </a:stretch>
        </p:blipFill>
        <p:spPr>
          <a:xfrm>
            <a:off x="4169252" y="4493610"/>
            <a:ext cx="2046868" cy="1916716"/>
          </a:xfrm>
          <a:prstGeom prst="rect">
            <a:avLst/>
          </a:prstGeom>
        </p:spPr>
      </p:pic>
    </p:spTree>
    <p:extLst>
      <p:ext uri="{BB962C8B-B14F-4D97-AF65-F5344CB8AC3E}">
        <p14:creationId xmlns:p14="http://schemas.microsoft.com/office/powerpoint/2010/main" val="2842410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987" y="336551"/>
            <a:ext cx="7019925" cy="777875"/>
          </a:xfrm>
        </p:spPr>
        <p:txBody>
          <a:bodyPr/>
          <a:lstStyle/>
          <a:p>
            <a:r>
              <a:rPr lang="en-US" dirty="0" smtClean="0"/>
              <a:t>Collective Anomalies</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2361" y="1913061"/>
                <a:ext cx="5251337" cy="2233376"/>
              </a:xfrm>
            </p:spPr>
            <p:txBody>
              <a:bodyPr>
                <a:normAutofit/>
              </a:bodyPr>
              <a:lstStyle/>
              <a:p>
                <a:pPr lvl="1"/>
                <a:r>
                  <a:rPr lang="en-US" sz="1800" dirty="0" smtClean="0">
                    <a:solidFill>
                      <a:srgbClr val="0070C0"/>
                    </a:solidFill>
                  </a:rPr>
                  <a:t>ST-data</a:t>
                </a:r>
                <a:r>
                  <a:rPr lang="en-US" sz="1800" dirty="0" smtClean="0"/>
                  <a:t> in </a:t>
                </a:r>
                <a:r>
                  <a:rPr lang="en-US" sz="1800" dirty="0"/>
                  <a:t>different domains</a:t>
                </a:r>
              </a:p>
              <a:p>
                <a:pPr lvl="2"/>
                <a14:m>
                  <m:oMath xmlns:m="http://schemas.openxmlformats.org/officeDocument/2006/math">
                    <m:r>
                      <a:rPr lang="en-US" sz="1300" i="1">
                        <a:latin typeface="Cambria Math" panose="02040503050406030204" pitchFamily="18" charset="0"/>
                      </a:rPr>
                      <m:t>&lt;</m:t>
                    </m:r>
                    <m:r>
                      <a:rPr lang="en-US" sz="1300" i="1">
                        <a:latin typeface="Cambria Math" panose="02040503050406030204" pitchFamily="18" charset="0"/>
                      </a:rPr>
                      <m:t>𝑙</m:t>
                    </m:r>
                    <m:r>
                      <a:rPr lang="en-US" sz="1300" i="1">
                        <a:latin typeface="Cambria Math" panose="02040503050406030204" pitchFamily="18" charset="0"/>
                      </a:rPr>
                      <m:t>, </m:t>
                    </m:r>
                    <m:r>
                      <a:rPr lang="en-US" sz="1300" i="1">
                        <a:latin typeface="Cambria Math" panose="02040503050406030204" pitchFamily="18" charset="0"/>
                      </a:rPr>
                      <m:t>𝑡</m:t>
                    </m:r>
                    <m:r>
                      <a:rPr lang="en-US" sz="1300" i="1">
                        <a:latin typeface="Cambria Math" panose="02040503050406030204" pitchFamily="18" charset="0"/>
                      </a:rPr>
                      <m:t>, </m:t>
                    </m:r>
                    <m:r>
                      <a:rPr lang="en-US" sz="1300" i="1">
                        <a:latin typeface="Cambria Math" panose="02040503050406030204" pitchFamily="18" charset="0"/>
                      </a:rPr>
                      <m:t>𝑣</m:t>
                    </m:r>
                    <m:r>
                      <a:rPr lang="en-US" sz="1300" i="1">
                        <a:latin typeface="Cambria Math" panose="02040503050406030204" pitchFamily="18" charset="0"/>
                      </a:rPr>
                      <m:t>&gt;</m:t>
                    </m:r>
                  </m:oMath>
                </a14:m>
                <a:r>
                  <a:rPr lang="en-US" sz="1300" dirty="0"/>
                  <a:t>, </a:t>
                </a:r>
                <a14:m>
                  <m:oMath xmlns:m="http://schemas.openxmlformats.org/officeDocument/2006/math">
                    <m:r>
                      <a:rPr lang="en-US" sz="1300" i="1" dirty="0">
                        <a:latin typeface="Cambria Math" panose="02040503050406030204" pitchFamily="18" charset="0"/>
                      </a:rPr>
                      <m:t>𝑣</m:t>
                    </m:r>
                    <m:r>
                      <a:rPr lang="en-US" sz="1300" i="1">
                        <a:latin typeface="Cambria Math" panose="02040503050406030204" pitchFamily="18" charset="0"/>
                        <a:ea typeface="Cambria Math" panose="02040503050406030204" pitchFamily="18" charset="0"/>
                      </a:rPr>
                      <m:t>∈</m:t>
                    </m:r>
                    <m:r>
                      <a:rPr lang="en-US" sz="1300" i="1">
                        <a:latin typeface="Cambria Math" panose="02040503050406030204" pitchFamily="18" charset="0"/>
                        <a:ea typeface="Cambria Math" panose="02040503050406030204" pitchFamily="18" charset="0"/>
                      </a:rPr>
                      <m:t>𝐶</m:t>
                    </m:r>
                    <m:r>
                      <a:rPr lang="en-US" sz="1300">
                        <a:latin typeface="Cambria Math" panose="02040503050406030204" pitchFamily="18" charset="0"/>
                        <a:ea typeface="Cambria Math" panose="02040503050406030204" pitchFamily="18" charset="0"/>
                      </a:rPr>
                      <m:t>=</m:t>
                    </m:r>
                    <m:r>
                      <a:rPr lang="en-US" sz="1300" dirty="0">
                        <a:latin typeface="Cambria Math" panose="02040503050406030204" pitchFamily="18" charset="0"/>
                      </a:rPr>
                      <m:t>&lt;</m:t>
                    </m:r>
                    <m:sSub>
                      <m:sSubPr>
                        <m:ctrlPr>
                          <a:rPr lang="en-US" sz="1300" i="1">
                            <a:latin typeface="Cambria Math" panose="02040503050406030204" pitchFamily="18" charset="0"/>
                          </a:rPr>
                        </m:ctrlPr>
                      </m:sSubPr>
                      <m:e>
                        <m:r>
                          <a:rPr lang="en-US" sz="1300" i="1">
                            <a:latin typeface="Cambria Math" panose="02040503050406030204" pitchFamily="18" charset="0"/>
                          </a:rPr>
                          <m:t>𝑐</m:t>
                        </m:r>
                      </m:e>
                      <m:sub>
                        <m:r>
                          <a:rPr lang="en-US" sz="1300" i="1">
                            <a:latin typeface="Cambria Math" panose="02040503050406030204" pitchFamily="18" charset="0"/>
                          </a:rPr>
                          <m:t>1</m:t>
                        </m:r>
                      </m:sub>
                    </m:sSub>
                    <m:r>
                      <m:rPr>
                        <m:nor/>
                      </m:rPr>
                      <a:rPr lang="en-US" sz="1300" dirty="0"/>
                      <m:t>,</m:t>
                    </m:r>
                    <m:sSub>
                      <m:sSubPr>
                        <m:ctrlPr>
                          <a:rPr lang="en-US" sz="1300" i="1">
                            <a:latin typeface="Cambria Math" panose="02040503050406030204" pitchFamily="18" charset="0"/>
                          </a:rPr>
                        </m:ctrlPr>
                      </m:sSubPr>
                      <m:e>
                        <m:r>
                          <a:rPr lang="en-US" sz="1300" i="1">
                            <a:latin typeface="Cambria Math" panose="02040503050406030204" pitchFamily="18" charset="0"/>
                          </a:rPr>
                          <m:t>𝑐</m:t>
                        </m:r>
                      </m:e>
                      <m:sub>
                        <m:r>
                          <a:rPr lang="en-US" sz="1300" i="1">
                            <a:latin typeface="Cambria Math" panose="02040503050406030204" pitchFamily="18" charset="0"/>
                          </a:rPr>
                          <m:t>2</m:t>
                        </m:r>
                      </m:sub>
                    </m:sSub>
                  </m:oMath>
                </a14:m>
                <a:r>
                  <a:rPr lang="en-US" sz="1300" dirty="0"/>
                  <a:t>,…, </a:t>
                </a:r>
                <a14:m>
                  <m:oMath xmlns:m="http://schemas.openxmlformats.org/officeDocument/2006/math">
                    <m:sSub>
                      <m:sSubPr>
                        <m:ctrlPr>
                          <a:rPr lang="en-US" sz="1300" i="1">
                            <a:latin typeface="Cambria Math" panose="02040503050406030204" pitchFamily="18" charset="0"/>
                          </a:rPr>
                        </m:ctrlPr>
                      </m:sSubPr>
                      <m:e>
                        <m:r>
                          <a:rPr lang="en-US" sz="1300" i="1">
                            <a:latin typeface="Cambria Math" panose="02040503050406030204" pitchFamily="18" charset="0"/>
                          </a:rPr>
                          <m:t>𝑐</m:t>
                        </m:r>
                      </m:e>
                      <m:sub>
                        <m:r>
                          <a:rPr lang="en-US" sz="1300" i="1">
                            <a:latin typeface="Cambria Math" panose="02040503050406030204" pitchFamily="18" charset="0"/>
                          </a:rPr>
                          <m:t>𝑛</m:t>
                        </m:r>
                      </m:sub>
                    </m:sSub>
                    <m:r>
                      <a:rPr lang="en-US" sz="1300" i="1">
                        <a:latin typeface="Cambria Math" panose="02040503050406030204" pitchFamily="18" charset="0"/>
                      </a:rPr>
                      <m:t>&gt;</m:t>
                    </m:r>
                  </m:oMath>
                </a14:m>
                <a:r>
                  <a:rPr lang="en-US" sz="1300" dirty="0"/>
                  <a:t> </a:t>
                </a:r>
              </a:p>
              <a:p>
                <a:pPr lvl="2"/>
                <a:r>
                  <a:rPr lang="en-US" sz="1300" dirty="0"/>
                  <a:t>Noise complaints: &lt;construction, loud music, traffic…&gt;</a:t>
                </a:r>
              </a:p>
              <a:p>
                <a:pPr lvl="2"/>
                <a:r>
                  <a:rPr lang="en-US" sz="1300" dirty="0"/>
                  <a:t>Air quality: &lt;good, moderate, unhealthy, …&gt; </a:t>
                </a:r>
              </a:p>
              <a:p>
                <a:pPr lvl="2"/>
                <a:r>
                  <a:rPr lang="en-US" sz="1300" dirty="0"/>
                  <a:t>Check in: &lt;food, entertainment, shopping, arts,…&gt;</a:t>
                </a:r>
              </a:p>
              <a:p>
                <a:pPr lvl="2"/>
                <a:r>
                  <a:rPr lang="en-US" sz="1300" dirty="0"/>
                  <a:t>Traffic conditions: &lt;fast, normal, congestion&gt;</a:t>
                </a:r>
              </a:p>
              <a:p>
                <a:pPr lvl="2"/>
                <a:r>
                  <a:rPr lang="en-US" sz="1300" dirty="0"/>
                  <a:t>Epidemic: &lt;disease 1, disease 2,…, disease n&gt; </a:t>
                </a:r>
              </a:p>
              <a:p>
                <a:pPr lvl="2"/>
                <a:r>
                  <a:rPr lang="en-US" sz="1300" dirty="0" smtClean="0"/>
                  <a:t>……</a:t>
                </a:r>
                <a:endParaRPr lang="en-US" sz="13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2361" y="1913061"/>
                <a:ext cx="5251337" cy="2233376"/>
              </a:xfrm>
              <a:blipFill rotWithShape="0">
                <a:blip r:embed="rId3"/>
                <a:stretch>
                  <a:fillRect t="-2732"/>
                </a:stretch>
              </a:blipFill>
            </p:spPr>
            <p:txBody>
              <a:bodyPr/>
              <a:lstStyle/>
              <a:p>
                <a:r>
                  <a:rPr lang="en-US">
                    <a:noFill/>
                  </a:rPr>
                  <a:t> </a:t>
                </a:r>
              </a:p>
            </p:txBody>
          </p:sp>
        </mc:Fallback>
      </mc:AlternateContent>
      <p:pic>
        <p:nvPicPr>
          <p:cNvPr id="5" name="Picture 4"/>
          <p:cNvPicPr>
            <a:picLocks noChangeAspect="1"/>
          </p:cNvPicPr>
          <p:nvPr/>
        </p:nvPicPr>
        <p:blipFill>
          <a:blip r:embed="rId4"/>
          <a:stretch>
            <a:fillRect/>
          </a:stretch>
        </p:blipFill>
        <p:spPr>
          <a:xfrm>
            <a:off x="5187704" y="1949722"/>
            <a:ext cx="3492871" cy="2148875"/>
          </a:xfrm>
          <a:prstGeom prst="rect">
            <a:avLst/>
          </a:prstGeom>
        </p:spPr>
      </p:pic>
      <p:sp>
        <p:nvSpPr>
          <p:cNvPr id="4" name="Rectangle 3"/>
          <p:cNvSpPr/>
          <p:nvPr/>
        </p:nvSpPr>
        <p:spPr>
          <a:xfrm>
            <a:off x="214553" y="1385472"/>
            <a:ext cx="8451734" cy="400110"/>
          </a:xfrm>
          <a:prstGeom prst="rect">
            <a:avLst/>
          </a:prstGeom>
        </p:spPr>
        <p:txBody>
          <a:bodyPr wrap="square">
            <a:spAutoFit/>
          </a:bodyPr>
          <a:lstStyle/>
          <a:p>
            <a:pPr marL="285750" indent="-285750">
              <a:buFont typeface="Arial" panose="020B0604020202020204" pitchFamily="34" charset="0"/>
              <a:buChar char="•"/>
            </a:pPr>
            <a:r>
              <a:rPr lang="en-US" sz="2000" dirty="0"/>
              <a:t>Detect </a:t>
            </a:r>
            <a:r>
              <a:rPr lang="en-US" sz="2000" dirty="0">
                <a:solidFill>
                  <a:srgbClr val="C00000"/>
                </a:solidFill>
              </a:rPr>
              <a:t>collective anomalies </a:t>
            </a:r>
            <a:r>
              <a:rPr lang="en-US" sz="2000" dirty="0"/>
              <a:t>based on multiple </a:t>
            </a:r>
            <a:r>
              <a:rPr lang="en-US" sz="2000" dirty="0" err="1">
                <a:solidFill>
                  <a:srgbClr val="0070C0"/>
                </a:solidFill>
              </a:rPr>
              <a:t>Spatio</a:t>
            </a:r>
            <a:r>
              <a:rPr lang="en-US" sz="2000" dirty="0">
                <a:solidFill>
                  <a:srgbClr val="0070C0"/>
                </a:solidFill>
              </a:rPr>
              <a:t>-Temporal (ST) datasets</a:t>
            </a:r>
          </a:p>
        </p:txBody>
      </p:sp>
      <p:pic>
        <p:nvPicPr>
          <p:cNvPr id="7" name="Picture 6"/>
          <p:cNvPicPr>
            <a:picLocks noChangeAspect="1"/>
          </p:cNvPicPr>
          <p:nvPr/>
        </p:nvPicPr>
        <p:blipFill>
          <a:blip r:embed="rId5"/>
          <a:stretch>
            <a:fillRect/>
          </a:stretch>
        </p:blipFill>
        <p:spPr>
          <a:xfrm>
            <a:off x="5134530" y="4590310"/>
            <a:ext cx="1794846" cy="1680719"/>
          </a:xfrm>
          <a:prstGeom prst="rect">
            <a:avLst/>
          </a:prstGeom>
        </p:spPr>
      </p:pic>
      <mc:AlternateContent xmlns:mc="http://schemas.openxmlformats.org/markup-compatibility/2006">
        <mc:Choice xmlns:a14="http://schemas.microsoft.com/office/drawing/2010/main" Requires="a14">
          <p:sp>
            <p:nvSpPr>
              <p:cNvPr id="6" name="Rectangle 5"/>
              <p:cNvSpPr/>
              <p:nvPr/>
            </p:nvSpPr>
            <p:spPr>
              <a:xfrm>
                <a:off x="90851" y="4510341"/>
                <a:ext cx="5079204" cy="1544397"/>
              </a:xfrm>
              <a:prstGeom prst="rect">
                <a:avLst/>
              </a:prstGeom>
            </p:spPr>
            <p:txBody>
              <a:bodyPr wrap="square">
                <a:spAutoFit/>
              </a:bodyPr>
              <a:lstStyle/>
              <a:p>
                <a:pPr marL="742950" lvl="1" indent="-285750">
                  <a:buFont typeface="Arial" panose="020B0604020202020204" pitchFamily="34" charset="0"/>
                  <a:buChar char="•"/>
                </a:pPr>
                <a:r>
                  <a:rPr lang="en-US" dirty="0" smtClean="0">
                    <a:solidFill>
                      <a:srgbClr val="C00000"/>
                    </a:solidFill>
                  </a:rPr>
                  <a:t>Collective anomalies </a:t>
                </a:r>
              </a:p>
              <a:p>
                <a:pPr marL="1085850" lvl="2" indent="-171450">
                  <a:spcBef>
                    <a:spcPts val="600"/>
                  </a:spcBef>
                  <a:buFont typeface="Arial" panose="020B0604020202020204" pitchFamily="34" charset="0"/>
                  <a:buChar char="•"/>
                </a:pPr>
                <a:r>
                  <a:rPr lang="en-US" sz="1300" b="1" i="1" dirty="0"/>
                  <a:t>Spatio-temporal collectiveness</a:t>
                </a:r>
                <a:r>
                  <a:rPr lang="en-US" sz="1300" dirty="0"/>
                  <a:t>: a collection of nearby locations </a:t>
                </a:r>
                <a:r>
                  <a:rPr lang="en-US" sz="1300" dirty="0" smtClean="0"/>
                  <a:t>(</a:t>
                </a:r>
                <a14:m>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rPr>
                          <m:t>𝛿</m:t>
                        </m:r>
                      </m:e>
                      <m:sub>
                        <m:r>
                          <a:rPr lang="en-US" sz="1400" i="1">
                            <a:latin typeface="Cambria Math" panose="02040503050406030204" pitchFamily="18" charset="0"/>
                          </a:rPr>
                          <m:t>𝑑</m:t>
                        </m:r>
                      </m:sub>
                    </m:sSub>
                  </m:oMath>
                </a14:m>
                <a:r>
                  <a:rPr lang="en-US" sz="1300" dirty="0" smtClean="0"/>
                  <a:t>) and </a:t>
                </a:r>
                <a:r>
                  <a:rPr lang="en-US" sz="1300" dirty="0"/>
                  <a:t>during a few consecutive time </a:t>
                </a:r>
                <a:r>
                  <a:rPr lang="en-US" sz="1300" dirty="0" smtClean="0"/>
                  <a:t>intervals (</a:t>
                </a:r>
                <a14:m>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rPr>
                          <m:t>𝛿</m:t>
                        </m:r>
                      </m:e>
                      <m:sub>
                        <m:r>
                          <a:rPr lang="en-US" sz="1400" b="0" i="1" smtClean="0">
                            <a:latin typeface="Cambria Math" panose="02040503050406030204" pitchFamily="18" charset="0"/>
                          </a:rPr>
                          <m:t>𝑡</m:t>
                        </m:r>
                      </m:sub>
                    </m:sSub>
                  </m:oMath>
                </a14:m>
                <a:r>
                  <a:rPr lang="en-US" sz="1300" dirty="0" smtClean="0"/>
                  <a:t>)</a:t>
                </a:r>
                <a:endParaRPr lang="en-US" sz="1300" dirty="0"/>
              </a:p>
              <a:p>
                <a:pPr marL="1085850" lvl="2" indent="-171450">
                  <a:spcBef>
                    <a:spcPts val="600"/>
                  </a:spcBef>
                  <a:buFont typeface="Arial" panose="020B0604020202020204" pitchFamily="34" charset="0"/>
                  <a:buChar char="•"/>
                </a:pPr>
                <a:r>
                  <a:rPr lang="en-US" sz="1300" b="1" i="1" dirty="0" smtClean="0"/>
                  <a:t>Data </a:t>
                </a:r>
                <a:r>
                  <a:rPr lang="en-US" sz="1300" b="1" i="1" dirty="0"/>
                  <a:t>collectiveness</a:t>
                </a:r>
                <a:r>
                  <a:rPr lang="en-US" sz="1300" dirty="0"/>
                  <a:t>: anomalous when checking multi­ple datasets </a:t>
                </a:r>
                <a:r>
                  <a:rPr lang="en-US" sz="1300" dirty="0" smtClean="0"/>
                  <a:t>simultaneously</a:t>
                </a:r>
                <a:endParaRPr lang="en-US" sz="1300" dirty="0"/>
              </a:p>
            </p:txBody>
          </p:sp>
        </mc:Choice>
        <mc:Fallback>
          <p:sp>
            <p:nvSpPr>
              <p:cNvPr id="6" name="Rectangle 5"/>
              <p:cNvSpPr>
                <a:spLocks noRot="1" noChangeAspect="1" noMove="1" noResize="1" noEditPoints="1" noAdjustHandles="1" noChangeArrowheads="1" noChangeShapeType="1" noTextEdit="1"/>
              </p:cNvSpPr>
              <p:nvPr/>
            </p:nvSpPr>
            <p:spPr>
              <a:xfrm>
                <a:off x="90851" y="4510341"/>
                <a:ext cx="5079204" cy="1544397"/>
              </a:xfrm>
              <a:prstGeom prst="rect">
                <a:avLst/>
              </a:prstGeom>
              <a:blipFill rotWithShape="0">
                <a:blip r:embed="rId6"/>
                <a:stretch>
                  <a:fillRect t="-2372" r="-120" b="-2767"/>
                </a:stretch>
              </a:blipFill>
            </p:spPr>
            <p:txBody>
              <a:bodyPr/>
              <a:lstStyle/>
              <a:p>
                <a:r>
                  <a:rPr lang="en-US">
                    <a:noFill/>
                  </a:rPr>
                  <a:t> </a:t>
                </a:r>
              </a:p>
            </p:txBody>
          </p:sp>
        </mc:Fallback>
      </mc:AlternateContent>
      <p:grpSp>
        <p:nvGrpSpPr>
          <p:cNvPr id="11" name="Group 10"/>
          <p:cNvGrpSpPr/>
          <p:nvPr/>
        </p:nvGrpSpPr>
        <p:grpSpPr>
          <a:xfrm>
            <a:off x="6964545" y="4605030"/>
            <a:ext cx="1798456" cy="1525490"/>
            <a:chOff x="881803" y="1204339"/>
            <a:chExt cx="7101684" cy="5348861"/>
          </a:xfrm>
        </p:grpSpPr>
        <p:pic>
          <p:nvPicPr>
            <p:cNvPr id="12"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6111"/>
            <a:stretch/>
          </p:blipFill>
          <p:spPr bwMode="auto">
            <a:xfrm>
              <a:off x="881803" y="3505200"/>
              <a:ext cx="946997" cy="894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descr="C:\Users\yuzheng\Desktop\LBSN images\coolertalk-social-network-marketing.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22474" b="3063"/>
            <a:stretch/>
          </p:blipFill>
          <p:spPr bwMode="auto">
            <a:xfrm>
              <a:off x="6934200" y="4343400"/>
              <a:ext cx="1049287" cy="84991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C:\Users\yuzheng\Desktop\LBSN images\google-latitude-check-in-rm-eng%20(1).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16815" r="51888" b="21852"/>
            <a:stretch/>
          </p:blipFill>
          <p:spPr bwMode="auto">
            <a:xfrm>
              <a:off x="3628496" y="1204339"/>
              <a:ext cx="1040515" cy="85117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5" descr="C:\Users\yuzheng\Desktop\LBSN images\trajectories-clusters.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58000" y="2362200"/>
              <a:ext cx="1045363" cy="97431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C:\Users\yuzheng\Desktop\LBSN images\foursquare-gowalla.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447800" y="5257800"/>
              <a:ext cx="995614" cy="91940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7" descr="C:\Users\yuzheng\Desktop\LBSN images\2009-September-NodeXL-CHI-2010-Tag-Network.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531041" y="1524000"/>
              <a:ext cx="1059759" cy="88228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C:\Users\yuzheng\AppData\Local\Microsoft\Windows\Temporary Internet Files\Content.IE5\0G56VEBD\MP900448457[1].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257800" y="5833071"/>
              <a:ext cx="643929" cy="64392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5" descr="C:\Users\yuzheng\AppData\Local\Microsoft\Windows\Temporary Internet Files\Content.IE5\0G56VEBD\MC900311140[1].wmf"/>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352800" y="5665204"/>
              <a:ext cx="981829" cy="88799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C:\Users\yuzheng\AppData\Local\Microsoft\Windows\Temporary Internet Files\Content.IE5\5NX2MVP9\MM900254431[1].gif"/>
            <p:cNvPicPr>
              <a:picLocks noChangeAspect="1" noChangeArrowheads="1" noCrop="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629769" y="1376184"/>
              <a:ext cx="771031" cy="909816"/>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p:cNvGrpSpPr/>
            <p:nvPr/>
          </p:nvGrpSpPr>
          <p:grpSpPr>
            <a:xfrm>
              <a:off x="2060921" y="1629925"/>
              <a:ext cx="5397923" cy="4203146"/>
              <a:chOff x="2060921" y="1629925"/>
              <a:chExt cx="5397923" cy="4203146"/>
            </a:xfrm>
          </p:grpSpPr>
          <p:cxnSp>
            <p:nvCxnSpPr>
              <p:cNvPr id="53" name="Straight Connector 52"/>
              <p:cNvCxnSpPr>
                <a:stCxn id="14" idx="2"/>
                <a:endCxn id="13" idx="0"/>
              </p:cNvCxnSpPr>
              <p:nvPr/>
            </p:nvCxnSpPr>
            <p:spPr>
              <a:xfrm>
                <a:off x="4148754" y="2055511"/>
                <a:ext cx="3310090" cy="228788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14" idx="3"/>
                <a:endCxn id="20" idx="1"/>
              </p:cNvCxnSpPr>
              <p:nvPr/>
            </p:nvCxnSpPr>
            <p:spPr>
              <a:xfrm>
                <a:off x="4669011" y="1629925"/>
                <a:ext cx="960758" cy="20116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18" idx="0"/>
                <a:endCxn id="17" idx="3"/>
              </p:cNvCxnSpPr>
              <p:nvPr/>
            </p:nvCxnSpPr>
            <p:spPr>
              <a:xfrm flipH="1" flipV="1">
                <a:off x="2590800" y="1965144"/>
                <a:ext cx="2988965" cy="3867927"/>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19" idx="0"/>
                <a:endCxn id="17" idx="2"/>
              </p:cNvCxnSpPr>
              <p:nvPr/>
            </p:nvCxnSpPr>
            <p:spPr>
              <a:xfrm flipH="1" flipV="1">
                <a:off x="2060921" y="2406288"/>
                <a:ext cx="1782794" cy="3258916"/>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1355302" y="1629925"/>
              <a:ext cx="6025380" cy="4203146"/>
              <a:chOff x="1355302" y="1629925"/>
              <a:chExt cx="6025380" cy="4203146"/>
            </a:xfrm>
          </p:grpSpPr>
          <p:cxnSp>
            <p:nvCxnSpPr>
              <p:cNvPr id="40" name="Straight Connector 39"/>
              <p:cNvCxnSpPr>
                <a:stCxn id="14" idx="2"/>
                <a:endCxn id="16" idx="0"/>
              </p:cNvCxnSpPr>
              <p:nvPr/>
            </p:nvCxnSpPr>
            <p:spPr>
              <a:xfrm flipH="1">
                <a:off x="1945607" y="2055512"/>
                <a:ext cx="2203146" cy="320229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17" idx="2"/>
                <a:endCxn id="12" idx="0"/>
              </p:cNvCxnSpPr>
              <p:nvPr/>
            </p:nvCxnSpPr>
            <p:spPr>
              <a:xfrm flipH="1">
                <a:off x="1355302" y="2406288"/>
                <a:ext cx="705619" cy="109891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12" idx="3"/>
                <a:endCxn id="14" idx="1"/>
              </p:cNvCxnSpPr>
              <p:nvPr/>
            </p:nvCxnSpPr>
            <p:spPr>
              <a:xfrm flipV="1">
                <a:off x="1828800" y="1629925"/>
                <a:ext cx="1799696" cy="232232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19" idx="0"/>
                <a:endCxn id="20" idx="2"/>
              </p:cNvCxnSpPr>
              <p:nvPr/>
            </p:nvCxnSpPr>
            <p:spPr>
              <a:xfrm flipV="1">
                <a:off x="3843715" y="2286000"/>
                <a:ext cx="2171570" cy="3379204"/>
              </a:xfrm>
              <a:prstGeom prst="line">
                <a:avLst/>
              </a:prstGeom>
            </p:spPr>
            <p:style>
              <a:lnRef idx="1">
                <a:schemeClr val="accent1"/>
              </a:lnRef>
              <a:fillRef idx="0">
                <a:schemeClr val="accent1"/>
              </a:fillRef>
              <a:effectRef idx="0">
                <a:schemeClr val="accent1"/>
              </a:effectRef>
              <a:fontRef idx="minor">
                <a:schemeClr val="tx1"/>
              </a:fontRef>
            </p:style>
          </p:cxnSp>
          <p:grpSp>
            <p:nvGrpSpPr>
              <p:cNvPr id="44" name="Group 43"/>
              <p:cNvGrpSpPr/>
              <p:nvPr/>
            </p:nvGrpSpPr>
            <p:grpSpPr>
              <a:xfrm>
                <a:off x="1355302" y="1629925"/>
                <a:ext cx="6025380" cy="4203146"/>
                <a:chOff x="1355302" y="1629925"/>
                <a:chExt cx="6025380" cy="4203146"/>
              </a:xfrm>
            </p:grpSpPr>
            <p:cxnSp>
              <p:nvCxnSpPr>
                <p:cNvPr id="45" name="Straight Connector 44"/>
                <p:cNvCxnSpPr>
                  <a:stCxn id="12" idx="3"/>
                  <a:endCxn id="20" idx="2"/>
                </p:cNvCxnSpPr>
                <p:nvPr/>
              </p:nvCxnSpPr>
              <p:spPr>
                <a:xfrm flipV="1">
                  <a:off x="1828800" y="2286000"/>
                  <a:ext cx="4186485" cy="166624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15" idx="2"/>
                  <a:endCxn id="16" idx="0"/>
                </p:cNvCxnSpPr>
                <p:nvPr/>
              </p:nvCxnSpPr>
              <p:spPr>
                <a:xfrm flipH="1">
                  <a:off x="1945607" y="3336510"/>
                  <a:ext cx="5435075" cy="192129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12" idx="0"/>
                  <a:endCxn id="14" idx="2"/>
                </p:cNvCxnSpPr>
                <p:nvPr/>
              </p:nvCxnSpPr>
              <p:spPr>
                <a:xfrm flipV="1">
                  <a:off x="1355302" y="2055511"/>
                  <a:ext cx="2793452" cy="144968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12" idx="3"/>
                  <a:endCxn id="15" idx="1"/>
                </p:cNvCxnSpPr>
                <p:nvPr/>
              </p:nvCxnSpPr>
              <p:spPr>
                <a:xfrm flipV="1">
                  <a:off x="1828800" y="2849355"/>
                  <a:ext cx="5029200" cy="110289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15" idx="2"/>
                  <a:endCxn id="19" idx="0"/>
                </p:cNvCxnSpPr>
                <p:nvPr/>
              </p:nvCxnSpPr>
              <p:spPr>
                <a:xfrm flipH="1">
                  <a:off x="3843715" y="3336510"/>
                  <a:ext cx="3536967" cy="232869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18" idx="0"/>
                  <a:endCxn id="13" idx="1"/>
                </p:cNvCxnSpPr>
                <p:nvPr/>
              </p:nvCxnSpPr>
              <p:spPr>
                <a:xfrm flipV="1">
                  <a:off x="5579765" y="4768356"/>
                  <a:ext cx="1354435" cy="106471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17" idx="3"/>
                  <a:endCxn id="14" idx="1"/>
                </p:cNvCxnSpPr>
                <p:nvPr/>
              </p:nvCxnSpPr>
              <p:spPr>
                <a:xfrm flipV="1">
                  <a:off x="2590800" y="1629925"/>
                  <a:ext cx="1037696" cy="33521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18" idx="0"/>
                  <a:endCxn id="15" idx="2"/>
                </p:cNvCxnSpPr>
                <p:nvPr/>
              </p:nvCxnSpPr>
              <p:spPr>
                <a:xfrm flipV="1">
                  <a:off x="5579765" y="3336510"/>
                  <a:ext cx="1800917" cy="2496561"/>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23" name="Group 22"/>
            <p:cNvGrpSpPr/>
            <p:nvPr/>
          </p:nvGrpSpPr>
          <p:grpSpPr>
            <a:xfrm>
              <a:off x="1828800" y="2406288"/>
              <a:ext cx="5630044" cy="3258916"/>
              <a:chOff x="1828800" y="2406288"/>
              <a:chExt cx="5630044" cy="3258916"/>
            </a:xfrm>
          </p:grpSpPr>
          <p:cxnSp>
            <p:nvCxnSpPr>
              <p:cNvPr id="34" name="Straight Connector 33"/>
              <p:cNvCxnSpPr>
                <a:stCxn id="17" idx="2"/>
                <a:endCxn id="16" idx="0"/>
              </p:cNvCxnSpPr>
              <p:nvPr/>
            </p:nvCxnSpPr>
            <p:spPr>
              <a:xfrm flipH="1">
                <a:off x="1945607" y="2406288"/>
                <a:ext cx="115314" cy="2851512"/>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1828800" y="3336510"/>
                <a:ext cx="5630044" cy="2328694"/>
                <a:chOff x="1828800" y="3336510"/>
                <a:chExt cx="5630044" cy="2328694"/>
              </a:xfrm>
            </p:grpSpPr>
            <p:cxnSp>
              <p:nvCxnSpPr>
                <p:cNvPr id="36" name="Straight Connector 35"/>
                <p:cNvCxnSpPr>
                  <a:stCxn id="12" idx="3"/>
                  <a:endCxn id="19" idx="0"/>
                </p:cNvCxnSpPr>
                <p:nvPr/>
              </p:nvCxnSpPr>
              <p:spPr>
                <a:xfrm>
                  <a:off x="1828800" y="3952246"/>
                  <a:ext cx="2014915" cy="171295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15" idx="2"/>
                  <a:endCxn id="13" idx="0"/>
                </p:cNvCxnSpPr>
                <p:nvPr/>
              </p:nvCxnSpPr>
              <p:spPr>
                <a:xfrm>
                  <a:off x="7380682" y="3336510"/>
                  <a:ext cx="78162" cy="100689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12" idx="3"/>
                  <a:endCxn id="16" idx="0"/>
                </p:cNvCxnSpPr>
                <p:nvPr/>
              </p:nvCxnSpPr>
              <p:spPr>
                <a:xfrm>
                  <a:off x="1828800" y="3952246"/>
                  <a:ext cx="116807" cy="1305554"/>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16" idx="0"/>
                  <a:endCxn id="19" idx="0"/>
                </p:cNvCxnSpPr>
                <p:nvPr/>
              </p:nvCxnSpPr>
              <p:spPr>
                <a:xfrm>
                  <a:off x="1945607" y="5257800"/>
                  <a:ext cx="1898108" cy="407404"/>
                </a:xfrm>
                <a:prstGeom prst="line">
                  <a:avLst/>
                </a:prstGeom>
              </p:spPr>
              <p:style>
                <a:lnRef idx="1">
                  <a:schemeClr val="accent1"/>
                </a:lnRef>
                <a:fillRef idx="0">
                  <a:schemeClr val="accent1"/>
                </a:fillRef>
                <a:effectRef idx="0">
                  <a:schemeClr val="accent1"/>
                </a:effectRef>
                <a:fontRef idx="minor">
                  <a:schemeClr val="tx1"/>
                </a:fontRef>
              </p:style>
            </p:cxnSp>
          </p:grpSp>
        </p:grpSp>
        <p:grpSp>
          <p:nvGrpSpPr>
            <p:cNvPr id="24" name="Group 23"/>
            <p:cNvGrpSpPr/>
            <p:nvPr/>
          </p:nvGrpSpPr>
          <p:grpSpPr>
            <a:xfrm>
              <a:off x="2060921" y="2286000"/>
              <a:ext cx="5397923" cy="3547071"/>
              <a:chOff x="2060921" y="2286000"/>
              <a:chExt cx="5397923" cy="3547071"/>
            </a:xfrm>
          </p:grpSpPr>
          <p:cxnSp>
            <p:nvCxnSpPr>
              <p:cNvPr id="30" name="Straight Connector 29"/>
              <p:cNvCxnSpPr>
                <a:stCxn id="17" idx="2"/>
                <a:endCxn id="13" idx="0"/>
              </p:cNvCxnSpPr>
              <p:nvPr/>
            </p:nvCxnSpPr>
            <p:spPr>
              <a:xfrm>
                <a:off x="2060921" y="2406288"/>
                <a:ext cx="5397923" cy="193711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20" idx="2"/>
                <a:endCxn id="18" idx="0"/>
              </p:cNvCxnSpPr>
              <p:nvPr/>
            </p:nvCxnSpPr>
            <p:spPr>
              <a:xfrm flipH="1">
                <a:off x="5579765" y="2286000"/>
                <a:ext cx="435520" cy="3547071"/>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20" idx="2"/>
                <a:endCxn id="13" idx="0"/>
              </p:cNvCxnSpPr>
              <p:nvPr/>
            </p:nvCxnSpPr>
            <p:spPr>
              <a:xfrm>
                <a:off x="6015285" y="2286000"/>
                <a:ext cx="1443559"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0" idx="2"/>
                <a:endCxn id="15" idx="1"/>
              </p:cNvCxnSpPr>
              <p:nvPr/>
            </p:nvCxnSpPr>
            <p:spPr>
              <a:xfrm>
                <a:off x="6015285" y="2286000"/>
                <a:ext cx="842715" cy="563355"/>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25" name="Picture 2" descr="C:\Users\yuzheng\AppData\Local\Microsoft\Windows\Temporary Internet Files\Content.IE5\I1HMC9SV\MC900439798[1].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400800" y="5461206"/>
              <a:ext cx="787194" cy="787194"/>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Group 25"/>
            <p:cNvGrpSpPr/>
            <p:nvPr/>
          </p:nvGrpSpPr>
          <p:grpSpPr>
            <a:xfrm>
              <a:off x="1828800" y="2055511"/>
              <a:ext cx="4965597" cy="3405695"/>
              <a:chOff x="1828800" y="2055511"/>
              <a:chExt cx="4965597" cy="3405695"/>
            </a:xfrm>
          </p:grpSpPr>
          <p:cxnSp>
            <p:nvCxnSpPr>
              <p:cNvPr id="27" name="Straight Connector 26"/>
              <p:cNvCxnSpPr>
                <a:stCxn id="25" idx="0"/>
                <a:endCxn id="14" idx="2"/>
              </p:cNvCxnSpPr>
              <p:nvPr/>
            </p:nvCxnSpPr>
            <p:spPr>
              <a:xfrm flipH="1" flipV="1">
                <a:off x="4148754" y="2055511"/>
                <a:ext cx="2645643" cy="3405695"/>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25" idx="0"/>
                <a:endCxn id="20" idx="2"/>
              </p:cNvCxnSpPr>
              <p:nvPr/>
            </p:nvCxnSpPr>
            <p:spPr>
              <a:xfrm flipH="1" flipV="1">
                <a:off x="6015285" y="2286000"/>
                <a:ext cx="779112" cy="3175206"/>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12" idx="3"/>
                <a:endCxn id="25" idx="0"/>
              </p:cNvCxnSpPr>
              <p:nvPr/>
            </p:nvCxnSpPr>
            <p:spPr>
              <a:xfrm>
                <a:off x="1828800" y="3952246"/>
                <a:ext cx="4965597" cy="1508960"/>
              </a:xfrm>
              <a:prstGeom prst="line">
                <a:avLst/>
              </a:prstGeom>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3088638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Connector 34"/>
          <p:cNvCxnSpPr/>
          <p:nvPr/>
        </p:nvCxnSpPr>
        <p:spPr>
          <a:xfrm flipV="1">
            <a:off x="8139656" y="5654879"/>
            <a:ext cx="0" cy="7239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47676" y="232952"/>
            <a:ext cx="7886700" cy="944928"/>
          </a:xfrm>
        </p:spPr>
        <p:txBody>
          <a:bodyPr/>
          <a:lstStyle/>
          <a:p>
            <a:r>
              <a:rPr lang="en-US" dirty="0" smtClean="0"/>
              <a:t>An Example</a:t>
            </a:r>
            <a:endParaRPr lang="en-US" dirty="0"/>
          </a:p>
        </p:txBody>
      </p:sp>
      <p:pic>
        <p:nvPicPr>
          <p:cNvPr id="4" name="Picture 3"/>
          <p:cNvPicPr/>
          <p:nvPr/>
        </p:nvPicPr>
        <p:blipFill rotWithShape="1">
          <a:blip r:embed="rId2">
            <a:extLst>
              <a:ext uri="{28A0092B-C50C-407E-A947-70E740481C1C}">
                <a14:useLocalDpi xmlns:a14="http://schemas.microsoft.com/office/drawing/2010/main" val="0"/>
              </a:ext>
            </a:extLst>
          </a:blip>
          <a:srcRect l="54699" t="26105" b="8537"/>
          <a:stretch/>
        </p:blipFill>
        <p:spPr bwMode="auto">
          <a:xfrm>
            <a:off x="4493895" y="1630096"/>
            <a:ext cx="3699985" cy="3610122"/>
          </a:xfrm>
          <a:prstGeom prst="rect">
            <a:avLst/>
          </a:prstGeom>
          <a:noFill/>
          <a:ln>
            <a:noFill/>
          </a:ln>
          <a:extLst>
            <a:ext uri="{53640926-AAD7-44D8-BBD7-CCE9431645EC}">
              <a14:shadowObscured xmlns:a14="http://schemas.microsoft.com/office/drawing/2010/main"/>
            </a:ext>
          </a:extLst>
        </p:spPr>
      </p:pic>
      <p:sp>
        <p:nvSpPr>
          <p:cNvPr id="5" name="Freeform 4"/>
          <p:cNvSpPr/>
          <p:nvPr/>
        </p:nvSpPr>
        <p:spPr>
          <a:xfrm>
            <a:off x="6329414" y="2647918"/>
            <a:ext cx="509595" cy="457689"/>
          </a:xfrm>
          <a:custGeom>
            <a:avLst/>
            <a:gdLst>
              <a:gd name="connsiteX0" fmla="*/ 169811 w 509595"/>
              <a:gd name="connsiteY0" fmla="*/ 11513 h 457689"/>
              <a:gd name="connsiteX1" fmla="*/ 26936 w 509595"/>
              <a:gd name="connsiteY1" fmla="*/ 240113 h 457689"/>
              <a:gd name="connsiteX2" fmla="*/ 17411 w 509595"/>
              <a:gd name="connsiteY2" fmla="*/ 259163 h 457689"/>
              <a:gd name="connsiteX3" fmla="*/ 4711 w 509595"/>
              <a:gd name="connsiteY3" fmla="*/ 278213 h 457689"/>
              <a:gd name="connsiteX4" fmla="*/ 1536 w 509595"/>
              <a:gd name="connsiteY4" fmla="*/ 284563 h 457689"/>
              <a:gd name="connsiteX5" fmla="*/ 1536 w 509595"/>
              <a:gd name="connsiteY5" fmla="*/ 294088 h 457689"/>
              <a:gd name="connsiteX6" fmla="*/ 20586 w 509595"/>
              <a:gd name="connsiteY6" fmla="*/ 300438 h 457689"/>
              <a:gd name="connsiteX7" fmla="*/ 45986 w 509595"/>
              <a:gd name="connsiteY7" fmla="*/ 309963 h 457689"/>
              <a:gd name="connsiteX8" fmla="*/ 61861 w 509595"/>
              <a:gd name="connsiteY8" fmla="*/ 338538 h 457689"/>
              <a:gd name="connsiteX9" fmla="*/ 99961 w 509595"/>
              <a:gd name="connsiteY9" fmla="*/ 360763 h 457689"/>
              <a:gd name="connsiteX10" fmla="*/ 131711 w 509595"/>
              <a:gd name="connsiteY10" fmla="*/ 389338 h 457689"/>
              <a:gd name="connsiteX11" fmla="*/ 182511 w 509595"/>
              <a:gd name="connsiteY11" fmla="*/ 405213 h 457689"/>
              <a:gd name="connsiteX12" fmla="*/ 223786 w 509595"/>
              <a:gd name="connsiteY12" fmla="*/ 411563 h 457689"/>
              <a:gd name="connsiteX13" fmla="*/ 249186 w 509595"/>
              <a:gd name="connsiteY13" fmla="*/ 424263 h 457689"/>
              <a:gd name="connsiteX14" fmla="*/ 271411 w 509595"/>
              <a:gd name="connsiteY14" fmla="*/ 430613 h 457689"/>
              <a:gd name="connsiteX15" fmla="*/ 290461 w 509595"/>
              <a:gd name="connsiteY15" fmla="*/ 449663 h 457689"/>
              <a:gd name="connsiteX16" fmla="*/ 306336 w 509595"/>
              <a:gd name="connsiteY16" fmla="*/ 456013 h 457689"/>
              <a:gd name="connsiteX17" fmla="*/ 312686 w 509595"/>
              <a:gd name="connsiteY17" fmla="*/ 456013 h 457689"/>
              <a:gd name="connsiteX18" fmla="*/ 331736 w 509595"/>
              <a:gd name="connsiteY18" fmla="*/ 436963 h 457689"/>
              <a:gd name="connsiteX19" fmla="*/ 430161 w 509595"/>
              <a:gd name="connsiteY19" fmla="*/ 271863 h 457689"/>
              <a:gd name="connsiteX20" fmla="*/ 452386 w 509595"/>
              <a:gd name="connsiteY20" fmla="*/ 243288 h 457689"/>
              <a:gd name="connsiteX21" fmla="*/ 465086 w 509595"/>
              <a:gd name="connsiteY21" fmla="*/ 221063 h 457689"/>
              <a:gd name="connsiteX22" fmla="*/ 480961 w 509595"/>
              <a:gd name="connsiteY22" fmla="*/ 205188 h 457689"/>
              <a:gd name="connsiteX23" fmla="*/ 484136 w 509595"/>
              <a:gd name="connsiteY23" fmla="*/ 189313 h 457689"/>
              <a:gd name="connsiteX24" fmla="*/ 509536 w 509595"/>
              <a:gd name="connsiteY24" fmla="*/ 179788 h 457689"/>
              <a:gd name="connsiteX25" fmla="*/ 490486 w 509595"/>
              <a:gd name="connsiteY25" fmla="*/ 173438 h 457689"/>
              <a:gd name="connsiteX26" fmla="*/ 468261 w 509595"/>
              <a:gd name="connsiteY26" fmla="*/ 157563 h 457689"/>
              <a:gd name="connsiteX27" fmla="*/ 442861 w 509595"/>
              <a:gd name="connsiteY27" fmla="*/ 157563 h 457689"/>
              <a:gd name="connsiteX28" fmla="*/ 398411 w 509595"/>
              <a:gd name="connsiteY28" fmla="*/ 125813 h 457689"/>
              <a:gd name="connsiteX29" fmla="*/ 363486 w 509595"/>
              <a:gd name="connsiteY29" fmla="*/ 106763 h 457689"/>
              <a:gd name="connsiteX30" fmla="*/ 347611 w 509595"/>
              <a:gd name="connsiteY30" fmla="*/ 94063 h 457689"/>
              <a:gd name="connsiteX31" fmla="*/ 322211 w 509595"/>
              <a:gd name="connsiteY31" fmla="*/ 94063 h 457689"/>
              <a:gd name="connsiteX32" fmla="*/ 290461 w 509595"/>
              <a:gd name="connsiteY32" fmla="*/ 84538 h 457689"/>
              <a:gd name="connsiteX33" fmla="*/ 268236 w 509595"/>
              <a:gd name="connsiteY33" fmla="*/ 71838 h 457689"/>
              <a:gd name="connsiteX34" fmla="*/ 246011 w 509595"/>
              <a:gd name="connsiteY34" fmla="*/ 55963 h 457689"/>
              <a:gd name="connsiteX35" fmla="*/ 214261 w 509595"/>
              <a:gd name="connsiteY35" fmla="*/ 36913 h 457689"/>
              <a:gd name="connsiteX36" fmla="*/ 169811 w 509595"/>
              <a:gd name="connsiteY36" fmla="*/ 11513 h 457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09595" h="457689">
                <a:moveTo>
                  <a:pt x="169811" y="11513"/>
                </a:moveTo>
                <a:cubicBezTo>
                  <a:pt x="138590" y="45380"/>
                  <a:pt x="52336" y="198838"/>
                  <a:pt x="26936" y="240113"/>
                </a:cubicBezTo>
                <a:cubicBezTo>
                  <a:pt x="1536" y="281388"/>
                  <a:pt x="21115" y="252813"/>
                  <a:pt x="17411" y="259163"/>
                </a:cubicBezTo>
                <a:cubicBezTo>
                  <a:pt x="13707" y="265513"/>
                  <a:pt x="7357" y="273980"/>
                  <a:pt x="4711" y="278213"/>
                </a:cubicBezTo>
                <a:cubicBezTo>
                  <a:pt x="2065" y="282446"/>
                  <a:pt x="2065" y="281917"/>
                  <a:pt x="1536" y="284563"/>
                </a:cubicBezTo>
                <a:cubicBezTo>
                  <a:pt x="1007" y="287209"/>
                  <a:pt x="-1639" y="291442"/>
                  <a:pt x="1536" y="294088"/>
                </a:cubicBezTo>
                <a:cubicBezTo>
                  <a:pt x="4711" y="296734"/>
                  <a:pt x="13178" y="297792"/>
                  <a:pt x="20586" y="300438"/>
                </a:cubicBezTo>
                <a:cubicBezTo>
                  <a:pt x="27994" y="303084"/>
                  <a:pt x="39107" y="303613"/>
                  <a:pt x="45986" y="309963"/>
                </a:cubicBezTo>
                <a:cubicBezTo>
                  <a:pt x="52865" y="316313"/>
                  <a:pt x="52865" y="330071"/>
                  <a:pt x="61861" y="338538"/>
                </a:cubicBezTo>
                <a:cubicBezTo>
                  <a:pt x="70857" y="347005"/>
                  <a:pt x="88319" y="352296"/>
                  <a:pt x="99961" y="360763"/>
                </a:cubicBezTo>
                <a:cubicBezTo>
                  <a:pt x="111603" y="369230"/>
                  <a:pt x="117953" y="381930"/>
                  <a:pt x="131711" y="389338"/>
                </a:cubicBezTo>
                <a:cubicBezTo>
                  <a:pt x="145469" y="396746"/>
                  <a:pt x="167165" y="401509"/>
                  <a:pt x="182511" y="405213"/>
                </a:cubicBezTo>
                <a:cubicBezTo>
                  <a:pt x="197857" y="408917"/>
                  <a:pt x="212673" y="408388"/>
                  <a:pt x="223786" y="411563"/>
                </a:cubicBezTo>
                <a:cubicBezTo>
                  <a:pt x="234899" y="414738"/>
                  <a:pt x="241248" y="421088"/>
                  <a:pt x="249186" y="424263"/>
                </a:cubicBezTo>
                <a:cubicBezTo>
                  <a:pt x="257124" y="427438"/>
                  <a:pt x="264532" y="426380"/>
                  <a:pt x="271411" y="430613"/>
                </a:cubicBezTo>
                <a:cubicBezTo>
                  <a:pt x="278290" y="434846"/>
                  <a:pt x="284640" y="445430"/>
                  <a:pt x="290461" y="449663"/>
                </a:cubicBezTo>
                <a:cubicBezTo>
                  <a:pt x="296282" y="453896"/>
                  <a:pt x="302632" y="454955"/>
                  <a:pt x="306336" y="456013"/>
                </a:cubicBezTo>
                <a:cubicBezTo>
                  <a:pt x="310040" y="457071"/>
                  <a:pt x="308453" y="459188"/>
                  <a:pt x="312686" y="456013"/>
                </a:cubicBezTo>
                <a:cubicBezTo>
                  <a:pt x="316919" y="452838"/>
                  <a:pt x="312157" y="467655"/>
                  <a:pt x="331736" y="436963"/>
                </a:cubicBezTo>
                <a:cubicBezTo>
                  <a:pt x="351315" y="406271"/>
                  <a:pt x="410053" y="304142"/>
                  <a:pt x="430161" y="271863"/>
                </a:cubicBezTo>
                <a:cubicBezTo>
                  <a:pt x="450269" y="239584"/>
                  <a:pt x="446565" y="251755"/>
                  <a:pt x="452386" y="243288"/>
                </a:cubicBezTo>
                <a:cubicBezTo>
                  <a:pt x="458207" y="234821"/>
                  <a:pt x="460324" y="227413"/>
                  <a:pt x="465086" y="221063"/>
                </a:cubicBezTo>
                <a:cubicBezTo>
                  <a:pt x="469848" y="214713"/>
                  <a:pt x="477786" y="210480"/>
                  <a:pt x="480961" y="205188"/>
                </a:cubicBezTo>
                <a:cubicBezTo>
                  <a:pt x="484136" y="199896"/>
                  <a:pt x="479374" y="193546"/>
                  <a:pt x="484136" y="189313"/>
                </a:cubicBezTo>
                <a:cubicBezTo>
                  <a:pt x="488898" y="185080"/>
                  <a:pt x="508478" y="182434"/>
                  <a:pt x="509536" y="179788"/>
                </a:cubicBezTo>
                <a:cubicBezTo>
                  <a:pt x="510594" y="177142"/>
                  <a:pt x="497365" y="177142"/>
                  <a:pt x="490486" y="173438"/>
                </a:cubicBezTo>
                <a:cubicBezTo>
                  <a:pt x="483607" y="169734"/>
                  <a:pt x="476198" y="160209"/>
                  <a:pt x="468261" y="157563"/>
                </a:cubicBezTo>
                <a:cubicBezTo>
                  <a:pt x="460324" y="154917"/>
                  <a:pt x="454503" y="162855"/>
                  <a:pt x="442861" y="157563"/>
                </a:cubicBezTo>
                <a:cubicBezTo>
                  <a:pt x="431219" y="152271"/>
                  <a:pt x="411640" y="134280"/>
                  <a:pt x="398411" y="125813"/>
                </a:cubicBezTo>
                <a:cubicBezTo>
                  <a:pt x="385182" y="117346"/>
                  <a:pt x="371953" y="112055"/>
                  <a:pt x="363486" y="106763"/>
                </a:cubicBezTo>
                <a:cubicBezTo>
                  <a:pt x="355019" y="101471"/>
                  <a:pt x="354490" y="96180"/>
                  <a:pt x="347611" y="94063"/>
                </a:cubicBezTo>
                <a:cubicBezTo>
                  <a:pt x="340732" y="91946"/>
                  <a:pt x="331736" y="95651"/>
                  <a:pt x="322211" y="94063"/>
                </a:cubicBezTo>
                <a:cubicBezTo>
                  <a:pt x="312686" y="92476"/>
                  <a:pt x="299457" y="88242"/>
                  <a:pt x="290461" y="84538"/>
                </a:cubicBezTo>
                <a:cubicBezTo>
                  <a:pt x="281465" y="80834"/>
                  <a:pt x="275644" y="76601"/>
                  <a:pt x="268236" y="71838"/>
                </a:cubicBezTo>
                <a:cubicBezTo>
                  <a:pt x="260828" y="67076"/>
                  <a:pt x="255007" y="61784"/>
                  <a:pt x="246011" y="55963"/>
                </a:cubicBezTo>
                <a:cubicBezTo>
                  <a:pt x="237015" y="50142"/>
                  <a:pt x="226432" y="45380"/>
                  <a:pt x="214261" y="36913"/>
                </a:cubicBezTo>
                <a:cubicBezTo>
                  <a:pt x="202090" y="28446"/>
                  <a:pt x="201032" y="-22354"/>
                  <a:pt x="169811" y="11513"/>
                </a:cubicBezTo>
                <a:close/>
              </a:path>
            </a:pathLst>
          </a:custGeom>
          <a:solidFill>
            <a:srgbClr val="C00000">
              <a:alpha val="47843"/>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6514471" y="2504987"/>
            <a:ext cx="287426" cy="277107"/>
          </a:xfrm>
          <a:custGeom>
            <a:avLst/>
            <a:gdLst>
              <a:gd name="connsiteX0" fmla="*/ 69685 w 287426"/>
              <a:gd name="connsiteY0" fmla="*/ 457 h 277107"/>
              <a:gd name="connsiteX1" fmla="*/ 43492 w 287426"/>
              <a:gd name="connsiteY1" fmla="*/ 48082 h 277107"/>
              <a:gd name="connsiteX2" fmla="*/ 26823 w 287426"/>
              <a:gd name="connsiteY2" fmla="*/ 62369 h 277107"/>
              <a:gd name="connsiteX3" fmla="*/ 14917 w 287426"/>
              <a:gd name="connsiteY3" fmla="*/ 86182 h 277107"/>
              <a:gd name="connsiteX4" fmla="*/ 3010 w 287426"/>
              <a:gd name="connsiteY4" fmla="*/ 98088 h 277107"/>
              <a:gd name="connsiteX5" fmla="*/ 629 w 287426"/>
              <a:gd name="connsiteY5" fmla="*/ 114757 h 277107"/>
              <a:gd name="connsiteX6" fmla="*/ 629 w 287426"/>
              <a:gd name="connsiteY6" fmla="*/ 124282 h 277107"/>
              <a:gd name="connsiteX7" fmla="*/ 7773 w 287426"/>
              <a:gd name="connsiteY7" fmla="*/ 138569 h 277107"/>
              <a:gd name="connsiteX8" fmla="*/ 19679 w 287426"/>
              <a:gd name="connsiteY8" fmla="*/ 155238 h 277107"/>
              <a:gd name="connsiteX9" fmla="*/ 29204 w 287426"/>
              <a:gd name="connsiteY9" fmla="*/ 176669 h 277107"/>
              <a:gd name="connsiteX10" fmla="*/ 48254 w 287426"/>
              <a:gd name="connsiteY10" fmla="*/ 186194 h 277107"/>
              <a:gd name="connsiteX11" fmla="*/ 74448 w 287426"/>
              <a:gd name="connsiteY11" fmla="*/ 205244 h 277107"/>
              <a:gd name="connsiteX12" fmla="*/ 98260 w 287426"/>
              <a:gd name="connsiteY12" fmla="*/ 221913 h 277107"/>
              <a:gd name="connsiteX13" fmla="*/ 124454 w 287426"/>
              <a:gd name="connsiteY13" fmla="*/ 229057 h 277107"/>
              <a:gd name="connsiteX14" fmla="*/ 143504 w 287426"/>
              <a:gd name="connsiteY14" fmla="*/ 231438 h 277107"/>
              <a:gd name="connsiteX15" fmla="*/ 162554 w 287426"/>
              <a:gd name="connsiteY15" fmla="*/ 231438 h 277107"/>
              <a:gd name="connsiteX16" fmla="*/ 172079 w 287426"/>
              <a:gd name="connsiteY16" fmla="*/ 233819 h 277107"/>
              <a:gd name="connsiteX17" fmla="*/ 186367 w 287426"/>
              <a:gd name="connsiteY17" fmla="*/ 243344 h 277107"/>
              <a:gd name="connsiteX18" fmla="*/ 210179 w 287426"/>
              <a:gd name="connsiteY18" fmla="*/ 262394 h 277107"/>
              <a:gd name="connsiteX19" fmla="*/ 229229 w 287426"/>
              <a:gd name="connsiteY19" fmla="*/ 276682 h 277107"/>
              <a:gd name="connsiteX20" fmla="*/ 238754 w 287426"/>
              <a:gd name="connsiteY20" fmla="*/ 245725 h 277107"/>
              <a:gd name="connsiteX21" fmla="*/ 260185 w 287426"/>
              <a:gd name="connsiteY21" fmla="*/ 212388 h 277107"/>
              <a:gd name="connsiteX22" fmla="*/ 272092 w 287426"/>
              <a:gd name="connsiteY22" fmla="*/ 195719 h 277107"/>
              <a:gd name="connsiteX23" fmla="*/ 279235 w 287426"/>
              <a:gd name="connsiteY23" fmla="*/ 179050 h 277107"/>
              <a:gd name="connsiteX24" fmla="*/ 286379 w 287426"/>
              <a:gd name="connsiteY24" fmla="*/ 160000 h 277107"/>
              <a:gd name="connsiteX25" fmla="*/ 286379 w 287426"/>
              <a:gd name="connsiteY25" fmla="*/ 148094 h 277107"/>
              <a:gd name="connsiteX26" fmla="*/ 276854 w 287426"/>
              <a:gd name="connsiteY26" fmla="*/ 148094 h 277107"/>
              <a:gd name="connsiteX27" fmla="*/ 262567 w 287426"/>
              <a:gd name="connsiteY27" fmla="*/ 129044 h 277107"/>
              <a:gd name="connsiteX28" fmla="*/ 241135 w 287426"/>
              <a:gd name="connsiteY28" fmla="*/ 114757 h 277107"/>
              <a:gd name="connsiteX29" fmla="*/ 226848 w 287426"/>
              <a:gd name="connsiteY29" fmla="*/ 93325 h 277107"/>
              <a:gd name="connsiteX30" fmla="*/ 224467 w 287426"/>
              <a:gd name="connsiteY30" fmla="*/ 76657 h 277107"/>
              <a:gd name="connsiteX31" fmla="*/ 214942 w 287426"/>
              <a:gd name="connsiteY31" fmla="*/ 69513 h 277107"/>
              <a:gd name="connsiteX32" fmla="*/ 195892 w 287426"/>
              <a:gd name="connsiteY32" fmla="*/ 67132 h 277107"/>
              <a:gd name="connsiteX33" fmla="*/ 176842 w 287426"/>
              <a:gd name="connsiteY33" fmla="*/ 52844 h 277107"/>
              <a:gd name="connsiteX34" fmla="*/ 162554 w 287426"/>
              <a:gd name="connsiteY34" fmla="*/ 52844 h 277107"/>
              <a:gd name="connsiteX35" fmla="*/ 143504 w 287426"/>
              <a:gd name="connsiteY35" fmla="*/ 43319 h 277107"/>
              <a:gd name="connsiteX36" fmla="*/ 129217 w 287426"/>
              <a:gd name="connsiteY36" fmla="*/ 38557 h 277107"/>
              <a:gd name="connsiteX37" fmla="*/ 114929 w 287426"/>
              <a:gd name="connsiteY37" fmla="*/ 24269 h 277107"/>
              <a:gd name="connsiteX38" fmla="*/ 69685 w 287426"/>
              <a:gd name="connsiteY38" fmla="*/ 457 h 277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87426" h="277107">
                <a:moveTo>
                  <a:pt x="69685" y="457"/>
                </a:moveTo>
                <a:cubicBezTo>
                  <a:pt x="57779" y="4426"/>
                  <a:pt x="50636" y="37763"/>
                  <a:pt x="43492" y="48082"/>
                </a:cubicBezTo>
                <a:cubicBezTo>
                  <a:pt x="36348" y="58401"/>
                  <a:pt x="31585" y="56019"/>
                  <a:pt x="26823" y="62369"/>
                </a:cubicBezTo>
                <a:cubicBezTo>
                  <a:pt x="22061" y="68719"/>
                  <a:pt x="18886" y="80229"/>
                  <a:pt x="14917" y="86182"/>
                </a:cubicBezTo>
                <a:cubicBezTo>
                  <a:pt x="10948" y="92135"/>
                  <a:pt x="5391" y="93326"/>
                  <a:pt x="3010" y="98088"/>
                </a:cubicBezTo>
                <a:cubicBezTo>
                  <a:pt x="629" y="102850"/>
                  <a:pt x="1026" y="110391"/>
                  <a:pt x="629" y="114757"/>
                </a:cubicBezTo>
                <a:cubicBezTo>
                  <a:pt x="232" y="119123"/>
                  <a:pt x="-562" y="120313"/>
                  <a:pt x="629" y="124282"/>
                </a:cubicBezTo>
                <a:cubicBezTo>
                  <a:pt x="1820" y="128251"/>
                  <a:pt x="4598" y="133410"/>
                  <a:pt x="7773" y="138569"/>
                </a:cubicBezTo>
                <a:cubicBezTo>
                  <a:pt x="10948" y="143728"/>
                  <a:pt x="16107" y="148888"/>
                  <a:pt x="19679" y="155238"/>
                </a:cubicBezTo>
                <a:cubicBezTo>
                  <a:pt x="23251" y="161588"/>
                  <a:pt x="24441" y="171510"/>
                  <a:pt x="29204" y="176669"/>
                </a:cubicBezTo>
                <a:cubicBezTo>
                  <a:pt x="33966" y="181828"/>
                  <a:pt x="40713" y="181432"/>
                  <a:pt x="48254" y="186194"/>
                </a:cubicBezTo>
                <a:cubicBezTo>
                  <a:pt x="55795" y="190956"/>
                  <a:pt x="66114" y="199291"/>
                  <a:pt x="74448" y="205244"/>
                </a:cubicBezTo>
                <a:cubicBezTo>
                  <a:pt x="82782" y="211197"/>
                  <a:pt x="89926" y="217944"/>
                  <a:pt x="98260" y="221913"/>
                </a:cubicBezTo>
                <a:cubicBezTo>
                  <a:pt x="106594" y="225882"/>
                  <a:pt x="116913" y="227469"/>
                  <a:pt x="124454" y="229057"/>
                </a:cubicBezTo>
                <a:cubicBezTo>
                  <a:pt x="131995" y="230645"/>
                  <a:pt x="137154" y="231041"/>
                  <a:pt x="143504" y="231438"/>
                </a:cubicBezTo>
                <a:cubicBezTo>
                  <a:pt x="149854" y="231835"/>
                  <a:pt x="157792" y="231041"/>
                  <a:pt x="162554" y="231438"/>
                </a:cubicBezTo>
                <a:cubicBezTo>
                  <a:pt x="167316" y="231835"/>
                  <a:pt x="168110" y="231835"/>
                  <a:pt x="172079" y="233819"/>
                </a:cubicBezTo>
                <a:cubicBezTo>
                  <a:pt x="176048" y="235803"/>
                  <a:pt x="180017" y="238582"/>
                  <a:pt x="186367" y="243344"/>
                </a:cubicBezTo>
                <a:cubicBezTo>
                  <a:pt x="192717" y="248106"/>
                  <a:pt x="203035" y="256838"/>
                  <a:pt x="210179" y="262394"/>
                </a:cubicBezTo>
                <a:cubicBezTo>
                  <a:pt x="217323" y="267950"/>
                  <a:pt x="224467" y="279460"/>
                  <a:pt x="229229" y="276682"/>
                </a:cubicBezTo>
                <a:cubicBezTo>
                  <a:pt x="233992" y="273904"/>
                  <a:pt x="233595" y="256441"/>
                  <a:pt x="238754" y="245725"/>
                </a:cubicBezTo>
                <a:cubicBezTo>
                  <a:pt x="243913" y="235009"/>
                  <a:pt x="254629" y="220722"/>
                  <a:pt x="260185" y="212388"/>
                </a:cubicBezTo>
                <a:cubicBezTo>
                  <a:pt x="265741" y="204054"/>
                  <a:pt x="268917" y="201275"/>
                  <a:pt x="272092" y="195719"/>
                </a:cubicBezTo>
                <a:cubicBezTo>
                  <a:pt x="275267" y="190163"/>
                  <a:pt x="276854" y="185003"/>
                  <a:pt x="279235" y="179050"/>
                </a:cubicBezTo>
                <a:cubicBezTo>
                  <a:pt x="281616" y="173097"/>
                  <a:pt x="285188" y="165159"/>
                  <a:pt x="286379" y="160000"/>
                </a:cubicBezTo>
                <a:cubicBezTo>
                  <a:pt x="287570" y="154841"/>
                  <a:pt x="287967" y="150078"/>
                  <a:pt x="286379" y="148094"/>
                </a:cubicBezTo>
                <a:cubicBezTo>
                  <a:pt x="284792" y="146110"/>
                  <a:pt x="280823" y="151269"/>
                  <a:pt x="276854" y="148094"/>
                </a:cubicBezTo>
                <a:cubicBezTo>
                  <a:pt x="272885" y="144919"/>
                  <a:pt x="268520" y="134600"/>
                  <a:pt x="262567" y="129044"/>
                </a:cubicBezTo>
                <a:cubicBezTo>
                  <a:pt x="256614" y="123488"/>
                  <a:pt x="247088" y="120710"/>
                  <a:pt x="241135" y="114757"/>
                </a:cubicBezTo>
                <a:cubicBezTo>
                  <a:pt x="235182" y="108804"/>
                  <a:pt x="229626" y="99675"/>
                  <a:pt x="226848" y="93325"/>
                </a:cubicBezTo>
                <a:cubicBezTo>
                  <a:pt x="224070" y="86975"/>
                  <a:pt x="226451" y="80626"/>
                  <a:pt x="224467" y="76657"/>
                </a:cubicBezTo>
                <a:cubicBezTo>
                  <a:pt x="222483" y="72688"/>
                  <a:pt x="219704" y="71100"/>
                  <a:pt x="214942" y="69513"/>
                </a:cubicBezTo>
                <a:cubicBezTo>
                  <a:pt x="210180" y="67926"/>
                  <a:pt x="202242" y="69910"/>
                  <a:pt x="195892" y="67132"/>
                </a:cubicBezTo>
                <a:cubicBezTo>
                  <a:pt x="189542" y="64354"/>
                  <a:pt x="182398" y="55225"/>
                  <a:pt x="176842" y="52844"/>
                </a:cubicBezTo>
                <a:cubicBezTo>
                  <a:pt x="171286" y="50463"/>
                  <a:pt x="168110" y="54431"/>
                  <a:pt x="162554" y="52844"/>
                </a:cubicBezTo>
                <a:cubicBezTo>
                  <a:pt x="156998" y="51257"/>
                  <a:pt x="149060" y="45700"/>
                  <a:pt x="143504" y="43319"/>
                </a:cubicBezTo>
                <a:cubicBezTo>
                  <a:pt x="137948" y="40938"/>
                  <a:pt x="133979" y="41732"/>
                  <a:pt x="129217" y="38557"/>
                </a:cubicBezTo>
                <a:cubicBezTo>
                  <a:pt x="124455" y="35382"/>
                  <a:pt x="119295" y="29031"/>
                  <a:pt x="114929" y="24269"/>
                </a:cubicBezTo>
                <a:cubicBezTo>
                  <a:pt x="110563" y="19507"/>
                  <a:pt x="81591" y="-3512"/>
                  <a:pt x="69685" y="457"/>
                </a:cubicBezTo>
                <a:close/>
              </a:path>
            </a:pathLst>
          </a:custGeom>
          <a:solidFill>
            <a:srgbClr val="C00000">
              <a:alpha val="47843"/>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6752596" y="2650700"/>
            <a:ext cx="129288" cy="166811"/>
          </a:xfrm>
          <a:custGeom>
            <a:avLst/>
            <a:gdLst>
              <a:gd name="connsiteX0" fmla="*/ 129217 w 129288"/>
              <a:gd name="connsiteY0" fmla="*/ 64294 h 166811"/>
              <a:gd name="connsiteX1" fmla="*/ 98260 w 129288"/>
              <a:gd name="connsiteY1" fmla="*/ 123825 h 166811"/>
              <a:gd name="connsiteX2" fmla="*/ 86354 w 129288"/>
              <a:gd name="connsiteY2" fmla="*/ 133350 h 166811"/>
              <a:gd name="connsiteX3" fmla="*/ 83973 w 129288"/>
              <a:gd name="connsiteY3" fmla="*/ 147637 h 166811"/>
              <a:gd name="connsiteX4" fmla="*/ 76829 w 129288"/>
              <a:gd name="connsiteY4" fmla="*/ 152400 h 166811"/>
              <a:gd name="connsiteX5" fmla="*/ 72067 w 129288"/>
              <a:gd name="connsiteY5" fmla="*/ 161925 h 166811"/>
              <a:gd name="connsiteX6" fmla="*/ 60160 w 129288"/>
              <a:gd name="connsiteY6" fmla="*/ 166687 h 166811"/>
              <a:gd name="connsiteX7" fmla="*/ 53017 w 129288"/>
              <a:gd name="connsiteY7" fmla="*/ 157162 h 166811"/>
              <a:gd name="connsiteX8" fmla="*/ 43492 w 129288"/>
              <a:gd name="connsiteY8" fmla="*/ 154781 h 166811"/>
              <a:gd name="connsiteX9" fmla="*/ 31585 w 129288"/>
              <a:gd name="connsiteY9" fmla="*/ 154781 h 166811"/>
              <a:gd name="connsiteX10" fmla="*/ 19679 w 129288"/>
              <a:gd name="connsiteY10" fmla="*/ 154781 h 166811"/>
              <a:gd name="connsiteX11" fmla="*/ 14917 w 129288"/>
              <a:gd name="connsiteY11" fmla="*/ 145256 h 166811"/>
              <a:gd name="connsiteX12" fmla="*/ 3010 w 129288"/>
              <a:gd name="connsiteY12" fmla="*/ 138112 h 166811"/>
              <a:gd name="connsiteX13" fmla="*/ 3010 w 129288"/>
              <a:gd name="connsiteY13" fmla="*/ 128587 h 166811"/>
              <a:gd name="connsiteX14" fmla="*/ 629 w 129288"/>
              <a:gd name="connsiteY14" fmla="*/ 116681 h 166811"/>
              <a:gd name="connsiteX15" fmla="*/ 629 w 129288"/>
              <a:gd name="connsiteY15" fmla="*/ 104775 h 166811"/>
              <a:gd name="connsiteX16" fmla="*/ 7773 w 129288"/>
              <a:gd name="connsiteY16" fmla="*/ 90487 h 166811"/>
              <a:gd name="connsiteX17" fmla="*/ 14917 w 129288"/>
              <a:gd name="connsiteY17" fmla="*/ 78581 h 166811"/>
              <a:gd name="connsiteX18" fmla="*/ 19679 w 129288"/>
              <a:gd name="connsiteY18" fmla="*/ 61912 h 166811"/>
              <a:gd name="connsiteX19" fmla="*/ 26823 w 129288"/>
              <a:gd name="connsiteY19" fmla="*/ 52387 h 166811"/>
              <a:gd name="connsiteX20" fmla="*/ 33967 w 129288"/>
              <a:gd name="connsiteY20" fmla="*/ 38100 h 166811"/>
              <a:gd name="connsiteX21" fmla="*/ 36348 w 129288"/>
              <a:gd name="connsiteY21" fmla="*/ 28575 h 166811"/>
              <a:gd name="connsiteX22" fmla="*/ 43492 w 129288"/>
              <a:gd name="connsiteY22" fmla="*/ 23812 h 166811"/>
              <a:gd name="connsiteX23" fmla="*/ 43492 w 129288"/>
              <a:gd name="connsiteY23" fmla="*/ 7144 h 166811"/>
              <a:gd name="connsiteX24" fmla="*/ 48254 w 129288"/>
              <a:gd name="connsiteY24" fmla="*/ 0 h 166811"/>
              <a:gd name="connsiteX25" fmla="*/ 62542 w 129288"/>
              <a:gd name="connsiteY25" fmla="*/ 7144 h 166811"/>
              <a:gd name="connsiteX26" fmla="*/ 76829 w 129288"/>
              <a:gd name="connsiteY26" fmla="*/ 16669 h 166811"/>
              <a:gd name="connsiteX27" fmla="*/ 88735 w 129288"/>
              <a:gd name="connsiteY27" fmla="*/ 26194 h 166811"/>
              <a:gd name="connsiteX28" fmla="*/ 129217 w 129288"/>
              <a:gd name="connsiteY28" fmla="*/ 64294 h 16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9288" h="166811">
                <a:moveTo>
                  <a:pt x="129217" y="64294"/>
                </a:moveTo>
                <a:cubicBezTo>
                  <a:pt x="130805" y="80566"/>
                  <a:pt x="105404" y="112316"/>
                  <a:pt x="98260" y="123825"/>
                </a:cubicBezTo>
                <a:cubicBezTo>
                  <a:pt x="91116" y="135334"/>
                  <a:pt x="88735" y="129381"/>
                  <a:pt x="86354" y="133350"/>
                </a:cubicBezTo>
                <a:cubicBezTo>
                  <a:pt x="83973" y="137319"/>
                  <a:pt x="85560" y="144462"/>
                  <a:pt x="83973" y="147637"/>
                </a:cubicBezTo>
                <a:cubicBezTo>
                  <a:pt x="82386" y="150812"/>
                  <a:pt x="78813" y="150019"/>
                  <a:pt x="76829" y="152400"/>
                </a:cubicBezTo>
                <a:cubicBezTo>
                  <a:pt x="74845" y="154781"/>
                  <a:pt x="74845" y="159544"/>
                  <a:pt x="72067" y="161925"/>
                </a:cubicBezTo>
                <a:cubicBezTo>
                  <a:pt x="69289" y="164306"/>
                  <a:pt x="63335" y="167481"/>
                  <a:pt x="60160" y="166687"/>
                </a:cubicBezTo>
                <a:cubicBezTo>
                  <a:pt x="56985" y="165893"/>
                  <a:pt x="55795" y="159146"/>
                  <a:pt x="53017" y="157162"/>
                </a:cubicBezTo>
                <a:cubicBezTo>
                  <a:pt x="50239" y="155178"/>
                  <a:pt x="47064" y="155178"/>
                  <a:pt x="43492" y="154781"/>
                </a:cubicBezTo>
                <a:cubicBezTo>
                  <a:pt x="39920" y="154384"/>
                  <a:pt x="31585" y="154781"/>
                  <a:pt x="31585" y="154781"/>
                </a:cubicBezTo>
                <a:cubicBezTo>
                  <a:pt x="27616" y="154781"/>
                  <a:pt x="22457" y="156368"/>
                  <a:pt x="19679" y="154781"/>
                </a:cubicBezTo>
                <a:cubicBezTo>
                  <a:pt x="16901" y="153194"/>
                  <a:pt x="17695" y="148034"/>
                  <a:pt x="14917" y="145256"/>
                </a:cubicBezTo>
                <a:cubicBezTo>
                  <a:pt x="12139" y="142478"/>
                  <a:pt x="4994" y="140890"/>
                  <a:pt x="3010" y="138112"/>
                </a:cubicBezTo>
                <a:cubicBezTo>
                  <a:pt x="1025" y="135334"/>
                  <a:pt x="3407" y="132159"/>
                  <a:pt x="3010" y="128587"/>
                </a:cubicBezTo>
                <a:cubicBezTo>
                  <a:pt x="2613" y="125015"/>
                  <a:pt x="1026" y="120650"/>
                  <a:pt x="629" y="116681"/>
                </a:cubicBezTo>
                <a:cubicBezTo>
                  <a:pt x="232" y="112712"/>
                  <a:pt x="-562" y="109141"/>
                  <a:pt x="629" y="104775"/>
                </a:cubicBezTo>
                <a:cubicBezTo>
                  <a:pt x="1820" y="100409"/>
                  <a:pt x="5392" y="94853"/>
                  <a:pt x="7773" y="90487"/>
                </a:cubicBezTo>
                <a:cubicBezTo>
                  <a:pt x="10154" y="86121"/>
                  <a:pt x="12933" y="83344"/>
                  <a:pt x="14917" y="78581"/>
                </a:cubicBezTo>
                <a:cubicBezTo>
                  <a:pt x="16901" y="73819"/>
                  <a:pt x="17695" y="66278"/>
                  <a:pt x="19679" y="61912"/>
                </a:cubicBezTo>
                <a:cubicBezTo>
                  <a:pt x="21663" y="57546"/>
                  <a:pt x="24442" y="56356"/>
                  <a:pt x="26823" y="52387"/>
                </a:cubicBezTo>
                <a:cubicBezTo>
                  <a:pt x="29204" y="48418"/>
                  <a:pt x="32380" y="42069"/>
                  <a:pt x="33967" y="38100"/>
                </a:cubicBezTo>
                <a:cubicBezTo>
                  <a:pt x="35554" y="34131"/>
                  <a:pt x="34761" y="30956"/>
                  <a:pt x="36348" y="28575"/>
                </a:cubicBezTo>
                <a:cubicBezTo>
                  <a:pt x="37935" y="26194"/>
                  <a:pt x="42301" y="27384"/>
                  <a:pt x="43492" y="23812"/>
                </a:cubicBezTo>
                <a:cubicBezTo>
                  <a:pt x="44683" y="20240"/>
                  <a:pt x="42698" y="11113"/>
                  <a:pt x="43492" y="7144"/>
                </a:cubicBezTo>
                <a:cubicBezTo>
                  <a:pt x="44286" y="3175"/>
                  <a:pt x="45079" y="0"/>
                  <a:pt x="48254" y="0"/>
                </a:cubicBezTo>
                <a:cubicBezTo>
                  <a:pt x="51429" y="0"/>
                  <a:pt x="57779" y="4366"/>
                  <a:pt x="62542" y="7144"/>
                </a:cubicBezTo>
                <a:cubicBezTo>
                  <a:pt x="67304" y="9922"/>
                  <a:pt x="72464" y="13494"/>
                  <a:pt x="76829" y="16669"/>
                </a:cubicBezTo>
                <a:cubicBezTo>
                  <a:pt x="81194" y="19844"/>
                  <a:pt x="84370" y="22622"/>
                  <a:pt x="88735" y="26194"/>
                </a:cubicBezTo>
                <a:cubicBezTo>
                  <a:pt x="93100" y="29766"/>
                  <a:pt x="127629" y="48022"/>
                  <a:pt x="129217" y="64294"/>
                </a:cubicBezTo>
                <a:close/>
              </a:path>
            </a:pathLst>
          </a:custGeom>
          <a:solidFill>
            <a:srgbClr val="C00000">
              <a:alpha val="47843"/>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6830549" y="2711478"/>
            <a:ext cx="197436" cy="183452"/>
          </a:xfrm>
          <a:custGeom>
            <a:avLst/>
            <a:gdLst>
              <a:gd name="connsiteX0" fmla="*/ 65551 w 197436"/>
              <a:gd name="connsiteY0" fmla="*/ 1134 h 183452"/>
              <a:gd name="connsiteX1" fmla="*/ 22689 w 197436"/>
              <a:gd name="connsiteY1" fmla="*/ 58284 h 183452"/>
              <a:gd name="connsiteX2" fmla="*/ 13164 w 197436"/>
              <a:gd name="connsiteY2" fmla="*/ 74953 h 183452"/>
              <a:gd name="connsiteX3" fmla="*/ 6020 w 197436"/>
              <a:gd name="connsiteY3" fmla="*/ 89241 h 183452"/>
              <a:gd name="connsiteX4" fmla="*/ 1257 w 197436"/>
              <a:gd name="connsiteY4" fmla="*/ 98766 h 183452"/>
              <a:gd name="connsiteX5" fmla="*/ 1257 w 197436"/>
              <a:gd name="connsiteY5" fmla="*/ 113053 h 183452"/>
              <a:gd name="connsiteX6" fmla="*/ 15545 w 197436"/>
              <a:gd name="connsiteY6" fmla="*/ 117816 h 183452"/>
              <a:gd name="connsiteX7" fmla="*/ 29832 w 197436"/>
              <a:gd name="connsiteY7" fmla="*/ 124959 h 183452"/>
              <a:gd name="connsiteX8" fmla="*/ 41739 w 197436"/>
              <a:gd name="connsiteY8" fmla="*/ 132103 h 183452"/>
              <a:gd name="connsiteX9" fmla="*/ 67932 w 197436"/>
              <a:gd name="connsiteY9" fmla="*/ 148772 h 183452"/>
              <a:gd name="connsiteX10" fmla="*/ 86982 w 197436"/>
              <a:gd name="connsiteY10" fmla="*/ 153534 h 183452"/>
              <a:gd name="connsiteX11" fmla="*/ 117939 w 197436"/>
              <a:gd name="connsiteY11" fmla="*/ 170203 h 183452"/>
              <a:gd name="connsiteX12" fmla="*/ 127464 w 197436"/>
              <a:gd name="connsiteY12" fmla="*/ 182109 h 183452"/>
              <a:gd name="connsiteX13" fmla="*/ 136989 w 197436"/>
              <a:gd name="connsiteY13" fmla="*/ 182109 h 183452"/>
              <a:gd name="connsiteX14" fmla="*/ 151276 w 197436"/>
              <a:gd name="connsiteY14" fmla="*/ 172584 h 183452"/>
              <a:gd name="connsiteX15" fmla="*/ 156039 w 197436"/>
              <a:gd name="connsiteY15" fmla="*/ 158297 h 183452"/>
              <a:gd name="connsiteX16" fmla="*/ 165564 w 197436"/>
              <a:gd name="connsiteY16" fmla="*/ 146391 h 183452"/>
              <a:gd name="connsiteX17" fmla="*/ 172707 w 197436"/>
              <a:gd name="connsiteY17" fmla="*/ 129722 h 183452"/>
              <a:gd name="connsiteX18" fmla="*/ 179851 w 197436"/>
              <a:gd name="connsiteY18" fmla="*/ 120197 h 183452"/>
              <a:gd name="connsiteX19" fmla="*/ 184614 w 197436"/>
              <a:gd name="connsiteY19" fmla="*/ 98766 h 183452"/>
              <a:gd name="connsiteX20" fmla="*/ 191757 w 197436"/>
              <a:gd name="connsiteY20" fmla="*/ 86859 h 183452"/>
              <a:gd name="connsiteX21" fmla="*/ 196520 w 197436"/>
              <a:gd name="connsiteY21" fmla="*/ 72572 h 183452"/>
              <a:gd name="connsiteX22" fmla="*/ 196520 w 197436"/>
              <a:gd name="connsiteY22" fmla="*/ 63047 h 183452"/>
              <a:gd name="connsiteX23" fmla="*/ 186995 w 197436"/>
              <a:gd name="connsiteY23" fmla="*/ 53522 h 183452"/>
              <a:gd name="connsiteX24" fmla="*/ 172707 w 197436"/>
              <a:gd name="connsiteY24" fmla="*/ 46378 h 183452"/>
              <a:gd name="connsiteX25" fmla="*/ 163182 w 197436"/>
              <a:gd name="connsiteY25" fmla="*/ 34472 h 183452"/>
              <a:gd name="connsiteX26" fmla="*/ 134607 w 197436"/>
              <a:gd name="connsiteY26" fmla="*/ 32091 h 183452"/>
              <a:gd name="connsiteX27" fmla="*/ 115557 w 197436"/>
              <a:gd name="connsiteY27" fmla="*/ 20184 h 183452"/>
              <a:gd name="connsiteX28" fmla="*/ 65551 w 197436"/>
              <a:gd name="connsiteY28" fmla="*/ 1134 h 183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7436" h="183452">
                <a:moveTo>
                  <a:pt x="65551" y="1134"/>
                </a:moveTo>
                <a:cubicBezTo>
                  <a:pt x="50073" y="7484"/>
                  <a:pt x="31420" y="45981"/>
                  <a:pt x="22689" y="58284"/>
                </a:cubicBezTo>
                <a:cubicBezTo>
                  <a:pt x="13958" y="70587"/>
                  <a:pt x="15942" y="69794"/>
                  <a:pt x="13164" y="74953"/>
                </a:cubicBezTo>
                <a:cubicBezTo>
                  <a:pt x="10386" y="80113"/>
                  <a:pt x="6020" y="89241"/>
                  <a:pt x="6020" y="89241"/>
                </a:cubicBezTo>
                <a:cubicBezTo>
                  <a:pt x="4036" y="93210"/>
                  <a:pt x="2051" y="94797"/>
                  <a:pt x="1257" y="98766"/>
                </a:cubicBezTo>
                <a:cubicBezTo>
                  <a:pt x="463" y="102735"/>
                  <a:pt x="-1124" y="109878"/>
                  <a:pt x="1257" y="113053"/>
                </a:cubicBezTo>
                <a:cubicBezTo>
                  <a:pt x="3638" y="116228"/>
                  <a:pt x="10782" y="115832"/>
                  <a:pt x="15545" y="117816"/>
                </a:cubicBezTo>
                <a:cubicBezTo>
                  <a:pt x="20307" y="119800"/>
                  <a:pt x="25466" y="122578"/>
                  <a:pt x="29832" y="124959"/>
                </a:cubicBezTo>
                <a:cubicBezTo>
                  <a:pt x="34198" y="127340"/>
                  <a:pt x="35389" y="128134"/>
                  <a:pt x="41739" y="132103"/>
                </a:cubicBezTo>
                <a:cubicBezTo>
                  <a:pt x="48089" y="136072"/>
                  <a:pt x="60391" y="145200"/>
                  <a:pt x="67932" y="148772"/>
                </a:cubicBezTo>
                <a:cubicBezTo>
                  <a:pt x="75473" y="152344"/>
                  <a:pt x="78648" y="149962"/>
                  <a:pt x="86982" y="153534"/>
                </a:cubicBezTo>
                <a:cubicBezTo>
                  <a:pt x="95317" y="157106"/>
                  <a:pt x="111192" y="165441"/>
                  <a:pt x="117939" y="170203"/>
                </a:cubicBezTo>
                <a:cubicBezTo>
                  <a:pt x="124686" y="174965"/>
                  <a:pt x="124289" y="180125"/>
                  <a:pt x="127464" y="182109"/>
                </a:cubicBezTo>
                <a:cubicBezTo>
                  <a:pt x="130639" y="184093"/>
                  <a:pt x="133020" y="183696"/>
                  <a:pt x="136989" y="182109"/>
                </a:cubicBezTo>
                <a:cubicBezTo>
                  <a:pt x="140958" y="180522"/>
                  <a:pt x="148101" y="176553"/>
                  <a:pt x="151276" y="172584"/>
                </a:cubicBezTo>
                <a:cubicBezTo>
                  <a:pt x="154451" y="168615"/>
                  <a:pt x="153658" y="162662"/>
                  <a:pt x="156039" y="158297"/>
                </a:cubicBezTo>
                <a:cubicBezTo>
                  <a:pt x="158420" y="153932"/>
                  <a:pt x="162786" y="151153"/>
                  <a:pt x="165564" y="146391"/>
                </a:cubicBezTo>
                <a:cubicBezTo>
                  <a:pt x="168342" y="141629"/>
                  <a:pt x="170326" y="134088"/>
                  <a:pt x="172707" y="129722"/>
                </a:cubicBezTo>
                <a:cubicBezTo>
                  <a:pt x="175088" y="125356"/>
                  <a:pt x="177866" y="125356"/>
                  <a:pt x="179851" y="120197"/>
                </a:cubicBezTo>
                <a:cubicBezTo>
                  <a:pt x="181836" y="115038"/>
                  <a:pt x="182630" y="104322"/>
                  <a:pt x="184614" y="98766"/>
                </a:cubicBezTo>
                <a:cubicBezTo>
                  <a:pt x="186598" y="93210"/>
                  <a:pt x="189773" y="91225"/>
                  <a:pt x="191757" y="86859"/>
                </a:cubicBezTo>
                <a:cubicBezTo>
                  <a:pt x="193741" y="82493"/>
                  <a:pt x="195726" y="76541"/>
                  <a:pt x="196520" y="72572"/>
                </a:cubicBezTo>
                <a:cubicBezTo>
                  <a:pt x="197314" y="68603"/>
                  <a:pt x="198107" y="66222"/>
                  <a:pt x="196520" y="63047"/>
                </a:cubicBezTo>
                <a:cubicBezTo>
                  <a:pt x="194933" y="59872"/>
                  <a:pt x="190964" y="56300"/>
                  <a:pt x="186995" y="53522"/>
                </a:cubicBezTo>
                <a:cubicBezTo>
                  <a:pt x="183026" y="50744"/>
                  <a:pt x="176676" y="49553"/>
                  <a:pt x="172707" y="46378"/>
                </a:cubicBezTo>
                <a:cubicBezTo>
                  <a:pt x="168738" y="43203"/>
                  <a:pt x="169532" y="36853"/>
                  <a:pt x="163182" y="34472"/>
                </a:cubicBezTo>
                <a:cubicBezTo>
                  <a:pt x="156832" y="32091"/>
                  <a:pt x="142544" y="34472"/>
                  <a:pt x="134607" y="32091"/>
                </a:cubicBezTo>
                <a:cubicBezTo>
                  <a:pt x="126670" y="29710"/>
                  <a:pt x="120716" y="23359"/>
                  <a:pt x="115557" y="20184"/>
                </a:cubicBezTo>
                <a:cubicBezTo>
                  <a:pt x="110398" y="17009"/>
                  <a:pt x="81029" y="-5216"/>
                  <a:pt x="65551" y="1134"/>
                </a:cubicBezTo>
                <a:close/>
              </a:path>
            </a:pathLst>
          </a:custGeom>
          <a:solidFill>
            <a:srgbClr val="C00000">
              <a:alpha val="47843"/>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6662556" y="2833879"/>
            <a:ext cx="303093" cy="347172"/>
          </a:xfrm>
          <a:custGeom>
            <a:avLst/>
            <a:gdLst>
              <a:gd name="connsiteX0" fmla="*/ 182 w 303093"/>
              <a:gd name="connsiteY0" fmla="*/ 271640 h 347172"/>
              <a:gd name="connsiteX1" fmla="*/ 52569 w 303093"/>
              <a:gd name="connsiteY1" fmla="*/ 307358 h 347172"/>
              <a:gd name="connsiteX2" fmla="*/ 83525 w 303093"/>
              <a:gd name="connsiteY2" fmla="*/ 321646 h 347172"/>
              <a:gd name="connsiteX3" fmla="*/ 100194 w 303093"/>
              <a:gd name="connsiteY3" fmla="*/ 338315 h 347172"/>
              <a:gd name="connsiteX4" fmla="*/ 121625 w 303093"/>
              <a:gd name="connsiteY4" fmla="*/ 345458 h 347172"/>
              <a:gd name="connsiteX5" fmla="*/ 128769 w 303093"/>
              <a:gd name="connsiteY5" fmla="*/ 345458 h 347172"/>
              <a:gd name="connsiteX6" fmla="*/ 138294 w 303093"/>
              <a:gd name="connsiteY6" fmla="*/ 326408 h 347172"/>
              <a:gd name="connsiteX7" fmla="*/ 166869 w 303093"/>
              <a:gd name="connsiteY7" fmla="*/ 297833 h 347172"/>
              <a:gd name="connsiteX8" fmla="*/ 183538 w 303093"/>
              <a:gd name="connsiteY8" fmla="*/ 274021 h 347172"/>
              <a:gd name="connsiteX9" fmla="*/ 193063 w 303093"/>
              <a:gd name="connsiteY9" fmla="*/ 243065 h 347172"/>
              <a:gd name="connsiteX10" fmla="*/ 207350 w 303093"/>
              <a:gd name="connsiteY10" fmla="*/ 224015 h 347172"/>
              <a:gd name="connsiteX11" fmla="*/ 209732 w 303093"/>
              <a:gd name="connsiteY11" fmla="*/ 214490 h 347172"/>
              <a:gd name="connsiteX12" fmla="*/ 209732 w 303093"/>
              <a:gd name="connsiteY12" fmla="*/ 200202 h 347172"/>
              <a:gd name="connsiteX13" fmla="*/ 238307 w 303093"/>
              <a:gd name="connsiteY13" fmla="*/ 166865 h 347172"/>
              <a:gd name="connsiteX14" fmla="*/ 254975 w 303093"/>
              <a:gd name="connsiteY14" fmla="*/ 143052 h 347172"/>
              <a:gd name="connsiteX15" fmla="*/ 269263 w 303093"/>
              <a:gd name="connsiteY15" fmla="*/ 112096 h 347172"/>
              <a:gd name="connsiteX16" fmla="*/ 283550 w 303093"/>
              <a:gd name="connsiteY16" fmla="*/ 95427 h 347172"/>
              <a:gd name="connsiteX17" fmla="*/ 300219 w 303093"/>
              <a:gd name="connsiteY17" fmla="*/ 76377 h 347172"/>
              <a:gd name="connsiteX18" fmla="*/ 300219 w 303093"/>
              <a:gd name="connsiteY18" fmla="*/ 66852 h 347172"/>
              <a:gd name="connsiteX19" fmla="*/ 271644 w 303093"/>
              <a:gd name="connsiteY19" fmla="*/ 50183 h 347172"/>
              <a:gd name="connsiteX20" fmla="*/ 247832 w 303093"/>
              <a:gd name="connsiteY20" fmla="*/ 33515 h 347172"/>
              <a:gd name="connsiteX21" fmla="*/ 233544 w 303093"/>
              <a:gd name="connsiteY21" fmla="*/ 26371 h 347172"/>
              <a:gd name="connsiteX22" fmla="*/ 209732 w 303093"/>
              <a:gd name="connsiteY22" fmla="*/ 14465 h 347172"/>
              <a:gd name="connsiteX23" fmla="*/ 195444 w 303093"/>
              <a:gd name="connsiteY23" fmla="*/ 4940 h 347172"/>
              <a:gd name="connsiteX24" fmla="*/ 171632 w 303093"/>
              <a:gd name="connsiteY24" fmla="*/ 4940 h 347172"/>
              <a:gd name="connsiteX25" fmla="*/ 162107 w 303093"/>
              <a:gd name="connsiteY25" fmla="*/ 177 h 347172"/>
              <a:gd name="connsiteX26" fmla="*/ 150200 w 303093"/>
              <a:gd name="connsiteY26" fmla="*/ 12083 h 347172"/>
              <a:gd name="connsiteX27" fmla="*/ 131150 w 303093"/>
              <a:gd name="connsiteY27" fmla="*/ 33515 h 347172"/>
              <a:gd name="connsiteX28" fmla="*/ 126388 w 303093"/>
              <a:gd name="connsiteY28" fmla="*/ 54946 h 347172"/>
              <a:gd name="connsiteX29" fmla="*/ 109719 w 303093"/>
              <a:gd name="connsiteY29" fmla="*/ 69233 h 347172"/>
              <a:gd name="connsiteX30" fmla="*/ 54950 w 303093"/>
              <a:gd name="connsiteY30" fmla="*/ 162102 h 347172"/>
              <a:gd name="connsiteX31" fmla="*/ 35900 w 303093"/>
              <a:gd name="connsiteY31" fmla="*/ 195440 h 347172"/>
              <a:gd name="connsiteX32" fmla="*/ 182 w 303093"/>
              <a:gd name="connsiteY32" fmla="*/ 271640 h 34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03093" h="347172">
                <a:moveTo>
                  <a:pt x="182" y="271640"/>
                </a:moveTo>
                <a:cubicBezTo>
                  <a:pt x="2960" y="290293"/>
                  <a:pt x="38679" y="299024"/>
                  <a:pt x="52569" y="307358"/>
                </a:cubicBezTo>
                <a:cubicBezTo>
                  <a:pt x="66459" y="315692"/>
                  <a:pt x="75588" y="316487"/>
                  <a:pt x="83525" y="321646"/>
                </a:cubicBezTo>
                <a:cubicBezTo>
                  <a:pt x="91462" y="326805"/>
                  <a:pt x="93844" y="334346"/>
                  <a:pt x="100194" y="338315"/>
                </a:cubicBezTo>
                <a:cubicBezTo>
                  <a:pt x="106544" y="342284"/>
                  <a:pt x="116862" y="344267"/>
                  <a:pt x="121625" y="345458"/>
                </a:cubicBezTo>
                <a:cubicBezTo>
                  <a:pt x="126388" y="346649"/>
                  <a:pt x="125991" y="348633"/>
                  <a:pt x="128769" y="345458"/>
                </a:cubicBezTo>
                <a:cubicBezTo>
                  <a:pt x="131547" y="342283"/>
                  <a:pt x="131944" y="334345"/>
                  <a:pt x="138294" y="326408"/>
                </a:cubicBezTo>
                <a:cubicBezTo>
                  <a:pt x="144644" y="318471"/>
                  <a:pt x="159328" y="306564"/>
                  <a:pt x="166869" y="297833"/>
                </a:cubicBezTo>
                <a:cubicBezTo>
                  <a:pt x="174410" y="289102"/>
                  <a:pt x="179172" y="283149"/>
                  <a:pt x="183538" y="274021"/>
                </a:cubicBezTo>
                <a:cubicBezTo>
                  <a:pt x="187904" y="264893"/>
                  <a:pt x="189094" y="251399"/>
                  <a:pt x="193063" y="243065"/>
                </a:cubicBezTo>
                <a:cubicBezTo>
                  <a:pt x="197032" y="234731"/>
                  <a:pt x="204572" y="228777"/>
                  <a:pt x="207350" y="224015"/>
                </a:cubicBezTo>
                <a:cubicBezTo>
                  <a:pt x="210128" y="219252"/>
                  <a:pt x="209335" y="218459"/>
                  <a:pt x="209732" y="214490"/>
                </a:cubicBezTo>
                <a:cubicBezTo>
                  <a:pt x="210129" y="210521"/>
                  <a:pt x="204970" y="208139"/>
                  <a:pt x="209732" y="200202"/>
                </a:cubicBezTo>
                <a:cubicBezTo>
                  <a:pt x="214495" y="192264"/>
                  <a:pt x="230767" y="176390"/>
                  <a:pt x="238307" y="166865"/>
                </a:cubicBezTo>
                <a:cubicBezTo>
                  <a:pt x="245847" y="157340"/>
                  <a:pt x="249816" y="152180"/>
                  <a:pt x="254975" y="143052"/>
                </a:cubicBezTo>
                <a:cubicBezTo>
                  <a:pt x="260134" y="133924"/>
                  <a:pt x="264501" y="120033"/>
                  <a:pt x="269263" y="112096"/>
                </a:cubicBezTo>
                <a:cubicBezTo>
                  <a:pt x="274026" y="104158"/>
                  <a:pt x="278391" y="101380"/>
                  <a:pt x="283550" y="95427"/>
                </a:cubicBezTo>
                <a:cubicBezTo>
                  <a:pt x="288709" y="89474"/>
                  <a:pt x="297441" y="81139"/>
                  <a:pt x="300219" y="76377"/>
                </a:cubicBezTo>
                <a:cubicBezTo>
                  <a:pt x="302997" y="71614"/>
                  <a:pt x="304981" y="71218"/>
                  <a:pt x="300219" y="66852"/>
                </a:cubicBezTo>
                <a:cubicBezTo>
                  <a:pt x="295457" y="62486"/>
                  <a:pt x="280375" y="55739"/>
                  <a:pt x="271644" y="50183"/>
                </a:cubicBezTo>
                <a:cubicBezTo>
                  <a:pt x="262913" y="44627"/>
                  <a:pt x="254182" y="37484"/>
                  <a:pt x="247832" y="33515"/>
                </a:cubicBezTo>
                <a:cubicBezTo>
                  <a:pt x="241482" y="29546"/>
                  <a:pt x="233544" y="26371"/>
                  <a:pt x="233544" y="26371"/>
                </a:cubicBezTo>
                <a:cubicBezTo>
                  <a:pt x="227194" y="23196"/>
                  <a:pt x="216082" y="18037"/>
                  <a:pt x="209732" y="14465"/>
                </a:cubicBezTo>
                <a:cubicBezTo>
                  <a:pt x="203382" y="10893"/>
                  <a:pt x="201794" y="6527"/>
                  <a:pt x="195444" y="4940"/>
                </a:cubicBezTo>
                <a:cubicBezTo>
                  <a:pt x="189094" y="3352"/>
                  <a:pt x="177188" y="5734"/>
                  <a:pt x="171632" y="4940"/>
                </a:cubicBezTo>
                <a:cubicBezTo>
                  <a:pt x="166076" y="4146"/>
                  <a:pt x="165679" y="-1013"/>
                  <a:pt x="162107" y="177"/>
                </a:cubicBezTo>
                <a:cubicBezTo>
                  <a:pt x="158535" y="1367"/>
                  <a:pt x="155359" y="6527"/>
                  <a:pt x="150200" y="12083"/>
                </a:cubicBezTo>
                <a:cubicBezTo>
                  <a:pt x="145041" y="17639"/>
                  <a:pt x="135119" y="26371"/>
                  <a:pt x="131150" y="33515"/>
                </a:cubicBezTo>
                <a:cubicBezTo>
                  <a:pt x="127181" y="40659"/>
                  <a:pt x="129960" y="48993"/>
                  <a:pt x="126388" y="54946"/>
                </a:cubicBezTo>
                <a:cubicBezTo>
                  <a:pt x="122816" y="60899"/>
                  <a:pt x="121625" y="51374"/>
                  <a:pt x="109719" y="69233"/>
                </a:cubicBezTo>
                <a:cubicBezTo>
                  <a:pt x="97813" y="87092"/>
                  <a:pt x="67253" y="141068"/>
                  <a:pt x="54950" y="162102"/>
                </a:cubicBezTo>
                <a:cubicBezTo>
                  <a:pt x="42647" y="183136"/>
                  <a:pt x="44631" y="182343"/>
                  <a:pt x="35900" y="195440"/>
                </a:cubicBezTo>
                <a:cubicBezTo>
                  <a:pt x="27169" y="208537"/>
                  <a:pt x="-2596" y="252987"/>
                  <a:pt x="182" y="271640"/>
                </a:cubicBezTo>
                <a:close/>
              </a:path>
            </a:pathLst>
          </a:custGeom>
          <a:solidFill>
            <a:srgbClr val="C00000">
              <a:alpha val="47843"/>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6238304" y="2943862"/>
            <a:ext cx="391269" cy="312313"/>
          </a:xfrm>
          <a:custGeom>
            <a:avLst/>
            <a:gdLst>
              <a:gd name="connsiteX0" fmla="*/ 76771 w 391269"/>
              <a:gd name="connsiteY0" fmla="*/ 2113 h 312313"/>
              <a:gd name="connsiteX1" fmla="*/ 41052 w 391269"/>
              <a:gd name="connsiteY1" fmla="*/ 52119 h 312313"/>
              <a:gd name="connsiteX2" fmla="*/ 29146 w 391269"/>
              <a:gd name="connsiteY2" fmla="*/ 66407 h 312313"/>
              <a:gd name="connsiteX3" fmla="*/ 17240 w 391269"/>
              <a:gd name="connsiteY3" fmla="*/ 68788 h 312313"/>
              <a:gd name="connsiteX4" fmla="*/ 10096 w 391269"/>
              <a:gd name="connsiteY4" fmla="*/ 78313 h 312313"/>
              <a:gd name="connsiteX5" fmla="*/ 19621 w 391269"/>
              <a:gd name="connsiteY5" fmla="*/ 90219 h 312313"/>
              <a:gd name="connsiteX6" fmla="*/ 19621 w 391269"/>
              <a:gd name="connsiteY6" fmla="*/ 104507 h 312313"/>
              <a:gd name="connsiteX7" fmla="*/ 5334 w 391269"/>
              <a:gd name="connsiteY7" fmla="*/ 114032 h 312313"/>
              <a:gd name="connsiteX8" fmla="*/ 571 w 391269"/>
              <a:gd name="connsiteY8" fmla="*/ 121175 h 312313"/>
              <a:gd name="connsiteX9" fmla="*/ 17240 w 391269"/>
              <a:gd name="connsiteY9" fmla="*/ 130700 h 312313"/>
              <a:gd name="connsiteX10" fmla="*/ 36290 w 391269"/>
              <a:gd name="connsiteY10" fmla="*/ 137844 h 312313"/>
              <a:gd name="connsiteX11" fmla="*/ 55340 w 391269"/>
              <a:gd name="connsiteY11" fmla="*/ 144988 h 312313"/>
              <a:gd name="connsiteX12" fmla="*/ 69627 w 391269"/>
              <a:gd name="connsiteY12" fmla="*/ 156894 h 312313"/>
              <a:gd name="connsiteX13" fmla="*/ 81534 w 391269"/>
              <a:gd name="connsiteY13" fmla="*/ 168800 h 312313"/>
              <a:gd name="connsiteX14" fmla="*/ 86296 w 391269"/>
              <a:gd name="connsiteY14" fmla="*/ 175944 h 312313"/>
              <a:gd name="connsiteX15" fmla="*/ 88677 w 391269"/>
              <a:gd name="connsiteY15" fmla="*/ 178325 h 312313"/>
              <a:gd name="connsiteX16" fmla="*/ 100584 w 391269"/>
              <a:gd name="connsiteY16" fmla="*/ 178325 h 312313"/>
              <a:gd name="connsiteX17" fmla="*/ 122015 w 391269"/>
              <a:gd name="connsiteY17" fmla="*/ 185469 h 312313"/>
              <a:gd name="connsiteX18" fmla="*/ 133921 w 391269"/>
              <a:gd name="connsiteY18" fmla="*/ 194994 h 312313"/>
              <a:gd name="connsiteX19" fmla="*/ 145827 w 391269"/>
              <a:gd name="connsiteY19" fmla="*/ 211663 h 312313"/>
              <a:gd name="connsiteX20" fmla="*/ 160115 w 391269"/>
              <a:gd name="connsiteY20" fmla="*/ 218807 h 312313"/>
              <a:gd name="connsiteX21" fmla="*/ 174402 w 391269"/>
              <a:gd name="connsiteY21" fmla="*/ 233094 h 312313"/>
              <a:gd name="connsiteX22" fmla="*/ 202977 w 391269"/>
              <a:gd name="connsiteY22" fmla="*/ 228332 h 312313"/>
              <a:gd name="connsiteX23" fmla="*/ 219646 w 391269"/>
              <a:gd name="connsiteY23" fmla="*/ 233094 h 312313"/>
              <a:gd name="connsiteX24" fmla="*/ 238696 w 391269"/>
              <a:gd name="connsiteY24" fmla="*/ 240238 h 312313"/>
              <a:gd name="connsiteX25" fmla="*/ 255365 w 391269"/>
              <a:gd name="connsiteY25" fmla="*/ 259288 h 312313"/>
              <a:gd name="connsiteX26" fmla="*/ 281559 w 391269"/>
              <a:gd name="connsiteY26" fmla="*/ 271194 h 312313"/>
              <a:gd name="connsiteX27" fmla="*/ 295846 w 391269"/>
              <a:gd name="connsiteY27" fmla="*/ 287863 h 312313"/>
              <a:gd name="connsiteX28" fmla="*/ 302990 w 391269"/>
              <a:gd name="connsiteY28" fmla="*/ 297388 h 312313"/>
              <a:gd name="connsiteX29" fmla="*/ 305371 w 391269"/>
              <a:gd name="connsiteY29" fmla="*/ 309294 h 312313"/>
              <a:gd name="connsiteX30" fmla="*/ 326802 w 391269"/>
              <a:gd name="connsiteY30" fmla="*/ 311675 h 312313"/>
              <a:gd name="connsiteX31" fmla="*/ 338709 w 391269"/>
              <a:gd name="connsiteY31" fmla="*/ 299769 h 312313"/>
              <a:gd name="connsiteX32" fmla="*/ 341090 w 391269"/>
              <a:gd name="connsiteY32" fmla="*/ 285482 h 312313"/>
              <a:gd name="connsiteX33" fmla="*/ 341090 w 391269"/>
              <a:gd name="connsiteY33" fmla="*/ 266432 h 312313"/>
              <a:gd name="connsiteX34" fmla="*/ 350615 w 391269"/>
              <a:gd name="connsiteY34" fmla="*/ 252144 h 312313"/>
              <a:gd name="connsiteX35" fmla="*/ 369665 w 391269"/>
              <a:gd name="connsiteY35" fmla="*/ 214044 h 312313"/>
              <a:gd name="connsiteX36" fmla="*/ 386334 w 391269"/>
              <a:gd name="connsiteY36" fmla="*/ 192613 h 312313"/>
              <a:gd name="connsiteX37" fmla="*/ 391096 w 391269"/>
              <a:gd name="connsiteY37" fmla="*/ 161657 h 312313"/>
              <a:gd name="connsiteX38" fmla="*/ 381571 w 391269"/>
              <a:gd name="connsiteY38" fmla="*/ 142607 h 312313"/>
              <a:gd name="connsiteX39" fmla="*/ 362521 w 391269"/>
              <a:gd name="connsiteY39" fmla="*/ 130700 h 312313"/>
              <a:gd name="connsiteX40" fmla="*/ 343471 w 391269"/>
              <a:gd name="connsiteY40" fmla="*/ 121175 h 312313"/>
              <a:gd name="connsiteX41" fmla="*/ 317277 w 391269"/>
              <a:gd name="connsiteY41" fmla="*/ 118794 h 312313"/>
              <a:gd name="connsiteX42" fmla="*/ 283940 w 391269"/>
              <a:gd name="connsiteY42" fmla="*/ 111650 h 312313"/>
              <a:gd name="connsiteX43" fmla="*/ 252984 w 391269"/>
              <a:gd name="connsiteY43" fmla="*/ 99744 h 312313"/>
              <a:gd name="connsiteX44" fmla="*/ 214884 w 391269"/>
              <a:gd name="connsiteY44" fmla="*/ 80694 h 312313"/>
              <a:gd name="connsiteX45" fmla="*/ 191071 w 391269"/>
              <a:gd name="connsiteY45" fmla="*/ 59263 h 312313"/>
              <a:gd name="connsiteX46" fmla="*/ 172021 w 391269"/>
              <a:gd name="connsiteY46" fmla="*/ 54500 h 312313"/>
              <a:gd name="connsiteX47" fmla="*/ 150590 w 391269"/>
              <a:gd name="connsiteY47" fmla="*/ 47357 h 312313"/>
              <a:gd name="connsiteX48" fmla="*/ 148209 w 391269"/>
              <a:gd name="connsiteY48" fmla="*/ 30688 h 312313"/>
              <a:gd name="connsiteX49" fmla="*/ 133921 w 391269"/>
              <a:gd name="connsiteY49" fmla="*/ 11638 h 312313"/>
              <a:gd name="connsiteX50" fmla="*/ 76771 w 391269"/>
              <a:gd name="connsiteY50" fmla="*/ 2113 h 31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91269" h="312313">
                <a:moveTo>
                  <a:pt x="76771" y="2113"/>
                </a:moveTo>
                <a:cubicBezTo>
                  <a:pt x="61293" y="8860"/>
                  <a:pt x="48989" y="41403"/>
                  <a:pt x="41052" y="52119"/>
                </a:cubicBezTo>
                <a:cubicBezTo>
                  <a:pt x="33115" y="62835"/>
                  <a:pt x="33115" y="63629"/>
                  <a:pt x="29146" y="66407"/>
                </a:cubicBezTo>
                <a:cubicBezTo>
                  <a:pt x="25177" y="69185"/>
                  <a:pt x="20415" y="66804"/>
                  <a:pt x="17240" y="68788"/>
                </a:cubicBezTo>
                <a:cubicBezTo>
                  <a:pt x="14065" y="70772"/>
                  <a:pt x="9699" y="74741"/>
                  <a:pt x="10096" y="78313"/>
                </a:cubicBezTo>
                <a:cubicBezTo>
                  <a:pt x="10493" y="81885"/>
                  <a:pt x="18034" y="85853"/>
                  <a:pt x="19621" y="90219"/>
                </a:cubicBezTo>
                <a:cubicBezTo>
                  <a:pt x="21208" y="94585"/>
                  <a:pt x="22002" y="100538"/>
                  <a:pt x="19621" y="104507"/>
                </a:cubicBezTo>
                <a:cubicBezTo>
                  <a:pt x="17240" y="108476"/>
                  <a:pt x="8509" y="111254"/>
                  <a:pt x="5334" y="114032"/>
                </a:cubicBezTo>
                <a:cubicBezTo>
                  <a:pt x="2159" y="116810"/>
                  <a:pt x="-1413" y="118397"/>
                  <a:pt x="571" y="121175"/>
                </a:cubicBezTo>
                <a:cubicBezTo>
                  <a:pt x="2555" y="123953"/>
                  <a:pt x="11287" y="127922"/>
                  <a:pt x="17240" y="130700"/>
                </a:cubicBezTo>
                <a:cubicBezTo>
                  <a:pt x="23193" y="133478"/>
                  <a:pt x="36290" y="137844"/>
                  <a:pt x="36290" y="137844"/>
                </a:cubicBezTo>
                <a:cubicBezTo>
                  <a:pt x="42640" y="140225"/>
                  <a:pt x="49784" y="141813"/>
                  <a:pt x="55340" y="144988"/>
                </a:cubicBezTo>
                <a:cubicBezTo>
                  <a:pt x="60896" y="148163"/>
                  <a:pt x="65261" y="152925"/>
                  <a:pt x="69627" y="156894"/>
                </a:cubicBezTo>
                <a:cubicBezTo>
                  <a:pt x="73993" y="160863"/>
                  <a:pt x="78756" y="165625"/>
                  <a:pt x="81534" y="168800"/>
                </a:cubicBezTo>
                <a:cubicBezTo>
                  <a:pt x="84312" y="171975"/>
                  <a:pt x="85106" y="174357"/>
                  <a:pt x="86296" y="175944"/>
                </a:cubicBezTo>
                <a:cubicBezTo>
                  <a:pt x="87486" y="177531"/>
                  <a:pt x="86296" y="177928"/>
                  <a:pt x="88677" y="178325"/>
                </a:cubicBezTo>
                <a:cubicBezTo>
                  <a:pt x="91058" y="178722"/>
                  <a:pt x="95028" y="177134"/>
                  <a:pt x="100584" y="178325"/>
                </a:cubicBezTo>
                <a:cubicBezTo>
                  <a:pt x="106140" y="179516"/>
                  <a:pt x="116459" y="182691"/>
                  <a:pt x="122015" y="185469"/>
                </a:cubicBezTo>
                <a:cubicBezTo>
                  <a:pt x="127571" y="188247"/>
                  <a:pt x="129952" y="190628"/>
                  <a:pt x="133921" y="194994"/>
                </a:cubicBezTo>
                <a:cubicBezTo>
                  <a:pt x="137890" y="199360"/>
                  <a:pt x="141461" y="207694"/>
                  <a:pt x="145827" y="211663"/>
                </a:cubicBezTo>
                <a:cubicBezTo>
                  <a:pt x="150193" y="215632"/>
                  <a:pt x="155353" y="215235"/>
                  <a:pt x="160115" y="218807"/>
                </a:cubicBezTo>
                <a:cubicBezTo>
                  <a:pt x="164877" y="222379"/>
                  <a:pt x="167258" y="231507"/>
                  <a:pt x="174402" y="233094"/>
                </a:cubicBezTo>
                <a:cubicBezTo>
                  <a:pt x="181546" y="234682"/>
                  <a:pt x="195436" y="228332"/>
                  <a:pt x="202977" y="228332"/>
                </a:cubicBezTo>
                <a:cubicBezTo>
                  <a:pt x="210518" y="228332"/>
                  <a:pt x="213693" y="231110"/>
                  <a:pt x="219646" y="233094"/>
                </a:cubicBezTo>
                <a:cubicBezTo>
                  <a:pt x="225599" y="235078"/>
                  <a:pt x="232743" y="235872"/>
                  <a:pt x="238696" y="240238"/>
                </a:cubicBezTo>
                <a:cubicBezTo>
                  <a:pt x="244649" y="244604"/>
                  <a:pt x="248221" y="254129"/>
                  <a:pt x="255365" y="259288"/>
                </a:cubicBezTo>
                <a:cubicBezTo>
                  <a:pt x="262509" y="264447"/>
                  <a:pt x="274812" y="266432"/>
                  <a:pt x="281559" y="271194"/>
                </a:cubicBezTo>
                <a:cubicBezTo>
                  <a:pt x="288306" y="275956"/>
                  <a:pt x="292274" y="283498"/>
                  <a:pt x="295846" y="287863"/>
                </a:cubicBezTo>
                <a:cubicBezTo>
                  <a:pt x="299418" y="292228"/>
                  <a:pt x="301403" y="293816"/>
                  <a:pt x="302990" y="297388"/>
                </a:cubicBezTo>
                <a:cubicBezTo>
                  <a:pt x="304578" y="300960"/>
                  <a:pt x="301402" y="306913"/>
                  <a:pt x="305371" y="309294"/>
                </a:cubicBezTo>
                <a:cubicBezTo>
                  <a:pt x="309340" y="311675"/>
                  <a:pt x="321246" y="313262"/>
                  <a:pt x="326802" y="311675"/>
                </a:cubicBezTo>
                <a:cubicBezTo>
                  <a:pt x="332358" y="310088"/>
                  <a:pt x="336328" y="304134"/>
                  <a:pt x="338709" y="299769"/>
                </a:cubicBezTo>
                <a:cubicBezTo>
                  <a:pt x="341090" y="295404"/>
                  <a:pt x="340693" y="291038"/>
                  <a:pt x="341090" y="285482"/>
                </a:cubicBezTo>
                <a:cubicBezTo>
                  <a:pt x="341487" y="279926"/>
                  <a:pt x="339503" y="271988"/>
                  <a:pt x="341090" y="266432"/>
                </a:cubicBezTo>
                <a:cubicBezTo>
                  <a:pt x="342677" y="260876"/>
                  <a:pt x="345853" y="260875"/>
                  <a:pt x="350615" y="252144"/>
                </a:cubicBezTo>
                <a:cubicBezTo>
                  <a:pt x="355377" y="243413"/>
                  <a:pt x="363712" y="223966"/>
                  <a:pt x="369665" y="214044"/>
                </a:cubicBezTo>
                <a:cubicBezTo>
                  <a:pt x="375618" y="204122"/>
                  <a:pt x="382762" y="201344"/>
                  <a:pt x="386334" y="192613"/>
                </a:cubicBezTo>
                <a:cubicBezTo>
                  <a:pt x="389906" y="183882"/>
                  <a:pt x="391890" y="169991"/>
                  <a:pt x="391096" y="161657"/>
                </a:cubicBezTo>
                <a:cubicBezTo>
                  <a:pt x="390302" y="153323"/>
                  <a:pt x="386333" y="147766"/>
                  <a:pt x="381571" y="142607"/>
                </a:cubicBezTo>
                <a:cubicBezTo>
                  <a:pt x="376809" y="137448"/>
                  <a:pt x="368871" y="134272"/>
                  <a:pt x="362521" y="130700"/>
                </a:cubicBezTo>
                <a:cubicBezTo>
                  <a:pt x="356171" y="127128"/>
                  <a:pt x="351012" y="123159"/>
                  <a:pt x="343471" y="121175"/>
                </a:cubicBezTo>
                <a:cubicBezTo>
                  <a:pt x="335930" y="119191"/>
                  <a:pt x="327199" y="120382"/>
                  <a:pt x="317277" y="118794"/>
                </a:cubicBezTo>
                <a:cubicBezTo>
                  <a:pt x="307355" y="117206"/>
                  <a:pt x="294655" y="114825"/>
                  <a:pt x="283940" y="111650"/>
                </a:cubicBezTo>
                <a:cubicBezTo>
                  <a:pt x="273225" y="108475"/>
                  <a:pt x="264493" y="104903"/>
                  <a:pt x="252984" y="99744"/>
                </a:cubicBezTo>
                <a:cubicBezTo>
                  <a:pt x="241475" y="94585"/>
                  <a:pt x="225203" y="87441"/>
                  <a:pt x="214884" y="80694"/>
                </a:cubicBezTo>
                <a:cubicBezTo>
                  <a:pt x="204565" y="73947"/>
                  <a:pt x="198215" y="63629"/>
                  <a:pt x="191071" y="59263"/>
                </a:cubicBezTo>
                <a:cubicBezTo>
                  <a:pt x="183927" y="54897"/>
                  <a:pt x="178768" y="56484"/>
                  <a:pt x="172021" y="54500"/>
                </a:cubicBezTo>
                <a:cubicBezTo>
                  <a:pt x="165274" y="52516"/>
                  <a:pt x="154559" y="51326"/>
                  <a:pt x="150590" y="47357"/>
                </a:cubicBezTo>
                <a:cubicBezTo>
                  <a:pt x="146621" y="43388"/>
                  <a:pt x="150987" y="36641"/>
                  <a:pt x="148209" y="30688"/>
                </a:cubicBezTo>
                <a:cubicBezTo>
                  <a:pt x="145431" y="24735"/>
                  <a:pt x="140271" y="16797"/>
                  <a:pt x="133921" y="11638"/>
                </a:cubicBezTo>
                <a:cubicBezTo>
                  <a:pt x="127571" y="6479"/>
                  <a:pt x="92249" y="-4634"/>
                  <a:pt x="76771" y="2113"/>
                </a:cubicBezTo>
                <a:close/>
              </a:path>
            </a:pathLst>
          </a:custGeom>
          <a:solidFill>
            <a:srgbClr val="C00000">
              <a:alpha val="47843"/>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6243539" y="2534805"/>
            <a:ext cx="278852" cy="269430"/>
          </a:xfrm>
          <a:custGeom>
            <a:avLst/>
            <a:gdLst>
              <a:gd name="connsiteX0" fmla="*/ 88205 w 278852"/>
              <a:gd name="connsiteY0" fmla="*/ 11120 h 269430"/>
              <a:gd name="connsiteX1" fmla="*/ 52486 w 278852"/>
              <a:gd name="connsiteY1" fmla="*/ 73032 h 269430"/>
              <a:gd name="connsiteX2" fmla="*/ 45342 w 278852"/>
              <a:gd name="connsiteY2" fmla="*/ 106370 h 269430"/>
              <a:gd name="connsiteX3" fmla="*/ 31055 w 278852"/>
              <a:gd name="connsiteY3" fmla="*/ 125420 h 269430"/>
              <a:gd name="connsiteX4" fmla="*/ 31055 w 278852"/>
              <a:gd name="connsiteY4" fmla="*/ 142089 h 269430"/>
              <a:gd name="connsiteX5" fmla="*/ 26292 w 278852"/>
              <a:gd name="connsiteY5" fmla="*/ 151614 h 269430"/>
              <a:gd name="connsiteX6" fmla="*/ 12005 w 278852"/>
              <a:gd name="connsiteY6" fmla="*/ 161139 h 269430"/>
              <a:gd name="connsiteX7" fmla="*/ 2480 w 278852"/>
              <a:gd name="connsiteY7" fmla="*/ 165901 h 269430"/>
              <a:gd name="connsiteX8" fmla="*/ 99 w 278852"/>
              <a:gd name="connsiteY8" fmla="*/ 180189 h 269430"/>
              <a:gd name="connsiteX9" fmla="*/ 4861 w 278852"/>
              <a:gd name="connsiteY9" fmla="*/ 194476 h 269430"/>
              <a:gd name="connsiteX10" fmla="*/ 31055 w 278852"/>
              <a:gd name="connsiteY10" fmla="*/ 220670 h 269430"/>
              <a:gd name="connsiteX11" fmla="*/ 76299 w 278852"/>
              <a:gd name="connsiteY11" fmla="*/ 232576 h 269430"/>
              <a:gd name="connsiteX12" fmla="*/ 109636 w 278852"/>
              <a:gd name="connsiteY12" fmla="*/ 246864 h 269430"/>
              <a:gd name="connsiteX13" fmla="*/ 138211 w 278852"/>
              <a:gd name="connsiteY13" fmla="*/ 261151 h 269430"/>
              <a:gd name="connsiteX14" fmla="*/ 150117 w 278852"/>
              <a:gd name="connsiteY14" fmla="*/ 265914 h 269430"/>
              <a:gd name="connsiteX15" fmla="*/ 159642 w 278852"/>
              <a:gd name="connsiteY15" fmla="*/ 268295 h 269430"/>
              <a:gd name="connsiteX16" fmla="*/ 171549 w 278852"/>
              <a:gd name="connsiteY16" fmla="*/ 246864 h 269430"/>
              <a:gd name="connsiteX17" fmla="*/ 190599 w 278852"/>
              <a:gd name="connsiteY17" fmla="*/ 215907 h 269430"/>
              <a:gd name="connsiteX18" fmla="*/ 219174 w 278852"/>
              <a:gd name="connsiteY18" fmla="*/ 173045 h 269430"/>
              <a:gd name="connsiteX19" fmla="*/ 235842 w 278852"/>
              <a:gd name="connsiteY19" fmla="*/ 146851 h 269430"/>
              <a:gd name="connsiteX20" fmla="*/ 264417 w 278852"/>
              <a:gd name="connsiteY20" fmla="*/ 120657 h 269430"/>
              <a:gd name="connsiteX21" fmla="*/ 278705 w 278852"/>
              <a:gd name="connsiteY21" fmla="*/ 106370 h 269430"/>
              <a:gd name="connsiteX22" fmla="*/ 271561 w 278852"/>
              <a:gd name="connsiteY22" fmla="*/ 84939 h 269430"/>
              <a:gd name="connsiteX23" fmla="*/ 266799 w 278852"/>
              <a:gd name="connsiteY23" fmla="*/ 68270 h 269430"/>
              <a:gd name="connsiteX24" fmla="*/ 226317 w 278852"/>
              <a:gd name="connsiteY24" fmla="*/ 51601 h 269430"/>
              <a:gd name="connsiteX25" fmla="*/ 192980 w 278852"/>
              <a:gd name="connsiteY25" fmla="*/ 37314 h 269430"/>
              <a:gd name="connsiteX26" fmla="*/ 166786 w 278852"/>
              <a:gd name="connsiteY26" fmla="*/ 20645 h 269430"/>
              <a:gd name="connsiteX27" fmla="*/ 142974 w 278852"/>
              <a:gd name="connsiteY27" fmla="*/ 1595 h 269430"/>
              <a:gd name="connsiteX28" fmla="*/ 88205 w 278852"/>
              <a:gd name="connsiteY28" fmla="*/ 11120 h 269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8852" h="269430">
                <a:moveTo>
                  <a:pt x="88205" y="11120"/>
                </a:moveTo>
                <a:cubicBezTo>
                  <a:pt x="73124" y="23026"/>
                  <a:pt x="59630" y="57157"/>
                  <a:pt x="52486" y="73032"/>
                </a:cubicBezTo>
                <a:cubicBezTo>
                  <a:pt x="45342" y="88907"/>
                  <a:pt x="48914" y="97639"/>
                  <a:pt x="45342" y="106370"/>
                </a:cubicBezTo>
                <a:cubicBezTo>
                  <a:pt x="41770" y="115101"/>
                  <a:pt x="33436" y="119467"/>
                  <a:pt x="31055" y="125420"/>
                </a:cubicBezTo>
                <a:cubicBezTo>
                  <a:pt x="28674" y="131373"/>
                  <a:pt x="31849" y="137723"/>
                  <a:pt x="31055" y="142089"/>
                </a:cubicBezTo>
                <a:cubicBezTo>
                  <a:pt x="30261" y="146455"/>
                  <a:pt x="29467" y="148439"/>
                  <a:pt x="26292" y="151614"/>
                </a:cubicBezTo>
                <a:cubicBezTo>
                  <a:pt x="23117" y="154789"/>
                  <a:pt x="15974" y="158758"/>
                  <a:pt x="12005" y="161139"/>
                </a:cubicBezTo>
                <a:cubicBezTo>
                  <a:pt x="8036" y="163520"/>
                  <a:pt x="4464" y="162726"/>
                  <a:pt x="2480" y="165901"/>
                </a:cubicBezTo>
                <a:cubicBezTo>
                  <a:pt x="496" y="169076"/>
                  <a:pt x="-298" y="175427"/>
                  <a:pt x="99" y="180189"/>
                </a:cubicBezTo>
                <a:cubicBezTo>
                  <a:pt x="496" y="184951"/>
                  <a:pt x="-298" y="187729"/>
                  <a:pt x="4861" y="194476"/>
                </a:cubicBezTo>
                <a:cubicBezTo>
                  <a:pt x="10020" y="201223"/>
                  <a:pt x="19149" y="214320"/>
                  <a:pt x="31055" y="220670"/>
                </a:cubicBezTo>
                <a:cubicBezTo>
                  <a:pt x="42961" y="227020"/>
                  <a:pt x="63202" y="228210"/>
                  <a:pt x="76299" y="232576"/>
                </a:cubicBezTo>
                <a:cubicBezTo>
                  <a:pt x="89396" y="236942"/>
                  <a:pt x="99317" y="242102"/>
                  <a:pt x="109636" y="246864"/>
                </a:cubicBezTo>
                <a:cubicBezTo>
                  <a:pt x="119955" y="251626"/>
                  <a:pt x="131464" y="257976"/>
                  <a:pt x="138211" y="261151"/>
                </a:cubicBezTo>
                <a:cubicBezTo>
                  <a:pt x="144958" y="264326"/>
                  <a:pt x="146545" y="264723"/>
                  <a:pt x="150117" y="265914"/>
                </a:cubicBezTo>
                <a:cubicBezTo>
                  <a:pt x="153689" y="267105"/>
                  <a:pt x="156070" y="271470"/>
                  <a:pt x="159642" y="268295"/>
                </a:cubicBezTo>
                <a:cubicBezTo>
                  <a:pt x="163214" y="265120"/>
                  <a:pt x="166390" y="255595"/>
                  <a:pt x="171549" y="246864"/>
                </a:cubicBezTo>
                <a:cubicBezTo>
                  <a:pt x="176708" y="238133"/>
                  <a:pt x="182662" y="228210"/>
                  <a:pt x="190599" y="215907"/>
                </a:cubicBezTo>
                <a:cubicBezTo>
                  <a:pt x="198536" y="203604"/>
                  <a:pt x="211634" y="184554"/>
                  <a:pt x="219174" y="173045"/>
                </a:cubicBezTo>
                <a:cubicBezTo>
                  <a:pt x="226715" y="161536"/>
                  <a:pt x="228301" y="155582"/>
                  <a:pt x="235842" y="146851"/>
                </a:cubicBezTo>
                <a:cubicBezTo>
                  <a:pt x="243383" y="138120"/>
                  <a:pt x="257273" y="127404"/>
                  <a:pt x="264417" y="120657"/>
                </a:cubicBezTo>
                <a:cubicBezTo>
                  <a:pt x="271561" y="113910"/>
                  <a:pt x="277514" y="112323"/>
                  <a:pt x="278705" y="106370"/>
                </a:cubicBezTo>
                <a:cubicBezTo>
                  <a:pt x="279896" y="100417"/>
                  <a:pt x="273545" y="91289"/>
                  <a:pt x="271561" y="84939"/>
                </a:cubicBezTo>
                <a:cubicBezTo>
                  <a:pt x="269577" y="78589"/>
                  <a:pt x="274340" y="73826"/>
                  <a:pt x="266799" y="68270"/>
                </a:cubicBezTo>
                <a:cubicBezTo>
                  <a:pt x="259258" y="62714"/>
                  <a:pt x="226317" y="51601"/>
                  <a:pt x="226317" y="51601"/>
                </a:cubicBezTo>
                <a:cubicBezTo>
                  <a:pt x="214014" y="46442"/>
                  <a:pt x="202902" y="42473"/>
                  <a:pt x="192980" y="37314"/>
                </a:cubicBezTo>
                <a:cubicBezTo>
                  <a:pt x="183058" y="32155"/>
                  <a:pt x="175120" y="26598"/>
                  <a:pt x="166786" y="20645"/>
                </a:cubicBezTo>
                <a:cubicBezTo>
                  <a:pt x="158452" y="14692"/>
                  <a:pt x="148927" y="4770"/>
                  <a:pt x="142974" y="1595"/>
                </a:cubicBezTo>
                <a:cubicBezTo>
                  <a:pt x="137021" y="-1580"/>
                  <a:pt x="103286" y="-786"/>
                  <a:pt x="88205" y="11120"/>
                </a:cubicBezTo>
                <a:close/>
              </a:path>
            </a:pathLst>
          </a:custGeom>
          <a:solidFill>
            <a:srgbClr val="C00000">
              <a:alpha val="47843"/>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6196001" y="2735581"/>
            <a:ext cx="197275" cy="207119"/>
          </a:xfrm>
          <a:custGeom>
            <a:avLst/>
            <a:gdLst>
              <a:gd name="connsiteX0" fmla="*/ 40493 w 197275"/>
              <a:gd name="connsiteY0" fmla="*/ 844 h 207119"/>
              <a:gd name="connsiteX1" fmla="*/ 33349 w 197275"/>
              <a:gd name="connsiteY1" fmla="*/ 60375 h 207119"/>
              <a:gd name="connsiteX2" fmla="*/ 28587 w 197275"/>
              <a:gd name="connsiteY2" fmla="*/ 74663 h 207119"/>
              <a:gd name="connsiteX3" fmla="*/ 19062 w 197275"/>
              <a:gd name="connsiteY3" fmla="*/ 93713 h 207119"/>
              <a:gd name="connsiteX4" fmla="*/ 11918 w 197275"/>
              <a:gd name="connsiteY4" fmla="*/ 115144 h 207119"/>
              <a:gd name="connsiteX5" fmla="*/ 12 w 197275"/>
              <a:gd name="connsiteY5" fmla="*/ 131813 h 207119"/>
              <a:gd name="connsiteX6" fmla="*/ 14299 w 197275"/>
              <a:gd name="connsiteY6" fmla="*/ 138956 h 207119"/>
              <a:gd name="connsiteX7" fmla="*/ 28587 w 197275"/>
              <a:gd name="connsiteY7" fmla="*/ 148481 h 207119"/>
              <a:gd name="connsiteX8" fmla="*/ 42874 w 197275"/>
              <a:gd name="connsiteY8" fmla="*/ 165150 h 207119"/>
              <a:gd name="connsiteX9" fmla="*/ 50018 w 197275"/>
              <a:gd name="connsiteY9" fmla="*/ 172294 h 207119"/>
              <a:gd name="connsiteX10" fmla="*/ 69068 w 197275"/>
              <a:gd name="connsiteY10" fmla="*/ 179438 h 207119"/>
              <a:gd name="connsiteX11" fmla="*/ 85737 w 197275"/>
              <a:gd name="connsiteY11" fmla="*/ 181819 h 207119"/>
              <a:gd name="connsiteX12" fmla="*/ 102405 w 197275"/>
              <a:gd name="connsiteY12" fmla="*/ 193725 h 207119"/>
              <a:gd name="connsiteX13" fmla="*/ 114312 w 197275"/>
              <a:gd name="connsiteY13" fmla="*/ 205631 h 207119"/>
              <a:gd name="connsiteX14" fmla="*/ 123837 w 197275"/>
              <a:gd name="connsiteY14" fmla="*/ 205631 h 207119"/>
              <a:gd name="connsiteX15" fmla="*/ 133362 w 197275"/>
              <a:gd name="connsiteY15" fmla="*/ 193725 h 207119"/>
              <a:gd name="connsiteX16" fmla="*/ 138124 w 197275"/>
              <a:gd name="connsiteY16" fmla="*/ 177056 h 207119"/>
              <a:gd name="connsiteX17" fmla="*/ 152412 w 197275"/>
              <a:gd name="connsiteY17" fmla="*/ 153244 h 207119"/>
              <a:gd name="connsiteX18" fmla="*/ 157174 w 197275"/>
              <a:gd name="connsiteY18" fmla="*/ 129431 h 207119"/>
              <a:gd name="connsiteX19" fmla="*/ 176224 w 197275"/>
              <a:gd name="connsiteY19" fmla="*/ 108000 h 207119"/>
              <a:gd name="connsiteX20" fmla="*/ 185749 w 197275"/>
              <a:gd name="connsiteY20" fmla="*/ 88950 h 207119"/>
              <a:gd name="connsiteX21" fmla="*/ 195274 w 197275"/>
              <a:gd name="connsiteY21" fmla="*/ 72281 h 207119"/>
              <a:gd name="connsiteX22" fmla="*/ 195274 w 197275"/>
              <a:gd name="connsiteY22" fmla="*/ 65138 h 207119"/>
              <a:gd name="connsiteX23" fmla="*/ 173843 w 197275"/>
              <a:gd name="connsiteY23" fmla="*/ 57994 h 207119"/>
              <a:gd name="connsiteX24" fmla="*/ 159555 w 197275"/>
              <a:gd name="connsiteY24" fmla="*/ 43706 h 207119"/>
              <a:gd name="connsiteX25" fmla="*/ 135743 w 197275"/>
              <a:gd name="connsiteY25" fmla="*/ 36563 h 207119"/>
              <a:gd name="connsiteX26" fmla="*/ 123837 w 197275"/>
              <a:gd name="connsiteY26" fmla="*/ 34181 h 207119"/>
              <a:gd name="connsiteX27" fmla="*/ 107168 w 197275"/>
              <a:gd name="connsiteY27" fmla="*/ 24656 h 207119"/>
              <a:gd name="connsiteX28" fmla="*/ 97643 w 197275"/>
              <a:gd name="connsiteY28" fmla="*/ 24656 h 207119"/>
              <a:gd name="connsiteX29" fmla="*/ 40493 w 197275"/>
              <a:gd name="connsiteY29" fmla="*/ 844 h 207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7275" h="207119">
                <a:moveTo>
                  <a:pt x="40493" y="844"/>
                </a:moveTo>
                <a:cubicBezTo>
                  <a:pt x="29777" y="6797"/>
                  <a:pt x="35333" y="48072"/>
                  <a:pt x="33349" y="60375"/>
                </a:cubicBezTo>
                <a:cubicBezTo>
                  <a:pt x="31365" y="72678"/>
                  <a:pt x="30968" y="69107"/>
                  <a:pt x="28587" y="74663"/>
                </a:cubicBezTo>
                <a:cubicBezTo>
                  <a:pt x="26206" y="80219"/>
                  <a:pt x="21840" y="86966"/>
                  <a:pt x="19062" y="93713"/>
                </a:cubicBezTo>
                <a:cubicBezTo>
                  <a:pt x="16284" y="100460"/>
                  <a:pt x="15093" y="108794"/>
                  <a:pt x="11918" y="115144"/>
                </a:cubicBezTo>
                <a:cubicBezTo>
                  <a:pt x="8743" y="121494"/>
                  <a:pt x="-385" y="127844"/>
                  <a:pt x="12" y="131813"/>
                </a:cubicBezTo>
                <a:cubicBezTo>
                  <a:pt x="409" y="135782"/>
                  <a:pt x="9537" y="136178"/>
                  <a:pt x="14299" y="138956"/>
                </a:cubicBezTo>
                <a:cubicBezTo>
                  <a:pt x="19061" y="141734"/>
                  <a:pt x="23825" y="144115"/>
                  <a:pt x="28587" y="148481"/>
                </a:cubicBezTo>
                <a:cubicBezTo>
                  <a:pt x="33349" y="152847"/>
                  <a:pt x="39302" y="161181"/>
                  <a:pt x="42874" y="165150"/>
                </a:cubicBezTo>
                <a:cubicBezTo>
                  <a:pt x="46446" y="169119"/>
                  <a:pt x="45652" y="169913"/>
                  <a:pt x="50018" y="172294"/>
                </a:cubicBezTo>
                <a:cubicBezTo>
                  <a:pt x="54384" y="174675"/>
                  <a:pt x="63115" y="177851"/>
                  <a:pt x="69068" y="179438"/>
                </a:cubicBezTo>
                <a:cubicBezTo>
                  <a:pt x="75021" y="181026"/>
                  <a:pt x="80181" y="179438"/>
                  <a:pt x="85737" y="181819"/>
                </a:cubicBezTo>
                <a:cubicBezTo>
                  <a:pt x="91293" y="184200"/>
                  <a:pt x="97643" y="189756"/>
                  <a:pt x="102405" y="193725"/>
                </a:cubicBezTo>
                <a:cubicBezTo>
                  <a:pt x="107167" y="197694"/>
                  <a:pt x="110740" y="203647"/>
                  <a:pt x="114312" y="205631"/>
                </a:cubicBezTo>
                <a:cubicBezTo>
                  <a:pt x="117884" y="207615"/>
                  <a:pt x="120662" y="207615"/>
                  <a:pt x="123837" y="205631"/>
                </a:cubicBezTo>
                <a:cubicBezTo>
                  <a:pt x="127012" y="203647"/>
                  <a:pt x="130981" y="198487"/>
                  <a:pt x="133362" y="193725"/>
                </a:cubicBezTo>
                <a:cubicBezTo>
                  <a:pt x="135743" y="188963"/>
                  <a:pt x="134949" y="183803"/>
                  <a:pt x="138124" y="177056"/>
                </a:cubicBezTo>
                <a:cubicBezTo>
                  <a:pt x="141299" y="170309"/>
                  <a:pt x="149237" y="161182"/>
                  <a:pt x="152412" y="153244"/>
                </a:cubicBezTo>
                <a:cubicBezTo>
                  <a:pt x="155587" y="145306"/>
                  <a:pt x="153205" y="136972"/>
                  <a:pt x="157174" y="129431"/>
                </a:cubicBezTo>
                <a:cubicBezTo>
                  <a:pt x="161143" y="121890"/>
                  <a:pt x="171462" y="114747"/>
                  <a:pt x="176224" y="108000"/>
                </a:cubicBezTo>
                <a:cubicBezTo>
                  <a:pt x="180986" y="101253"/>
                  <a:pt x="182574" y="94903"/>
                  <a:pt x="185749" y="88950"/>
                </a:cubicBezTo>
                <a:cubicBezTo>
                  <a:pt x="188924" y="82997"/>
                  <a:pt x="193687" y="76250"/>
                  <a:pt x="195274" y="72281"/>
                </a:cubicBezTo>
                <a:cubicBezTo>
                  <a:pt x="196861" y="68312"/>
                  <a:pt x="198846" y="67519"/>
                  <a:pt x="195274" y="65138"/>
                </a:cubicBezTo>
                <a:cubicBezTo>
                  <a:pt x="191702" y="62757"/>
                  <a:pt x="179796" y="61566"/>
                  <a:pt x="173843" y="57994"/>
                </a:cubicBezTo>
                <a:cubicBezTo>
                  <a:pt x="167890" y="54422"/>
                  <a:pt x="165905" y="47278"/>
                  <a:pt x="159555" y="43706"/>
                </a:cubicBezTo>
                <a:cubicBezTo>
                  <a:pt x="153205" y="40134"/>
                  <a:pt x="141696" y="38151"/>
                  <a:pt x="135743" y="36563"/>
                </a:cubicBezTo>
                <a:cubicBezTo>
                  <a:pt x="129790" y="34976"/>
                  <a:pt x="128599" y="36165"/>
                  <a:pt x="123837" y="34181"/>
                </a:cubicBezTo>
                <a:cubicBezTo>
                  <a:pt x="119075" y="32197"/>
                  <a:pt x="111534" y="26243"/>
                  <a:pt x="107168" y="24656"/>
                </a:cubicBezTo>
                <a:cubicBezTo>
                  <a:pt x="102802" y="23069"/>
                  <a:pt x="103596" y="27037"/>
                  <a:pt x="97643" y="24656"/>
                </a:cubicBezTo>
                <a:cubicBezTo>
                  <a:pt x="91690" y="22275"/>
                  <a:pt x="51209" y="-5109"/>
                  <a:pt x="40493" y="844"/>
                </a:cubicBezTo>
                <a:close/>
              </a:path>
            </a:pathLst>
          </a:custGeom>
          <a:solidFill>
            <a:srgbClr val="C00000">
              <a:alpha val="47843"/>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flipV="1">
            <a:off x="1224859" y="5722039"/>
            <a:ext cx="7426765" cy="1"/>
          </a:xfrm>
          <a:prstGeom prst="straightConnector1">
            <a:avLst/>
          </a:prstGeom>
          <a:ln w="190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1570208" y="5776548"/>
            <a:ext cx="494611" cy="307777"/>
          </a:xfrm>
          <a:prstGeom prst="rect">
            <a:avLst/>
          </a:prstGeom>
        </p:spPr>
        <p:txBody>
          <a:bodyPr wrap="square">
            <a:spAutoFit/>
          </a:bodyPr>
          <a:lstStyle/>
          <a:p>
            <a:pPr algn="ctr"/>
            <a:r>
              <a:rPr lang="en-US" altLang="zh-CN" sz="1400" dirty="0" smtClean="0">
                <a:solidFill>
                  <a:srgbClr val="000000"/>
                </a:solidFill>
                <a:latin typeface="Times New Roman" panose="02020603050405020304" pitchFamily="18" charset="0"/>
                <a:ea typeface="宋体" panose="02010600030101010101" pitchFamily="2" charset="-122"/>
              </a:rPr>
              <a:t>8am</a:t>
            </a:r>
            <a:endParaRPr lang="en-US" sz="1400" dirty="0"/>
          </a:p>
        </p:txBody>
      </p:sp>
      <p:sp>
        <p:nvSpPr>
          <p:cNvPr id="18" name="Rectangle 17"/>
          <p:cNvSpPr/>
          <p:nvPr/>
        </p:nvSpPr>
        <p:spPr>
          <a:xfrm>
            <a:off x="6577916" y="5790616"/>
            <a:ext cx="662940" cy="307777"/>
          </a:xfrm>
          <a:prstGeom prst="rect">
            <a:avLst/>
          </a:prstGeom>
        </p:spPr>
        <p:txBody>
          <a:bodyPr wrap="square">
            <a:spAutoFit/>
          </a:bodyPr>
          <a:lstStyle/>
          <a:p>
            <a:pPr algn="ctr"/>
            <a:r>
              <a:rPr lang="en-US" altLang="zh-CN" sz="1400" dirty="0" smtClean="0">
                <a:solidFill>
                  <a:srgbClr val="000000"/>
                </a:solidFill>
                <a:latin typeface="Times New Roman" panose="02020603050405020304" pitchFamily="18" charset="0"/>
                <a:ea typeface="宋体" panose="02010600030101010101" pitchFamily="2" charset="-122"/>
              </a:rPr>
              <a:t>12pm</a:t>
            </a:r>
            <a:endParaRPr lang="en-US" sz="1400" dirty="0"/>
          </a:p>
        </p:txBody>
      </p:sp>
      <p:cxnSp>
        <p:nvCxnSpPr>
          <p:cNvPr id="21" name="Straight Connector 20"/>
          <p:cNvCxnSpPr/>
          <p:nvPr/>
        </p:nvCxnSpPr>
        <p:spPr>
          <a:xfrm flipV="1">
            <a:off x="6891881" y="5645836"/>
            <a:ext cx="0" cy="7239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1855269" y="5635041"/>
            <a:ext cx="0" cy="7239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2746424" y="5798237"/>
            <a:ext cx="494611" cy="307777"/>
          </a:xfrm>
          <a:prstGeom prst="rect">
            <a:avLst/>
          </a:prstGeom>
        </p:spPr>
        <p:txBody>
          <a:bodyPr wrap="square">
            <a:spAutoFit/>
          </a:bodyPr>
          <a:lstStyle/>
          <a:p>
            <a:pPr algn="ctr"/>
            <a:r>
              <a:rPr lang="en-US" altLang="zh-CN" sz="1400" dirty="0" smtClean="0">
                <a:solidFill>
                  <a:srgbClr val="000000"/>
                </a:solidFill>
                <a:latin typeface="Times New Roman" panose="02020603050405020304" pitchFamily="18" charset="0"/>
                <a:ea typeface="宋体" panose="02010600030101010101" pitchFamily="2" charset="-122"/>
              </a:rPr>
              <a:t>9am</a:t>
            </a:r>
            <a:endParaRPr lang="en-US" sz="1400" dirty="0"/>
          </a:p>
        </p:txBody>
      </p:sp>
      <p:sp>
        <p:nvSpPr>
          <p:cNvPr id="26" name="Rectangle 25"/>
          <p:cNvSpPr/>
          <p:nvPr/>
        </p:nvSpPr>
        <p:spPr>
          <a:xfrm>
            <a:off x="3942666" y="5798237"/>
            <a:ext cx="652397" cy="307777"/>
          </a:xfrm>
          <a:prstGeom prst="rect">
            <a:avLst/>
          </a:prstGeom>
        </p:spPr>
        <p:txBody>
          <a:bodyPr wrap="square">
            <a:spAutoFit/>
          </a:bodyPr>
          <a:lstStyle/>
          <a:p>
            <a:pPr algn="ctr"/>
            <a:r>
              <a:rPr lang="en-US" altLang="zh-CN" sz="1400" dirty="0" smtClean="0">
                <a:solidFill>
                  <a:srgbClr val="000000"/>
                </a:solidFill>
                <a:latin typeface="Times New Roman" panose="02020603050405020304" pitchFamily="18" charset="0"/>
                <a:ea typeface="宋体" panose="02010600030101010101" pitchFamily="2" charset="-122"/>
              </a:rPr>
              <a:t>10am</a:t>
            </a:r>
            <a:endParaRPr lang="en-US" sz="1400" dirty="0"/>
          </a:p>
        </p:txBody>
      </p:sp>
      <p:sp>
        <p:nvSpPr>
          <p:cNvPr id="28" name="Rectangle 27"/>
          <p:cNvSpPr/>
          <p:nvPr/>
        </p:nvSpPr>
        <p:spPr>
          <a:xfrm>
            <a:off x="5240947" y="5798237"/>
            <a:ext cx="652397" cy="307777"/>
          </a:xfrm>
          <a:prstGeom prst="rect">
            <a:avLst/>
          </a:prstGeom>
        </p:spPr>
        <p:txBody>
          <a:bodyPr wrap="square">
            <a:spAutoFit/>
          </a:bodyPr>
          <a:lstStyle/>
          <a:p>
            <a:pPr algn="ctr"/>
            <a:r>
              <a:rPr lang="en-US" altLang="zh-CN" sz="1400" dirty="0" smtClean="0">
                <a:solidFill>
                  <a:srgbClr val="000000"/>
                </a:solidFill>
                <a:latin typeface="Times New Roman" panose="02020603050405020304" pitchFamily="18" charset="0"/>
                <a:ea typeface="宋体" panose="02010600030101010101" pitchFamily="2" charset="-122"/>
              </a:rPr>
              <a:t>11am</a:t>
            </a:r>
            <a:endParaRPr lang="en-US" sz="1400" dirty="0"/>
          </a:p>
        </p:txBody>
      </p:sp>
      <p:cxnSp>
        <p:nvCxnSpPr>
          <p:cNvPr id="29" name="Straight Connector 28"/>
          <p:cNvCxnSpPr/>
          <p:nvPr/>
        </p:nvCxnSpPr>
        <p:spPr>
          <a:xfrm flipV="1">
            <a:off x="5596481" y="5645836"/>
            <a:ext cx="0" cy="7239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4301103" y="5657317"/>
            <a:ext cx="0" cy="7239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3016890" y="5654879"/>
            <a:ext cx="0" cy="7239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1790499" y="5645836"/>
            <a:ext cx="129540" cy="144780"/>
          </a:xfrm>
          <a:prstGeom prst="ellipse">
            <a:avLst/>
          </a:prstGeom>
          <a:solidFill>
            <a:schemeClr val="tx1">
              <a:lumMod val="75000"/>
              <a:lumOff val="2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7802383" y="5767756"/>
            <a:ext cx="662940" cy="307777"/>
          </a:xfrm>
          <a:prstGeom prst="rect">
            <a:avLst/>
          </a:prstGeom>
        </p:spPr>
        <p:txBody>
          <a:bodyPr wrap="square">
            <a:spAutoFit/>
          </a:bodyPr>
          <a:lstStyle/>
          <a:p>
            <a:pPr algn="ctr"/>
            <a:r>
              <a:rPr lang="en-US" altLang="zh-CN" sz="1400" dirty="0" smtClean="0">
                <a:solidFill>
                  <a:srgbClr val="000000"/>
                </a:solidFill>
                <a:latin typeface="Times New Roman" panose="02020603050405020304" pitchFamily="18" charset="0"/>
                <a:ea typeface="宋体" panose="02010600030101010101" pitchFamily="2" charset="-122"/>
              </a:rPr>
              <a:t>1pm</a:t>
            </a:r>
            <a:endParaRPr lang="en-US" sz="1400" dirty="0"/>
          </a:p>
        </p:txBody>
      </p:sp>
      <p:sp>
        <p:nvSpPr>
          <p:cNvPr id="36" name="Rectangle 35"/>
          <p:cNvSpPr/>
          <p:nvPr/>
        </p:nvSpPr>
        <p:spPr>
          <a:xfrm>
            <a:off x="646375" y="4095563"/>
            <a:ext cx="3644272" cy="1169551"/>
          </a:xfrm>
          <a:prstGeom prst="rect">
            <a:avLst/>
          </a:prstGeom>
        </p:spPr>
        <p:txBody>
          <a:bodyPr wrap="square">
            <a:spAutoFit/>
          </a:bodyPr>
          <a:lstStyle/>
          <a:p>
            <a:r>
              <a:rPr lang="en-US" dirty="0"/>
              <a:t>Benefits</a:t>
            </a:r>
          </a:p>
          <a:p>
            <a:pPr marL="285750" indent="-285750">
              <a:buFont typeface="Arial" panose="020B0604020202020204" pitchFamily="34" charset="0"/>
              <a:buChar char="•"/>
            </a:pPr>
            <a:r>
              <a:rPr lang="en-US" sz="1300" dirty="0"/>
              <a:t>Detect an underlying </a:t>
            </a:r>
            <a:r>
              <a:rPr lang="en-US" sz="1300" dirty="0" smtClean="0"/>
              <a:t>problem</a:t>
            </a:r>
          </a:p>
          <a:p>
            <a:pPr marL="285750" indent="-285750">
              <a:buFont typeface="Arial" panose="020B0604020202020204" pitchFamily="34" charset="0"/>
              <a:buChar char="•"/>
            </a:pPr>
            <a:r>
              <a:rPr lang="en-US" sz="1300" dirty="0"/>
              <a:t>D</a:t>
            </a:r>
            <a:r>
              <a:rPr lang="en-US" sz="1300" dirty="0" smtClean="0"/>
              <a:t>en­o­te </a:t>
            </a:r>
            <a:r>
              <a:rPr lang="en-US" sz="1300" dirty="0"/>
              <a:t>an early stage of an epidemic </a:t>
            </a:r>
            <a:r>
              <a:rPr lang="en-US" sz="1300" dirty="0" smtClean="0"/>
              <a:t>disease or the beginning of a natural disaster</a:t>
            </a:r>
            <a:endParaRPr lang="en-US" sz="1300" dirty="0"/>
          </a:p>
          <a:p>
            <a:pPr marL="285750" indent="-285750">
              <a:buFont typeface="Arial" panose="020B0604020202020204" pitchFamily="34" charset="0"/>
              <a:buChar char="•"/>
            </a:pPr>
            <a:r>
              <a:rPr lang="en-US" sz="1300" dirty="0"/>
              <a:t>Provide a panora­mic view of an event</a:t>
            </a:r>
          </a:p>
        </p:txBody>
      </p:sp>
      <p:sp>
        <p:nvSpPr>
          <p:cNvPr id="38" name="Rectangle 37"/>
          <p:cNvSpPr/>
          <p:nvPr/>
        </p:nvSpPr>
        <p:spPr>
          <a:xfrm>
            <a:off x="622565" y="1640375"/>
            <a:ext cx="3871330" cy="1323439"/>
          </a:xfrm>
          <a:prstGeom prst="rect">
            <a:avLst/>
          </a:prstGeom>
        </p:spPr>
        <p:txBody>
          <a:bodyPr wrap="square">
            <a:spAutoFit/>
          </a:bodyPr>
          <a:lstStyle/>
          <a:p>
            <a:r>
              <a:rPr lang="en-US" sz="1600" dirty="0" smtClean="0"/>
              <a:t>Eight regions are collectively anomalous in five consecutive hours </a:t>
            </a:r>
          </a:p>
          <a:p>
            <a:endParaRPr lang="en-US" sz="1600" dirty="0" smtClean="0"/>
          </a:p>
          <a:p>
            <a:r>
              <a:rPr lang="en-US" sz="1600" dirty="0" smtClean="0"/>
              <a:t>in terms </a:t>
            </a:r>
            <a:r>
              <a:rPr lang="en-US" sz="1600" dirty="0"/>
              <a:t>of </a:t>
            </a:r>
            <a:r>
              <a:rPr lang="en-US" sz="1600" dirty="0" smtClean="0"/>
              <a:t>three datasets:</a:t>
            </a:r>
          </a:p>
          <a:p>
            <a:r>
              <a:rPr lang="en-US" sz="1600" dirty="0" smtClean="0"/>
              <a:t>Taxicab, </a:t>
            </a:r>
            <a:r>
              <a:rPr lang="en-US" sz="1600" dirty="0" smtClean="0"/>
              <a:t>bike-sharing</a:t>
            </a:r>
            <a:r>
              <a:rPr lang="en-US" sz="1600" dirty="0"/>
              <a:t>, and </a:t>
            </a:r>
            <a:r>
              <a:rPr lang="en-US" sz="1600" dirty="0" smtClean="0"/>
              <a:t>311 </a:t>
            </a:r>
            <a:r>
              <a:rPr lang="en-US" sz="1600" dirty="0"/>
              <a:t>complaints, </a:t>
            </a:r>
          </a:p>
        </p:txBody>
      </p:sp>
      <p:grpSp>
        <p:nvGrpSpPr>
          <p:cNvPr id="44" name="Group 43"/>
          <p:cNvGrpSpPr/>
          <p:nvPr/>
        </p:nvGrpSpPr>
        <p:grpSpPr>
          <a:xfrm>
            <a:off x="6181190" y="2163321"/>
            <a:ext cx="968910" cy="1145030"/>
            <a:chOff x="4493895" y="105227"/>
            <a:chExt cx="1122951" cy="1257581"/>
          </a:xfrm>
        </p:grpSpPr>
        <p:sp>
          <p:nvSpPr>
            <p:cNvPr id="40" name="Oval 39"/>
            <p:cNvSpPr/>
            <p:nvPr/>
          </p:nvSpPr>
          <p:spPr>
            <a:xfrm>
              <a:off x="4493895" y="342900"/>
              <a:ext cx="1036467" cy="1019908"/>
            </a:xfrm>
            <a:prstGeom prst="ellipse">
              <a:avLst/>
            </a:prstGeom>
            <a:noFill/>
            <a:ln>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Arrow Connector 41"/>
            <p:cNvCxnSpPr>
              <a:stCxn id="40" idx="7"/>
              <a:endCxn id="40" idx="3"/>
            </p:cNvCxnSpPr>
            <p:nvPr/>
          </p:nvCxnSpPr>
          <p:spPr>
            <a:xfrm flipH="1">
              <a:off x="4645682" y="492262"/>
              <a:ext cx="732893" cy="721184"/>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3" name="Rectangle 42"/>
                <p:cNvSpPr/>
                <p:nvPr/>
              </p:nvSpPr>
              <p:spPr>
                <a:xfrm>
                  <a:off x="5140305" y="105227"/>
                  <a:ext cx="47654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𝛿</m:t>
                            </m:r>
                          </m:e>
                          <m:sub>
                            <m:r>
                              <a:rPr lang="en-US" i="1">
                                <a:latin typeface="Cambria Math" panose="02040503050406030204" pitchFamily="18" charset="0"/>
                              </a:rPr>
                              <m:t>𝑑</m:t>
                            </m:r>
                          </m:sub>
                        </m:sSub>
                      </m:oMath>
                    </m:oMathPara>
                  </a14:m>
                  <a:endParaRPr lang="en-US" dirty="0"/>
                </a:p>
              </p:txBody>
            </p:sp>
          </mc:Choice>
          <mc:Fallback xmlns="">
            <p:sp>
              <p:nvSpPr>
                <p:cNvPr id="43" name="Rectangle 42"/>
                <p:cNvSpPr>
                  <a:spLocks noRot="1" noChangeAspect="1" noMove="1" noResize="1" noEditPoints="1" noAdjustHandles="1" noChangeArrowheads="1" noChangeShapeType="1" noTextEdit="1"/>
                </p:cNvSpPr>
                <p:nvPr/>
              </p:nvSpPr>
              <p:spPr>
                <a:xfrm>
                  <a:off x="5140305" y="105227"/>
                  <a:ext cx="476541" cy="369332"/>
                </a:xfrm>
                <a:prstGeom prst="rect">
                  <a:avLst/>
                </a:prstGeom>
                <a:blipFill rotWithShape="0">
                  <a:blip r:embed="rId3"/>
                  <a:stretch>
                    <a:fillRect b="-9091"/>
                  </a:stretch>
                </a:blipFill>
              </p:spPr>
              <p:txBody>
                <a:bodyPr/>
                <a:lstStyle/>
                <a:p>
                  <a:r>
                    <a:rPr lang="en-US">
                      <a:noFill/>
                    </a:rPr>
                    <a:t> </a:t>
                  </a:r>
                </a:p>
              </p:txBody>
            </p:sp>
          </mc:Fallback>
        </mc:AlternateContent>
      </p:gr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390" y="3006889"/>
            <a:ext cx="960937" cy="485273"/>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15240" y="2962946"/>
            <a:ext cx="792480" cy="539496"/>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30493" y="2979531"/>
            <a:ext cx="318318" cy="522042"/>
          </a:xfrm>
          <a:prstGeom prst="rect">
            <a:avLst/>
          </a:prstGeom>
        </p:spPr>
      </p:pic>
    </p:spTree>
    <p:extLst>
      <p:ext uri="{BB962C8B-B14F-4D97-AF65-F5344CB8AC3E}">
        <p14:creationId xmlns:p14="http://schemas.microsoft.com/office/powerpoint/2010/main" val="319541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22222E-6 3.7037E-6 L 0.12708 3.7037E-6 " pathEditMode="relative" rAng="0" ptsTypes="AA">
                                      <p:cBhvr>
                                        <p:cTn id="6" dur="1000" fill="hold"/>
                                        <p:tgtEl>
                                          <p:spTgt spid="16"/>
                                        </p:tgtEl>
                                        <p:attrNameLst>
                                          <p:attrName>ppt_x</p:attrName>
                                          <p:attrName>ppt_y</p:attrName>
                                        </p:attrNameLst>
                                      </p:cBhvr>
                                      <p:rCtr x="6354" y="0"/>
                                    </p:animMotion>
                                  </p:childTnLst>
                                </p:cTn>
                              </p:par>
                              <p:par>
                                <p:cTn id="7" presetID="10"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500"/>
                                        <p:tgtEl>
                                          <p:spTgt spid="44"/>
                                        </p:tgtEl>
                                      </p:cBhvr>
                                    </p:animEffect>
                                  </p:childTnLst>
                                </p:cTn>
                              </p:par>
                            </p:childTnLst>
                          </p:cTn>
                        </p:par>
                        <p:par>
                          <p:cTn id="21" fill="hold">
                            <p:stCondLst>
                              <p:cond delay="2000"/>
                            </p:stCondLst>
                            <p:childTnLst>
                              <p:par>
                                <p:cTn id="22" presetID="42" presetClass="path" presetSubtype="0" accel="50000" decel="50000" fill="hold" grpId="1" nodeType="afterEffect">
                                  <p:stCondLst>
                                    <p:cond delay="0"/>
                                  </p:stCondLst>
                                  <p:childTnLst>
                                    <p:animMotion origin="layout" path="M 0.12708 3.7037E-6 L 0.26493 -0.00162 " pathEditMode="relative" rAng="0" ptsTypes="AA">
                                      <p:cBhvr>
                                        <p:cTn id="23" dur="1000" fill="hold"/>
                                        <p:tgtEl>
                                          <p:spTgt spid="16"/>
                                        </p:tgtEl>
                                        <p:attrNameLst>
                                          <p:attrName>ppt_x</p:attrName>
                                          <p:attrName>ppt_y</p:attrName>
                                        </p:attrNameLst>
                                      </p:cBhvr>
                                      <p:rCtr x="6892" y="-93"/>
                                    </p:animMotion>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par>
                          <p:cTn id="34" fill="hold">
                            <p:stCondLst>
                              <p:cond delay="3500"/>
                            </p:stCondLst>
                            <p:childTnLst>
                              <p:par>
                                <p:cTn id="35" presetID="42" presetClass="path" presetSubtype="0" accel="50000" decel="50000" fill="hold" grpId="2" nodeType="afterEffect">
                                  <p:stCondLst>
                                    <p:cond delay="0"/>
                                  </p:stCondLst>
                                  <p:childTnLst>
                                    <p:animMotion origin="layout" path="M 0.26493 -0.00162 L 0.4066 -0.00162 " pathEditMode="relative" rAng="0" ptsTypes="AA">
                                      <p:cBhvr>
                                        <p:cTn id="36" dur="1000" fill="hold"/>
                                        <p:tgtEl>
                                          <p:spTgt spid="16"/>
                                        </p:tgtEl>
                                        <p:attrNameLst>
                                          <p:attrName>ppt_x</p:attrName>
                                          <p:attrName>ppt_y</p:attrName>
                                        </p:attrNameLst>
                                      </p:cBhvr>
                                      <p:rCtr x="7083" y="0"/>
                                    </p:animMotion>
                                  </p:childTnLst>
                                </p:cTn>
                              </p:par>
                            </p:childTnLst>
                          </p:cTn>
                        </p:par>
                        <p:par>
                          <p:cTn id="37" fill="hold">
                            <p:stCondLst>
                              <p:cond delay="4500"/>
                            </p:stCondLst>
                            <p:childTnLst>
                              <p:par>
                                <p:cTn id="38" presetID="10"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childTnLst>
                          </p:cTn>
                        </p:par>
                        <p:par>
                          <p:cTn id="44" fill="hold">
                            <p:stCondLst>
                              <p:cond delay="5000"/>
                            </p:stCondLst>
                            <p:childTnLst>
                              <p:par>
                                <p:cTn id="45" presetID="10" presetClass="exit" presetSubtype="0" fill="hold" nodeType="afterEffect">
                                  <p:stCondLst>
                                    <p:cond delay="0"/>
                                  </p:stCondLst>
                                  <p:childTnLst>
                                    <p:animEffect transition="out" filter="fade">
                                      <p:cBhvr>
                                        <p:cTn id="46" dur="500"/>
                                        <p:tgtEl>
                                          <p:spTgt spid="44"/>
                                        </p:tgtEl>
                                      </p:cBhvr>
                                    </p:animEffect>
                                    <p:set>
                                      <p:cBhvr>
                                        <p:cTn id="47" dur="1" fill="hold">
                                          <p:stCondLst>
                                            <p:cond delay="499"/>
                                          </p:stCondLst>
                                        </p:cTn>
                                        <p:tgtEl>
                                          <p:spTgt spid="44"/>
                                        </p:tgtEl>
                                        <p:attrNameLst>
                                          <p:attrName>style.visibility</p:attrName>
                                        </p:attrNameLst>
                                      </p:cBhvr>
                                      <p:to>
                                        <p:strVal val="hidden"/>
                                      </p:to>
                                    </p:set>
                                  </p:childTnLst>
                                </p:cTn>
                              </p:par>
                            </p:childTnLst>
                          </p:cTn>
                        </p:par>
                        <p:par>
                          <p:cTn id="48" fill="hold">
                            <p:stCondLst>
                              <p:cond delay="5500"/>
                            </p:stCondLst>
                            <p:childTnLst>
                              <p:par>
                                <p:cTn id="49" presetID="42" presetClass="path" presetSubtype="0" accel="50000" decel="50000" fill="hold" grpId="3" nodeType="afterEffect">
                                  <p:stCondLst>
                                    <p:cond delay="0"/>
                                  </p:stCondLst>
                                  <p:childTnLst>
                                    <p:animMotion origin="layout" path="M 0.4066 -0.00162 L 0.54826 -0.00162 " pathEditMode="relative" rAng="0" ptsTypes="AA">
                                      <p:cBhvr>
                                        <p:cTn id="50" dur="1000" fill="hold"/>
                                        <p:tgtEl>
                                          <p:spTgt spid="16"/>
                                        </p:tgtEl>
                                        <p:attrNameLst>
                                          <p:attrName>ppt_x</p:attrName>
                                          <p:attrName>ppt_y</p:attrName>
                                        </p:attrNameLst>
                                      </p:cBhvr>
                                      <p:rCtr x="7083" y="0"/>
                                    </p:animMotion>
                                  </p:childTnLst>
                                </p:cTn>
                              </p:par>
                            </p:childTnLst>
                          </p:cTn>
                        </p:par>
                        <p:par>
                          <p:cTn id="51" fill="hold">
                            <p:stCondLst>
                              <p:cond delay="6500"/>
                            </p:stCondLst>
                            <p:childTnLst>
                              <p:par>
                                <p:cTn id="52" presetID="10" presetClass="exit" presetSubtype="0" fill="hold" grpId="1" nodeType="afterEffect">
                                  <p:stCondLst>
                                    <p:cond delay="0"/>
                                  </p:stCondLst>
                                  <p:childTnLst>
                                    <p:animEffect transition="out" filter="fade">
                                      <p:cBhvr>
                                        <p:cTn id="53" dur="500"/>
                                        <p:tgtEl>
                                          <p:spTgt spid="5"/>
                                        </p:tgtEl>
                                      </p:cBhvr>
                                    </p:animEffect>
                                    <p:set>
                                      <p:cBhvr>
                                        <p:cTn id="54" dur="1" fill="hold">
                                          <p:stCondLst>
                                            <p:cond delay="499"/>
                                          </p:stCondLst>
                                        </p:cTn>
                                        <p:tgtEl>
                                          <p:spTgt spid="5"/>
                                        </p:tgtEl>
                                        <p:attrNameLst>
                                          <p:attrName>style.visibility</p:attrName>
                                        </p:attrNameLst>
                                      </p:cBhvr>
                                      <p:to>
                                        <p:strVal val="hidden"/>
                                      </p:to>
                                    </p:set>
                                  </p:childTnLst>
                                </p:cTn>
                              </p:par>
                              <p:par>
                                <p:cTn id="55" presetID="10" presetClass="exit" presetSubtype="0" fill="hold" grpId="1" nodeType="withEffect">
                                  <p:stCondLst>
                                    <p:cond delay="0"/>
                                  </p:stCondLst>
                                  <p:childTnLst>
                                    <p:animEffect transition="out" filter="fade">
                                      <p:cBhvr>
                                        <p:cTn id="56" dur="500"/>
                                        <p:tgtEl>
                                          <p:spTgt spid="11"/>
                                        </p:tgtEl>
                                      </p:cBhvr>
                                    </p:animEffect>
                                    <p:set>
                                      <p:cBhvr>
                                        <p:cTn id="57" dur="1" fill="hold">
                                          <p:stCondLst>
                                            <p:cond delay="499"/>
                                          </p:stCondLst>
                                        </p:cTn>
                                        <p:tgtEl>
                                          <p:spTgt spid="11"/>
                                        </p:tgtEl>
                                        <p:attrNameLst>
                                          <p:attrName>style.visibility</p:attrName>
                                        </p:attrNameLst>
                                      </p:cBhvr>
                                      <p:to>
                                        <p:strVal val="hidden"/>
                                      </p:to>
                                    </p:set>
                                  </p:childTnLst>
                                </p:cTn>
                              </p:par>
                            </p:childTnLst>
                          </p:cTn>
                        </p:par>
                        <p:par>
                          <p:cTn id="58" fill="hold">
                            <p:stCondLst>
                              <p:cond delay="7000"/>
                            </p:stCondLst>
                            <p:childTnLst>
                              <p:par>
                                <p:cTn id="59" presetID="42" presetClass="path" presetSubtype="0" accel="50000" decel="50000" fill="hold" grpId="4" nodeType="afterEffect">
                                  <p:stCondLst>
                                    <p:cond delay="0"/>
                                  </p:stCondLst>
                                  <p:childTnLst>
                                    <p:animMotion origin="layout" path="M 0.54826 -0.00162 L 0.68854 -0.00024 " pathEditMode="relative" rAng="0" ptsTypes="AA">
                                      <p:cBhvr>
                                        <p:cTn id="60" dur="1000" fill="hold"/>
                                        <p:tgtEl>
                                          <p:spTgt spid="16"/>
                                        </p:tgtEl>
                                        <p:attrNameLst>
                                          <p:attrName>ppt_x</p:attrName>
                                          <p:attrName>ppt_y</p:attrName>
                                        </p:attrNameLst>
                                      </p:cBhvr>
                                      <p:rCtr x="7014" y="69"/>
                                    </p:animMotion>
                                  </p:childTnLst>
                                </p:cTn>
                              </p:par>
                            </p:childTnLst>
                          </p:cTn>
                        </p:par>
                        <p:par>
                          <p:cTn id="61" fill="hold">
                            <p:stCondLst>
                              <p:cond delay="8000"/>
                            </p:stCondLst>
                            <p:childTnLst>
                              <p:par>
                                <p:cTn id="62" presetID="10" presetClass="exit" presetSubtype="0" fill="hold" grpId="1" nodeType="afterEffect">
                                  <p:stCondLst>
                                    <p:cond delay="0"/>
                                  </p:stCondLst>
                                  <p:childTnLst>
                                    <p:animEffect transition="out" filter="fade">
                                      <p:cBhvr>
                                        <p:cTn id="63" dur="500"/>
                                        <p:tgtEl>
                                          <p:spTgt spid="13"/>
                                        </p:tgtEl>
                                      </p:cBhvr>
                                    </p:animEffect>
                                    <p:set>
                                      <p:cBhvr>
                                        <p:cTn id="64" dur="1" fill="hold">
                                          <p:stCondLst>
                                            <p:cond delay="499"/>
                                          </p:stCondLst>
                                        </p:cTn>
                                        <p:tgtEl>
                                          <p:spTgt spid="13"/>
                                        </p:tgtEl>
                                        <p:attrNameLst>
                                          <p:attrName>style.visibility</p:attrName>
                                        </p:attrNameLst>
                                      </p:cBhvr>
                                      <p:to>
                                        <p:strVal val="hidden"/>
                                      </p:to>
                                    </p:set>
                                  </p:childTnLst>
                                </p:cTn>
                              </p:par>
                              <p:par>
                                <p:cTn id="65" presetID="10" presetClass="exit" presetSubtype="0" fill="hold" grpId="1" nodeType="withEffect">
                                  <p:stCondLst>
                                    <p:cond delay="0"/>
                                  </p:stCondLst>
                                  <p:childTnLst>
                                    <p:animEffect transition="out" filter="fade">
                                      <p:cBhvr>
                                        <p:cTn id="66" dur="500"/>
                                        <p:tgtEl>
                                          <p:spTgt spid="12"/>
                                        </p:tgtEl>
                                      </p:cBhvr>
                                    </p:animEffect>
                                    <p:set>
                                      <p:cBhvr>
                                        <p:cTn id="67" dur="1" fill="hold">
                                          <p:stCondLst>
                                            <p:cond delay="499"/>
                                          </p:stCondLst>
                                        </p:cTn>
                                        <p:tgtEl>
                                          <p:spTgt spid="12"/>
                                        </p:tgtEl>
                                        <p:attrNameLst>
                                          <p:attrName>style.visibility</p:attrName>
                                        </p:attrNameLst>
                                      </p:cBhvr>
                                      <p:to>
                                        <p:strVal val="hidden"/>
                                      </p:to>
                                    </p:set>
                                  </p:childTnLst>
                                </p:cTn>
                              </p:par>
                            </p:childTnLst>
                          </p:cTn>
                        </p:par>
                        <p:par>
                          <p:cTn id="68" fill="hold">
                            <p:stCondLst>
                              <p:cond delay="8500"/>
                            </p:stCondLst>
                            <p:childTnLst>
                              <p:par>
                                <p:cTn id="69" presetID="10" presetClass="entr" presetSubtype="0"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fade">
                                      <p:cBhvr>
                                        <p:cTn id="7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7" grpId="0" animBg="1"/>
      <p:bldP spid="8" grpId="0" animBg="1"/>
      <p:bldP spid="10" grpId="0" animBg="1"/>
      <p:bldP spid="11" grpId="0" animBg="1"/>
      <p:bldP spid="11" grpId="1" animBg="1"/>
      <p:bldP spid="12" grpId="0" animBg="1"/>
      <p:bldP spid="12" grpId="1" animBg="1"/>
      <p:bldP spid="13" grpId="0" animBg="1"/>
      <p:bldP spid="13" grpId="1" animBg="1"/>
      <p:bldP spid="16" grpId="0" animBg="1"/>
      <p:bldP spid="16" grpId="1" animBg="1"/>
      <p:bldP spid="16" grpId="2" animBg="1"/>
      <p:bldP spid="16" grpId="3" animBg="1"/>
      <p:bldP spid="16" grpId="4" animBg="1"/>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225" y="190151"/>
            <a:ext cx="7886700" cy="983144"/>
          </a:xfrm>
        </p:spPr>
        <p:txBody>
          <a:bodyPr/>
          <a:lstStyle/>
          <a:p>
            <a:r>
              <a:rPr lang="en-US" dirty="0" smtClean="0"/>
              <a:t>Challenges</a:t>
            </a:r>
            <a:endParaRPr lang="en-US" dirty="0"/>
          </a:p>
        </p:txBody>
      </p:sp>
      <p:sp>
        <p:nvSpPr>
          <p:cNvPr id="3" name="Content Placeholder 2"/>
          <p:cNvSpPr>
            <a:spLocks noGrp="1"/>
          </p:cNvSpPr>
          <p:nvPr>
            <p:ph sz="half" idx="1"/>
          </p:nvPr>
        </p:nvSpPr>
        <p:spPr>
          <a:xfrm>
            <a:off x="7484" y="1397001"/>
            <a:ext cx="3330954" cy="1433127"/>
          </a:xfrm>
        </p:spPr>
        <p:txBody>
          <a:bodyPr>
            <a:normAutofit fontScale="92500"/>
          </a:bodyPr>
          <a:lstStyle/>
          <a:p>
            <a:r>
              <a:rPr lang="en-US" sz="1800" dirty="0"/>
              <a:t>Data </a:t>
            </a:r>
            <a:r>
              <a:rPr lang="en-US" sz="1800" dirty="0" err="1"/>
              <a:t>sparsity</a:t>
            </a:r>
            <a:r>
              <a:rPr lang="en-US" sz="1800" dirty="0"/>
              <a:t> and uncertainty</a:t>
            </a:r>
          </a:p>
          <a:p>
            <a:pPr marL="457200" lvl="1" indent="0">
              <a:buNone/>
            </a:pPr>
            <a:r>
              <a:rPr lang="en-US" sz="1400" dirty="0">
                <a:sym typeface="Wingdings" panose="05000000000000000000" pitchFamily="2" charset="2"/>
              </a:rPr>
              <a:t></a:t>
            </a:r>
            <a:r>
              <a:rPr lang="en-US" sz="1400" dirty="0"/>
              <a:t>Difficult to estimate their true distri­butions based on limited observations</a:t>
            </a:r>
            <a:endParaRPr lang="en-US" sz="1400" dirty="0">
              <a:sym typeface="Wingdings" panose="05000000000000000000" pitchFamily="2" charset="2"/>
            </a:endParaRPr>
          </a:p>
          <a:p>
            <a:pPr marL="457200" lvl="1" indent="0">
              <a:buNone/>
            </a:pPr>
            <a:r>
              <a:rPr lang="en-US" sz="1400" dirty="0">
                <a:sym typeface="Wingdings" panose="05000000000000000000" pitchFamily="2" charset="2"/>
              </a:rPr>
              <a:t></a:t>
            </a:r>
            <a:r>
              <a:rPr lang="en-US" sz="1400" dirty="0"/>
              <a:t>Hard to measure the deviation of an instance from its </a:t>
            </a:r>
            <a:r>
              <a:rPr lang="en-US" sz="1400" dirty="0" smtClean="0"/>
              <a:t>original </a:t>
            </a:r>
            <a:r>
              <a:rPr lang="en-US" sz="1400" dirty="0"/>
              <a:t>dis­tri­bution</a:t>
            </a:r>
          </a:p>
        </p:txBody>
      </p:sp>
      <p:sp>
        <p:nvSpPr>
          <p:cNvPr id="5" name="Content Placeholder 4"/>
          <p:cNvSpPr>
            <a:spLocks noGrp="1"/>
          </p:cNvSpPr>
          <p:nvPr>
            <p:ph sz="half" idx="2"/>
          </p:nvPr>
        </p:nvSpPr>
        <p:spPr>
          <a:xfrm>
            <a:off x="3175246" y="1403351"/>
            <a:ext cx="3601306" cy="1266979"/>
          </a:xfrm>
        </p:spPr>
        <p:txBody>
          <a:bodyPr>
            <a:normAutofit fontScale="92500"/>
          </a:bodyPr>
          <a:lstStyle/>
          <a:p>
            <a:r>
              <a:rPr lang="en-US" sz="1800" dirty="0"/>
              <a:t>Different scales and distributions</a:t>
            </a:r>
          </a:p>
          <a:p>
            <a:pPr marL="457200" lvl="1" indent="0">
              <a:buNone/>
            </a:pPr>
            <a:r>
              <a:rPr lang="en-US" sz="1400" dirty="0">
                <a:sym typeface="Wingdings" panose="05000000000000000000" pitchFamily="2" charset="2"/>
              </a:rPr>
              <a:t> Difficult to aggregate them into an integrate </a:t>
            </a:r>
            <a:r>
              <a:rPr lang="en-US" sz="1400" dirty="0" smtClean="0">
                <a:sym typeface="Wingdings" panose="05000000000000000000" pitchFamily="2" charset="2"/>
              </a:rPr>
              <a:t>(anomalous) measurement</a:t>
            </a:r>
            <a:endParaRPr lang="en-US" sz="1400" dirty="0"/>
          </a:p>
        </p:txBody>
      </p:sp>
      <p:pic>
        <p:nvPicPr>
          <p:cNvPr id="4" name="Picture 3"/>
          <p:cNvPicPr>
            <a:picLocks noChangeAspect="1"/>
          </p:cNvPicPr>
          <p:nvPr/>
        </p:nvPicPr>
        <p:blipFill>
          <a:blip r:embed="rId2"/>
          <a:stretch>
            <a:fillRect/>
          </a:stretch>
        </p:blipFill>
        <p:spPr>
          <a:xfrm>
            <a:off x="6864804" y="3247150"/>
            <a:ext cx="2152913" cy="1810625"/>
          </a:xfrm>
          <a:prstGeom prst="rect">
            <a:avLst/>
          </a:prstGeom>
        </p:spPr>
      </p:pic>
      <p:sp>
        <p:nvSpPr>
          <p:cNvPr id="6" name="Content Placeholder 4"/>
          <p:cNvSpPr txBox="1">
            <a:spLocks/>
          </p:cNvSpPr>
          <p:nvPr/>
        </p:nvSpPr>
        <p:spPr>
          <a:xfrm>
            <a:off x="6531008" y="1393826"/>
            <a:ext cx="2597535" cy="14267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Many combinations of regions and time intervals </a:t>
            </a:r>
          </a:p>
          <a:p>
            <a:pPr lvl="1">
              <a:buFont typeface="Wingdings" panose="05000000000000000000" pitchFamily="2" charset="2"/>
              <a:buChar char="à"/>
            </a:pPr>
            <a:r>
              <a:rPr lang="en-US" sz="1200" dirty="0" smtClean="0">
                <a:sym typeface="Wingdings" panose="05000000000000000000" pitchFamily="2" charset="2"/>
              </a:rPr>
              <a:t>High </a:t>
            </a:r>
            <a:r>
              <a:rPr lang="en-US" sz="1200" dirty="0">
                <a:sym typeface="Wingdings" panose="05000000000000000000" pitchFamily="2" charset="2"/>
              </a:rPr>
              <a:t>computational </a:t>
            </a:r>
            <a:r>
              <a:rPr lang="en-US" sz="1200" dirty="0" smtClean="0">
                <a:sym typeface="Wingdings" panose="05000000000000000000" pitchFamily="2" charset="2"/>
              </a:rPr>
              <a:t>cost</a:t>
            </a:r>
          </a:p>
          <a:p>
            <a:pPr lvl="1">
              <a:buFont typeface="Wingdings" panose="05000000000000000000" pitchFamily="2" charset="2"/>
              <a:buChar char="à"/>
            </a:pPr>
            <a:r>
              <a:rPr lang="en-US" sz="1200" dirty="0" smtClean="0">
                <a:sym typeface="Wingdings" panose="05000000000000000000" pitchFamily="2" charset="2"/>
              </a:rPr>
              <a:t>Conflicts online detection</a:t>
            </a:r>
            <a:endParaRPr lang="en-US" sz="1200" dirty="0">
              <a:sym typeface="Wingdings" panose="05000000000000000000" pitchFamily="2" charset="2"/>
            </a:endParaRPr>
          </a:p>
          <a:p>
            <a:endParaRPr lang="en-US" sz="1800" dirty="0"/>
          </a:p>
        </p:txBody>
      </p:sp>
      <p:grpSp>
        <p:nvGrpSpPr>
          <p:cNvPr id="7" name="Group 6"/>
          <p:cNvGrpSpPr/>
          <p:nvPr/>
        </p:nvGrpSpPr>
        <p:grpSpPr>
          <a:xfrm>
            <a:off x="-225960" y="3132256"/>
            <a:ext cx="3595356" cy="2764659"/>
            <a:chOff x="-626011" y="3446581"/>
            <a:chExt cx="4166699" cy="2764659"/>
          </a:xfrm>
        </p:grpSpPr>
        <p:sp>
          <p:nvSpPr>
            <p:cNvPr id="10" name="Rectangle 9"/>
            <p:cNvSpPr/>
            <p:nvPr/>
          </p:nvSpPr>
          <p:spPr>
            <a:xfrm>
              <a:off x="-626011" y="3446581"/>
              <a:ext cx="4078559" cy="307777"/>
            </a:xfrm>
            <a:prstGeom prst="rect">
              <a:avLst/>
            </a:prstGeom>
          </p:spPr>
          <p:txBody>
            <a:bodyPr wrap="square">
              <a:spAutoFit/>
            </a:bodyPr>
            <a:lstStyle/>
            <a:p>
              <a:pPr lvl="1"/>
              <a:r>
                <a:rPr lang="en-US" sz="1400" dirty="0"/>
                <a:t>&lt;0, 0, </a:t>
              </a:r>
              <a:r>
                <a:rPr lang="en-US" sz="1400" dirty="0" smtClean="0"/>
                <a:t> </a:t>
              </a:r>
              <a:r>
                <a:rPr lang="en-US" sz="1400" dirty="0"/>
                <a:t>0, 0, 0, 1, 0, 0, 0, 0, 0, 1, 0, 0,…&gt;</a:t>
              </a:r>
            </a:p>
          </p:txBody>
        </p:sp>
        <p:sp>
          <p:nvSpPr>
            <p:cNvPr id="26" name="Rectangle 25"/>
            <p:cNvSpPr/>
            <p:nvPr/>
          </p:nvSpPr>
          <p:spPr>
            <a:xfrm>
              <a:off x="-537871" y="5903463"/>
              <a:ext cx="4078559" cy="307777"/>
            </a:xfrm>
            <a:prstGeom prst="rect">
              <a:avLst/>
            </a:prstGeom>
          </p:spPr>
          <p:txBody>
            <a:bodyPr wrap="square">
              <a:spAutoFit/>
            </a:bodyPr>
            <a:lstStyle/>
            <a:p>
              <a:pPr lvl="1"/>
              <a:r>
                <a:rPr lang="en-US" sz="1400" dirty="0"/>
                <a:t>&lt;1, 0, 0, </a:t>
              </a:r>
              <a:r>
                <a:rPr lang="en-US" sz="1400" dirty="0" smtClean="0"/>
                <a:t>0</a:t>
              </a:r>
              <a:r>
                <a:rPr lang="en-US" sz="1400" dirty="0"/>
                <a:t>, 0, 0, 0, 1, 0, 0, 0, 0, 0, 0,…&gt;</a:t>
              </a:r>
            </a:p>
          </p:txBody>
        </p:sp>
        <p:sp>
          <p:nvSpPr>
            <p:cNvPr id="27" name="Rounded Rectangle 26"/>
            <p:cNvSpPr/>
            <p:nvPr/>
          </p:nvSpPr>
          <p:spPr>
            <a:xfrm>
              <a:off x="317529" y="4108240"/>
              <a:ext cx="2521259" cy="4838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Distribution ?</a:t>
              </a:r>
            </a:p>
          </p:txBody>
        </p:sp>
        <p:cxnSp>
          <p:nvCxnSpPr>
            <p:cNvPr id="28" name="Straight Arrow Connector 27"/>
            <p:cNvCxnSpPr/>
            <p:nvPr/>
          </p:nvCxnSpPr>
          <p:spPr>
            <a:xfrm>
              <a:off x="1577825" y="3761150"/>
              <a:ext cx="335" cy="28803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1615924" y="5520674"/>
              <a:ext cx="0" cy="30862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pic>
          <p:nvPicPr>
            <p:cNvPr id="35" name="Picture 34"/>
            <p:cNvPicPr>
              <a:picLocks noChangeAspect="1"/>
            </p:cNvPicPr>
            <p:nvPr/>
          </p:nvPicPr>
          <p:blipFill rotWithShape="1">
            <a:blip r:embed="rId3">
              <a:extLst>
                <a:ext uri="{28A0092B-C50C-407E-A947-70E740481C1C}">
                  <a14:useLocalDpi xmlns:a14="http://schemas.microsoft.com/office/drawing/2010/main" val="0"/>
                </a:ext>
              </a:extLst>
            </a:blip>
            <a:srcRect l="4857" t="5047" r="6286" b="4666"/>
            <a:stretch/>
          </p:blipFill>
          <p:spPr>
            <a:xfrm>
              <a:off x="317529" y="4672849"/>
              <a:ext cx="2521259" cy="757505"/>
            </a:xfrm>
            <a:prstGeom prst="rect">
              <a:avLst/>
            </a:prstGeom>
          </p:spPr>
        </p:pic>
      </p:grpSp>
      <p:grpSp>
        <p:nvGrpSpPr>
          <p:cNvPr id="8" name="Group 7"/>
          <p:cNvGrpSpPr/>
          <p:nvPr/>
        </p:nvGrpSpPr>
        <p:grpSpPr>
          <a:xfrm>
            <a:off x="3466210" y="3031803"/>
            <a:ext cx="3061569" cy="2690685"/>
            <a:chOff x="3209035" y="3031803"/>
            <a:chExt cx="3604341" cy="3044943"/>
          </a:xfrm>
        </p:grpSpPr>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l="13936" t="15477" r="43325" b="11919"/>
            <a:stretch/>
          </p:blipFill>
          <p:spPr>
            <a:xfrm>
              <a:off x="5895609" y="3950555"/>
              <a:ext cx="917767" cy="1043112"/>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09035" y="3872169"/>
              <a:ext cx="1589527" cy="1130376"/>
            </a:xfrm>
            <a:prstGeom prst="rect">
              <a:avLst/>
            </a:prstGeom>
          </p:spPr>
        </p:pic>
        <p:cxnSp>
          <p:nvCxnSpPr>
            <p:cNvPr id="17" name="Straight Arrow Connector 16"/>
            <p:cNvCxnSpPr/>
            <p:nvPr/>
          </p:nvCxnSpPr>
          <p:spPr>
            <a:xfrm>
              <a:off x="4020908" y="5138964"/>
              <a:ext cx="478493" cy="39182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5934334" y="5099910"/>
              <a:ext cx="323596" cy="43087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5258591" y="5167314"/>
              <a:ext cx="0" cy="36347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H="1">
              <a:off x="3946647" y="3431742"/>
              <a:ext cx="2" cy="30400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5" name="Rounded Rectangle 24"/>
            <p:cNvSpPr/>
            <p:nvPr/>
          </p:nvSpPr>
          <p:spPr>
            <a:xfrm>
              <a:off x="4185575" y="5592934"/>
              <a:ext cx="1970842" cy="4838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Aggregation ? </a:t>
              </a:r>
            </a:p>
          </p:txBody>
        </p:sp>
        <p:pic>
          <p:nvPicPr>
            <p:cNvPr id="34" name="Picture 33"/>
            <p:cNvPicPr>
              <a:picLocks noChangeAspect="1"/>
            </p:cNvPicPr>
            <p:nvPr/>
          </p:nvPicPr>
          <p:blipFill rotWithShape="1">
            <a:blip r:embed="rId6">
              <a:extLst>
                <a:ext uri="{28A0092B-C50C-407E-A947-70E740481C1C}">
                  <a14:useLocalDpi xmlns:a14="http://schemas.microsoft.com/office/drawing/2010/main" val="0"/>
                </a:ext>
              </a:extLst>
            </a:blip>
            <a:srcRect l="9267" t="12848" r="21301" b="8739"/>
            <a:stretch/>
          </p:blipFill>
          <p:spPr>
            <a:xfrm>
              <a:off x="4804351" y="3942936"/>
              <a:ext cx="894558" cy="1086209"/>
            </a:xfrm>
            <a:prstGeom prst="rect">
              <a:avLst/>
            </a:prstGeom>
          </p:spPr>
        </p:pic>
        <p:sp>
          <p:nvSpPr>
            <p:cNvPr id="44" name="Flowchart: Magnetic Disk 43"/>
            <p:cNvSpPr/>
            <p:nvPr/>
          </p:nvSpPr>
          <p:spPr>
            <a:xfrm>
              <a:off x="3704693" y="3031803"/>
              <a:ext cx="464631" cy="32395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5" name="Flowchart: Magnetic Disk 44"/>
            <p:cNvSpPr/>
            <p:nvPr/>
          </p:nvSpPr>
          <p:spPr>
            <a:xfrm>
              <a:off x="4983254" y="3034910"/>
              <a:ext cx="464631" cy="32395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6" name="Flowchart: Magnetic Disk 45"/>
            <p:cNvSpPr/>
            <p:nvPr/>
          </p:nvSpPr>
          <p:spPr>
            <a:xfrm>
              <a:off x="6111895" y="3034057"/>
              <a:ext cx="464631" cy="32395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49" name="Straight Arrow Connector 48"/>
            <p:cNvCxnSpPr/>
            <p:nvPr/>
          </p:nvCxnSpPr>
          <p:spPr>
            <a:xfrm flipH="1">
              <a:off x="5237678" y="3419404"/>
              <a:ext cx="2" cy="30400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H="1">
              <a:off x="6384739" y="3419403"/>
              <a:ext cx="2" cy="30400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986464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31776"/>
            <a:ext cx="7886700" cy="1080969"/>
          </a:xfrm>
        </p:spPr>
        <p:txBody>
          <a:bodyPr/>
          <a:lstStyle/>
          <a:p>
            <a:r>
              <a:rPr lang="en-US" dirty="0" smtClean="0"/>
              <a:t>Methodology</a:t>
            </a:r>
            <a:endParaRPr lang="en-US" dirty="0"/>
          </a:p>
        </p:txBody>
      </p:sp>
      <p:sp>
        <p:nvSpPr>
          <p:cNvPr id="3" name="Content Placeholder 2"/>
          <p:cNvSpPr>
            <a:spLocks noGrp="1"/>
          </p:cNvSpPr>
          <p:nvPr>
            <p:ph idx="1"/>
          </p:nvPr>
        </p:nvSpPr>
        <p:spPr>
          <a:xfrm>
            <a:off x="309196" y="1492250"/>
            <a:ext cx="5089280" cy="4351338"/>
          </a:xfrm>
        </p:spPr>
        <p:txBody>
          <a:bodyPr>
            <a:normAutofit/>
          </a:bodyPr>
          <a:lstStyle/>
          <a:p>
            <a:r>
              <a:rPr lang="en-US" sz="1800" u="sng" dirty="0"/>
              <a:t>M</a:t>
            </a:r>
            <a:r>
              <a:rPr lang="en-US" sz="1800" dirty="0"/>
              <a:t>ultiple </a:t>
            </a:r>
            <a:r>
              <a:rPr lang="en-US" sz="1800" u="sng" dirty="0"/>
              <a:t>S</a:t>
            </a:r>
            <a:r>
              <a:rPr lang="en-US" sz="1800" dirty="0"/>
              <a:t>ources </a:t>
            </a:r>
            <a:r>
              <a:rPr lang="en-US" sz="1800" u="sng" dirty="0"/>
              <a:t>L</a:t>
            </a:r>
            <a:r>
              <a:rPr lang="en-US" sz="1800" dirty="0"/>
              <a:t>atent </a:t>
            </a:r>
            <a:r>
              <a:rPr lang="en-US" sz="1800" u="sng" dirty="0"/>
              <a:t>T</a:t>
            </a:r>
            <a:r>
              <a:rPr lang="en-US" sz="1800" dirty="0"/>
              <a:t>opic (MSLT) Model : </a:t>
            </a:r>
          </a:p>
          <a:p>
            <a:pPr lvl="1"/>
            <a:r>
              <a:rPr lang="en-US" sz="1400" dirty="0"/>
              <a:t>Combine multiple datasets to better estim­ate the underlying distribution of a sparse dataset </a:t>
            </a:r>
          </a:p>
          <a:p>
            <a:pPr lvl="1"/>
            <a:r>
              <a:rPr lang="en-US" sz="1400" dirty="0"/>
              <a:t>Leading to more accurate anomaly detection</a:t>
            </a:r>
          </a:p>
          <a:p>
            <a:endParaRPr lang="en-US" sz="1800" u="sng" dirty="0" smtClean="0"/>
          </a:p>
          <a:p>
            <a:endParaRPr lang="en-US" sz="1800" u="sng" dirty="0" smtClean="0"/>
          </a:p>
          <a:p>
            <a:r>
              <a:rPr lang="en-US" sz="1800" u="sng" dirty="0" err="1" smtClean="0"/>
              <a:t>S</a:t>
            </a:r>
            <a:r>
              <a:rPr lang="en-US" sz="1800" dirty="0" err="1" smtClean="0"/>
              <a:t>patio</a:t>
            </a:r>
            <a:r>
              <a:rPr lang="en-US" sz="1800" dirty="0" smtClean="0"/>
              <a:t>-</a:t>
            </a:r>
            <a:r>
              <a:rPr lang="en-US" sz="1800" u="sng" dirty="0" smtClean="0"/>
              <a:t>T</a:t>
            </a:r>
            <a:r>
              <a:rPr lang="en-US" sz="1800" dirty="0" smtClean="0"/>
              <a:t>emporal </a:t>
            </a:r>
            <a:r>
              <a:rPr lang="en-US" sz="1800" u="sng" dirty="0"/>
              <a:t>L</a:t>
            </a:r>
            <a:r>
              <a:rPr lang="en-US" sz="1800" dirty="0"/>
              <a:t>og-likelihood </a:t>
            </a:r>
            <a:r>
              <a:rPr lang="en-US" sz="1800" u="sng" dirty="0"/>
              <a:t>R</a:t>
            </a:r>
            <a:r>
              <a:rPr lang="en-US" sz="1800" dirty="0"/>
              <a:t>atio </a:t>
            </a:r>
            <a:r>
              <a:rPr lang="en-US" sz="1800" u="sng" dirty="0"/>
              <a:t>T</a:t>
            </a:r>
            <a:r>
              <a:rPr lang="en-US" sz="1800" dirty="0"/>
              <a:t>est</a:t>
            </a:r>
            <a:r>
              <a:rPr lang="en-US" sz="1800" i="1" dirty="0"/>
              <a:t> </a:t>
            </a:r>
            <a:r>
              <a:rPr lang="en-US" sz="1800" dirty="0"/>
              <a:t>(ST_LRT) </a:t>
            </a:r>
          </a:p>
          <a:p>
            <a:pPr lvl="1"/>
            <a:r>
              <a:rPr lang="en-US" sz="1400" dirty="0"/>
              <a:t>Adap­ts Likelihood Ratio Test to a </a:t>
            </a:r>
            <a:r>
              <a:rPr lang="en-US" sz="1400" dirty="0" err="1"/>
              <a:t>spatio</a:t>
            </a:r>
            <a:r>
              <a:rPr lang="en-US" sz="1400" dirty="0"/>
              <a:t>-temporal setting</a:t>
            </a:r>
          </a:p>
          <a:p>
            <a:pPr lvl="1"/>
            <a:r>
              <a:rPr lang="en-US" sz="1400" dirty="0" smtClean="0"/>
              <a:t>Aggregates </a:t>
            </a:r>
            <a:r>
              <a:rPr lang="en-US" sz="1400" dirty="0"/>
              <a:t>the information of multiple datasets across multiple regions to detect anomalies</a:t>
            </a:r>
          </a:p>
          <a:p>
            <a:pPr lvl="1"/>
            <a:endParaRPr lang="en-US" sz="1400" dirty="0" smtClean="0"/>
          </a:p>
          <a:p>
            <a:pPr lvl="1"/>
            <a:endParaRPr lang="en-US" sz="1400" dirty="0"/>
          </a:p>
          <a:p>
            <a:r>
              <a:rPr lang="en-US" sz="1800" dirty="0"/>
              <a:t>Candidate generation </a:t>
            </a:r>
            <a:r>
              <a:rPr lang="en-US" sz="1800" dirty="0" smtClean="0"/>
              <a:t>algorithm</a:t>
            </a:r>
          </a:p>
          <a:p>
            <a:pPr lvl="1"/>
            <a:r>
              <a:rPr lang="en-US" sz="1400" dirty="0" smtClean="0"/>
              <a:t>Generate candidates </a:t>
            </a:r>
            <a:r>
              <a:rPr lang="en-US" altLang="zh-CN" sz="1400" dirty="0" smtClean="0"/>
              <a:t>using computational geometry</a:t>
            </a:r>
            <a:endParaRPr lang="en-US" sz="1400" dirty="0" smtClean="0"/>
          </a:p>
          <a:p>
            <a:pPr lvl="1"/>
            <a:r>
              <a:rPr lang="en-US" sz="1400" dirty="0" smtClean="0"/>
              <a:t>Prune unnecessary combinations based on skylines</a:t>
            </a:r>
            <a:endParaRPr lang="en-US" sz="1400" dirty="0"/>
          </a:p>
        </p:txBody>
      </p:sp>
      <p:pic>
        <p:nvPicPr>
          <p:cNvPr id="4" name="Picture 3"/>
          <p:cNvPicPr>
            <a:picLocks noChangeAspect="1"/>
          </p:cNvPicPr>
          <p:nvPr/>
        </p:nvPicPr>
        <p:blipFill rotWithShape="1">
          <a:blip r:embed="rId2"/>
          <a:srcRect r="11876" b="48015"/>
          <a:stretch/>
        </p:blipFill>
        <p:spPr>
          <a:xfrm>
            <a:off x="4865856" y="1458326"/>
            <a:ext cx="4133850" cy="1427748"/>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5274193" y="3545853"/>
                <a:ext cx="3706463" cy="53963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z="1400" smtClean="0">
                          <a:solidFill>
                            <a:srgbClr val="002060"/>
                          </a:solidFill>
                          <a:latin typeface="Cambria Math" panose="02040503050406030204" pitchFamily="18" charset="0"/>
                        </a:rPr>
                        <m:t>Λ</m:t>
                      </m:r>
                      <m:r>
                        <a:rPr lang="en-US" sz="1400" smtClean="0">
                          <a:solidFill>
                            <a:srgbClr val="002060"/>
                          </a:solidFill>
                          <a:latin typeface="Cambria Math" panose="02040503050406030204" pitchFamily="18" charset="0"/>
                        </a:rPr>
                        <m:t>=−2</m:t>
                      </m:r>
                      <m:r>
                        <m:rPr>
                          <m:sty m:val="p"/>
                        </m:rPr>
                        <a:rPr lang="en-US" sz="1400" smtClean="0">
                          <a:solidFill>
                            <a:srgbClr val="002060"/>
                          </a:solidFill>
                          <a:latin typeface="Cambria Math" panose="02040503050406030204" pitchFamily="18" charset="0"/>
                        </a:rPr>
                        <m:t>log</m:t>
                      </m:r>
                      <m:f>
                        <m:fPr>
                          <m:ctrlPr>
                            <a:rPr lang="en-US" sz="1400" i="1">
                              <a:solidFill>
                                <a:srgbClr val="002060"/>
                              </a:solidFill>
                              <a:latin typeface="Cambria Math" panose="02040503050406030204" pitchFamily="18" charset="0"/>
                            </a:rPr>
                          </m:ctrlPr>
                        </m:fPr>
                        <m:num>
                          <m:r>
                            <a:rPr lang="en-US" sz="1400" i="1">
                              <a:solidFill>
                                <a:srgbClr val="002060"/>
                              </a:solidFill>
                              <a:latin typeface="Cambria Math" panose="02040503050406030204" pitchFamily="18" charset="0"/>
                            </a:rPr>
                            <m:t>𝑙𝑖𝑘𝑒𝑙𝑖h𝑜𝑜𝑑</m:t>
                          </m:r>
                          <m:r>
                            <a:rPr lang="en-US" sz="1400">
                              <a:solidFill>
                                <a:srgbClr val="002060"/>
                              </a:solidFill>
                              <a:latin typeface="Cambria Math" panose="02040503050406030204" pitchFamily="18" charset="0"/>
                            </a:rPr>
                            <m:t> </m:t>
                          </m:r>
                          <m:r>
                            <a:rPr lang="en-US" sz="1400" i="1">
                              <a:solidFill>
                                <a:srgbClr val="002060"/>
                              </a:solidFill>
                              <a:latin typeface="Cambria Math" panose="02040503050406030204" pitchFamily="18" charset="0"/>
                            </a:rPr>
                            <m:t>𝑓𝑜𝑟</m:t>
                          </m:r>
                          <m:r>
                            <a:rPr lang="en-US" sz="1400">
                              <a:solidFill>
                                <a:srgbClr val="002060"/>
                              </a:solidFill>
                              <a:latin typeface="Cambria Math" panose="02040503050406030204" pitchFamily="18" charset="0"/>
                            </a:rPr>
                            <m:t> </m:t>
                          </m:r>
                          <m:r>
                            <a:rPr lang="en-US" sz="1400" i="1">
                              <a:solidFill>
                                <a:srgbClr val="002060"/>
                              </a:solidFill>
                              <a:latin typeface="Cambria Math" panose="02040503050406030204" pitchFamily="18" charset="0"/>
                            </a:rPr>
                            <m:t>𝑛𝑢𝑙𝑙</m:t>
                          </m:r>
                          <m:r>
                            <a:rPr lang="en-US" sz="1400">
                              <a:solidFill>
                                <a:srgbClr val="002060"/>
                              </a:solidFill>
                              <a:latin typeface="Cambria Math" panose="02040503050406030204" pitchFamily="18" charset="0"/>
                            </a:rPr>
                            <m:t> </m:t>
                          </m:r>
                          <m:r>
                            <a:rPr lang="en-US" sz="1400" i="1">
                              <a:solidFill>
                                <a:srgbClr val="002060"/>
                              </a:solidFill>
                              <a:latin typeface="Cambria Math" panose="02040503050406030204" pitchFamily="18" charset="0"/>
                            </a:rPr>
                            <m:t>𝑚𝑜𝑑𝑒𝑙</m:t>
                          </m:r>
                        </m:num>
                        <m:den>
                          <m:r>
                            <a:rPr lang="en-US" sz="1400" i="1">
                              <a:solidFill>
                                <a:srgbClr val="002060"/>
                              </a:solidFill>
                              <a:latin typeface="Cambria Math" panose="02040503050406030204" pitchFamily="18" charset="0"/>
                            </a:rPr>
                            <m:t>𝑙𝑖𝑘𝑒𝑙𝑖h𝑜𝑜𝑑</m:t>
                          </m:r>
                          <m:r>
                            <a:rPr lang="en-US" sz="1400">
                              <a:solidFill>
                                <a:srgbClr val="002060"/>
                              </a:solidFill>
                              <a:latin typeface="Cambria Math" panose="02040503050406030204" pitchFamily="18" charset="0"/>
                            </a:rPr>
                            <m:t> </m:t>
                          </m:r>
                          <m:r>
                            <a:rPr lang="en-US" sz="1400" i="1">
                              <a:solidFill>
                                <a:srgbClr val="002060"/>
                              </a:solidFill>
                              <a:latin typeface="Cambria Math" panose="02040503050406030204" pitchFamily="18" charset="0"/>
                            </a:rPr>
                            <m:t>𝑓𝑜𝑟</m:t>
                          </m:r>
                          <m:r>
                            <a:rPr lang="en-US" sz="1400">
                              <a:solidFill>
                                <a:srgbClr val="002060"/>
                              </a:solidFill>
                              <a:latin typeface="Cambria Math" panose="02040503050406030204" pitchFamily="18" charset="0"/>
                            </a:rPr>
                            <m:t> </m:t>
                          </m:r>
                          <m:r>
                            <a:rPr lang="en-US" sz="1400" i="1">
                              <a:solidFill>
                                <a:srgbClr val="002060"/>
                              </a:solidFill>
                              <a:latin typeface="Cambria Math" panose="02040503050406030204" pitchFamily="18" charset="0"/>
                            </a:rPr>
                            <m:t>𝑎𝑙𝑡𝑒𝑟𝑛𝑎𝑡𝑖𝑣𝑒</m:t>
                          </m:r>
                          <m:r>
                            <a:rPr lang="en-US" sz="1400">
                              <a:solidFill>
                                <a:srgbClr val="002060"/>
                              </a:solidFill>
                              <a:latin typeface="Cambria Math" panose="02040503050406030204" pitchFamily="18" charset="0"/>
                            </a:rPr>
                            <m:t> </m:t>
                          </m:r>
                          <m:r>
                            <a:rPr lang="en-US" sz="1400" i="1">
                              <a:solidFill>
                                <a:srgbClr val="002060"/>
                              </a:solidFill>
                              <a:latin typeface="Cambria Math" panose="02040503050406030204" pitchFamily="18" charset="0"/>
                            </a:rPr>
                            <m:t>𝑚𝑜𝑑𝑒𝑙</m:t>
                          </m:r>
                        </m:den>
                      </m:f>
                    </m:oMath>
                  </m:oMathPara>
                </a14:m>
                <a:endParaRPr lang="en-US" sz="1400" dirty="0">
                  <a:solidFill>
                    <a:srgbClr val="002060"/>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5274193" y="3545853"/>
                <a:ext cx="3706463" cy="539635"/>
              </a:xfrm>
              <a:prstGeom prst="rect">
                <a:avLst/>
              </a:prstGeom>
              <a:blipFill rotWithShape="0">
                <a:blip r:embed="rId3"/>
                <a:stretch>
                  <a:fillRect b="-5682"/>
                </a:stretch>
              </a:blipFill>
            </p:spPr>
            <p:txBody>
              <a:bodyPr/>
              <a:lstStyle/>
              <a:p>
                <a:r>
                  <a:rPr lang="en-US">
                    <a:noFill/>
                  </a:rPr>
                  <a:t> </a:t>
                </a:r>
              </a:p>
            </p:txBody>
          </p:sp>
        </mc:Fallback>
      </mc:AlternateContent>
      <p:pic>
        <p:nvPicPr>
          <p:cNvPr id="6" name="Picture 5"/>
          <p:cNvPicPr/>
          <p:nvPr/>
        </p:nvPicPr>
        <p:blipFill rotWithShape="1">
          <a:blip r:embed="rId4">
            <a:extLst>
              <a:ext uri="{28A0092B-C50C-407E-A947-70E740481C1C}">
                <a14:useLocalDpi xmlns:a14="http://schemas.microsoft.com/office/drawing/2010/main" val="0"/>
              </a:ext>
            </a:extLst>
          </a:blip>
          <a:srcRect l="51251" r="22247" b="22688"/>
          <a:stretch/>
        </p:blipFill>
        <p:spPr bwMode="auto">
          <a:xfrm>
            <a:off x="5517702" y="4626723"/>
            <a:ext cx="1463384" cy="1442164"/>
          </a:xfrm>
          <a:prstGeom prst="rect">
            <a:avLst/>
          </a:prstGeom>
          <a:noFill/>
          <a:ln>
            <a:noFill/>
          </a:ln>
          <a:extLst>
            <a:ext uri="{53640926-AAD7-44D8-BBD7-CCE9431645EC}">
              <a14:shadowObscured xmlns:a14="http://schemas.microsoft.com/office/drawing/2010/main"/>
            </a:ext>
          </a:extLst>
        </p:spPr>
      </p:pic>
      <p:pic>
        <p:nvPicPr>
          <p:cNvPr id="7" name="Picture 6"/>
          <p:cNvPicPr/>
          <p:nvPr/>
        </p:nvPicPr>
        <p:blipFill rotWithShape="1">
          <a:blip r:embed="rId5" cstate="print">
            <a:extLst>
              <a:ext uri="{28A0092B-C50C-407E-A947-70E740481C1C}">
                <a14:useLocalDpi xmlns:a14="http://schemas.microsoft.com/office/drawing/2010/main" val="0"/>
              </a:ext>
            </a:extLst>
          </a:blip>
          <a:srcRect l="1407" t="3784" r="61691" b="4357"/>
          <a:stretch/>
        </p:blipFill>
        <p:spPr bwMode="auto">
          <a:xfrm>
            <a:off x="7069014" y="4484075"/>
            <a:ext cx="1806131" cy="179350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143634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0" name="Group 109"/>
          <p:cNvGrpSpPr/>
          <p:nvPr/>
        </p:nvGrpSpPr>
        <p:grpSpPr>
          <a:xfrm>
            <a:off x="5785333" y="2077052"/>
            <a:ext cx="2698327" cy="1893647"/>
            <a:chOff x="5785333" y="1877027"/>
            <a:chExt cx="2698327" cy="1893647"/>
          </a:xfrm>
        </p:grpSpPr>
        <p:sp>
          <p:nvSpPr>
            <p:cNvPr id="90" name="Rectangle 89"/>
            <p:cNvSpPr/>
            <p:nvPr/>
          </p:nvSpPr>
          <p:spPr>
            <a:xfrm>
              <a:off x="5785333" y="1877027"/>
              <a:ext cx="2410855" cy="153439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6939432" y="3432120"/>
              <a:ext cx="1544228" cy="338554"/>
            </a:xfrm>
            <a:prstGeom prst="rect">
              <a:avLst/>
            </a:prstGeom>
          </p:spPr>
          <p:txBody>
            <a:bodyPr wrap="square">
              <a:spAutoFit/>
            </a:bodyPr>
            <a:lstStyle/>
            <a:p>
              <a:pPr algn="ctr"/>
              <a:r>
                <a:rPr lang="en-US" sz="1600" b="1" dirty="0"/>
                <a:t>ST_LRT</a:t>
              </a:r>
            </a:p>
          </p:txBody>
        </p:sp>
      </p:grpSp>
      <p:sp>
        <p:nvSpPr>
          <p:cNvPr id="2" name="Title 1"/>
          <p:cNvSpPr>
            <a:spLocks noGrp="1"/>
          </p:cNvSpPr>
          <p:nvPr>
            <p:ph type="title"/>
          </p:nvPr>
        </p:nvSpPr>
        <p:spPr>
          <a:xfrm>
            <a:off x="1055076" y="277206"/>
            <a:ext cx="7193039" cy="682624"/>
          </a:xfrm>
        </p:spPr>
        <p:txBody>
          <a:bodyPr>
            <a:normAutofit fontScale="90000"/>
          </a:bodyPr>
          <a:lstStyle/>
          <a:p>
            <a:r>
              <a:rPr lang="en-US" dirty="0" smtClean="0"/>
              <a:t>Framework</a:t>
            </a:r>
            <a:endParaRPr lang="en-US" dirty="0"/>
          </a:p>
        </p:txBody>
      </p:sp>
      <p:pic>
        <p:nvPicPr>
          <p:cNvPr id="4" name="Picture 3"/>
          <p:cNvPicPr/>
          <p:nvPr/>
        </p:nvPicPr>
        <p:blipFill rotWithShape="1">
          <a:blip r:embed="rId3">
            <a:extLst>
              <a:ext uri="{28A0092B-C50C-407E-A947-70E740481C1C}">
                <a14:useLocalDpi xmlns:a14="http://schemas.microsoft.com/office/drawing/2010/main" val="0"/>
              </a:ext>
            </a:extLst>
          </a:blip>
          <a:srcRect t="41050" r="52653" b="8537"/>
          <a:stretch/>
        </p:blipFill>
        <p:spPr bwMode="auto">
          <a:xfrm>
            <a:off x="1019541" y="2062481"/>
            <a:ext cx="1644857" cy="1592922"/>
          </a:xfrm>
          <a:prstGeom prst="rect">
            <a:avLst/>
          </a:prstGeom>
          <a:noFill/>
          <a:ln>
            <a:noFill/>
          </a:ln>
          <a:extLst>
            <a:ext uri="{53640926-AAD7-44D8-BBD7-CCE9431645EC}">
              <a14:shadowObscured xmlns:a14="http://schemas.microsoft.com/office/drawing/2010/main"/>
            </a:ext>
          </a:extLst>
        </p:spPr>
      </p:pic>
      <p:grpSp>
        <p:nvGrpSpPr>
          <p:cNvPr id="95" name="Group 94"/>
          <p:cNvGrpSpPr/>
          <p:nvPr/>
        </p:nvGrpSpPr>
        <p:grpSpPr>
          <a:xfrm>
            <a:off x="1019541" y="2062481"/>
            <a:ext cx="1668175" cy="1875855"/>
            <a:chOff x="1179195" y="1862456"/>
            <a:chExt cx="1668175" cy="1875855"/>
          </a:xfrm>
        </p:grpSpPr>
        <p:pic>
          <p:nvPicPr>
            <p:cNvPr id="8" name="Picture 7"/>
            <p:cNvPicPr/>
            <p:nvPr/>
          </p:nvPicPr>
          <p:blipFill rotWithShape="1">
            <a:blip r:embed="rId3">
              <a:extLst>
                <a:ext uri="{28A0092B-C50C-407E-A947-70E740481C1C}">
                  <a14:useLocalDpi xmlns:a14="http://schemas.microsoft.com/office/drawing/2010/main" val="0"/>
                </a:ext>
              </a:extLst>
            </a:blip>
            <a:srcRect l="53061" t="41050" b="8537"/>
            <a:stretch/>
          </p:blipFill>
          <p:spPr bwMode="auto">
            <a:xfrm>
              <a:off x="1179195" y="1862456"/>
              <a:ext cx="1630679" cy="1592922"/>
            </a:xfrm>
            <a:prstGeom prst="rect">
              <a:avLst/>
            </a:prstGeom>
            <a:noFill/>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12" name="Rectangle 11"/>
                <p:cNvSpPr/>
                <p:nvPr/>
              </p:nvSpPr>
              <p:spPr>
                <a:xfrm>
                  <a:off x="1185892" y="3430534"/>
                  <a:ext cx="1661478" cy="307777"/>
                </a:xfrm>
                <a:prstGeom prst="rect">
                  <a:avLst/>
                </a:prstGeom>
              </p:spPr>
              <p:txBody>
                <a:bodyPr wrap="square">
                  <a:spAutoFit/>
                </a:bodyPr>
                <a:lstStyle/>
                <a:p>
                  <a14:m>
                    <m:oMath xmlns:m="http://schemas.openxmlformats.org/officeDocument/2006/math">
                      <m:r>
                        <a:rPr lang="en-US" sz="1400" b="1" i="1">
                          <a:latin typeface="Cambria Math" panose="02040503050406030204" pitchFamily="18" charset="0"/>
                        </a:rPr>
                        <m:t>𝒓</m:t>
                      </m:r>
                      <m:r>
                        <a:rPr lang="en-US" sz="1400">
                          <a:latin typeface="Cambria Math" panose="02040503050406030204" pitchFamily="18" charset="0"/>
                        </a:rPr>
                        <m:t>={</m:t>
                      </m:r>
                      <m:sSub>
                        <m:sSubPr>
                          <m:ctrlPr>
                            <a:rPr lang="en-US" sz="1400" i="1">
                              <a:latin typeface="Cambria Math" panose="02040503050406030204" pitchFamily="18" charset="0"/>
                            </a:rPr>
                          </m:ctrlPr>
                        </m:sSubPr>
                        <m:e>
                          <m:r>
                            <a:rPr lang="en-US" sz="1400" i="1">
                              <a:latin typeface="Cambria Math" panose="02040503050406030204" pitchFamily="18" charset="0"/>
                            </a:rPr>
                            <m:t>𝑟</m:t>
                          </m:r>
                        </m:e>
                        <m:sub>
                          <m:r>
                            <a:rPr lang="en-US" sz="1400">
                              <a:latin typeface="Cambria Math" panose="02040503050406030204" pitchFamily="18" charset="0"/>
                            </a:rPr>
                            <m:t>1</m:t>
                          </m:r>
                        </m:sub>
                      </m:sSub>
                      <m:r>
                        <m:rPr>
                          <m:nor/>
                        </m:rPr>
                        <a:rPr lang="en-US" sz="1400"/>
                        <m:t>, </m:t>
                      </m:r>
                      <m:sSub>
                        <m:sSubPr>
                          <m:ctrlPr>
                            <a:rPr lang="en-US" sz="1400" i="1">
                              <a:latin typeface="Cambria Math" panose="02040503050406030204" pitchFamily="18" charset="0"/>
                            </a:rPr>
                          </m:ctrlPr>
                        </m:sSubPr>
                        <m:e>
                          <m:r>
                            <a:rPr lang="en-US" sz="1400" i="1">
                              <a:latin typeface="Cambria Math" panose="02040503050406030204" pitchFamily="18" charset="0"/>
                            </a:rPr>
                            <m:t>𝑟</m:t>
                          </m:r>
                        </m:e>
                        <m:sub>
                          <m:r>
                            <a:rPr lang="en-US" sz="1400">
                              <a:latin typeface="Cambria Math" panose="02040503050406030204" pitchFamily="18" charset="0"/>
                            </a:rPr>
                            <m:t>2</m:t>
                          </m:r>
                        </m:sub>
                      </m:sSub>
                    </m:oMath>
                  </a14:m>
                  <a:r>
                    <a:rPr lang="en-US" sz="1400" dirty="0"/>
                    <a:t>, …</a:t>
                  </a:r>
                  <a14:m>
                    <m:oMath xmlns:m="http://schemas.openxmlformats.org/officeDocument/2006/math">
                      <m:r>
                        <a:rPr lang="en-US" sz="1400">
                          <a:latin typeface="Cambria Math" panose="02040503050406030204" pitchFamily="18" charset="0"/>
                        </a:rPr>
                        <m:t>,</m:t>
                      </m:r>
                      <m:sSub>
                        <m:sSubPr>
                          <m:ctrlPr>
                            <a:rPr lang="en-US" sz="1400" i="1">
                              <a:latin typeface="Cambria Math" panose="02040503050406030204" pitchFamily="18" charset="0"/>
                            </a:rPr>
                          </m:ctrlPr>
                        </m:sSubPr>
                        <m:e>
                          <m:r>
                            <a:rPr lang="en-US" sz="1400" i="1">
                              <a:latin typeface="Cambria Math" panose="02040503050406030204" pitchFamily="18" charset="0"/>
                            </a:rPr>
                            <m:t>𝑟</m:t>
                          </m:r>
                        </m:e>
                        <m:sub>
                          <m:r>
                            <a:rPr lang="en-US" sz="1400" i="1">
                              <a:latin typeface="Cambria Math" panose="02040503050406030204" pitchFamily="18" charset="0"/>
                            </a:rPr>
                            <m:t>𝑚</m:t>
                          </m:r>
                        </m:sub>
                      </m:sSub>
                    </m:oMath>
                  </a14:m>
                  <a:r>
                    <a:rPr lang="en-US" sz="1400" dirty="0"/>
                    <a:t>} </a:t>
                  </a:r>
                </a:p>
              </p:txBody>
            </p:sp>
          </mc:Choice>
          <mc:Fallback xmlns="">
            <p:sp>
              <p:nvSpPr>
                <p:cNvPr id="12" name="Rectangle 11"/>
                <p:cNvSpPr>
                  <a:spLocks noRot="1" noChangeAspect="1" noMove="1" noResize="1" noEditPoints="1" noAdjustHandles="1" noChangeArrowheads="1" noChangeShapeType="1" noTextEdit="1"/>
                </p:cNvSpPr>
                <p:nvPr/>
              </p:nvSpPr>
              <p:spPr>
                <a:xfrm>
                  <a:off x="1185892" y="3430534"/>
                  <a:ext cx="1661478" cy="307777"/>
                </a:xfrm>
                <a:prstGeom prst="rect">
                  <a:avLst/>
                </a:prstGeom>
                <a:blipFill rotWithShape="0">
                  <a:blip r:embed="rId4"/>
                  <a:stretch>
                    <a:fillRect t="-4000" b="-20000"/>
                  </a:stretch>
                </a:blipFill>
              </p:spPr>
              <p:txBody>
                <a:bodyPr/>
                <a:lstStyle/>
                <a:p>
                  <a:r>
                    <a:rPr lang="en-US">
                      <a:noFill/>
                    </a:rPr>
                    <a:t> </a:t>
                  </a:r>
                </a:p>
              </p:txBody>
            </p:sp>
          </mc:Fallback>
        </mc:AlternateContent>
      </p:grpSp>
      <p:grpSp>
        <p:nvGrpSpPr>
          <p:cNvPr id="106" name="Group 105"/>
          <p:cNvGrpSpPr/>
          <p:nvPr/>
        </p:nvGrpSpPr>
        <p:grpSpPr>
          <a:xfrm>
            <a:off x="5891976" y="3208600"/>
            <a:ext cx="1990863" cy="639226"/>
            <a:chOff x="5891976" y="3008575"/>
            <a:chExt cx="1990863" cy="639226"/>
          </a:xfrm>
        </p:grpSpPr>
        <p:sp>
          <p:nvSpPr>
            <p:cNvPr id="35" name="Down Arrow 34"/>
            <p:cNvSpPr/>
            <p:nvPr/>
          </p:nvSpPr>
          <p:spPr>
            <a:xfrm flipV="1">
              <a:off x="6777678" y="3331663"/>
              <a:ext cx="219284" cy="316138"/>
            </a:xfrm>
            <a:prstGeom prst="downArrow">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a:off x="5891976" y="3008575"/>
              <a:ext cx="1990863" cy="31366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Learning Distributions </a:t>
              </a:r>
              <a:endParaRPr lang="en-US" sz="1400" dirty="0">
                <a:solidFill>
                  <a:schemeClr val="tx1"/>
                </a:solidFill>
              </a:endParaRPr>
            </a:p>
          </p:txBody>
        </p:sp>
      </p:grpSp>
      <p:grpSp>
        <p:nvGrpSpPr>
          <p:cNvPr id="96" name="Group 95"/>
          <p:cNvGrpSpPr/>
          <p:nvPr/>
        </p:nvGrpSpPr>
        <p:grpSpPr>
          <a:xfrm>
            <a:off x="288743" y="4012704"/>
            <a:ext cx="3698151" cy="2720680"/>
            <a:chOff x="435699" y="3812679"/>
            <a:chExt cx="3698151" cy="2720680"/>
          </a:xfrm>
        </p:grpSpPr>
        <mc:AlternateContent xmlns:mc="http://schemas.openxmlformats.org/markup-compatibility/2006" xmlns:a14="http://schemas.microsoft.com/office/drawing/2010/main">
          <mc:Choice Requires="a14">
            <p:sp>
              <p:nvSpPr>
                <p:cNvPr id="11" name="Rectangle 10"/>
                <p:cNvSpPr/>
                <p:nvPr/>
              </p:nvSpPr>
              <p:spPr>
                <a:xfrm>
                  <a:off x="435699" y="6010139"/>
                  <a:ext cx="3698151" cy="523220"/>
                </a:xfrm>
                <a:prstGeom prst="rect">
                  <a:avLst/>
                </a:prstGeom>
              </p:spPr>
              <p:txBody>
                <a:bodyPr wrap="square">
                  <a:spAutoFit/>
                </a:bodyPr>
                <a:lstStyle/>
                <a:p>
                  <a14:m>
                    <m:oMath xmlns:m="http://schemas.openxmlformats.org/officeDocument/2006/math">
                      <m:r>
                        <a:rPr lang="en-US" sz="1400" b="1" i="1">
                          <a:latin typeface="Cambria Math" panose="02040503050406030204" pitchFamily="18" charset="0"/>
                        </a:rPr>
                        <m:t>𝓣</m:t>
                      </m:r>
                      <m:r>
                        <a:rPr lang="en-US" sz="1400" i="1">
                          <a:latin typeface="Cambria Math" panose="02040503050406030204" pitchFamily="18" charset="0"/>
                        </a:rPr>
                        <m:t>=</m:t>
                      </m:r>
                      <m:sSub>
                        <m:sSubPr>
                          <m:ctrlPr>
                            <a:rPr lang="en-US" sz="1400" i="1">
                              <a:latin typeface="Cambria Math" panose="02040503050406030204" pitchFamily="18" charset="0"/>
                            </a:rPr>
                          </m:ctrlPr>
                        </m:sSubPr>
                        <m:e>
                          <m:r>
                            <a:rPr lang="en-US" sz="1400" i="1">
                              <a:latin typeface="Cambria Math" panose="02040503050406030204" pitchFamily="18" charset="0"/>
                            </a:rPr>
                            <m:t>{&lt;</m:t>
                          </m:r>
                          <m:r>
                            <a:rPr lang="en-US" sz="1400" i="1">
                              <a:latin typeface="Cambria Math" panose="02040503050406030204" pitchFamily="18" charset="0"/>
                            </a:rPr>
                            <m:t>𝑟</m:t>
                          </m:r>
                        </m:e>
                        <m:sub>
                          <m:r>
                            <a:rPr lang="en-US" sz="1400" i="1">
                              <a:latin typeface="Cambria Math" panose="02040503050406030204" pitchFamily="18" charset="0"/>
                            </a:rPr>
                            <m:t>1</m:t>
                          </m:r>
                        </m:sub>
                      </m:sSub>
                      <m:r>
                        <a:rPr lang="en-US" sz="1400" i="1">
                          <a:latin typeface="Cambria Math" panose="02040503050406030204" pitchFamily="18" charset="0"/>
                        </a:rPr>
                        <m:t>, </m:t>
                      </m:r>
                      <m:sSub>
                        <m:sSubPr>
                          <m:ctrlPr>
                            <a:rPr lang="en-US" sz="1400" i="1">
                              <a:latin typeface="Cambria Math" panose="02040503050406030204" pitchFamily="18" charset="0"/>
                            </a:rPr>
                          </m:ctrlPr>
                        </m:sSubPr>
                        <m:e>
                          <m:r>
                            <a:rPr lang="en-US" sz="1400" i="1">
                              <a:latin typeface="Cambria Math" panose="02040503050406030204" pitchFamily="18" charset="0"/>
                            </a:rPr>
                            <m:t>𝑡</m:t>
                          </m:r>
                        </m:e>
                        <m:sub>
                          <m:r>
                            <a:rPr lang="en-US" sz="1400" i="1">
                              <a:latin typeface="Cambria Math" panose="02040503050406030204" pitchFamily="18" charset="0"/>
                            </a:rPr>
                            <m:t>1</m:t>
                          </m:r>
                        </m:sub>
                      </m:sSub>
                      <m:r>
                        <a:rPr lang="en-US" sz="1400" i="1">
                          <a:latin typeface="Cambria Math" panose="02040503050406030204" pitchFamily="18" charset="0"/>
                        </a:rPr>
                        <m:t>&gt;</m:t>
                      </m:r>
                    </m:oMath>
                  </a14:m>
                  <a:r>
                    <a:rPr lang="en-US" sz="1400" dirty="0"/>
                    <a:t>,</a:t>
                  </a:r>
                  <a14:m>
                    <m:oMath xmlns:m="http://schemas.openxmlformats.org/officeDocument/2006/math">
                      <m:r>
                        <a:rPr lang="en-US" sz="1400" i="1">
                          <a:latin typeface="Cambria Math" panose="02040503050406030204" pitchFamily="18" charset="0"/>
                        </a:rPr>
                        <m:t>&lt;</m:t>
                      </m:r>
                      <m:sSub>
                        <m:sSubPr>
                          <m:ctrlPr>
                            <a:rPr lang="en-US" sz="1400" i="1">
                              <a:latin typeface="Cambria Math" panose="02040503050406030204" pitchFamily="18" charset="0"/>
                            </a:rPr>
                          </m:ctrlPr>
                        </m:sSubPr>
                        <m:e>
                          <m:r>
                            <a:rPr lang="en-US" sz="1400" i="1">
                              <a:latin typeface="Cambria Math" panose="02040503050406030204" pitchFamily="18" charset="0"/>
                            </a:rPr>
                            <m:t>𝑟</m:t>
                          </m:r>
                        </m:e>
                        <m:sub>
                          <m:r>
                            <a:rPr lang="en-US" sz="1400" i="1">
                              <a:latin typeface="Cambria Math" panose="02040503050406030204" pitchFamily="18" charset="0"/>
                            </a:rPr>
                            <m:t>2</m:t>
                          </m:r>
                        </m:sub>
                      </m:sSub>
                      <m:r>
                        <m:rPr>
                          <m:nor/>
                        </m:rPr>
                        <a:rPr lang="en-US" sz="1400"/>
                        <m:t>,</m:t>
                      </m:r>
                      <m:sSub>
                        <m:sSubPr>
                          <m:ctrlPr>
                            <a:rPr lang="en-US" sz="1400" i="1">
                              <a:latin typeface="Cambria Math" panose="02040503050406030204" pitchFamily="18" charset="0"/>
                            </a:rPr>
                          </m:ctrlPr>
                        </m:sSubPr>
                        <m:e>
                          <m:r>
                            <a:rPr lang="en-US" sz="1400" i="1">
                              <a:latin typeface="Cambria Math" panose="02040503050406030204" pitchFamily="18" charset="0"/>
                            </a:rPr>
                            <m:t>𝑡</m:t>
                          </m:r>
                        </m:e>
                        <m:sub>
                          <m:r>
                            <a:rPr lang="en-US" sz="1400" i="1">
                              <a:latin typeface="Cambria Math" panose="02040503050406030204" pitchFamily="18" charset="0"/>
                            </a:rPr>
                            <m:t>1</m:t>
                          </m:r>
                        </m:sub>
                      </m:sSub>
                      <m:r>
                        <a:rPr lang="en-US" sz="1400" i="1">
                          <a:latin typeface="Cambria Math" panose="02040503050406030204" pitchFamily="18" charset="0"/>
                        </a:rPr>
                        <m:t>&gt;</m:t>
                      </m:r>
                    </m:oMath>
                  </a14:m>
                  <a:r>
                    <a:rPr lang="en-US" sz="1400" dirty="0"/>
                    <a:t>,…,</a:t>
                  </a:r>
                  <a14:m>
                    <m:oMath xmlns:m="http://schemas.openxmlformats.org/officeDocument/2006/math">
                      <m:r>
                        <a:rPr lang="en-US" sz="1400" i="1">
                          <a:latin typeface="Cambria Math" panose="02040503050406030204" pitchFamily="18" charset="0"/>
                        </a:rPr>
                        <m:t>&lt;</m:t>
                      </m:r>
                      <m:sSub>
                        <m:sSubPr>
                          <m:ctrlPr>
                            <a:rPr lang="en-US" sz="1400" i="1">
                              <a:latin typeface="Cambria Math" panose="02040503050406030204" pitchFamily="18" charset="0"/>
                            </a:rPr>
                          </m:ctrlPr>
                        </m:sSubPr>
                        <m:e>
                          <m:r>
                            <a:rPr lang="en-US" sz="1400" i="1">
                              <a:latin typeface="Cambria Math" panose="02040503050406030204" pitchFamily="18" charset="0"/>
                            </a:rPr>
                            <m:t>𝑟</m:t>
                          </m:r>
                        </m:e>
                        <m:sub>
                          <m:r>
                            <a:rPr lang="en-US" sz="1400" i="1">
                              <a:latin typeface="Cambria Math" panose="02040503050406030204" pitchFamily="18" charset="0"/>
                            </a:rPr>
                            <m:t>𝑚</m:t>
                          </m:r>
                        </m:sub>
                      </m:sSub>
                      <m:r>
                        <m:rPr>
                          <m:nor/>
                        </m:rPr>
                        <a:rPr lang="en-US" sz="1400"/>
                        <m:t>,</m:t>
                      </m:r>
                      <m:sSub>
                        <m:sSubPr>
                          <m:ctrlPr>
                            <a:rPr lang="en-US" sz="1400" i="1">
                              <a:latin typeface="Cambria Math" panose="02040503050406030204" pitchFamily="18" charset="0"/>
                            </a:rPr>
                          </m:ctrlPr>
                        </m:sSubPr>
                        <m:e>
                          <m:r>
                            <a:rPr lang="en-US" sz="1400" i="1">
                              <a:latin typeface="Cambria Math" panose="02040503050406030204" pitchFamily="18" charset="0"/>
                            </a:rPr>
                            <m:t>𝑡</m:t>
                          </m:r>
                        </m:e>
                        <m:sub>
                          <m:r>
                            <a:rPr lang="en-US" sz="1400" i="1">
                              <a:latin typeface="Cambria Math" panose="02040503050406030204" pitchFamily="18" charset="0"/>
                            </a:rPr>
                            <m:t>1</m:t>
                          </m:r>
                        </m:sub>
                      </m:sSub>
                      <m:r>
                        <a:rPr lang="en-US" sz="1400" i="1">
                          <a:latin typeface="Cambria Math" panose="02040503050406030204" pitchFamily="18" charset="0"/>
                        </a:rPr>
                        <m:t>&gt;,&lt;</m:t>
                      </m:r>
                      <m:sSub>
                        <m:sSubPr>
                          <m:ctrlPr>
                            <a:rPr lang="en-US" sz="1400" i="1">
                              <a:latin typeface="Cambria Math" panose="02040503050406030204" pitchFamily="18" charset="0"/>
                            </a:rPr>
                          </m:ctrlPr>
                        </m:sSubPr>
                        <m:e>
                          <m:r>
                            <a:rPr lang="en-US" sz="1400" i="1">
                              <a:latin typeface="Cambria Math" panose="02040503050406030204" pitchFamily="18" charset="0"/>
                            </a:rPr>
                            <m:t>𝑟</m:t>
                          </m:r>
                        </m:e>
                        <m:sub>
                          <m:r>
                            <a:rPr lang="en-US" sz="1400" i="1">
                              <a:latin typeface="Cambria Math" panose="02040503050406030204" pitchFamily="18" charset="0"/>
                            </a:rPr>
                            <m:t>1</m:t>
                          </m:r>
                        </m:sub>
                      </m:sSub>
                      <m:r>
                        <m:rPr>
                          <m:nor/>
                        </m:rPr>
                        <a:rPr lang="en-US" sz="1400"/>
                        <m:t>,</m:t>
                      </m:r>
                      <m:sSub>
                        <m:sSubPr>
                          <m:ctrlPr>
                            <a:rPr lang="en-US" sz="1400" i="1">
                              <a:latin typeface="Cambria Math" panose="02040503050406030204" pitchFamily="18" charset="0"/>
                            </a:rPr>
                          </m:ctrlPr>
                        </m:sSubPr>
                        <m:e>
                          <m:r>
                            <a:rPr lang="en-US" sz="1400" i="1">
                              <a:latin typeface="Cambria Math" panose="02040503050406030204" pitchFamily="18" charset="0"/>
                            </a:rPr>
                            <m:t>𝑡</m:t>
                          </m:r>
                        </m:e>
                        <m:sub>
                          <m:r>
                            <a:rPr lang="en-US" sz="1400" i="1">
                              <a:latin typeface="Cambria Math" panose="02040503050406030204" pitchFamily="18" charset="0"/>
                            </a:rPr>
                            <m:t>2</m:t>
                          </m:r>
                        </m:sub>
                      </m:sSub>
                      <m:r>
                        <a:rPr lang="en-US" sz="1400" i="1">
                          <a:latin typeface="Cambria Math" panose="02040503050406030204" pitchFamily="18" charset="0"/>
                        </a:rPr>
                        <m:t>&gt;, &lt;</m:t>
                      </m:r>
                      <m:sSub>
                        <m:sSubPr>
                          <m:ctrlPr>
                            <a:rPr lang="en-US" sz="1400" i="1">
                              <a:latin typeface="Cambria Math" panose="02040503050406030204" pitchFamily="18" charset="0"/>
                            </a:rPr>
                          </m:ctrlPr>
                        </m:sSubPr>
                        <m:e>
                          <m:r>
                            <a:rPr lang="en-US" sz="1400" i="1">
                              <a:latin typeface="Cambria Math" panose="02040503050406030204" pitchFamily="18" charset="0"/>
                            </a:rPr>
                            <m:t>𝑟</m:t>
                          </m:r>
                        </m:e>
                        <m:sub>
                          <m:r>
                            <a:rPr lang="en-US" sz="1400" i="1">
                              <a:latin typeface="Cambria Math" panose="02040503050406030204" pitchFamily="18" charset="0"/>
                            </a:rPr>
                            <m:t>2</m:t>
                          </m:r>
                        </m:sub>
                      </m:sSub>
                      <m:r>
                        <m:rPr>
                          <m:nor/>
                        </m:rPr>
                        <a:rPr lang="en-US" sz="1400"/>
                        <m:t>,</m:t>
                      </m:r>
                      <m:sSub>
                        <m:sSubPr>
                          <m:ctrlPr>
                            <a:rPr lang="en-US" sz="1400" i="1">
                              <a:latin typeface="Cambria Math" panose="02040503050406030204" pitchFamily="18" charset="0"/>
                            </a:rPr>
                          </m:ctrlPr>
                        </m:sSubPr>
                        <m:e>
                          <m:r>
                            <a:rPr lang="en-US" sz="1400" i="1">
                              <a:latin typeface="Cambria Math" panose="02040503050406030204" pitchFamily="18" charset="0"/>
                            </a:rPr>
                            <m:t>𝑡</m:t>
                          </m:r>
                        </m:e>
                        <m:sub>
                          <m:r>
                            <a:rPr lang="en-US" sz="1400" i="1">
                              <a:latin typeface="Cambria Math" panose="02040503050406030204" pitchFamily="18" charset="0"/>
                            </a:rPr>
                            <m:t>2</m:t>
                          </m:r>
                        </m:sub>
                      </m:sSub>
                      <m:r>
                        <a:rPr lang="en-US" sz="1400" i="1">
                          <a:latin typeface="Cambria Math" panose="02040503050406030204" pitchFamily="18" charset="0"/>
                        </a:rPr>
                        <m:t>&gt;</m:t>
                      </m:r>
                    </m:oMath>
                  </a14:m>
                  <a:r>
                    <a:rPr lang="en-US" sz="1400" dirty="0"/>
                    <a:t>…,</a:t>
                  </a:r>
                  <a14:m>
                    <m:oMath xmlns:m="http://schemas.openxmlformats.org/officeDocument/2006/math">
                      <m:r>
                        <a:rPr lang="en-US" sz="1400" i="1">
                          <a:latin typeface="Cambria Math" panose="02040503050406030204" pitchFamily="18" charset="0"/>
                        </a:rPr>
                        <m:t>&lt;</m:t>
                      </m:r>
                      <m:sSub>
                        <m:sSubPr>
                          <m:ctrlPr>
                            <a:rPr lang="en-US" sz="1400" i="1">
                              <a:latin typeface="Cambria Math" panose="02040503050406030204" pitchFamily="18" charset="0"/>
                            </a:rPr>
                          </m:ctrlPr>
                        </m:sSubPr>
                        <m:e>
                          <m:r>
                            <a:rPr lang="en-US" sz="1400" i="1">
                              <a:latin typeface="Cambria Math" panose="02040503050406030204" pitchFamily="18" charset="0"/>
                            </a:rPr>
                            <m:t>𝑟</m:t>
                          </m:r>
                        </m:e>
                        <m:sub>
                          <m:r>
                            <a:rPr lang="en-US" sz="1400" i="1">
                              <a:latin typeface="Cambria Math" panose="02040503050406030204" pitchFamily="18" charset="0"/>
                            </a:rPr>
                            <m:t>𝑚</m:t>
                          </m:r>
                        </m:sub>
                      </m:sSub>
                      <m:r>
                        <m:rPr>
                          <m:nor/>
                        </m:rPr>
                        <a:rPr lang="en-US" sz="1400"/>
                        <m:t>,</m:t>
                      </m:r>
                      <m:sSub>
                        <m:sSubPr>
                          <m:ctrlPr>
                            <a:rPr lang="en-US" sz="1400" i="1">
                              <a:latin typeface="Cambria Math" panose="02040503050406030204" pitchFamily="18" charset="0"/>
                            </a:rPr>
                          </m:ctrlPr>
                        </m:sSubPr>
                        <m:e>
                          <m:r>
                            <a:rPr lang="en-US" sz="1400" i="1">
                              <a:latin typeface="Cambria Math" panose="02040503050406030204" pitchFamily="18" charset="0"/>
                            </a:rPr>
                            <m:t>𝑡</m:t>
                          </m:r>
                        </m:e>
                        <m:sub>
                          <m:r>
                            <a:rPr lang="en-US" sz="1400" i="1">
                              <a:latin typeface="Cambria Math" panose="02040503050406030204" pitchFamily="18" charset="0"/>
                            </a:rPr>
                            <m:t>2</m:t>
                          </m:r>
                        </m:sub>
                      </m:sSub>
                      <m:r>
                        <a:rPr lang="en-US" sz="1400" i="1">
                          <a:latin typeface="Cambria Math" panose="02040503050406030204" pitchFamily="18" charset="0"/>
                        </a:rPr>
                        <m:t>&gt;</m:t>
                      </m:r>
                    </m:oMath>
                  </a14:m>
                  <a:r>
                    <a:rPr lang="en-US" sz="1400" dirty="0"/>
                    <a:t>,…, </a:t>
                  </a:r>
                  <a14:m>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rPr>
                            <m:t>&lt;</m:t>
                          </m:r>
                          <m:r>
                            <a:rPr lang="en-US" sz="1400" i="1">
                              <a:latin typeface="Cambria Math" panose="02040503050406030204" pitchFamily="18" charset="0"/>
                            </a:rPr>
                            <m:t>𝑟</m:t>
                          </m:r>
                        </m:e>
                        <m:sub>
                          <m:r>
                            <a:rPr lang="en-US" sz="1400" i="1">
                              <a:latin typeface="Cambria Math" panose="02040503050406030204" pitchFamily="18" charset="0"/>
                            </a:rPr>
                            <m:t>𝑚</m:t>
                          </m:r>
                        </m:sub>
                      </m:sSub>
                      <m:r>
                        <a:rPr lang="en-US" sz="1400" i="1">
                          <a:latin typeface="Cambria Math" panose="02040503050406030204" pitchFamily="18" charset="0"/>
                        </a:rPr>
                        <m:t>,</m:t>
                      </m:r>
                      <m:sSub>
                        <m:sSubPr>
                          <m:ctrlPr>
                            <a:rPr lang="en-US" sz="1400" i="1">
                              <a:latin typeface="Cambria Math" panose="02040503050406030204" pitchFamily="18" charset="0"/>
                            </a:rPr>
                          </m:ctrlPr>
                        </m:sSubPr>
                        <m:e>
                          <m:r>
                            <a:rPr lang="en-US" sz="1400" i="1">
                              <a:latin typeface="Cambria Math" panose="02040503050406030204" pitchFamily="18" charset="0"/>
                            </a:rPr>
                            <m:t>𝑡</m:t>
                          </m:r>
                        </m:e>
                        <m:sub>
                          <m:r>
                            <a:rPr lang="en-US" sz="1400" i="1">
                              <a:latin typeface="Cambria Math" panose="02040503050406030204" pitchFamily="18" charset="0"/>
                            </a:rPr>
                            <m:t>𝑡</m:t>
                          </m:r>
                        </m:sub>
                      </m:sSub>
                      <m:r>
                        <a:rPr lang="en-US" sz="1400" i="1">
                          <a:latin typeface="Cambria Math" panose="02040503050406030204" pitchFamily="18" charset="0"/>
                        </a:rPr>
                        <m:t>&gt;}</m:t>
                      </m:r>
                    </m:oMath>
                  </a14:m>
                  <a:endParaRPr lang="en-US" sz="1400" dirty="0"/>
                </a:p>
              </p:txBody>
            </p:sp>
          </mc:Choice>
          <mc:Fallback xmlns="">
            <p:sp>
              <p:nvSpPr>
                <p:cNvPr id="11" name="Rectangle 10"/>
                <p:cNvSpPr>
                  <a:spLocks noRot="1" noChangeAspect="1" noMove="1" noResize="1" noEditPoints="1" noAdjustHandles="1" noChangeArrowheads="1" noChangeShapeType="1" noTextEdit="1"/>
                </p:cNvSpPr>
                <p:nvPr/>
              </p:nvSpPr>
              <p:spPr>
                <a:xfrm>
                  <a:off x="435699" y="6010139"/>
                  <a:ext cx="3698151" cy="523220"/>
                </a:xfrm>
                <a:prstGeom prst="rect">
                  <a:avLst/>
                </a:prstGeom>
                <a:blipFill rotWithShape="0">
                  <a:blip r:embed="rId5"/>
                  <a:stretch>
                    <a:fillRect t="-2326" b="-10465"/>
                  </a:stretch>
                </a:blipFill>
              </p:spPr>
              <p:txBody>
                <a:bodyPr/>
                <a:lstStyle/>
                <a:p>
                  <a:r>
                    <a:rPr lang="en-US">
                      <a:noFill/>
                    </a:rPr>
                    <a:t> </a:t>
                  </a:r>
                </a:p>
              </p:txBody>
            </p:sp>
          </mc:Fallback>
        </mc:AlternateContent>
        <p:pic>
          <p:nvPicPr>
            <p:cNvPr id="14" name="Picture 13"/>
            <p:cNvPicPr>
              <a:picLocks noChangeAspect="1"/>
            </p:cNvPicPr>
            <p:nvPr/>
          </p:nvPicPr>
          <p:blipFill rotWithShape="1">
            <a:blip r:embed="rId6"/>
            <a:srcRect l="1452"/>
            <a:stretch/>
          </p:blipFill>
          <p:spPr>
            <a:xfrm>
              <a:off x="951971" y="4255910"/>
              <a:ext cx="1816389" cy="1911244"/>
            </a:xfrm>
            <a:prstGeom prst="rect">
              <a:avLst/>
            </a:prstGeom>
          </p:spPr>
        </p:pic>
        <p:sp>
          <p:nvSpPr>
            <p:cNvPr id="37" name="Down Arrow 36"/>
            <p:cNvSpPr/>
            <p:nvPr/>
          </p:nvSpPr>
          <p:spPr>
            <a:xfrm>
              <a:off x="1844534" y="3812679"/>
              <a:ext cx="190641" cy="313845"/>
            </a:xfrm>
            <a:prstGeom prst="downArrow">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p:nvPr/>
        </p:nvGrpSpPr>
        <p:grpSpPr>
          <a:xfrm>
            <a:off x="3022788" y="4486659"/>
            <a:ext cx="5225327" cy="2045182"/>
            <a:chOff x="3022788" y="4286634"/>
            <a:chExt cx="5225327" cy="2045182"/>
          </a:xfrm>
        </p:grpSpPr>
        <p:grpSp>
          <p:nvGrpSpPr>
            <p:cNvPr id="100" name="Group 99"/>
            <p:cNvGrpSpPr/>
            <p:nvPr/>
          </p:nvGrpSpPr>
          <p:grpSpPr>
            <a:xfrm>
              <a:off x="3022788" y="4286634"/>
              <a:ext cx="5225327" cy="1723383"/>
              <a:chOff x="3022788" y="4286634"/>
              <a:chExt cx="5225327" cy="1723383"/>
            </a:xfrm>
          </p:grpSpPr>
          <p:pic>
            <p:nvPicPr>
              <p:cNvPr id="5" name="Picture 4"/>
              <p:cNvPicPr>
                <a:picLocks noChangeAspect="1"/>
              </p:cNvPicPr>
              <p:nvPr/>
            </p:nvPicPr>
            <p:blipFill rotWithShape="1">
              <a:blip r:embed="rId7"/>
              <a:srcRect l="6906" r="11875" b="48015"/>
              <a:stretch/>
            </p:blipFill>
            <p:spPr>
              <a:xfrm>
                <a:off x="3771110" y="4286634"/>
                <a:ext cx="4477005" cy="1723383"/>
              </a:xfrm>
              <a:prstGeom prst="rect">
                <a:avLst/>
              </a:prstGeom>
            </p:spPr>
          </p:pic>
          <p:sp>
            <p:nvSpPr>
              <p:cNvPr id="34" name="Right Arrow 33"/>
              <p:cNvSpPr/>
              <p:nvPr/>
            </p:nvSpPr>
            <p:spPr>
              <a:xfrm>
                <a:off x="3022788" y="5088023"/>
                <a:ext cx="520512" cy="195349"/>
              </a:xfrm>
              <a:prstGeom prst="rightArrow">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Rectangle 38"/>
            <p:cNvSpPr/>
            <p:nvPr/>
          </p:nvSpPr>
          <p:spPr>
            <a:xfrm>
              <a:off x="6368838" y="5993262"/>
              <a:ext cx="1303475" cy="338554"/>
            </a:xfrm>
            <a:prstGeom prst="rect">
              <a:avLst/>
            </a:prstGeom>
          </p:spPr>
          <p:txBody>
            <a:bodyPr wrap="square">
              <a:spAutoFit/>
            </a:bodyPr>
            <a:lstStyle/>
            <a:p>
              <a:r>
                <a:rPr lang="en-US" sz="1600" b="1" dirty="0" smtClean="0"/>
                <a:t>MSLT Model</a:t>
              </a:r>
              <a:endParaRPr lang="en-US" sz="1600" b="1" dirty="0"/>
            </a:p>
          </p:txBody>
        </p:sp>
      </p:grpSp>
      <p:grpSp>
        <p:nvGrpSpPr>
          <p:cNvPr id="93" name="Group 92"/>
          <p:cNvGrpSpPr/>
          <p:nvPr/>
        </p:nvGrpSpPr>
        <p:grpSpPr>
          <a:xfrm>
            <a:off x="1042990" y="1134692"/>
            <a:ext cx="1656705" cy="708733"/>
            <a:chOff x="1202644" y="934667"/>
            <a:chExt cx="1656705" cy="708733"/>
          </a:xfrm>
        </p:grpSpPr>
        <mc:AlternateContent xmlns:mc="http://schemas.openxmlformats.org/markup-compatibility/2006" xmlns:a14="http://schemas.microsoft.com/office/drawing/2010/main">
          <mc:Choice Requires="a14">
            <p:sp>
              <p:nvSpPr>
                <p:cNvPr id="7" name="Flowchart: Magnetic Disk 6"/>
                <p:cNvSpPr/>
                <p:nvPr/>
              </p:nvSpPr>
              <p:spPr>
                <a:xfrm>
                  <a:off x="1202644" y="1315601"/>
                  <a:ext cx="394663" cy="28626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𝑠</m:t>
                            </m:r>
                          </m:e>
                          <m:sub>
                            <m:r>
                              <a:rPr lang="en-US" sz="1600">
                                <a:latin typeface="Cambria Math" panose="02040503050406030204" pitchFamily="18" charset="0"/>
                              </a:rPr>
                              <m:t>1</m:t>
                            </m:r>
                          </m:sub>
                        </m:sSub>
                      </m:oMath>
                    </m:oMathPara>
                  </a14:m>
                  <a:endParaRPr lang="en-US" sz="1600" dirty="0"/>
                </a:p>
              </p:txBody>
            </p:sp>
          </mc:Choice>
          <mc:Fallback xmlns="">
            <p:sp>
              <p:nvSpPr>
                <p:cNvPr id="7" name="Flowchart: Magnetic Disk 6"/>
                <p:cNvSpPr>
                  <a:spLocks noRot="1" noChangeAspect="1" noMove="1" noResize="1" noEditPoints="1" noAdjustHandles="1" noChangeArrowheads="1" noChangeShapeType="1" noTextEdit="1"/>
                </p:cNvSpPr>
                <p:nvPr/>
              </p:nvSpPr>
              <p:spPr>
                <a:xfrm>
                  <a:off x="1202644" y="1315601"/>
                  <a:ext cx="394663" cy="286267"/>
                </a:xfrm>
                <a:prstGeom prst="flowChartMagneticDisk">
                  <a:avLst/>
                </a:prstGeom>
                <a:blipFill rotWithShape="0">
                  <a:blip r:embed="rId8"/>
                  <a:stretch>
                    <a:fillRect b="-1020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Flowchart: Magnetic Disk 8"/>
                <p:cNvSpPr/>
                <p:nvPr/>
              </p:nvSpPr>
              <p:spPr>
                <a:xfrm>
                  <a:off x="1706497" y="1310728"/>
                  <a:ext cx="394663" cy="28626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𝑠</m:t>
                            </m:r>
                          </m:e>
                          <m:sub>
                            <m:r>
                              <a:rPr lang="en-US" sz="1600">
                                <a:latin typeface="Cambria Math" panose="02040503050406030204" pitchFamily="18" charset="0"/>
                              </a:rPr>
                              <m:t>2</m:t>
                            </m:r>
                          </m:sub>
                        </m:sSub>
                      </m:oMath>
                    </m:oMathPara>
                  </a14:m>
                  <a:endParaRPr lang="en-US" sz="1600" dirty="0"/>
                </a:p>
              </p:txBody>
            </p:sp>
          </mc:Choice>
          <mc:Fallback xmlns="">
            <p:sp>
              <p:nvSpPr>
                <p:cNvPr id="9" name="Flowchart: Magnetic Disk 8"/>
                <p:cNvSpPr>
                  <a:spLocks noRot="1" noChangeAspect="1" noMove="1" noResize="1" noEditPoints="1" noAdjustHandles="1" noChangeArrowheads="1" noChangeShapeType="1" noTextEdit="1"/>
                </p:cNvSpPr>
                <p:nvPr/>
              </p:nvSpPr>
              <p:spPr>
                <a:xfrm>
                  <a:off x="1706497" y="1310728"/>
                  <a:ext cx="394663" cy="286267"/>
                </a:xfrm>
                <a:prstGeom prst="flowChartMagneticDisk">
                  <a:avLst/>
                </a:prstGeom>
                <a:blipFill rotWithShape="0">
                  <a:blip r:embed="rId9"/>
                  <a:stretch>
                    <a:fillRect b="-10204"/>
                  </a:stretch>
                </a:blipFill>
              </p:spPr>
              <p:txBody>
                <a:bodyPr/>
                <a:lstStyle/>
                <a:p>
                  <a:r>
                    <a:rPr lang="en-US">
                      <a:noFill/>
                    </a:rPr>
                    <a:t> </a:t>
                  </a:r>
                </a:p>
              </p:txBody>
            </p:sp>
          </mc:Fallback>
        </mc:AlternateContent>
        <p:sp>
          <p:nvSpPr>
            <p:cNvPr id="10" name="Flowchart: Magnetic Disk 9"/>
            <p:cNvSpPr/>
            <p:nvPr/>
          </p:nvSpPr>
          <p:spPr>
            <a:xfrm>
              <a:off x="2415211" y="1310728"/>
              <a:ext cx="394663" cy="286267"/>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mc:AlternateContent xmlns:mc="http://schemas.openxmlformats.org/markup-compatibility/2006" xmlns:a14="http://schemas.microsoft.com/office/drawing/2010/main">
          <mc:Choice Requires="a14">
            <p:sp>
              <p:nvSpPr>
                <p:cNvPr id="13" name="Rectangle 12"/>
                <p:cNvSpPr/>
                <p:nvPr/>
              </p:nvSpPr>
              <p:spPr>
                <a:xfrm>
                  <a:off x="1342970" y="934667"/>
                  <a:ext cx="1516379" cy="338554"/>
                </a:xfrm>
                <a:prstGeom prst="rect">
                  <a:avLst/>
                </a:prstGeom>
              </p:spPr>
              <p:txBody>
                <a:bodyPr wrap="square">
                  <a:spAutoFit/>
                </a:bodyPr>
                <a:lstStyle/>
                <a:p>
                  <a14:m>
                    <m:oMath xmlns:m="http://schemas.openxmlformats.org/officeDocument/2006/math">
                      <m:r>
                        <a:rPr lang="en-US" sz="1600" b="1" i="1">
                          <a:latin typeface="Cambria Math" panose="02040503050406030204" pitchFamily="18" charset="0"/>
                        </a:rPr>
                        <m:t>𝑺</m:t>
                      </m:r>
                      <m:r>
                        <a:rPr lang="en-US" sz="160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𝑠</m:t>
                          </m:r>
                        </m:e>
                        <m:sub>
                          <m:r>
                            <a:rPr lang="en-US" sz="1600">
                              <a:latin typeface="Cambria Math" panose="02040503050406030204" pitchFamily="18" charset="0"/>
                            </a:rPr>
                            <m:t>1</m:t>
                          </m:r>
                        </m:sub>
                      </m:sSub>
                      <m:r>
                        <m:rPr>
                          <m:nor/>
                        </m:rPr>
                        <a:rPr lang="en-US" sz="1600"/>
                        <m:t>,</m:t>
                      </m:r>
                      <m:sSub>
                        <m:sSubPr>
                          <m:ctrlPr>
                            <a:rPr lang="en-US" sz="1600" i="1">
                              <a:latin typeface="Cambria Math" panose="02040503050406030204" pitchFamily="18" charset="0"/>
                            </a:rPr>
                          </m:ctrlPr>
                        </m:sSubPr>
                        <m:e>
                          <m:r>
                            <a:rPr lang="en-US" sz="1600" i="1">
                              <a:latin typeface="Cambria Math" panose="02040503050406030204" pitchFamily="18" charset="0"/>
                            </a:rPr>
                            <m:t>𝑠</m:t>
                          </m:r>
                        </m:e>
                        <m:sub>
                          <m:r>
                            <a:rPr lang="en-US" sz="1600">
                              <a:latin typeface="Cambria Math" panose="02040503050406030204" pitchFamily="18" charset="0"/>
                            </a:rPr>
                            <m:t>2</m:t>
                          </m:r>
                        </m:sub>
                      </m:sSub>
                    </m:oMath>
                  </a14:m>
                  <a:r>
                    <a:rPr lang="en-US" sz="1600" dirty="0"/>
                    <a:t>, …} </a:t>
                  </a:r>
                </a:p>
              </p:txBody>
            </p:sp>
          </mc:Choice>
          <mc:Fallback xmlns="">
            <p:sp>
              <p:nvSpPr>
                <p:cNvPr id="13" name="Rectangle 12"/>
                <p:cNvSpPr>
                  <a:spLocks noRot="1" noChangeAspect="1" noMove="1" noResize="1" noEditPoints="1" noAdjustHandles="1" noChangeArrowheads="1" noChangeShapeType="1" noTextEdit="1"/>
                </p:cNvSpPr>
                <p:nvPr/>
              </p:nvSpPr>
              <p:spPr>
                <a:xfrm>
                  <a:off x="1342970" y="934667"/>
                  <a:ext cx="1516379" cy="338554"/>
                </a:xfrm>
                <a:prstGeom prst="rect">
                  <a:avLst/>
                </a:prstGeom>
                <a:blipFill rotWithShape="0">
                  <a:blip r:embed="rId10"/>
                  <a:stretch>
                    <a:fillRect t="-5357" b="-21429"/>
                  </a:stretch>
                </a:blipFill>
              </p:spPr>
              <p:txBody>
                <a:bodyPr/>
                <a:lstStyle/>
                <a:p>
                  <a:r>
                    <a:rPr lang="en-US">
                      <a:noFill/>
                    </a:rPr>
                    <a:t> </a:t>
                  </a:r>
                </a:p>
              </p:txBody>
            </p:sp>
          </mc:Fallback>
        </mc:AlternateContent>
        <p:sp>
          <p:nvSpPr>
            <p:cNvPr id="43" name="Rectangle 42"/>
            <p:cNvSpPr/>
            <p:nvPr/>
          </p:nvSpPr>
          <p:spPr>
            <a:xfrm>
              <a:off x="2105109" y="1274068"/>
              <a:ext cx="343364" cy="369332"/>
            </a:xfrm>
            <a:prstGeom prst="rect">
              <a:avLst/>
            </a:prstGeom>
          </p:spPr>
          <p:txBody>
            <a:bodyPr wrap="none">
              <a:spAutoFit/>
            </a:bodyPr>
            <a:lstStyle/>
            <a:p>
              <a:r>
                <a:rPr lang="en-US" dirty="0"/>
                <a:t>…</a:t>
              </a:r>
            </a:p>
          </p:txBody>
        </p:sp>
      </p:grpSp>
      <p:grpSp>
        <p:nvGrpSpPr>
          <p:cNvPr id="94" name="Group 93"/>
          <p:cNvGrpSpPr/>
          <p:nvPr/>
        </p:nvGrpSpPr>
        <p:grpSpPr>
          <a:xfrm>
            <a:off x="1238929" y="1790902"/>
            <a:ext cx="1224054" cy="261442"/>
            <a:chOff x="1398583" y="1590877"/>
            <a:chExt cx="1224054" cy="261442"/>
          </a:xfrm>
        </p:grpSpPr>
        <p:cxnSp>
          <p:nvCxnSpPr>
            <p:cNvPr id="45" name="Straight Arrow Connector 44"/>
            <p:cNvCxnSpPr/>
            <p:nvPr/>
          </p:nvCxnSpPr>
          <p:spPr>
            <a:xfrm flipH="1">
              <a:off x="1398583" y="1590877"/>
              <a:ext cx="1" cy="2560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H="1">
              <a:off x="1901853" y="1596265"/>
              <a:ext cx="1" cy="2560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H="1">
              <a:off x="2622636" y="1596265"/>
              <a:ext cx="1" cy="2560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102" name="Group 101"/>
          <p:cNvGrpSpPr/>
          <p:nvPr/>
        </p:nvGrpSpPr>
        <p:grpSpPr>
          <a:xfrm>
            <a:off x="6453341" y="3834823"/>
            <a:ext cx="933868" cy="611587"/>
            <a:chOff x="6453341" y="3634798"/>
            <a:chExt cx="933868" cy="611587"/>
          </a:xfrm>
        </p:grpSpPr>
        <mc:AlternateContent xmlns:mc="http://schemas.openxmlformats.org/markup-compatibility/2006" xmlns:a14="http://schemas.microsoft.com/office/drawing/2010/main">
          <mc:Choice Requires="a14">
            <p:sp>
              <p:nvSpPr>
                <p:cNvPr id="15" name="Rectangle 14"/>
                <p:cNvSpPr/>
                <p:nvPr/>
              </p:nvSpPr>
              <p:spPr>
                <a:xfrm>
                  <a:off x="6453341" y="3634798"/>
                  <a:ext cx="933868" cy="338554"/>
                </a:xfrm>
                <a:prstGeom prst="rect">
                  <a:avLst/>
                </a:prstGeom>
              </p:spPr>
              <p:txBody>
                <a:bodyPr wrap="square">
                  <a:spAutoFit/>
                </a:bodyPr>
                <a:lstStyle/>
                <a:p>
                  <a14:m>
                    <m:oMath xmlns:m="http://schemas.openxmlformats.org/officeDocument/2006/math">
                      <m:r>
                        <a:rPr lang="en-US" sz="1600" b="1" i="1" smtClean="0">
                          <a:latin typeface="Cambria Math" panose="02040503050406030204" pitchFamily="18" charset="0"/>
                        </a:rPr>
                        <m:t>(</m:t>
                      </m:r>
                      <m:r>
                        <a:rPr lang="en-US" sz="1600" b="1" i="1">
                          <a:latin typeface="Cambria Math" panose="02040503050406030204" pitchFamily="18" charset="0"/>
                        </a:rPr>
                        <m:t>𝜽</m:t>
                      </m:r>
                    </m:oMath>
                  </a14:m>
                  <a:r>
                    <a:rPr lang="zh-CN" altLang="en-US" sz="1600" dirty="0" smtClean="0"/>
                    <a:t>，</a:t>
                  </a:r>
                  <a:r>
                    <a:rPr lang="en-US" sz="1600" dirty="0"/>
                    <a:t> </a:t>
                  </a:r>
                  <a14:m>
                    <m:oMath xmlns:m="http://schemas.openxmlformats.org/officeDocument/2006/math">
                      <m:r>
                        <a:rPr lang="en-US" sz="1600" b="1" i="1">
                          <a:latin typeface="Cambria Math" panose="02040503050406030204" pitchFamily="18" charset="0"/>
                        </a:rPr>
                        <m:t>𝝋</m:t>
                      </m:r>
                      <m:r>
                        <a:rPr lang="en-US" sz="1600" b="0" i="0" smtClean="0">
                          <a:latin typeface="Cambria Math" panose="02040503050406030204" pitchFamily="18" charset="0"/>
                        </a:rPr>
                        <m:t>)</m:t>
                      </m:r>
                    </m:oMath>
                  </a14:m>
                  <a:endParaRPr lang="en-US" sz="1600" dirty="0"/>
                </a:p>
              </p:txBody>
            </p:sp>
          </mc:Choice>
          <mc:Fallback xmlns="">
            <p:sp>
              <p:nvSpPr>
                <p:cNvPr id="15" name="Rectangle 14"/>
                <p:cNvSpPr>
                  <a:spLocks noRot="1" noChangeAspect="1" noMove="1" noResize="1" noEditPoints="1" noAdjustHandles="1" noChangeArrowheads="1" noChangeShapeType="1" noTextEdit="1"/>
                </p:cNvSpPr>
                <p:nvPr/>
              </p:nvSpPr>
              <p:spPr>
                <a:xfrm>
                  <a:off x="6453341" y="3634798"/>
                  <a:ext cx="933868" cy="338554"/>
                </a:xfrm>
                <a:prstGeom prst="rect">
                  <a:avLst/>
                </a:prstGeom>
                <a:blipFill rotWithShape="0">
                  <a:blip r:embed="rId11"/>
                  <a:stretch>
                    <a:fillRect l="-654" t="-8929" b="-17857"/>
                  </a:stretch>
                </a:blipFill>
              </p:spPr>
              <p:txBody>
                <a:bodyPr/>
                <a:lstStyle/>
                <a:p>
                  <a:r>
                    <a:rPr lang="en-US">
                      <a:noFill/>
                    </a:rPr>
                    <a:t> </a:t>
                  </a:r>
                </a:p>
              </p:txBody>
            </p:sp>
          </mc:Fallback>
        </mc:AlternateContent>
        <p:sp>
          <p:nvSpPr>
            <p:cNvPr id="50" name="Right Arrow 49"/>
            <p:cNvSpPr/>
            <p:nvPr/>
          </p:nvSpPr>
          <p:spPr>
            <a:xfrm rot="16200000">
              <a:off x="6746495" y="4002119"/>
              <a:ext cx="286309" cy="202223"/>
            </a:xfrm>
            <a:prstGeom prst="rightArrow">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p:cNvGrpSpPr/>
          <p:nvPr/>
        </p:nvGrpSpPr>
        <p:grpSpPr>
          <a:xfrm>
            <a:off x="5891975" y="2174189"/>
            <a:ext cx="1990864" cy="471412"/>
            <a:chOff x="5891975" y="1974164"/>
            <a:chExt cx="1990864" cy="471412"/>
          </a:xfrm>
        </p:grpSpPr>
        <p:sp>
          <p:nvSpPr>
            <p:cNvPr id="42" name="Rounded Rectangle 41"/>
            <p:cNvSpPr/>
            <p:nvPr/>
          </p:nvSpPr>
          <p:spPr>
            <a:xfrm>
              <a:off x="5891975" y="1974164"/>
              <a:ext cx="1990864" cy="30910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Skyline Detection</a:t>
              </a:r>
              <a:endParaRPr lang="en-US" sz="1400" dirty="0">
                <a:solidFill>
                  <a:schemeClr val="tx1"/>
                </a:solidFill>
              </a:endParaRPr>
            </a:p>
          </p:txBody>
        </p:sp>
        <p:cxnSp>
          <p:nvCxnSpPr>
            <p:cNvPr id="78" name="Straight Arrow Connector 77"/>
            <p:cNvCxnSpPr>
              <a:stCxn id="51" idx="0"/>
              <a:endCxn id="42" idx="2"/>
            </p:cNvCxnSpPr>
            <p:nvPr/>
          </p:nvCxnSpPr>
          <p:spPr>
            <a:xfrm flipH="1" flipV="1">
              <a:off x="6887407" y="2283270"/>
              <a:ext cx="1" cy="1623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cxnSp>
        <p:nvCxnSpPr>
          <p:cNvPr id="84" name="Elbow Connector 83"/>
          <p:cNvCxnSpPr>
            <a:stCxn id="42" idx="3"/>
            <a:endCxn id="51" idx="3"/>
          </p:cNvCxnSpPr>
          <p:nvPr/>
        </p:nvCxnSpPr>
        <p:spPr>
          <a:xfrm>
            <a:off x="7882839" y="2328742"/>
            <a:ext cx="12700" cy="471412"/>
          </a:xfrm>
          <a:prstGeom prst="bentConnector3">
            <a:avLst>
              <a:gd name="adj1" fmla="val 180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49" name="Right Arrow 48"/>
          <p:cNvSpPr/>
          <p:nvPr/>
        </p:nvSpPr>
        <p:spPr>
          <a:xfrm>
            <a:off x="4680544" y="2695919"/>
            <a:ext cx="1190914" cy="203325"/>
          </a:xfrm>
          <a:prstGeom prst="rightArrow">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p:cNvGrpSpPr/>
          <p:nvPr/>
        </p:nvGrpSpPr>
        <p:grpSpPr>
          <a:xfrm>
            <a:off x="2776850" y="1504504"/>
            <a:ext cx="3108785" cy="2126054"/>
            <a:chOff x="2776850" y="1304479"/>
            <a:chExt cx="3108785" cy="2126054"/>
          </a:xfrm>
        </p:grpSpPr>
        <mc:AlternateContent xmlns:mc="http://schemas.openxmlformats.org/markup-compatibility/2006" xmlns:a14="http://schemas.microsoft.com/office/drawing/2010/main">
          <mc:Choice Requires="a14">
            <p:sp>
              <p:nvSpPr>
                <p:cNvPr id="53" name="Rectangle 52"/>
                <p:cNvSpPr/>
                <p:nvPr/>
              </p:nvSpPr>
              <p:spPr>
                <a:xfrm>
                  <a:off x="4581583" y="2654790"/>
                  <a:ext cx="1304052" cy="73866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1400" b="1" i="1" smtClean="0">
                                <a:latin typeface="Cambria Math" panose="02040503050406030204" pitchFamily="18" charset="0"/>
                              </a:rPr>
                            </m:ctrlPr>
                          </m:sSupPr>
                          <m:e>
                            <m:r>
                              <a:rPr lang="en-US" sz="1400" b="1" i="1" smtClean="0">
                                <a:latin typeface="Cambria Math" panose="02040503050406030204" pitchFamily="18" charset="0"/>
                              </a:rPr>
                              <m:t>𝓣</m:t>
                            </m:r>
                          </m:e>
                          <m:sup>
                            <m:r>
                              <a:rPr lang="en-US" sz="1400" b="1" i="1" smtClean="0">
                                <a:latin typeface="Cambria Math" panose="02040503050406030204" pitchFamily="18" charset="0"/>
                              </a:rPr>
                              <m:t>′</m:t>
                            </m:r>
                          </m:sup>
                        </m:sSup>
                        <m:r>
                          <a:rPr lang="en-US" sz="1400" i="1">
                            <a:latin typeface="Cambria Math" panose="02040503050406030204" pitchFamily="18" charset="0"/>
                          </a:rPr>
                          <m:t>=</m:t>
                        </m:r>
                      </m:oMath>
                    </m:oMathPara>
                  </a14:m>
                  <a:endParaRPr lang="en-US" sz="1400" i="1" dirty="0" smtClean="0">
                    <a:latin typeface="Cambria Math" panose="02040503050406030204" pitchFamily="18" charset="0"/>
                  </a:endParaRPr>
                </a:p>
                <a:p>
                  <a:pPr algn="ctr"/>
                  <a14:m>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rPr>
                            <m:t>{&lt;</m:t>
                          </m:r>
                          <m:r>
                            <a:rPr lang="en-US" sz="1400" i="1">
                              <a:latin typeface="Cambria Math" panose="02040503050406030204" pitchFamily="18" charset="0"/>
                            </a:rPr>
                            <m:t>𝑟</m:t>
                          </m:r>
                        </m:e>
                        <m:sub>
                          <m:r>
                            <a:rPr lang="en-US" sz="1400" i="1">
                              <a:latin typeface="Cambria Math" panose="02040503050406030204" pitchFamily="18" charset="0"/>
                            </a:rPr>
                            <m:t>1</m:t>
                          </m:r>
                        </m:sub>
                      </m:sSub>
                      <m:r>
                        <a:rPr lang="en-US" sz="1400" i="1">
                          <a:latin typeface="Cambria Math" panose="02040503050406030204" pitchFamily="18" charset="0"/>
                        </a:rPr>
                        <m:t>, </m:t>
                      </m:r>
                      <m:sSub>
                        <m:sSubPr>
                          <m:ctrlPr>
                            <a:rPr lang="en-US" sz="1400" i="1">
                              <a:latin typeface="Cambria Math" panose="02040503050406030204" pitchFamily="18" charset="0"/>
                            </a:rPr>
                          </m:ctrlPr>
                        </m:sSubPr>
                        <m:e>
                          <m:sSub>
                            <m:sSubPr>
                              <m:ctrlPr>
                                <a:rPr lang="en-US" sz="1400" i="1" smtClean="0">
                                  <a:latin typeface="Cambria Math" panose="02040503050406030204" pitchFamily="18" charset="0"/>
                                </a:rPr>
                              </m:ctrlPr>
                            </m:sSubPr>
                            <m:e>
                              <m:r>
                                <a:rPr lang="en-US" sz="1400" i="1">
                                  <a:latin typeface="Cambria Math" panose="02040503050406030204" pitchFamily="18" charset="0"/>
                                </a:rPr>
                                <m:t>𝑟</m:t>
                              </m:r>
                            </m:e>
                            <m:sub>
                              <m:r>
                                <a:rPr lang="en-US" sz="1400" i="1">
                                  <a:latin typeface="Cambria Math" panose="02040503050406030204" pitchFamily="18" charset="0"/>
                                </a:rPr>
                                <m:t>2</m:t>
                              </m:r>
                            </m:sub>
                          </m:sSub>
                          <m:r>
                            <m:rPr>
                              <m:nor/>
                            </m:rPr>
                            <a:rPr lang="en-US" sz="1400"/>
                            <m:t>,</m:t>
                          </m:r>
                          <m:r>
                            <a:rPr lang="en-US" sz="1400" i="1">
                              <a:latin typeface="Cambria Math" panose="02040503050406030204" pitchFamily="18" charset="0"/>
                            </a:rPr>
                            <m:t>𝑟</m:t>
                          </m:r>
                        </m:e>
                        <m:sub>
                          <m:r>
                            <a:rPr lang="en-US" sz="1400" b="0" i="1" smtClean="0">
                              <a:latin typeface="Cambria Math" panose="02040503050406030204" pitchFamily="18" charset="0"/>
                            </a:rPr>
                            <m:t>4</m:t>
                          </m:r>
                        </m:sub>
                      </m:sSub>
                      <m:r>
                        <a:rPr lang="en-US" sz="1400" i="1" smtClean="0">
                          <a:latin typeface="Cambria Math" panose="02040503050406030204" pitchFamily="18" charset="0"/>
                        </a:rPr>
                        <m:t>&gt;</m:t>
                      </m:r>
                      <m:r>
                        <a:rPr lang="en-US" sz="1400" b="0" i="1" smtClean="0">
                          <a:latin typeface="Cambria Math" panose="02040503050406030204" pitchFamily="18" charset="0"/>
                        </a:rPr>
                        <m:t>,</m:t>
                      </m:r>
                    </m:oMath>
                  </a14:m>
                  <a:r>
                    <a:rPr lang="en-US" sz="1400" dirty="0"/>
                    <a:t> </a:t>
                  </a:r>
                  <a:endParaRPr lang="en-US" sz="1400" b="0" i="0" dirty="0" smtClean="0">
                    <a:latin typeface="Cambria Math" panose="02040503050406030204" pitchFamily="18" charset="0"/>
                  </a:endParaRPr>
                </a:p>
                <a:p>
                  <a:pPr algn="ctr"/>
                  <a14:m>
                    <m:oMath xmlns:m="http://schemas.openxmlformats.org/officeDocument/2006/math">
                      <m:r>
                        <a:rPr lang="en-US" sz="1400" b="0" i="0" smtClean="0">
                          <a:latin typeface="Cambria Math" panose="02040503050406030204" pitchFamily="18" charset="0"/>
                        </a:rPr>
                        <m:t>&lt;</m:t>
                      </m:r>
                      <m:sSub>
                        <m:sSubPr>
                          <m:ctrlPr>
                            <a:rPr lang="en-US" sz="1400" i="1">
                              <a:latin typeface="Cambria Math" panose="02040503050406030204" pitchFamily="18" charset="0"/>
                            </a:rPr>
                          </m:ctrlPr>
                        </m:sSubPr>
                        <m:e>
                          <m:r>
                            <a:rPr lang="en-US" sz="1400" i="1">
                              <a:latin typeface="Cambria Math" panose="02040503050406030204" pitchFamily="18" charset="0"/>
                            </a:rPr>
                            <m:t>𝑟</m:t>
                          </m:r>
                        </m:e>
                        <m:sub>
                          <m:r>
                            <a:rPr lang="en-US" sz="1400" b="0" i="1" smtClean="0">
                              <a:latin typeface="Cambria Math" panose="02040503050406030204" pitchFamily="18" charset="0"/>
                            </a:rPr>
                            <m:t>6</m:t>
                          </m:r>
                        </m:sub>
                      </m:sSub>
                      <m:r>
                        <m:rPr>
                          <m:nor/>
                        </m:rPr>
                        <a:rPr lang="en-US" sz="1400"/>
                        <m:t>,</m:t>
                      </m:r>
                      <m:sSub>
                        <m:sSubPr>
                          <m:ctrlPr>
                            <a:rPr lang="en-US" sz="1400" i="1">
                              <a:latin typeface="Cambria Math" panose="02040503050406030204" pitchFamily="18" charset="0"/>
                            </a:rPr>
                          </m:ctrlPr>
                        </m:sSubPr>
                        <m:e>
                          <m:r>
                            <a:rPr lang="en-US" sz="1400" i="1">
                              <a:latin typeface="Cambria Math" panose="02040503050406030204" pitchFamily="18" charset="0"/>
                            </a:rPr>
                            <m:t>𝑟</m:t>
                          </m:r>
                        </m:e>
                        <m:sub>
                          <m:r>
                            <a:rPr lang="en-US" sz="1400" b="0" i="1" smtClean="0">
                              <a:latin typeface="Cambria Math" panose="02040503050406030204" pitchFamily="18" charset="0"/>
                            </a:rPr>
                            <m:t>7</m:t>
                          </m:r>
                        </m:sub>
                      </m:sSub>
                      <m:r>
                        <a:rPr lang="en-US" sz="1400" i="1">
                          <a:latin typeface="Cambria Math" panose="02040503050406030204" pitchFamily="18" charset="0"/>
                        </a:rPr>
                        <m:t>&gt;</m:t>
                      </m:r>
                    </m:oMath>
                  </a14:m>
                  <a:r>
                    <a:rPr lang="en-US" sz="1400" dirty="0"/>
                    <a:t>…</a:t>
                  </a:r>
                  <a:r>
                    <a:rPr lang="en-US" sz="1400" dirty="0" smtClean="0"/>
                    <a:t>}</a:t>
                  </a:r>
                  <a:endParaRPr lang="en-US" sz="1400" dirty="0"/>
                </a:p>
              </p:txBody>
            </p:sp>
          </mc:Choice>
          <mc:Fallback xmlns="">
            <p:sp>
              <p:nvSpPr>
                <p:cNvPr id="53" name="Rectangle 52"/>
                <p:cNvSpPr>
                  <a:spLocks noRot="1" noChangeAspect="1" noMove="1" noResize="1" noEditPoints="1" noAdjustHandles="1" noChangeArrowheads="1" noChangeShapeType="1" noTextEdit="1"/>
                </p:cNvSpPr>
                <p:nvPr/>
              </p:nvSpPr>
              <p:spPr>
                <a:xfrm>
                  <a:off x="4581583" y="2654790"/>
                  <a:ext cx="1304052" cy="738664"/>
                </a:xfrm>
                <a:prstGeom prst="rect">
                  <a:avLst/>
                </a:prstGeom>
                <a:blipFill rotWithShape="0">
                  <a:blip r:embed="rId12"/>
                  <a:stretch>
                    <a:fillRect b="-8264"/>
                  </a:stretch>
                </a:blipFill>
              </p:spPr>
              <p:txBody>
                <a:bodyPr/>
                <a:lstStyle/>
                <a:p>
                  <a:r>
                    <a:rPr lang="en-US">
                      <a:noFill/>
                    </a:rPr>
                    <a:t> </a:t>
                  </a:r>
                </a:p>
              </p:txBody>
            </p:sp>
          </mc:Fallback>
        </mc:AlternateContent>
        <p:grpSp>
          <p:nvGrpSpPr>
            <p:cNvPr id="103" name="Group 102"/>
            <p:cNvGrpSpPr/>
            <p:nvPr/>
          </p:nvGrpSpPr>
          <p:grpSpPr>
            <a:xfrm>
              <a:off x="2776850" y="1304479"/>
              <a:ext cx="2400701" cy="2126054"/>
              <a:chOff x="2776850" y="1304479"/>
              <a:chExt cx="2400701" cy="2126054"/>
            </a:xfrm>
          </p:grpSpPr>
          <p:sp>
            <p:nvSpPr>
              <p:cNvPr id="33" name="Right Arrow 32"/>
              <p:cNvSpPr/>
              <p:nvPr/>
            </p:nvSpPr>
            <p:spPr>
              <a:xfrm>
                <a:off x="2776850" y="2496996"/>
                <a:ext cx="339344" cy="202223"/>
              </a:xfrm>
              <a:prstGeom prst="rightArrow">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p:nvPr/>
            </p:nvPicPr>
            <p:blipFill rotWithShape="1">
              <a:blip r:embed="rId13">
                <a:extLst>
                  <a:ext uri="{28A0092B-C50C-407E-A947-70E740481C1C}">
                    <a14:useLocalDpi xmlns:a14="http://schemas.microsoft.com/office/drawing/2010/main" val="0"/>
                  </a:ext>
                </a:extLst>
              </a:blip>
              <a:srcRect l="51795" r="22326" b="22688"/>
              <a:stretch/>
            </p:blipFill>
            <p:spPr bwMode="auto">
              <a:xfrm>
                <a:off x="3186966" y="1857922"/>
                <a:ext cx="1493578" cy="1572611"/>
              </a:xfrm>
              <a:prstGeom prst="rect">
                <a:avLst/>
              </a:prstGeom>
              <a:noFill/>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91" name="Rectangle 90"/>
                  <p:cNvSpPr/>
                  <p:nvPr/>
                </p:nvSpPr>
                <p:spPr>
                  <a:xfrm>
                    <a:off x="2818333" y="1304479"/>
                    <a:ext cx="2359218" cy="523220"/>
                  </a:xfrm>
                  <a:prstGeom prst="rect">
                    <a:avLst/>
                  </a:prstGeom>
                </p:spPr>
                <p:txBody>
                  <a:bodyPr wrap="square">
                    <a:spAutoFit/>
                  </a:bodyPr>
                  <a:lstStyle/>
                  <a:p>
                    <a:pPr algn="ctr"/>
                    <a:r>
                      <a:rPr lang="en-US" sz="1400" dirty="0" err="1" smtClean="0">
                        <a:solidFill>
                          <a:srgbClr val="000000"/>
                        </a:solidFill>
                        <a:latin typeface="Times New Roman" panose="02020603050405020304" pitchFamily="18" charset="0"/>
                        <a:ea typeface="宋体" panose="02010600030101010101" pitchFamily="2" charset="-122"/>
                      </a:rPr>
                      <a:t>Circel_Based_Spatial_Check</a:t>
                    </a:r>
                    <a:endParaRPr lang="en-US" sz="1400" dirty="0" smtClean="0">
                      <a:solidFill>
                        <a:srgbClr val="000000"/>
                      </a:solidFill>
                      <a:latin typeface="Times New Roman" panose="02020603050405020304" pitchFamily="18" charset="0"/>
                      <a:ea typeface="宋体" panose="02010600030101010101" pitchFamily="2" charset="-122"/>
                    </a:endParaRPr>
                  </a:p>
                  <a:p>
                    <a:pPr algn="ctr"/>
                    <a:r>
                      <a:rPr lang="en-US" sz="1400" dirty="0" smtClean="0"/>
                      <a:t>(spatial constraint </a:t>
                    </a:r>
                    <a14:m>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rPr>
                              <m:t>𝛿</m:t>
                            </m:r>
                          </m:e>
                          <m:sub>
                            <m:r>
                              <a:rPr lang="en-US" sz="1400" i="1">
                                <a:latin typeface="Cambria Math" panose="02040503050406030204" pitchFamily="18" charset="0"/>
                              </a:rPr>
                              <m:t>𝑑</m:t>
                            </m:r>
                          </m:sub>
                        </m:sSub>
                      </m:oMath>
                    </a14:m>
                    <a:r>
                      <a:rPr lang="en-US" sz="1400" dirty="0" smtClean="0">
                        <a:solidFill>
                          <a:srgbClr val="000000"/>
                        </a:solidFill>
                        <a:effectLst/>
                        <a:latin typeface="Times New Roman" panose="02020603050405020304" pitchFamily="18" charset="0"/>
                        <a:ea typeface="宋体" panose="02010600030101010101" pitchFamily="2" charset="-122"/>
                      </a:rPr>
                      <a:t>)</a:t>
                    </a:r>
                    <a:endParaRPr lang="en-US" sz="1400" dirty="0"/>
                  </a:p>
                </p:txBody>
              </p:sp>
            </mc:Choice>
            <mc:Fallback xmlns="">
              <p:sp>
                <p:nvSpPr>
                  <p:cNvPr id="91" name="Rectangle 90"/>
                  <p:cNvSpPr>
                    <a:spLocks noRot="1" noChangeAspect="1" noMove="1" noResize="1" noEditPoints="1" noAdjustHandles="1" noChangeArrowheads="1" noChangeShapeType="1" noTextEdit="1"/>
                  </p:cNvSpPr>
                  <p:nvPr/>
                </p:nvSpPr>
                <p:spPr>
                  <a:xfrm>
                    <a:off x="2818333" y="1304479"/>
                    <a:ext cx="2359218" cy="523220"/>
                  </a:xfrm>
                  <a:prstGeom prst="rect">
                    <a:avLst/>
                  </a:prstGeom>
                  <a:blipFill rotWithShape="0">
                    <a:blip r:embed="rId14"/>
                    <a:stretch>
                      <a:fillRect t="-2326" b="-10465"/>
                    </a:stretch>
                  </a:blipFill>
                </p:spPr>
                <p:txBody>
                  <a:bodyPr/>
                  <a:lstStyle/>
                  <a:p>
                    <a:r>
                      <a:rPr lang="en-US">
                        <a:noFill/>
                      </a:rPr>
                      <a:t> </a:t>
                    </a:r>
                  </a:p>
                </p:txBody>
              </p:sp>
            </mc:Fallback>
          </mc:AlternateContent>
        </p:grpSp>
      </p:grpSp>
      <p:grpSp>
        <p:nvGrpSpPr>
          <p:cNvPr id="111" name="Group 110"/>
          <p:cNvGrpSpPr/>
          <p:nvPr/>
        </p:nvGrpSpPr>
        <p:grpSpPr>
          <a:xfrm>
            <a:off x="5891976" y="2645601"/>
            <a:ext cx="1990863" cy="572524"/>
            <a:chOff x="5891976" y="2445576"/>
            <a:chExt cx="1990863" cy="572524"/>
          </a:xfrm>
        </p:grpSpPr>
        <p:cxnSp>
          <p:nvCxnSpPr>
            <p:cNvPr id="59" name="Straight Arrow Connector 58"/>
            <p:cNvCxnSpPr>
              <a:stCxn id="36" idx="0"/>
              <a:endCxn id="51" idx="2"/>
            </p:cNvCxnSpPr>
            <p:nvPr/>
          </p:nvCxnSpPr>
          <p:spPr>
            <a:xfrm flipV="1">
              <a:off x="6887408" y="2754682"/>
              <a:ext cx="0" cy="2634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07" name="Group 106"/>
            <p:cNvGrpSpPr/>
            <p:nvPr/>
          </p:nvGrpSpPr>
          <p:grpSpPr>
            <a:xfrm>
              <a:off x="5891976" y="2445576"/>
              <a:ext cx="1990863" cy="562999"/>
              <a:chOff x="5891976" y="2445576"/>
              <a:chExt cx="1990863" cy="562999"/>
            </a:xfrm>
          </p:grpSpPr>
          <p:sp>
            <p:nvSpPr>
              <p:cNvPr id="51" name="Rounded Rectangle 50"/>
              <p:cNvSpPr/>
              <p:nvPr/>
            </p:nvSpPr>
            <p:spPr>
              <a:xfrm>
                <a:off x="5891976" y="2445576"/>
                <a:ext cx="1990863" cy="30910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LRT</a:t>
                </a:r>
                <a:endParaRPr lang="en-US" sz="1400" dirty="0">
                  <a:solidFill>
                    <a:schemeClr val="tx1"/>
                  </a:solidFill>
                </a:endParaRPr>
              </a:p>
            </p:txBody>
          </p:sp>
          <p:cxnSp>
            <p:nvCxnSpPr>
              <p:cNvPr id="97" name="Straight Arrow Connector 96"/>
              <p:cNvCxnSpPr/>
              <p:nvPr/>
            </p:nvCxnSpPr>
            <p:spPr>
              <a:xfrm flipV="1">
                <a:off x="6338768" y="2754682"/>
                <a:ext cx="0" cy="2538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flipV="1">
                <a:off x="7386137" y="2754682"/>
                <a:ext cx="0" cy="2538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grpSp>
        <p:nvGrpSpPr>
          <p:cNvPr id="115" name="Group 114"/>
          <p:cNvGrpSpPr/>
          <p:nvPr/>
        </p:nvGrpSpPr>
        <p:grpSpPr>
          <a:xfrm>
            <a:off x="5990570" y="244475"/>
            <a:ext cx="2046868" cy="1781175"/>
            <a:chOff x="5990570" y="244475"/>
            <a:chExt cx="2046868" cy="1781175"/>
          </a:xfrm>
        </p:grpSpPr>
        <p:pic>
          <p:nvPicPr>
            <p:cNvPr id="112" name="Picture 111"/>
            <p:cNvPicPr>
              <a:picLocks noChangeAspect="1"/>
            </p:cNvPicPr>
            <p:nvPr/>
          </p:nvPicPr>
          <p:blipFill rotWithShape="1">
            <a:blip r:embed="rId15"/>
            <a:srcRect b="15646"/>
            <a:stretch/>
          </p:blipFill>
          <p:spPr>
            <a:xfrm>
              <a:off x="5990570" y="244475"/>
              <a:ext cx="2046868" cy="1482725"/>
            </a:xfrm>
            <a:prstGeom prst="rect">
              <a:avLst/>
            </a:prstGeom>
          </p:spPr>
        </p:pic>
        <p:sp>
          <p:nvSpPr>
            <p:cNvPr id="114" name="Right Arrow 113"/>
            <p:cNvSpPr/>
            <p:nvPr/>
          </p:nvSpPr>
          <p:spPr>
            <a:xfrm rot="16200000">
              <a:off x="6728820" y="1785872"/>
              <a:ext cx="279400" cy="200155"/>
            </a:xfrm>
            <a:prstGeom prst="rightArrow">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7" name="Picture 66"/>
          <p:cNvPicPr/>
          <p:nvPr/>
        </p:nvPicPr>
        <p:blipFill rotWithShape="1">
          <a:blip r:embed="rId16" cstate="print">
            <a:extLst>
              <a:ext uri="{28A0092B-C50C-407E-A947-70E740481C1C}">
                <a14:useLocalDpi xmlns:a14="http://schemas.microsoft.com/office/drawing/2010/main" val="0"/>
              </a:ext>
            </a:extLst>
          </a:blip>
          <a:srcRect l="6076" t="7073" r="61691" b="16299"/>
          <a:stretch/>
        </p:blipFill>
        <p:spPr bwMode="auto">
          <a:xfrm>
            <a:off x="8230376" y="2107430"/>
            <a:ext cx="870144" cy="737860"/>
          </a:xfrm>
          <a:prstGeom prst="rect">
            <a:avLst/>
          </a:prstGeom>
          <a:noFill/>
          <a:ln>
            <a:noFill/>
          </a:ln>
          <a:extLst>
            <a:ext uri="{53640926-AAD7-44D8-BBD7-CCE9431645EC}">
              <a14:shadowObscured xmlns:a14="http://schemas.microsoft.com/office/drawing/2010/main"/>
            </a:ext>
          </a:extLst>
        </p:spPr>
      </p:pic>
      <p:sp>
        <p:nvSpPr>
          <p:cNvPr id="6" name="Freeform 5"/>
          <p:cNvSpPr/>
          <p:nvPr/>
        </p:nvSpPr>
        <p:spPr>
          <a:xfrm>
            <a:off x="1855734" y="2169517"/>
            <a:ext cx="217827" cy="267807"/>
          </a:xfrm>
          <a:custGeom>
            <a:avLst/>
            <a:gdLst>
              <a:gd name="connsiteX0" fmla="*/ 70697 w 217827"/>
              <a:gd name="connsiteY0" fmla="*/ 4564 h 267807"/>
              <a:gd name="connsiteX1" fmla="*/ 8785 w 217827"/>
              <a:gd name="connsiteY1" fmla="*/ 168871 h 267807"/>
              <a:gd name="connsiteX2" fmla="*/ 13547 w 217827"/>
              <a:gd name="connsiteY2" fmla="*/ 178396 h 267807"/>
              <a:gd name="connsiteX3" fmla="*/ 130229 w 217827"/>
              <a:gd name="connsiteY3" fmla="*/ 256977 h 267807"/>
              <a:gd name="connsiteX4" fmla="*/ 137372 w 217827"/>
              <a:gd name="connsiteY4" fmla="*/ 264121 h 267807"/>
              <a:gd name="connsiteX5" fmla="*/ 151660 w 217827"/>
              <a:gd name="connsiteY5" fmla="*/ 228402 h 267807"/>
              <a:gd name="connsiteX6" fmla="*/ 208810 w 217827"/>
              <a:gd name="connsiteY6" fmla="*/ 111721 h 267807"/>
              <a:gd name="connsiteX7" fmla="*/ 208810 w 217827"/>
              <a:gd name="connsiteY7" fmla="*/ 97433 h 267807"/>
              <a:gd name="connsiteX8" fmla="*/ 123085 w 217827"/>
              <a:gd name="connsiteY8" fmla="*/ 49808 h 267807"/>
              <a:gd name="connsiteX9" fmla="*/ 70697 w 217827"/>
              <a:gd name="connsiteY9" fmla="*/ 4564 h 267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827" h="267807">
                <a:moveTo>
                  <a:pt x="70697" y="4564"/>
                </a:moveTo>
                <a:cubicBezTo>
                  <a:pt x="51647" y="24408"/>
                  <a:pt x="18310" y="139899"/>
                  <a:pt x="8785" y="168871"/>
                </a:cubicBezTo>
                <a:cubicBezTo>
                  <a:pt x="-740" y="197843"/>
                  <a:pt x="-6694" y="163712"/>
                  <a:pt x="13547" y="178396"/>
                </a:cubicBezTo>
                <a:cubicBezTo>
                  <a:pt x="33788" y="193080"/>
                  <a:pt x="109592" y="242690"/>
                  <a:pt x="130229" y="256977"/>
                </a:cubicBezTo>
                <a:cubicBezTo>
                  <a:pt x="150866" y="271264"/>
                  <a:pt x="133800" y="268883"/>
                  <a:pt x="137372" y="264121"/>
                </a:cubicBezTo>
                <a:cubicBezTo>
                  <a:pt x="140944" y="259359"/>
                  <a:pt x="139754" y="253802"/>
                  <a:pt x="151660" y="228402"/>
                </a:cubicBezTo>
                <a:cubicBezTo>
                  <a:pt x="163566" y="203002"/>
                  <a:pt x="199285" y="133549"/>
                  <a:pt x="208810" y="111721"/>
                </a:cubicBezTo>
                <a:cubicBezTo>
                  <a:pt x="218335" y="89893"/>
                  <a:pt x="223097" y="107752"/>
                  <a:pt x="208810" y="97433"/>
                </a:cubicBezTo>
                <a:cubicBezTo>
                  <a:pt x="194523" y="87114"/>
                  <a:pt x="145707" y="64492"/>
                  <a:pt x="123085" y="49808"/>
                </a:cubicBezTo>
                <a:cubicBezTo>
                  <a:pt x="100463" y="35124"/>
                  <a:pt x="89747" y="-15280"/>
                  <a:pt x="70697" y="4564"/>
                </a:cubicBezTo>
                <a:close/>
              </a:path>
            </a:pathLst>
          </a:custGeom>
          <a:solidFill>
            <a:srgbClr val="5B9BD5">
              <a:alpha val="58824"/>
            </a:srgb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1971881" y="4143911"/>
            <a:ext cx="1708610" cy="991010"/>
            <a:chOff x="1971881" y="4143911"/>
            <a:chExt cx="1708610" cy="991010"/>
          </a:xfrm>
        </p:grpSpPr>
        <p:grpSp>
          <p:nvGrpSpPr>
            <p:cNvPr id="99" name="Group 98"/>
            <p:cNvGrpSpPr/>
            <p:nvPr/>
          </p:nvGrpSpPr>
          <p:grpSpPr>
            <a:xfrm>
              <a:off x="1971881" y="4143911"/>
              <a:ext cx="1599697" cy="991010"/>
              <a:chOff x="2131535" y="3943886"/>
              <a:chExt cx="1599697" cy="991010"/>
            </a:xfrm>
          </p:grpSpPr>
          <p:grpSp>
            <p:nvGrpSpPr>
              <p:cNvPr id="31" name="Group 30"/>
              <p:cNvGrpSpPr/>
              <p:nvPr/>
            </p:nvGrpSpPr>
            <p:grpSpPr>
              <a:xfrm>
                <a:off x="2131535" y="4491983"/>
                <a:ext cx="388143" cy="442913"/>
                <a:chOff x="4300538" y="2126456"/>
                <a:chExt cx="388143" cy="442913"/>
              </a:xfrm>
            </p:grpSpPr>
            <p:cxnSp>
              <p:nvCxnSpPr>
                <p:cNvPr id="17" name="Straight Connector 16"/>
                <p:cNvCxnSpPr/>
                <p:nvPr/>
              </p:nvCxnSpPr>
              <p:spPr>
                <a:xfrm flipH="1">
                  <a:off x="4300538" y="2126456"/>
                  <a:ext cx="145256" cy="140494"/>
                </a:xfrm>
                <a:prstGeom prst="line">
                  <a:avLst/>
                </a:prstGeom>
                <a:ln w="12700">
                  <a:solidFill>
                    <a:srgbClr val="C00000"/>
                  </a:solidFill>
                  <a:prstDash val="soli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445794" y="2126456"/>
                  <a:ext cx="240506" cy="0"/>
                </a:xfrm>
                <a:prstGeom prst="line">
                  <a:avLst/>
                </a:prstGeom>
                <a:ln w="12700">
                  <a:solidFill>
                    <a:srgbClr val="C00000"/>
                  </a:solidFill>
                  <a:prstDash val="soli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300538" y="2266950"/>
                  <a:ext cx="240506" cy="0"/>
                </a:xfrm>
                <a:prstGeom prst="line">
                  <a:avLst/>
                </a:prstGeom>
                <a:ln w="12700">
                  <a:solidFill>
                    <a:srgbClr val="C00000"/>
                  </a:solidFill>
                  <a:prstDash val="soli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4541044" y="2134239"/>
                  <a:ext cx="145256" cy="140494"/>
                </a:xfrm>
                <a:prstGeom prst="line">
                  <a:avLst/>
                </a:prstGeom>
                <a:ln w="12700">
                  <a:solidFill>
                    <a:srgbClr val="C00000"/>
                  </a:solidFill>
                  <a:prstDash val="soli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300538" y="2569369"/>
                  <a:ext cx="240506" cy="0"/>
                </a:xfrm>
                <a:prstGeom prst="line">
                  <a:avLst/>
                </a:prstGeom>
                <a:ln w="12700">
                  <a:solidFill>
                    <a:srgbClr val="C00000"/>
                  </a:solidFill>
                  <a:prstDash val="soli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4541044" y="2433638"/>
                  <a:ext cx="145256" cy="135731"/>
                </a:xfrm>
                <a:prstGeom prst="line">
                  <a:avLst/>
                </a:prstGeom>
                <a:ln w="12700">
                  <a:solidFill>
                    <a:srgbClr val="C00000"/>
                  </a:solidFill>
                  <a:prstDash val="solid"/>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300538" y="2274733"/>
                  <a:ext cx="0" cy="294636"/>
                </a:xfrm>
                <a:prstGeom prst="line">
                  <a:avLst/>
                </a:prstGeom>
                <a:ln w="12700">
                  <a:solidFill>
                    <a:srgbClr val="C00000"/>
                  </a:solidFill>
                  <a:prstDash val="soli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541044" y="2274733"/>
                  <a:ext cx="0" cy="294636"/>
                </a:xfrm>
                <a:prstGeom prst="line">
                  <a:avLst/>
                </a:prstGeom>
                <a:ln w="12700">
                  <a:solidFill>
                    <a:srgbClr val="C00000"/>
                  </a:solidFill>
                  <a:prstDash val="solid"/>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688681" y="2131858"/>
                  <a:ext cx="0" cy="294636"/>
                </a:xfrm>
                <a:prstGeom prst="line">
                  <a:avLst/>
                </a:prstGeom>
                <a:ln w="1270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2" name="Rectangle 31"/>
                  <p:cNvSpPr/>
                  <p:nvPr/>
                </p:nvSpPr>
                <p:spPr>
                  <a:xfrm>
                    <a:off x="2221720" y="3943886"/>
                    <a:ext cx="1509512" cy="307777"/>
                  </a:xfrm>
                  <a:prstGeom prst="rect">
                    <a:avLst/>
                  </a:prstGeom>
                </p:spPr>
                <p:txBody>
                  <a:bodyPr wrap="square">
                    <a:spAutoFit/>
                  </a:bodyPr>
                  <a:lstStyle/>
                  <a:p>
                    <a:r>
                      <a:rPr lang="en-US" sz="1400" dirty="0">
                        <a:latin typeface="Times New Roman" panose="02020603050405020304" pitchFamily="18" charset="0"/>
                        <a:ea typeface="宋体" panose="02010600030101010101" pitchFamily="2" charset="-122"/>
                      </a:rPr>
                      <a:t>An entry </a:t>
                    </a:r>
                    <a14:m>
                      <m:oMath xmlns:m="http://schemas.openxmlformats.org/officeDocument/2006/math">
                        <m:r>
                          <a:rPr lang="en-US" sz="1400" i="1">
                            <a:effectLst/>
                            <a:latin typeface="Cambria Math" panose="02040503050406030204" pitchFamily="18" charset="0"/>
                            <a:ea typeface="宋体" panose="02010600030101010101" pitchFamily="2" charset="-122"/>
                            <a:cs typeface="Times New Roman" panose="02020603050405020304" pitchFamily="18" charset="0"/>
                          </a:rPr>
                          <m:t>&lt;</m:t>
                        </m:r>
                        <m:r>
                          <a:rPr lang="en-US" sz="1400" i="1">
                            <a:effectLst/>
                            <a:latin typeface="Cambria Math" panose="02040503050406030204" pitchFamily="18" charset="0"/>
                            <a:ea typeface="宋体" panose="02010600030101010101" pitchFamily="2" charset="-122"/>
                            <a:cs typeface="Times New Roman" panose="02020603050405020304" pitchFamily="18" charset="0"/>
                          </a:rPr>
                          <m:t>𝑟</m:t>
                        </m:r>
                        <m:r>
                          <a:rPr lang="en-US" sz="1400" i="1">
                            <a:effectLst/>
                            <a:latin typeface="Cambria Math" panose="02040503050406030204" pitchFamily="18" charset="0"/>
                            <a:ea typeface="宋体" panose="02010600030101010101" pitchFamily="2" charset="-122"/>
                            <a:cs typeface="Times New Roman" panose="02020603050405020304" pitchFamily="18" charset="0"/>
                          </a:rPr>
                          <m:t>,</m:t>
                        </m:r>
                        <m:r>
                          <a:rPr lang="en-US" sz="1400" i="1">
                            <a:effectLst/>
                            <a:latin typeface="Cambria Math" panose="02040503050406030204" pitchFamily="18" charset="0"/>
                            <a:ea typeface="宋体" panose="02010600030101010101" pitchFamily="2" charset="-122"/>
                            <a:cs typeface="Times New Roman" panose="02020603050405020304" pitchFamily="18" charset="0"/>
                          </a:rPr>
                          <m:t>𝑡</m:t>
                        </m:r>
                        <m:r>
                          <a:rPr lang="en-US" sz="1400" i="1">
                            <a:effectLst/>
                            <a:latin typeface="Cambria Math" panose="02040503050406030204" pitchFamily="18" charset="0"/>
                            <a:ea typeface="宋体" panose="02010600030101010101" pitchFamily="2" charset="-122"/>
                            <a:cs typeface="Times New Roman" panose="02020603050405020304" pitchFamily="18" charset="0"/>
                          </a:rPr>
                          <m:t>&gt;</m:t>
                        </m:r>
                      </m:oMath>
                    </a14:m>
                    <a:r>
                      <a:rPr lang="en-US" sz="1400" dirty="0">
                        <a:effectLst/>
                        <a:latin typeface="Times New Roman" panose="02020603050405020304" pitchFamily="18" charset="0"/>
                        <a:ea typeface="宋体" panose="02010600030101010101" pitchFamily="2" charset="-122"/>
                      </a:rPr>
                      <a:t> </a:t>
                    </a:r>
                    <a:endParaRPr lang="en-US" sz="1400" dirty="0"/>
                  </a:p>
                </p:txBody>
              </p:sp>
            </mc:Choice>
            <mc:Fallback xmlns="">
              <p:sp>
                <p:nvSpPr>
                  <p:cNvPr id="32" name="Rectangle 31"/>
                  <p:cNvSpPr>
                    <a:spLocks noRot="1" noChangeAspect="1" noMove="1" noResize="1" noEditPoints="1" noAdjustHandles="1" noChangeArrowheads="1" noChangeShapeType="1" noTextEdit="1"/>
                  </p:cNvSpPr>
                  <p:nvPr/>
                </p:nvSpPr>
                <p:spPr>
                  <a:xfrm>
                    <a:off x="2221720" y="3943886"/>
                    <a:ext cx="1509512" cy="307777"/>
                  </a:xfrm>
                  <a:prstGeom prst="rect">
                    <a:avLst/>
                  </a:prstGeom>
                  <a:blipFill rotWithShape="0">
                    <a:blip r:embed="rId17"/>
                    <a:stretch>
                      <a:fillRect l="-1210" t="-6000" b="-18000"/>
                    </a:stretch>
                  </a:blipFill>
                </p:spPr>
                <p:txBody>
                  <a:bodyPr/>
                  <a:lstStyle/>
                  <a:p>
                    <a:r>
                      <a:rPr lang="en-US">
                        <a:noFill/>
                      </a:rPr>
                      <a:t> </a:t>
                    </a:r>
                  </a:p>
                </p:txBody>
              </p:sp>
            </mc:Fallback>
          </mc:AlternateContent>
        </p:grpSp>
        <p:sp>
          <p:nvSpPr>
            <p:cNvPr id="70" name="Freeform 69"/>
            <p:cNvSpPr/>
            <p:nvPr/>
          </p:nvSpPr>
          <p:spPr>
            <a:xfrm>
              <a:off x="3462664" y="4176465"/>
              <a:ext cx="217827" cy="267807"/>
            </a:xfrm>
            <a:custGeom>
              <a:avLst/>
              <a:gdLst>
                <a:gd name="connsiteX0" fmla="*/ 70697 w 217827"/>
                <a:gd name="connsiteY0" fmla="*/ 4564 h 267807"/>
                <a:gd name="connsiteX1" fmla="*/ 8785 w 217827"/>
                <a:gd name="connsiteY1" fmla="*/ 168871 h 267807"/>
                <a:gd name="connsiteX2" fmla="*/ 13547 w 217827"/>
                <a:gd name="connsiteY2" fmla="*/ 178396 h 267807"/>
                <a:gd name="connsiteX3" fmla="*/ 130229 w 217827"/>
                <a:gd name="connsiteY3" fmla="*/ 256977 h 267807"/>
                <a:gd name="connsiteX4" fmla="*/ 137372 w 217827"/>
                <a:gd name="connsiteY4" fmla="*/ 264121 h 267807"/>
                <a:gd name="connsiteX5" fmla="*/ 151660 w 217827"/>
                <a:gd name="connsiteY5" fmla="*/ 228402 h 267807"/>
                <a:gd name="connsiteX6" fmla="*/ 208810 w 217827"/>
                <a:gd name="connsiteY6" fmla="*/ 111721 h 267807"/>
                <a:gd name="connsiteX7" fmla="*/ 208810 w 217827"/>
                <a:gd name="connsiteY7" fmla="*/ 97433 h 267807"/>
                <a:gd name="connsiteX8" fmla="*/ 123085 w 217827"/>
                <a:gd name="connsiteY8" fmla="*/ 49808 h 267807"/>
                <a:gd name="connsiteX9" fmla="*/ 70697 w 217827"/>
                <a:gd name="connsiteY9" fmla="*/ 4564 h 267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827" h="267807">
                  <a:moveTo>
                    <a:pt x="70697" y="4564"/>
                  </a:moveTo>
                  <a:cubicBezTo>
                    <a:pt x="51647" y="24408"/>
                    <a:pt x="18310" y="139899"/>
                    <a:pt x="8785" y="168871"/>
                  </a:cubicBezTo>
                  <a:cubicBezTo>
                    <a:pt x="-740" y="197843"/>
                    <a:pt x="-6694" y="163712"/>
                    <a:pt x="13547" y="178396"/>
                  </a:cubicBezTo>
                  <a:cubicBezTo>
                    <a:pt x="33788" y="193080"/>
                    <a:pt x="109592" y="242690"/>
                    <a:pt x="130229" y="256977"/>
                  </a:cubicBezTo>
                  <a:cubicBezTo>
                    <a:pt x="150866" y="271264"/>
                    <a:pt x="133800" y="268883"/>
                    <a:pt x="137372" y="264121"/>
                  </a:cubicBezTo>
                  <a:cubicBezTo>
                    <a:pt x="140944" y="259359"/>
                    <a:pt x="139754" y="253802"/>
                    <a:pt x="151660" y="228402"/>
                  </a:cubicBezTo>
                  <a:cubicBezTo>
                    <a:pt x="163566" y="203002"/>
                    <a:pt x="199285" y="133549"/>
                    <a:pt x="208810" y="111721"/>
                  </a:cubicBezTo>
                  <a:cubicBezTo>
                    <a:pt x="218335" y="89893"/>
                    <a:pt x="223097" y="107752"/>
                    <a:pt x="208810" y="97433"/>
                  </a:cubicBezTo>
                  <a:cubicBezTo>
                    <a:pt x="194523" y="87114"/>
                    <a:pt x="145707" y="64492"/>
                    <a:pt x="123085" y="49808"/>
                  </a:cubicBezTo>
                  <a:cubicBezTo>
                    <a:pt x="100463" y="35124"/>
                    <a:pt x="89747" y="-15280"/>
                    <a:pt x="70697" y="4564"/>
                  </a:cubicBezTo>
                  <a:close/>
                </a:path>
              </a:pathLst>
            </a:custGeom>
            <a:solidFill>
              <a:srgbClr val="5B9BD5">
                <a:alpha val="58824"/>
              </a:srgb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7060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500"/>
                                        <p:tgtEl>
                                          <p:spTgt spid="95"/>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3"/>
                                        </p:tgtEl>
                                        <p:attrNameLst>
                                          <p:attrName>style.visibility</p:attrName>
                                        </p:attrNameLst>
                                      </p:cBhvr>
                                      <p:to>
                                        <p:strVal val="visible"/>
                                      </p:to>
                                    </p:set>
                                    <p:animEffect transition="in" filter="fade">
                                      <p:cBhvr>
                                        <p:cTn id="16" dur="500"/>
                                        <p:tgtEl>
                                          <p:spTgt spid="93"/>
                                        </p:tgtEl>
                                      </p:cBhvr>
                                    </p:animEffect>
                                  </p:childTnLst>
                                </p:cTn>
                              </p:par>
                            </p:childTnLst>
                          </p:cTn>
                        </p:par>
                        <p:par>
                          <p:cTn id="17" fill="hold">
                            <p:stCondLst>
                              <p:cond delay="500"/>
                            </p:stCondLst>
                            <p:childTnLst>
                              <p:par>
                                <p:cTn id="18" presetID="22" presetClass="entr" presetSubtype="1" fill="hold" nodeType="afterEffect">
                                  <p:stCondLst>
                                    <p:cond delay="0"/>
                                  </p:stCondLst>
                                  <p:childTnLst>
                                    <p:set>
                                      <p:cBhvr>
                                        <p:cTn id="19" dur="1" fill="hold">
                                          <p:stCondLst>
                                            <p:cond delay="0"/>
                                          </p:stCondLst>
                                        </p:cTn>
                                        <p:tgtEl>
                                          <p:spTgt spid="94"/>
                                        </p:tgtEl>
                                        <p:attrNameLst>
                                          <p:attrName>style.visibility</p:attrName>
                                        </p:attrNameLst>
                                      </p:cBhvr>
                                      <p:to>
                                        <p:strVal val="visible"/>
                                      </p:to>
                                    </p:set>
                                    <p:animEffect transition="in" filter="wipe(up)">
                                      <p:cBhvr>
                                        <p:cTn id="20" dur="500"/>
                                        <p:tgtEl>
                                          <p:spTgt spid="94"/>
                                        </p:tgtEl>
                                      </p:cBhvr>
                                    </p:animEffect>
                                  </p:childTnLst>
                                </p:cTn>
                              </p:par>
                            </p:childTnLst>
                          </p:cTn>
                        </p:par>
                        <p:par>
                          <p:cTn id="21" fill="hold">
                            <p:stCondLst>
                              <p:cond delay="1000"/>
                            </p:stCondLst>
                            <p:childTnLst>
                              <p:par>
                                <p:cTn id="22" presetID="22" presetClass="entr" presetSubtype="1" fill="hold" nodeType="afterEffect">
                                  <p:stCondLst>
                                    <p:cond delay="500"/>
                                  </p:stCondLst>
                                  <p:childTnLst>
                                    <p:set>
                                      <p:cBhvr>
                                        <p:cTn id="23" dur="1" fill="hold">
                                          <p:stCondLst>
                                            <p:cond delay="0"/>
                                          </p:stCondLst>
                                        </p:cTn>
                                        <p:tgtEl>
                                          <p:spTgt spid="96"/>
                                        </p:tgtEl>
                                        <p:attrNameLst>
                                          <p:attrName>style.visibility</p:attrName>
                                        </p:attrNameLst>
                                      </p:cBhvr>
                                      <p:to>
                                        <p:strVal val="visible"/>
                                      </p:to>
                                    </p:set>
                                    <p:animEffect transition="in" filter="wipe(up)">
                                      <p:cBhvr>
                                        <p:cTn id="24" dur="500"/>
                                        <p:tgtEl>
                                          <p:spTgt spid="9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01"/>
                                        </p:tgtEl>
                                        <p:attrNameLst>
                                          <p:attrName>style.visibility</p:attrName>
                                        </p:attrNameLst>
                                      </p:cBhvr>
                                      <p:to>
                                        <p:strVal val="visible"/>
                                      </p:to>
                                    </p:set>
                                    <p:animEffect transition="in" filter="wipe(left)">
                                      <p:cBhvr>
                                        <p:cTn id="34" dur="500"/>
                                        <p:tgtEl>
                                          <p:spTgt spid="10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02"/>
                                        </p:tgtEl>
                                        <p:attrNameLst>
                                          <p:attrName>style.visibility</p:attrName>
                                        </p:attrNameLst>
                                      </p:cBhvr>
                                      <p:to>
                                        <p:strVal val="visible"/>
                                      </p:to>
                                    </p:set>
                                    <p:animEffect transition="in" filter="wipe(down)">
                                      <p:cBhvr>
                                        <p:cTn id="39" dur="500"/>
                                        <p:tgtEl>
                                          <p:spTgt spid="10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06"/>
                                        </p:tgtEl>
                                        <p:attrNameLst>
                                          <p:attrName>style.visibility</p:attrName>
                                        </p:attrNameLst>
                                      </p:cBhvr>
                                      <p:to>
                                        <p:strVal val="visible"/>
                                      </p:to>
                                    </p:set>
                                    <p:animEffect transition="in" filter="wipe(down)">
                                      <p:cBhvr>
                                        <p:cTn id="44" dur="500"/>
                                        <p:tgtEl>
                                          <p:spTgt spid="10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109"/>
                                        </p:tgtEl>
                                        <p:attrNameLst>
                                          <p:attrName>style.visibility</p:attrName>
                                        </p:attrNameLst>
                                      </p:cBhvr>
                                      <p:to>
                                        <p:strVal val="visible"/>
                                      </p:to>
                                    </p:set>
                                    <p:animEffect transition="in" filter="wipe(left)">
                                      <p:cBhvr>
                                        <p:cTn id="49" dur="500"/>
                                        <p:tgtEl>
                                          <p:spTgt spid="109"/>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111"/>
                                        </p:tgtEl>
                                        <p:attrNameLst>
                                          <p:attrName>style.visibility</p:attrName>
                                        </p:attrNameLst>
                                      </p:cBhvr>
                                      <p:to>
                                        <p:strVal val="visible"/>
                                      </p:to>
                                    </p:set>
                                    <p:animEffect transition="in" filter="wipe(down)">
                                      <p:cBhvr>
                                        <p:cTn id="54" dur="500"/>
                                        <p:tgtEl>
                                          <p:spTgt spid="111"/>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left)">
                                      <p:cBhvr>
                                        <p:cTn id="57" dur="500"/>
                                        <p:tgtEl>
                                          <p:spTgt spid="49"/>
                                        </p:tgtEl>
                                      </p:cBhvr>
                                    </p:animEffect>
                                  </p:childTnLst>
                                </p:cTn>
                              </p:par>
                              <p:par>
                                <p:cTn id="58" presetID="10" presetClass="entr" presetSubtype="0" fill="hold" nodeType="withEffect">
                                  <p:stCondLst>
                                    <p:cond delay="0"/>
                                  </p:stCondLst>
                                  <p:childTnLst>
                                    <p:set>
                                      <p:cBhvr>
                                        <p:cTn id="59" dur="1" fill="hold">
                                          <p:stCondLst>
                                            <p:cond delay="0"/>
                                          </p:stCondLst>
                                        </p:cTn>
                                        <p:tgtEl>
                                          <p:spTgt spid="110"/>
                                        </p:tgtEl>
                                        <p:attrNameLst>
                                          <p:attrName>style.visibility</p:attrName>
                                        </p:attrNameLst>
                                      </p:cBhvr>
                                      <p:to>
                                        <p:strVal val="visible"/>
                                      </p:to>
                                    </p:set>
                                    <p:animEffect transition="in" filter="fade">
                                      <p:cBhvr>
                                        <p:cTn id="60" dur="500"/>
                                        <p:tgtEl>
                                          <p:spTgt spid="110"/>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500"/>
                                        <p:tgtEl>
                                          <p:spTgt spid="108"/>
                                        </p:tgtEl>
                                      </p:cBhvr>
                                    </p:animEffect>
                                  </p:childTnLst>
                                </p:cTn>
                              </p:par>
                            </p:childTnLst>
                          </p:cTn>
                        </p:par>
                        <p:par>
                          <p:cTn id="66" fill="hold">
                            <p:stCondLst>
                              <p:cond delay="500"/>
                            </p:stCondLst>
                            <p:childTnLst>
                              <p:par>
                                <p:cTn id="67" presetID="22" presetClass="entr" presetSubtype="1" fill="hold" nodeType="afterEffect">
                                  <p:stCondLst>
                                    <p:cond delay="0"/>
                                  </p:stCondLst>
                                  <p:childTnLst>
                                    <p:set>
                                      <p:cBhvr>
                                        <p:cTn id="68" dur="1" fill="hold">
                                          <p:stCondLst>
                                            <p:cond delay="0"/>
                                          </p:stCondLst>
                                        </p:cTn>
                                        <p:tgtEl>
                                          <p:spTgt spid="84"/>
                                        </p:tgtEl>
                                        <p:attrNameLst>
                                          <p:attrName>style.visibility</p:attrName>
                                        </p:attrNameLst>
                                      </p:cBhvr>
                                      <p:to>
                                        <p:strVal val="visible"/>
                                      </p:to>
                                    </p:set>
                                    <p:animEffect transition="in" filter="wipe(up)">
                                      <p:cBhvr>
                                        <p:cTn id="69" dur="500"/>
                                        <p:tgtEl>
                                          <p:spTgt spid="84"/>
                                        </p:tgtEl>
                                      </p:cBhvr>
                                    </p:animEffect>
                                  </p:childTnLst>
                                </p:cTn>
                              </p:par>
                              <p:par>
                                <p:cTn id="70" presetID="22" presetClass="entr" presetSubtype="1" fill="hold" nodeType="with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wipe(up)">
                                      <p:cBhvr>
                                        <p:cTn id="72" dur="500"/>
                                        <p:tgtEl>
                                          <p:spTgt spid="67"/>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nodeType="clickEffect">
                                  <p:stCondLst>
                                    <p:cond delay="0"/>
                                  </p:stCondLst>
                                  <p:childTnLst>
                                    <p:set>
                                      <p:cBhvr>
                                        <p:cTn id="76" dur="1" fill="hold">
                                          <p:stCondLst>
                                            <p:cond delay="0"/>
                                          </p:stCondLst>
                                        </p:cTn>
                                        <p:tgtEl>
                                          <p:spTgt spid="115"/>
                                        </p:tgtEl>
                                        <p:attrNameLst>
                                          <p:attrName>style.visibility</p:attrName>
                                        </p:attrNameLst>
                                      </p:cBhvr>
                                      <p:to>
                                        <p:strVal val="visible"/>
                                      </p:to>
                                    </p:set>
                                    <p:animEffect transition="in" filter="wipe(down)">
                                      <p:cBhvr>
                                        <p:cTn id="77"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525" y="136526"/>
            <a:ext cx="7693269" cy="1139826"/>
          </a:xfrm>
        </p:spPr>
        <p:txBody>
          <a:bodyPr/>
          <a:lstStyle/>
          <a:p>
            <a:r>
              <a:rPr lang="en-US" dirty="0" smtClean="0"/>
              <a:t>MSLT Model</a:t>
            </a:r>
            <a:endParaRPr lang="en-US" dirty="0"/>
          </a:p>
        </p:txBody>
      </p:sp>
      <p:sp>
        <p:nvSpPr>
          <p:cNvPr id="5" name="Content Placeholder 2"/>
          <p:cNvSpPr txBox="1">
            <a:spLocks/>
          </p:cNvSpPr>
          <p:nvPr/>
        </p:nvSpPr>
        <p:spPr>
          <a:xfrm>
            <a:off x="40541" y="1258765"/>
            <a:ext cx="4874359" cy="14134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smtClean="0">
                <a:sym typeface="Wingdings" panose="05000000000000000000" pitchFamily="2" charset="2"/>
              </a:rPr>
              <a:t>Combine multiple datasets to discover</a:t>
            </a:r>
            <a:r>
              <a:rPr lang="en-US" sz="1600" dirty="0">
                <a:sym typeface="Wingdings" panose="05000000000000000000" pitchFamily="2" charset="2"/>
              </a:rPr>
              <a:t> </a:t>
            </a:r>
            <a:r>
              <a:rPr lang="en-US" sz="2000" dirty="0">
                <a:sym typeface="Wingdings" panose="05000000000000000000" pitchFamily="2" charset="2"/>
              </a:rPr>
              <a:t>latent functions of a region </a:t>
            </a:r>
            <a:endParaRPr lang="en-US" sz="1800" dirty="0">
              <a:sym typeface="Wingdings" panose="05000000000000000000" pitchFamily="2" charset="2"/>
            </a:endParaRPr>
          </a:p>
          <a:p>
            <a:pPr lvl="1"/>
            <a:r>
              <a:rPr lang="en-US" sz="1400" dirty="0" smtClean="0">
                <a:sym typeface="Wingdings" panose="05000000000000000000" pitchFamily="2" charset="2"/>
              </a:rPr>
              <a:t>To </a:t>
            </a:r>
            <a:r>
              <a:rPr lang="en-US" sz="1400" dirty="0">
                <a:sym typeface="Wingdings" panose="05000000000000000000" pitchFamily="2" charset="2"/>
              </a:rPr>
              <a:t>better estimate the distribution of a sparse dataset</a:t>
            </a:r>
          </a:p>
          <a:p>
            <a:pPr lvl="1"/>
            <a:r>
              <a:rPr lang="en-US" sz="1400" dirty="0" smtClean="0"/>
              <a:t>Different </a:t>
            </a:r>
            <a:r>
              <a:rPr lang="en-US" sz="1400" dirty="0"/>
              <a:t>datasets in a region can mutually reinforce </a:t>
            </a:r>
            <a:endParaRPr lang="en-US" sz="1400" dirty="0" smtClean="0"/>
          </a:p>
          <a:p>
            <a:pPr lvl="1"/>
            <a:r>
              <a:rPr lang="en-US" sz="1400" dirty="0" smtClean="0"/>
              <a:t>A </a:t>
            </a:r>
            <a:r>
              <a:rPr lang="en-US" sz="1400" dirty="0"/>
              <a:t>dataset can reference across different </a:t>
            </a:r>
            <a:r>
              <a:rPr lang="en-US" sz="1400" dirty="0" smtClean="0"/>
              <a:t>regions</a:t>
            </a:r>
            <a:endParaRPr lang="en-US" sz="1400" dirty="0">
              <a:sym typeface="Wingdings" panose="05000000000000000000" pitchFamily="2" charset="2"/>
            </a:endParaRPr>
          </a:p>
        </p:txBody>
      </p:sp>
      <mc:AlternateContent xmlns:mc="http://schemas.openxmlformats.org/markup-compatibility/2006" xmlns:a14="http://schemas.microsoft.com/office/drawing/2010/main">
        <mc:Choice Requires="a14">
          <p:sp>
            <p:nvSpPr>
              <p:cNvPr id="3" name="Rectangle 2"/>
              <p:cNvSpPr/>
              <p:nvPr/>
            </p:nvSpPr>
            <p:spPr>
              <a:xfrm>
                <a:off x="932349" y="5699016"/>
                <a:ext cx="2299155" cy="68986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𝑝𝑟𝑜𝑝</m:t>
                      </m:r>
                      <m:d>
                        <m:dPr>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rPr>
                                <m:t>𝑤</m:t>
                              </m:r>
                            </m:e>
                            <m:sub>
                              <m:r>
                                <a:rPr lang="en-US" sz="1600" i="1">
                                  <a:latin typeface="Cambria Math" panose="02040503050406030204" pitchFamily="18" charset="0"/>
                                </a:rPr>
                                <m:t>𝑖</m:t>
                              </m:r>
                            </m:sub>
                          </m:sSub>
                        </m:e>
                      </m:d>
                      <m:r>
                        <a:rPr lang="en-US" sz="1600">
                          <a:latin typeface="Cambria Math" panose="02040503050406030204" pitchFamily="18" charset="0"/>
                        </a:rPr>
                        <m:t>=</m:t>
                      </m:r>
                      <m:nary>
                        <m:naryPr>
                          <m:chr m:val="∑"/>
                          <m:limLoc m:val="undOvr"/>
                          <m:supHide m:val="on"/>
                          <m:ctrlPr>
                            <a:rPr lang="en-US" sz="1600" i="1">
                              <a:latin typeface="Cambria Math" panose="02040503050406030204" pitchFamily="18" charset="0"/>
                            </a:rPr>
                          </m:ctrlPr>
                        </m:naryPr>
                        <m:sub>
                          <m:r>
                            <a:rPr lang="en-US" sz="1600" i="1">
                              <a:latin typeface="Cambria Math" panose="02040503050406030204" pitchFamily="18" charset="0"/>
                            </a:rPr>
                            <m:t>𝑡</m:t>
                          </m:r>
                        </m:sub>
                        <m:sup/>
                        <m:e>
                          <m:sSub>
                            <m:sSubPr>
                              <m:ctrlPr>
                                <a:rPr lang="en-US" sz="1600" i="1">
                                  <a:latin typeface="Cambria Math" panose="02040503050406030204" pitchFamily="18" charset="0"/>
                                </a:rPr>
                              </m:ctrlPr>
                            </m:sSubPr>
                            <m:e>
                              <m:r>
                                <a:rPr lang="en-US" sz="1600" i="1">
                                  <a:latin typeface="Cambria Math" panose="02040503050406030204" pitchFamily="18" charset="0"/>
                                </a:rPr>
                                <m:t>𝜃</m:t>
                              </m:r>
                            </m:e>
                            <m:sub>
                              <m:r>
                                <a:rPr lang="en-US" sz="1600" i="1">
                                  <a:latin typeface="Cambria Math" panose="02040503050406030204" pitchFamily="18" charset="0"/>
                                </a:rPr>
                                <m:t>𝑑𝑡</m:t>
                              </m:r>
                            </m:sub>
                          </m:sSub>
                          <m:sSub>
                            <m:sSubPr>
                              <m:ctrlPr>
                                <a:rPr lang="en-US" sz="1600" i="1">
                                  <a:latin typeface="Cambria Math" panose="02040503050406030204" pitchFamily="18" charset="0"/>
                                </a:rPr>
                              </m:ctrlPr>
                            </m:sSubPr>
                            <m:e>
                              <m:r>
                                <a:rPr lang="en-US" sz="1600" i="1">
                                  <a:latin typeface="Cambria Math" panose="02040503050406030204" pitchFamily="18" charset="0"/>
                                </a:rPr>
                                <m:t>𝜑</m:t>
                              </m:r>
                            </m:e>
                            <m:sub>
                              <m:r>
                                <a:rPr lang="en-US" sz="1600" i="1">
                                  <a:latin typeface="Cambria Math" panose="02040503050406030204" pitchFamily="18" charset="0"/>
                                </a:rPr>
                                <m:t>𝑡</m:t>
                              </m:r>
                              <m:sSub>
                                <m:sSubPr>
                                  <m:ctrlPr>
                                    <a:rPr lang="en-US" sz="1600" i="1">
                                      <a:latin typeface="Cambria Math" panose="02040503050406030204" pitchFamily="18" charset="0"/>
                                    </a:rPr>
                                  </m:ctrlPr>
                                </m:sSubPr>
                                <m:e>
                                  <m:r>
                                    <a:rPr lang="en-US" sz="1600" i="1">
                                      <a:latin typeface="Cambria Math" panose="02040503050406030204" pitchFamily="18" charset="0"/>
                                    </a:rPr>
                                    <m:t>𝑤</m:t>
                                  </m:r>
                                </m:e>
                                <m:sub>
                                  <m:r>
                                    <a:rPr lang="en-US" sz="1600" i="1">
                                      <a:latin typeface="Cambria Math" panose="02040503050406030204" pitchFamily="18" charset="0"/>
                                    </a:rPr>
                                    <m:t>𝑖</m:t>
                                  </m:r>
                                </m:sub>
                              </m:sSub>
                            </m:sub>
                          </m:sSub>
                        </m:e>
                      </m:nary>
                    </m:oMath>
                  </m:oMathPara>
                </a14:m>
                <a:endParaRPr lang="en-US" sz="1600" dirty="0"/>
              </a:p>
            </p:txBody>
          </p:sp>
        </mc:Choice>
        <mc:Fallback xmlns="">
          <p:sp>
            <p:nvSpPr>
              <p:cNvPr id="3" name="Rectangle 2"/>
              <p:cNvSpPr>
                <a:spLocks noRot="1" noChangeAspect="1" noMove="1" noResize="1" noEditPoints="1" noAdjustHandles="1" noChangeArrowheads="1" noChangeShapeType="1" noTextEdit="1"/>
              </p:cNvSpPr>
              <p:nvPr/>
            </p:nvSpPr>
            <p:spPr>
              <a:xfrm>
                <a:off x="932349" y="5699016"/>
                <a:ext cx="2299155" cy="689869"/>
              </a:xfrm>
              <a:prstGeom prst="rect">
                <a:avLst/>
              </a:prstGeom>
              <a:blipFill rotWithShape="0">
                <a:blip r:embed="rId3"/>
                <a:stretch>
                  <a:fillRect/>
                </a:stretch>
              </a:blipFill>
            </p:spPr>
            <p:txBody>
              <a:bodyPr/>
              <a:lstStyle/>
              <a:p>
                <a:r>
                  <a:rPr lang="en-US">
                    <a:noFill/>
                  </a:rPr>
                  <a:t> </a:t>
                </a:r>
              </a:p>
            </p:txBody>
          </p:sp>
        </mc:Fallback>
      </mc:AlternateContent>
      <p:grpSp>
        <p:nvGrpSpPr>
          <p:cNvPr id="30" name="Group 29"/>
          <p:cNvGrpSpPr/>
          <p:nvPr/>
        </p:nvGrpSpPr>
        <p:grpSpPr>
          <a:xfrm>
            <a:off x="131885" y="4053091"/>
            <a:ext cx="3807072" cy="1468476"/>
            <a:chOff x="4906109" y="3041847"/>
            <a:chExt cx="1754247" cy="553915"/>
          </a:xfrm>
        </p:grpSpPr>
        <p:cxnSp>
          <p:nvCxnSpPr>
            <p:cNvPr id="103" name="Straight Connector 102"/>
            <p:cNvCxnSpPr/>
            <p:nvPr/>
          </p:nvCxnSpPr>
          <p:spPr>
            <a:xfrm flipH="1">
              <a:off x="6084706" y="3469745"/>
              <a:ext cx="76921" cy="123445"/>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060159" y="3359759"/>
              <a:ext cx="1390649"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181600" y="3173655"/>
              <a:ext cx="924017"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5424488" y="3041847"/>
              <a:ext cx="185737" cy="31791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5804662" y="3041847"/>
              <a:ext cx="382650" cy="553915"/>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5541166" y="3173655"/>
              <a:ext cx="263496" cy="422107"/>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flipV="1">
              <a:off x="5620000" y="3469634"/>
              <a:ext cx="767865" cy="5261"/>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Flowchart: Data 3"/>
            <p:cNvSpPr/>
            <p:nvPr/>
          </p:nvSpPr>
          <p:spPr>
            <a:xfrm>
              <a:off x="4906109" y="3041847"/>
              <a:ext cx="1754247" cy="553915"/>
            </a:xfrm>
            <a:prstGeom prst="flowChartInputOutpu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4" name="Group 123"/>
          <p:cNvGrpSpPr/>
          <p:nvPr/>
        </p:nvGrpSpPr>
        <p:grpSpPr>
          <a:xfrm>
            <a:off x="1839176" y="3188664"/>
            <a:ext cx="1143503" cy="1680058"/>
            <a:chOff x="1839176" y="3654657"/>
            <a:chExt cx="1143503" cy="1680058"/>
          </a:xfrm>
        </p:grpSpPr>
        <mc:AlternateContent xmlns:mc="http://schemas.openxmlformats.org/markup-compatibility/2006" xmlns:a14="http://schemas.microsoft.com/office/drawing/2010/main">
          <mc:Choice Requires="a14">
            <p:sp>
              <p:nvSpPr>
                <p:cNvPr id="53" name="Flowchart: Magnetic Disk 52"/>
                <p:cNvSpPr/>
                <p:nvPr/>
              </p:nvSpPr>
              <p:spPr>
                <a:xfrm>
                  <a:off x="2487443" y="3654657"/>
                  <a:ext cx="495236" cy="392075"/>
                </a:xfrm>
                <a:prstGeom prst="flowChartMagneticDisk">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600" i="1" smtClean="0">
                                <a:latin typeface="Cambria Math" panose="02040503050406030204" pitchFamily="18" charset="0"/>
                              </a:rPr>
                            </m:ctrlPr>
                          </m:sSubPr>
                          <m:e>
                            <m:r>
                              <a:rPr lang="en-US" sz="1600" i="1">
                                <a:latin typeface="Cambria Math" panose="02040503050406030204" pitchFamily="18" charset="0"/>
                              </a:rPr>
                              <m:t>𝑠</m:t>
                            </m:r>
                          </m:e>
                          <m:sub>
                            <m:r>
                              <a:rPr lang="en-US" sz="1600" b="0" i="0" smtClean="0">
                                <a:latin typeface="Cambria Math" panose="02040503050406030204" pitchFamily="18" charset="0"/>
                              </a:rPr>
                              <m:t>2</m:t>
                            </m:r>
                          </m:sub>
                        </m:sSub>
                      </m:oMath>
                    </m:oMathPara>
                  </a14:m>
                  <a:endParaRPr lang="en-US" sz="1600" dirty="0"/>
                </a:p>
              </p:txBody>
            </p:sp>
          </mc:Choice>
          <mc:Fallback xmlns="">
            <p:sp>
              <p:nvSpPr>
                <p:cNvPr id="53" name="Flowchart: Magnetic Disk 52"/>
                <p:cNvSpPr>
                  <a:spLocks noRot="1" noChangeAspect="1" noMove="1" noResize="1" noEditPoints="1" noAdjustHandles="1" noChangeArrowheads="1" noChangeShapeType="1" noTextEdit="1"/>
                </p:cNvSpPr>
                <p:nvPr/>
              </p:nvSpPr>
              <p:spPr>
                <a:xfrm>
                  <a:off x="2487443" y="3654657"/>
                  <a:ext cx="495236" cy="392075"/>
                </a:xfrm>
                <a:prstGeom prst="flowChartMagneticDisk">
                  <a:avLst/>
                </a:prstGeom>
                <a:blipFill rotWithShape="0">
                  <a:blip r:embed="rId4"/>
                  <a:stretch>
                    <a:fillRect/>
                  </a:stretch>
                </a:blipFill>
                <a:ln>
                  <a:solidFill>
                    <a:schemeClr val="tx1"/>
                  </a:solidFill>
                </a:ln>
              </p:spPr>
              <p:txBody>
                <a:bodyPr/>
                <a:lstStyle/>
                <a:p>
                  <a:r>
                    <a:rPr lang="en-US">
                      <a:noFill/>
                    </a:rPr>
                    <a:t> </a:t>
                  </a:r>
                </a:p>
              </p:txBody>
            </p:sp>
          </mc:Fallback>
        </mc:AlternateContent>
        <p:grpSp>
          <p:nvGrpSpPr>
            <p:cNvPr id="82" name="Group 81"/>
            <p:cNvGrpSpPr/>
            <p:nvPr/>
          </p:nvGrpSpPr>
          <p:grpSpPr>
            <a:xfrm>
              <a:off x="1839176" y="4074321"/>
              <a:ext cx="864305" cy="1260394"/>
              <a:chOff x="6955705" y="2041757"/>
              <a:chExt cx="688782" cy="920256"/>
            </a:xfrm>
          </p:grpSpPr>
          <p:pic>
            <p:nvPicPr>
              <p:cNvPr id="48" name="Picture 4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7300975">
                <a:off x="6903948" y="2808453"/>
                <a:ext cx="205317" cy="101803"/>
              </a:xfrm>
              <a:prstGeom prst="rect">
                <a:avLst/>
              </a:prstGeom>
            </p:spPr>
          </p:pic>
          <p:pic>
            <p:nvPicPr>
              <p:cNvPr id="49" name="Picture 4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10120" y="2575682"/>
                <a:ext cx="205317" cy="101803"/>
              </a:xfrm>
              <a:prstGeom prst="rect">
                <a:avLst/>
              </a:prstGeom>
            </p:spPr>
          </p:pic>
          <p:pic>
            <p:nvPicPr>
              <p:cNvPr id="50" name="Picture 4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7284684">
                <a:off x="7490927" y="2674386"/>
                <a:ext cx="205317" cy="101803"/>
              </a:xfrm>
              <a:prstGeom prst="rect">
                <a:avLst/>
              </a:prstGeom>
            </p:spPr>
          </p:pic>
          <p:cxnSp>
            <p:nvCxnSpPr>
              <p:cNvPr id="63" name="Straight Arrow Connector 62"/>
              <p:cNvCxnSpPr/>
              <p:nvPr/>
            </p:nvCxnSpPr>
            <p:spPr>
              <a:xfrm flipH="1">
                <a:off x="7617745" y="2041757"/>
                <a:ext cx="24171" cy="551414"/>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endCxn id="49" idx="0"/>
              </p:cNvCxnSpPr>
              <p:nvPr/>
            </p:nvCxnSpPr>
            <p:spPr>
              <a:xfrm flipH="1">
                <a:off x="7412779" y="2058594"/>
                <a:ext cx="216906" cy="51708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endCxn id="48" idx="3"/>
              </p:cNvCxnSpPr>
              <p:nvPr/>
            </p:nvCxnSpPr>
            <p:spPr>
              <a:xfrm flipH="1">
                <a:off x="7038925" y="2048007"/>
                <a:ext cx="584028" cy="713909"/>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123" name="Group 122"/>
          <p:cNvGrpSpPr/>
          <p:nvPr/>
        </p:nvGrpSpPr>
        <p:grpSpPr>
          <a:xfrm>
            <a:off x="1352168" y="3194190"/>
            <a:ext cx="1035907" cy="1631594"/>
            <a:chOff x="1352168" y="3660183"/>
            <a:chExt cx="1035907" cy="1631594"/>
          </a:xfrm>
        </p:grpSpPr>
        <mc:AlternateContent xmlns:mc="http://schemas.openxmlformats.org/markup-compatibility/2006" xmlns:a14="http://schemas.microsoft.com/office/drawing/2010/main">
          <mc:Choice Requires="a14">
            <p:sp>
              <p:nvSpPr>
                <p:cNvPr id="52" name="Flowchart: Magnetic Disk 51"/>
                <p:cNvSpPr/>
                <p:nvPr/>
              </p:nvSpPr>
              <p:spPr>
                <a:xfrm>
                  <a:off x="1484790" y="3660183"/>
                  <a:ext cx="495236" cy="392075"/>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𝑠</m:t>
                            </m:r>
                          </m:e>
                          <m:sub>
                            <m:r>
                              <a:rPr lang="en-US" sz="1600">
                                <a:latin typeface="Cambria Math" panose="02040503050406030204" pitchFamily="18" charset="0"/>
                              </a:rPr>
                              <m:t>1</m:t>
                            </m:r>
                          </m:sub>
                        </m:sSub>
                      </m:oMath>
                    </m:oMathPara>
                  </a14:m>
                  <a:endParaRPr lang="en-US" sz="1600" dirty="0"/>
                </a:p>
              </p:txBody>
            </p:sp>
          </mc:Choice>
          <mc:Fallback xmlns="">
            <p:sp>
              <p:nvSpPr>
                <p:cNvPr id="52" name="Flowchart: Magnetic Disk 51"/>
                <p:cNvSpPr>
                  <a:spLocks noRot="1" noChangeAspect="1" noMove="1" noResize="1" noEditPoints="1" noAdjustHandles="1" noChangeArrowheads="1" noChangeShapeType="1" noTextEdit="1"/>
                </p:cNvSpPr>
                <p:nvPr/>
              </p:nvSpPr>
              <p:spPr>
                <a:xfrm>
                  <a:off x="1484790" y="3660183"/>
                  <a:ext cx="495236" cy="392075"/>
                </a:xfrm>
                <a:prstGeom prst="flowChartMagneticDisk">
                  <a:avLst/>
                </a:prstGeom>
                <a:blipFill rotWithShape="0">
                  <a:blip r:embed="rId7"/>
                  <a:stretch>
                    <a:fillRect/>
                  </a:stretch>
                </a:blipFill>
              </p:spPr>
              <p:txBody>
                <a:bodyPr/>
                <a:lstStyle/>
                <a:p>
                  <a:r>
                    <a:rPr lang="en-US">
                      <a:noFill/>
                    </a:rPr>
                    <a:t> </a:t>
                  </a:r>
                </a:p>
              </p:txBody>
            </p:sp>
          </mc:Fallback>
        </mc:AlternateContent>
        <p:grpSp>
          <p:nvGrpSpPr>
            <p:cNvPr id="81" name="Group 80"/>
            <p:cNvGrpSpPr/>
            <p:nvPr/>
          </p:nvGrpSpPr>
          <p:grpSpPr>
            <a:xfrm>
              <a:off x="1352168" y="4067151"/>
              <a:ext cx="1035907" cy="1224626"/>
              <a:chOff x="6567599" y="2036522"/>
              <a:chExt cx="825535" cy="894141"/>
            </a:xfrm>
          </p:grpSpPr>
          <p:pic>
            <p:nvPicPr>
              <p:cNvPr id="33" name="Picture 32"/>
              <p:cNvPicPr>
                <a:picLocks noChangeAspect="1"/>
              </p:cNvPicPr>
              <p:nvPr/>
            </p:nvPicPr>
            <p:blipFill>
              <a:blip r:embed="rId8"/>
              <a:stretch>
                <a:fillRect/>
              </a:stretch>
            </p:blipFill>
            <p:spPr>
              <a:xfrm>
                <a:off x="7169807" y="2707164"/>
                <a:ext cx="223327" cy="223499"/>
              </a:xfrm>
              <a:prstGeom prst="rect">
                <a:avLst/>
              </a:prstGeom>
            </p:spPr>
          </p:pic>
          <p:pic>
            <p:nvPicPr>
              <p:cNvPr id="51" name="Picture 50"/>
              <p:cNvPicPr>
                <a:picLocks noChangeAspect="1"/>
              </p:cNvPicPr>
              <p:nvPr/>
            </p:nvPicPr>
            <p:blipFill>
              <a:blip r:embed="rId9"/>
              <a:stretch>
                <a:fillRect/>
              </a:stretch>
            </p:blipFill>
            <p:spPr>
              <a:xfrm>
                <a:off x="7126773" y="2253960"/>
                <a:ext cx="211587" cy="211751"/>
              </a:xfrm>
              <a:prstGeom prst="rect">
                <a:avLst/>
              </a:prstGeom>
            </p:spPr>
          </p:pic>
          <p:cxnSp>
            <p:nvCxnSpPr>
              <p:cNvPr id="55" name="Straight Arrow Connector 54"/>
              <p:cNvCxnSpPr/>
              <p:nvPr/>
            </p:nvCxnSpPr>
            <p:spPr>
              <a:xfrm flipH="1">
                <a:off x="6671850" y="2041757"/>
                <a:ext cx="174473" cy="6453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6875169" y="2036522"/>
                <a:ext cx="43674" cy="3235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endCxn id="51" idx="0"/>
              </p:cNvCxnSpPr>
              <p:nvPr/>
            </p:nvCxnSpPr>
            <p:spPr>
              <a:xfrm>
                <a:off x="6933466" y="2037947"/>
                <a:ext cx="299101" cy="2160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endCxn id="33" idx="0"/>
              </p:cNvCxnSpPr>
              <p:nvPr/>
            </p:nvCxnSpPr>
            <p:spPr>
              <a:xfrm>
                <a:off x="6915780" y="2045276"/>
                <a:ext cx="365691" cy="6618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4" name="Picture 33"/>
              <p:cNvPicPr>
                <a:picLocks noChangeAspect="1"/>
              </p:cNvPicPr>
              <p:nvPr/>
            </p:nvPicPr>
            <p:blipFill>
              <a:blip r:embed="rId10"/>
              <a:stretch>
                <a:fillRect/>
              </a:stretch>
            </p:blipFill>
            <p:spPr>
              <a:xfrm>
                <a:off x="6567599" y="2687103"/>
                <a:ext cx="206203" cy="206362"/>
              </a:xfrm>
              <a:prstGeom prst="rect">
                <a:avLst/>
              </a:prstGeom>
            </p:spPr>
          </p:pic>
          <p:pic>
            <p:nvPicPr>
              <p:cNvPr id="35" name="Picture 34"/>
              <p:cNvPicPr>
                <a:picLocks noChangeAspect="1"/>
              </p:cNvPicPr>
              <p:nvPr/>
            </p:nvPicPr>
            <p:blipFill>
              <a:blip r:embed="rId11"/>
              <a:stretch>
                <a:fillRect/>
              </a:stretch>
            </p:blipFill>
            <p:spPr>
              <a:xfrm>
                <a:off x="6817268" y="2355619"/>
                <a:ext cx="185629" cy="185773"/>
              </a:xfrm>
              <a:prstGeom prst="rect">
                <a:avLst/>
              </a:prstGeom>
            </p:spPr>
          </p:pic>
        </p:grpSp>
      </p:grpSp>
      <p:sp>
        <p:nvSpPr>
          <p:cNvPr id="80" name="Arc 79"/>
          <p:cNvSpPr/>
          <p:nvPr/>
        </p:nvSpPr>
        <p:spPr>
          <a:xfrm>
            <a:off x="1898394" y="3050929"/>
            <a:ext cx="643151" cy="265873"/>
          </a:xfrm>
          <a:prstGeom prst="arc">
            <a:avLst>
              <a:gd name="adj1" fmla="val 10846830"/>
              <a:gd name="adj2" fmla="val 0"/>
            </a:avLst>
          </a:prstGeom>
          <a:ln w="12700">
            <a:solidFill>
              <a:schemeClr val="tx1"/>
            </a:solidFill>
            <a:prstDash val="dash"/>
            <a:headEnd type="triangle" w="sm" len="med"/>
            <a:tailEnd type="triangle" w="sm"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6" name="Arc 105"/>
          <p:cNvSpPr/>
          <p:nvPr/>
        </p:nvSpPr>
        <p:spPr>
          <a:xfrm rot="14273829">
            <a:off x="2345808" y="4703152"/>
            <a:ext cx="525738" cy="273421"/>
          </a:xfrm>
          <a:prstGeom prst="arc">
            <a:avLst>
              <a:gd name="adj1" fmla="val 10846824"/>
              <a:gd name="adj2" fmla="val 0"/>
            </a:avLst>
          </a:prstGeom>
          <a:ln w="12700">
            <a:solidFill>
              <a:schemeClr val="tx1"/>
            </a:solidFill>
            <a:prstDash val="dash"/>
            <a:headEnd type="triangle" w="sm" len="med"/>
            <a:tailEnd type="triangle" w="sm"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18" name="Group 117"/>
          <p:cNvGrpSpPr/>
          <p:nvPr/>
        </p:nvGrpSpPr>
        <p:grpSpPr>
          <a:xfrm>
            <a:off x="2702415" y="3609523"/>
            <a:ext cx="529380" cy="1885295"/>
            <a:chOff x="7643637" y="2042629"/>
            <a:chExt cx="421873" cy="1376517"/>
          </a:xfrm>
        </p:grpSpPr>
        <p:pic>
          <p:nvPicPr>
            <p:cNvPr id="83" name="Picture 8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0800000">
              <a:off x="7860193" y="3143851"/>
              <a:ext cx="205317" cy="101803"/>
            </a:xfrm>
            <a:prstGeom prst="rect">
              <a:avLst/>
            </a:prstGeom>
          </p:spPr>
        </p:pic>
        <p:pic>
          <p:nvPicPr>
            <p:cNvPr id="102" name="Picture 10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7716903">
              <a:off x="7591880" y="3265586"/>
              <a:ext cx="205317" cy="101803"/>
            </a:xfrm>
            <a:prstGeom prst="rect">
              <a:avLst/>
            </a:prstGeom>
          </p:spPr>
        </p:pic>
        <p:grpSp>
          <p:nvGrpSpPr>
            <p:cNvPr id="117" name="Group 116"/>
            <p:cNvGrpSpPr/>
            <p:nvPr/>
          </p:nvGrpSpPr>
          <p:grpSpPr>
            <a:xfrm>
              <a:off x="7669653" y="2042629"/>
              <a:ext cx="293198" cy="1162092"/>
              <a:chOff x="7669653" y="2042629"/>
              <a:chExt cx="293198" cy="1162092"/>
            </a:xfrm>
          </p:grpSpPr>
          <p:cxnSp>
            <p:nvCxnSpPr>
              <p:cNvPr id="108" name="Straight Arrow Connector 107"/>
              <p:cNvCxnSpPr>
                <a:endCxn id="83" idx="2"/>
              </p:cNvCxnSpPr>
              <p:nvPr/>
            </p:nvCxnSpPr>
            <p:spPr>
              <a:xfrm>
                <a:off x="7684476" y="2058594"/>
                <a:ext cx="278375" cy="1085257"/>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p:nvPr/>
            </p:nvCxnSpPr>
            <p:spPr>
              <a:xfrm>
                <a:off x="7669653" y="2042629"/>
                <a:ext cx="74632" cy="1162092"/>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126" name="Group 125"/>
          <p:cNvGrpSpPr/>
          <p:nvPr/>
        </p:nvGrpSpPr>
        <p:grpSpPr>
          <a:xfrm>
            <a:off x="4234962" y="1253381"/>
            <a:ext cx="4870940" cy="4853488"/>
            <a:chOff x="4234962" y="1244589"/>
            <a:chExt cx="4870940" cy="4853488"/>
          </a:xfrm>
        </p:grpSpPr>
        <p:pic>
          <p:nvPicPr>
            <p:cNvPr id="6" name="Picture 5"/>
            <p:cNvPicPr/>
            <p:nvPr/>
          </p:nvPicPr>
          <p:blipFill rotWithShape="1">
            <a:blip r:embed="rId12">
              <a:extLst>
                <a:ext uri="{28A0092B-C50C-407E-A947-70E740481C1C}">
                  <a14:useLocalDpi xmlns:a14="http://schemas.microsoft.com/office/drawing/2010/main" val="0"/>
                </a:ext>
              </a:extLst>
            </a:blip>
            <a:srcRect t="53054" b="2570"/>
            <a:stretch/>
          </p:blipFill>
          <p:spPr bwMode="auto">
            <a:xfrm>
              <a:off x="4234962" y="4484201"/>
              <a:ext cx="4668721" cy="1613876"/>
            </a:xfrm>
            <a:prstGeom prst="rect">
              <a:avLst/>
            </a:prstGeom>
            <a:noFill/>
            <a:ln>
              <a:noFill/>
            </a:ln>
            <a:extLst>
              <a:ext uri="{53640926-AAD7-44D8-BBD7-CCE9431645EC}">
                <a14:shadowObscured xmlns:a14="http://schemas.microsoft.com/office/drawing/2010/main"/>
              </a:ext>
            </a:extLst>
          </p:spPr>
        </p:pic>
        <p:grpSp>
          <p:nvGrpSpPr>
            <p:cNvPr id="125" name="Group 124"/>
            <p:cNvGrpSpPr/>
            <p:nvPr/>
          </p:nvGrpSpPr>
          <p:grpSpPr>
            <a:xfrm>
              <a:off x="4245942" y="1244589"/>
              <a:ext cx="4859960" cy="3134776"/>
              <a:chOff x="4245942" y="1244589"/>
              <a:chExt cx="4859960" cy="3134776"/>
            </a:xfrm>
          </p:grpSpPr>
          <p:pic>
            <p:nvPicPr>
              <p:cNvPr id="7" name="Picture 6"/>
              <p:cNvPicPr/>
              <p:nvPr/>
            </p:nvPicPr>
            <p:blipFill rotWithShape="1">
              <a:blip r:embed="rId13">
                <a:extLst>
                  <a:ext uri="{28A0092B-C50C-407E-A947-70E740481C1C}">
                    <a14:useLocalDpi xmlns:a14="http://schemas.microsoft.com/office/drawing/2010/main" val="0"/>
                  </a:ext>
                </a:extLst>
              </a:blip>
              <a:srcRect l="1279" t="2324" r="1182" b="53226"/>
              <a:stretch/>
            </p:blipFill>
            <p:spPr bwMode="auto">
              <a:xfrm>
                <a:off x="4245942" y="3205779"/>
                <a:ext cx="4754457" cy="1173586"/>
              </a:xfrm>
              <a:prstGeom prst="rect">
                <a:avLst/>
              </a:prstGeom>
              <a:noFill/>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121" name="Rectangle 120"/>
                  <p:cNvSpPr/>
                  <p:nvPr/>
                </p:nvSpPr>
                <p:spPr>
                  <a:xfrm>
                    <a:off x="4739054" y="1244589"/>
                    <a:ext cx="4366848" cy="1377300"/>
                  </a:xfrm>
                  <a:prstGeom prst="rect">
                    <a:avLst/>
                  </a:prstGeom>
                </p:spPr>
                <p:txBody>
                  <a:bodyPr wrap="square">
                    <a:spAutoFit/>
                  </a:bodyPr>
                  <a:lstStyle/>
                  <a:p>
                    <a:pPr marL="342900" indent="-342900">
                      <a:buFont typeface="Arial" panose="020B0604020202020204" pitchFamily="34" charset="0"/>
                      <a:buChar char="•"/>
                    </a:pPr>
                    <a:r>
                      <a:rPr lang="en-US" sz="2000" dirty="0" smtClean="0">
                        <a:sym typeface="Wingdings" panose="05000000000000000000" pitchFamily="2" charset="2"/>
                      </a:rPr>
                      <a:t>A topic model-based method: </a:t>
                    </a:r>
                  </a:p>
                  <a:p>
                    <a:pPr marL="742950" lvl="1" indent="-285750">
                      <a:spcAft>
                        <a:spcPts val="300"/>
                      </a:spcAft>
                      <a:buFont typeface="Arial" panose="020B0604020202020204" pitchFamily="34" charset="0"/>
                      <a:buChar char="•"/>
                    </a:pPr>
                    <a:r>
                      <a:rPr lang="en-US" sz="1400" dirty="0">
                        <a:sym typeface="Wingdings" panose="05000000000000000000" pitchFamily="2" charset="2"/>
                      </a:rPr>
                      <a:t>A region  a document      </a:t>
                    </a:r>
                  </a:p>
                  <a:p>
                    <a:pPr marL="742950" lvl="1" indent="-285750">
                      <a:spcAft>
                        <a:spcPts val="300"/>
                      </a:spcAft>
                      <a:buFont typeface="Arial" panose="020B0604020202020204" pitchFamily="34" charset="0"/>
                      <a:buChar char="•"/>
                    </a:pPr>
                    <a:r>
                      <a:rPr lang="en-US" sz="1400" dirty="0">
                        <a:sym typeface="Wingdings" panose="05000000000000000000" pitchFamily="2" charset="2"/>
                      </a:rPr>
                      <a:t>Latent functions  latent topics</a:t>
                    </a:r>
                  </a:p>
                  <a:p>
                    <a:pPr marL="742950" lvl="1" indent="-285750">
                      <a:spcAft>
                        <a:spcPts val="300"/>
                      </a:spcAft>
                      <a:buFont typeface="Arial" panose="020B0604020202020204" pitchFamily="34" charset="0"/>
                      <a:buChar char="•"/>
                    </a:pPr>
                    <a:r>
                      <a:rPr lang="en-US" sz="1400" dirty="0">
                        <a:sym typeface="Wingdings" panose="05000000000000000000" pitchFamily="2" charset="2"/>
                      </a:rPr>
                      <a:t>311, bikes, taxicabs</a:t>
                    </a:r>
                    <a:r>
                      <a:rPr lang="en-US" sz="1400" dirty="0" smtClean="0">
                        <a:sym typeface="Wingdings" panose="05000000000000000000" pitchFamily="2" charset="2"/>
                      </a:rPr>
                      <a:t> </a:t>
                    </a:r>
                    <a14:m>
                      <m:oMath xmlns:m="http://schemas.openxmlformats.org/officeDocument/2006/math">
                        <m:r>
                          <a:rPr lang="en-US" sz="1400" b="1" i="1">
                            <a:latin typeface="Cambria Math" panose="02040503050406030204" pitchFamily="18" charset="0"/>
                          </a:rPr>
                          <m:t>𝓦</m:t>
                        </m:r>
                      </m:oMath>
                    </a14:m>
                    <a:r>
                      <a:rPr lang="en-US" sz="1400" dirty="0">
                        <a:sym typeface="Wingdings" panose="05000000000000000000" pitchFamily="2" charset="2"/>
                      </a:rPr>
                      <a:t> words (dynamic)</a:t>
                    </a:r>
                  </a:p>
                  <a:p>
                    <a:pPr marL="742950" lvl="1" indent="-285750">
                      <a:spcAft>
                        <a:spcPts val="300"/>
                      </a:spcAft>
                      <a:buFont typeface="Arial" panose="020B0604020202020204" pitchFamily="34" charset="0"/>
                      <a:buChar char="•"/>
                    </a:pPr>
                    <a:r>
                      <a:rPr lang="en-US" sz="1400" dirty="0">
                        <a:sym typeface="Wingdings" panose="05000000000000000000" pitchFamily="2" charset="2"/>
                      </a:rPr>
                      <a:t>POIs and road networks</a:t>
                    </a:r>
                    <a14:m>
                      <m:oMath xmlns:m="http://schemas.openxmlformats.org/officeDocument/2006/math">
                        <m:r>
                          <a:rPr lang="en-US" sz="1400">
                            <a:latin typeface="Cambria Math" panose="02040503050406030204" pitchFamily="18" charset="0"/>
                            <a:ea typeface="Cambria Math" panose="02040503050406030204" pitchFamily="18" charset="0"/>
                            <a:sym typeface="Wingdings" panose="05000000000000000000" pitchFamily="2" charset="2"/>
                          </a:rPr>
                          <m:t> </m:t>
                        </m:r>
                        <m:r>
                          <a:rPr lang="en-US" sz="1400" b="1" i="1">
                            <a:latin typeface="Cambria Math" panose="02040503050406030204" pitchFamily="18" charset="0"/>
                            <a:ea typeface="Cambria Math" panose="02040503050406030204" pitchFamily="18" charset="0"/>
                            <a:sym typeface="Wingdings" panose="05000000000000000000" pitchFamily="2" charset="2"/>
                          </a:rPr>
                          <m:t>𝒇</m:t>
                        </m:r>
                      </m:oMath>
                    </a14:m>
                    <a:r>
                      <a:rPr lang="en-US" sz="1400" dirty="0">
                        <a:sym typeface="Wingdings" panose="05000000000000000000" pitchFamily="2" charset="2"/>
                      </a:rPr>
                      <a:t>  keywords (static)</a:t>
                    </a:r>
                  </a:p>
                </p:txBody>
              </p:sp>
            </mc:Choice>
            <mc:Fallback xmlns="">
              <p:sp>
                <p:nvSpPr>
                  <p:cNvPr id="121" name="Rectangle 120"/>
                  <p:cNvSpPr>
                    <a:spLocks noRot="1" noChangeAspect="1" noMove="1" noResize="1" noEditPoints="1" noAdjustHandles="1" noChangeArrowheads="1" noChangeShapeType="1" noTextEdit="1"/>
                  </p:cNvSpPr>
                  <p:nvPr/>
                </p:nvSpPr>
                <p:spPr>
                  <a:xfrm>
                    <a:off x="4739054" y="1244589"/>
                    <a:ext cx="4366848" cy="1377300"/>
                  </a:xfrm>
                  <a:prstGeom prst="rect">
                    <a:avLst/>
                  </a:prstGeom>
                  <a:blipFill rotWithShape="0">
                    <a:blip r:embed="rId14"/>
                    <a:stretch>
                      <a:fillRect l="-1255" t="-2655" b="-3540"/>
                    </a:stretch>
                  </a:blipFill>
                </p:spPr>
                <p:txBody>
                  <a:bodyPr/>
                  <a:lstStyle/>
                  <a:p>
                    <a:r>
                      <a:rPr lang="en-US">
                        <a:noFill/>
                      </a:rPr>
                      <a:t> </a:t>
                    </a:r>
                  </a:p>
                </p:txBody>
              </p:sp>
            </mc:Fallback>
          </mc:AlternateContent>
        </p:grpSp>
      </p:grpSp>
      <p:grpSp>
        <p:nvGrpSpPr>
          <p:cNvPr id="21" name="Group 20"/>
          <p:cNvGrpSpPr/>
          <p:nvPr/>
        </p:nvGrpSpPr>
        <p:grpSpPr>
          <a:xfrm>
            <a:off x="1275923" y="4038197"/>
            <a:ext cx="1607311" cy="843485"/>
            <a:chOff x="1256873" y="4038197"/>
            <a:chExt cx="1607311" cy="843485"/>
          </a:xfrm>
        </p:grpSpPr>
        <p:cxnSp>
          <p:nvCxnSpPr>
            <p:cNvPr id="9" name="Straight Connector 8"/>
            <p:cNvCxnSpPr/>
            <p:nvPr/>
          </p:nvCxnSpPr>
          <p:spPr>
            <a:xfrm flipH="1">
              <a:off x="1256873" y="4053091"/>
              <a:ext cx="403087" cy="82859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256873" y="4881682"/>
              <a:ext cx="1131202"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2388075" y="4053091"/>
              <a:ext cx="468539" cy="82859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1659960" y="4038197"/>
              <a:ext cx="1204224" cy="14894"/>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pSp>
      <p:pic>
        <p:nvPicPr>
          <p:cNvPr id="54" name="Picture 53"/>
          <p:cNvPicPr>
            <a:picLocks noChangeAspect="1"/>
          </p:cNvPicPr>
          <p:nvPr/>
        </p:nvPicPr>
        <p:blipFill rotWithShape="1">
          <a:blip r:embed="rId15"/>
          <a:srcRect l="6906" r="11875" b="48015"/>
          <a:stretch/>
        </p:blipFill>
        <p:spPr>
          <a:xfrm>
            <a:off x="6463511" y="275391"/>
            <a:ext cx="2047584" cy="788199"/>
          </a:xfrm>
          <a:prstGeom prst="rect">
            <a:avLst/>
          </a:prstGeom>
        </p:spPr>
      </p:pic>
    </p:spTree>
    <p:extLst>
      <p:ext uri="{BB962C8B-B14F-4D97-AF65-F5344CB8AC3E}">
        <p14:creationId xmlns:p14="http://schemas.microsoft.com/office/powerpoint/2010/main" val="2005570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Effect transition="in" filter="wipe(up)">
                                      <p:cBhvr>
                                        <p:cTn id="11" dur="500"/>
                                        <p:tgtEl>
                                          <p:spTgt spid="123"/>
                                        </p:tgtEl>
                                      </p:cBhvr>
                                    </p:animEffect>
                                  </p:childTnLst>
                                </p:cTn>
                              </p:par>
                            </p:childTnLst>
                          </p:cTn>
                        </p:par>
                        <p:par>
                          <p:cTn id="12" fill="hold">
                            <p:stCondLst>
                              <p:cond delay="1000"/>
                            </p:stCondLst>
                            <p:childTnLst>
                              <p:par>
                                <p:cTn id="13" presetID="10" presetClass="exit" presetSubtype="0" fill="hold" nodeType="afterEffect">
                                  <p:stCondLst>
                                    <p:cond delay="0"/>
                                  </p:stCondLst>
                                  <p:childTnLst>
                                    <p:animEffect transition="out" filter="fade">
                                      <p:cBhvr>
                                        <p:cTn id="14" dur="500"/>
                                        <p:tgtEl>
                                          <p:spTgt spid="21"/>
                                        </p:tgtEl>
                                      </p:cBhvr>
                                    </p:animEffect>
                                    <p:set>
                                      <p:cBhvr>
                                        <p:cTn id="15" dur="1" fill="hold">
                                          <p:stCondLst>
                                            <p:cond delay="499"/>
                                          </p:stCondLst>
                                        </p:cTn>
                                        <p:tgtEl>
                                          <p:spTgt spid="21"/>
                                        </p:tgtEl>
                                        <p:attrNameLst>
                                          <p:attrName>style.visibility</p:attrName>
                                        </p:attrNameLst>
                                      </p:cBhvr>
                                      <p:to>
                                        <p:strVal val="hidden"/>
                                      </p:to>
                                    </p:se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24"/>
                                        </p:tgtEl>
                                        <p:attrNameLst>
                                          <p:attrName>style.visibility</p:attrName>
                                        </p:attrNameLst>
                                      </p:cBhvr>
                                      <p:to>
                                        <p:strVal val="visible"/>
                                      </p:to>
                                    </p:set>
                                    <p:animEffect transition="in" filter="wipe(up)">
                                      <p:cBhvr>
                                        <p:cTn id="19" dur="500"/>
                                        <p:tgtEl>
                                          <p:spTgt spid="124"/>
                                        </p:tgtEl>
                                      </p:cBhvr>
                                    </p:animEffect>
                                  </p:childTnLst>
                                </p:cTn>
                              </p:par>
                            </p:childTnLst>
                          </p:cTn>
                        </p:par>
                        <p:par>
                          <p:cTn id="20" fill="hold">
                            <p:stCondLst>
                              <p:cond delay="2000"/>
                            </p:stCondLst>
                            <p:childTnLst>
                              <p:par>
                                <p:cTn id="21" presetID="6" presetClass="entr" presetSubtype="16" fill="hold" grpId="0" nodeType="afterEffect">
                                  <p:stCondLst>
                                    <p:cond delay="1000"/>
                                  </p:stCondLst>
                                  <p:childTnLst>
                                    <p:set>
                                      <p:cBhvr>
                                        <p:cTn id="22" dur="1" fill="hold">
                                          <p:stCondLst>
                                            <p:cond delay="0"/>
                                          </p:stCondLst>
                                        </p:cTn>
                                        <p:tgtEl>
                                          <p:spTgt spid="80"/>
                                        </p:tgtEl>
                                        <p:attrNameLst>
                                          <p:attrName>style.visibility</p:attrName>
                                        </p:attrNameLst>
                                      </p:cBhvr>
                                      <p:to>
                                        <p:strVal val="visible"/>
                                      </p:to>
                                    </p:set>
                                    <p:animEffect transition="in" filter="circle(in)">
                                      <p:cBhvr>
                                        <p:cTn id="23" dur="2000"/>
                                        <p:tgtEl>
                                          <p:spTgt spid="8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up)">
                                      <p:cBhvr>
                                        <p:cTn id="28" dur="500"/>
                                        <p:tgtEl>
                                          <p:spTgt spid="118"/>
                                        </p:tgtEl>
                                      </p:cBhvr>
                                    </p:animEffect>
                                  </p:childTnLst>
                                </p:cTn>
                              </p:par>
                            </p:childTnLst>
                          </p:cTn>
                        </p:par>
                        <p:par>
                          <p:cTn id="29" fill="hold">
                            <p:stCondLst>
                              <p:cond delay="500"/>
                            </p:stCondLst>
                            <p:childTnLst>
                              <p:par>
                                <p:cTn id="30" presetID="6" presetClass="entr" presetSubtype="16" fill="hold" grpId="0" nodeType="afterEffect">
                                  <p:stCondLst>
                                    <p:cond delay="0"/>
                                  </p:stCondLst>
                                  <p:childTnLst>
                                    <p:set>
                                      <p:cBhvr>
                                        <p:cTn id="31" dur="1" fill="hold">
                                          <p:stCondLst>
                                            <p:cond delay="0"/>
                                          </p:stCondLst>
                                        </p:cTn>
                                        <p:tgtEl>
                                          <p:spTgt spid="106"/>
                                        </p:tgtEl>
                                        <p:attrNameLst>
                                          <p:attrName>style.visibility</p:attrName>
                                        </p:attrNameLst>
                                      </p:cBhvr>
                                      <p:to>
                                        <p:strVal val="visible"/>
                                      </p:to>
                                    </p:set>
                                    <p:animEffect transition="in" filter="circle(in)">
                                      <p:cBhvr>
                                        <p:cTn id="32" dur="2000"/>
                                        <p:tgtEl>
                                          <p:spTgt spid="10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fade">
                                      <p:cBhvr>
                                        <p:cTn id="37" dur="500"/>
                                        <p:tgtEl>
                                          <p:spTgt spid="126"/>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0" grpId="0" animBg="1"/>
      <p:bldP spid="10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MSLT Model</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628649" y="1587500"/>
                <a:ext cx="7410451" cy="2317750"/>
              </a:xfrm>
            </p:spPr>
            <p:txBody>
              <a:bodyPr>
                <a:noAutofit/>
              </a:bodyPr>
              <a:lstStyle/>
              <a:p>
                <a:r>
                  <a:rPr lang="en-US" dirty="0">
                    <a:sym typeface="Wingdings" panose="05000000000000000000" pitchFamily="2" charset="2"/>
                  </a:rPr>
                  <a:t>Learning</a:t>
                </a:r>
              </a:p>
              <a:p>
                <a:pPr lvl="1"/>
                <a14:m>
                  <m:oMath xmlns:m="http://schemas.openxmlformats.org/officeDocument/2006/math">
                    <m:sSup>
                      <m:sSupPr>
                        <m:ctrlPr>
                          <a:rPr lang="en-US" sz="1600" i="1">
                            <a:latin typeface="Cambria Math" panose="02040503050406030204" pitchFamily="18" charset="0"/>
                          </a:rPr>
                        </m:ctrlPr>
                      </m:sSupPr>
                      <m:e>
                        <m:r>
                          <a:rPr lang="en-US" sz="1600" i="1">
                            <a:latin typeface="Cambria Math" panose="02040503050406030204" pitchFamily="18" charset="0"/>
                          </a:rPr>
                          <m:t>𝜎</m:t>
                        </m:r>
                      </m:e>
                      <m:sup>
                        <m:r>
                          <a:rPr lang="en-US" sz="1600" i="1">
                            <a:latin typeface="Cambria Math" panose="02040503050406030204" pitchFamily="18" charset="0"/>
                          </a:rPr>
                          <m:t>2</m:t>
                        </m:r>
                      </m:sup>
                    </m:sSup>
                  </m:oMath>
                </a14:m>
                <a:r>
                  <a:rPr lang="en-US" sz="1600" dirty="0"/>
                  <a:t>, </a:t>
                </a:r>
                <a14:m>
                  <m:oMath xmlns:m="http://schemas.openxmlformats.org/officeDocument/2006/math">
                    <m:r>
                      <a:rPr lang="en-US" sz="1600" b="1" i="1">
                        <a:latin typeface="Cambria Math" panose="02040503050406030204" pitchFamily="18" charset="0"/>
                      </a:rPr>
                      <m:t>𝜷</m:t>
                    </m:r>
                  </m:oMath>
                </a14:m>
                <a:r>
                  <a:rPr lang="en-US" sz="1600" dirty="0"/>
                  <a:t> and </a:t>
                </a:r>
                <a14:m>
                  <m:oMath xmlns:m="http://schemas.openxmlformats.org/officeDocument/2006/math">
                    <m:r>
                      <a:rPr lang="en-US" sz="1600" i="1">
                        <a:latin typeface="Cambria Math" panose="02040503050406030204" pitchFamily="18" charset="0"/>
                      </a:rPr>
                      <m:t>𝑘</m:t>
                    </m:r>
                  </m:oMath>
                </a14:m>
                <a:r>
                  <a:rPr lang="en-US" sz="1600" dirty="0"/>
                  <a:t> are fixed parameters </a:t>
                </a:r>
              </a:p>
              <a:p>
                <a:pPr lvl="1"/>
                <a:r>
                  <a:rPr lang="en-US" sz="1600" dirty="0"/>
                  <a:t>Learn</a:t>
                </a:r>
                <a:r>
                  <a:rPr lang="en-US" sz="1600" dirty="0" smtClean="0"/>
                  <a:t> </a:t>
                </a:r>
                <a14:m>
                  <m:oMath xmlns:m="http://schemas.openxmlformats.org/officeDocument/2006/math">
                    <m:r>
                      <a:rPr lang="en-US" sz="1600" b="1" i="1">
                        <a:latin typeface="Cambria Math" panose="02040503050406030204" pitchFamily="18" charset="0"/>
                      </a:rPr>
                      <m:t>𝜽</m:t>
                    </m:r>
                  </m:oMath>
                </a14:m>
                <a:r>
                  <a:rPr lang="en-US" sz="1600" dirty="0" smtClean="0"/>
                  <a:t> </a:t>
                </a:r>
                <a:r>
                  <a:rPr lang="en-US" sz="1600" dirty="0"/>
                  <a:t>and</a:t>
                </a:r>
                <a:r>
                  <a:rPr lang="en-US" sz="1600" b="1" dirty="0"/>
                  <a:t> </a:t>
                </a:r>
                <a14:m>
                  <m:oMath xmlns:m="http://schemas.openxmlformats.org/officeDocument/2006/math">
                    <m:r>
                      <a:rPr lang="en-US" sz="1600" b="1" i="1">
                        <a:latin typeface="Cambria Math" panose="02040503050406030204" pitchFamily="18" charset="0"/>
                      </a:rPr>
                      <m:t>𝝋</m:t>
                    </m:r>
                  </m:oMath>
                </a14:m>
                <a:r>
                  <a:rPr lang="en-US" sz="1600" b="1" dirty="0"/>
                  <a:t> </a:t>
                </a:r>
                <a:r>
                  <a:rPr lang="en-US" sz="1600" dirty="0"/>
                  <a:t>based on observed </a:t>
                </a:r>
                <a14:m>
                  <m:oMath xmlns:m="http://schemas.openxmlformats.org/officeDocument/2006/math">
                    <m:r>
                      <a:rPr lang="en-US" sz="1600" b="1" i="1">
                        <a:latin typeface="Cambria Math" panose="02040503050406030204" pitchFamily="18" charset="0"/>
                      </a:rPr>
                      <m:t>𝒇</m:t>
                    </m:r>
                  </m:oMath>
                </a14:m>
                <a:r>
                  <a:rPr lang="en-US" sz="1600" b="1" dirty="0"/>
                  <a:t> </a:t>
                </a:r>
                <a:r>
                  <a:rPr lang="en-US" sz="1600" dirty="0"/>
                  <a:t>and</a:t>
                </a:r>
                <a:r>
                  <a:rPr lang="en-US" sz="1600" b="1" dirty="0"/>
                  <a:t> </a:t>
                </a:r>
                <a14:m>
                  <m:oMath xmlns:m="http://schemas.openxmlformats.org/officeDocument/2006/math">
                    <m:r>
                      <a:rPr lang="en-US" sz="1600" b="1" i="1">
                        <a:latin typeface="Cambria Math" panose="02040503050406030204" pitchFamily="18" charset="0"/>
                      </a:rPr>
                      <m:t>𝓦</m:t>
                    </m:r>
                  </m:oMath>
                </a14:m>
                <a:endParaRPr lang="en-US" sz="1600" b="1" dirty="0"/>
              </a:p>
              <a:p>
                <a:pPr lvl="1"/>
                <a:r>
                  <a:rPr lang="en-US" sz="1600" dirty="0"/>
                  <a:t>Using a stochastic EM algorithm</a:t>
                </a:r>
              </a:p>
              <a:p>
                <a:r>
                  <a:rPr lang="en-US" dirty="0">
                    <a:sym typeface="Wingdings" panose="05000000000000000000" pitchFamily="2" charset="2"/>
                  </a:rPr>
                  <a:t>Structure</a:t>
                </a:r>
              </a:p>
              <a:p>
                <a:pPr lvl="1"/>
                <a14:m>
                  <m:oMath xmlns:m="http://schemas.openxmlformats.org/officeDocument/2006/math">
                    <m:sSub>
                      <m:sSubPr>
                        <m:ctrlPr>
                          <a:rPr lang="en-US" sz="1600" b="1" i="1">
                            <a:latin typeface="Cambria Math" panose="02040503050406030204" pitchFamily="18" charset="0"/>
                          </a:rPr>
                        </m:ctrlPr>
                      </m:sSubPr>
                      <m:e>
                        <m:r>
                          <a:rPr lang="en-US" sz="1600" b="1" i="1">
                            <a:latin typeface="Cambria Math" panose="02040503050406030204" pitchFamily="18" charset="0"/>
                          </a:rPr>
                          <m:t>𝜶</m:t>
                        </m:r>
                      </m:e>
                      <m:sub>
                        <m:r>
                          <a:rPr lang="en-US" sz="1600" i="1">
                            <a:latin typeface="Cambria Math" panose="02040503050406030204" pitchFamily="18" charset="0"/>
                          </a:rPr>
                          <m:t>𝑑</m:t>
                        </m:r>
                      </m:sub>
                    </m:sSub>
                  </m:oMath>
                </a14:m>
                <a:r>
                  <a:rPr lang="en-US" sz="1600" b="1" dirty="0"/>
                  <a:t> </a:t>
                </a:r>
                <a:r>
                  <a:rPr lang="en-US" sz="1600" dirty="0"/>
                  <a:t>of a region depends on its geographical pro­­perties </a:t>
                </a:r>
                <a:endParaRPr lang="en-US" sz="1600" dirty="0">
                  <a:sym typeface="Wingdings" panose="05000000000000000000" pitchFamily="2" charset="2"/>
                </a:endParaRPr>
              </a:p>
              <a:p>
                <a:pPr lvl="1"/>
                <a:r>
                  <a:rPr lang="en-US" sz="1600" dirty="0"/>
                  <a:t>There are multiple topic-word distributions </a:t>
                </a:r>
                <a14:m>
                  <m:oMath xmlns:m="http://schemas.openxmlformats.org/officeDocument/2006/math">
                    <m:sSub>
                      <m:sSubPr>
                        <m:ctrlPr>
                          <a:rPr lang="en-US" sz="1600" i="1">
                            <a:latin typeface="Cambria Math" panose="02040503050406030204" pitchFamily="18" charset="0"/>
                          </a:rPr>
                        </m:ctrlPr>
                      </m:sSubPr>
                      <m:e>
                        <m:r>
                          <a:rPr lang="en-US" sz="1600" b="1" i="1">
                            <a:latin typeface="Cambria Math" panose="02040503050406030204" pitchFamily="18" charset="0"/>
                          </a:rPr>
                          <m:t>𝝋</m:t>
                        </m:r>
                      </m:e>
                      <m:sub>
                        <m:r>
                          <a:rPr lang="en-US" sz="1600" i="1">
                            <a:latin typeface="Cambria Math" panose="02040503050406030204" pitchFamily="18" charset="0"/>
                          </a:rPr>
                          <m:t>𝑖</m:t>
                        </m:r>
                      </m:sub>
                    </m:sSub>
                  </m:oMath>
                </a14:m>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628649" y="1587500"/>
                <a:ext cx="7410451" cy="2317750"/>
              </a:xfrm>
              <a:blipFill rotWithShape="0">
                <a:blip r:embed="rId2"/>
                <a:stretch>
                  <a:fillRect l="-1480" t="-4199" b="-6824"/>
                </a:stretch>
              </a:blipFill>
            </p:spPr>
            <p:txBody>
              <a:bodyPr/>
              <a:lstStyle/>
              <a:p>
                <a:r>
                  <a:rPr lang="en-US">
                    <a:noFill/>
                  </a:rPr>
                  <a:t> </a:t>
                </a:r>
              </a:p>
            </p:txBody>
          </p:sp>
        </mc:Fallback>
      </mc:AlternateContent>
      <p:pic>
        <p:nvPicPr>
          <p:cNvPr id="7" name="Picture 6"/>
          <p:cNvPicPr>
            <a:picLocks noChangeAspect="1"/>
          </p:cNvPicPr>
          <p:nvPr/>
        </p:nvPicPr>
        <p:blipFill rotWithShape="1">
          <a:blip r:embed="rId3"/>
          <a:srcRect l="6906" r="11875" b="48015"/>
          <a:stretch/>
        </p:blipFill>
        <p:spPr>
          <a:xfrm>
            <a:off x="4709160" y="4352941"/>
            <a:ext cx="3894599" cy="1499191"/>
          </a:xfrm>
          <a:prstGeom prst="rect">
            <a:avLst/>
          </a:prstGeom>
        </p:spPr>
      </p:pic>
      <p:pic>
        <p:nvPicPr>
          <p:cNvPr id="5" name="Picture 4"/>
          <p:cNvPicPr/>
          <p:nvPr/>
        </p:nvPicPr>
        <p:blipFill rotWithShape="1">
          <a:blip r:embed="rId4">
            <a:extLst>
              <a:ext uri="{28A0092B-C50C-407E-A947-70E740481C1C}">
                <a14:useLocalDpi xmlns:a14="http://schemas.microsoft.com/office/drawing/2010/main" val="0"/>
              </a:ext>
            </a:extLst>
          </a:blip>
          <a:srcRect l="61692" t="53054" b="7835"/>
          <a:stretch/>
        </p:blipFill>
        <p:spPr bwMode="auto">
          <a:xfrm>
            <a:off x="6050567" y="1690689"/>
            <a:ext cx="2302858" cy="1555750"/>
          </a:xfrm>
          <a:prstGeom prst="rect">
            <a:avLst/>
          </a:prstGeom>
          <a:noFill/>
          <a:ln>
            <a:noFill/>
          </a:ln>
          <a:extLst>
            <a:ext uri="{53640926-AAD7-44D8-BBD7-CCE9431645EC}">
              <a14:shadowObscured xmlns:a14="http://schemas.microsoft.com/office/drawing/2010/main"/>
            </a:ext>
          </a:extLst>
        </p:spPr>
      </p:pic>
      <p:sp>
        <p:nvSpPr>
          <p:cNvPr id="8" name="Rectangle 7"/>
          <p:cNvSpPr/>
          <p:nvPr/>
        </p:nvSpPr>
        <p:spPr>
          <a:xfrm>
            <a:off x="980919" y="5885692"/>
            <a:ext cx="3025140" cy="338554"/>
          </a:xfrm>
          <a:prstGeom prst="rect">
            <a:avLst/>
          </a:prstGeom>
        </p:spPr>
        <p:txBody>
          <a:bodyPr wrap="square">
            <a:spAutoFit/>
          </a:bodyPr>
          <a:lstStyle/>
          <a:p>
            <a:r>
              <a:rPr lang="en-US" sz="1600" dirty="0"/>
              <a:t>Latent </a:t>
            </a:r>
            <a:r>
              <a:rPr lang="en-US" sz="1600" dirty="0" err="1" smtClean="0"/>
              <a:t>Dirichlet</a:t>
            </a:r>
            <a:r>
              <a:rPr lang="en-US" sz="1600" dirty="0" smtClean="0"/>
              <a:t> Allocation (LDA)</a:t>
            </a:r>
            <a:endParaRPr lang="en-US" sz="1600" dirty="0"/>
          </a:p>
        </p:txBody>
      </p:sp>
      <p:sp>
        <p:nvSpPr>
          <p:cNvPr id="9" name="Rectangle 8"/>
          <p:cNvSpPr/>
          <p:nvPr/>
        </p:nvSpPr>
        <p:spPr>
          <a:xfrm>
            <a:off x="6601460" y="5889246"/>
            <a:ext cx="1437640" cy="338554"/>
          </a:xfrm>
          <a:prstGeom prst="rect">
            <a:avLst/>
          </a:prstGeom>
        </p:spPr>
        <p:txBody>
          <a:bodyPr wrap="square">
            <a:spAutoFit/>
          </a:bodyPr>
          <a:lstStyle/>
          <a:p>
            <a:r>
              <a:rPr lang="en-US" sz="1600" dirty="0" smtClean="0"/>
              <a:t>MSLT</a:t>
            </a:r>
            <a:endParaRPr lang="en-US" sz="1600" dirty="0"/>
          </a:p>
        </p:txBody>
      </p:sp>
      <p:pic>
        <p:nvPicPr>
          <p:cNvPr id="11" name="Picture 10"/>
          <p:cNvPicPr>
            <a:picLocks noChangeAspect="1"/>
          </p:cNvPicPr>
          <p:nvPr/>
        </p:nvPicPr>
        <p:blipFill>
          <a:blip r:embed="rId5"/>
          <a:stretch>
            <a:fillRect/>
          </a:stretch>
        </p:blipFill>
        <p:spPr>
          <a:xfrm>
            <a:off x="813760" y="4476651"/>
            <a:ext cx="3359459" cy="1251769"/>
          </a:xfrm>
          <a:prstGeom prst="rect">
            <a:avLst/>
          </a:prstGeom>
        </p:spPr>
      </p:pic>
      <mc:AlternateContent xmlns:mc="http://schemas.openxmlformats.org/markup-compatibility/2006">
        <mc:Choice xmlns:a14="http://schemas.microsoft.com/office/drawing/2010/main" Requires="a14">
          <p:sp>
            <p:nvSpPr>
              <p:cNvPr id="13" name="Rectangle 12"/>
              <p:cNvSpPr/>
              <p:nvPr/>
            </p:nvSpPr>
            <p:spPr>
              <a:xfrm>
                <a:off x="5978070" y="3439226"/>
                <a:ext cx="2299155" cy="68986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𝑝𝑟𝑜𝑝</m:t>
                      </m:r>
                      <m:d>
                        <m:dPr>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rPr>
                                <m:t>𝑤</m:t>
                              </m:r>
                            </m:e>
                            <m:sub>
                              <m:r>
                                <a:rPr lang="en-US" sz="1600" i="1">
                                  <a:latin typeface="Cambria Math" panose="02040503050406030204" pitchFamily="18" charset="0"/>
                                </a:rPr>
                                <m:t>𝑖</m:t>
                              </m:r>
                            </m:sub>
                          </m:sSub>
                        </m:e>
                      </m:d>
                      <m:r>
                        <a:rPr lang="en-US" sz="1600">
                          <a:latin typeface="Cambria Math" panose="02040503050406030204" pitchFamily="18" charset="0"/>
                        </a:rPr>
                        <m:t>=</m:t>
                      </m:r>
                      <m:nary>
                        <m:naryPr>
                          <m:chr m:val="∑"/>
                          <m:limLoc m:val="undOvr"/>
                          <m:supHide m:val="on"/>
                          <m:ctrlPr>
                            <a:rPr lang="en-US" sz="1600" i="1">
                              <a:latin typeface="Cambria Math" panose="02040503050406030204" pitchFamily="18" charset="0"/>
                            </a:rPr>
                          </m:ctrlPr>
                        </m:naryPr>
                        <m:sub>
                          <m:r>
                            <a:rPr lang="en-US" sz="1600" i="1">
                              <a:latin typeface="Cambria Math" panose="02040503050406030204" pitchFamily="18" charset="0"/>
                            </a:rPr>
                            <m:t>𝑡</m:t>
                          </m:r>
                        </m:sub>
                        <m:sup/>
                        <m:e>
                          <m:sSub>
                            <m:sSubPr>
                              <m:ctrlPr>
                                <a:rPr lang="en-US" sz="1600" i="1">
                                  <a:latin typeface="Cambria Math" panose="02040503050406030204" pitchFamily="18" charset="0"/>
                                </a:rPr>
                              </m:ctrlPr>
                            </m:sSubPr>
                            <m:e>
                              <m:r>
                                <a:rPr lang="en-US" sz="1600" i="1">
                                  <a:latin typeface="Cambria Math" panose="02040503050406030204" pitchFamily="18" charset="0"/>
                                </a:rPr>
                                <m:t>𝜃</m:t>
                              </m:r>
                            </m:e>
                            <m:sub>
                              <m:r>
                                <a:rPr lang="en-US" sz="1600" i="1">
                                  <a:latin typeface="Cambria Math" panose="02040503050406030204" pitchFamily="18" charset="0"/>
                                </a:rPr>
                                <m:t>𝑑𝑡</m:t>
                              </m:r>
                            </m:sub>
                          </m:sSub>
                          <m:sSub>
                            <m:sSubPr>
                              <m:ctrlPr>
                                <a:rPr lang="en-US" sz="1600" i="1">
                                  <a:latin typeface="Cambria Math" panose="02040503050406030204" pitchFamily="18" charset="0"/>
                                </a:rPr>
                              </m:ctrlPr>
                            </m:sSubPr>
                            <m:e>
                              <m:r>
                                <a:rPr lang="en-US" sz="1600" i="1">
                                  <a:latin typeface="Cambria Math" panose="02040503050406030204" pitchFamily="18" charset="0"/>
                                </a:rPr>
                                <m:t>𝜑</m:t>
                              </m:r>
                            </m:e>
                            <m:sub>
                              <m:r>
                                <a:rPr lang="en-US" sz="1600" i="1">
                                  <a:latin typeface="Cambria Math" panose="02040503050406030204" pitchFamily="18" charset="0"/>
                                </a:rPr>
                                <m:t>𝑡</m:t>
                              </m:r>
                              <m:sSub>
                                <m:sSubPr>
                                  <m:ctrlPr>
                                    <a:rPr lang="en-US" sz="1600" i="1">
                                      <a:latin typeface="Cambria Math" panose="02040503050406030204" pitchFamily="18" charset="0"/>
                                    </a:rPr>
                                  </m:ctrlPr>
                                </m:sSubPr>
                                <m:e>
                                  <m:r>
                                    <a:rPr lang="en-US" sz="1600" i="1">
                                      <a:latin typeface="Cambria Math" panose="02040503050406030204" pitchFamily="18" charset="0"/>
                                    </a:rPr>
                                    <m:t>𝑤</m:t>
                                  </m:r>
                                </m:e>
                                <m:sub>
                                  <m:r>
                                    <a:rPr lang="en-US" sz="1600" i="1">
                                      <a:latin typeface="Cambria Math" panose="02040503050406030204" pitchFamily="18" charset="0"/>
                                    </a:rPr>
                                    <m:t>𝑖</m:t>
                                  </m:r>
                                </m:sub>
                              </m:sSub>
                            </m:sub>
                          </m:sSub>
                        </m:e>
                      </m:nary>
                    </m:oMath>
                  </m:oMathPara>
                </a14:m>
                <a:endParaRPr lang="en-US" sz="1600" dirty="0"/>
              </a:p>
            </p:txBody>
          </p:sp>
        </mc:Choice>
        <mc:Fallback>
          <p:sp>
            <p:nvSpPr>
              <p:cNvPr id="13" name="Rectangle 12"/>
              <p:cNvSpPr>
                <a:spLocks noRot="1" noChangeAspect="1" noMove="1" noResize="1" noEditPoints="1" noAdjustHandles="1" noChangeArrowheads="1" noChangeShapeType="1" noTextEdit="1"/>
              </p:cNvSpPr>
              <p:nvPr/>
            </p:nvSpPr>
            <p:spPr>
              <a:xfrm>
                <a:off x="5978070" y="3439226"/>
                <a:ext cx="2299155" cy="689869"/>
              </a:xfrm>
              <a:prstGeom prst="rect">
                <a:avLst/>
              </a:prstGeom>
              <a:blipFill rotWithShape="0">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2407686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9428</TotalTime>
  <Words>1877</Words>
  <Application>Microsoft Office PowerPoint</Application>
  <PresentationFormat>On-screen Show (4:3)</PresentationFormat>
  <Paragraphs>527</Paragraphs>
  <Slides>21</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宋体</vt:lpstr>
      <vt:lpstr>Arial</vt:lpstr>
      <vt:lpstr>Calibri</vt:lpstr>
      <vt:lpstr>Calibri Light</vt:lpstr>
      <vt:lpstr>Cambria Math</vt:lpstr>
      <vt:lpstr>Times New Roman</vt:lpstr>
      <vt:lpstr>Wingdings</vt:lpstr>
      <vt:lpstr>Office Theme</vt:lpstr>
      <vt:lpstr>Detecting Collective Anomalies from Multiple Spatio-Temporal Datasets across Different Domains</vt:lpstr>
      <vt:lpstr>Existing Anomaly Detection</vt:lpstr>
      <vt:lpstr>Collective Anomalies</vt:lpstr>
      <vt:lpstr>An Example</vt:lpstr>
      <vt:lpstr>Challenges</vt:lpstr>
      <vt:lpstr>Methodology</vt:lpstr>
      <vt:lpstr>Framework</vt:lpstr>
      <vt:lpstr>MSLT Model</vt:lpstr>
      <vt:lpstr>MSLT Model</vt:lpstr>
      <vt:lpstr>ST_LRT</vt:lpstr>
      <vt:lpstr>ST_LRT</vt:lpstr>
      <vt:lpstr>ST_LRT</vt:lpstr>
      <vt:lpstr>ST_LRT</vt:lpstr>
      <vt:lpstr>ST_LRT</vt:lpstr>
      <vt:lpstr>ST_LRT</vt:lpstr>
      <vt:lpstr>Evaluation</vt:lpstr>
      <vt:lpstr>Evaluation</vt:lpstr>
      <vt:lpstr>PowerPoint Presentation</vt:lpstr>
      <vt:lpstr>PowerPoint Presentation</vt:lpstr>
      <vt:lpstr>Conclusion </vt:lpstr>
      <vt:lpstr>Collective Anomalies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Detecting Collective Anomalies from Spatio-Temporal Data</dc:title>
  <dc:creator>Yu Zheng</dc:creator>
  <cp:lastModifiedBy>Yu Zheng</cp:lastModifiedBy>
  <cp:revision>622</cp:revision>
  <dcterms:created xsi:type="dcterms:W3CDTF">2014-09-21T04:01:56Z</dcterms:created>
  <dcterms:modified xsi:type="dcterms:W3CDTF">2015-11-04T12:53:59Z</dcterms:modified>
</cp:coreProperties>
</file>