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2" r:id="rId2"/>
    <p:sldId id="263" r:id="rId3"/>
    <p:sldId id="264" r:id="rId4"/>
    <p:sldId id="261" r:id="rId5"/>
    <p:sldId id="265" r:id="rId6"/>
    <p:sldId id="266" r:id="rId7"/>
    <p:sldId id="268" r:id="rId8"/>
    <p:sldId id="270" r:id="rId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FF3300"/>
    <a:srgbClr val="DDDDDD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-324" y="-84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fld id="{235C4FD5-C33D-4676-AFB0-4022C83515A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fld id="{7D6C87D4-F4F5-4E4E-9426-C18CB3CB7FC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C87D4-F4F5-4E4E-9426-C18CB3CB7FC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C87D4-F4F5-4E4E-9426-C18CB3CB7FC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C87D4-F4F5-4E4E-9426-C18CB3CB7FC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D04565-CBD9-467F-BCBB-97C462264E07}" type="slidenum">
              <a:rPr lang="en-US"/>
              <a:pPr/>
              <a:t>4</a:t>
            </a:fld>
            <a:endParaRPr lang="en-US"/>
          </a:p>
        </p:txBody>
      </p:sp>
      <p:sp>
        <p:nvSpPr>
          <p:cNvPr id="112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5E0D04-C1D2-4A88-ACCC-E91E4FB73330}" type="slidenum">
              <a:rPr lang="en-US"/>
              <a:pPr/>
              <a:t>5</a:t>
            </a:fld>
            <a:endParaRPr lang="en-US"/>
          </a:p>
        </p:txBody>
      </p:sp>
      <p:sp>
        <p:nvSpPr>
          <p:cNvPr id="38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C87D4-F4F5-4E4E-9426-C18CB3CB7FC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55C793-2F68-4427-B640-61C5AAAE005C}" type="slidenum">
              <a:rPr lang="en-US"/>
              <a:pPr/>
              <a:t>7</a:t>
            </a:fld>
            <a:endParaRPr lang="en-US"/>
          </a:p>
        </p:txBody>
      </p:sp>
      <p:sp>
        <p:nvSpPr>
          <p:cNvPr id="43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28E294-CD9A-4400-B67C-2C5CBEA5B563}" type="slidenum">
              <a:rPr lang="en-US"/>
              <a:pPr/>
              <a:t>8</a:t>
            </a:fld>
            <a:endParaRPr lang="en-US"/>
          </a:p>
        </p:txBody>
      </p:sp>
      <p:sp>
        <p:nvSpPr>
          <p:cNvPr id="471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Sponsored by Microsoft Research and NSF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Sponsored by Microsoft Research and NSF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Sponsored by Microsoft Research and NSF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Sponsored by Microsoft Research and NSF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Sponsored by Microsoft Research and NSF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Sponsored by Microsoft Research and NSF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Sponsored by Microsoft Research and NSF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Sponsored by Microsoft Research and NSF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Sponsored by Microsoft Research and NSF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Sponsored by Microsoft Research and NSF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Sponsored by Microsoft Research and NSF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53200"/>
            <a:ext cx="6019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r>
              <a:rPr lang="en-US"/>
              <a:t>Sponsored by Microsoft Research and NSF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eg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eg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orie.cs.uiuc.edu/green_speed.ph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wmf"/><Relationship Id="rId4" Type="http://schemas.openxmlformats.org/officeDocument/2006/relationships/hyperlink" Target="http://atom.research.microsoft.com/sensormap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Sponsored by Microsoft Research and NSF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Privacy and the Participatory Sensor Web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886200"/>
            <a:ext cx="7924800" cy="1752600"/>
          </a:xfrm>
        </p:spPr>
        <p:txBody>
          <a:bodyPr/>
          <a:lstStyle/>
          <a:p>
            <a:r>
              <a:rPr lang="en-US" sz="2400"/>
              <a:t>Tarek Abdelzaher, Mike Ward</a:t>
            </a:r>
          </a:p>
          <a:p>
            <a:r>
              <a:rPr lang="en-US" sz="2400" i="1"/>
              <a:t>University of Illinois at Urbana Champaign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Sponsored by Microsoft Research and NSF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SensorMap – the Social Network of Mobile Sensors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r>
              <a:rPr lang="en-US" sz="2800"/>
              <a:t>WWW </a:t>
            </a:r>
            <a:r>
              <a:rPr lang="en-US" sz="2800">
                <a:sym typeface="Wingdings" pitchFamily="2" charset="2"/>
              </a:rPr>
              <a:t> a gathering place for special interest social groups</a:t>
            </a:r>
          </a:p>
          <a:p>
            <a:r>
              <a:rPr lang="en-US" sz="2800">
                <a:sym typeface="Wingdings" pitchFamily="2" charset="2"/>
              </a:rPr>
              <a:t>SensorMap</a:t>
            </a:r>
            <a:r>
              <a:rPr lang="en-US" sz="2800"/>
              <a:t> </a:t>
            </a:r>
            <a:r>
              <a:rPr lang="en-US" sz="2800">
                <a:sym typeface="Wingdings" pitchFamily="2" charset="2"/>
              </a:rPr>
              <a:t> a gathering place for special interest data pools</a:t>
            </a:r>
          </a:p>
          <a:p>
            <a:pPr lvl="1"/>
            <a:r>
              <a:rPr lang="en-US" sz="2400">
                <a:sym typeface="Wingdings" pitchFamily="2" charset="2"/>
              </a:rPr>
              <a:t>Joggers sharing route and fitness data</a:t>
            </a:r>
          </a:p>
          <a:p>
            <a:pPr lvl="1"/>
            <a:r>
              <a:rPr lang="en-US" sz="2400">
                <a:sym typeface="Wingdings" pitchFamily="2" charset="2"/>
              </a:rPr>
              <a:t>Weight-watchers sharing weight-loss data</a:t>
            </a:r>
          </a:p>
          <a:p>
            <a:pPr lvl="1"/>
            <a:r>
              <a:rPr lang="en-US" sz="2400">
                <a:sym typeface="Wingdings" pitchFamily="2" charset="2"/>
              </a:rPr>
              <a:t>Drivers sharing GPS/speed data</a:t>
            </a:r>
          </a:p>
          <a:p>
            <a:pPr lvl="1"/>
            <a:r>
              <a:rPr lang="en-US" sz="2400">
                <a:sym typeface="Wingdings" pitchFamily="2" charset="2"/>
              </a:rPr>
              <a:t>Environmentalists sharing CO2 measurements</a:t>
            </a:r>
          </a:p>
          <a:p>
            <a:pPr lvl="1"/>
            <a:r>
              <a:rPr lang="en-US" sz="2400">
                <a:sym typeface="Wingdings" pitchFamily="2" charset="2"/>
              </a:rPr>
              <a:t>Biologists sharing instrumented animal biometrics</a:t>
            </a:r>
          </a:p>
          <a:p>
            <a:pPr lvl="1"/>
            <a:r>
              <a:rPr lang="en-US" sz="2400">
                <a:sym typeface="Wingdings" pitchFamily="2" charset="2"/>
              </a:rPr>
              <a:t>Chronic sinus patients sharing allergen counts </a:t>
            </a:r>
            <a:endParaRPr lang="en-US"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Sponsored by Microsoft Research and NSF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SensorMap – the Social Network of Mobile Sensors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5029200"/>
          </a:xfrm>
        </p:spPr>
        <p:txBody>
          <a:bodyPr/>
          <a:lstStyle/>
          <a:p>
            <a:r>
              <a:rPr lang="en-US" sz="2800"/>
              <a:t>WWW </a:t>
            </a:r>
            <a:r>
              <a:rPr lang="en-US" sz="2800">
                <a:sym typeface="Wingdings" pitchFamily="2" charset="2"/>
              </a:rPr>
              <a:t> a gathering place for special interest social groups</a:t>
            </a:r>
          </a:p>
          <a:p>
            <a:r>
              <a:rPr lang="en-US" sz="2800">
                <a:sym typeface="Wingdings" pitchFamily="2" charset="2"/>
              </a:rPr>
              <a:t>SensorMap</a:t>
            </a:r>
            <a:r>
              <a:rPr lang="en-US" sz="2800"/>
              <a:t> </a:t>
            </a:r>
            <a:r>
              <a:rPr lang="en-US" sz="2800">
                <a:sym typeface="Wingdings" pitchFamily="2" charset="2"/>
              </a:rPr>
              <a:t> a gathering place for special interest data pools</a:t>
            </a:r>
          </a:p>
          <a:p>
            <a:pPr lvl="1"/>
            <a:r>
              <a:rPr lang="en-US" sz="2400">
                <a:sym typeface="Wingdings" pitchFamily="2" charset="2"/>
              </a:rPr>
              <a:t>Joggers sharing route and fitness data</a:t>
            </a:r>
          </a:p>
          <a:p>
            <a:pPr lvl="1"/>
            <a:r>
              <a:rPr lang="en-US" sz="2400">
                <a:sym typeface="Wingdings" pitchFamily="2" charset="2"/>
              </a:rPr>
              <a:t>Weight-watchers sharing weight-loss data</a:t>
            </a:r>
          </a:p>
          <a:p>
            <a:pPr lvl="1"/>
            <a:r>
              <a:rPr lang="en-US" sz="2400">
                <a:sym typeface="Wingdings" pitchFamily="2" charset="2"/>
              </a:rPr>
              <a:t>Drivers sharing GPS/speed data</a:t>
            </a:r>
          </a:p>
          <a:p>
            <a:pPr lvl="1"/>
            <a:r>
              <a:rPr lang="en-US" sz="2400">
                <a:sym typeface="Wingdings" pitchFamily="2" charset="2"/>
              </a:rPr>
              <a:t>Environmentalists sharing CO2 measurements</a:t>
            </a:r>
          </a:p>
          <a:p>
            <a:pPr lvl="1"/>
            <a:r>
              <a:rPr lang="en-US" sz="2400">
                <a:sym typeface="Wingdings" pitchFamily="2" charset="2"/>
              </a:rPr>
              <a:t>Biologists sharing instrumented animal biometrics</a:t>
            </a:r>
          </a:p>
          <a:p>
            <a:pPr lvl="1"/>
            <a:r>
              <a:rPr lang="en-US" sz="2400">
                <a:sym typeface="Wingdings" pitchFamily="2" charset="2"/>
              </a:rPr>
              <a:t>Chronic sinus patients sharing allergen counts </a:t>
            </a:r>
          </a:p>
          <a:p>
            <a:pPr lvl="1">
              <a:buFontTx/>
              <a:buNone/>
            </a:pPr>
            <a:r>
              <a:rPr lang="en-US" sz="2400"/>
              <a:t>             </a:t>
            </a:r>
            <a:r>
              <a:rPr lang="en-US">
                <a:solidFill>
                  <a:srgbClr val="FF6600"/>
                </a:solidFill>
              </a:rPr>
              <a:t>A Sensor Web is a Social Network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Sponsored by Microsoft Research and NSF</a:t>
            </a:r>
          </a:p>
        </p:txBody>
      </p:sp>
      <p:sp>
        <p:nvSpPr>
          <p:cNvPr id="9265" name="Line 49"/>
          <p:cNvSpPr>
            <a:spLocks noChangeShapeType="1"/>
          </p:cNvSpPr>
          <p:nvPr/>
        </p:nvSpPr>
        <p:spPr bwMode="auto">
          <a:xfrm flipH="1" flipV="1">
            <a:off x="0" y="2057400"/>
            <a:ext cx="7010400" cy="411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>
            <a:off x="4648200" y="3657600"/>
            <a:ext cx="1447800" cy="1600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69" name="Line 53"/>
          <p:cNvSpPr>
            <a:spLocks noChangeShapeType="1"/>
          </p:cNvSpPr>
          <p:nvPr/>
        </p:nvSpPr>
        <p:spPr bwMode="auto">
          <a:xfrm>
            <a:off x="0" y="1752600"/>
            <a:ext cx="70866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9219" name="Picture 3" descr="MPj040313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0"/>
            <a:ext cx="1300163" cy="825500"/>
          </a:xfrm>
          <a:prstGeom prst="rect">
            <a:avLst/>
          </a:prstGeom>
          <a:noFill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410200"/>
            <a:ext cx="9906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5638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0" y="4191000"/>
            <a:ext cx="1981200" cy="2362200"/>
          </a:xfrm>
          <a:prstGeom prst="cloudCallout">
            <a:avLst>
              <a:gd name="adj1" fmla="val -27324"/>
              <a:gd name="adj2" fmla="val 2197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/>
            <a:endParaRPr lang="en-US"/>
          </a:p>
        </p:txBody>
      </p:sp>
      <p:pic>
        <p:nvPicPr>
          <p:cNvPr id="9224" name="Picture 8" descr="MCj0424790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3810000"/>
            <a:ext cx="1209675" cy="1260475"/>
          </a:xfrm>
          <a:prstGeom prst="rect">
            <a:avLst/>
          </a:prstGeom>
          <a:noFill/>
        </p:spPr>
      </p:pic>
      <p:pic>
        <p:nvPicPr>
          <p:cNvPr id="9225" name="Picture 9" descr="MCj04041590000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1600" y="76200"/>
            <a:ext cx="1628775" cy="1635125"/>
          </a:xfrm>
          <a:prstGeom prst="rect">
            <a:avLst/>
          </a:prstGeom>
          <a:noFill/>
        </p:spPr>
      </p:pic>
      <p:pic>
        <p:nvPicPr>
          <p:cNvPr id="9226" name="Picture 10" descr="j0163105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71800" y="4648200"/>
            <a:ext cx="990600" cy="858838"/>
          </a:xfrm>
          <a:prstGeom prst="rect">
            <a:avLst/>
          </a:prstGeom>
          <a:noFill/>
        </p:spPr>
      </p:pic>
      <p:sp>
        <p:nvSpPr>
          <p:cNvPr id="9228" name="AutoShape 12"/>
          <p:cNvSpPr>
            <a:spLocks noChangeArrowheads="1"/>
          </p:cNvSpPr>
          <p:nvPr/>
        </p:nvSpPr>
        <p:spPr bwMode="auto">
          <a:xfrm>
            <a:off x="4724400" y="0"/>
            <a:ext cx="2286000" cy="1981200"/>
          </a:xfrm>
          <a:prstGeom prst="cloudCallout">
            <a:avLst>
              <a:gd name="adj1" fmla="val 139"/>
              <a:gd name="adj2" fmla="val -1322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/>
            <a:endParaRPr lang="en-US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1752600" y="6172200"/>
            <a:ext cx="1524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9233" name="Picture 17" descr="j019538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48600" y="2971800"/>
            <a:ext cx="1019175" cy="1041400"/>
          </a:xfrm>
          <a:prstGeom prst="rect">
            <a:avLst/>
          </a:prstGeom>
          <a:noFill/>
        </p:spPr>
      </p:pic>
      <p:sp>
        <p:nvSpPr>
          <p:cNvPr id="9234" name="AutoShape 18"/>
          <p:cNvSpPr>
            <a:spLocks noChangeArrowheads="1"/>
          </p:cNvSpPr>
          <p:nvPr/>
        </p:nvSpPr>
        <p:spPr bwMode="auto">
          <a:xfrm>
            <a:off x="7772400" y="2819400"/>
            <a:ext cx="1203325" cy="146208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6537325" y="4267200"/>
            <a:ext cx="2605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b="1"/>
              <a:t>User Application</a:t>
            </a: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2133600" y="0"/>
            <a:ext cx="30130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200"/>
              <a:t>Information Distillation </a:t>
            </a:r>
          </a:p>
          <a:p>
            <a:pPr eaLnBrk="1" hangingPunct="1"/>
            <a:r>
              <a:rPr lang="en-US" sz="2200"/>
              <a:t>Services</a:t>
            </a:r>
          </a:p>
        </p:txBody>
      </p:sp>
      <p:sp>
        <p:nvSpPr>
          <p:cNvPr id="9242" name="Freeform 26"/>
          <p:cNvSpPr>
            <a:spLocks/>
          </p:cNvSpPr>
          <p:nvPr/>
        </p:nvSpPr>
        <p:spPr bwMode="auto">
          <a:xfrm rot="-2477012">
            <a:off x="2713038" y="4324350"/>
            <a:ext cx="1447800" cy="1981200"/>
          </a:xfrm>
          <a:custGeom>
            <a:avLst/>
            <a:gdLst/>
            <a:ahLst/>
            <a:cxnLst>
              <a:cxn ang="0">
                <a:pos x="489" y="37"/>
              </a:cxn>
              <a:cxn ang="0">
                <a:pos x="403" y="76"/>
              </a:cxn>
              <a:cxn ang="0">
                <a:pos x="336" y="162"/>
              </a:cxn>
              <a:cxn ang="0">
                <a:pos x="316" y="220"/>
              </a:cxn>
              <a:cxn ang="0">
                <a:pos x="268" y="258"/>
              </a:cxn>
              <a:cxn ang="0">
                <a:pos x="201" y="335"/>
              </a:cxn>
              <a:cxn ang="0">
                <a:pos x="124" y="421"/>
              </a:cxn>
              <a:cxn ang="0">
                <a:pos x="105" y="460"/>
              </a:cxn>
              <a:cxn ang="0">
                <a:pos x="76" y="488"/>
              </a:cxn>
              <a:cxn ang="0">
                <a:pos x="28" y="652"/>
              </a:cxn>
              <a:cxn ang="0">
                <a:pos x="0" y="757"/>
              </a:cxn>
              <a:cxn ang="0">
                <a:pos x="9" y="1045"/>
              </a:cxn>
              <a:cxn ang="0">
                <a:pos x="38" y="1122"/>
              </a:cxn>
              <a:cxn ang="0">
                <a:pos x="105" y="1141"/>
              </a:cxn>
              <a:cxn ang="0">
                <a:pos x="268" y="1122"/>
              </a:cxn>
              <a:cxn ang="0">
                <a:pos x="441" y="1007"/>
              </a:cxn>
              <a:cxn ang="0">
                <a:pos x="528" y="920"/>
              </a:cxn>
              <a:cxn ang="0">
                <a:pos x="633" y="796"/>
              </a:cxn>
              <a:cxn ang="0">
                <a:pos x="787" y="460"/>
              </a:cxn>
              <a:cxn ang="0">
                <a:pos x="777" y="95"/>
              </a:cxn>
              <a:cxn ang="0">
                <a:pos x="672" y="28"/>
              </a:cxn>
              <a:cxn ang="0">
                <a:pos x="614" y="8"/>
              </a:cxn>
              <a:cxn ang="0">
                <a:pos x="489" y="37"/>
              </a:cxn>
            </a:cxnLst>
            <a:rect l="0" t="0" r="r" b="b"/>
            <a:pathLst>
              <a:path w="787" h="1141">
                <a:moveTo>
                  <a:pt x="489" y="37"/>
                </a:moveTo>
                <a:cubicBezTo>
                  <a:pt x="458" y="48"/>
                  <a:pt x="434" y="65"/>
                  <a:pt x="403" y="76"/>
                </a:cubicBezTo>
                <a:cubicBezTo>
                  <a:pt x="391" y="110"/>
                  <a:pt x="336" y="162"/>
                  <a:pt x="336" y="162"/>
                </a:cubicBezTo>
                <a:cubicBezTo>
                  <a:pt x="329" y="181"/>
                  <a:pt x="323" y="201"/>
                  <a:pt x="316" y="220"/>
                </a:cubicBezTo>
                <a:cubicBezTo>
                  <a:pt x="309" y="239"/>
                  <a:pt x="280" y="242"/>
                  <a:pt x="268" y="258"/>
                </a:cubicBezTo>
                <a:cubicBezTo>
                  <a:pt x="211" y="334"/>
                  <a:pt x="256" y="299"/>
                  <a:pt x="201" y="335"/>
                </a:cubicBezTo>
                <a:cubicBezTo>
                  <a:pt x="187" y="379"/>
                  <a:pt x="156" y="390"/>
                  <a:pt x="124" y="421"/>
                </a:cubicBezTo>
                <a:cubicBezTo>
                  <a:pt x="118" y="434"/>
                  <a:pt x="113" y="448"/>
                  <a:pt x="105" y="460"/>
                </a:cubicBezTo>
                <a:cubicBezTo>
                  <a:pt x="97" y="471"/>
                  <a:pt x="83" y="476"/>
                  <a:pt x="76" y="488"/>
                </a:cubicBezTo>
                <a:cubicBezTo>
                  <a:pt x="50" y="534"/>
                  <a:pt x="42" y="602"/>
                  <a:pt x="28" y="652"/>
                </a:cubicBezTo>
                <a:cubicBezTo>
                  <a:pt x="18" y="687"/>
                  <a:pt x="0" y="757"/>
                  <a:pt x="0" y="757"/>
                </a:cubicBezTo>
                <a:cubicBezTo>
                  <a:pt x="3" y="853"/>
                  <a:pt x="4" y="949"/>
                  <a:pt x="9" y="1045"/>
                </a:cubicBezTo>
                <a:cubicBezTo>
                  <a:pt x="10" y="1067"/>
                  <a:pt x="18" y="1106"/>
                  <a:pt x="38" y="1122"/>
                </a:cubicBezTo>
                <a:cubicBezTo>
                  <a:pt x="46" y="1128"/>
                  <a:pt x="100" y="1140"/>
                  <a:pt x="105" y="1141"/>
                </a:cubicBezTo>
                <a:cubicBezTo>
                  <a:pt x="159" y="1135"/>
                  <a:pt x="214" y="1130"/>
                  <a:pt x="268" y="1122"/>
                </a:cubicBezTo>
                <a:cubicBezTo>
                  <a:pt x="338" y="1111"/>
                  <a:pt x="385" y="1044"/>
                  <a:pt x="441" y="1007"/>
                </a:cubicBezTo>
                <a:cubicBezTo>
                  <a:pt x="468" y="966"/>
                  <a:pt x="493" y="955"/>
                  <a:pt x="528" y="920"/>
                </a:cubicBezTo>
                <a:cubicBezTo>
                  <a:pt x="564" y="884"/>
                  <a:pt x="601" y="836"/>
                  <a:pt x="633" y="796"/>
                </a:cubicBezTo>
                <a:cubicBezTo>
                  <a:pt x="712" y="696"/>
                  <a:pt x="755" y="582"/>
                  <a:pt x="787" y="460"/>
                </a:cubicBezTo>
                <a:cubicBezTo>
                  <a:pt x="784" y="338"/>
                  <a:pt x="786" y="216"/>
                  <a:pt x="777" y="95"/>
                </a:cubicBezTo>
                <a:cubicBezTo>
                  <a:pt x="774" y="52"/>
                  <a:pt x="697" y="37"/>
                  <a:pt x="672" y="28"/>
                </a:cubicBezTo>
                <a:cubicBezTo>
                  <a:pt x="653" y="21"/>
                  <a:pt x="614" y="8"/>
                  <a:pt x="614" y="8"/>
                </a:cubicBezTo>
                <a:cubicBezTo>
                  <a:pt x="507" y="19"/>
                  <a:pt x="545" y="0"/>
                  <a:pt x="489" y="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46" name="Line 30"/>
          <p:cNvSpPr>
            <a:spLocks noChangeShapeType="1"/>
          </p:cNvSpPr>
          <p:nvPr/>
        </p:nvSpPr>
        <p:spPr bwMode="auto">
          <a:xfrm>
            <a:off x="6858000" y="1295400"/>
            <a:ext cx="9906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51" name="Line 35"/>
          <p:cNvSpPr>
            <a:spLocks noChangeShapeType="1"/>
          </p:cNvSpPr>
          <p:nvPr/>
        </p:nvSpPr>
        <p:spPr bwMode="auto">
          <a:xfrm flipH="1" flipV="1">
            <a:off x="0" y="1371600"/>
            <a:ext cx="7086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56" name="Line 40"/>
          <p:cNvSpPr>
            <a:spLocks noChangeShapeType="1"/>
          </p:cNvSpPr>
          <p:nvPr/>
        </p:nvSpPr>
        <p:spPr bwMode="auto">
          <a:xfrm flipV="1">
            <a:off x="5334000" y="1676400"/>
            <a:ext cx="3048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57" name="AutoShape 41"/>
          <p:cNvSpPr>
            <a:spLocks noChangeArrowheads="1"/>
          </p:cNvSpPr>
          <p:nvPr/>
        </p:nvSpPr>
        <p:spPr bwMode="auto">
          <a:xfrm>
            <a:off x="4800600" y="1981200"/>
            <a:ext cx="1447800" cy="990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Privacy</a:t>
            </a:r>
          </a:p>
          <a:p>
            <a:pPr algn="ctr"/>
            <a:r>
              <a:rPr lang="en-US" sz="2400"/>
              <a:t>Firewall</a:t>
            </a:r>
          </a:p>
        </p:txBody>
      </p:sp>
      <p:sp>
        <p:nvSpPr>
          <p:cNvPr id="9266" name="Text Box 50"/>
          <p:cNvSpPr txBox="1">
            <a:spLocks noChangeArrowheads="1"/>
          </p:cNvSpPr>
          <p:nvPr/>
        </p:nvSpPr>
        <p:spPr bwMode="auto">
          <a:xfrm rot="214659">
            <a:off x="381000" y="1066800"/>
            <a:ext cx="4397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Information Distillation Layer</a:t>
            </a:r>
          </a:p>
        </p:txBody>
      </p:sp>
      <p:sp>
        <p:nvSpPr>
          <p:cNvPr id="9267" name="Text Box 51"/>
          <p:cNvSpPr txBox="1">
            <a:spLocks noChangeArrowheads="1"/>
          </p:cNvSpPr>
          <p:nvPr/>
        </p:nvSpPr>
        <p:spPr bwMode="auto">
          <a:xfrm rot="523968">
            <a:off x="381000" y="1600200"/>
            <a:ext cx="2168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Privacy Layer</a:t>
            </a:r>
          </a:p>
        </p:txBody>
      </p:sp>
      <p:sp>
        <p:nvSpPr>
          <p:cNvPr id="9268" name="Text Box 52"/>
          <p:cNvSpPr txBox="1">
            <a:spLocks noChangeArrowheads="1"/>
          </p:cNvSpPr>
          <p:nvPr/>
        </p:nvSpPr>
        <p:spPr bwMode="auto">
          <a:xfrm rot="1203679">
            <a:off x="304800" y="2209800"/>
            <a:ext cx="2217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Storage Layer</a:t>
            </a:r>
          </a:p>
        </p:txBody>
      </p:sp>
      <p:sp>
        <p:nvSpPr>
          <p:cNvPr id="9271" name="Line 55"/>
          <p:cNvSpPr>
            <a:spLocks noChangeShapeType="1"/>
          </p:cNvSpPr>
          <p:nvPr/>
        </p:nvSpPr>
        <p:spPr bwMode="auto">
          <a:xfrm flipV="1">
            <a:off x="4038600" y="51054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72" name="Text Box 56"/>
          <p:cNvSpPr txBox="1">
            <a:spLocks noChangeArrowheads="1"/>
          </p:cNvSpPr>
          <p:nvPr/>
        </p:nvSpPr>
        <p:spPr bwMode="auto">
          <a:xfrm>
            <a:off x="4191000" y="5408613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</a:rPr>
              <a:t>PUT</a:t>
            </a:r>
          </a:p>
        </p:txBody>
      </p:sp>
      <p:sp>
        <p:nvSpPr>
          <p:cNvPr id="9274" name="Text Box 58"/>
          <p:cNvSpPr txBox="1">
            <a:spLocks noChangeArrowheads="1"/>
          </p:cNvSpPr>
          <p:nvPr/>
        </p:nvSpPr>
        <p:spPr bwMode="auto">
          <a:xfrm>
            <a:off x="7696200" y="2355850"/>
            <a:ext cx="66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</a:rPr>
              <a:t>GET</a:t>
            </a:r>
          </a:p>
        </p:txBody>
      </p:sp>
      <p:sp>
        <p:nvSpPr>
          <p:cNvPr id="9275" name="Text Box 59"/>
          <p:cNvSpPr txBox="1">
            <a:spLocks noChangeArrowheads="1"/>
          </p:cNvSpPr>
          <p:nvPr/>
        </p:nvSpPr>
        <p:spPr bwMode="auto">
          <a:xfrm>
            <a:off x="5486400" y="3194050"/>
            <a:ext cx="78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</a:rPr>
              <a:t>POST</a:t>
            </a:r>
          </a:p>
        </p:txBody>
      </p:sp>
      <p:sp>
        <p:nvSpPr>
          <p:cNvPr id="9276" name="Text Box 60"/>
          <p:cNvSpPr txBox="1">
            <a:spLocks noChangeArrowheads="1"/>
          </p:cNvSpPr>
          <p:nvPr/>
        </p:nvSpPr>
        <p:spPr bwMode="auto">
          <a:xfrm>
            <a:off x="6096000" y="4724400"/>
            <a:ext cx="21891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200"/>
              <a:t>Private Storage </a:t>
            </a:r>
          </a:p>
          <a:p>
            <a:pPr eaLnBrk="1" hangingPunct="1"/>
            <a:r>
              <a:rPr lang="en-US" sz="2200"/>
              <a:t>Server</a:t>
            </a:r>
          </a:p>
        </p:txBody>
      </p:sp>
      <p:pic>
        <p:nvPicPr>
          <p:cNvPr id="9277" name="Picture 61" descr="spot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66800" y="5562600"/>
            <a:ext cx="660400" cy="736600"/>
          </a:xfrm>
          <a:prstGeom prst="rect">
            <a:avLst/>
          </a:prstGeom>
          <a:noFill/>
        </p:spPr>
      </p:pic>
      <p:pic>
        <p:nvPicPr>
          <p:cNvPr id="9278" name="Picture 62" descr="WiiRemot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82713" y="4572000"/>
            <a:ext cx="525462" cy="922338"/>
          </a:xfrm>
          <a:prstGeom prst="rect">
            <a:avLst/>
          </a:prstGeom>
          <a:noFill/>
        </p:spPr>
      </p:pic>
      <p:sp>
        <p:nvSpPr>
          <p:cNvPr id="9279" name="Text Box 63"/>
          <p:cNvSpPr txBox="1">
            <a:spLocks noChangeArrowheads="1"/>
          </p:cNvSpPr>
          <p:nvPr/>
        </p:nvSpPr>
        <p:spPr bwMode="auto">
          <a:xfrm>
            <a:off x="3886200" y="6096000"/>
            <a:ext cx="31384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/>
              <a:t>Internet-Ready Sensors</a:t>
            </a:r>
          </a:p>
          <a:p>
            <a:r>
              <a:rPr lang="en-US" sz="2200"/>
              <a:t>and Data Gateways</a:t>
            </a:r>
          </a:p>
        </p:txBody>
      </p:sp>
      <p:sp>
        <p:nvSpPr>
          <p:cNvPr id="9280" name="Text Box 64"/>
          <p:cNvSpPr txBox="1">
            <a:spLocks noChangeArrowheads="1"/>
          </p:cNvSpPr>
          <p:nvPr/>
        </p:nvSpPr>
        <p:spPr bwMode="auto">
          <a:xfrm>
            <a:off x="0" y="3429000"/>
            <a:ext cx="20335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/>
              <a:t>Custom</a:t>
            </a:r>
          </a:p>
          <a:p>
            <a:r>
              <a:rPr lang="en-US" sz="2200"/>
              <a:t>Local Sensors </a:t>
            </a:r>
          </a:p>
        </p:txBody>
      </p:sp>
      <p:sp>
        <p:nvSpPr>
          <p:cNvPr id="9281" name="Text Box 65"/>
          <p:cNvSpPr txBox="1">
            <a:spLocks noChangeArrowheads="1"/>
          </p:cNvSpPr>
          <p:nvPr/>
        </p:nvSpPr>
        <p:spPr bwMode="auto">
          <a:xfrm rot="2069623">
            <a:off x="0" y="2819400"/>
            <a:ext cx="2116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Sensor Layer</a:t>
            </a:r>
          </a:p>
        </p:txBody>
      </p:sp>
      <p:sp>
        <p:nvSpPr>
          <p:cNvPr id="9282" name="Text Box 66"/>
          <p:cNvSpPr txBox="1">
            <a:spLocks noChangeArrowheads="1"/>
          </p:cNvSpPr>
          <p:nvPr/>
        </p:nvSpPr>
        <p:spPr bwMode="auto">
          <a:xfrm>
            <a:off x="1828800" y="5486400"/>
            <a:ext cx="1349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/>
              <a:t>Custom</a:t>
            </a:r>
          </a:p>
          <a:p>
            <a:r>
              <a:rPr lang="en-US" sz="2200"/>
              <a:t>Protocols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Sponsored by Microsoft Research and NSF</a:t>
            </a:r>
          </a:p>
        </p:txBody>
      </p:sp>
      <p:sp>
        <p:nvSpPr>
          <p:cNvPr id="37890" name="Line 2"/>
          <p:cNvSpPr>
            <a:spLocks noChangeShapeType="1"/>
          </p:cNvSpPr>
          <p:nvPr/>
        </p:nvSpPr>
        <p:spPr bwMode="auto">
          <a:xfrm flipH="1" flipV="1">
            <a:off x="0" y="2057400"/>
            <a:ext cx="7010400" cy="411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891" name="AutoShape 3"/>
          <p:cNvSpPr>
            <a:spLocks noChangeArrowheads="1"/>
          </p:cNvSpPr>
          <p:nvPr/>
        </p:nvSpPr>
        <p:spPr bwMode="auto">
          <a:xfrm>
            <a:off x="4648200" y="3657600"/>
            <a:ext cx="1447800" cy="1600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>
            <a:off x="0" y="1752600"/>
            <a:ext cx="70866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7893" name="Picture 5" descr="MPj040313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0"/>
            <a:ext cx="1300163" cy="825500"/>
          </a:xfrm>
          <a:prstGeom prst="rect">
            <a:avLst/>
          </a:prstGeom>
          <a:noFill/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410200"/>
            <a:ext cx="9906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5638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896" name="AutoShape 8"/>
          <p:cNvSpPr>
            <a:spLocks noChangeArrowheads="1"/>
          </p:cNvSpPr>
          <p:nvPr/>
        </p:nvSpPr>
        <p:spPr bwMode="auto">
          <a:xfrm>
            <a:off x="0" y="4191000"/>
            <a:ext cx="1981200" cy="2362200"/>
          </a:xfrm>
          <a:prstGeom prst="cloudCallout">
            <a:avLst>
              <a:gd name="adj1" fmla="val -27324"/>
              <a:gd name="adj2" fmla="val 2197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/>
            <a:endParaRPr lang="en-US"/>
          </a:p>
        </p:txBody>
      </p:sp>
      <p:pic>
        <p:nvPicPr>
          <p:cNvPr id="37897" name="Picture 9" descr="MCj0424790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3810000"/>
            <a:ext cx="1209675" cy="1260475"/>
          </a:xfrm>
          <a:prstGeom prst="rect">
            <a:avLst/>
          </a:prstGeom>
          <a:noFill/>
        </p:spPr>
      </p:pic>
      <p:pic>
        <p:nvPicPr>
          <p:cNvPr id="37898" name="Picture 10" descr="MCj04041590000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1600" y="76200"/>
            <a:ext cx="1628775" cy="1635125"/>
          </a:xfrm>
          <a:prstGeom prst="rect">
            <a:avLst/>
          </a:prstGeom>
          <a:noFill/>
        </p:spPr>
      </p:pic>
      <p:pic>
        <p:nvPicPr>
          <p:cNvPr id="37899" name="Picture 11" descr="j0163105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71800" y="4648200"/>
            <a:ext cx="990600" cy="858838"/>
          </a:xfrm>
          <a:prstGeom prst="rect">
            <a:avLst/>
          </a:prstGeom>
          <a:noFill/>
        </p:spPr>
      </p:pic>
      <p:sp>
        <p:nvSpPr>
          <p:cNvPr id="37900" name="AutoShape 12"/>
          <p:cNvSpPr>
            <a:spLocks noChangeArrowheads="1"/>
          </p:cNvSpPr>
          <p:nvPr/>
        </p:nvSpPr>
        <p:spPr bwMode="auto">
          <a:xfrm>
            <a:off x="4724400" y="0"/>
            <a:ext cx="2286000" cy="1981200"/>
          </a:xfrm>
          <a:prstGeom prst="cloudCallout">
            <a:avLst>
              <a:gd name="adj1" fmla="val 139"/>
              <a:gd name="adj2" fmla="val -1322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/>
            <a:endParaRPr lang="en-US"/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>
            <a:off x="1752600" y="6172200"/>
            <a:ext cx="1524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7902" name="Picture 14" descr="j019538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48600" y="2971800"/>
            <a:ext cx="1019175" cy="1041400"/>
          </a:xfrm>
          <a:prstGeom prst="rect">
            <a:avLst/>
          </a:prstGeom>
          <a:noFill/>
        </p:spPr>
      </p:pic>
      <p:sp>
        <p:nvSpPr>
          <p:cNvPr id="37903" name="AutoShape 15"/>
          <p:cNvSpPr>
            <a:spLocks noChangeArrowheads="1"/>
          </p:cNvSpPr>
          <p:nvPr/>
        </p:nvSpPr>
        <p:spPr bwMode="auto">
          <a:xfrm>
            <a:off x="7772400" y="2819400"/>
            <a:ext cx="1203325" cy="146208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6537325" y="4267200"/>
            <a:ext cx="2605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b="1"/>
              <a:t>User Application</a:t>
            </a:r>
          </a:p>
        </p:txBody>
      </p:sp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2133600" y="0"/>
            <a:ext cx="30130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200"/>
              <a:t>Information Distillation </a:t>
            </a:r>
          </a:p>
          <a:p>
            <a:pPr eaLnBrk="1" hangingPunct="1"/>
            <a:r>
              <a:rPr lang="en-US" sz="2200"/>
              <a:t>Services</a:t>
            </a:r>
          </a:p>
        </p:txBody>
      </p:sp>
      <p:sp>
        <p:nvSpPr>
          <p:cNvPr id="37906" name="Freeform 18"/>
          <p:cNvSpPr>
            <a:spLocks/>
          </p:cNvSpPr>
          <p:nvPr/>
        </p:nvSpPr>
        <p:spPr bwMode="auto">
          <a:xfrm rot="-2477012">
            <a:off x="2713038" y="4324350"/>
            <a:ext cx="1447800" cy="1981200"/>
          </a:xfrm>
          <a:custGeom>
            <a:avLst/>
            <a:gdLst/>
            <a:ahLst/>
            <a:cxnLst>
              <a:cxn ang="0">
                <a:pos x="489" y="37"/>
              </a:cxn>
              <a:cxn ang="0">
                <a:pos x="403" y="76"/>
              </a:cxn>
              <a:cxn ang="0">
                <a:pos x="336" y="162"/>
              </a:cxn>
              <a:cxn ang="0">
                <a:pos x="316" y="220"/>
              </a:cxn>
              <a:cxn ang="0">
                <a:pos x="268" y="258"/>
              </a:cxn>
              <a:cxn ang="0">
                <a:pos x="201" y="335"/>
              </a:cxn>
              <a:cxn ang="0">
                <a:pos x="124" y="421"/>
              </a:cxn>
              <a:cxn ang="0">
                <a:pos x="105" y="460"/>
              </a:cxn>
              <a:cxn ang="0">
                <a:pos x="76" y="488"/>
              </a:cxn>
              <a:cxn ang="0">
                <a:pos x="28" y="652"/>
              </a:cxn>
              <a:cxn ang="0">
                <a:pos x="0" y="757"/>
              </a:cxn>
              <a:cxn ang="0">
                <a:pos x="9" y="1045"/>
              </a:cxn>
              <a:cxn ang="0">
                <a:pos x="38" y="1122"/>
              </a:cxn>
              <a:cxn ang="0">
                <a:pos x="105" y="1141"/>
              </a:cxn>
              <a:cxn ang="0">
                <a:pos x="268" y="1122"/>
              </a:cxn>
              <a:cxn ang="0">
                <a:pos x="441" y="1007"/>
              </a:cxn>
              <a:cxn ang="0">
                <a:pos x="528" y="920"/>
              </a:cxn>
              <a:cxn ang="0">
                <a:pos x="633" y="796"/>
              </a:cxn>
              <a:cxn ang="0">
                <a:pos x="787" y="460"/>
              </a:cxn>
              <a:cxn ang="0">
                <a:pos x="777" y="95"/>
              </a:cxn>
              <a:cxn ang="0">
                <a:pos x="672" y="28"/>
              </a:cxn>
              <a:cxn ang="0">
                <a:pos x="614" y="8"/>
              </a:cxn>
              <a:cxn ang="0">
                <a:pos x="489" y="37"/>
              </a:cxn>
            </a:cxnLst>
            <a:rect l="0" t="0" r="r" b="b"/>
            <a:pathLst>
              <a:path w="787" h="1141">
                <a:moveTo>
                  <a:pt x="489" y="37"/>
                </a:moveTo>
                <a:cubicBezTo>
                  <a:pt x="458" y="48"/>
                  <a:pt x="434" y="65"/>
                  <a:pt x="403" y="76"/>
                </a:cubicBezTo>
                <a:cubicBezTo>
                  <a:pt x="391" y="110"/>
                  <a:pt x="336" y="162"/>
                  <a:pt x="336" y="162"/>
                </a:cubicBezTo>
                <a:cubicBezTo>
                  <a:pt x="329" y="181"/>
                  <a:pt x="323" y="201"/>
                  <a:pt x="316" y="220"/>
                </a:cubicBezTo>
                <a:cubicBezTo>
                  <a:pt x="309" y="239"/>
                  <a:pt x="280" y="242"/>
                  <a:pt x="268" y="258"/>
                </a:cubicBezTo>
                <a:cubicBezTo>
                  <a:pt x="211" y="334"/>
                  <a:pt x="256" y="299"/>
                  <a:pt x="201" y="335"/>
                </a:cubicBezTo>
                <a:cubicBezTo>
                  <a:pt x="187" y="379"/>
                  <a:pt x="156" y="390"/>
                  <a:pt x="124" y="421"/>
                </a:cubicBezTo>
                <a:cubicBezTo>
                  <a:pt x="118" y="434"/>
                  <a:pt x="113" y="448"/>
                  <a:pt x="105" y="460"/>
                </a:cubicBezTo>
                <a:cubicBezTo>
                  <a:pt x="97" y="471"/>
                  <a:pt x="83" y="476"/>
                  <a:pt x="76" y="488"/>
                </a:cubicBezTo>
                <a:cubicBezTo>
                  <a:pt x="50" y="534"/>
                  <a:pt x="42" y="602"/>
                  <a:pt x="28" y="652"/>
                </a:cubicBezTo>
                <a:cubicBezTo>
                  <a:pt x="18" y="687"/>
                  <a:pt x="0" y="757"/>
                  <a:pt x="0" y="757"/>
                </a:cubicBezTo>
                <a:cubicBezTo>
                  <a:pt x="3" y="853"/>
                  <a:pt x="4" y="949"/>
                  <a:pt x="9" y="1045"/>
                </a:cubicBezTo>
                <a:cubicBezTo>
                  <a:pt x="10" y="1067"/>
                  <a:pt x="18" y="1106"/>
                  <a:pt x="38" y="1122"/>
                </a:cubicBezTo>
                <a:cubicBezTo>
                  <a:pt x="46" y="1128"/>
                  <a:pt x="100" y="1140"/>
                  <a:pt x="105" y="1141"/>
                </a:cubicBezTo>
                <a:cubicBezTo>
                  <a:pt x="159" y="1135"/>
                  <a:pt x="214" y="1130"/>
                  <a:pt x="268" y="1122"/>
                </a:cubicBezTo>
                <a:cubicBezTo>
                  <a:pt x="338" y="1111"/>
                  <a:pt x="385" y="1044"/>
                  <a:pt x="441" y="1007"/>
                </a:cubicBezTo>
                <a:cubicBezTo>
                  <a:pt x="468" y="966"/>
                  <a:pt x="493" y="955"/>
                  <a:pt x="528" y="920"/>
                </a:cubicBezTo>
                <a:cubicBezTo>
                  <a:pt x="564" y="884"/>
                  <a:pt x="601" y="836"/>
                  <a:pt x="633" y="796"/>
                </a:cubicBezTo>
                <a:cubicBezTo>
                  <a:pt x="712" y="696"/>
                  <a:pt x="755" y="582"/>
                  <a:pt x="787" y="460"/>
                </a:cubicBezTo>
                <a:cubicBezTo>
                  <a:pt x="784" y="338"/>
                  <a:pt x="786" y="216"/>
                  <a:pt x="777" y="95"/>
                </a:cubicBezTo>
                <a:cubicBezTo>
                  <a:pt x="774" y="52"/>
                  <a:pt x="697" y="37"/>
                  <a:pt x="672" y="28"/>
                </a:cubicBezTo>
                <a:cubicBezTo>
                  <a:pt x="653" y="21"/>
                  <a:pt x="614" y="8"/>
                  <a:pt x="614" y="8"/>
                </a:cubicBezTo>
                <a:cubicBezTo>
                  <a:pt x="507" y="19"/>
                  <a:pt x="545" y="0"/>
                  <a:pt x="489" y="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07" name="Line 19"/>
          <p:cNvSpPr>
            <a:spLocks noChangeShapeType="1"/>
          </p:cNvSpPr>
          <p:nvPr/>
        </p:nvSpPr>
        <p:spPr bwMode="auto">
          <a:xfrm>
            <a:off x="6858000" y="1295400"/>
            <a:ext cx="9906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08" name="Line 20"/>
          <p:cNvSpPr>
            <a:spLocks noChangeShapeType="1"/>
          </p:cNvSpPr>
          <p:nvPr/>
        </p:nvSpPr>
        <p:spPr bwMode="auto">
          <a:xfrm flipH="1" flipV="1">
            <a:off x="0" y="1371600"/>
            <a:ext cx="7086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09" name="Line 21"/>
          <p:cNvSpPr>
            <a:spLocks noChangeShapeType="1"/>
          </p:cNvSpPr>
          <p:nvPr/>
        </p:nvSpPr>
        <p:spPr bwMode="auto">
          <a:xfrm flipV="1">
            <a:off x="5334000" y="1676400"/>
            <a:ext cx="3048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10" name="AutoShape 22"/>
          <p:cNvSpPr>
            <a:spLocks noChangeArrowheads="1"/>
          </p:cNvSpPr>
          <p:nvPr/>
        </p:nvSpPr>
        <p:spPr bwMode="auto">
          <a:xfrm>
            <a:off x="4800600" y="1981200"/>
            <a:ext cx="1447800" cy="990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Privacy</a:t>
            </a:r>
          </a:p>
          <a:p>
            <a:pPr algn="ctr"/>
            <a:r>
              <a:rPr lang="en-US" sz="2400"/>
              <a:t>Firewall</a:t>
            </a:r>
          </a:p>
        </p:txBody>
      </p:sp>
      <p:sp>
        <p:nvSpPr>
          <p:cNvPr id="37911" name="Text Box 23"/>
          <p:cNvSpPr txBox="1">
            <a:spLocks noChangeArrowheads="1"/>
          </p:cNvSpPr>
          <p:nvPr/>
        </p:nvSpPr>
        <p:spPr bwMode="auto">
          <a:xfrm rot="214659">
            <a:off x="381000" y="1066800"/>
            <a:ext cx="4397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Information Distillation Layer</a:t>
            </a:r>
          </a:p>
        </p:txBody>
      </p:sp>
      <p:sp>
        <p:nvSpPr>
          <p:cNvPr id="37912" name="Text Box 24"/>
          <p:cNvSpPr txBox="1">
            <a:spLocks noChangeArrowheads="1"/>
          </p:cNvSpPr>
          <p:nvPr/>
        </p:nvSpPr>
        <p:spPr bwMode="auto">
          <a:xfrm rot="523968">
            <a:off x="381000" y="1600200"/>
            <a:ext cx="2168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Privacy Layer</a:t>
            </a:r>
          </a:p>
        </p:txBody>
      </p:sp>
      <p:sp>
        <p:nvSpPr>
          <p:cNvPr id="37913" name="Text Box 25"/>
          <p:cNvSpPr txBox="1">
            <a:spLocks noChangeArrowheads="1"/>
          </p:cNvSpPr>
          <p:nvPr/>
        </p:nvSpPr>
        <p:spPr bwMode="auto">
          <a:xfrm rot="1203679">
            <a:off x="304800" y="2209800"/>
            <a:ext cx="2217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Storage Layer</a:t>
            </a:r>
          </a:p>
        </p:txBody>
      </p:sp>
      <p:sp>
        <p:nvSpPr>
          <p:cNvPr id="37914" name="Line 26"/>
          <p:cNvSpPr>
            <a:spLocks noChangeShapeType="1"/>
          </p:cNvSpPr>
          <p:nvPr/>
        </p:nvSpPr>
        <p:spPr bwMode="auto">
          <a:xfrm flipV="1">
            <a:off x="4038600" y="51054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15" name="Text Box 27"/>
          <p:cNvSpPr txBox="1">
            <a:spLocks noChangeArrowheads="1"/>
          </p:cNvSpPr>
          <p:nvPr/>
        </p:nvSpPr>
        <p:spPr bwMode="auto">
          <a:xfrm>
            <a:off x="4191000" y="5408613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</a:rPr>
              <a:t>PUT</a:t>
            </a:r>
          </a:p>
        </p:txBody>
      </p:sp>
      <p:sp>
        <p:nvSpPr>
          <p:cNvPr id="37916" name="Text Box 28"/>
          <p:cNvSpPr txBox="1">
            <a:spLocks noChangeArrowheads="1"/>
          </p:cNvSpPr>
          <p:nvPr/>
        </p:nvSpPr>
        <p:spPr bwMode="auto">
          <a:xfrm>
            <a:off x="7696200" y="2355850"/>
            <a:ext cx="66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</a:rPr>
              <a:t>GET</a:t>
            </a:r>
          </a:p>
        </p:txBody>
      </p:sp>
      <p:sp>
        <p:nvSpPr>
          <p:cNvPr id="37917" name="Text Box 29"/>
          <p:cNvSpPr txBox="1">
            <a:spLocks noChangeArrowheads="1"/>
          </p:cNvSpPr>
          <p:nvPr/>
        </p:nvSpPr>
        <p:spPr bwMode="auto">
          <a:xfrm>
            <a:off x="5486400" y="3194050"/>
            <a:ext cx="78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Times New Roman" pitchFamily="18" charset="0"/>
              </a:rPr>
              <a:t>POST</a:t>
            </a:r>
          </a:p>
        </p:txBody>
      </p:sp>
      <p:sp>
        <p:nvSpPr>
          <p:cNvPr id="37918" name="Text Box 30"/>
          <p:cNvSpPr txBox="1">
            <a:spLocks noChangeArrowheads="1"/>
          </p:cNvSpPr>
          <p:nvPr/>
        </p:nvSpPr>
        <p:spPr bwMode="auto">
          <a:xfrm>
            <a:off x="6096000" y="4724400"/>
            <a:ext cx="21891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200"/>
              <a:t>Private Storage </a:t>
            </a:r>
          </a:p>
          <a:p>
            <a:pPr eaLnBrk="1" hangingPunct="1"/>
            <a:r>
              <a:rPr lang="en-US" sz="2200"/>
              <a:t>Server</a:t>
            </a:r>
          </a:p>
        </p:txBody>
      </p:sp>
      <p:pic>
        <p:nvPicPr>
          <p:cNvPr id="37919" name="Picture 31" descr="spot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66800" y="5562600"/>
            <a:ext cx="660400" cy="736600"/>
          </a:xfrm>
          <a:prstGeom prst="rect">
            <a:avLst/>
          </a:prstGeom>
          <a:noFill/>
        </p:spPr>
      </p:pic>
      <p:pic>
        <p:nvPicPr>
          <p:cNvPr id="37920" name="Picture 32" descr="WiiRemot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82713" y="4572000"/>
            <a:ext cx="525462" cy="922338"/>
          </a:xfrm>
          <a:prstGeom prst="rect">
            <a:avLst/>
          </a:prstGeom>
          <a:noFill/>
        </p:spPr>
      </p:pic>
      <p:sp>
        <p:nvSpPr>
          <p:cNvPr id="37921" name="Text Box 33"/>
          <p:cNvSpPr txBox="1">
            <a:spLocks noChangeArrowheads="1"/>
          </p:cNvSpPr>
          <p:nvPr/>
        </p:nvSpPr>
        <p:spPr bwMode="auto">
          <a:xfrm>
            <a:off x="3886200" y="6096000"/>
            <a:ext cx="31384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/>
              <a:t>Internet-Ready Sensors</a:t>
            </a:r>
          </a:p>
          <a:p>
            <a:r>
              <a:rPr lang="en-US" sz="2200"/>
              <a:t>and Data Gateways</a:t>
            </a:r>
          </a:p>
        </p:txBody>
      </p:sp>
      <p:sp>
        <p:nvSpPr>
          <p:cNvPr id="37922" name="Text Box 34"/>
          <p:cNvSpPr txBox="1">
            <a:spLocks noChangeArrowheads="1"/>
          </p:cNvSpPr>
          <p:nvPr/>
        </p:nvSpPr>
        <p:spPr bwMode="auto">
          <a:xfrm>
            <a:off x="0" y="3429000"/>
            <a:ext cx="20335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/>
              <a:t>Custom</a:t>
            </a:r>
          </a:p>
          <a:p>
            <a:r>
              <a:rPr lang="en-US" sz="2200"/>
              <a:t>Local Sensors </a:t>
            </a:r>
          </a:p>
        </p:txBody>
      </p:sp>
      <p:sp>
        <p:nvSpPr>
          <p:cNvPr id="37923" name="Text Box 35"/>
          <p:cNvSpPr txBox="1">
            <a:spLocks noChangeArrowheads="1"/>
          </p:cNvSpPr>
          <p:nvPr/>
        </p:nvSpPr>
        <p:spPr bwMode="auto">
          <a:xfrm rot="2069623">
            <a:off x="0" y="2819400"/>
            <a:ext cx="2116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Sensor Layer</a:t>
            </a:r>
          </a:p>
        </p:txBody>
      </p:sp>
      <p:sp>
        <p:nvSpPr>
          <p:cNvPr id="37924" name="Text Box 36"/>
          <p:cNvSpPr txBox="1">
            <a:spLocks noChangeArrowheads="1"/>
          </p:cNvSpPr>
          <p:nvPr/>
        </p:nvSpPr>
        <p:spPr bwMode="auto">
          <a:xfrm>
            <a:off x="1828800" y="5486400"/>
            <a:ext cx="1349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/>
              <a:t>Custom</a:t>
            </a:r>
          </a:p>
          <a:p>
            <a:r>
              <a:rPr lang="en-US" sz="2200"/>
              <a:t>Protocols</a:t>
            </a:r>
          </a:p>
        </p:txBody>
      </p:sp>
      <p:sp>
        <p:nvSpPr>
          <p:cNvPr id="37925" name="Line 37"/>
          <p:cNvSpPr>
            <a:spLocks noChangeShapeType="1"/>
          </p:cNvSpPr>
          <p:nvPr/>
        </p:nvSpPr>
        <p:spPr bwMode="auto">
          <a:xfrm>
            <a:off x="4267200" y="3352800"/>
            <a:ext cx="457200" cy="3048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26" name="Text Box 38"/>
          <p:cNvSpPr txBox="1">
            <a:spLocks noChangeArrowheads="1"/>
          </p:cNvSpPr>
          <p:nvPr/>
        </p:nvSpPr>
        <p:spPr bwMode="auto">
          <a:xfrm>
            <a:off x="2743200" y="2667000"/>
            <a:ext cx="15430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6600"/>
                </a:solidFill>
              </a:rPr>
              <a:t>Has home on</a:t>
            </a:r>
          </a:p>
          <a:p>
            <a:r>
              <a:rPr lang="en-US">
                <a:solidFill>
                  <a:srgbClr val="FF6600"/>
                </a:solidFill>
              </a:rPr>
              <a:t>SensorMap</a:t>
            </a:r>
          </a:p>
          <a:p>
            <a:r>
              <a:rPr lang="en-US">
                <a:solidFill>
                  <a:srgbClr val="FF6600"/>
                </a:solidFill>
              </a:rPr>
              <a:t>(Viewable by</a:t>
            </a:r>
          </a:p>
          <a:p>
            <a:r>
              <a:rPr lang="en-US">
                <a:solidFill>
                  <a:srgbClr val="FF6600"/>
                </a:solidFill>
              </a:rPr>
              <a:t>“Buddy list”)</a:t>
            </a:r>
          </a:p>
          <a:p>
            <a:endParaRPr lang="en-US">
              <a:solidFill>
                <a:srgbClr val="FF6600"/>
              </a:solidFill>
            </a:endParaRPr>
          </a:p>
        </p:txBody>
      </p:sp>
      <p:sp>
        <p:nvSpPr>
          <p:cNvPr id="37927" name="Text Box 39"/>
          <p:cNvSpPr txBox="1">
            <a:spLocks noChangeArrowheads="1"/>
          </p:cNvSpPr>
          <p:nvPr/>
        </p:nvSpPr>
        <p:spPr bwMode="auto">
          <a:xfrm>
            <a:off x="7599363" y="0"/>
            <a:ext cx="15430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6600"/>
                </a:solidFill>
              </a:rPr>
              <a:t>Has home on</a:t>
            </a:r>
          </a:p>
          <a:p>
            <a:r>
              <a:rPr lang="en-US">
                <a:solidFill>
                  <a:srgbClr val="FF6600"/>
                </a:solidFill>
              </a:rPr>
              <a:t>SensorMap</a:t>
            </a:r>
          </a:p>
          <a:p>
            <a:r>
              <a:rPr lang="en-US">
                <a:solidFill>
                  <a:srgbClr val="FF6600"/>
                </a:solidFill>
              </a:rPr>
              <a:t>(Publicly</a:t>
            </a:r>
          </a:p>
          <a:p>
            <a:r>
              <a:rPr lang="en-US">
                <a:solidFill>
                  <a:srgbClr val="FF6600"/>
                </a:solidFill>
              </a:rPr>
              <a:t>Viewable)</a:t>
            </a:r>
          </a:p>
          <a:p>
            <a:endParaRPr lang="en-US">
              <a:solidFill>
                <a:srgbClr val="FF6600"/>
              </a:solidFill>
            </a:endParaRPr>
          </a:p>
        </p:txBody>
      </p:sp>
      <p:sp>
        <p:nvSpPr>
          <p:cNvPr id="37928" name="Line 40"/>
          <p:cNvSpPr>
            <a:spLocks noChangeShapeType="1"/>
          </p:cNvSpPr>
          <p:nvPr/>
        </p:nvSpPr>
        <p:spPr bwMode="auto">
          <a:xfrm flipH="1">
            <a:off x="7086600" y="533400"/>
            <a:ext cx="457200" cy="1524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29" name="Line 41"/>
          <p:cNvSpPr>
            <a:spLocks noChangeShapeType="1"/>
          </p:cNvSpPr>
          <p:nvPr/>
        </p:nvSpPr>
        <p:spPr bwMode="auto">
          <a:xfrm>
            <a:off x="4267200" y="2286000"/>
            <a:ext cx="457200" cy="762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30" name="Text Box 42"/>
          <p:cNvSpPr txBox="1">
            <a:spLocks noChangeArrowheads="1"/>
          </p:cNvSpPr>
          <p:nvPr/>
        </p:nvSpPr>
        <p:spPr bwMode="auto">
          <a:xfrm>
            <a:off x="2971800" y="1905000"/>
            <a:ext cx="1428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6600"/>
                </a:solidFill>
              </a:rPr>
              <a:t>Perturbation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Sponsored by Microsoft Research and NSF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Application: Traffic Monitoring at UIUC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915400" cy="13716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/>
              <a:t>Demo link:</a:t>
            </a:r>
          </a:p>
          <a:p>
            <a:pPr>
              <a:buFontTx/>
              <a:buNone/>
            </a:pPr>
            <a:r>
              <a:rPr lang="en-US" sz="2400">
                <a:hlinkClick r:id="rId3"/>
              </a:rPr>
              <a:t>http://corie.cs.uiuc.edu/green_speed.php</a:t>
            </a:r>
            <a:r>
              <a:rPr lang="en-US" sz="2400"/>
              <a:t> </a:t>
            </a:r>
          </a:p>
          <a:p>
            <a:pPr>
              <a:buFontTx/>
              <a:buNone/>
            </a:pPr>
            <a:r>
              <a:rPr lang="en-US" sz="2400"/>
              <a:t>On SensorMap: </a:t>
            </a:r>
            <a:r>
              <a:rPr lang="en-US" sz="2400">
                <a:hlinkClick r:id="rId4"/>
              </a:rPr>
              <a:t>http://atom.research.microsoft.com/sensormap/</a:t>
            </a:r>
            <a:endParaRPr lang="en-US" sz="2400"/>
          </a:p>
          <a:p>
            <a:pPr>
              <a:buFontTx/>
              <a:buNone/>
            </a:pPr>
            <a:endParaRPr lang="en-US" sz="2400"/>
          </a:p>
          <a:p>
            <a:pPr lvl="1"/>
            <a:endParaRPr lang="en-US" sz="2000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2819400"/>
            <a:ext cx="3363913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29200" y="2743200"/>
            <a:ext cx="327342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1008063" y="5308600"/>
            <a:ext cx="2930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/>
              <a:t>Real speed data, noise added, </a:t>
            </a:r>
          </a:p>
          <a:p>
            <a:pPr algn="ctr"/>
            <a:r>
              <a:rPr lang="en-US" sz="1400"/>
              <a:t>and perturbed data of a single user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5630863" y="5308600"/>
            <a:ext cx="22431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/>
              <a:t>Real versus reconstructed</a:t>
            </a:r>
          </a:p>
          <a:p>
            <a:pPr algn="ctr"/>
            <a:r>
              <a:rPr lang="en-US" sz="1400"/>
              <a:t>Community statistics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533400" y="5943600"/>
            <a:ext cx="74596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/>
              <a:t>Raghu Kiran, Nam Pham, Tarek Abdelzaher, “PoolView: Stream Privacy for </a:t>
            </a:r>
          </a:p>
          <a:p>
            <a:r>
              <a:rPr lang="en-US" sz="1600" b="1"/>
              <a:t>Grassroots Participatory Sensing,” Sensys 2008.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Sponsored by Microsoft Research and NSF</a:t>
            </a:r>
          </a:p>
        </p:txBody>
      </p:sp>
      <p:pic>
        <p:nvPicPr>
          <p:cNvPr id="41987" name="Picture 3" descr="cateyes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3276600"/>
            <a:ext cx="2895600" cy="2171700"/>
          </a:xfrm>
          <a:noFill/>
          <a:ln/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228600" y="1447800"/>
            <a:ext cx="89138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/>
              <a:t> Continuous recordings of an animal’s vocalizations</a:t>
            </a:r>
          </a:p>
          <a:p>
            <a:pPr eaLnBrk="1" hangingPunct="1">
              <a:buFontTx/>
              <a:buChar char="•"/>
            </a:pPr>
            <a:r>
              <a:rPr lang="en-US"/>
              <a:t> No effect of a person stalking the animal with a microphone</a:t>
            </a:r>
          </a:p>
          <a:p>
            <a:pPr eaLnBrk="1" hangingPunct="1">
              <a:buFontTx/>
              <a:buChar char="•"/>
            </a:pPr>
            <a:r>
              <a:rPr lang="en-US"/>
              <a:t> Can be tracking using the Automated tracking system to determine its locations</a:t>
            </a:r>
          </a:p>
          <a:p>
            <a:pPr eaLnBrk="1" hangingPunct="1">
              <a:buFontTx/>
              <a:buChar char="•"/>
            </a:pPr>
            <a:r>
              <a:rPr lang="en-US"/>
              <a:t> 1.3 gram continuous transmitters lasts 28 days</a:t>
            </a:r>
          </a:p>
          <a:p>
            <a:pPr eaLnBrk="1" hangingPunct="1">
              <a:buFontTx/>
              <a:buChar char="•"/>
            </a:pPr>
            <a:r>
              <a:rPr lang="en-US"/>
              <a:t> Developing software radios to record signals from multiple sources simultaneously.</a:t>
            </a:r>
          </a:p>
          <a:p>
            <a:pPr eaLnBrk="1" hangingPunct="1">
              <a:buFontTx/>
              <a:buChar char="•"/>
            </a:pPr>
            <a:r>
              <a:rPr lang="en-US"/>
              <a:t> Enormous amounts of data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5334000" y="3810000"/>
            <a:ext cx="2393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/>
              <a:t>Microphone recording</a:t>
            </a: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457200" y="5486400"/>
            <a:ext cx="37496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/>
              <a:t>Used on feral cats to determine what they are eating from the “death screams” of their prey</a:t>
            </a:r>
          </a:p>
        </p:txBody>
      </p:sp>
      <p:sp>
        <p:nvSpPr>
          <p:cNvPr id="41994" name="Rectangle 10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/>
              <a:t>Application: Animal Tracking</a:t>
            </a:r>
            <a:br>
              <a:rPr lang="en-US" sz="4000"/>
            </a:br>
            <a:r>
              <a:rPr lang="en-US" sz="2800"/>
              <a:t>(by Mike Ward, UIUC)</a:t>
            </a:r>
          </a:p>
        </p:txBody>
      </p:sp>
      <p:pic>
        <p:nvPicPr>
          <p:cNvPr id="4199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4240213"/>
            <a:ext cx="40386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Sponsored by Microsoft Research and NSF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15400" cy="1143000"/>
          </a:xfrm>
        </p:spPr>
        <p:txBody>
          <a:bodyPr/>
          <a:lstStyle/>
          <a:p>
            <a:r>
              <a:rPr lang="en-US" sz="4000"/>
              <a:t>Feral cat eating dry cat food?? </a:t>
            </a:r>
            <a:br>
              <a:rPr lang="en-US" sz="4000"/>
            </a:br>
            <a:r>
              <a:rPr lang="en-US" sz="2000"/>
              <a:t>Most “feral cats” live closely with humans and some receive occasional food.</a:t>
            </a:r>
          </a:p>
        </p:txBody>
      </p:sp>
      <p:pic>
        <p:nvPicPr>
          <p:cNvPr id="460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219200"/>
            <a:ext cx="9144000" cy="5162550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885</TotalTime>
  <Words>428</Words>
  <Application>Microsoft PowerPoint</Application>
  <PresentationFormat>On-screen Show (4:3)</PresentationFormat>
  <Paragraphs>107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Wingdings</vt:lpstr>
      <vt:lpstr>Times New Roman</vt:lpstr>
      <vt:lpstr>Default Design</vt:lpstr>
      <vt:lpstr>Privacy and the Participatory Sensor Web</vt:lpstr>
      <vt:lpstr>SensorMap – the Social Network of Mobile Sensors</vt:lpstr>
      <vt:lpstr>SensorMap – the Social Network of Mobile Sensors</vt:lpstr>
      <vt:lpstr>Slide 4</vt:lpstr>
      <vt:lpstr>Slide 5</vt:lpstr>
      <vt:lpstr>Application: Traffic Monitoring at UIUC</vt:lpstr>
      <vt:lpstr>Application: Animal Tracking (by Mike Ward, UIUC)</vt:lpstr>
      <vt:lpstr>Feral cat eating dry cat food??  Most “feral cats” live closely with humans and some receive occasional food.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Shows</dc:creator>
  <cp:lastModifiedBy>Shows</cp:lastModifiedBy>
  <cp:revision>19</cp:revision>
  <cp:lastPrinted>1601-01-01T00:00:00Z</cp:lastPrinted>
  <dcterms:created xsi:type="dcterms:W3CDTF">1601-01-01T00:00:00Z</dcterms:created>
  <dcterms:modified xsi:type="dcterms:W3CDTF">2008-07-29T23:35:33Z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