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22"/>
  </p:notesMasterIdLst>
  <p:handoutMasterIdLst>
    <p:handoutMasterId r:id="rId23"/>
  </p:handoutMasterIdLst>
  <p:sldIdLst>
    <p:sldId id="257" r:id="rId3"/>
    <p:sldId id="315" r:id="rId4"/>
    <p:sldId id="316" r:id="rId5"/>
    <p:sldId id="317" r:id="rId6"/>
    <p:sldId id="318" r:id="rId7"/>
    <p:sldId id="319" r:id="rId8"/>
    <p:sldId id="331" r:id="rId9"/>
    <p:sldId id="320" r:id="rId10"/>
    <p:sldId id="304" r:id="rId11"/>
    <p:sldId id="305" r:id="rId12"/>
    <p:sldId id="322" r:id="rId13"/>
    <p:sldId id="321" r:id="rId14"/>
    <p:sldId id="323" r:id="rId15"/>
    <p:sldId id="327" r:id="rId16"/>
    <p:sldId id="324" r:id="rId17"/>
    <p:sldId id="326" r:id="rId18"/>
    <p:sldId id="329" r:id="rId19"/>
    <p:sldId id="330" r:id="rId20"/>
    <p:sldId id="256" r:id="rId21"/>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EDF2F7"/>
    <a:srgbClr val="F7F7F7"/>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48" autoAdjust="0"/>
    <p:restoredTop sz="91254" autoAdjust="0"/>
  </p:normalViewPr>
  <p:slideViewPr>
    <p:cSldViewPr snapToGrid="0">
      <p:cViewPr>
        <p:scale>
          <a:sx n="100" d="100"/>
          <a:sy n="100" d="100"/>
        </p:scale>
        <p:origin x="-72" y="-72"/>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7/28/2008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7/28/2008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7/28/2008 3:29 PM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E27FF-C135-4DDA-92B0-2C5DA0A5DFA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E27FF-C135-4DDA-92B0-2C5DA0A5DFA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E27FF-C135-4DDA-92B0-2C5DA0A5DFA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3E27FF-C135-4DDA-92B0-2C5DA0A5DFA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4506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0F469C6-08F8-4DD0-8954-9241B26533B8}" type="datetime8">
              <a:rPr lang="en-US"/>
              <a:pPr defTabSz="912813" fontAlgn="base">
                <a:spcBef>
                  <a:spcPct val="0"/>
                </a:spcBef>
                <a:spcAft>
                  <a:spcPct val="0"/>
                </a:spcAft>
              </a:pPr>
              <a:t>7/28/2008 3:29 PM</a:t>
            </a:fld>
            <a:endParaRPr lang="en-US"/>
          </a:p>
        </p:txBody>
      </p:sp>
      <p:sp>
        <p:nvSpPr>
          <p:cNvPr id="4506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4506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5815A18-AD42-4DE4-B6C6-95FE84646154}" type="slidenum">
              <a:rPr lang="en-US"/>
              <a:pPr defTabSz="912813"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7/28/2008 3:29 PM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3E27FF-C135-4DDA-92B0-2C5DA0A5DFA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ideo" Target="file:///D:\My\Talks\2008%20-%20MSR\CraigMundieReview\multiparticipant_2.wmv" TargetMode="External"/><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2.png"/><Relationship Id="rId2" Type="http://schemas.openxmlformats.org/officeDocument/2006/relationships/video" Target="file:///C:\RFS-BREAKOUT%20SERVER\Postshow\Bohus_CASCADE_Mon_2.15pm\head.wmv" TargetMode="External"/><Relationship Id="rId1" Type="http://schemas.openxmlformats.org/officeDocument/2006/relationships/tags" Target="../tags/tag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video" Target="file:///C:\RFS-BREAKOUT%20SERVER\Postshow\Bohus_CASCADE_Mon_2.15pm\Single_WithConfirmation_InferShuttleForOne_WithCloseup.wmv"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file:///C:\RFS-BREAKOUT%20SERVER\Postshow\Bohus_CASCADE_Mon_2.15pm\SinglePlusWaiting_FollowupInferShuttleForOne_WithCloseup.wmv"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ideo" Target="file:///C:\RFS-BREAKOUT%20SERVER\Postshow\Bohus_CASCADE_Mon_2.15pm\TwoPlusWaiting_WithCloseup.wmv"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3.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4.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25.jpeg"/><Relationship Id="rId7" Type="http://schemas.openxmlformats.org/officeDocument/2006/relationships/image" Target="../media/image13.jpeg"/><Relationship Id="rId12"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6.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Toward Situated Interaction</a:t>
            </a:r>
            <a:endParaRPr/>
          </a:p>
        </p:txBody>
      </p:sp>
      <p:sp>
        <p:nvSpPr>
          <p:cNvPr id="3" name="Subtitle 2"/>
          <p:cNvSpPr>
            <a:spLocks noGrp="1"/>
          </p:cNvSpPr>
          <p:nvPr>
            <p:ph type="subTitle" idx="1"/>
          </p:nvPr>
        </p:nvSpPr>
        <p:spPr>
          <a:xfrm>
            <a:off x="973139" y="4202468"/>
            <a:ext cx="3527610" cy="1628300"/>
          </a:xfrm>
        </p:spPr>
        <p:txBody>
          <a:bodyPr rtlCol="0"/>
          <a:lstStyle/>
          <a:p>
            <a:pPr defTabSz="914363" fontAlgn="auto">
              <a:spcAft>
                <a:spcPts val="0"/>
              </a:spcAft>
              <a:defRPr/>
            </a:pPr>
            <a:r>
              <a:rPr lang="en-US" dirty="0" smtClean="0"/>
              <a:t>Dan Bohus</a:t>
            </a:r>
          </a:p>
          <a:p>
            <a:pPr defTabSz="914363" fontAlgn="auto">
              <a:spcAft>
                <a:spcPts val="0"/>
              </a:spcAft>
              <a:defRPr/>
            </a:pPr>
            <a:r>
              <a:rPr lang="en-US" dirty="0" smtClean="0"/>
              <a:t>Researcher</a:t>
            </a:r>
          </a:p>
          <a:p>
            <a:pPr defTabSz="914363" fontAlgn="auto">
              <a:spcAft>
                <a:spcPts val="0"/>
              </a:spcAft>
              <a:defRPr/>
            </a:pPr>
            <a:r>
              <a:rPr lang="en-US" dirty="0" smtClean="0"/>
              <a:t>Microsoft Research</a:t>
            </a:r>
            <a:endParaRPr lang="en-US" dirty="0"/>
          </a:p>
        </p:txBody>
      </p:sp>
      <p:sp>
        <p:nvSpPr>
          <p:cNvPr id="4" name="Subtitle 2"/>
          <p:cNvSpPr txBox="1">
            <a:spLocks/>
          </p:cNvSpPr>
          <p:nvPr/>
        </p:nvSpPr>
        <p:spPr bwMode="auto">
          <a:xfrm>
            <a:off x="1293772" y="4166842"/>
            <a:ext cx="10239375" cy="1628300"/>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marL="0" marR="0" lvl="0" indent="0" algn="r" defTabSz="914363" rtl="0" eaLnBrk="1" fontAlgn="auto" latinLnBrk="0" hangingPunct="1">
              <a:lnSpc>
                <a:spcPct val="90000"/>
              </a:lnSpc>
              <a:spcBef>
                <a:spcPts val="0"/>
              </a:spcBef>
              <a:spcAft>
                <a:spcPts val="0"/>
              </a:spcAft>
              <a:buClrTx/>
              <a:buSzPct val="85000"/>
              <a:buFontTx/>
              <a:buNone/>
              <a:tabLst/>
              <a:defRPr/>
            </a:pPr>
            <a:r>
              <a:rPr lang="en-US" sz="2000" i="1" dirty="0" smtClean="0">
                <a:solidFill>
                  <a:schemeClr val="accent2">
                    <a:lumMod val="75000"/>
                  </a:schemeClr>
                </a:solidFill>
                <a:latin typeface="+mn-lt"/>
              </a:rPr>
              <a:t>in collaboration with:</a:t>
            </a:r>
            <a:endParaRPr kumimoji="0" lang="en-US" sz="2000" b="0" i="1" u="none" strike="noStrike" kern="1200" cap="none" spc="0" normalizeH="0" baseline="0" noProof="0" dirty="0" smtClean="0">
              <a:ln>
                <a:noFill/>
              </a:ln>
              <a:solidFill>
                <a:schemeClr val="accent2">
                  <a:lumMod val="75000"/>
                </a:schemeClr>
              </a:solidFill>
              <a:effectLst/>
              <a:uLnTx/>
              <a:uFillTx/>
              <a:latin typeface="+mn-lt"/>
              <a:ea typeface="+mn-ea"/>
              <a:cs typeface="+mn-cs"/>
            </a:endParaRPr>
          </a:p>
          <a:p>
            <a:pPr marL="0" marR="0" lvl="0" indent="0" algn="r" defTabSz="914363" rtl="0" eaLnBrk="1" fontAlgn="auto" latinLnBrk="0" hangingPunct="1">
              <a:lnSpc>
                <a:spcPct val="90000"/>
              </a:lnSpc>
              <a:spcBef>
                <a:spcPts val="0"/>
              </a:spcBef>
              <a:spcAft>
                <a:spcPts val="0"/>
              </a:spcAft>
              <a:buClrTx/>
              <a:buSzPct val="85000"/>
              <a:buFontTx/>
              <a:buNone/>
              <a:tabLst/>
              <a:defRPr/>
            </a:pPr>
            <a:r>
              <a:rPr kumimoji="0" lang="en-US" sz="2000" b="0" i="0" u="none" strike="noStrike" kern="1200" cap="none" spc="0" normalizeH="0" baseline="0" noProof="0" dirty="0" smtClean="0">
                <a:ln>
                  <a:noFill/>
                </a:ln>
                <a:solidFill>
                  <a:schemeClr val="accent2">
                    <a:lumMod val="75000"/>
                  </a:schemeClr>
                </a:solidFill>
                <a:effectLst/>
                <a:uLnTx/>
                <a:uFillTx/>
                <a:latin typeface="+mn-lt"/>
                <a:ea typeface="+mn-ea"/>
                <a:cs typeface="+mn-cs"/>
              </a:rPr>
              <a:t>Eric</a:t>
            </a:r>
            <a:r>
              <a:rPr kumimoji="0" lang="en-US" sz="2000" b="0" i="0" u="none" strike="noStrike" kern="1200" cap="none" spc="0" normalizeH="0" noProof="0" dirty="0" smtClean="0">
                <a:ln>
                  <a:noFill/>
                </a:ln>
                <a:solidFill>
                  <a:schemeClr val="accent2">
                    <a:lumMod val="75000"/>
                  </a:schemeClr>
                </a:solidFill>
                <a:effectLst/>
                <a:uLnTx/>
                <a:uFillTx/>
                <a:latin typeface="+mn-lt"/>
                <a:ea typeface="+mn-ea"/>
                <a:cs typeface="+mn-cs"/>
              </a:rPr>
              <a:t> Horvitz, ASI</a:t>
            </a:r>
          </a:p>
          <a:p>
            <a:pPr marL="0" marR="0" lvl="0" indent="0" algn="r" defTabSz="914363" rtl="0" eaLnBrk="1" fontAlgn="auto" latinLnBrk="0" hangingPunct="1">
              <a:lnSpc>
                <a:spcPct val="90000"/>
              </a:lnSpc>
              <a:spcBef>
                <a:spcPts val="0"/>
              </a:spcBef>
              <a:spcAft>
                <a:spcPts val="0"/>
              </a:spcAft>
              <a:buClrTx/>
              <a:buSzPct val="85000"/>
              <a:buFontTx/>
              <a:buNone/>
              <a:tabLst/>
              <a:defRPr/>
            </a:pPr>
            <a:r>
              <a:rPr lang="en-US" sz="2000" baseline="0" dirty="0" smtClean="0">
                <a:solidFill>
                  <a:schemeClr val="accent2">
                    <a:lumMod val="75000"/>
                  </a:schemeClr>
                </a:solidFill>
                <a:latin typeface="+mn-lt"/>
              </a:rPr>
              <a:t>Zicheng</a:t>
            </a:r>
            <a:r>
              <a:rPr lang="en-US" sz="2000" dirty="0" smtClean="0">
                <a:solidFill>
                  <a:schemeClr val="accent2">
                    <a:lumMod val="75000"/>
                  </a:schemeClr>
                </a:solidFill>
                <a:latin typeface="+mn-lt"/>
              </a:rPr>
              <a:t> Liu, CCS</a:t>
            </a:r>
          </a:p>
          <a:p>
            <a:pPr marL="0" marR="0" lvl="0" indent="0" algn="r" defTabSz="914363" rtl="0" eaLnBrk="1" fontAlgn="auto" latinLnBrk="0" hangingPunct="1">
              <a:lnSpc>
                <a:spcPct val="90000"/>
              </a:lnSpc>
              <a:spcBef>
                <a:spcPts val="0"/>
              </a:spcBef>
              <a:spcAft>
                <a:spcPts val="0"/>
              </a:spcAft>
              <a:buClrTx/>
              <a:buSzPct val="85000"/>
              <a:buFontTx/>
              <a:buNone/>
              <a:tabLst/>
              <a:defRPr/>
            </a:pPr>
            <a:r>
              <a:rPr lang="en-US" sz="2000" dirty="0" smtClean="0">
                <a:solidFill>
                  <a:schemeClr val="accent2">
                    <a:lumMod val="75000"/>
                  </a:schemeClr>
                </a:solidFill>
                <a:latin typeface="+mn-lt"/>
              </a:rPr>
              <a:t>Cha Zhang, CCS</a:t>
            </a:r>
          </a:p>
          <a:p>
            <a:pPr lvl="0" algn="r" defTabSz="914363" fontAlgn="auto">
              <a:lnSpc>
                <a:spcPct val="90000"/>
              </a:lnSpc>
              <a:spcBef>
                <a:spcPts val="0"/>
              </a:spcBef>
              <a:spcAft>
                <a:spcPts val="0"/>
              </a:spcAft>
              <a:buSzPct val="85000"/>
              <a:defRPr/>
            </a:pPr>
            <a:r>
              <a:rPr lang="en-US" sz="2000" dirty="0" smtClean="0">
                <a:solidFill>
                  <a:schemeClr val="accent2">
                    <a:lumMod val="75000"/>
                  </a:schemeClr>
                </a:solidFill>
                <a:latin typeface="+mn-lt"/>
              </a:rPr>
              <a:t>George </a:t>
            </a:r>
            <a:r>
              <a:rPr lang="en-US" sz="2000" dirty="0" err="1" smtClean="0">
                <a:solidFill>
                  <a:schemeClr val="accent2">
                    <a:lumMod val="75000"/>
                  </a:schemeClr>
                </a:solidFill>
                <a:latin typeface="+mn-lt"/>
              </a:rPr>
              <a:t>Chrysanthakopoulos</a:t>
            </a:r>
            <a:r>
              <a:rPr lang="en-US" sz="2000" dirty="0" smtClean="0">
                <a:solidFill>
                  <a:schemeClr val="accent2">
                    <a:lumMod val="75000"/>
                  </a:schemeClr>
                </a:solidFill>
                <a:latin typeface="+mn-lt"/>
              </a:rPr>
              <a:t>, Robotics</a:t>
            </a:r>
          </a:p>
          <a:p>
            <a:pPr lvl="0" algn="r" defTabSz="914363" fontAlgn="auto">
              <a:lnSpc>
                <a:spcPct val="90000"/>
              </a:lnSpc>
              <a:spcBef>
                <a:spcPts val="0"/>
              </a:spcBef>
              <a:spcAft>
                <a:spcPts val="0"/>
              </a:spcAft>
              <a:buSzPct val="85000"/>
              <a:defRPr/>
            </a:pPr>
            <a:r>
              <a:rPr lang="en-US" sz="2000" dirty="0" smtClean="0">
                <a:solidFill>
                  <a:schemeClr val="accent2">
                    <a:lumMod val="75000"/>
                  </a:schemeClr>
                </a:solidFill>
                <a:latin typeface="+mn-lt"/>
              </a:rPr>
              <a:t>Tim </a:t>
            </a:r>
            <a:r>
              <a:rPr lang="en-US" sz="2000" dirty="0" err="1" smtClean="0">
                <a:solidFill>
                  <a:schemeClr val="accent2">
                    <a:lumMod val="75000"/>
                  </a:schemeClr>
                </a:solidFill>
                <a:latin typeface="+mn-lt"/>
              </a:rPr>
              <a:t>Paek</a:t>
            </a:r>
            <a:r>
              <a:rPr lang="en-US" sz="2000" dirty="0" smtClean="0">
                <a:solidFill>
                  <a:schemeClr val="accent2">
                    <a:lumMod val="75000"/>
                  </a:schemeClr>
                </a:solidFill>
                <a:latin typeface="+mn-lt"/>
              </a:rPr>
              <a:t>, MLAS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srcRect/>
          <a:stretch>
            <a:fillRect/>
          </a:stretch>
        </p:blipFill>
        <p:spPr bwMode="auto">
          <a:xfrm>
            <a:off x="964830" y="1079500"/>
            <a:ext cx="10586318" cy="5410200"/>
          </a:xfrm>
          <a:prstGeom prst="rect">
            <a:avLst/>
          </a:prstGeom>
          <a:noFill/>
          <a:ln w="9525">
            <a:noFill/>
            <a:miter lim="800000"/>
            <a:headEnd/>
            <a:tailEnd/>
          </a:ln>
          <a:effectLst/>
        </p:spPr>
      </p:pic>
      <p:sp>
        <p:nvSpPr>
          <p:cNvPr id="8" name="Title 7"/>
          <p:cNvSpPr>
            <a:spLocks noGrp="1"/>
          </p:cNvSpPr>
          <p:nvPr>
            <p:ph type="title"/>
          </p:nvPr>
        </p:nvSpPr>
        <p:spPr/>
        <p:txBody>
          <a:bodyPr/>
          <a:lstStyle/>
          <a:p>
            <a:r>
              <a:rPr smtClean="0"/>
              <a:t>H</a:t>
            </a:r>
            <a:r>
              <a:rPr lang="en-US" smtClean="0"/>
              <a:t>uman </a:t>
            </a:r>
            <a:r>
              <a:rPr lang="en-US" dirty="0" smtClean="0"/>
              <a:t>receptionist</a:t>
            </a:r>
            <a:endParaRPr lang="en-US" dirty="0"/>
          </a:p>
        </p:txBody>
      </p:sp>
      <p:pic>
        <p:nvPicPr>
          <p:cNvPr id="5" name="multiparticipant_2.wmv">
            <a:hlinkClick r:id="" action="ppaction://media"/>
          </p:cNvPr>
          <p:cNvPicPr>
            <a:picLocks noRot="1" noChangeAspect="1"/>
          </p:cNvPicPr>
          <p:nvPr>
            <a:videoFile r:link="rId1"/>
          </p:nvPr>
        </p:nvPicPr>
        <p:blipFill>
          <a:blip r:embed="rId5"/>
          <a:stretch>
            <a:fillRect/>
          </a:stretch>
        </p:blipFill>
        <p:spPr>
          <a:xfrm>
            <a:off x="6946170" y="1332544"/>
            <a:ext cx="4440489" cy="2478655"/>
          </a:xfrm>
          <a:prstGeom prst="rect">
            <a:avLst/>
          </a:prstGeom>
        </p:spPr>
      </p:pic>
    </p:spTree>
  </p:cSld>
  <p:clrMapOvr>
    <a:masterClrMapping/>
  </p:clrMapOvr>
  <p:transition advTm="31949">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remove"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a:picLocks noChangeAspect="1" noChangeArrowheads="1"/>
          </p:cNvPicPr>
          <p:nvPr/>
        </p:nvPicPr>
        <p:blipFill>
          <a:blip r:embed="rId4" cstate="print"/>
          <a:srcRect/>
          <a:stretch>
            <a:fillRect/>
          </a:stretch>
        </p:blipFill>
        <p:spPr bwMode="auto">
          <a:xfrm>
            <a:off x="568244" y="1295400"/>
            <a:ext cx="2906476" cy="5105400"/>
          </a:xfrm>
          <a:prstGeom prst="rect">
            <a:avLst/>
          </a:prstGeom>
          <a:noFill/>
          <a:ln w="9525">
            <a:solidFill>
              <a:schemeClr val="bg1"/>
            </a:solidFill>
            <a:miter lim="800000"/>
            <a:headEnd/>
            <a:tailEnd/>
          </a:ln>
          <a:effectLst/>
        </p:spPr>
      </p:pic>
      <p:sp>
        <p:nvSpPr>
          <p:cNvPr id="5" name="Title 4"/>
          <p:cNvSpPr>
            <a:spLocks noGrp="1"/>
          </p:cNvSpPr>
          <p:nvPr>
            <p:ph type="title"/>
          </p:nvPr>
        </p:nvSpPr>
        <p:spPr/>
        <p:txBody>
          <a:bodyPr/>
          <a:lstStyle/>
          <a:p>
            <a:r>
              <a:rPr lang="en-US" smtClean="0"/>
              <a:t>Next …</a:t>
            </a:r>
            <a:endParaRPr lang="en-US" dirty="0"/>
          </a:p>
        </p:txBody>
      </p:sp>
      <p:grpSp>
        <p:nvGrpSpPr>
          <p:cNvPr id="65" name="Group 66"/>
          <p:cNvGrpSpPr/>
          <p:nvPr/>
        </p:nvGrpSpPr>
        <p:grpSpPr>
          <a:xfrm>
            <a:off x="3592857" y="2501900"/>
            <a:ext cx="8268943" cy="1155700"/>
            <a:chOff x="3581400" y="1143000"/>
            <a:chExt cx="4537496" cy="1066800"/>
          </a:xfrm>
          <a:solidFill>
            <a:srgbClr val="EDF2F7"/>
          </a:solidFill>
        </p:grpSpPr>
        <p:sp>
          <p:nvSpPr>
            <p:cNvPr id="67" name="Round Same Side Corner Rectangle 66"/>
            <p:cNvSpPr/>
            <p:nvPr/>
          </p:nvSpPr>
          <p:spPr bwMode="auto">
            <a:xfrm rot="5400000">
              <a:off x="5316748" y="-592348"/>
              <a:ext cx="1066800" cy="4537496"/>
            </a:xfrm>
            <a:prstGeom prst="round2SameRect">
              <a:avLst>
                <a:gd name="adj1" fmla="val 9399"/>
                <a:gd name="adj2" fmla="val 0"/>
              </a:avLst>
            </a:prstGeom>
            <a:grp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b="0" smtClean="0">
                  <a:solidFill>
                    <a:schemeClr val="bg1"/>
                  </a:solidFill>
                  <a:latin typeface="Helvetica" pitchFamily="34" charset="0"/>
                </a:rPr>
                <a:t> </a:t>
              </a:r>
              <a:endParaRPr lang="en-US" b="0" dirty="0" smtClean="0">
                <a:solidFill>
                  <a:schemeClr val="bg1"/>
                </a:solidFill>
                <a:latin typeface="Helvetica" pitchFamily="34" charset="0"/>
              </a:endParaRPr>
            </a:p>
          </p:txBody>
        </p:sp>
        <p:sp>
          <p:nvSpPr>
            <p:cNvPr id="69" name="TextBox 68"/>
            <p:cNvSpPr txBox="1"/>
            <p:nvPr/>
          </p:nvSpPr>
          <p:spPr>
            <a:xfrm>
              <a:off x="3645308" y="1329637"/>
              <a:ext cx="4409679" cy="710253"/>
            </a:xfrm>
            <a:prstGeom prst="rect">
              <a:avLst/>
            </a:prstGeom>
            <a:grpFill/>
          </p:spPr>
          <p:txBody>
            <a:bodyPr wrap="square" rtlCol="0" anchor="ctr">
              <a:spAutoFit/>
            </a:bodyPr>
            <a:lstStyle/>
            <a:p>
              <a:pPr algn="ctr"/>
              <a:r>
                <a:rPr lang="en-US" sz="4400" smtClean="0">
                  <a:solidFill>
                    <a:schemeClr val="bg1">
                      <a:lumMod val="65000"/>
                      <a:lumOff val="35000"/>
                    </a:schemeClr>
                  </a:solidFill>
                  <a:latin typeface="+mj-lt"/>
                </a:rPr>
                <a:t>Sample videos</a:t>
              </a:r>
              <a:endParaRPr lang="en-US" sz="4400" dirty="0">
                <a:solidFill>
                  <a:schemeClr val="bg1">
                    <a:lumMod val="65000"/>
                    <a:lumOff val="35000"/>
                  </a:schemeClr>
                </a:solidFill>
                <a:latin typeface="+mj-lt"/>
              </a:endParaRPr>
            </a:p>
          </p:txBody>
        </p:sp>
      </p:grpSp>
      <p:grpSp>
        <p:nvGrpSpPr>
          <p:cNvPr id="72" name="Group 82"/>
          <p:cNvGrpSpPr/>
          <p:nvPr/>
        </p:nvGrpSpPr>
        <p:grpSpPr>
          <a:xfrm>
            <a:off x="3592857" y="1295400"/>
            <a:ext cx="8268943" cy="1085663"/>
            <a:chOff x="3581400" y="1107437"/>
            <a:chExt cx="4537496" cy="1102364"/>
          </a:xfrm>
          <a:solidFill>
            <a:schemeClr val="accent2"/>
          </a:solidFill>
        </p:grpSpPr>
        <p:sp>
          <p:nvSpPr>
            <p:cNvPr id="73" name="Round Same Side Corner Rectangle 72"/>
            <p:cNvSpPr/>
            <p:nvPr/>
          </p:nvSpPr>
          <p:spPr bwMode="auto">
            <a:xfrm rot="5400000">
              <a:off x="5298966" y="-610129"/>
              <a:ext cx="1102364" cy="4537496"/>
            </a:xfrm>
            <a:prstGeom prst="round2SameRect">
              <a:avLst>
                <a:gd name="adj1" fmla="val 9399"/>
                <a:gd name="adj2" fmla="val 0"/>
              </a:avLst>
            </a:prstGeom>
            <a:grp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b="0" smtClean="0">
                  <a:solidFill>
                    <a:schemeClr val="bg1"/>
                  </a:solidFill>
                  <a:latin typeface="Helvetica" pitchFamily="34" charset="0"/>
                </a:rPr>
                <a:t> </a:t>
              </a:r>
              <a:endParaRPr lang="en-US" b="0" dirty="0" smtClean="0">
                <a:solidFill>
                  <a:schemeClr val="bg1"/>
                </a:solidFill>
                <a:latin typeface="Helvetica" pitchFamily="34" charset="0"/>
              </a:endParaRPr>
            </a:p>
          </p:txBody>
        </p:sp>
        <p:sp>
          <p:nvSpPr>
            <p:cNvPr id="74" name="TextBox 73"/>
            <p:cNvSpPr txBox="1"/>
            <p:nvPr/>
          </p:nvSpPr>
          <p:spPr>
            <a:xfrm>
              <a:off x="3867811" y="1269913"/>
              <a:ext cx="3847915" cy="781277"/>
            </a:xfrm>
            <a:prstGeom prst="rect">
              <a:avLst/>
            </a:prstGeom>
            <a:grpFill/>
          </p:spPr>
          <p:txBody>
            <a:bodyPr wrap="square" rtlCol="0" anchor="ctr">
              <a:spAutoFit/>
            </a:bodyPr>
            <a:lstStyle/>
            <a:p>
              <a:pPr algn="ctr"/>
              <a:r>
                <a:rPr lang="en-US" sz="4400" smtClean="0">
                  <a:latin typeface="+mj-lt"/>
                </a:rPr>
                <a:t>Prototype</a:t>
              </a:r>
              <a:endParaRPr lang="en-US" sz="4400" dirty="0">
                <a:latin typeface="+mj-lt"/>
              </a:endParaRPr>
            </a:p>
          </p:txBody>
        </p:sp>
      </p:grpSp>
      <p:grpSp>
        <p:nvGrpSpPr>
          <p:cNvPr id="78" name="Group 66"/>
          <p:cNvGrpSpPr/>
          <p:nvPr/>
        </p:nvGrpSpPr>
        <p:grpSpPr>
          <a:xfrm>
            <a:off x="3592857" y="3797300"/>
            <a:ext cx="8268943" cy="1155700"/>
            <a:chOff x="3581400" y="1143000"/>
            <a:chExt cx="4537496" cy="1066800"/>
          </a:xfrm>
          <a:solidFill>
            <a:srgbClr val="EDF2F7"/>
          </a:solidFill>
        </p:grpSpPr>
        <p:sp>
          <p:nvSpPr>
            <p:cNvPr id="80" name="Round Same Side Corner Rectangle 79"/>
            <p:cNvSpPr/>
            <p:nvPr/>
          </p:nvSpPr>
          <p:spPr bwMode="auto">
            <a:xfrm rot="5400000">
              <a:off x="5316748" y="-592348"/>
              <a:ext cx="1066800" cy="4537496"/>
            </a:xfrm>
            <a:prstGeom prst="round2SameRect">
              <a:avLst>
                <a:gd name="adj1" fmla="val 9399"/>
                <a:gd name="adj2" fmla="val 0"/>
              </a:avLst>
            </a:prstGeom>
            <a:grp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b="0" smtClean="0">
                  <a:solidFill>
                    <a:schemeClr val="bg1"/>
                  </a:solidFill>
                  <a:latin typeface="Helvetica" pitchFamily="34" charset="0"/>
                </a:rPr>
                <a:t> </a:t>
              </a:r>
              <a:endParaRPr lang="en-US" b="0" dirty="0" smtClean="0">
                <a:solidFill>
                  <a:schemeClr val="bg1"/>
                </a:solidFill>
                <a:latin typeface="Helvetica" pitchFamily="34" charset="0"/>
              </a:endParaRPr>
            </a:p>
          </p:txBody>
        </p:sp>
        <p:sp>
          <p:nvSpPr>
            <p:cNvPr id="81" name="TextBox 80"/>
            <p:cNvSpPr txBox="1"/>
            <p:nvPr/>
          </p:nvSpPr>
          <p:spPr>
            <a:xfrm>
              <a:off x="3645308" y="1329637"/>
              <a:ext cx="4409679" cy="710253"/>
            </a:xfrm>
            <a:prstGeom prst="rect">
              <a:avLst/>
            </a:prstGeom>
            <a:grpFill/>
          </p:spPr>
          <p:txBody>
            <a:bodyPr wrap="square" rtlCol="0" anchor="ctr">
              <a:spAutoFit/>
            </a:bodyPr>
            <a:lstStyle/>
            <a:p>
              <a:pPr algn="ctr"/>
              <a:r>
                <a:rPr lang="en-US" sz="4400" dirty="0" smtClean="0">
                  <a:solidFill>
                    <a:schemeClr val="bg1">
                      <a:lumMod val="65000"/>
                      <a:lumOff val="35000"/>
                    </a:schemeClr>
                  </a:solidFill>
                  <a:latin typeface="+mj-lt"/>
                </a:rPr>
                <a:t>M</a:t>
              </a:r>
              <a:r>
                <a:rPr lang="en-US" sz="4400" smtClean="0">
                  <a:solidFill>
                    <a:schemeClr val="bg1">
                      <a:lumMod val="65000"/>
                      <a:lumOff val="35000"/>
                    </a:schemeClr>
                  </a:solidFill>
                  <a:latin typeface="+mj-lt"/>
                </a:rPr>
                <a:t>oving </a:t>
              </a:r>
              <a:r>
                <a:rPr lang="en-US" sz="4400" dirty="0" smtClean="0">
                  <a:solidFill>
                    <a:schemeClr val="bg1">
                      <a:lumMod val="65000"/>
                      <a:lumOff val="35000"/>
                    </a:schemeClr>
                  </a:solidFill>
                  <a:latin typeface="+mj-lt"/>
                </a:rPr>
                <a:t>forward</a:t>
              </a:r>
              <a:endParaRPr lang="en-US" sz="4400" dirty="0">
                <a:solidFill>
                  <a:schemeClr val="bg1">
                    <a:lumMod val="65000"/>
                    <a:lumOff val="35000"/>
                  </a:schemeClr>
                </a:solidFill>
                <a:latin typeface="+mj-lt"/>
              </a:endParaRPr>
            </a:p>
          </p:txBody>
        </p:sp>
      </p:grpSp>
    </p:spTree>
    <p:custDataLst>
      <p:tags r:id="rId1"/>
    </p:custDataLst>
  </p:cSld>
  <p:clrMapOvr>
    <a:masterClrMapping/>
  </p:clrMapOvr>
  <p:transition advTm="1000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2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2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left)">
                                      <p:cBhvr>
                                        <p:cTn id="17" dur="2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a:picLocks noChangeAspect="1" noChangeArrowheads="1"/>
          </p:cNvPicPr>
          <p:nvPr/>
        </p:nvPicPr>
        <p:blipFill>
          <a:blip r:embed="rId5" cstate="print"/>
          <a:srcRect/>
          <a:stretch>
            <a:fillRect/>
          </a:stretch>
        </p:blipFill>
        <p:spPr bwMode="auto">
          <a:xfrm>
            <a:off x="568244" y="1295400"/>
            <a:ext cx="2906476" cy="5105400"/>
          </a:xfrm>
          <a:prstGeom prst="rect">
            <a:avLst/>
          </a:prstGeom>
          <a:noFill/>
          <a:ln w="9525">
            <a:solidFill>
              <a:schemeClr val="bg1"/>
            </a:solidFill>
            <a:miter lim="800000"/>
            <a:headEnd/>
            <a:tailEnd/>
          </a:ln>
          <a:effectLst/>
        </p:spPr>
      </p:pic>
      <p:grpSp>
        <p:nvGrpSpPr>
          <p:cNvPr id="2" name="Group 203"/>
          <p:cNvGrpSpPr/>
          <p:nvPr/>
        </p:nvGrpSpPr>
        <p:grpSpPr>
          <a:xfrm>
            <a:off x="7008575" y="4876800"/>
            <a:ext cx="4773956" cy="1219200"/>
            <a:chOff x="5257800" y="4724400"/>
            <a:chExt cx="3581400" cy="1219200"/>
          </a:xfrm>
        </p:grpSpPr>
        <p:cxnSp>
          <p:nvCxnSpPr>
            <p:cNvPr id="96" name="Straight Arrow Connector 95"/>
            <p:cNvCxnSpPr/>
            <p:nvPr/>
          </p:nvCxnSpPr>
          <p:spPr bwMode="auto">
            <a:xfrm rot="5400000">
              <a:off x="7773194" y="4799806"/>
              <a:ext cx="152400" cy="1588"/>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97" name="Straight Arrow Connector 96"/>
            <p:cNvCxnSpPr/>
            <p:nvPr/>
          </p:nvCxnSpPr>
          <p:spPr bwMode="auto">
            <a:xfrm rot="5400000">
              <a:off x="7773194" y="5409406"/>
              <a:ext cx="152400" cy="1588"/>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110" name="Straight Arrow Connector 109"/>
            <p:cNvCxnSpPr/>
            <p:nvPr/>
          </p:nvCxnSpPr>
          <p:spPr bwMode="auto">
            <a:xfrm rot="16200000" flipV="1">
              <a:off x="6020594" y="5409406"/>
              <a:ext cx="152400" cy="1588"/>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sp>
          <p:nvSpPr>
            <p:cNvPr id="61" name="Rectangle 60"/>
            <p:cNvSpPr/>
            <p:nvPr/>
          </p:nvSpPr>
          <p:spPr bwMode="auto">
            <a:xfrm>
              <a:off x="5257800" y="4876800"/>
              <a:ext cx="3581400" cy="4572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bg1">
                      <a:lumMod val="75000"/>
                      <a:lumOff val="25000"/>
                    </a:schemeClr>
                  </a:solidFill>
                  <a:latin typeface="Helvetica"/>
                </a:rPr>
                <a:t>Behavioral control</a:t>
              </a:r>
              <a:endParaRPr kumimoji="0" lang="en-US" sz="1200" b="1" i="0" u="none" strike="noStrike" cap="none" normalizeH="0" baseline="0" dirty="0" smtClean="0">
                <a:ln>
                  <a:noFill/>
                </a:ln>
                <a:solidFill>
                  <a:schemeClr val="bg1">
                    <a:lumMod val="75000"/>
                    <a:lumOff val="25000"/>
                  </a:schemeClr>
                </a:solidFill>
                <a:effectLst/>
                <a:latin typeface="Helvetica"/>
              </a:endParaRPr>
            </a:p>
          </p:txBody>
        </p:sp>
        <p:sp>
          <p:nvSpPr>
            <p:cNvPr id="62" name="Rectangle 61"/>
            <p:cNvSpPr/>
            <p:nvPr/>
          </p:nvSpPr>
          <p:spPr bwMode="auto">
            <a:xfrm>
              <a:off x="5257800" y="5486400"/>
              <a:ext cx="3581400" cy="4572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chemeClr val="bg1">
                      <a:lumMod val="75000"/>
                      <a:lumOff val="25000"/>
                    </a:schemeClr>
                  </a:solidFill>
                  <a:latin typeface="Helvetica"/>
                </a:rPr>
                <a:t>Dialog management &amp; </a:t>
              </a:r>
              <a:br>
                <a:rPr lang="en-US" sz="1200" b="1" dirty="0" smtClean="0">
                  <a:solidFill>
                    <a:schemeClr val="bg1">
                      <a:lumMod val="75000"/>
                      <a:lumOff val="25000"/>
                    </a:schemeClr>
                  </a:solidFill>
                  <a:latin typeface="Helvetica"/>
                </a:rPr>
              </a:br>
              <a:r>
                <a:rPr lang="en-US" sz="1200" b="1" dirty="0" smtClean="0">
                  <a:solidFill>
                    <a:schemeClr val="bg1">
                      <a:lumMod val="75000"/>
                      <a:lumOff val="25000"/>
                    </a:schemeClr>
                  </a:solidFill>
                  <a:latin typeface="Helvetica"/>
                </a:rPr>
                <a:t>Interaction Planning</a:t>
              </a:r>
              <a:endParaRPr kumimoji="0" lang="en-US" sz="1200" b="1" i="0" u="none" strike="noStrike" cap="none" normalizeH="0" baseline="0" dirty="0" smtClean="0">
                <a:ln>
                  <a:noFill/>
                </a:ln>
                <a:solidFill>
                  <a:schemeClr val="bg1">
                    <a:lumMod val="75000"/>
                    <a:lumOff val="25000"/>
                  </a:schemeClr>
                </a:solidFill>
                <a:effectLst/>
                <a:latin typeface="Helvetica"/>
              </a:endParaRPr>
            </a:p>
          </p:txBody>
        </p:sp>
      </p:grpSp>
      <p:grpSp>
        <p:nvGrpSpPr>
          <p:cNvPr id="3" name="Group 204"/>
          <p:cNvGrpSpPr/>
          <p:nvPr/>
        </p:nvGrpSpPr>
        <p:grpSpPr>
          <a:xfrm>
            <a:off x="6195986" y="2019302"/>
            <a:ext cx="2844060" cy="3009899"/>
            <a:chOff x="4648199" y="1866901"/>
            <a:chExt cx="2133601" cy="3009899"/>
          </a:xfrm>
        </p:grpSpPr>
        <p:cxnSp>
          <p:nvCxnSpPr>
            <p:cNvPr id="109" name="Straight Arrow Connector 108"/>
            <p:cNvCxnSpPr/>
            <p:nvPr/>
          </p:nvCxnSpPr>
          <p:spPr bwMode="auto">
            <a:xfrm rot="16200000" flipV="1">
              <a:off x="6020594" y="4799806"/>
              <a:ext cx="152400" cy="1588"/>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111" name="Straight Arrow Connector 110"/>
            <p:cNvCxnSpPr/>
            <p:nvPr/>
          </p:nvCxnSpPr>
          <p:spPr bwMode="auto">
            <a:xfrm rot="16200000" flipV="1">
              <a:off x="6351102" y="3733007"/>
              <a:ext cx="152400" cy="1588"/>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112" name="Straight Arrow Connector 111"/>
            <p:cNvCxnSpPr/>
            <p:nvPr/>
          </p:nvCxnSpPr>
          <p:spPr bwMode="auto">
            <a:xfrm rot="16200000" flipV="1">
              <a:off x="5561806" y="3733007"/>
              <a:ext cx="152400" cy="1588"/>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113" name="Elbow Connector 65"/>
            <p:cNvCxnSpPr>
              <a:stCxn id="70" idx="0"/>
              <a:endCxn id="63" idx="3"/>
            </p:cNvCxnSpPr>
            <p:nvPr/>
          </p:nvCxnSpPr>
          <p:spPr bwMode="auto">
            <a:xfrm rot="16200000" flipV="1">
              <a:off x="4724398" y="2400297"/>
              <a:ext cx="800104" cy="952501"/>
            </a:xfrm>
            <a:prstGeom prst="bentConnector2">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116" name="Elbow Connector 65"/>
            <p:cNvCxnSpPr>
              <a:stCxn id="71" idx="0"/>
              <a:endCxn id="50" idx="3"/>
            </p:cNvCxnSpPr>
            <p:nvPr/>
          </p:nvCxnSpPr>
          <p:spPr bwMode="auto">
            <a:xfrm rot="16200000" flipV="1">
              <a:off x="4991101" y="1828800"/>
              <a:ext cx="1409699" cy="1485901"/>
            </a:xfrm>
            <a:prstGeom prst="bentConnector2">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sp>
          <p:nvSpPr>
            <p:cNvPr id="70" name="Rectangle 69"/>
            <p:cNvSpPr/>
            <p:nvPr/>
          </p:nvSpPr>
          <p:spPr bwMode="auto">
            <a:xfrm>
              <a:off x="5257800" y="3276600"/>
              <a:ext cx="685800" cy="3810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lumMod val="75000"/>
                      <a:lumOff val="25000"/>
                    </a:schemeClr>
                  </a:solidFill>
                  <a:effectLst/>
                  <a:latin typeface="Helvetica"/>
                </a:rPr>
                <a:t>Speech</a:t>
              </a:r>
              <a:br>
                <a:rPr kumimoji="0" lang="en-US" sz="1000" b="1" i="0" u="none" strike="noStrike" cap="none" normalizeH="0" baseline="0" dirty="0" smtClean="0">
                  <a:ln>
                    <a:noFill/>
                  </a:ln>
                  <a:solidFill>
                    <a:schemeClr val="bg1">
                      <a:lumMod val="75000"/>
                      <a:lumOff val="25000"/>
                    </a:schemeClr>
                  </a:solidFill>
                  <a:effectLst/>
                  <a:latin typeface="Helvetica"/>
                </a:rPr>
              </a:br>
              <a:r>
                <a:rPr kumimoji="0" lang="en-US" sz="1000" b="1" i="0" u="none" strike="noStrike" cap="none" normalizeH="0" baseline="0" dirty="0" smtClean="0">
                  <a:ln>
                    <a:noFill/>
                  </a:ln>
                  <a:solidFill>
                    <a:schemeClr val="bg1">
                      <a:lumMod val="75000"/>
                      <a:lumOff val="25000"/>
                    </a:schemeClr>
                  </a:solidFill>
                  <a:effectLst/>
                  <a:latin typeface="Helvetica"/>
                </a:rPr>
                <a:t>Synthesis</a:t>
              </a:r>
            </a:p>
          </p:txBody>
        </p:sp>
        <p:sp>
          <p:nvSpPr>
            <p:cNvPr id="68" name="Rectangle 67"/>
            <p:cNvSpPr/>
            <p:nvPr/>
          </p:nvSpPr>
          <p:spPr bwMode="auto">
            <a:xfrm>
              <a:off x="5257800" y="3810000"/>
              <a:ext cx="1524000" cy="9144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75000"/>
                      <a:lumOff val="25000"/>
                    </a:schemeClr>
                  </a:solidFill>
                  <a:effectLst/>
                  <a:latin typeface="Helvetica"/>
                </a:rPr>
                <a:t>Output</a:t>
              </a:r>
              <a:br>
                <a:rPr kumimoji="0" lang="en-US" sz="1200" b="1" i="0" u="none" strike="noStrike" cap="none" normalizeH="0" baseline="0" dirty="0" smtClean="0">
                  <a:ln>
                    <a:noFill/>
                  </a:ln>
                  <a:solidFill>
                    <a:schemeClr val="bg1">
                      <a:lumMod val="75000"/>
                      <a:lumOff val="25000"/>
                    </a:schemeClr>
                  </a:solidFill>
                  <a:effectLst/>
                  <a:latin typeface="Helvetica"/>
                </a:rPr>
              </a:br>
              <a:r>
                <a:rPr kumimoji="0" lang="en-US" sz="1200" b="1" i="0" u="none" strike="noStrike" cap="none" normalizeH="0" baseline="0" dirty="0" smtClean="0">
                  <a:ln>
                    <a:noFill/>
                  </a:ln>
                  <a:solidFill>
                    <a:schemeClr val="bg1">
                      <a:lumMod val="75000"/>
                      <a:lumOff val="25000"/>
                    </a:schemeClr>
                  </a:solidFill>
                  <a:effectLst/>
                  <a:latin typeface="Helvetica"/>
                </a:rPr>
                <a:t>Management</a:t>
              </a:r>
            </a:p>
          </p:txBody>
        </p:sp>
        <p:sp>
          <p:nvSpPr>
            <p:cNvPr id="71" name="Rectangle 70"/>
            <p:cNvSpPr/>
            <p:nvPr/>
          </p:nvSpPr>
          <p:spPr bwMode="auto">
            <a:xfrm>
              <a:off x="6096000" y="3276600"/>
              <a:ext cx="685800" cy="3810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lumMod val="75000"/>
                      <a:lumOff val="25000"/>
                    </a:schemeClr>
                  </a:solidFill>
                  <a:effectLst/>
                  <a:latin typeface="Helvetica"/>
                </a:rPr>
                <a:t>Avatar</a:t>
              </a:r>
              <a:br>
                <a:rPr kumimoji="0" lang="en-US" sz="1000" b="1" i="0" u="none" strike="noStrike" cap="none" normalizeH="0" baseline="0" dirty="0" smtClean="0">
                  <a:ln>
                    <a:noFill/>
                  </a:ln>
                  <a:solidFill>
                    <a:schemeClr val="bg1">
                      <a:lumMod val="75000"/>
                      <a:lumOff val="25000"/>
                    </a:schemeClr>
                  </a:solidFill>
                  <a:effectLst/>
                  <a:latin typeface="Helvetica"/>
                </a:rPr>
              </a:br>
              <a:r>
                <a:rPr kumimoji="0" lang="en-US" sz="1000" b="1" i="0" u="none" strike="noStrike" cap="none" normalizeH="0" baseline="0" dirty="0" smtClean="0">
                  <a:ln>
                    <a:noFill/>
                  </a:ln>
                  <a:solidFill>
                    <a:schemeClr val="bg1">
                      <a:lumMod val="75000"/>
                      <a:lumOff val="25000"/>
                    </a:schemeClr>
                  </a:solidFill>
                  <a:effectLst/>
                  <a:latin typeface="Helvetica"/>
                </a:rPr>
                <a:t>Synthesis</a:t>
              </a:r>
            </a:p>
          </p:txBody>
        </p:sp>
      </p:grpSp>
      <p:grpSp>
        <p:nvGrpSpPr>
          <p:cNvPr id="4" name="Group 182"/>
          <p:cNvGrpSpPr/>
          <p:nvPr/>
        </p:nvGrpSpPr>
        <p:grpSpPr>
          <a:xfrm>
            <a:off x="6500706" y="1409698"/>
            <a:ext cx="5281825" cy="3467102"/>
            <a:chOff x="4876799" y="1257298"/>
            <a:chExt cx="3962401" cy="3467102"/>
          </a:xfrm>
        </p:grpSpPr>
        <p:cxnSp>
          <p:nvCxnSpPr>
            <p:cNvPr id="66" name="Elbow Connector 65"/>
            <p:cNvCxnSpPr>
              <a:stCxn id="24" idx="3"/>
              <a:endCxn id="58" idx="0"/>
            </p:cNvCxnSpPr>
            <p:nvPr/>
          </p:nvCxnSpPr>
          <p:spPr bwMode="auto">
            <a:xfrm>
              <a:off x="5333998" y="1257298"/>
              <a:ext cx="3238502" cy="2019302"/>
            </a:xfrm>
            <a:prstGeom prst="bentConnector2">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79" name="Elbow Connector 65"/>
            <p:cNvCxnSpPr>
              <a:stCxn id="48" idx="3"/>
              <a:endCxn id="59" idx="0"/>
            </p:cNvCxnSpPr>
            <p:nvPr/>
          </p:nvCxnSpPr>
          <p:spPr bwMode="auto">
            <a:xfrm>
              <a:off x="5943598" y="1562100"/>
              <a:ext cx="1790702" cy="1714500"/>
            </a:xfrm>
            <a:prstGeom prst="bentConnector2">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82" name="Elbow Connector 65"/>
            <p:cNvCxnSpPr>
              <a:stCxn id="52" idx="3"/>
            </p:cNvCxnSpPr>
            <p:nvPr/>
          </p:nvCxnSpPr>
          <p:spPr bwMode="auto">
            <a:xfrm>
              <a:off x="4876799" y="2175113"/>
              <a:ext cx="2133601" cy="1634887"/>
            </a:xfrm>
            <a:prstGeom prst="bentConnector3">
              <a:avLst>
                <a:gd name="adj1" fmla="val 99893"/>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88" name="Elbow Connector 65"/>
            <p:cNvCxnSpPr>
              <a:stCxn id="50" idx="3"/>
            </p:cNvCxnSpPr>
            <p:nvPr/>
          </p:nvCxnSpPr>
          <p:spPr bwMode="auto">
            <a:xfrm>
              <a:off x="4952999" y="1866901"/>
              <a:ext cx="2209801" cy="1943099"/>
            </a:xfrm>
            <a:prstGeom prst="bentConnector3">
              <a:avLst>
                <a:gd name="adj1" fmla="val 100040"/>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sp>
          <p:nvSpPr>
            <p:cNvPr id="58" name="Rectangle 57"/>
            <p:cNvSpPr/>
            <p:nvPr/>
          </p:nvSpPr>
          <p:spPr bwMode="auto">
            <a:xfrm>
              <a:off x="8305800" y="3276600"/>
              <a:ext cx="533400" cy="3810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lumMod val="75000"/>
                      <a:lumOff val="25000"/>
                    </a:schemeClr>
                  </a:solidFill>
                  <a:effectLst/>
                  <a:latin typeface="Helvetica"/>
                </a:rPr>
                <a:t>Tracker</a:t>
              </a:r>
            </a:p>
          </p:txBody>
        </p:sp>
        <p:sp>
          <p:nvSpPr>
            <p:cNvPr id="59" name="Rectangle 58"/>
            <p:cNvSpPr/>
            <p:nvPr/>
          </p:nvSpPr>
          <p:spPr bwMode="auto">
            <a:xfrm>
              <a:off x="7315200" y="3276600"/>
              <a:ext cx="838200" cy="3810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lumMod val="75000"/>
                      <a:lumOff val="25000"/>
                    </a:schemeClr>
                  </a:solidFill>
                  <a:effectLst/>
                  <a:latin typeface="Helvetica"/>
                </a:rPr>
                <a:t>Speech</a:t>
              </a:r>
              <a:br>
                <a:rPr kumimoji="0" lang="en-US" sz="1000" b="1" i="0" u="none" strike="noStrike" cap="none" normalizeH="0" baseline="0" dirty="0" smtClean="0">
                  <a:ln>
                    <a:noFill/>
                  </a:ln>
                  <a:solidFill>
                    <a:schemeClr val="bg1">
                      <a:lumMod val="75000"/>
                      <a:lumOff val="25000"/>
                    </a:schemeClr>
                  </a:solidFill>
                  <a:effectLst/>
                  <a:latin typeface="Helvetica"/>
                </a:rPr>
              </a:br>
              <a:r>
                <a:rPr kumimoji="0" lang="en-US" sz="1000" b="1" i="0" u="none" strike="noStrike" cap="none" normalizeH="0" baseline="0" dirty="0" smtClean="0">
                  <a:ln>
                    <a:noFill/>
                  </a:ln>
                  <a:solidFill>
                    <a:schemeClr val="bg1">
                      <a:lumMod val="75000"/>
                      <a:lumOff val="25000"/>
                    </a:schemeClr>
                  </a:solidFill>
                  <a:effectLst/>
                  <a:latin typeface="Helvetica"/>
                </a:rPr>
                <a:t>Recognition</a:t>
              </a:r>
            </a:p>
          </p:txBody>
        </p:sp>
        <p:cxnSp>
          <p:nvCxnSpPr>
            <p:cNvPr id="105" name="Straight Arrow Connector 104"/>
            <p:cNvCxnSpPr/>
            <p:nvPr/>
          </p:nvCxnSpPr>
          <p:spPr bwMode="auto">
            <a:xfrm rot="5400000">
              <a:off x="8493114" y="3733006"/>
              <a:ext cx="152400" cy="1588"/>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cxnSp>
          <p:nvCxnSpPr>
            <p:cNvPr id="106" name="Straight Arrow Connector 105"/>
            <p:cNvCxnSpPr/>
            <p:nvPr/>
          </p:nvCxnSpPr>
          <p:spPr bwMode="auto">
            <a:xfrm rot="5400000">
              <a:off x="7656050" y="3733006"/>
              <a:ext cx="152400" cy="1588"/>
            </a:xfrm>
            <a:prstGeom prst="straightConnector1">
              <a:avLst/>
            </a:prstGeom>
            <a:solidFill>
              <a:schemeClr val="accent1"/>
            </a:solidFill>
            <a:ln w="19050" cap="flat" cmpd="sng" algn="ctr">
              <a:solidFill>
                <a:schemeClr val="accent4">
                  <a:lumMod val="75000"/>
                </a:schemeClr>
              </a:solidFill>
              <a:prstDash val="solid"/>
              <a:miter lim="800000"/>
              <a:headEnd type="none" w="med" len="med"/>
              <a:tailEnd type="triangle" w="med" len="med"/>
            </a:ln>
            <a:effectLst/>
          </p:spPr>
        </p:cxnSp>
        <p:sp>
          <p:nvSpPr>
            <p:cNvPr id="60" name="Rectangle 59"/>
            <p:cNvSpPr/>
            <p:nvPr/>
          </p:nvSpPr>
          <p:spPr bwMode="auto">
            <a:xfrm>
              <a:off x="6934200" y="3810000"/>
              <a:ext cx="1905000" cy="914400"/>
            </a:xfrm>
            <a:prstGeom prst="rect">
              <a:avLst/>
            </a:prstGeom>
            <a:solidFill>
              <a:schemeClr val="tx1">
                <a:lumMod val="95000"/>
              </a:schemeClr>
            </a:solidFill>
            <a:ln w="127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lumMod val="75000"/>
                      <a:lumOff val="25000"/>
                    </a:schemeClr>
                  </a:solidFill>
                  <a:effectLst/>
                  <a:latin typeface="Helvetica"/>
                </a:rPr>
                <a:t>Conversational</a:t>
              </a:r>
            </a:p>
            <a:p>
              <a:pPr marL="0" marR="0" indent="0" algn="ctr" defTabSz="914400" rtl="0" eaLnBrk="1" fontAlgn="base" latinLnBrk="0" hangingPunct="1">
                <a:lnSpc>
                  <a:spcPct val="100000"/>
                </a:lnSpc>
                <a:spcBef>
                  <a:spcPct val="0"/>
                </a:spcBef>
                <a:spcAft>
                  <a:spcPct val="0"/>
                </a:spcAft>
                <a:buClrTx/>
                <a:buSzTx/>
                <a:buFontTx/>
                <a:buNone/>
                <a:tabLst/>
              </a:pPr>
              <a:r>
                <a:rPr lang="en-US" sz="1200" b="1" smtClean="0">
                  <a:solidFill>
                    <a:schemeClr val="bg1">
                      <a:lumMod val="75000"/>
                      <a:lumOff val="25000"/>
                    </a:schemeClr>
                  </a:solidFill>
                  <a:latin typeface="Helvetica"/>
                </a:rPr>
                <a:t>Scene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lumMod val="75000"/>
                      <a:lumOff val="25000"/>
                    </a:schemeClr>
                  </a:solidFill>
                  <a:effectLst/>
                  <a:latin typeface="Helvetica"/>
                </a:rPr>
                <a:t>Analysis</a:t>
              </a:r>
              <a:endParaRPr kumimoji="0" lang="en-US" sz="1200" b="1" i="0" u="none" strike="noStrike" cap="none" normalizeH="0" baseline="0" dirty="0" smtClean="0">
                <a:ln>
                  <a:noFill/>
                </a:ln>
                <a:solidFill>
                  <a:schemeClr val="bg1">
                    <a:lumMod val="75000"/>
                    <a:lumOff val="25000"/>
                  </a:schemeClr>
                </a:solidFill>
                <a:effectLst/>
                <a:latin typeface="Helvetica"/>
              </a:endParaRPr>
            </a:p>
          </p:txBody>
        </p:sp>
      </p:grpSp>
      <p:grpSp>
        <p:nvGrpSpPr>
          <p:cNvPr id="6" name="Group 184"/>
          <p:cNvGrpSpPr/>
          <p:nvPr/>
        </p:nvGrpSpPr>
        <p:grpSpPr>
          <a:xfrm>
            <a:off x="1872692" y="1295400"/>
            <a:ext cx="6050042" cy="1674570"/>
            <a:chOff x="1404886" y="1143001"/>
            <a:chExt cx="4538713" cy="1674570"/>
          </a:xfrm>
        </p:grpSpPr>
        <p:sp>
          <p:nvSpPr>
            <p:cNvPr id="24" name="Round Same Side Corner Rectangle 23"/>
            <p:cNvSpPr/>
            <p:nvPr/>
          </p:nvSpPr>
          <p:spPr bwMode="auto">
            <a:xfrm rot="5400000">
              <a:off x="4447466" y="485063"/>
              <a:ext cx="228595" cy="1544471"/>
            </a:xfrm>
            <a:prstGeom prst="round2SameRect">
              <a:avLst>
                <a:gd name="adj1" fmla="val 21025"/>
                <a:gd name="adj2" fmla="val 0"/>
              </a:avLst>
            </a:prstGeom>
            <a:solidFill>
              <a:schemeClr val="tx1">
                <a:lumMod val="95000"/>
              </a:schemeClr>
            </a:solidFill>
            <a:ln w="25400"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200" b="1" dirty="0" smtClean="0">
                  <a:solidFill>
                    <a:schemeClr val="bg1">
                      <a:lumMod val="75000"/>
                      <a:lumOff val="25000"/>
                    </a:schemeClr>
                  </a:solidFill>
                  <a:latin typeface="Helvetica" pitchFamily="34" charset="0"/>
                </a:rPr>
                <a:t> wide-angle camera</a:t>
              </a:r>
            </a:p>
          </p:txBody>
        </p:sp>
        <p:sp>
          <p:nvSpPr>
            <p:cNvPr id="9" name="Round Same Side Corner Rectangle 8"/>
            <p:cNvSpPr/>
            <p:nvPr/>
          </p:nvSpPr>
          <p:spPr bwMode="auto">
            <a:xfrm rot="16200000">
              <a:off x="3602441" y="1198160"/>
              <a:ext cx="228600" cy="118281"/>
            </a:xfrm>
            <a:prstGeom prst="round2SameRect">
              <a:avLst>
                <a:gd name="adj1" fmla="val 35535"/>
                <a:gd name="adj2" fmla="val 0"/>
              </a:avLst>
            </a:prstGeom>
            <a:solidFill>
              <a:schemeClr val="accent4">
                <a:lumMod val="75000"/>
              </a:scheme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b="0" dirty="0" smtClean="0">
                  <a:solidFill>
                    <a:schemeClr val="bg1"/>
                  </a:solidFill>
                  <a:latin typeface="Helvetica" pitchFamily="34" charset="0"/>
                </a:rPr>
                <a:t> </a:t>
              </a:r>
            </a:p>
          </p:txBody>
        </p:sp>
        <p:cxnSp>
          <p:nvCxnSpPr>
            <p:cNvPr id="26" name="Elbow Connector 25"/>
            <p:cNvCxnSpPr>
              <a:stCxn id="9" idx="3"/>
            </p:cNvCxnSpPr>
            <p:nvPr/>
          </p:nvCxnSpPr>
          <p:spPr bwMode="auto">
            <a:xfrm rot="10800000" flipV="1">
              <a:off x="1404886" y="1257301"/>
              <a:ext cx="2252716" cy="258166"/>
            </a:xfrm>
            <a:prstGeom prst="bentConnector3">
              <a:avLst>
                <a:gd name="adj1" fmla="val 100184"/>
              </a:avLst>
            </a:prstGeom>
            <a:ln w="19050">
              <a:solidFill>
                <a:schemeClr val="accent4">
                  <a:lumMod val="75000"/>
                </a:schemeClr>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sp>
          <p:nvSpPr>
            <p:cNvPr id="48" name="Round Same Side Corner Rectangle 47"/>
            <p:cNvSpPr/>
            <p:nvPr/>
          </p:nvSpPr>
          <p:spPr bwMode="auto">
            <a:xfrm rot="5400000">
              <a:off x="4752264" y="485065"/>
              <a:ext cx="228599" cy="2154071"/>
            </a:xfrm>
            <a:prstGeom prst="round2SameRect">
              <a:avLst>
                <a:gd name="adj1" fmla="val 21025"/>
                <a:gd name="adj2" fmla="val 0"/>
              </a:avLst>
            </a:prstGeom>
            <a:solidFill>
              <a:schemeClr val="tx1">
                <a:lumMod val="95000"/>
              </a:schemeClr>
            </a:solidFill>
            <a:ln w="25400"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200" b="1" dirty="0" smtClean="0">
                  <a:solidFill>
                    <a:schemeClr val="bg1">
                      <a:lumMod val="75000"/>
                      <a:lumOff val="25000"/>
                    </a:schemeClr>
                  </a:solidFill>
                  <a:latin typeface="Helvetica" pitchFamily="34" charset="0"/>
                </a:rPr>
                <a:t> 4-element microphone array</a:t>
              </a:r>
            </a:p>
          </p:txBody>
        </p:sp>
        <p:sp>
          <p:nvSpPr>
            <p:cNvPr id="50" name="Round Same Side Corner Rectangle 49"/>
            <p:cNvSpPr/>
            <p:nvPr/>
          </p:nvSpPr>
          <p:spPr bwMode="auto">
            <a:xfrm rot="5400000">
              <a:off x="4256963" y="1285166"/>
              <a:ext cx="228602" cy="1163472"/>
            </a:xfrm>
            <a:prstGeom prst="round2SameRect">
              <a:avLst>
                <a:gd name="adj1" fmla="val 21025"/>
                <a:gd name="adj2" fmla="val 0"/>
              </a:avLst>
            </a:prstGeom>
            <a:solidFill>
              <a:schemeClr val="tx1">
                <a:lumMod val="95000"/>
              </a:schemeClr>
            </a:solidFill>
            <a:ln w="25400"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200" b="1" dirty="0" smtClean="0">
                  <a:solidFill>
                    <a:schemeClr val="bg1">
                      <a:lumMod val="75000"/>
                      <a:lumOff val="25000"/>
                    </a:schemeClr>
                  </a:solidFill>
                  <a:latin typeface="Helvetica" pitchFamily="34" charset="0"/>
                </a:rPr>
                <a:t> touch screen</a:t>
              </a:r>
            </a:p>
          </p:txBody>
        </p:sp>
        <p:sp>
          <p:nvSpPr>
            <p:cNvPr id="52" name="Round Same Side Corner Rectangle 51"/>
            <p:cNvSpPr/>
            <p:nvPr/>
          </p:nvSpPr>
          <p:spPr bwMode="auto">
            <a:xfrm rot="5400000">
              <a:off x="4215451" y="1631478"/>
              <a:ext cx="235426" cy="1087272"/>
            </a:xfrm>
            <a:prstGeom prst="round2SameRect">
              <a:avLst>
                <a:gd name="adj1" fmla="val 21025"/>
                <a:gd name="adj2" fmla="val 0"/>
              </a:avLst>
            </a:prstGeom>
            <a:solidFill>
              <a:schemeClr val="tx1">
                <a:lumMod val="95000"/>
              </a:schemeClr>
            </a:solidFill>
            <a:ln w="25400"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200" b="1" dirty="0" smtClean="0">
                  <a:solidFill>
                    <a:schemeClr val="bg1">
                      <a:lumMod val="75000"/>
                      <a:lumOff val="25000"/>
                    </a:schemeClr>
                  </a:solidFill>
                  <a:latin typeface="Helvetica" pitchFamily="34" charset="0"/>
                </a:rPr>
                <a:t> card reader</a:t>
              </a:r>
            </a:p>
          </p:txBody>
        </p:sp>
        <p:sp>
          <p:nvSpPr>
            <p:cNvPr id="63" name="Round Same Side Corner Rectangle 62"/>
            <p:cNvSpPr/>
            <p:nvPr/>
          </p:nvSpPr>
          <p:spPr bwMode="auto">
            <a:xfrm rot="5400000">
              <a:off x="4104567" y="2047161"/>
              <a:ext cx="228594" cy="858672"/>
            </a:xfrm>
            <a:prstGeom prst="round2SameRect">
              <a:avLst>
                <a:gd name="adj1" fmla="val 21025"/>
                <a:gd name="adj2" fmla="val 0"/>
              </a:avLst>
            </a:prstGeom>
            <a:solidFill>
              <a:schemeClr val="tx1">
                <a:lumMod val="95000"/>
              </a:schemeClr>
            </a:solidFill>
            <a:ln w="25400"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200" b="1" dirty="0" smtClean="0">
                  <a:solidFill>
                    <a:schemeClr val="bg1">
                      <a:lumMod val="75000"/>
                      <a:lumOff val="25000"/>
                    </a:schemeClr>
                  </a:solidFill>
                  <a:latin typeface="Helvetica" pitchFamily="34" charset="0"/>
                </a:rPr>
                <a:t> speakers</a:t>
              </a:r>
            </a:p>
          </p:txBody>
        </p:sp>
        <p:sp>
          <p:nvSpPr>
            <p:cNvPr id="119" name="Round Same Side Corner Rectangle 118"/>
            <p:cNvSpPr/>
            <p:nvPr/>
          </p:nvSpPr>
          <p:spPr bwMode="auto">
            <a:xfrm rot="16200000">
              <a:off x="3602441" y="1502959"/>
              <a:ext cx="228600" cy="118281"/>
            </a:xfrm>
            <a:prstGeom prst="round2SameRect">
              <a:avLst>
                <a:gd name="adj1" fmla="val 35535"/>
                <a:gd name="adj2" fmla="val 0"/>
              </a:avLst>
            </a:prstGeom>
            <a:solidFill>
              <a:schemeClr val="accent4">
                <a:lumMod val="75000"/>
              </a:scheme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b="0" dirty="0" smtClean="0">
                  <a:solidFill>
                    <a:schemeClr val="bg1"/>
                  </a:solidFill>
                  <a:latin typeface="Helvetica" pitchFamily="34" charset="0"/>
                </a:rPr>
                <a:t> </a:t>
              </a:r>
            </a:p>
          </p:txBody>
        </p:sp>
        <p:sp>
          <p:nvSpPr>
            <p:cNvPr id="120" name="Round Same Side Corner Rectangle 119"/>
            <p:cNvSpPr/>
            <p:nvPr/>
          </p:nvSpPr>
          <p:spPr bwMode="auto">
            <a:xfrm rot="16200000">
              <a:off x="3602441" y="2112560"/>
              <a:ext cx="228600" cy="118281"/>
            </a:xfrm>
            <a:prstGeom prst="round2SameRect">
              <a:avLst>
                <a:gd name="adj1" fmla="val 35535"/>
                <a:gd name="adj2" fmla="val 0"/>
              </a:avLst>
            </a:prstGeom>
            <a:solidFill>
              <a:schemeClr val="accent4">
                <a:lumMod val="75000"/>
              </a:scheme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b="0" dirty="0" smtClean="0">
                  <a:solidFill>
                    <a:schemeClr val="bg1"/>
                  </a:solidFill>
                  <a:latin typeface="Helvetica" pitchFamily="34" charset="0"/>
                </a:rPr>
                <a:t> </a:t>
              </a:r>
            </a:p>
          </p:txBody>
        </p:sp>
        <p:sp>
          <p:nvSpPr>
            <p:cNvPr id="121" name="Round Same Side Corner Rectangle 120"/>
            <p:cNvSpPr/>
            <p:nvPr/>
          </p:nvSpPr>
          <p:spPr bwMode="auto">
            <a:xfrm rot="16200000">
              <a:off x="3602441" y="1807760"/>
              <a:ext cx="228600" cy="118281"/>
            </a:xfrm>
            <a:prstGeom prst="round2SameRect">
              <a:avLst>
                <a:gd name="adj1" fmla="val 35535"/>
                <a:gd name="adj2" fmla="val 0"/>
              </a:avLst>
            </a:prstGeom>
            <a:solidFill>
              <a:schemeClr val="accent4">
                <a:lumMod val="75000"/>
              </a:scheme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b="0" dirty="0" smtClean="0">
                  <a:solidFill>
                    <a:schemeClr val="bg1"/>
                  </a:solidFill>
                  <a:latin typeface="Helvetica" pitchFamily="34" charset="0"/>
                </a:rPr>
                <a:t> </a:t>
              </a:r>
            </a:p>
          </p:txBody>
        </p:sp>
        <p:sp>
          <p:nvSpPr>
            <p:cNvPr id="122" name="Round Same Side Corner Rectangle 121"/>
            <p:cNvSpPr/>
            <p:nvPr/>
          </p:nvSpPr>
          <p:spPr bwMode="auto">
            <a:xfrm rot="16200000">
              <a:off x="3602441" y="2417359"/>
              <a:ext cx="228600" cy="118281"/>
            </a:xfrm>
            <a:prstGeom prst="round2SameRect">
              <a:avLst>
                <a:gd name="adj1" fmla="val 35535"/>
                <a:gd name="adj2" fmla="val 0"/>
              </a:avLst>
            </a:prstGeom>
            <a:solidFill>
              <a:schemeClr val="accent4">
                <a:lumMod val="75000"/>
              </a:scheme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b="0" dirty="0" smtClean="0">
                  <a:solidFill>
                    <a:schemeClr val="bg1"/>
                  </a:solidFill>
                  <a:latin typeface="Helvetica" pitchFamily="34" charset="0"/>
                </a:rPr>
                <a:t> </a:t>
              </a:r>
            </a:p>
          </p:txBody>
        </p:sp>
        <p:cxnSp>
          <p:nvCxnSpPr>
            <p:cNvPr id="131" name="Elbow Connector 130"/>
            <p:cNvCxnSpPr>
              <a:stCxn id="119" idx="3"/>
            </p:cNvCxnSpPr>
            <p:nvPr/>
          </p:nvCxnSpPr>
          <p:spPr bwMode="auto">
            <a:xfrm rot="10800000" flipV="1">
              <a:off x="1525618" y="1562099"/>
              <a:ext cx="2131983" cy="128931"/>
            </a:xfrm>
            <a:prstGeom prst="bentConnector3">
              <a:avLst>
                <a:gd name="adj1" fmla="val 100194"/>
              </a:avLst>
            </a:prstGeom>
            <a:ln w="19050">
              <a:solidFill>
                <a:schemeClr val="accent4">
                  <a:lumMod val="75000"/>
                </a:schemeClr>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4" name="Elbow Connector 133"/>
            <p:cNvCxnSpPr>
              <a:stCxn id="120" idx="3"/>
            </p:cNvCxnSpPr>
            <p:nvPr/>
          </p:nvCxnSpPr>
          <p:spPr bwMode="auto">
            <a:xfrm rot="10800000" flipV="1">
              <a:off x="1997572" y="2171700"/>
              <a:ext cx="1660030" cy="645871"/>
            </a:xfrm>
            <a:prstGeom prst="bentConnector3">
              <a:avLst>
                <a:gd name="adj1" fmla="val 71819"/>
              </a:avLst>
            </a:prstGeom>
            <a:ln w="19050">
              <a:solidFill>
                <a:schemeClr val="accent4">
                  <a:lumMod val="75000"/>
                </a:schemeClr>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39" name="Elbow Connector 138"/>
            <p:cNvCxnSpPr/>
            <p:nvPr/>
          </p:nvCxnSpPr>
          <p:spPr bwMode="auto">
            <a:xfrm rot="10800000" flipV="1">
              <a:off x="1827448" y="1852271"/>
              <a:ext cx="1846616" cy="263042"/>
            </a:xfrm>
            <a:prstGeom prst="bentConnector3">
              <a:avLst>
                <a:gd name="adj1" fmla="val 77935"/>
              </a:avLst>
            </a:prstGeom>
            <a:ln w="19050">
              <a:solidFill>
                <a:schemeClr val="accent4">
                  <a:lumMod val="75000"/>
                </a:schemeClr>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7" name="Group 183"/>
          <p:cNvGrpSpPr/>
          <p:nvPr/>
        </p:nvGrpSpPr>
        <p:grpSpPr>
          <a:xfrm>
            <a:off x="2457907" y="4813402"/>
            <a:ext cx="4089794" cy="1160338"/>
            <a:chOff x="1843911" y="3902982"/>
            <a:chExt cx="3068145" cy="1160338"/>
          </a:xfrm>
        </p:grpSpPr>
        <p:sp>
          <p:nvSpPr>
            <p:cNvPr id="54" name="Round Same Side Corner Rectangle 53"/>
            <p:cNvSpPr/>
            <p:nvPr/>
          </p:nvSpPr>
          <p:spPr bwMode="auto">
            <a:xfrm rot="5400000">
              <a:off x="4235909" y="4387167"/>
              <a:ext cx="228594" cy="1123700"/>
            </a:xfrm>
            <a:prstGeom prst="round2SameRect">
              <a:avLst>
                <a:gd name="adj1" fmla="val 21025"/>
                <a:gd name="adj2" fmla="val 0"/>
              </a:avLst>
            </a:prstGeom>
            <a:solidFill>
              <a:schemeClr val="tx1">
                <a:lumMod val="95000"/>
              </a:schemeClr>
            </a:solidFill>
            <a:ln w="25400" cap="flat" cmpd="sng" algn="ctr">
              <a:noFill/>
              <a:prstDash val="solid"/>
              <a:miter lim="800000"/>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200" b="1" dirty="0" smtClean="0">
                  <a:solidFill>
                    <a:schemeClr val="bg1">
                      <a:lumMod val="75000"/>
                      <a:lumOff val="25000"/>
                    </a:schemeClr>
                  </a:solidFill>
                  <a:latin typeface="Helvetica" pitchFamily="34" charset="0"/>
                </a:rPr>
                <a:t> quad core PC </a:t>
              </a:r>
            </a:p>
          </p:txBody>
        </p:sp>
        <p:sp>
          <p:nvSpPr>
            <p:cNvPr id="123" name="Round Same Side Corner Rectangle 122"/>
            <p:cNvSpPr/>
            <p:nvPr/>
          </p:nvSpPr>
          <p:spPr bwMode="auto">
            <a:xfrm rot="16200000">
              <a:off x="3602441" y="4889879"/>
              <a:ext cx="228600" cy="118281"/>
            </a:xfrm>
            <a:prstGeom prst="round2SameRect">
              <a:avLst>
                <a:gd name="adj1" fmla="val 35535"/>
                <a:gd name="adj2" fmla="val 0"/>
              </a:avLst>
            </a:prstGeom>
            <a:solidFill>
              <a:schemeClr val="accent4">
                <a:lumMod val="75000"/>
              </a:scheme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b="0" dirty="0" smtClean="0">
                  <a:solidFill>
                    <a:schemeClr val="bg1"/>
                  </a:solidFill>
                  <a:latin typeface="Helvetica" pitchFamily="34" charset="0"/>
                </a:rPr>
                <a:t> </a:t>
              </a:r>
            </a:p>
          </p:txBody>
        </p:sp>
        <p:cxnSp>
          <p:nvCxnSpPr>
            <p:cNvPr id="167" name="Elbow Connector 166"/>
            <p:cNvCxnSpPr>
              <a:stCxn id="123" idx="3"/>
            </p:cNvCxnSpPr>
            <p:nvPr/>
          </p:nvCxnSpPr>
          <p:spPr bwMode="auto">
            <a:xfrm rot="10800000">
              <a:off x="1843911" y="3902982"/>
              <a:ext cx="1813690" cy="1046038"/>
            </a:xfrm>
            <a:prstGeom prst="bentConnector3">
              <a:avLst>
                <a:gd name="adj1" fmla="val 66944"/>
              </a:avLst>
            </a:prstGeom>
            <a:ln w="19050">
              <a:solidFill>
                <a:schemeClr val="accent4">
                  <a:lumMod val="75000"/>
                </a:schemeClr>
              </a:solidFill>
              <a:headEnd type="none"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p:txBody>
          <a:bodyPr/>
          <a:lstStyle/>
          <a:p>
            <a:r>
              <a:rPr lang="en-US" smtClean="0"/>
              <a:t>Prototype</a:t>
            </a:r>
            <a:endParaRPr lang="en-US" dirty="0"/>
          </a:p>
        </p:txBody>
      </p:sp>
      <p:grpSp>
        <p:nvGrpSpPr>
          <p:cNvPr id="8" name="Group 201"/>
          <p:cNvGrpSpPr/>
          <p:nvPr/>
        </p:nvGrpSpPr>
        <p:grpSpPr>
          <a:xfrm>
            <a:off x="4877805" y="2889115"/>
            <a:ext cx="6904039" cy="2604224"/>
            <a:chOff x="3659822" y="2739694"/>
            <a:chExt cx="5179378" cy="2604224"/>
          </a:xfrm>
        </p:grpSpPr>
        <p:sp>
          <p:nvSpPr>
            <p:cNvPr id="193" name="Rectangle 192"/>
            <p:cNvSpPr/>
            <p:nvPr/>
          </p:nvSpPr>
          <p:spPr bwMode="auto">
            <a:xfrm>
              <a:off x="6934200" y="3810000"/>
              <a:ext cx="1905000" cy="914400"/>
            </a:xfrm>
            <a:prstGeom prst="rect">
              <a:avLst/>
            </a:prstGeom>
            <a:noFill/>
            <a:ln w="28575" cap="flat" cmpd="sng" algn="ctr">
              <a:solidFill>
                <a:schemeClr val="accent4">
                  <a:lumMod val="75000"/>
                </a:scheme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bg2">
                    <a:lumMod val="75000"/>
                    <a:lumOff val="25000"/>
                  </a:schemeClr>
                </a:solidFill>
                <a:effectLst/>
                <a:latin typeface="Helvetica"/>
              </a:endParaRPr>
            </a:p>
          </p:txBody>
        </p:sp>
        <p:sp>
          <p:nvSpPr>
            <p:cNvPr id="197" name="Round Same Side Corner Rectangle 196"/>
            <p:cNvSpPr/>
            <p:nvPr/>
          </p:nvSpPr>
          <p:spPr bwMode="auto">
            <a:xfrm rot="5400000">
              <a:off x="5457819" y="3993202"/>
              <a:ext cx="2594609" cy="94604"/>
            </a:xfrm>
            <a:prstGeom prst="round2SameRect">
              <a:avLst>
                <a:gd name="adj1" fmla="val 50000"/>
                <a:gd name="adj2" fmla="val 0"/>
              </a:avLst>
            </a:prstGeom>
            <a:solidFill>
              <a:schemeClr val="accent4">
                <a:lumMod val="75000"/>
              </a:schemeClr>
            </a:solidFill>
            <a:ln w="25400" cap="flat" cmpd="sng" algn="ctr">
              <a:solidFill>
                <a:schemeClr val="accent4">
                  <a:lumMod val="75000"/>
                </a:scheme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Helvetica" pitchFamily="34" charset="0"/>
              </a:endParaRPr>
            </a:p>
          </p:txBody>
        </p:sp>
        <p:cxnSp>
          <p:nvCxnSpPr>
            <p:cNvPr id="199" name="Straight Connector 198"/>
            <p:cNvCxnSpPr>
              <a:endCxn id="193" idx="1"/>
            </p:cNvCxnSpPr>
            <p:nvPr/>
          </p:nvCxnSpPr>
          <p:spPr bwMode="auto">
            <a:xfrm>
              <a:off x="6781800" y="4267200"/>
              <a:ext cx="152400" cy="1588"/>
            </a:xfrm>
            <a:prstGeom prst="line">
              <a:avLst/>
            </a:prstGeom>
            <a:noFill/>
            <a:ln w="28575" cap="flat" cmpd="sng" algn="ctr">
              <a:solidFill>
                <a:schemeClr val="accent4">
                  <a:lumMod val="75000"/>
                </a:schemeClr>
              </a:solidFill>
              <a:prstDash val="solid"/>
              <a:miter lim="800000"/>
              <a:headEnd type="none" w="med" len="med"/>
              <a:tailEnd type="none" w="med" len="med"/>
            </a:ln>
            <a:effectLst/>
          </p:spPr>
        </p:cxnSp>
        <p:pic>
          <p:nvPicPr>
            <p:cNvPr id="1027" name="Picture 3"/>
            <p:cNvPicPr>
              <a:picLocks noChangeAspect="1" noChangeArrowheads="1"/>
            </p:cNvPicPr>
            <p:nvPr/>
          </p:nvPicPr>
          <p:blipFill>
            <a:blip r:embed="rId6"/>
            <a:srcRect/>
            <a:stretch>
              <a:fillRect/>
            </a:stretch>
          </p:blipFill>
          <p:spPr bwMode="auto">
            <a:xfrm>
              <a:off x="3659822" y="2739694"/>
              <a:ext cx="3018565" cy="2604224"/>
            </a:xfrm>
            <a:prstGeom prst="rect">
              <a:avLst/>
            </a:prstGeom>
            <a:noFill/>
            <a:ln w="9525">
              <a:noFill/>
              <a:miter lim="800000"/>
              <a:headEnd/>
              <a:tailEnd/>
            </a:ln>
            <a:effectLst/>
          </p:spPr>
        </p:pic>
      </p:grpSp>
      <p:grpSp>
        <p:nvGrpSpPr>
          <p:cNvPr id="10" name="Group 219"/>
          <p:cNvGrpSpPr/>
          <p:nvPr/>
        </p:nvGrpSpPr>
        <p:grpSpPr>
          <a:xfrm>
            <a:off x="6791497" y="3276599"/>
            <a:ext cx="5194181" cy="3349951"/>
            <a:chOff x="5094950" y="3276599"/>
            <a:chExt cx="3896650" cy="3349951"/>
          </a:xfrm>
        </p:grpSpPr>
        <p:sp>
          <p:nvSpPr>
            <p:cNvPr id="218" name="Rectangle 217"/>
            <p:cNvSpPr/>
            <p:nvPr/>
          </p:nvSpPr>
          <p:spPr bwMode="auto">
            <a:xfrm>
              <a:off x="5105400" y="3276599"/>
              <a:ext cx="3886200" cy="3338885"/>
            </a:xfrm>
            <a:prstGeom prst="rect">
              <a:avLst/>
            </a:prstGeom>
            <a:noFill/>
            <a:ln w="12700" cap="flat" cmpd="sng" algn="ctr">
              <a:solidFill>
                <a:schemeClr val="bg1"/>
              </a:solidFill>
              <a:prstDash val="sysDash"/>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sp>
          <p:nvSpPr>
            <p:cNvPr id="219" name="TextBox 218"/>
            <p:cNvSpPr txBox="1"/>
            <p:nvPr/>
          </p:nvSpPr>
          <p:spPr>
            <a:xfrm>
              <a:off x="5094950" y="6164885"/>
              <a:ext cx="2841758" cy="461665"/>
            </a:xfrm>
            <a:prstGeom prst="rect">
              <a:avLst/>
            </a:prstGeom>
            <a:noFill/>
          </p:spPr>
          <p:txBody>
            <a:bodyPr wrap="none" rtlCol="0">
              <a:spAutoFit/>
            </a:bodyPr>
            <a:lstStyle/>
            <a:p>
              <a:r>
                <a:rPr lang="en-US" sz="1200" b="0" dirty="0" smtClean="0">
                  <a:solidFill>
                    <a:schemeClr val="bg1">
                      <a:lumMod val="85000"/>
                      <a:lumOff val="15000"/>
                    </a:schemeClr>
                  </a:solidFill>
                  <a:latin typeface="Helvetica"/>
                </a:rPr>
                <a:t>Microsoft </a:t>
              </a:r>
              <a:r>
                <a:rPr lang="en-US" sz="1200" b="0" smtClean="0">
                  <a:solidFill>
                    <a:schemeClr val="bg1">
                      <a:lumMod val="85000"/>
                      <a:lumOff val="15000"/>
                    </a:schemeClr>
                  </a:solidFill>
                  <a:latin typeface="Helvetica"/>
                </a:rPr>
                <a:t>Robotics Studio </a:t>
              </a:r>
              <a:br>
                <a:rPr lang="en-US" sz="1200" b="0" smtClean="0">
                  <a:solidFill>
                    <a:schemeClr val="bg1">
                      <a:lumMod val="85000"/>
                      <a:lumOff val="15000"/>
                    </a:schemeClr>
                  </a:solidFill>
                  <a:latin typeface="Helvetica"/>
                </a:rPr>
              </a:br>
              <a:r>
                <a:rPr lang="en-US" sz="1200" b="0" smtClean="0">
                  <a:solidFill>
                    <a:schemeClr val="bg1">
                      <a:lumMod val="85000"/>
                      <a:lumOff val="15000"/>
                    </a:schemeClr>
                  </a:solidFill>
                  <a:latin typeface="Helvetica"/>
                </a:rPr>
                <a:t>[Concurrency, Coordination and Distributed Services]</a:t>
              </a:r>
              <a:endParaRPr lang="en-US" sz="1200" b="0" dirty="0">
                <a:solidFill>
                  <a:schemeClr val="bg1">
                    <a:lumMod val="85000"/>
                    <a:lumOff val="15000"/>
                  </a:schemeClr>
                </a:solidFill>
                <a:latin typeface="Helvetica"/>
              </a:endParaRPr>
            </a:p>
          </p:txBody>
        </p:sp>
      </p:grpSp>
      <p:pic>
        <p:nvPicPr>
          <p:cNvPr id="57" name="head.wmv">
            <a:hlinkClick r:id="" action="ppaction://media"/>
          </p:cNvPr>
          <p:cNvPicPr>
            <a:picLocks noRot="1" noChangeAspect="1"/>
          </p:cNvPicPr>
          <p:nvPr>
            <a:videoFile r:link="rId2"/>
          </p:nvPr>
        </p:nvPicPr>
        <p:blipFill>
          <a:blip r:embed="rId7"/>
          <a:stretch>
            <a:fillRect/>
          </a:stretch>
        </p:blipFill>
        <p:spPr>
          <a:xfrm>
            <a:off x="6786697" y="3268491"/>
            <a:ext cx="5203870" cy="3370847"/>
          </a:xfrm>
          <a:prstGeom prst="rect">
            <a:avLst/>
          </a:prstGeom>
        </p:spPr>
      </p:pic>
    </p:spTree>
    <p:custDataLst>
      <p:tags r:id="rId1"/>
    </p:custDataLst>
  </p:cSld>
  <p:clrMapOvr>
    <a:masterClrMapping/>
  </p:clrMapOvr>
  <p:transition advTm="1000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2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2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nodeType="clickEffect">
                                  <p:stCondLst>
                                    <p:cond delay="0"/>
                                  </p:stCondLst>
                                  <p:childTnLst>
                                    <p:animEffect transition="out" filter="wipe(left)">
                                      <p:cBhvr>
                                        <p:cTn id="24" dur="200"/>
                                        <p:tgtEl>
                                          <p:spTgt spid="8"/>
                                        </p:tgtEl>
                                      </p:cBhvr>
                                    </p:animEffect>
                                    <p:set>
                                      <p:cBhvr>
                                        <p:cTn id="25" dur="1" fill="hold">
                                          <p:stCondLst>
                                            <p:cond delay="199"/>
                                          </p:stCondLst>
                                        </p:cTn>
                                        <p:tgtEl>
                                          <p:spTgt spid="8"/>
                                        </p:tgtEl>
                                        <p:attrNameLst>
                                          <p:attrName>style.visibility</p:attrName>
                                        </p:attrNameLst>
                                      </p:cBhvr>
                                      <p:to>
                                        <p:strVal val="hidden"/>
                                      </p:to>
                                    </p:set>
                                  </p:childTnLst>
                                </p:cTn>
                              </p:par>
                            </p:childTnLst>
                          </p:cTn>
                        </p:par>
                        <p:par>
                          <p:cTn id="26" fill="hold">
                            <p:stCondLst>
                              <p:cond delay="200"/>
                            </p:stCondLst>
                            <p:childTnLst>
                              <p:par>
                                <p:cTn id="27" presetID="22" presetClass="entr" presetSubtype="1"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2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2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7633" fill="hold"/>
                                        <p:tgtEl>
                                          <p:spTgt spid="5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showWhenStopped="0">
                <p:cTn id="44" fill="hold" display="0">
                  <p:stCondLst>
                    <p:cond delay="indefinite"/>
                  </p:stCondLst>
                  <p:endCondLst>
                    <p:cond evt="onNext" delay="0">
                      <p:tgtEl>
                        <p:sldTgt/>
                      </p:tgtEl>
                    </p:cond>
                    <p:cond evt="onPrev" delay="0">
                      <p:tgtEl>
                        <p:sldTgt/>
                      </p:tgtEl>
                    </p:cond>
                  </p:endCondLst>
                </p:cTn>
                <p:tgtEl>
                  <p:spTgt spid="57"/>
                </p:tgtEl>
              </p:cMediaNode>
            </p:video>
            <p:seq concurrent="1" nextAc="seek">
              <p:cTn id="45" restart="whenNotActive" fill="hold" evtFilter="cancelBubble" nodeType="interactiveSeq">
                <p:stCondLst>
                  <p:cond evt="onClick" delay="0">
                    <p:tgtEl>
                      <p:spTgt spid="57"/>
                    </p:tgtEl>
                  </p:cond>
                </p:stCondLst>
                <p:endSync evt="end" delay="0">
                  <p:rtn val="all"/>
                </p:endSync>
                <p:childTnLst>
                  <p:par>
                    <p:cTn id="46" fill="hold">
                      <p:stCondLst>
                        <p:cond delay="0"/>
                      </p:stCondLst>
                      <p:childTnLst>
                        <p:par>
                          <p:cTn id="47" fill="hold">
                            <p:stCondLst>
                              <p:cond delay="0"/>
                            </p:stCondLst>
                            <p:childTnLst>
                              <p:par>
                                <p:cTn id="48" presetID="2" presetClass="mediacall" presetSubtype="0" fill="hold" nodeType="clickEffect">
                                  <p:stCondLst>
                                    <p:cond delay="0"/>
                                  </p:stCondLst>
                                  <p:childTnLst>
                                    <p:cmd type="call" cmd="togglePause">
                                      <p:cBhvr>
                                        <p:cTn id="49" dur="1" fill="hold"/>
                                        <p:tgtEl>
                                          <p:spTgt spid="57"/>
                                        </p:tgtEl>
                                      </p:cBhvr>
                                    </p:cmd>
                                  </p:childTnLst>
                                </p:cTn>
                              </p:par>
                            </p:childTnLst>
                          </p:cTn>
                        </p:par>
                      </p:childTnLst>
                    </p:cTn>
                  </p:par>
                </p:childTnLst>
              </p:cTn>
              <p:nextCondLst>
                <p:cond evt="onClick" delay="0">
                  <p:tgtEl>
                    <p:spTgt spid="5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a:picLocks noChangeAspect="1" noChangeArrowheads="1"/>
          </p:cNvPicPr>
          <p:nvPr/>
        </p:nvPicPr>
        <p:blipFill>
          <a:blip r:embed="rId4" cstate="print"/>
          <a:srcRect/>
          <a:stretch>
            <a:fillRect/>
          </a:stretch>
        </p:blipFill>
        <p:spPr bwMode="auto">
          <a:xfrm>
            <a:off x="568244" y="1295400"/>
            <a:ext cx="2906476" cy="5105400"/>
          </a:xfrm>
          <a:prstGeom prst="rect">
            <a:avLst/>
          </a:prstGeom>
          <a:noFill/>
          <a:ln w="9525">
            <a:solidFill>
              <a:schemeClr val="bg1"/>
            </a:solidFill>
            <a:miter lim="800000"/>
            <a:headEnd/>
            <a:tailEnd/>
          </a:ln>
          <a:effectLst/>
        </p:spPr>
      </p:pic>
      <p:sp>
        <p:nvSpPr>
          <p:cNvPr id="5" name="Title 4"/>
          <p:cNvSpPr>
            <a:spLocks noGrp="1"/>
          </p:cNvSpPr>
          <p:nvPr>
            <p:ph type="title"/>
          </p:nvPr>
        </p:nvSpPr>
        <p:spPr/>
        <p:txBody>
          <a:bodyPr/>
          <a:lstStyle/>
          <a:p>
            <a:r>
              <a:rPr lang="en-US" smtClean="0"/>
              <a:t>Next …</a:t>
            </a:r>
            <a:endParaRPr lang="en-US" dirty="0"/>
          </a:p>
        </p:txBody>
      </p:sp>
      <p:grpSp>
        <p:nvGrpSpPr>
          <p:cNvPr id="2" name="Group 66"/>
          <p:cNvGrpSpPr/>
          <p:nvPr/>
        </p:nvGrpSpPr>
        <p:grpSpPr>
          <a:xfrm>
            <a:off x="3592857" y="1282700"/>
            <a:ext cx="8268943" cy="1155700"/>
            <a:chOff x="3581400" y="1143000"/>
            <a:chExt cx="4537496" cy="1066800"/>
          </a:xfrm>
          <a:solidFill>
            <a:schemeClr val="accent2"/>
          </a:solidFill>
        </p:grpSpPr>
        <p:sp>
          <p:nvSpPr>
            <p:cNvPr id="67" name="Round Same Side Corner Rectangle 66"/>
            <p:cNvSpPr/>
            <p:nvPr/>
          </p:nvSpPr>
          <p:spPr bwMode="auto">
            <a:xfrm rot="5400000">
              <a:off x="5316748" y="-592348"/>
              <a:ext cx="1066800" cy="4537496"/>
            </a:xfrm>
            <a:prstGeom prst="round2SameRect">
              <a:avLst>
                <a:gd name="adj1" fmla="val 9399"/>
                <a:gd name="adj2" fmla="val 0"/>
              </a:avLst>
            </a:prstGeom>
            <a:grp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b="0" smtClean="0">
                  <a:solidFill>
                    <a:schemeClr val="bg1"/>
                  </a:solidFill>
                  <a:latin typeface="Helvetica" pitchFamily="34" charset="0"/>
                </a:rPr>
                <a:t> </a:t>
              </a:r>
              <a:endParaRPr lang="en-US" b="0" dirty="0" smtClean="0">
                <a:solidFill>
                  <a:schemeClr val="bg1"/>
                </a:solidFill>
                <a:latin typeface="Helvetica" pitchFamily="34" charset="0"/>
              </a:endParaRPr>
            </a:p>
          </p:txBody>
        </p:sp>
        <p:sp>
          <p:nvSpPr>
            <p:cNvPr id="69" name="TextBox 68"/>
            <p:cNvSpPr txBox="1"/>
            <p:nvPr/>
          </p:nvSpPr>
          <p:spPr>
            <a:xfrm>
              <a:off x="3645308" y="1292645"/>
              <a:ext cx="4409679" cy="710253"/>
            </a:xfrm>
            <a:prstGeom prst="rect">
              <a:avLst/>
            </a:prstGeom>
            <a:grpFill/>
          </p:spPr>
          <p:txBody>
            <a:bodyPr wrap="square" rtlCol="0" anchor="ctr">
              <a:spAutoFit/>
            </a:bodyPr>
            <a:lstStyle/>
            <a:p>
              <a:pPr algn="ctr"/>
              <a:r>
                <a:rPr lang="en-US" sz="4400" smtClean="0">
                  <a:latin typeface="+mj-lt"/>
                </a:rPr>
                <a:t>Sample videos</a:t>
              </a:r>
              <a:endParaRPr lang="en-US" sz="4400" dirty="0">
                <a:latin typeface="+mj-lt"/>
              </a:endParaRPr>
            </a:p>
          </p:txBody>
        </p:sp>
      </p:grpSp>
    </p:spTree>
    <p:custDataLst>
      <p:tags r:id="rId1"/>
    </p:custDataLst>
  </p:cSld>
  <p:clrMapOvr>
    <a:masterClrMapping/>
  </p:clrMapOvr>
  <p:transition advTm="100074">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Single_WithConfirmation_InferShuttleForOne_WithCloseup.wmv">
            <a:hlinkClick r:id="" action="ppaction://media"/>
          </p:cNvPr>
          <p:cNvPicPr>
            <a:picLocks noRot="1" noChangeAspect="1"/>
          </p:cNvPicPr>
          <p:nvPr>
            <a:videoFile r:link="rId1"/>
          </p:nvPr>
        </p:nvPicPr>
        <p:blipFill>
          <a:blip r:embed="rId4"/>
          <a:stretch>
            <a:fillRect/>
          </a:stretch>
        </p:blipFill>
        <p:spPr>
          <a:xfrm>
            <a:off x="1472540" y="1311632"/>
            <a:ext cx="9179626" cy="5077294"/>
          </a:xfrm>
          <a:prstGeom prst="rect">
            <a:avLst/>
          </a:prstGeom>
        </p:spPr>
      </p:pic>
      <p:pic>
        <p:nvPicPr>
          <p:cNvPr id="51202" name="Picture 2"/>
          <p:cNvPicPr>
            <a:picLocks noChangeAspect="1" noChangeArrowheads="1"/>
          </p:cNvPicPr>
          <p:nvPr/>
        </p:nvPicPr>
        <p:blipFill>
          <a:blip r:embed="rId5"/>
          <a:srcRect/>
          <a:stretch>
            <a:fillRect/>
          </a:stretch>
        </p:blipFill>
        <p:spPr bwMode="auto">
          <a:xfrm>
            <a:off x="1472539" y="1313298"/>
            <a:ext cx="9167752" cy="5084650"/>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smtClean="0"/>
              <a:t>Single-participant interaction</a:t>
            </a:r>
            <a:endParaRPr lang="en-US" dirty="0"/>
          </a:p>
        </p:txBody>
      </p:sp>
      <p:sp>
        <p:nvSpPr>
          <p:cNvPr id="31" name="Rectangle 30"/>
          <p:cNvSpPr/>
          <p:nvPr/>
        </p:nvSpPr>
        <p:spPr bwMode="auto">
          <a:xfrm>
            <a:off x="1473958" y="1310186"/>
            <a:ext cx="9171296" cy="5076966"/>
          </a:xfrm>
          <a:prstGeom prst="rect">
            <a:avLst/>
          </a:prstGeom>
          <a:noFill/>
          <a:ln w="28575">
            <a:solidFill>
              <a:schemeClr val="bg1">
                <a:lumMod val="95000"/>
                <a:lumOff val="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33" name="Rounded Rectangle 32"/>
          <p:cNvSpPr/>
          <p:nvPr/>
        </p:nvSpPr>
        <p:spPr bwMode="auto">
          <a:xfrm>
            <a:off x="5062583" y="3915855"/>
            <a:ext cx="1955733" cy="347387"/>
          </a:xfrm>
          <a:prstGeom prst="roundRect">
            <a:avLst>
              <a:gd name="adj" fmla="val 8334"/>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lumMod val="85000"/>
                    <a:lumOff val="15000"/>
                  </a:schemeClr>
                </a:solidFill>
                <a:effectLst/>
                <a:latin typeface="Helvetica"/>
              </a:rPr>
              <a:t>face detection and tracking</a:t>
            </a:r>
          </a:p>
        </p:txBody>
      </p:sp>
      <p:grpSp>
        <p:nvGrpSpPr>
          <p:cNvPr id="25" name="Group 24"/>
          <p:cNvGrpSpPr/>
          <p:nvPr/>
        </p:nvGrpSpPr>
        <p:grpSpPr>
          <a:xfrm>
            <a:off x="3788230" y="2968831"/>
            <a:ext cx="2252221" cy="947024"/>
            <a:chOff x="3788230" y="2968831"/>
            <a:chExt cx="2252221" cy="947024"/>
          </a:xfrm>
        </p:grpSpPr>
        <p:sp>
          <p:nvSpPr>
            <p:cNvPr id="37" name="Rectangle 36"/>
            <p:cNvSpPr/>
            <p:nvPr/>
          </p:nvSpPr>
          <p:spPr bwMode="auto">
            <a:xfrm>
              <a:off x="3788230" y="2968831"/>
              <a:ext cx="451262" cy="676894"/>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cxnSp>
          <p:nvCxnSpPr>
            <p:cNvPr id="40" name="Shape 39"/>
            <p:cNvCxnSpPr>
              <a:stCxn id="33" idx="0"/>
              <a:endCxn id="37" idx="3"/>
            </p:cNvCxnSpPr>
            <p:nvPr/>
          </p:nvCxnSpPr>
          <p:spPr bwMode="auto">
            <a:xfrm rot="16200000" flipV="1">
              <a:off x="4835683" y="2711088"/>
              <a:ext cx="608577" cy="1800958"/>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grpSp>
        <p:nvGrpSpPr>
          <p:cNvPr id="75" name="Group 74"/>
          <p:cNvGrpSpPr/>
          <p:nvPr/>
        </p:nvGrpSpPr>
        <p:grpSpPr>
          <a:xfrm>
            <a:off x="380010" y="1460665"/>
            <a:ext cx="6958941" cy="4643251"/>
            <a:chOff x="380010" y="1460665"/>
            <a:chExt cx="6958941" cy="4643251"/>
          </a:xfrm>
        </p:grpSpPr>
        <p:sp>
          <p:nvSpPr>
            <p:cNvPr id="54" name="Rectangle 53"/>
            <p:cNvSpPr/>
            <p:nvPr/>
          </p:nvSpPr>
          <p:spPr bwMode="auto">
            <a:xfrm>
              <a:off x="1971304" y="1460665"/>
              <a:ext cx="5367647" cy="4643251"/>
            </a:xfrm>
            <a:prstGeom prst="rect">
              <a:avLst/>
            </a:prstGeom>
            <a:noFill/>
            <a:ln w="25400" cap="flat" cmpd="sng" algn="ctr">
              <a:solidFill>
                <a:schemeClr val="accent4">
                  <a:lumMod val="50000"/>
                </a:scheme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cxnSp>
          <p:nvCxnSpPr>
            <p:cNvPr id="55" name="Shape 54"/>
            <p:cNvCxnSpPr>
              <a:stCxn id="53" idx="0"/>
              <a:endCxn id="54" idx="1"/>
            </p:cNvCxnSpPr>
            <p:nvPr/>
          </p:nvCxnSpPr>
          <p:spPr bwMode="auto">
            <a:xfrm rot="5400000" flipH="1" flipV="1">
              <a:off x="830794" y="3960900"/>
              <a:ext cx="1319118" cy="961901"/>
            </a:xfrm>
            <a:prstGeom prst="bentConnector2">
              <a:avLst/>
            </a:prstGeom>
            <a:ln w="19050">
              <a:solidFill>
                <a:schemeClr val="accent4">
                  <a:lumMod val="50000"/>
                </a:schemeClr>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53" name="Rounded Rectangle 52"/>
            <p:cNvSpPr/>
            <p:nvPr/>
          </p:nvSpPr>
          <p:spPr bwMode="auto">
            <a:xfrm>
              <a:off x="380010" y="5101409"/>
              <a:ext cx="1258785" cy="468118"/>
            </a:xfrm>
            <a:prstGeom prst="roundRect">
              <a:avLst>
                <a:gd name="adj" fmla="val 8334"/>
              </a:avLst>
            </a:prstGeom>
            <a:solidFill>
              <a:schemeClr val="tx1">
                <a:lumMod val="95000"/>
              </a:schemeClr>
            </a:solidFill>
            <a:ln w="25400" cap="flat" cmpd="sng" algn="ctr">
              <a:solidFill>
                <a:schemeClr val="accent4">
                  <a:lumMod val="50000"/>
                </a:scheme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bg1">
                      <a:lumMod val="85000"/>
                      <a:lumOff val="15000"/>
                    </a:schemeClr>
                  </a:solidFill>
                  <a:effectLst/>
                  <a:latin typeface="Helvetica"/>
                </a:rPr>
                <a:t>conversational</a:t>
              </a:r>
              <a:r>
                <a:rPr kumimoji="0" lang="en-US" sz="1100" b="0" i="0" u="none" strike="noStrike" cap="none" normalizeH="0" smtClean="0">
                  <a:ln>
                    <a:noFill/>
                  </a:ln>
                  <a:solidFill>
                    <a:schemeClr val="bg1">
                      <a:lumMod val="85000"/>
                      <a:lumOff val="15000"/>
                    </a:schemeClr>
                  </a:solidFill>
                  <a:effectLst/>
                  <a:latin typeface="Helvetica"/>
                </a:rPr>
                <a:t> </a:t>
              </a:r>
              <a:br>
                <a:rPr kumimoji="0" lang="en-US" sz="1100" b="0" i="0" u="none" strike="noStrike" cap="none" normalizeH="0" smtClean="0">
                  <a:ln>
                    <a:noFill/>
                  </a:ln>
                  <a:solidFill>
                    <a:schemeClr val="bg1">
                      <a:lumMod val="85000"/>
                      <a:lumOff val="15000"/>
                    </a:schemeClr>
                  </a:solidFill>
                  <a:effectLst/>
                  <a:latin typeface="Helvetica"/>
                </a:rPr>
              </a:br>
              <a:r>
                <a:rPr kumimoji="0" lang="en-US" sz="1100" b="0" i="0" u="none" strike="noStrike" cap="none" normalizeH="0" smtClean="0">
                  <a:ln>
                    <a:noFill/>
                  </a:ln>
                  <a:solidFill>
                    <a:schemeClr val="bg1">
                      <a:lumMod val="85000"/>
                      <a:lumOff val="15000"/>
                    </a:schemeClr>
                  </a:solidFill>
                  <a:effectLst/>
                  <a:latin typeface="Helvetica"/>
                </a:rPr>
                <a:t>scene</a:t>
              </a:r>
              <a:r>
                <a:rPr lang="en-US" sz="1100" smtClean="0">
                  <a:solidFill>
                    <a:schemeClr val="bg1">
                      <a:lumMod val="85000"/>
                      <a:lumOff val="15000"/>
                    </a:schemeClr>
                  </a:solidFill>
                  <a:latin typeface="Helvetica"/>
                </a:rPr>
                <a:t> analysis</a:t>
              </a:r>
              <a:endParaRPr kumimoji="0" lang="en-US" sz="1100" b="0" i="0" u="none" strike="noStrike" cap="none" normalizeH="0" smtClean="0">
                <a:ln>
                  <a:noFill/>
                </a:ln>
                <a:solidFill>
                  <a:schemeClr val="bg1">
                    <a:lumMod val="85000"/>
                    <a:lumOff val="15000"/>
                  </a:schemeClr>
                </a:solidFill>
                <a:effectLst/>
                <a:latin typeface="Helvetica"/>
              </a:endParaRPr>
            </a:p>
          </p:txBody>
        </p:sp>
      </p:grpSp>
      <p:sp>
        <p:nvSpPr>
          <p:cNvPr id="61" name="Rounded Rectangle 60"/>
          <p:cNvSpPr/>
          <p:nvPr/>
        </p:nvSpPr>
        <p:spPr bwMode="auto">
          <a:xfrm>
            <a:off x="5060603" y="4365137"/>
            <a:ext cx="1955733" cy="491871"/>
          </a:xfrm>
          <a:prstGeom prst="roundRect">
            <a:avLst>
              <a:gd name="adj" fmla="val 8334"/>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lumMod val="85000"/>
                    <a:lumOff val="15000"/>
                  </a:schemeClr>
                </a:solidFill>
                <a:effectLst/>
                <a:latin typeface="Helvetica"/>
              </a:rPr>
              <a:t>microphone array</a:t>
            </a:r>
            <a:r>
              <a:rPr kumimoji="0" lang="en-US" sz="1100" b="0" i="0" u="none" strike="noStrike" cap="none" normalizeH="0" dirty="0" smtClean="0">
                <a:ln>
                  <a:noFill/>
                </a:ln>
                <a:solidFill>
                  <a:schemeClr val="bg1">
                    <a:lumMod val="85000"/>
                    <a:lumOff val="15000"/>
                  </a:schemeClr>
                </a:solidFill>
                <a:effectLst/>
                <a:latin typeface="Helvetica"/>
              </a:rPr>
              <a:t> sound </a:t>
            </a:r>
            <a:br>
              <a:rPr kumimoji="0" lang="en-US" sz="1100" b="0" i="0" u="none" strike="noStrike" cap="none" normalizeH="0" dirty="0" smtClean="0">
                <a:ln>
                  <a:noFill/>
                </a:ln>
                <a:solidFill>
                  <a:schemeClr val="bg1">
                    <a:lumMod val="85000"/>
                    <a:lumOff val="15000"/>
                  </a:schemeClr>
                </a:solidFill>
                <a:effectLst/>
                <a:latin typeface="Helvetica"/>
              </a:rPr>
            </a:br>
            <a:r>
              <a:rPr kumimoji="0" lang="en-US" sz="1100" b="0" i="0" u="none" strike="noStrike" cap="none" normalizeH="0" dirty="0" smtClean="0">
                <a:ln>
                  <a:noFill/>
                </a:ln>
                <a:solidFill>
                  <a:schemeClr val="bg1">
                    <a:lumMod val="85000"/>
                    <a:lumOff val="15000"/>
                  </a:schemeClr>
                </a:solidFill>
                <a:effectLst/>
                <a:latin typeface="Helvetica"/>
              </a:rPr>
              <a:t>source localization </a:t>
            </a:r>
            <a:endParaRPr kumimoji="0" lang="en-US" sz="1100" b="0" i="0" u="none" strike="noStrike" cap="none" normalizeH="0" baseline="0" dirty="0" smtClean="0">
              <a:ln>
                <a:noFill/>
              </a:ln>
              <a:solidFill>
                <a:schemeClr val="bg1">
                  <a:lumMod val="85000"/>
                  <a:lumOff val="15000"/>
                </a:schemeClr>
              </a:solidFill>
              <a:effectLst/>
              <a:latin typeface="Helvetica"/>
            </a:endParaRPr>
          </a:p>
        </p:txBody>
      </p:sp>
      <p:grpSp>
        <p:nvGrpSpPr>
          <p:cNvPr id="26" name="Group 25"/>
          <p:cNvGrpSpPr/>
          <p:nvPr/>
        </p:nvGrpSpPr>
        <p:grpSpPr>
          <a:xfrm>
            <a:off x="2244436" y="4611073"/>
            <a:ext cx="4821382" cy="1279088"/>
            <a:chOff x="2244436" y="4611073"/>
            <a:chExt cx="4821382" cy="1279088"/>
          </a:xfrm>
        </p:grpSpPr>
        <p:cxnSp>
          <p:nvCxnSpPr>
            <p:cNvPr id="62" name="Shape 61"/>
            <p:cNvCxnSpPr>
              <a:stCxn id="61" idx="1"/>
              <a:endCxn id="63" idx="2"/>
            </p:cNvCxnSpPr>
            <p:nvPr/>
          </p:nvCxnSpPr>
          <p:spPr bwMode="auto">
            <a:xfrm rot="10800000" flipV="1">
              <a:off x="4655127" y="4611073"/>
              <a:ext cx="405476" cy="1029706"/>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63" name="Rectangle 62"/>
            <p:cNvSpPr/>
            <p:nvPr/>
          </p:nvSpPr>
          <p:spPr bwMode="auto">
            <a:xfrm flipV="1">
              <a:off x="2244436" y="5640779"/>
              <a:ext cx="4821382" cy="249382"/>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grpSp>
      <p:grpSp>
        <p:nvGrpSpPr>
          <p:cNvPr id="79" name="Group 78"/>
          <p:cNvGrpSpPr/>
          <p:nvPr/>
        </p:nvGrpSpPr>
        <p:grpSpPr>
          <a:xfrm>
            <a:off x="10640292" y="3855623"/>
            <a:ext cx="1328056" cy="1808908"/>
            <a:chOff x="10640292" y="3855623"/>
            <a:chExt cx="1328056" cy="1808908"/>
          </a:xfrm>
        </p:grpSpPr>
        <p:sp>
          <p:nvSpPr>
            <p:cNvPr id="66" name="Rounded Rectangle 65"/>
            <p:cNvSpPr/>
            <p:nvPr/>
          </p:nvSpPr>
          <p:spPr bwMode="auto">
            <a:xfrm>
              <a:off x="10755085" y="4574936"/>
              <a:ext cx="1213263" cy="434472"/>
            </a:xfrm>
            <a:prstGeom prst="roundRect">
              <a:avLst>
                <a:gd name="adj" fmla="val 8334"/>
              </a:avLst>
            </a:prstGeom>
            <a:solidFill>
              <a:schemeClr val="tx1">
                <a:lumMod val="95000"/>
              </a:schemeClr>
            </a:solidFill>
            <a:ln w="25400" cap="flat" cmpd="sng" algn="ctr">
              <a:solidFill>
                <a:schemeClr val="accent4">
                  <a:lumMod val="50000"/>
                </a:scheme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smtClean="0">
                  <a:solidFill>
                    <a:schemeClr val="bg1">
                      <a:lumMod val="85000"/>
                      <a:lumOff val="15000"/>
                    </a:schemeClr>
                  </a:solidFill>
                  <a:latin typeface="Helvetica"/>
                </a:rPr>
                <a:t>overhead shots</a:t>
              </a:r>
              <a:endParaRPr kumimoji="0" lang="en-US" sz="1100" b="0" i="0" u="none" strike="noStrike" cap="none" normalizeH="0" smtClean="0">
                <a:ln>
                  <a:noFill/>
                </a:ln>
                <a:solidFill>
                  <a:schemeClr val="bg1">
                    <a:lumMod val="85000"/>
                    <a:lumOff val="15000"/>
                  </a:schemeClr>
                </a:solidFill>
                <a:effectLst/>
                <a:latin typeface="Helvetica"/>
              </a:endParaRPr>
            </a:p>
          </p:txBody>
        </p:sp>
        <p:cxnSp>
          <p:nvCxnSpPr>
            <p:cNvPr id="67" name="Shape 66"/>
            <p:cNvCxnSpPr>
              <a:stCxn id="66" idx="0"/>
              <a:endCxn id="51202" idx="3"/>
            </p:cNvCxnSpPr>
            <p:nvPr/>
          </p:nvCxnSpPr>
          <p:spPr bwMode="auto">
            <a:xfrm rot="16200000" flipV="1">
              <a:off x="10641348" y="3854567"/>
              <a:ext cx="719313" cy="721426"/>
            </a:xfrm>
            <a:prstGeom prst="bentConnector2">
              <a:avLst/>
            </a:prstGeom>
            <a:ln w="19050">
              <a:solidFill>
                <a:schemeClr val="accent4">
                  <a:lumMod val="50000"/>
                </a:schemeClr>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70" name="Shape 69"/>
            <p:cNvCxnSpPr>
              <a:stCxn id="66" idx="2"/>
            </p:cNvCxnSpPr>
            <p:nvPr/>
          </p:nvCxnSpPr>
          <p:spPr bwMode="auto">
            <a:xfrm rot="5400000">
              <a:off x="10685319" y="4988132"/>
              <a:ext cx="655122" cy="697675"/>
            </a:xfrm>
            <a:prstGeom prst="bentConnector2">
              <a:avLst/>
            </a:prstGeom>
            <a:ln w="19050">
              <a:solidFill>
                <a:schemeClr val="accent4">
                  <a:lumMod val="50000"/>
                </a:schemeClr>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grpSp>
        <p:nvGrpSpPr>
          <p:cNvPr id="78" name="Group 77"/>
          <p:cNvGrpSpPr/>
          <p:nvPr/>
        </p:nvGrpSpPr>
        <p:grpSpPr>
          <a:xfrm>
            <a:off x="10652167" y="1964341"/>
            <a:ext cx="1365661" cy="434472"/>
            <a:chOff x="10652167" y="1964341"/>
            <a:chExt cx="1365661" cy="434472"/>
          </a:xfrm>
        </p:grpSpPr>
        <p:sp>
          <p:nvSpPr>
            <p:cNvPr id="59" name="Rounded Rectangle 58"/>
            <p:cNvSpPr/>
            <p:nvPr/>
          </p:nvSpPr>
          <p:spPr bwMode="auto">
            <a:xfrm>
              <a:off x="10804565" y="1964341"/>
              <a:ext cx="1213263" cy="434472"/>
            </a:xfrm>
            <a:prstGeom prst="roundRect">
              <a:avLst>
                <a:gd name="adj" fmla="val 8334"/>
              </a:avLst>
            </a:prstGeom>
            <a:solidFill>
              <a:schemeClr val="tx1">
                <a:lumMod val="95000"/>
              </a:schemeClr>
            </a:solidFill>
            <a:ln w="25400" cap="flat" cmpd="sng" algn="ctr">
              <a:solidFill>
                <a:schemeClr val="accent4">
                  <a:lumMod val="50000"/>
                </a:schemeClr>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100" smtClean="0">
                  <a:solidFill>
                    <a:schemeClr val="bg1">
                      <a:lumMod val="85000"/>
                      <a:lumOff val="15000"/>
                    </a:schemeClr>
                  </a:solidFill>
                  <a:latin typeface="Helvetica"/>
                </a:rPr>
                <a:t>s</a:t>
              </a:r>
              <a:r>
                <a:rPr kumimoji="0" lang="en-US" sz="1100" b="0" i="0" u="none" strike="noStrike" cap="none" normalizeH="0" baseline="0" smtClean="0">
                  <a:ln>
                    <a:noFill/>
                  </a:ln>
                  <a:solidFill>
                    <a:schemeClr val="bg1">
                      <a:lumMod val="85000"/>
                      <a:lumOff val="15000"/>
                    </a:schemeClr>
                  </a:solidFill>
                  <a:effectLst/>
                  <a:latin typeface="Helvetica"/>
                </a:rPr>
                <a:t>ystem display</a:t>
              </a:r>
              <a:endParaRPr kumimoji="0" lang="en-US" sz="1100" b="0" i="0" u="none" strike="noStrike" cap="none" normalizeH="0" smtClean="0">
                <a:ln>
                  <a:noFill/>
                </a:ln>
                <a:solidFill>
                  <a:schemeClr val="bg1">
                    <a:lumMod val="85000"/>
                    <a:lumOff val="15000"/>
                  </a:schemeClr>
                </a:solidFill>
                <a:effectLst/>
                <a:latin typeface="Helvetica"/>
              </a:endParaRPr>
            </a:p>
          </p:txBody>
        </p:sp>
        <p:cxnSp>
          <p:nvCxnSpPr>
            <p:cNvPr id="74" name="Straight Connector 73"/>
            <p:cNvCxnSpPr>
              <a:stCxn id="59" idx="1"/>
            </p:cNvCxnSpPr>
            <p:nvPr/>
          </p:nvCxnSpPr>
          <p:spPr>
            <a:xfrm rot="10800000" flipV="1">
              <a:off x="10652167" y="2181576"/>
              <a:ext cx="152399" cy="3483"/>
            </a:xfrm>
            <a:prstGeom prst="line">
              <a:avLst/>
            </a:prstGeom>
            <a:ln w="19050">
              <a:solidFill>
                <a:schemeClr val="accent4">
                  <a:lumMod val="50000"/>
                </a:schemeClr>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
        <p:nvSpPr>
          <p:cNvPr id="27" name="Rounded Rectangle 26"/>
          <p:cNvSpPr/>
          <p:nvPr/>
        </p:nvSpPr>
        <p:spPr bwMode="auto">
          <a:xfrm>
            <a:off x="5058628" y="4980663"/>
            <a:ext cx="1955733" cy="303856"/>
          </a:xfrm>
          <a:prstGeom prst="roundRect">
            <a:avLst>
              <a:gd name="adj" fmla="val 8334"/>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lumMod val="85000"/>
                    <a:lumOff val="15000"/>
                  </a:schemeClr>
                </a:solidFill>
                <a:effectLst/>
                <a:latin typeface="Helvetica"/>
              </a:rPr>
              <a:t>avatar’s gaze</a:t>
            </a:r>
          </a:p>
        </p:txBody>
      </p:sp>
      <p:grpSp>
        <p:nvGrpSpPr>
          <p:cNvPr id="36" name="Group 35"/>
          <p:cNvGrpSpPr/>
          <p:nvPr/>
        </p:nvGrpSpPr>
        <p:grpSpPr>
          <a:xfrm>
            <a:off x="3924092" y="3226507"/>
            <a:ext cx="1134536" cy="1906085"/>
            <a:chOff x="3924092" y="3226507"/>
            <a:chExt cx="1134536" cy="1906085"/>
          </a:xfrm>
        </p:grpSpPr>
        <p:sp>
          <p:nvSpPr>
            <p:cNvPr id="29" name="Rectangle 28"/>
            <p:cNvSpPr/>
            <p:nvPr/>
          </p:nvSpPr>
          <p:spPr bwMode="auto">
            <a:xfrm>
              <a:off x="3924092" y="3226507"/>
              <a:ext cx="137415" cy="139383"/>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cxnSp>
          <p:nvCxnSpPr>
            <p:cNvPr id="30" name="Shape 29"/>
            <p:cNvCxnSpPr>
              <a:stCxn id="27" idx="1"/>
              <a:endCxn id="29" idx="2"/>
            </p:cNvCxnSpPr>
            <p:nvPr/>
          </p:nvCxnSpPr>
          <p:spPr bwMode="auto">
            <a:xfrm rot="10800000">
              <a:off x="3992800" y="3365891"/>
              <a:ext cx="1065828" cy="1766701"/>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Tree>
  </p:cSld>
  <p:clrMapOvr>
    <a:masterClrMapping/>
  </p:clrMapOvr>
  <p:transition advTm="13859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2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00"/>
                                        <p:tgtEl>
                                          <p:spTgt spid="33"/>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2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25"/>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200"/>
                                        <p:tgtEl>
                                          <p:spTgt spid="61"/>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6"/>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200"/>
                                        <p:tgtEl>
                                          <p:spTgt spid="36"/>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36"/>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2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2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78"/>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75"/>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79"/>
                                        </p:tgtEl>
                                        <p:attrNameLst>
                                          <p:attrName>style.visibility</p:attrName>
                                        </p:attrNameLst>
                                      </p:cBhvr>
                                      <p:to>
                                        <p:strVal val="hidden"/>
                                      </p:to>
                                    </p:set>
                                  </p:childTnLst>
                                </p:cTn>
                              </p:par>
                              <p:par>
                                <p:cTn id="56" presetID="1" presetClass="exit" presetSubtype="0" fill="hold" grpId="2" nodeType="withEffect">
                                  <p:stCondLst>
                                    <p:cond delay="0"/>
                                  </p:stCondLst>
                                  <p:childTnLst>
                                    <p:set>
                                      <p:cBhvr>
                                        <p:cTn id="57" dur="1" fill="hold">
                                          <p:stCondLst>
                                            <p:cond delay="0"/>
                                          </p:stCondLst>
                                        </p:cTn>
                                        <p:tgtEl>
                                          <p:spTgt spid="27"/>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61"/>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33"/>
                                        </p:tgtEl>
                                        <p:attrNameLst>
                                          <p:attrName>style.visibility</p:attrName>
                                        </p:attrNameLst>
                                      </p:cBhvr>
                                      <p:to>
                                        <p:strVal val="hidden"/>
                                      </p:to>
                                    </p:set>
                                  </p:childTnLst>
                                </p:cTn>
                              </p:par>
                              <p:par>
                                <p:cTn id="62" presetID="1" presetClass="mediacall" presetSubtype="0" fill="hold" nodeType="withEffect">
                                  <p:stCondLst>
                                    <p:cond delay="0"/>
                                  </p:stCondLst>
                                  <p:childTnLst>
                                    <p:cmd type="call" cmd="playFrom(0.0)">
                                      <p:cBhvr>
                                        <p:cTn id="63" dur="47740" fill="hold"/>
                                        <p:tgtEl>
                                          <p:spTgt spid="8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showWhenStopped="0">
                <p:cTn id="64" fill="hold" display="0">
                  <p:stCondLst>
                    <p:cond delay="indefinite"/>
                  </p:stCondLst>
                  <p:endCondLst>
                    <p:cond evt="onNext" delay="0">
                      <p:tgtEl>
                        <p:sldTgt/>
                      </p:tgtEl>
                    </p:cond>
                    <p:cond evt="onPrev" delay="0">
                      <p:tgtEl>
                        <p:sldTgt/>
                      </p:tgtEl>
                    </p:cond>
                  </p:endCondLst>
                </p:cTn>
                <p:tgtEl>
                  <p:spTgt spid="80"/>
                </p:tgtEl>
              </p:cMediaNode>
            </p:video>
            <p:seq concurrent="1" nextAc="seek">
              <p:cTn id="65" restart="whenNotActive" fill="hold" evtFilter="cancelBubble" nodeType="interactiveSeq">
                <p:stCondLst>
                  <p:cond evt="onClick" delay="0">
                    <p:tgtEl>
                      <p:spTgt spid="80"/>
                    </p:tgtEl>
                  </p:cond>
                </p:stCondLst>
                <p:endSync evt="end" delay="0">
                  <p:rtn val="all"/>
                </p:endSync>
                <p:childTnLst>
                  <p:par>
                    <p:cTn id="66" fill="hold">
                      <p:stCondLst>
                        <p:cond delay="0"/>
                      </p:stCondLst>
                      <p:childTnLst>
                        <p:par>
                          <p:cTn id="67" fill="hold">
                            <p:stCondLst>
                              <p:cond delay="0"/>
                            </p:stCondLst>
                            <p:childTnLst>
                              <p:par>
                                <p:cTn id="68" presetID="2" presetClass="mediacall" presetSubtype="0" fill="hold" nodeType="clickEffect">
                                  <p:stCondLst>
                                    <p:cond delay="0"/>
                                  </p:stCondLst>
                                  <p:childTnLst>
                                    <p:cmd type="call" cmd="togglePause">
                                      <p:cBhvr>
                                        <p:cTn id="69" dur="1" fill="hold"/>
                                        <p:tgtEl>
                                          <p:spTgt spid="80"/>
                                        </p:tgtEl>
                                      </p:cBhvr>
                                    </p:cmd>
                                  </p:childTnLst>
                                </p:cTn>
                              </p:par>
                            </p:childTnLst>
                          </p:cTn>
                        </p:par>
                      </p:childTnLst>
                    </p:cTn>
                  </p:par>
                </p:childTnLst>
              </p:cTn>
              <p:nextCondLst>
                <p:cond evt="onClick" delay="0">
                  <p:tgtEl>
                    <p:spTgt spid="80"/>
                  </p:tgtEl>
                </p:cond>
              </p:nextCondLst>
            </p:seq>
          </p:childTnLst>
        </p:cTn>
      </p:par>
    </p:tnLst>
    <p:bldLst>
      <p:bldP spid="33" grpId="0" animBg="1"/>
      <p:bldP spid="33" grpId="1" animBg="1"/>
      <p:bldP spid="61" grpId="0" animBg="1"/>
      <p:bldP spid="61" grpId="1" animBg="1"/>
      <p:bldP spid="27" grpId="1" animBg="1"/>
      <p:bldP spid="27"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SinglePlusWaiting_FollowupInferShuttleForOne_WithCloseup.wmv">
            <a:hlinkClick r:id="" action="ppaction://media"/>
          </p:cNvPr>
          <p:cNvPicPr>
            <a:picLocks noRot="1" noChangeAspect="1"/>
          </p:cNvPicPr>
          <p:nvPr>
            <a:videoFile r:link="rId1"/>
          </p:nvPr>
        </p:nvPicPr>
        <p:blipFill>
          <a:blip r:embed="rId4"/>
          <a:stretch>
            <a:fillRect/>
          </a:stretch>
        </p:blipFill>
        <p:spPr>
          <a:xfrm>
            <a:off x="1460664" y="1300498"/>
            <a:ext cx="9191501" cy="5100301"/>
          </a:xfrm>
          <a:prstGeom prst="rect">
            <a:avLst/>
          </a:prstGeom>
        </p:spPr>
      </p:pic>
      <p:pic>
        <p:nvPicPr>
          <p:cNvPr id="1026" name="Picture 2"/>
          <p:cNvPicPr>
            <a:picLocks noChangeAspect="1" noChangeArrowheads="1"/>
          </p:cNvPicPr>
          <p:nvPr/>
        </p:nvPicPr>
        <p:blipFill>
          <a:blip r:embed="rId5"/>
          <a:srcRect/>
          <a:stretch>
            <a:fillRect/>
          </a:stretch>
        </p:blipFill>
        <p:spPr bwMode="auto">
          <a:xfrm>
            <a:off x="1487606" y="1295400"/>
            <a:ext cx="9157648" cy="5082346"/>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smtClean="0"/>
              <a:t>Handling participants waiting in </a:t>
            </a:r>
            <a:r>
              <a:rPr lang="en-US" dirty="0" smtClean="0"/>
              <a:t>line</a:t>
            </a:r>
            <a:endParaRPr lang="en-US" dirty="0"/>
          </a:p>
        </p:txBody>
      </p:sp>
      <p:sp>
        <p:nvSpPr>
          <p:cNvPr id="12" name="Rounded Rectangle 11"/>
          <p:cNvSpPr/>
          <p:nvPr/>
        </p:nvSpPr>
        <p:spPr bwMode="auto">
          <a:xfrm>
            <a:off x="1594989" y="2514600"/>
            <a:ext cx="2133044" cy="457200"/>
          </a:xfrm>
          <a:prstGeom prst="roundRect">
            <a:avLst>
              <a:gd name="adj" fmla="val 8334"/>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lumMod val="85000"/>
                    <a:lumOff val="15000"/>
                  </a:schemeClr>
                </a:solidFill>
                <a:effectLst/>
                <a:latin typeface="Helvetica"/>
              </a:rPr>
              <a:t>detect and </a:t>
            </a:r>
            <a:r>
              <a:rPr kumimoji="0" lang="en-US" sz="1100" b="0" i="0" u="none" strike="noStrike" cap="none" normalizeH="0" baseline="0" smtClean="0">
                <a:ln>
                  <a:noFill/>
                </a:ln>
                <a:solidFill>
                  <a:schemeClr val="bg1">
                    <a:lumMod val="85000"/>
                    <a:lumOff val="15000"/>
                  </a:schemeClr>
                </a:solidFill>
                <a:effectLst/>
                <a:latin typeface="Helvetica"/>
              </a:rPr>
              <a:t>track </a:t>
            </a:r>
            <a:r>
              <a:rPr lang="en-US" sz="1100" smtClean="0">
                <a:solidFill>
                  <a:schemeClr val="bg1">
                    <a:lumMod val="85000"/>
                    <a:lumOff val="15000"/>
                  </a:schemeClr>
                </a:solidFill>
                <a:latin typeface="Helvetica"/>
              </a:rPr>
              <a:t>multiple</a:t>
            </a:r>
            <a:r>
              <a:rPr kumimoji="0" lang="en-US" sz="1100" b="0" i="0" u="none" strike="noStrike" cap="none" normalizeH="0" baseline="0" smtClean="0">
                <a:ln>
                  <a:noFill/>
                </a:ln>
                <a:solidFill>
                  <a:schemeClr val="bg1">
                    <a:lumMod val="85000"/>
                    <a:lumOff val="15000"/>
                  </a:schemeClr>
                </a:solidFill>
                <a:effectLst/>
                <a:latin typeface="Helvetica"/>
              </a:rPr>
              <a:t/>
            </a:r>
            <a:br>
              <a:rPr kumimoji="0" lang="en-US" sz="1100" b="0" i="0" u="none" strike="noStrike" cap="none" normalizeH="0" baseline="0" smtClean="0">
                <a:ln>
                  <a:noFill/>
                </a:ln>
                <a:solidFill>
                  <a:schemeClr val="bg1">
                    <a:lumMod val="85000"/>
                    <a:lumOff val="15000"/>
                  </a:schemeClr>
                </a:solidFill>
                <a:effectLst/>
                <a:latin typeface="Helvetica"/>
              </a:rPr>
            </a:br>
            <a:r>
              <a:rPr kumimoji="0" lang="en-US" sz="1100" b="0" i="0" u="none" strike="noStrike" cap="none" normalizeH="0" baseline="0" smtClean="0">
                <a:ln>
                  <a:noFill/>
                </a:ln>
                <a:solidFill>
                  <a:schemeClr val="bg1">
                    <a:lumMod val="85000"/>
                    <a:lumOff val="15000"/>
                  </a:schemeClr>
                </a:solidFill>
                <a:effectLst/>
                <a:latin typeface="Helvetica"/>
              </a:rPr>
              <a:t>participants</a:t>
            </a:r>
            <a:endParaRPr kumimoji="0" lang="en-US" sz="1100" b="0" i="0" u="none" strike="noStrike" cap="none" normalizeH="0" baseline="0" dirty="0" smtClean="0">
              <a:ln>
                <a:noFill/>
              </a:ln>
              <a:solidFill>
                <a:schemeClr val="bg1">
                  <a:lumMod val="85000"/>
                  <a:lumOff val="15000"/>
                </a:schemeClr>
              </a:solidFill>
              <a:effectLst/>
              <a:latin typeface="Helvetica"/>
            </a:endParaRPr>
          </a:p>
        </p:txBody>
      </p:sp>
      <p:grpSp>
        <p:nvGrpSpPr>
          <p:cNvPr id="2" name="Group 36"/>
          <p:cNvGrpSpPr/>
          <p:nvPr/>
        </p:nvGrpSpPr>
        <p:grpSpPr>
          <a:xfrm>
            <a:off x="2661510" y="2743200"/>
            <a:ext cx="3677875" cy="976314"/>
            <a:chOff x="1996654" y="2743199"/>
            <a:chExt cx="2759126" cy="976314"/>
          </a:xfrm>
        </p:grpSpPr>
        <p:sp>
          <p:nvSpPr>
            <p:cNvPr id="13" name="Rectangle 12"/>
            <p:cNvSpPr/>
            <p:nvPr/>
          </p:nvSpPr>
          <p:spPr bwMode="auto">
            <a:xfrm>
              <a:off x="2996784" y="3166464"/>
              <a:ext cx="243699" cy="523834"/>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sp>
          <p:nvSpPr>
            <p:cNvPr id="14" name="Rectangle 13"/>
            <p:cNvSpPr/>
            <p:nvPr/>
          </p:nvSpPr>
          <p:spPr bwMode="auto">
            <a:xfrm>
              <a:off x="4591600" y="3381334"/>
              <a:ext cx="164180" cy="338179"/>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cxnSp>
          <p:nvCxnSpPr>
            <p:cNvPr id="16" name="Shape 15"/>
            <p:cNvCxnSpPr>
              <a:stCxn id="12" idx="2"/>
              <a:endCxn id="13" idx="1"/>
            </p:cNvCxnSpPr>
            <p:nvPr/>
          </p:nvCxnSpPr>
          <p:spPr bwMode="auto">
            <a:xfrm rot="16200000" flipH="1">
              <a:off x="2268428" y="2700025"/>
              <a:ext cx="456582" cy="1000129"/>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7" name="Shape 16"/>
            <p:cNvCxnSpPr>
              <a:stCxn id="12" idx="3"/>
              <a:endCxn id="14" idx="0"/>
            </p:cNvCxnSpPr>
            <p:nvPr/>
          </p:nvCxnSpPr>
          <p:spPr bwMode="auto">
            <a:xfrm>
              <a:off x="2796755" y="2743199"/>
              <a:ext cx="1876935" cy="638135"/>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
        <p:nvSpPr>
          <p:cNvPr id="22" name="Rounded Rectangle 21"/>
          <p:cNvSpPr/>
          <p:nvPr/>
        </p:nvSpPr>
        <p:spPr bwMode="auto">
          <a:xfrm>
            <a:off x="1608637" y="4074538"/>
            <a:ext cx="2133044" cy="304800"/>
          </a:xfrm>
          <a:prstGeom prst="roundRect">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a:r>
              <a:rPr lang="en-US" sz="1100" dirty="0" smtClean="0">
                <a:solidFill>
                  <a:schemeClr val="bg1">
                    <a:lumMod val="85000"/>
                    <a:lumOff val="15000"/>
                  </a:schemeClr>
                </a:solidFill>
                <a:latin typeface="Helvetica"/>
              </a:rPr>
              <a:t>infer roles and needs</a:t>
            </a:r>
          </a:p>
        </p:txBody>
      </p:sp>
      <p:grpSp>
        <p:nvGrpSpPr>
          <p:cNvPr id="3" name="Group 37"/>
          <p:cNvGrpSpPr/>
          <p:nvPr/>
        </p:nvGrpSpPr>
        <p:grpSpPr>
          <a:xfrm>
            <a:off x="2675158" y="3709986"/>
            <a:ext cx="4271552" cy="516952"/>
            <a:chOff x="2006892" y="3709985"/>
            <a:chExt cx="3204498" cy="516952"/>
          </a:xfrm>
        </p:grpSpPr>
        <p:sp>
          <p:nvSpPr>
            <p:cNvPr id="23" name="Rectangle 22"/>
            <p:cNvSpPr/>
            <p:nvPr/>
          </p:nvSpPr>
          <p:spPr bwMode="auto">
            <a:xfrm>
              <a:off x="2994758" y="3709985"/>
              <a:ext cx="696217" cy="180978"/>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sp>
          <p:nvSpPr>
            <p:cNvPr id="24" name="Rectangle 23"/>
            <p:cNvSpPr/>
            <p:nvPr/>
          </p:nvSpPr>
          <p:spPr bwMode="auto">
            <a:xfrm>
              <a:off x="4576604" y="3743329"/>
              <a:ext cx="634786" cy="180971"/>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cxnSp>
          <p:nvCxnSpPr>
            <p:cNvPr id="25" name="Shape 24"/>
            <p:cNvCxnSpPr>
              <a:stCxn id="22" idx="0"/>
              <a:endCxn id="23" idx="1"/>
            </p:cNvCxnSpPr>
            <p:nvPr/>
          </p:nvCxnSpPr>
          <p:spPr bwMode="auto">
            <a:xfrm rot="5400000" flipH="1" flipV="1">
              <a:off x="2363793" y="3443574"/>
              <a:ext cx="274063" cy="987865"/>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26" name="Shape 25"/>
            <p:cNvCxnSpPr>
              <a:stCxn id="22" idx="3"/>
              <a:endCxn id="24" idx="2"/>
            </p:cNvCxnSpPr>
            <p:nvPr/>
          </p:nvCxnSpPr>
          <p:spPr bwMode="auto">
            <a:xfrm flipV="1">
              <a:off x="2806992" y="3924300"/>
              <a:ext cx="2087005" cy="302637"/>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
        <p:nvSpPr>
          <p:cNvPr id="39" name="Rounded Rectangle 38"/>
          <p:cNvSpPr/>
          <p:nvPr/>
        </p:nvSpPr>
        <p:spPr bwMode="auto">
          <a:xfrm>
            <a:off x="1615461" y="4464164"/>
            <a:ext cx="2133044" cy="461513"/>
          </a:xfrm>
          <a:prstGeom prst="roundRect">
            <a:avLst>
              <a:gd name="adj" fmla="val 7292"/>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100" dirty="0" smtClean="0">
                <a:solidFill>
                  <a:schemeClr val="bg1">
                    <a:lumMod val="85000"/>
                    <a:lumOff val="15000"/>
                  </a:schemeClr>
                </a:solidFill>
                <a:latin typeface="Helvetica"/>
              </a:rPr>
              <a:t>infer and </a:t>
            </a:r>
            <a:r>
              <a:rPr lang="en-US" sz="1100" smtClean="0">
                <a:solidFill>
                  <a:schemeClr val="bg1">
                    <a:lumMod val="85000"/>
                    <a:lumOff val="15000"/>
                  </a:schemeClr>
                </a:solidFill>
                <a:latin typeface="Helvetica"/>
              </a:rPr>
              <a:t>track current speaker </a:t>
            </a:r>
          </a:p>
          <a:p>
            <a:pPr marL="0" marR="0" indent="0" defTabSz="914400" eaLnBrk="1" latinLnBrk="0" hangingPunct="1">
              <a:lnSpc>
                <a:spcPct val="100000"/>
              </a:lnSpc>
              <a:buClrTx/>
              <a:buSzTx/>
              <a:buFontTx/>
              <a:buNone/>
              <a:tabLst/>
            </a:pPr>
            <a:r>
              <a:rPr lang="en-US" sz="1100" smtClean="0">
                <a:solidFill>
                  <a:schemeClr val="bg1">
                    <a:lumMod val="85000"/>
                    <a:lumOff val="15000"/>
                  </a:schemeClr>
                </a:solidFill>
                <a:latin typeface="Helvetica"/>
              </a:rPr>
              <a:t>and the conversational </a:t>
            </a:r>
            <a:r>
              <a:rPr lang="en-US" sz="1100" dirty="0" smtClean="0">
                <a:solidFill>
                  <a:schemeClr val="bg1">
                    <a:lumMod val="85000"/>
                    <a:lumOff val="15000"/>
                  </a:schemeClr>
                </a:solidFill>
                <a:latin typeface="Helvetica"/>
              </a:rPr>
              <a:t>floor</a:t>
            </a:r>
          </a:p>
        </p:txBody>
      </p:sp>
      <p:grpSp>
        <p:nvGrpSpPr>
          <p:cNvPr id="5" name="Group 50"/>
          <p:cNvGrpSpPr/>
          <p:nvPr/>
        </p:nvGrpSpPr>
        <p:grpSpPr>
          <a:xfrm>
            <a:off x="2681983" y="3854451"/>
            <a:ext cx="2238036" cy="2041382"/>
            <a:chOff x="2011985" y="3854450"/>
            <a:chExt cx="1678960" cy="2041382"/>
          </a:xfrm>
        </p:grpSpPr>
        <p:sp>
          <p:nvSpPr>
            <p:cNvPr id="41" name="Rectangle 40"/>
            <p:cNvSpPr/>
            <p:nvPr/>
          </p:nvSpPr>
          <p:spPr bwMode="auto">
            <a:xfrm>
              <a:off x="2994756" y="3854450"/>
              <a:ext cx="696189" cy="361950"/>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sp>
          <p:nvSpPr>
            <p:cNvPr id="42" name="Rectangle 41"/>
            <p:cNvSpPr/>
            <p:nvPr/>
          </p:nvSpPr>
          <p:spPr bwMode="auto">
            <a:xfrm>
              <a:off x="2948656" y="5676900"/>
              <a:ext cx="153577" cy="218932"/>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cxnSp>
          <p:nvCxnSpPr>
            <p:cNvPr id="43" name="Shape 42"/>
            <p:cNvCxnSpPr>
              <a:stCxn id="39" idx="3"/>
              <a:endCxn id="41" idx="2"/>
            </p:cNvCxnSpPr>
            <p:nvPr/>
          </p:nvCxnSpPr>
          <p:spPr bwMode="auto">
            <a:xfrm flipV="1">
              <a:off x="2812083" y="4216400"/>
              <a:ext cx="530767" cy="478520"/>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44" name="Shape 25"/>
            <p:cNvCxnSpPr>
              <a:stCxn id="39" idx="2"/>
              <a:endCxn id="42" idx="1"/>
            </p:cNvCxnSpPr>
            <p:nvPr/>
          </p:nvCxnSpPr>
          <p:spPr bwMode="auto">
            <a:xfrm rot="16200000" flipH="1">
              <a:off x="2049976" y="4887686"/>
              <a:ext cx="860690" cy="936671"/>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
        <p:nvSpPr>
          <p:cNvPr id="52" name="Rounded Rectangle 51"/>
          <p:cNvSpPr/>
          <p:nvPr/>
        </p:nvSpPr>
        <p:spPr bwMode="auto">
          <a:xfrm>
            <a:off x="1629109" y="5029200"/>
            <a:ext cx="2133044" cy="581025"/>
          </a:xfrm>
          <a:prstGeom prst="roundRect">
            <a:avLst>
              <a:gd name="adj" fmla="val 5000"/>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a:r>
              <a:rPr lang="en-US" sz="1100" smtClean="0">
                <a:solidFill>
                  <a:schemeClr val="bg1">
                    <a:lumMod val="85000"/>
                    <a:lumOff val="15000"/>
                  </a:schemeClr>
                </a:solidFill>
                <a:latin typeface="Helvetica"/>
              </a:rPr>
              <a:t>maintain engagement with both </a:t>
            </a:r>
            <a:br>
              <a:rPr lang="en-US" sz="1100" smtClean="0">
                <a:solidFill>
                  <a:schemeClr val="bg1">
                    <a:lumMod val="85000"/>
                    <a:lumOff val="15000"/>
                  </a:schemeClr>
                </a:solidFill>
                <a:latin typeface="Helvetica"/>
              </a:rPr>
            </a:br>
            <a:r>
              <a:rPr lang="en-US" sz="1100" smtClean="0">
                <a:solidFill>
                  <a:schemeClr val="bg1">
                    <a:lumMod val="85000"/>
                    <a:lumOff val="15000"/>
                  </a:schemeClr>
                </a:solidFill>
                <a:latin typeface="Helvetica"/>
              </a:rPr>
              <a:t>participants via </a:t>
            </a:r>
            <a:r>
              <a:rPr lang="en-US" sz="1100" dirty="0" smtClean="0">
                <a:solidFill>
                  <a:schemeClr val="bg1">
                    <a:lumMod val="85000"/>
                    <a:lumOff val="15000"/>
                  </a:schemeClr>
                </a:solidFill>
                <a:latin typeface="Helvetica"/>
              </a:rPr>
              <a:t>gaze and direct </a:t>
            </a:r>
            <a:br>
              <a:rPr lang="en-US" sz="1100" dirty="0" smtClean="0">
                <a:solidFill>
                  <a:schemeClr val="bg1">
                    <a:lumMod val="85000"/>
                    <a:lumOff val="15000"/>
                  </a:schemeClr>
                </a:solidFill>
                <a:latin typeface="Helvetica"/>
              </a:rPr>
            </a:br>
            <a:r>
              <a:rPr lang="en-US" sz="1100" dirty="0" smtClean="0">
                <a:solidFill>
                  <a:schemeClr val="bg1">
                    <a:lumMod val="85000"/>
                    <a:lumOff val="15000"/>
                  </a:schemeClr>
                </a:solidFill>
                <a:latin typeface="Helvetica"/>
              </a:rPr>
              <a:t>interaction</a:t>
            </a:r>
          </a:p>
        </p:txBody>
      </p:sp>
      <p:grpSp>
        <p:nvGrpSpPr>
          <p:cNvPr id="6" name="Group 46"/>
          <p:cNvGrpSpPr/>
          <p:nvPr/>
        </p:nvGrpSpPr>
        <p:grpSpPr>
          <a:xfrm>
            <a:off x="3762154" y="1332920"/>
            <a:ext cx="6842157" cy="3986793"/>
            <a:chOff x="2822363" y="1332919"/>
            <a:chExt cx="5132976" cy="3986793"/>
          </a:xfrm>
        </p:grpSpPr>
        <p:grpSp>
          <p:nvGrpSpPr>
            <p:cNvPr id="7" name="Group 31"/>
            <p:cNvGrpSpPr/>
            <p:nvPr/>
          </p:nvGrpSpPr>
          <p:grpSpPr>
            <a:xfrm>
              <a:off x="2822363" y="3350621"/>
              <a:ext cx="357154" cy="1969091"/>
              <a:chOff x="2822363" y="3350621"/>
              <a:chExt cx="357154" cy="1969091"/>
            </a:xfrm>
          </p:grpSpPr>
          <p:cxnSp>
            <p:nvCxnSpPr>
              <p:cNvPr id="27" name="Shape 26"/>
              <p:cNvCxnSpPr>
                <a:stCxn id="52" idx="3"/>
                <a:endCxn id="30" idx="2"/>
              </p:cNvCxnSpPr>
              <p:nvPr/>
            </p:nvCxnSpPr>
            <p:spPr bwMode="auto">
              <a:xfrm flipV="1">
                <a:off x="2822363" y="3474405"/>
                <a:ext cx="301620" cy="1845307"/>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30" name="Rectangle 29"/>
              <p:cNvSpPr/>
              <p:nvPr/>
            </p:nvSpPr>
            <p:spPr bwMode="auto">
              <a:xfrm>
                <a:off x="3068447" y="3350621"/>
                <a:ext cx="111070" cy="123784"/>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grpSp>
        <p:grpSp>
          <p:nvGrpSpPr>
            <p:cNvPr id="8" name="Group 45"/>
            <p:cNvGrpSpPr/>
            <p:nvPr/>
          </p:nvGrpSpPr>
          <p:grpSpPr>
            <a:xfrm>
              <a:off x="2822363" y="1332919"/>
              <a:ext cx="5132976" cy="3986793"/>
              <a:chOff x="2822363" y="1332919"/>
              <a:chExt cx="5132976" cy="3986793"/>
            </a:xfrm>
          </p:grpSpPr>
          <p:sp>
            <p:nvSpPr>
              <p:cNvPr id="34" name="Rectangle 33"/>
              <p:cNvSpPr/>
              <p:nvPr/>
            </p:nvSpPr>
            <p:spPr bwMode="auto">
              <a:xfrm>
                <a:off x="5706243" y="1332919"/>
                <a:ext cx="2249096" cy="1610305"/>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cxnSp>
            <p:nvCxnSpPr>
              <p:cNvPr id="35" name="Shape 34"/>
              <p:cNvCxnSpPr>
                <a:stCxn id="52" idx="3"/>
                <a:endCxn id="34" idx="2"/>
              </p:cNvCxnSpPr>
              <p:nvPr/>
            </p:nvCxnSpPr>
            <p:spPr bwMode="auto">
              <a:xfrm flipV="1">
                <a:off x="2822363" y="2943224"/>
                <a:ext cx="4008429" cy="2376488"/>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grpSp>
      <p:sp>
        <p:nvSpPr>
          <p:cNvPr id="31" name="Rectangle 30"/>
          <p:cNvSpPr/>
          <p:nvPr/>
        </p:nvSpPr>
        <p:spPr bwMode="auto">
          <a:xfrm>
            <a:off x="1473958" y="1310186"/>
            <a:ext cx="9171296" cy="5076966"/>
          </a:xfrm>
          <a:prstGeom prst="rect">
            <a:avLst/>
          </a:prstGeom>
          <a:noFill/>
          <a:ln w="28575">
            <a:solidFill>
              <a:schemeClr val="bg1">
                <a:lumMod val="95000"/>
                <a:lumOff val="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36" name="Rounded Rectangle 35"/>
          <p:cNvSpPr/>
          <p:nvPr/>
        </p:nvSpPr>
        <p:spPr bwMode="auto">
          <a:xfrm>
            <a:off x="1633089" y="5724525"/>
            <a:ext cx="2133044" cy="457200"/>
          </a:xfrm>
          <a:prstGeom prst="roundRect">
            <a:avLst>
              <a:gd name="adj" fmla="val 8334"/>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lumMod val="85000"/>
                    <a:lumOff val="15000"/>
                  </a:schemeClr>
                </a:solidFill>
                <a:effectLst/>
                <a:latin typeface="Helvetica"/>
              </a:rPr>
              <a:t>inference about goals (number</a:t>
            </a:r>
          </a:p>
          <a:p>
            <a:pPr marL="0" marR="0" indent="0" algn="l" defTabSz="914400" rtl="0" eaLnBrk="1" fontAlgn="base" latinLnBrk="0" hangingPunct="1">
              <a:lnSpc>
                <a:spcPct val="100000"/>
              </a:lnSpc>
              <a:spcBef>
                <a:spcPct val="0"/>
              </a:spcBef>
              <a:spcAft>
                <a:spcPct val="0"/>
              </a:spcAft>
              <a:buClrTx/>
              <a:buSzTx/>
              <a:buFontTx/>
              <a:buNone/>
              <a:tabLst/>
            </a:pPr>
            <a:r>
              <a:rPr lang="en-US" sz="1100" dirty="0" smtClean="0">
                <a:solidFill>
                  <a:schemeClr val="bg1">
                    <a:lumMod val="85000"/>
                    <a:lumOff val="15000"/>
                  </a:schemeClr>
                </a:solidFill>
                <a:latin typeface="Helvetica"/>
              </a:rPr>
              <a:t>of people) from vision signals</a:t>
            </a:r>
            <a:endParaRPr kumimoji="0" lang="en-US" sz="1100" b="0" i="0" u="none" strike="noStrike" cap="none" normalizeH="0" baseline="0" dirty="0" smtClean="0">
              <a:ln>
                <a:noFill/>
              </a:ln>
              <a:solidFill>
                <a:schemeClr val="bg1">
                  <a:lumMod val="85000"/>
                  <a:lumOff val="15000"/>
                </a:schemeClr>
              </a:solidFill>
              <a:effectLst/>
              <a:latin typeface="Helvetica"/>
            </a:endParaRPr>
          </a:p>
        </p:txBody>
      </p:sp>
    </p:spTree>
  </p:cSld>
  <p:clrMapOvr>
    <a:masterClrMapping/>
  </p:clrMapOvr>
  <p:transition advTm="13859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200"/>
                                        <p:tgtEl>
                                          <p:spTgt spid="52"/>
                                        </p:tgtEl>
                                      </p:cBhvr>
                                    </p:animEffect>
                                  </p:childTnLst>
                                </p:cTn>
                              </p:par>
                              <p:par>
                                <p:cTn id="38" presetID="10"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6"/>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2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mediacall" presetSubtype="0" fill="hold" nodeType="clickEffect">
                                  <p:stCondLst>
                                    <p:cond delay="0"/>
                                  </p:stCondLst>
                                  <p:childTnLst>
                                    <p:cmd type="call" cmd="playFrom(0.0)">
                                      <p:cBhvr>
                                        <p:cTn id="51" dur="93901" fill="hold"/>
                                        <p:tgtEl>
                                          <p:spTgt spid="5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52" fill="hold" display="0">
                  <p:stCondLst>
                    <p:cond delay="indefinite"/>
                  </p:stCondLst>
                  <p:endCondLst>
                    <p:cond evt="onNext" delay="0">
                      <p:tgtEl>
                        <p:sldTgt/>
                      </p:tgtEl>
                    </p:cond>
                    <p:cond evt="onPrev" delay="0">
                      <p:tgtEl>
                        <p:sldTgt/>
                      </p:tgtEl>
                    </p:cond>
                  </p:endCondLst>
                </p:cTn>
                <p:tgtEl>
                  <p:spTgt spid="57"/>
                </p:tgtEl>
              </p:cMediaNode>
            </p:video>
            <p:seq concurrent="1" nextAc="seek">
              <p:cTn id="53" restart="whenNotActive" fill="hold" evtFilter="cancelBubble" nodeType="interactiveSeq">
                <p:stCondLst>
                  <p:cond evt="onClick" delay="0">
                    <p:tgtEl>
                      <p:spTgt spid="57"/>
                    </p:tgtEl>
                  </p:cond>
                </p:stCondLst>
                <p:endSync evt="end" delay="0">
                  <p:rtn val="all"/>
                </p:endSync>
                <p:childTnLst>
                  <p:par>
                    <p:cTn id="54" fill="hold">
                      <p:stCondLst>
                        <p:cond delay="0"/>
                      </p:stCondLst>
                      <p:childTnLst>
                        <p:par>
                          <p:cTn id="55" fill="hold">
                            <p:stCondLst>
                              <p:cond delay="0"/>
                            </p:stCondLst>
                            <p:childTnLst>
                              <p:par>
                                <p:cTn id="56" presetID="2" presetClass="mediacall" presetSubtype="0" fill="hold" nodeType="clickEffect">
                                  <p:stCondLst>
                                    <p:cond delay="0"/>
                                  </p:stCondLst>
                                  <p:childTnLst>
                                    <p:cmd type="call" cmd="togglePause">
                                      <p:cBhvr>
                                        <p:cTn id="57" dur="1" fill="hold"/>
                                        <p:tgtEl>
                                          <p:spTgt spid="57"/>
                                        </p:tgtEl>
                                      </p:cBhvr>
                                    </p:cmd>
                                  </p:childTnLst>
                                </p:cTn>
                              </p:par>
                            </p:childTnLst>
                          </p:cTn>
                        </p:par>
                      </p:childTnLst>
                    </p:cTn>
                  </p:par>
                </p:childTnLst>
              </p:cTn>
              <p:nextCondLst>
                <p:cond evt="onClick" delay="0">
                  <p:tgtEl>
                    <p:spTgt spid="57"/>
                  </p:tgtEl>
                </p:cond>
              </p:nextCondLst>
            </p:seq>
          </p:childTnLst>
        </p:cTn>
      </p:par>
    </p:tnLst>
    <p:bldLst>
      <p:bldP spid="12" grpId="0" animBg="1"/>
      <p:bldP spid="22" grpId="0" animBg="1"/>
      <p:bldP spid="39" grpId="0" animBg="1"/>
      <p:bldP spid="5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woPlusWaiting_WithCloseup.wmv">
            <a:hlinkClick r:id="" action="ppaction://media"/>
          </p:cNvPr>
          <p:cNvPicPr>
            <a:picLocks noRot="1" noChangeAspect="1"/>
          </p:cNvPicPr>
          <p:nvPr>
            <a:videoFile r:link="rId1"/>
          </p:nvPr>
        </p:nvPicPr>
        <p:blipFill>
          <a:blip r:embed="rId4"/>
          <a:stretch>
            <a:fillRect/>
          </a:stretch>
        </p:blipFill>
        <p:spPr>
          <a:xfrm>
            <a:off x="1447203" y="1294411"/>
            <a:ext cx="9193088" cy="5106390"/>
          </a:xfrm>
          <a:prstGeom prst="rect">
            <a:avLst/>
          </a:prstGeom>
        </p:spPr>
      </p:pic>
      <p:pic>
        <p:nvPicPr>
          <p:cNvPr id="5" name="Picture 2"/>
          <p:cNvPicPr>
            <a:picLocks noChangeAspect="1" noChangeArrowheads="1"/>
          </p:cNvPicPr>
          <p:nvPr/>
        </p:nvPicPr>
        <p:blipFill>
          <a:blip r:embed="rId5"/>
          <a:srcRect/>
          <a:stretch>
            <a:fillRect/>
          </a:stretch>
        </p:blipFill>
        <p:spPr bwMode="auto">
          <a:xfrm>
            <a:off x="1460666" y="1311303"/>
            <a:ext cx="9170228" cy="5104283"/>
          </a:xfrm>
          <a:prstGeom prst="rect">
            <a:avLst/>
          </a:prstGeom>
          <a:noFill/>
          <a:ln w="9525">
            <a:noFill/>
            <a:miter lim="800000"/>
            <a:headEnd/>
            <a:tailEnd/>
          </a:ln>
          <a:effectLst/>
        </p:spPr>
      </p:pic>
      <p:sp>
        <p:nvSpPr>
          <p:cNvPr id="2" name="Title 1"/>
          <p:cNvSpPr>
            <a:spLocks noGrp="1"/>
          </p:cNvSpPr>
          <p:nvPr>
            <p:ph type="title"/>
          </p:nvPr>
        </p:nvSpPr>
        <p:spPr/>
        <p:txBody>
          <a:bodyPr/>
          <a:lstStyle/>
          <a:p>
            <a:r>
              <a:rPr smtClean="0"/>
              <a:t>Multi-participant interaction</a:t>
            </a:r>
            <a:endParaRPr lang="en-US"/>
          </a:p>
        </p:txBody>
      </p:sp>
      <p:sp>
        <p:nvSpPr>
          <p:cNvPr id="4" name="Rectangle 3"/>
          <p:cNvSpPr/>
          <p:nvPr/>
        </p:nvSpPr>
        <p:spPr bwMode="auto">
          <a:xfrm>
            <a:off x="1473958" y="1310186"/>
            <a:ext cx="9171296" cy="5076966"/>
          </a:xfrm>
          <a:prstGeom prst="rect">
            <a:avLst/>
          </a:prstGeom>
          <a:noFill/>
          <a:ln w="28575">
            <a:solidFill>
              <a:schemeClr val="bg1">
                <a:lumMod val="95000"/>
                <a:lumOff val="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7" name="Rounded Rectangle 6"/>
          <p:cNvSpPr/>
          <p:nvPr/>
        </p:nvSpPr>
        <p:spPr bwMode="auto">
          <a:xfrm>
            <a:off x="1592309" y="4191000"/>
            <a:ext cx="2031471" cy="457200"/>
          </a:xfrm>
          <a:prstGeom prst="roundRect">
            <a:avLst>
              <a:gd name="adj" fmla="val 8334"/>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defTabSz="914400"/>
            <a:r>
              <a:rPr lang="en-US" sz="1100" dirty="0" smtClean="0">
                <a:solidFill>
                  <a:schemeClr val="bg1">
                    <a:lumMod val="85000"/>
                    <a:lumOff val="15000"/>
                  </a:schemeClr>
                </a:solidFill>
                <a:latin typeface="Helvetica"/>
              </a:rPr>
              <a:t>infer, track </a:t>
            </a:r>
            <a:r>
              <a:rPr lang="en-US" sz="1100" smtClean="0">
                <a:solidFill>
                  <a:schemeClr val="bg1">
                    <a:lumMod val="85000"/>
                    <a:lumOff val="15000"/>
                  </a:schemeClr>
                </a:solidFill>
                <a:latin typeface="Helvetica"/>
              </a:rPr>
              <a:t>and verify group </a:t>
            </a:r>
            <a:br>
              <a:rPr lang="en-US" sz="1100" smtClean="0">
                <a:solidFill>
                  <a:schemeClr val="bg1">
                    <a:lumMod val="85000"/>
                    <a:lumOff val="15000"/>
                  </a:schemeClr>
                </a:solidFill>
                <a:latin typeface="Helvetica"/>
              </a:rPr>
            </a:br>
            <a:r>
              <a:rPr lang="en-US" sz="1100" smtClean="0">
                <a:solidFill>
                  <a:schemeClr val="bg1">
                    <a:lumMod val="85000"/>
                    <a:lumOff val="15000"/>
                  </a:schemeClr>
                </a:solidFill>
                <a:latin typeface="Helvetica"/>
              </a:rPr>
              <a:t>relationships</a:t>
            </a:r>
            <a:endParaRPr lang="en-US" sz="1100" dirty="0" smtClean="0">
              <a:solidFill>
                <a:schemeClr val="bg1">
                  <a:lumMod val="85000"/>
                  <a:lumOff val="15000"/>
                </a:schemeClr>
              </a:solidFill>
              <a:latin typeface="Helvetica"/>
            </a:endParaRPr>
          </a:p>
        </p:txBody>
      </p:sp>
      <p:grpSp>
        <p:nvGrpSpPr>
          <p:cNvPr id="8" name="Group 25"/>
          <p:cNvGrpSpPr/>
          <p:nvPr/>
        </p:nvGrpSpPr>
        <p:grpSpPr>
          <a:xfrm>
            <a:off x="2608044" y="3009900"/>
            <a:ext cx="3115863" cy="1181101"/>
            <a:chOff x="1956557" y="3009900"/>
            <a:chExt cx="2337515" cy="1181101"/>
          </a:xfrm>
        </p:grpSpPr>
        <p:sp>
          <p:nvSpPr>
            <p:cNvPr id="9" name="Rectangle 8"/>
            <p:cNvSpPr/>
            <p:nvPr/>
          </p:nvSpPr>
          <p:spPr bwMode="auto">
            <a:xfrm>
              <a:off x="2922109" y="3009900"/>
              <a:ext cx="1371963" cy="952500"/>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cxnSp>
          <p:nvCxnSpPr>
            <p:cNvPr id="10" name="Shape 9"/>
            <p:cNvCxnSpPr>
              <a:stCxn id="7" idx="0"/>
              <a:endCxn id="9" idx="1"/>
            </p:cNvCxnSpPr>
            <p:nvPr/>
          </p:nvCxnSpPr>
          <p:spPr bwMode="auto">
            <a:xfrm rot="5400000" flipH="1" flipV="1">
              <a:off x="2086908" y="3355800"/>
              <a:ext cx="704850" cy="965551"/>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sp>
        <p:nvSpPr>
          <p:cNvPr id="11" name="Rounded Rectangle 10"/>
          <p:cNvSpPr/>
          <p:nvPr/>
        </p:nvSpPr>
        <p:spPr bwMode="auto">
          <a:xfrm>
            <a:off x="1580434" y="4724400"/>
            <a:ext cx="2031471" cy="684362"/>
          </a:xfrm>
          <a:prstGeom prst="roundRect">
            <a:avLst>
              <a:gd name="adj" fmla="val 8334"/>
            </a:avLst>
          </a:prstGeom>
          <a:solidFill>
            <a:schemeClr val="tx1">
              <a:lumMod val="95000"/>
            </a:schemeClr>
          </a:solid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sz="1100" smtClean="0">
                <a:solidFill>
                  <a:schemeClr val="bg1">
                    <a:lumMod val="85000"/>
                    <a:lumOff val="15000"/>
                  </a:schemeClr>
                </a:solidFill>
                <a:latin typeface="Helvetica"/>
              </a:rPr>
              <a:t>behavioral model for gaze is </a:t>
            </a:r>
          </a:p>
          <a:p>
            <a:pPr marL="0" marR="0" indent="0" defTabSz="914400" eaLnBrk="1" latinLnBrk="0" hangingPunct="1">
              <a:lnSpc>
                <a:spcPct val="100000"/>
              </a:lnSpc>
              <a:buClrTx/>
              <a:buSzTx/>
              <a:buFontTx/>
              <a:buNone/>
              <a:tabLst/>
            </a:pPr>
            <a:r>
              <a:rPr lang="en-US" sz="1100" smtClean="0">
                <a:solidFill>
                  <a:schemeClr val="bg1">
                    <a:lumMod val="85000"/>
                    <a:lumOff val="15000"/>
                  </a:schemeClr>
                </a:solidFill>
                <a:latin typeface="Helvetica"/>
              </a:rPr>
              <a:t>informed by both current </a:t>
            </a:r>
            <a:br>
              <a:rPr lang="en-US" sz="1100" smtClean="0">
                <a:solidFill>
                  <a:schemeClr val="bg1">
                    <a:lumMod val="85000"/>
                    <a:lumOff val="15000"/>
                  </a:schemeClr>
                </a:solidFill>
                <a:latin typeface="Helvetica"/>
              </a:rPr>
            </a:br>
            <a:r>
              <a:rPr lang="en-US" sz="1100" smtClean="0">
                <a:solidFill>
                  <a:schemeClr val="bg1">
                    <a:lumMod val="85000"/>
                    <a:lumOff val="15000"/>
                  </a:schemeClr>
                </a:solidFill>
                <a:latin typeface="Helvetica"/>
              </a:rPr>
              <a:t>speaker and addressee(s)</a:t>
            </a:r>
            <a:endParaRPr lang="en-US" sz="1100" dirty="0" smtClean="0">
              <a:solidFill>
                <a:schemeClr val="bg1">
                  <a:lumMod val="85000"/>
                  <a:lumOff val="15000"/>
                </a:schemeClr>
              </a:solidFill>
              <a:latin typeface="Helvetica"/>
            </a:endParaRPr>
          </a:p>
        </p:txBody>
      </p:sp>
      <p:grpSp>
        <p:nvGrpSpPr>
          <p:cNvPr id="12" name="Group 27"/>
          <p:cNvGrpSpPr/>
          <p:nvPr/>
        </p:nvGrpSpPr>
        <p:grpSpPr>
          <a:xfrm>
            <a:off x="3611905" y="1314450"/>
            <a:ext cx="7028387" cy="3752131"/>
            <a:chOff x="2709650" y="1314449"/>
            <a:chExt cx="5272674" cy="3752131"/>
          </a:xfrm>
        </p:grpSpPr>
        <p:grpSp>
          <p:nvGrpSpPr>
            <p:cNvPr id="13" name="Group 37"/>
            <p:cNvGrpSpPr/>
            <p:nvPr/>
          </p:nvGrpSpPr>
          <p:grpSpPr>
            <a:xfrm>
              <a:off x="2709650" y="1314449"/>
              <a:ext cx="5272674" cy="3752131"/>
              <a:chOff x="2709650" y="1314449"/>
              <a:chExt cx="5272674" cy="3752131"/>
            </a:xfrm>
          </p:grpSpPr>
          <p:sp>
            <p:nvSpPr>
              <p:cNvPr id="16" name="Rectangle 15"/>
              <p:cNvSpPr/>
              <p:nvPr/>
            </p:nvSpPr>
            <p:spPr bwMode="auto">
              <a:xfrm>
                <a:off x="5710572" y="1314449"/>
                <a:ext cx="2271752" cy="1638301"/>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cxnSp>
            <p:nvCxnSpPr>
              <p:cNvPr id="17" name="Shape 16"/>
              <p:cNvCxnSpPr>
                <a:stCxn id="11" idx="3"/>
                <a:endCxn id="16" idx="2"/>
              </p:cNvCxnSpPr>
              <p:nvPr/>
            </p:nvCxnSpPr>
            <p:spPr bwMode="auto">
              <a:xfrm flipV="1">
                <a:off x="2709650" y="2952750"/>
                <a:ext cx="4136798" cy="2113830"/>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cxnSp>
          <p:nvCxnSpPr>
            <p:cNvPr id="14" name="Shape 13"/>
            <p:cNvCxnSpPr>
              <a:stCxn id="11" idx="3"/>
              <a:endCxn id="15" idx="2"/>
            </p:cNvCxnSpPr>
            <p:nvPr/>
          </p:nvCxnSpPr>
          <p:spPr bwMode="auto">
            <a:xfrm flipV="1">
              <a:off x="2709650" y="3676650"/>
              <a:ext cx="1416823" cy="1389930"/>
            </a:xfrm>
            <a:prstGeom prst="bentConnector2">
              <a:avLst/>
            </a:prstGeom>
            <a:ln w="19050">
              <a:solidFill>
                <a:srgbClr val="BAE18F"/>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5" name="Rectangle 14"/>
            <p:cNvSpPr/>
            <p:nvPr/>
          </p:nvSpPr>
          <p:spPr bwMode="auto">
            <a:xfrm>
              <a:off x="4069323" y="3571875"/>
              <a:ext cx="114300" cy="104775"/>
            </a:xfrm>
            <a:prstGeom prst="rect">
              <a:avLst/>
            </a:prstGeom>
            <a:noFill/>
            <a:ln w="25400" cap="flat" cmpd="sng" algn="ctr">
              <a:solidFill>
                <a:srgbClr val="BAE18F"/>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100" b="0" smtClean="0">
                <a:latin typeface="Helvetica"/>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7802"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5" fill="hold" display="0">
                  <p:stCondLst>
                    <p:cond delay="indefinite"/>
                  </p:stCondLst>
                  <p:endCondLst>
                    <p:cond evt="onNext" delay="0">
                      <p:tgtEl>
                        <p:sldTgt/>
                      </p:tgtEl>
                    </p:cond>
                    <p:cond evt="onPrev" delay="0">
                      <p:tgtEl>
                        <p:sldTgt/>
                      </p:tgtEl>
                    </p:cond>
                  </p:endCondLst>
                </p:cTn>
                <p:tgtEl>
                  <p:spTgt spid="22"/>
                </p:tgtEl>
              </p:cMediaNode>
            </p:vide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2"/>
                                        </p:tgtEl>
                                      </p:cBhvr>
                                    </p:cmd>
                                  </p:childTnLst>
                                </p:cTn>
                              </p:par>
                            </p:childTnLst>
                          </p:cTn>
                        </p:par>
                      </p:childTnLst>
                    </p:cTn>
                  </p:par>
                </p:childTnLst>
              </p:cTn>
              <p:nextCondLst>
                <p:cond evt="onClick" delay="0">
                  <p:tgtEl>
                    <p:spTgt spid="22"/>
                  </p:tgtEl>
                </p:cond>
              </p:nextCondLst>
            </p:seq>
          </p:childTnLst>
        </p:cTn>
      </p:par>
    </p:tnLst>
    <p:bldLst>
      <p:bldP spid="7"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2"/>
          <p:cNvPicPr>
            <a:picLocks noChangeAspect="1" noChangeArrowheads="1"/>
          </p:cNvPicPr>
          <p:nvPr/>
        </p:nvPicPr>
        <p:blipFill>
          <a:blip r:embed="rId4" cstate="print"/>
          <a:srcRect/>
          <a:stretch>
            <a:fillRect/>
          </a:stretch>
        </p:blipFill>
        <p:spPr bwMode="auto">
          <a:xfrm>
            <a:off x="568244" y="1295400"/>
            <a:ext cx="2906476" cy="5105400"/>
          </a:xfrm>
          <a:prstGeom prst="rect">
            <a:avLst/>
          </a:prstGeom>
          <a:noFill/>
          <a:ln w="9525">
            <a:solidFill>
              <a:schemeClr val="bg1"/>
            </a:solidFill>
            <a:miter lim="800000"/>
            <a:headEnd/>
            <a:tailEnd/>
          </a:ln>
          <a:effectLst/>
        </p:spPr>
      </p:pic>
      <p:sp>
        <p:nvSpPr>
          <p:cNvPr id="5" name="Title 4"/>
          <p:cNvSpPr>
            <a:spLocks noGrp="1"/>
          </p:cNvSpPr>
          <p:nvPr>
            <p:ph type="title"/>
          </p:nvPr>
        </p:nvSpPr>
        <p:spPr/>
        <p:txBody>
          <a:bodyPr/>
          <a:lstStyle/>
          <a:p>
            <a:r>
              <a:rPr lang="en-US" smtClean="0"/>
              <a:t>Next …</a:t>
            </a:r>
            <a:endParaRPr lang="en-US" dirty="0"/>
          </a:p>
        </p:txBody>
      </p:sp>
      <p:grpSp>
        <p:nvGrpSpPr>
          <p:cNvPr id="2" name="Group 66"/>
          <p:cNvGrpSpPr/>
          <p:nvPr/>
        </p:nvGrpSpPr>
        <p:grpSpPr>
          <a:xfrm>
            <a:off x="3592857" y="1282700"/>
            <a:ext cx="8268943" cy="1155700"/>
            <a:chOff x="3581400" y="1143000"/>
            <a:chExt cx="4537496" cy="1066800"/>
          </a:xfrm>
          <a:solidFill>
            <a:schemeClr val="accent2"/>
          </a:solidFill>
        </p:grpSpPr>
        <p:sp>
          <p:nvSpPr>
            <p:cNvPr id="67" name="Round Same Side Corner Rectangle 66"/>
            <p:cNvSpPr/>
            <p:nvPr/>
          </p:nvSpPr>
          <p:spPr bwMode="auto">
            <a:xfrm rot="5400000">
              <a:off x="5316748" y="-592348"/>
              <a:ext cx="1066800" cy="4537496"/>
            </a:xfrm>
            <a:prstGeom prst="round2SameRect">
              <a:avLst>
                <a:gd name="adj1" fmla="val 9399"/>
                <a:gd name="adj2" fmla="val 0"/>
              </a:avLst>
            </a:prstGeom>
            <a:grp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eaLnBrk="1" latinLnBrk="0" hangingPunct="1">
                <a:lnSpc>
                  <a:spcPct val="100000"/>
                </a:lnSpc>
                <a:buClrTx/>
                <a:buSzTx/>
                <a:buFontTx/>
                <a:buNone/>
                <a:tabLst/>
              </a:pPr>
              <a:r>
                <a:rPr lang="en-US" b="0" smtClean="0">
                  <a:solidFill>
                    <a:schemeClr val="bg1"/>
                  </a:solidFill>
                  <a:latin typeface="Helvetica" pitchFamily="34" charset="0"/>
                </a:rPr>
                <a:t> </a:t>
              </a:r>
              <a:endParaRPr lang="en-US" b="0" dirty="0" smtClean="0">
                <a:solidFill>
                  <a:schemeClr val="bg1"/>
                </a:solidFill>
                <a:latin typeface="Helvetica" pitchFamily="34" charset="0"/>
              </a:endParaRPr>
            </a:p>
          </p:txBody>
        </p:sp>
        <p:sp>
          <p:nvSpPr>
            <p:cNvPr id="69" name="TextBox 68"/>
            <p:cNvSpPr txBox="1"/>
            <p:nvPr/>
          </p:nvSpPr>
          <p:spPr>
            <a:xfrm>
              <a:off x="3645308" y="1292645"/>
              <a:ext cx="4409679" cy="710253"/>
            </a:xfrm>
            <a:prstGeom prst="rect">
              <a:avLst/>
            </a:prstGeom>
            <a:grpFill/>
          </p:spPr>
          <p:txBody>
            <a:bodyPr wrap="square" rtlCol="0" anchor="ctr">
              <a:spAutoFit/>
            </a:bodyPr>
            <a:lstStyle/>
            <a:p>
              <a:pPr algn="ctr"/>
              <a:r>
                <a:rPr lang="en-US" sz="4400" smtClean="0">
                  <a:latin typeface="+mj-lt"/>
                </a:rPr>
                <a:t>Moving forward …</a:t>
              </a:r>
              <a:endParaRPr lang="en-US" sz="4400" dirty="0">
                <a:latin typeface="+mj-lt"/>
              </a:endParaRPr>
            </a:p>
          </p:txBody>
        </p:sp>
      </p:grpSp>
      <p:sp>
        <p:nvSpPr>
          <p:cNvPr id="11" name="Content Placeholder 1"/>
          <p:cNvSpPr>
            <a:spLocks noGrp="1"/>
          </p:cNvSpPr>
          <p:nvPr>
            <p:ph idx="1"/>
          </p:nvPr>
        </p:nvSpPr>
        <p:spPr>
          <a:xfrm>
            <a:off x="3889905" y="2559125"/>
            <a:ext cx="7973544" cy="763286"/>
          </a:xfrm>
        </p:spPr>
        <p:txBody>
          <a:bodyPr/>
          <a:lstStyle/>
          <a:p>
            <a:pPr marL="342900" indent="-342900">
              <a:lnSpc>
                <a:spcPct val="100000"/>
              </a:lnSpc>
              <a:buClr>
                <a:schemeClr val="accent2">
                  <a:lumMod val="75000"/>
                </a:schemeClr>
              </a:buClr>
              <a:buSzPct val="120000"/>
              <a:buFontTx/>
              <a:buChar char="●"/>
              <a:defRPr/>
            </a:pPr>
            <a:r>
              <a:rPr lang="en-US" sz="2800" kern="0" smtClean="0">
                <a:solidFill>
                  <a:schemeClr val="bg1">
                    <a:lumMod val="75000"/>
                    <a:lumOff val="25000"/>
                  </a:schemeClr>
                </a:solidFill>
                <a:latin typeface="+mj-lt"/>
              </a:rPr>
              <a:t>Decision-theoretic engagement models</a:t>
            </a:r>
          </a:p>
          <a:p>
            <a:pPr marL="860425" lvl="1" indent="-342900">
              <a:lnSpc>
                <a:spcPct val="100000"/>
              </a:lnSpc>
              <a:buClr>
                <a:schemeClr val="accent2">
                  <a:lumMod val="75000"/>
                </a:schemeClr>
              </a:buClr>
              <a:buSzPct val="120000"/>
              <a:buFontTx/>
              <a:buChar char="●"/>
              <a:defRPr/>
            </a:pPr>
            <a:r>
              <a:rPr lang="en-US" sz="1800" kern="0" smtClean="0">
                <a:solidFill>
                  <a:schemeClr val="bg1">
                    <a:lumMod val="75000"/>
                    <a:lumOff val="25000"/>
                  </a:schemeClr>
                </a:solidFill>
                <a:latin typeface="+mj-lt"/>
              </a:rPr>
              <a:t>Balancing costs for waiting, interacting, frustrations</a:t>
            </a:r>
          </a:p>
        </p:txBody>
      </p:sp>
      <p:sp>
        <p:nvSpPr>
          <p:cNvPr id="10" name="Content Placeholder 1"/>
          <p:cNvSpPr txBox="1">
            <a:spLocks/>
          </p:cNvSpPr>
          <p:nvPr/>
        </p:nvSpPr>
        <p:spPr bwMode="auto">
          <a:xfrm>
            <a:off x="3887923" y="3400290"/>
            <a:ext cx="7973544" cy="40134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42900" marR="0" lvl="0" indent="-342900" algn="l" defTabSz="912813" rtl="0" eaLnBrk="1" fontAlgn="base" latinLnBrk="0" hangingPunct="1">
              <a:lnSpc>
                <a:spcPct val="100000"/>
              </a:lnSpc>
              <a:spcBef>
                <a:spcPct val="20000"/>
              </a:spcBef>
              <a:spcAft>
                <a:spcPct val="0"/>
              </a:spcAft>
              <a:buClr>
                <a:schemeClr val="accent2">
                  <a:lumMod val="75000"/>
                </a:schemeClr>
              </a:buClr>
              <a:buSzPct val="120000"/>
              <a:buFontTx/>
              <a:buChar char="●"/>
              <a:tabLst/>
              <a:defRPr/>
            </a:pPr>
            <a:r>
              <a:rPr kumimoji="0" lang="en-US" sz="2800" b="0" i="0" u="none" strike="noStrike" kern="0" cap="none" spc="0" normalizeH="0" baseline="0" noProof="0" smtClean="0">
                <a:ln>
                  <a:noFill/>
                </a:ln>
                <a:solidFill>
                  <a:schemeClr val="bg1">
                    <a:lumMod val="75000"/>
                    <a:lumOff val="25000"/>
                  </a:schemeClr>
                </a:solidFill>
                <a:effectLst/>
                <a:uLnTx/>
                <a:uFillTx/>
                <a:latin typeface="+mj-lt"/>
                <a:ea typeface="+mn-ea"/>
                <a:cs typeface="+mn-cs"/>
              </a:rPr>
              <a:t>Conversational scene analysis</a:t>
            </a:r>
          </a:p>
          <a:p>
            <a:pPr marL="860425" marR="0" lvl="1" indent="-342900" algn="l" defTabSz="912813" rtl="0" eaLnBrk="1" fontAlgn="base" latinLnBrk="0" hangingPunct="1">
              <a:lnSpc>
                <a:spcPct val="100000"/>
              </a:lnSpc>
              <a:spcBef>
                <a:spcPct val="20000"/>
              </a:spcBef>
              <a:spcAft>
                <a:spcPct val="0"/>
              </a:spcAft>
              <a:buClr>
                <a:schemeClr val="accent2">
                  <a:lumMod val="75000"/>
                </a:schemeClr>
              </a:buClr>
              <a:buSzPct val="120000"/>
              <a:buFontTx/>
              <a:buChar char="●"/>
              <a:tabLst/>
              <a:defRPr/>
            </a:pPr>
            <a:r>
              <a:rPr kumimoji="0" lang="en-US" b="0" i="0" u="none" strike="noStrike" kern="0" cap="none" spc="0" normalizeH="0" baseline="0" noProof="0" smtClean="0">
                <a:ln>
                  <a:noFill/>
                </a:ln>
                <a:solidFill>
                  <a:schemeClr val="bg1">
                    <a:lumMod val="75000"/>
                    <a:lumOff val="25000"/>
                  </a:schemeClr>
                </a:solidFill>
                <a:effectLst/>
                <a:uLnTx/>
                <a:uFillTx/>
                <a:latin typeface="+mj-lt"/>
                <a:ea typeface="+mn-ea"/>
                <a:cs typeface="+mn-cs"/>
              </a:rPr>
              <a:t>Spatio-temporal trajectory reasoning, intention recognition</a:t>
            </a:r>
          </a:p>
          <a:p>
            <a:pPr marL="342900" marR="0" lvl="0" indent="-342900" algn="l" defTabSz="912813" rtl="0" eaLnBrk="1" fontAlgn="base" latinLnBrk="0" hangingPunct="1">
              <a:lnSpc>
                <a:spcPct val="100000"/>
              </a:lnSpc>
              <a:spcBef>
                <a:spcPct val="20000"/>
              </a:spcBef>
              <a:spcAft>
                <a:spcPct val="0"/>
              </a:spcAft>
              <a:buClr>
                <a:schemeClr val="accent2">
                  <a:lumMod val="75000"/>
                </a:schemeClr>
              </a:buClr>
              <a:buSzPct val="120000"/>
              <a:buFontTx/>
              <a:buChar char="●"/>
              <a:tabLst/>
              <a:defRPr/>
            </a:pPr>
            <a:r>
              <a:rPr kumimoji="0" lang="en-US" sz="2800" b="0" i="0" u="none" strike="noStrike" kern="0" cap="none" spc="0" normalizeH="0" baseline="0" noProof="0" smtClean="0">
                <a:ln>
                  <a:noFill/>
                </a:ln>
                <a:solidFill>
                  <a:schemeClr val="bg1">
                    <a:lumMod val="75000"/>
                    <a:lumOff val="25000"/>
                  </a:schemeClr>
                </a:solidFill>
                <a:effectLst/>
                <a:uLnTx/>
                <a:uFillTx/>
                <a:latin typeface="+mj-lt"/>
                <a:ea typeface="+mn-ea"/>
                <a:cs typeface="+mn-cs"/>
              </a:rPr>
              <a:t>Natural behavioral models</a:t>
            </a:r>
          </a:p>
          <a:p>
            <a:pPr marL="860425" marR="0" lvl="1" indent="-342900" algn="l" defTabSz="912813" rtl="0" eaLnBrk="1" fontAlgn="base" latinLnBrk="0" hangingPunct="1">
              <a:lnSpc>
                <a:spcPct val="100000"/>
              </a:lnSpc>
              <a:spcBef>
                <a:spcPct val="20000"/>
              </a:spcBef>
              <a:spcAft>
                <a:spcPct val="0"/>
              </a:spcAft>
              <a:buClr>
                <a:schemeClr val="accent2">
                  <a:lumMod val="75000"/>
                </a:schemeClr>
              </a:buClr>
              <a:buSzPct val="120000"/>
              <a:buFontTx/>
              <a:buChar char="●"/>
              <a:tabLst/>
              <a:defRPr/>
            </a:pPr>
            <a:r>
              <a:rPr kumimoji="0" lang="en-US" b="0" i="0" u="none" strike="noStrike" kern="0" cap="none" spc="0" normalizeH="0" baseline="0" noProof="0" smtClean="0">
                <a:ln>
                  <a:noFill/>
                </a:ln>
                <a:solidFill>
                  <a:schemeClr val="bg1">
                    <a:lumMod val="75000"/>
                    <a:lumOff val="25000"/>
                  </a:schemeClr>
                </a:solidFill>
                <a:effectLst/>
                <a:uLnTx/>
                <a:uFillTx/>
                <a:latin typeface="+mj-lt"/>
                <a:ea typeface="+mn-ea"/>
                <a:cs typeface="+mn-cs"/>
              </a:rPr>
              <a:t>Coordinated and scene-driven models for pose, gesture, gaze</a:t>
            </a:r>
          </a:p>
          <a:p>
            <a:pPr marL="342900" marR="0" lvl="0" indent="-342900" algn="l" defTabSz="912813" rtl="0" eaLnBrk="1" fontAlgn="base" latinLnBrk="0" hangingPunct="1">
              <a:lnSpc>
                <a:spcPct val="100000"/>
              </a:lnSpc>
              <a:spcBef>
                <a:spcPct val="20000"/>
              </a:spcBef>
              <a:spcAft>
                <a:spcPct val="0"/>
              </a:spcAft>
              <a:buClr>
                <a:schemeClr val="accent2">
                  <a:lumMod val="75000"/>
                </a:schemeClr>
              </a:buClr>
              <a:buSzPct val="120000"/>
              <a:buFontTx/>
              <a:buChar char="●"/>
              <a:tabLst/>
              <a:defRPr/>
            </a:pPr>
            <a:r>
              <a:rPr kumimoji="0" lang="en-US" sz="2800" b="0" i="0" u="none" strike="noStrike" kern="0" cap="none" spc="0" normalizeH="0" baseline="0" noProof="0" smtClean="0">
                <a:ln>
                  <a:noFill/>
                </a:ln>
                <a:solidFill>
                  <a:schemeClr val="bg1">
                    <a:lumMod val="75000"/>
                    <a:lumOff val="25000"/>
                  </a:schemeClr>
                </a:solidFill>
                <a:effectLst/>
                <a:uLnTx/>
                <a:uFillTx/>
                <a:latin typeface="+mj-lt"/>
                <a:ea typeface="+mn-ea"/>
                <a:cs typeface="+mn-cs"/>
              </a:rPr>
              <a:t>Social interaction skills</a:t>
            </a:r>
          </a:p>
          <a:p>
            <a:pPr marL="860425" marR="0" lvl="1" indent="-342900" algn="l" defTabSz="912813" rtl="0" eaLnBrk="1" fontAlgn="base" latinLnBrk="0" hangingPunct="1">
              <a:lnSpc>
                <a:spcPct val="100000"/>
              </a:lnSpc>
              <a:spcBef>
                <a:spcPct val="20000"/>
              </a:spcBef>
              <a:spcAft>
                <a:spcPct val="0"/>
              </a:spcAft>
              <a:buClr>
                <a:schemeClr val="accent2">
                  <a:lumMod val="75000"/>
                </a:schemeClr>
              </a:buClr>
              <a:buSzPct val="120000"/>
              <a:buFontTx/>
              <a:buChar char="●"/>
              <a:tabLst/>
              <a:defRPr/>
            </a:pPr>
            <a:r>
              <a:rPr kumimoji="0" lang="en-US" b="0" i="0" u="none" strike="noStrike" kern="0" cap="none" spc="0" normalizeH="0" baseline="0" noProof="0" smtClean="0">
                <a:ln>
                  <a:noFill/>
                </a:ln>
                <a:solidFill>
                  <a:schemeClr val="bg1">
                    <a:lumMod val="75000"/>
                    <a:lumOff val="25000"/>
                  </a:schemeClr>
                </a:solidFill>
                <a:effectLst/>
                <a:uLnTx/>
                <a:uFillTx/>
                <a:latin typeface="+mj-lt"/>
                <a:ea typeface="+mn-ea"/>
                <a:cs typeface="+mn-cs"/>
              </a:rPr>
              <a:t>Balancing chit-chat and task-oriented dialog</a:t>
            </a:r>
          </a:p>
          <a:p>
            <a:pPr marL="342900" marR="0" lvl="0" indent="-342900" algn="l" defTabSz="912813" rtl="0" eaLnBrk="1" fontAlgn="base" latinLnBrk="0" hangingPunct="1">
              <a:lnSpc>
                <a:spcPct val="100000"/>
              </a:lnSpc>
              <a:spcBef>
                <a:spcPct val="20000"/>
              </a:spcBef>
              <a:spcAft>
                <a:spcPct val="0"/>
              </a:spcAft>
              <a:buClr>
                <a:schemeClr val="accent2">
                  <a:lumMod val="75000"/>
                </a:schemeClr>
              </a:buClr>
              <a:buSzPct val="120000"/>
              <a:buFontTx/>
              <a:buChar char="●"/>
              <a:tabLst/>
              <a:defRPr/>
            </a:pPr>
            <a:r>
              <a:rPr kumimoji="0" lang="en-US" sz="2800" b="0" i="0" u="none" strike="noStrike" kern="0" cap="none" spc="0" normalizeH="0" baseline="0" noProof="0" smtClean="0">
                <a:ln>
                  <a:noFill/>
                </a:ln>
                <a:solidFill>
                  <a:schemeClr val="bg1">
                    <a:lumMod val="75000"/>
                    <a:lumOff val="25000"/>
                  </a:schemeClr>
                </a:solidFill>
                <a:effectLst/>
                <a:uLnTx/>
                <a:uFillTx/>
                <a:latin typeface="+mj-lt"/>
                <a:ea typeface="+mn-ea"/>
                <a:cs typeface="+mn-cs"/>
              </a:rPr>
              <a:t>Life-long learning and adaptation</a:t>
            </a:r>
          </a:p>
          <a:p>
            <a:pPr marL="342900" marR="0" lvl="0" indent="-342900" algn="l" defTabSz="912813" rtl="0" eaLnBrk="1" fontAlgn="base" latinLnBrk="0" hangingPunct="1">
              <a:lnSpc>
                <a:spcPct val="100000"/>
              </a:lnSpc>
              <a:spcBef>
                <a:spcPct val="20000"/>
              </a:spcBef>
              <a:spcAft>
                <a:spcPct val="0"/>
              </a:spcAft>
              <a:buClr>
                <a:schemeClr val="accent2">
                  <a:lumMod val="75000"/>
                </a:schemeClr>
              </a:buClr>
              <a:buSzPct val="120000"/>
              <a:buFontTx/>
              <a:buChar char="●"/>
              <a:tabLst/>
              <a:defRPr/>
            </a:pPr>
            <a:endParaRPr kumimoji="0" lang="en-US" sz="2800" b="0" i="0" u="none" strike="noStrike" kern="0" cap="none" spc="0" normalizeH="0" baseline="0" noProof="0" smtClean="0">
              <a:ln>
                <a:noFill/>
              </a:ln>
              <a:solidFill>
                <a:schemeClr val="bg1">
                  <a:lumMod val="75000"/>
                  <a:lumOff val="25000"/>
                </a:schemeClr>
              </a:solidFill>
              <a:effectLst/>
              <a:uLnTx/>
              <a:uFillTx/>
              <a:latin typeface="+mj-lt"/>
              <a:ea typeface="+mn-ea"/>
              <a:cs typeface="+mn-cs"/>
            </a:endParaRPr>
          </a:p>
          <a:p>
            <a:pPr marL="342900" marR="0" lvl="0" indent="-342900" algn="l" defTabSz="912813" rtl="0" eaLnBrk="1" fontAlgn="base" latinLnBrk="0" hangingPunct="1">
              <a:lnSpc>
                <a:spcPct val="100000"/>
              </a:lnSpc>
              <a:spcBef>
                <a:spcPct val="20000"/>
              </a:spcBef>
              <a:spcAft>
                <a:spcPct val="0"/>
              </a:spcAft>
              <a:buClr>
                <a:schemeClr val="accent2">
                  <a:lumMod val="75000"/>
                </a:schemeClr>
              </a:buClr>
              <a:buSzPct val="120000"/>
              <a:buFontTx/>
              <a:buChar char="●"/>
              <a:tabLst/>
              <a:defRPr/>
            </a:pPr>
            <a:endParaRPr kumimoji="0" lang="en-US" sz="2800" b="0" i="0" u="none" strike="noStrike" kern="0" cap="none" spc="0" normalizeH="0" baseline="0" noProof="0" dirty="0" smtClean="0">
              <a:ln>
                <a:noFill/>
              </a:ln>
              <a:solidFill>
                <a:schemeClr val="bg1">
                  <a:lumMod val="75000"/>
                  <a:lumOff val="25000"/>
                </a:schemeClr>
              </a:solidFill>
              <a:effectLst/>
              <a:uLnTx/>
              <a:uFillTx/>
              <a:latin typeface="+mj-lt"/>
              <a:ea typeface="+mn-ea"/>
              <a:cs typeface="+mn-cs"/>
            </a:endParaRPr>
          </a:p>
        </p:txBody>
      </p:sp>
    </p:spTree>
    <p:custDataLst>
      <p:tags r:id="rId1"/>
    </p:custDataLst>
  </p:cSld>
  <p:clrMapOvr>
    <a:masterClrMapping/>
  </p:clrMapOvr>
  <p:transition advTm="10007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200"/>
                                        <p:tgtEl>
                                          <p:spTgt spid="1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2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200"/>
                                        <p:tgtEl>
                                          <p:spTgt spid="10">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200"/>
                                        <p:tgtEl>
                                          <p:spTgt spid="10">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200"/>
                                        <p:tgtEl>
                                          <p:spTgt spid="10">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animEffect transition="in" filter="fade">
                                      <p:cBhvr>
                                        <p:cTn id="34" dur="200"/>
                                        <p:tgtEl>
                                          <p:spTgt spid="10">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animEffect transition="in" filter="fade">
                                      <p:cBhvr>
                                        <p:cTn id="39" dur="2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Program Files\Microsoft Resource DVD Artwork\DVD_ART\BoxShots_Logos\MICROSOFT\Microsoft logo with new tagline black.png"/>
          <p:cNvPicPr>
            <a:picLocks noChangeAspect="1" noChangeArrowheads="1"/>
          </p:cNvPicPr>
          <p:nvPr/>
        </p:nvPicPr>
        <p:blipFill>
          <a:blip r:embed="rId3"/>
          <a:srcRect/>
          <a:stretch>
            <a:fillRect/>
          </a:stretch>
        </p:blipFill>
        <p:spPr bwMode="auto">
          <a:xfrm>
            <a:off x="3021013" y="2762250"/>
            <a:ext cx="6146800" cy="1333500"/>
          </a:xfrm>
          <a:prstGeom prst="rect">
            <a:avLst/>
          </a:prstGeom>
          <a:noFill/>
          <a:ln w="9525">
            <a:noFill/>
            <a:miter lim="800000"/>
            <a:headEnd/>
            <a:tailEnd/>
          </a:ln>
        </p:spPr>
      </p:pic>
      <p:sp>
        <p:nvSpPr>
          <p:cNvPr id="23555" name="Text Box 3"/>
          <p:cNvSpPr txBox="1">
            <a:spLocks noChangeArrowheads="1"/>
          </p:cNvSpPr>
          <p:nvPr/>
        </p:nvSpPr>
        <p:spPr bwMode="blackWhite">
          <a:xfrm>
            <a:off x="508000" y="6083300"/>
            <a:ext cx="11172825" cy="41592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dirty="0">
                <a:solidFill>
                  <a:schemeClr val="bg1"/>
                </a:solidFill>
                <a:latin typeface="Segoe" pitchFamily="34" charset="0"/>
                <a:cs typeface="Arial" pitchFamily="34" charset="0"/>
              </a:rPr>
              <a:t>© </a:t>
            </a:r>
            <a:r>
              <a:rPr lang="en-US" sz="700" dirty="0" smtClean="0">
                <a:solidFill>
                  <a:schemeClr val="bg1"/>
                </a:solidFill>
                <a:latin typeface="Segoe" pitchFamily="34" charset="0"/>
                <a:cs typeface="Arial" pitchFamily="34" charset="0"/>
              </a:rPr>
              <a:t>2008 </a:t>
            </a:r>
            <a:r>
              <a:rPr lang="en-US" sz="700" dirty="0">
                <a:solidFill>
                  <a:schemeClr val="bg1"/>
                </a:solidFill>
                <a:latin typeface="Segoe" pitchFamily="34" charset="0"/>
                <a:cs typeface="Arial" pitchFamily="34" charset="0"/>
              </a:rPr>
              <a:t>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9190389" y="738336"/>
            <a:ext cx="2758721" cy="5903763"/>
            <a:chOff x="9203089" y="725636"/>
            <a:chExt cx="2758721" cy="5903763"/>
          </a:xfrm>
        </p:grpSpPr>
        <p:sp>
          <p:nvSpPr>
            <p:cNvPr id="32" name="Round Same Side Corner Rectangle 31"/>
            <p:cNvSpPr/>
            <p:nvPr/>
          </p:nvSpPr>
          <p:spPr bwMode="auto">
            <a:xfrm rot="10800000">
              <a:off x="9203089" y="725636"/>
              <a:ext cx="2758721" cy="5903763"/>
            </a:xfrm>
            <a:prstGeom prst="round2SameRect">
              <a:avLst>
                <a:gd name="adj1" fmla="val 6086"/>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grpSp>
          <p:nvGrpSpPr>
            <p:cNvPr id="5" name="Group 49"/>
            <p:cNvGrpSpPr/>
            <p:nvPr/>
          </p:nvGrpSpPr>
          <p:grpSpPr>
            <a:xfrm>
              <a:off x="9348095" y="800100"/>
              <a:ext cx="2451556" cy="5676900"/>
              <a:chOff x="7012898" y="1740876"/>
              <a:chExt cx="1580344" cy="4507524"/>
            </a:xfrm>
          </p:grpSpPr>
          <p:pic>
            <p:nvPicPr>
              <p:cNvPr id="51" name="Picture 3"/>
              <p:cNvPicPr>
                <a:picLocks noChangeAspect="1" noChangeArrowheads="1"/>
              </p:cNvPicPr>
              <p:nvPr/>
            </p:nvPicPr>
            <p:blipFill>
              <a:blip r:embed="rId3" cstate="print"/>
              <a:srcRect/>
              <a:stretch>
                <a:fillRect/>
              </a:stretch>
            </p:blipFill>
            <p:spPr bwMode="auto">
              <a:xfrm>
                <a:off x="7523893" y="5550876"/>
                <a:ext cx="646144" cy="693386"/>
              </a:xfrm>
              <a:prstGeom prst="rect">
                <a:avLst/>
              </a:prstGeom>
              <a:noFill/>
              <a:ln w="6350">
                <a:solidFill>
                  <a:schemeClr val="bg1"/>
                </a:solidFill>
                <a:miter lim="800000"/>
                <a:headEnd/>
                <a:tailEnd/>
              </a:ln>
              <a:effectLst/>
            </p:spPr>
          </p:pic>
          <p:pic>
            <p:nvPicPr>
              <p:cNvPr id="52" name="Picture 3" descr="D:\My Talks\MXi3Vertical.jpg"/>
              <p:cNvPicPr>
                <a:picLocks noChangeAspect="1" noChangeArrowheads="1"/>
              </p:cNvPicPr>
              <p:nvPr/>
            </p:nvPicPr>
            <p:blipFill>
              <a:blip r:embed="rId4" cstate="print"/>
              <a:srcRect/>
              <a:stretch>
                <a:fillRect/>
              </a:stretch>
            </p:blipFill>
            <p:spPr bwMode="auto">
              <a:xfrm>
                <a:off x="8219687" y="5542600"/>
                <a:ext cx="373555" cy="701662"/>
              </a:xfrm>
              <a:prstGeom prst="rect">
                <a:avLst/>
              </a:prstGeom>
              <a:noFill/>
              <a:ln w="6350">
                <a:solidFill>
                  <a:schemeClr val="bg1"/>
                </a:solidFill>
                <a:miter lim="800000"/>
                <a:headEnd/>
                <a:tailEnd/>
              </a:ln>
              <a:effectLst/>
            </p:spPr>
          </p:pic>
          <p:pic>
            <p:nvPicPr>
              <p:cNvPr id="53" name="Picture 2" descr="D:\My Talks\2007_07_adb1.jpg"/>
              <p:cNvPicPr>
                <a:picLocks noChangeAspect="1" noChangeArrowheads="1"/>
              </p:cNvPicPr>
              <p:nvPr/>
            </p:nvPicPr>
            <p:blipFill>
              <a:blip r:embed="rId5" cstate="print"/>
              <a:srcRect/>
              <a:stretch>
                <a:fillRect/>
              </a:stretch>
            </p:blipFill>
            <p:spPr bwMode="auto">
              <a:xfrm>
                <a:off x="7029451" y="1743214"/>
                <a:ext cx="1143000" cy="693015"/>
              </a:xfrm>
              <a:prstGeom prst="rect">
                <a:avLst/>
              </a:prstGeom>
              <a:noFill/>
              <a:ln w="6350">
                <a:solidFill>
                  <a:schemeClr val="bg1"/>
                </a:solidFill>
                <a:miter lim="800000"/>
                <a:headEnd/>
                <a:tailEnd/>
              </a:ln>
              <a:effectLst/>
            </p:spPr>
          </p:pic>
          <p:pic>
            <p:nvPicPr>
              <p:cNvPr id="54" name="Picture 4" descr="D:\My Talks\hospital_robot.jpg"/>
              <p:cNvPicPr>
                <a:picLocks noChangeAspect="1" noChangeArrowheads="1"/>
              </p:cNvPicPr>
              <p:nvPr/>
            </p:nvPicPr>
            <p:blipFill>
              <a:blip r:embed="rId6" cstate="print"/>
              <a:srcRect/>
              <a:stretch>
                <a:fillRect/>
              </a:stretch>
            </p:blipFill>
            <p:spPr bwMode="auto">
              <a:xfrm>
                <a:off x="7012898" y="5555014"/>
                <a:ext cx="457200" cy="693386"/>
              </a:xfrm>
              <a:prstGeom prst="rect">
                <a:avLst/>
              </a:prstGeom>
              <a:noFill/>
              <a:ln w="6350">
                <a:solidFill>
                  <a:schemeClr val="bg1"/>
                </a:solidFill>
                <a:miter lim="800000"/>
                <a:headEnd/>
                <a:tailEnd/>
              </a:ln>
              <a:effectLst/>
            </p:spPr>
          </p:pic>
          <p:pic>
            <p:nvPicPr>
              <p:cNvPr id="55" name="Picture 2" descr="D:\My Talks\263EBB28-E7F2-99DF-385C6CEB41D9C8E4_1.jpg"/>
              <p:cNvPicPr>
                <a:picLocks noChangeAspect="1" noChangeArrowheads="1"/>
              </p:cNvPicPr>
              <p:nvPr/>
            </p:nvPicPr>
            <p:blipFill>
              <a:blip r:embed="rId7" cstate="print"/>
              <a:srcRect/>
              <a:stretch>
                <a:fillRect/>
              </a:stretch>
            </p:blipFill>
            <p:spPr bwMode="auto">
              <a:xfrm>
                <a:off x="7012898" y="4031014"/>
                <a:ext cx="861380" cy="694765"/>
              </a:xfrm>
              <a:prstGeom prst="rect">
                <a:avLst/>
              </a:prstGeom>
              <a:noFill/>
              <a:ln>
                <a:solidFill>
                  <a:schemeClr val="bg1"/>
                </a:solidFill>
              </a:ln>
            </p:spPr>
          </p:pic>
          <p:pic>
            <p:nvPicPr>
              <p:cNvPr id="56" name="Picture 6" descr="D:\My Talks\doctor-02.jpg"/>
              <p:cNvPicPr>
                <a:picLocks noChangeAspect="1" noChangeArrowheads="1"/>
              </p:cNvPicPr>
              <p:nvPr/>
            </p:nvPicPr>
            <p:blipFill>
              <a:blip r:embed="rId8" cstate="print"/>
              <a:srcRect/>
              <a:stretch>
                <a:fillRect/>
              </a:stretch>
            </p:blipFill>
            <p:spPr bwMode="auto">
              <a:xfrm>
                <a:off x="7930577" y="4784739"/>
                <a:ext cx="657693" cy="702352"/>
              </a:xfrm>
              <a:prstGeom prst="rect">
                <a:avLst/>
              </a:prstGeom>
              <a:noFill/>
              <a:ln>
                <a:solidFill>
                  <a:schemeClr val="bg1"/>
                </a:solidFill>
              </a:ln>
            </p:spPr>
          </p:pic>
          <p:pic>
            <p:nvPicPr>
              <p:cNvPr id="57" name="Picture 9" descr="http://www.nextgenmd.org/vol2-5/pictures/davinci1.jpg"/>
              <p:cNvPicPr>
                <a:picLocks noChangeAspect="1" noChangeArrowheads="1"/>
              </p:cNvPicPr>
              <p:nvPr/>
            </p:nvPicPr>
            <p:blipFill>
              <a:blip r:embed="rId9" cstate="print"/>
              <a:srcRect/>
              <a:stretch>
                <a:fillRect/>
              </a:stretch>
            </p:blipFill>
            <p:spPr bwMode="auto">
              <a:xfrm>
                <a:off x="7029450" y="2506202"/>
                <a:ext cx="1557647" cy="709369"/>
              </a:xfrm>
              <a:prstGeom prst="rect">
                <a:avLst/>
              </a:prstGeom>
              <a:noFill/>
              <a:ln w="6350">
                <a:solidFill>
                  <a:schemeClr val="bg1"/>
                </a:solidFill>
                <a:miter lim="800000"/>
                <a:headEnd/>
                <a:tailEnd/>
              </a:ln>
              <a:effectLst/>
            </p:spPr>
          </p:pic>
          <p:pic>
            <p:nvPicPr>
              <p:cNvPr id="58" name="Picture 3"/>
              <p:cNvPicPr>
                <a:picLocks noChangeAspect="1" noChangeArrowheads="1"/>
              </p:cNvPicPr>
              <p:nvPr/>
            </p:nvPicPr>
            <p:blipFill>
              <a:blip r:embed="rId10" cstate="print"/>
              <a:srcRect/>
              <a:stretch>
                <a:fillRect/>
              </a:stretch>
            </p:blipFill>
            <p:spPr bwMode="auto">
              <a:xfrm>
                <a:off x="8224898" y="1740876"/>
                <a:ext cx="368136" cy="700972"/>
              </a:xfrm>
              <a:prstGeom prst="rect">
                <a:avLst/>
              </a:prstGeom>
              <a:noFill/>
              <a:ln w="6350">
                <a:solidFill>
                  <a:schemeClr val="bg1"/>
                </a:solidFill>
                <a:miter lim="800000"/>
                <a:headEnd/>
                <a:tailEnd/>
              </a:ln>
              <a:effectLst/>
            </p:spPr>
          </p:pic>
          <p:pic>
            <p:nvPicPr>
              <p:cNvPr id="59" name="Picture 5" descr="D:\My Talks\robot-care-rounding.jpg"/>
              <p:cNvPicPr>
                <a:picLocks noChangeAspect="1" noChangeArrowheads="1"/>
              </p:cNvPicPr>
              <p:nvPr/>
            </p:nvPicPr>
            <p:blipFill>
              <a:blip r:embed="rId11" cstate="print"/>
              <a:srcRect/>
              <a:stretch>
                <a:fillRect/>
              </a:stretch>
            </p:blipFill>
            <p:spPr bwMode="auto">
              <a:xfrm>
                <a:off x="7012898" y="4789415"/>
                <a:ext cx="863371" cy="697676"/>
              </a:xfrm>
              <a:prstGeom prst="rect">
                <a:avLst/>
              </a:prstGeom>
              <a:noFill/>
              <a:ln>
                <a:solidFill>
                  <a:schemeClr val="bg1"/>
                </a:solidFill>
              </a:ln>
            </p:spPr>
          </p:pic>
          <p:pic>
            <p:nvPicPr>
              <p:cNvPr id="60" name="Picture 2" descr="http://www.gizmag.com/pictures/hero/7450_180607101817_3.jpg"/>
              <p:cNvPicPr>
                <a:picLocks noChangeAspect="1" noChangeArrowheads="1"/>
              </p:cNvPicPr>
              <p:nvPr/>
            </p:nvPicPr>
            <p:blipFill>
              <a:blip r:embed="rId12"/>
              <a:srcRect/>
              <a:stretch>
                <a:fillRect/>
              </a:stretch>
            </p:blipFill>
            <p:spPr bwMode="auto">
              <a:xfrm>
                <a:off x="7931436" y="4026876"/>
                <a:ext cx="655100" cy="703041"/>
              </a:xfrm>
              <a:prstGeom prst="rect">
                <a:avLst/>
              </a:prstGeom>
              <a:noFill/>
              <a:ln>
                <a:solidFill>
                  <a:schemeClr val="bg1"/>
                </a:solidFill>
              </a:ln>
            </p:spPr>
          </p:pic>
          <p:pic>
            <p:nvPicPr>
              <p:cNvPr id="61" name="Picture 60" descr="future-kitchen_large.jpg"/>
              <p:cNvPicPr>
                <a:picLocks noChangeAspect="1"/>
              </p:cNvPicPr>
              <p:nvPr/>
            </p:nvPicPr>
            <p:blipFill>
              <a:blip r:embed="rId13" cstate="print"/>
              <a:stretch>
                <a:fillRect/>
              </a:stretch>
            </p:blipFill>
            <p:spPr>
              <a:xfrm>
                <a:off x="7017037" y="3274996"/>
                <a:ext cx="913021" cy="693610"/>
              </a:xfrm>
              <a:prstGeom prst="rect">
                <a:avLst/>
              </a:prstGeom>
              <a:noFill/>
              <a:ln w="6350">
                <a:solidFill>
                  <a:schemeClr val="bg1"/>
                </a:solidFill>
                <a:miter lim="800000"/>
                <a:headEnd/>
                <a:tailEnd/>
              </a:ln>
              <a:effectLst/>
            </p:spPr>
          </p:pic>
          <p:pic>
            <p:nvPicPr>
              <p:cNvPr id="62" name="Picture 2"/>
              <p:cNvPicPr>
                <a:picLocks noChangeAspect="1" noChangeArrowheads="1"/>
              </p:cNvPicPr>
              <p:nvPr/>
            </p:nvPicPr>
            <p:blipFill>
              <a:blip r:embed="rId14" cstate="print"/>
              <a:srcRect/>
              <a:stretch>
                <a:fillRect/>
              </a:stretch>
            </p:blipFill>
            <p:spPr bwMode="auto">
              <a:xfrm>
                <a:off x="7986714" y="3273152"/>
                <a:ext cx="599688" cy="695454"/>
              </a:xfrm>
              <a:prstGeom prst="rect">
                <a:avLst/>
              </a:prstGeom>
              <a:noFill/>
              <a:ln w="6350">
                <a:solidFill>
                  <a:schemeClr val="bg1"/>
                </a:solidFill>
                <a:miter lim="800000"/>
                <a:headEnd/>
                <a:tailEnd/>
              </a:ln>
              <a:effectLst/>
            </p:spPr>
          </p:pic>
        </p:grpSp>
      </p:grpSp>
      <p:sp>
        <p:nvSpPr>
          <p:cNvPr id="3" name="Title 2"/>
          <p:cNvSpPr>
            <a:spLocks noGrp="1"/>
          </p:cNvSpPr>
          <p:nvPr>
            <p:ph type="title"/>
          </p:nvPr>
        </p:nvSpPr>
        <p:spPr/>
        <p:txBody>
          <a:bodyPr/>
          <a:lstStyle/>
          <a:p>
            <a:r>
              <a:rPr lang="en-US" smtClean="0"/>
              <a:t>Situated Interaction</a:t>
            </a:r>
            <a:endParaRPr lang="en-US"/>
          </a:p>
        </p:txBody>
      </p:sp>
      <p:sp>
        <p:nvSpPr>
          <p:cNvPr id="4" name="Round Same Side Corner Rectangle 3"/>
          <p:cNvSpPr/>
          <p:nvPr/>
        </p:nvSpPr>
        <p:spPr bwMode="auto">
          <a:xfrm>
            <a:off x="720504" y="1228928"/>
            <a:ext cx="3092057"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b="0" smtClean="0">
                <a:latin typeface="+mn-lt"/>
              </a:rPr>
              <a:t>Long term goal</a:t>
            </a:r>
            <a:endParaRPr kumimoji="0" lang="en-US" sz="3200" b="0" i="0" u="none" strike="noStrike" cap="none" normalizeH="0" baseline="0" dirty="0" smtClean="0">
              <a:ln>
                <a:noFill/>
              </a:ln>
              <a:effectLst/>
              <a:latin typeface="+mn-lt"/>
            </a:endParaRPr>
          </a:p>
        </p:txBody>
      </p:sp>
      <p:grpSp>
        <p:nvGrpSpPr>
          <p:cNvPr id="2" name="Group 29"/>
          <p:cNvGrpSpPr/>
          <p:nvPr/>
        </p:nvGrpSpPr>
        <p:grpSpPr>
          <a:xfrm>
            <a:off x="720504" y="1741638"/>
            <a:ext cx="7557734" cy="1109499"/>
            <a:chOff x="1219200" y="1731458"/>
            <a:chExt cx="5334000" cy="1059243"/>
          </a:xfrm>
        </p:grpSpPr>
        <p:sp>
          <p:nvSpPr>
            <p:cNvPr id="8" name="Round Same Side Corner Rectangle 7"/>
            <p:cNvSpPr/>
            <p:nvPr/>
          </p:nvSpPr>
          <p:spPr bwMode="auto">
            <a:xfrm rot="10800000">
              <a:off x="1219200" y="1731458"/>
              <a:ext cx="5334000" cy="1059243"/>
            </a:xfrm>
            <a:prstGeom prst="round2SameRect">
              <a:avLst>
                <a:gd name="adj1" fmla="val 10040"/>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sp>
          <p:nvSpPr>
            <p:cNvPr id="9" name="Content Placeholder 2"/>
            <p:cNvSpPr txBox="1">
              <a:spLocks/>
            </p:cNvSpPr>
            <p:nvPr/>
          </p:nvSpPr>
          <p:spPr bwMode="auto">
            <a:xfrm>
              <a:off x="1295718" y="1824087"/>
              <a:ext cx="5257481" cy="84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20000"/>
                </a:spcBef>
                <a:spcAft>
                  <a:spcPct val="0"/>
                </a:spcAft>
                <a:buClr>
                  <a:srgbClr val="A50021"/>
                </a:buClr>
                <a:buSzTx/>
                <a:tabLst/>
                <a:defRPr/>
              </a:pPr>
              <a:r>
                <a:rPr lang="en-US" sz="2400" kern="0" dirty="0" smtClean="0">
                  <a:solidFill>
                    <a:schemeClr val="bg1">
                      <a:lumMod val="75000"/>
                      <a:lumOff val="25000"/>
                    </a:schemeClr>
                  </a:solidFill>
                  <a:latin typeface="+mj-lt"/>
                </a:rPr>
                <a:t>E</a:t>
              </a:r>
              <a:r>
                <a:rPr lang="en-US" sz="2400" b="0" kern="0" smtClean="0">
                  <a:solidFill>
                    <a:schemeClr val="bg1">
                      <a:lumMod val="75000"/>
                      <a:lumOff val="25000"/>
                    </a:schemeClr>
                  </a:solidFill>
                  <a:latin typeface="+mj-lt"/>
                </a:rPr>
                <a:t>mbed </a:t>
              </a:r>
              <a:r>
                <a:rPr lang="en-US" sz="2400" b="0" kern="0" dirty="0" smtClean="0">
                  <a:solidFill>
                    <a:schemeClr val="bg1">
                      <a:lumMod val="75000"/>
                      <a:lumOff val="25000"/>
                    </a:schemeClr>
                  </a:solidFill>
                  <a:latin typeface="+mj-lt"/>
                </a:rPr>
                <a:t>interaction and computation deeply into the flow </a:t>
              </a:r>
              <a:r>
                <a:rPr lang="en-US" sz="2400" b="0" kern="0" smtClean="0">
                  <a:solidFill>
                    <a:schemeClr val="bg1">
                      <a:lumMod val="75000"/>
                      <a:lumOff val="25000"/>
                    </a:schemeClr>
                  </a:solidFill>
                  <a:latin typeface="+mj-lt"/>
                </a:rPr>
                <a:t>of everyday </a:t>
              </a:r>
              <a:r>
                <a:rPr lang="en-US" sz="2400" b="0" kern="0" dirty="0" smtClean="0">
                  <a:solidFill>
                    <a:schemeClr val="bg1">
                      <a:lumMod val="75000"/>
                      <a:lumOff val="25000"/>
                    </a:schemeClr>
                  </a:solidFill>
                  <a:latin typeface="+mj-lt"/>
                </a:rPr>
                <a:t>situations</a:t>
              </a:r>
              <a:r>
                <a:rPr lang="en-US" sz="2400" b="0" kern="0" smtClean="0">
                  <a:solidFill>
                    <a:schemeClr val="bg1">
                      <a:lumMod val="75000"/>
                      <a:lumOff val="25000"/>
                    </a:schemeClr>
                  </a:solidFill>
                  <a:latin typeface="+mj-lt"/>
                </a:rPr>
                <a:t>, tasks, </a:t>
              </a:r>
              <a:r>
                <a:rPr lang="en-US" sz="2400" b="0" kern="0" dirty="0" smtClean="0">
                  <a:solidFill>
                    <a:schemeClr val="bg1">
                      <a:lumMod val="75000"/>
                      <a:lumOff val="25000"/>
                    </a:schemeClr>
                  </a:solidFill>
                  <a:latin typeface="+mj-lt"/>
                </a:rPr>
                <a:t>and collaborations</a:t>
              </a:r>
            </a:p>
          </p:txBody>
        </p:sp>
      </p:grpSp>
      <p:cxnSp>
        <p:nvCxnSpPr>
          <p:cNvPr id="46" name="Elbow Connector 29"/>
          <p:cNvCxnSpPr/>
          <p:nvPr/>
        </p:nvCxnSpPr>
        <p:spPr bwMode="auto">
          <a:xfrm rot="5400000" flipH="1" flipV="1">
            <a:off x="7671697" y="1816463"/>
            <a:ext cx="2854654" cy="218021"/>
          </a:xfrm>
          <a:prstGeom prst="bentConnector3">
            <a:avLst>
              <a:gd name="adj1" fmla="val 100092"/>
            </a:avLst>
          </a:prstGeom>
          <a:solidFill>
            <a:schemeClr val="accent1"/>
          </a:solidFill>
          <a:ln w="19050" cap="flat" cmpd="sng" algn="ctr">
            <a:solidFill>
              <a:schemeClr val="accent2"/>
            </a:solidFill>
            <a:prstDash val="solid"/>
            <a:miter lim="800000"/>
            <a:headEnd type="none" w="med" len="med"/>
            <a:tailEnd type="none" w="med" len="med"/>
          </a:ln>
          <a:effectLst/>
        </p:spPr>
      </p:cxnSp>
      <p:sp>
        <p:nvSpPr>
          <p:cNvPr id="31" name="Round Same Side Corner Rectangle 30"/>
          <p:cNvSpPr/>
          <p:nvPr/>
        </p:nvSpPr>
        <p:spPr bwMode="auto">
          <a:xfrm>
            <a:off x="9192909" y="198336"/>
            <a:ext cx="2768903"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smtClean="0">
                <a:latin typeface="+mn-lt"/>
              </a:rPr>
              <a:t>E</a:t>
            </a:r>
            <a:r>
              <a:rPr lang="en-US" sz="2400" b="0" smtClean="0">
                <a:latin typeface="+mn-lt"/>
              </a:rPr>
              <a:t>xamples</a:t>
            </a:r>
            <a:endParaRPr kumimoji="0" lang="en-US" sz="3200" b="0" i="0" u="none" strike="noStrike" cap="none" normalizeH="0" baseline="0" dirty="0" smtClean="0">
              <a:ln>
                <a:noFill/>
              </a:ln>
              <a:effectLst/>
              <a:latin typeface="+mn-lt"/>
            </a:endParaRPr>
          </a:p>
        </p:txBody>
      </p:sp>
      <p:grpSp>
        <p:nvGrpSpPr>
          <p:cNvPr id="29" name="Group 28"/>
          <p:cNvGrpSpPr/>
          <p:nvPr/>
        </p:nvGrpSpPr>
        <p:grpSpPr>
          <a:xfrm>
            <a:off x="710767" y="3122640"/>
            <a:ext cx="8279245" cy="3260901"/>
            <a:chOff x="710767" y="3122640"/>
            <a:chExt cx="8430851" cy="3260901"/>
          </a:xfrm>
        </p:grpSpPr>
        <p:pic>
          <p:nvPicPr>
            <p:cNvPr id="28" name="Picture 2" descr="D:\My Talks\2007_07_adb1.jpg"/>
            <p:cNvPicPr>
              <a:picLocks noChangeAspect="1" noChangeArrowheads="1"/>
            </p:cNvPicPr>
            <p:nvPr/>
          </p:nvPicPr>
          <p:blipFill>
            <a:blip r:embed="rId15"/>
            <a:srcRect/>
            <a:stretch>
              <a:fillRect/>
            </a:stretch>
          </p:blipFill>
          <p:spPr bwMode="auto">
            <a:xfrm>
              <a:off x="710767" y="3639972"/>
              <a:ext cx="3812587" cy="2743569"/>
            </a:xfrm>
            <a:prstGeom prst="rect">
              <a:avLst/>
            </a:prstGeom>
            <a:solidFill>
              <a:schemeClr val="accent2"/>
            </a:solidFill>
            <a:ln w="12700" cap="flat" cmpd="sng" algn="ctr">
              <a:solidFill>
                <a:schemeClr val="bg1"/>
              </a:solidFill>
              <a:prstDash val="solid"/>
              <a:miter lim="800000"/>
              <a:headEnd type="none" w="med" len="med"/>
              <a:tailEnd type="none" w="med" len="med"/>
            </a:ln>
            <a:effectLst/>
          </p:spPr>
        </p:pic>
        <p:cxnSp>
          <p:nvCxnSpPr>
            <p:cNvPr id="47" name="Elbow Connector 46"/>
            <p:cNvCxnSpPr/>
            <p:nvPr/>
          </p:nvCxnSpPr>
          <p:spPr bwMode="auto">
            <a:xfrm flipV="1">
              <a:off x="3540868" y="3354426"/>
              <a:ext cx="5600750" cy="1619"/>
            </a:xfrm>
            <a:prstGeom prst="bentConnector3">
              <a:avLst>
                <a:gd name="adj1" fmla="val 50000"/>
              </a:avLst>
            </a:prstGeom>
            <a:solidFill>
              <a:schemeClr val="accent1"/>
            </a:solidFill>
            <a:ln w="19050" cap="flat" cmpd="sng" algn="ctr">
              <a:solidFill>
                <a:schemeClr val="accent2"/>
              </a:solidFill>
              <a:prstDash val="solid"/>
              <a:miter lim="800000"/>
              <a:headEnd type="none" w="med" len="med"/>
              <a:tailEnd type="none" w="med" len="med"/>
            </a:ln>
            <a:effectLst/>
          </p:spPr>
        </p:cxnSp>
        <p:sp>
          <p:nvSpPr>
            <p:cNvPr id="33" name="Round Same Side Corner Rectangle 32"/>
            <p:cNvSpPr/>
            <p:nvPr/>
          </p:nvSpPr>
          <p:spPr bwMode="auto">
            <a:xfrm>
              <a:off x="717256" y="3122640"/>
              <a:ext cx="3092057"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b="0" smtClean="0">
                  <a:latin typeface="+mn-lt"/>
                </a:rPr>
                <a:t>Interactive billboards</a:t>
              </a:r>
              <a:endParaRPr kumimoji="0" lang="en-US" sz="3200" b="0" i="0" u="none" strike="noStrike" cap="none" normalizeH="0" baseline="0" dirty="0" smtClean="0">
                <a:ln>
                  <a:noFill/>
                </a:ln>
                <a:effectLst/>
                <a:latin typeface="+mn-lt"/>
              </a:endParaRPr>
            </a:p>
          </p:txBody>
        </p:sp>
      </p:grpSp>
      <p:sp>
        <p:nvSpPr>
          <p:cNvPr id="26" name="Rectangle 25"/>
          <p:cNvSpPr/>
          <p:nvPr/>
        </p:nvSpPr>
        <p:spPr bwMode="auto">
          <a:xfrm>
            <a:off x="11204905" y="800100"/>
            <a:ext cx="645253" cy="945589"/>
          </a:xfrm>
          <a:prstGeom prst="rect">
            <a:avLst/>
          </a:prstGeom>
          <a:solidFill>
            <a:srgbClr val="F7F7F7">
              <a:alpha val="84706"/>
            </a:srgb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sp>
        <p:nvSpPr>
          <p:cNvPr id="36" name="Rectangle 35"/>
          <p:cNvSpPr/>
          <p:nvPr/>
        </p:nvSpPr>
        <p:spPr bwMode="auto">
          <a:xfrm>
            <a:off x="9312605" y="1752600"/>
            <a:ext cx="2549195" cy="4787900"/>
          </a:xfrm>
          <a:prstGeom prst="rect">
            <a:avLst/>
          </a:prstGeom>
          <a:solidFill>
            <a:srgbClr val="F7F7F7">
              <a:alpha val="84706"/>
            </a:srgb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2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100"/>
                                        <p:tgtEl>
                                          <p:spTgt spid="31"/>
                                        </p:tgtEl>
                                      </p:cBhvr>
                                    </p:animEffect>
                                  </p:childTnLst>
                                </p:cTn>
                              </p:par>
                              <p:par>
                                <p:cTn id="16" presetID="22" presetClass="entr" presetSubtype="1"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up)">
                                      <p:cBhvr>
                                        <p:cTn id="18" dur="2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22" presetClass="entr" presetSubtype="2"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right)">
                                      <p:cBhvr>
                                        <p:cTn id="25" dur="200"/>
                                        <p:tgtEl>
                                          <p:spTgt spid="2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26"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9190389" y="738336"/>
            <a:ext cx="2758721" cy="5903763"/>
            <a:chOff x="9203089" y="725636"/>
            <a:chExt cx="2758721" cy="5903763"/>
          </a:xfrm>
        </p:grpSpPr>
        <p:sp>
          <p:nvSpPr>
            <p:cNvPr id="32" name="Round Same Side Corner Rectangle 31"/>
            <p:cNvSpPr/>
            <p:nvPr/>
          </p:nvSpPr>
          <p:spPr bwMode="auto">
            <a:xfrm rot="10800000">
              <a:off x="9203089" y="725636"/>
              <a:ext cx="2758721" cy="5903763"/>
            </a:xfrm>
            <a:prstGeom prst="round2SameRect">
              <a:avLst>
                <a:gd name="adj1" fmla="val 6086"/>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grpSp>
          <p:nvGrpSpPr>
            <p:cNvPr id="5" name="Group 49"/>
            <p:cNvGrpSpPr/>
            <p:nvPr/>
          </p:nvGrpSpPr>
          <p:grpSpPr>
            <a:xfrm>
              <a:off x="9348095" y="800100"/>
              <a:ext cx="2451556" cy="5676900"/>
              <a:chOff x="7012898" y="1740876"/>
              <a:chExt cx="1580344" cy="4507524"/>
            </a:xfrm>
          </p:grpSpPr>
          <p:pic>
            <p:nvPicPr>
              <p:cNvPr id="51" name="Picture 3"/>
              <p:cNvPicPr>
                <a:picLocks noChangeAspect="1" noChangeArrowheads="1"/>
              </p:cNvPicPr>
              <p:nvPr/>
            </p:nvPicPr>
            <p:blipFill>
              <a:blip r:embed="rId3" cstate="print"/>
              <a:srcRect/>
              <a:stretch>
                <a:fillRect/>
              </a:stretch>
            </p:blipFill>
            <p:spPr bwMode="auto">
              <a:xfrm>
                <a:off x="7523893" y="5550876"/>
                <a:ext cx="646144" cy="693386"/>
              </a:xfrm>
              <a:prstGeom prst="rect">
                <a:avLst/>
              </a:prstGeom>
              <a:noFill/>
              <a:ln w="6350">
                <a:solidFill>
                  <a:schemeClr val="bg1"/>
                </a:solidFill>
                <a:miter lim="800000"/>
                <a:headEnd/>
                <a:tailEnd/>
              </a:ln>
              <a:effectLst/>
            </p:spPr>
          </p:pic>
          <p:pic>
            <p:nvPicPr>
              <p:cNvPr id="52" name="Picture 3" descr="D:\My Talks\MXi3Vertical.jpg"/>
              <p:cNvPicPr>
                <a:picLocks noChangeAspect="1" noChangeArrowheads="1"/>
              </p:cNvPicPr>
              <p:nvPr/>
            </p:nvPicPr>
            <p:blipFill>
              <a:blip r:embed="rId4" cstate="print"/>
              <a:srcRect/>
              <a:stretch>
                <a:fillRect/>
              </a:stretch>
            </p:blipFill>
            <p:spPr bwMode="auto">
              <a:xfrm>
                <a:off x="8219687" y="5542600"/>
                <a:ext cx="373555" cy="701662"/>
              </a:xfrm>
              <a:prstGeom prst="rect">
                <a:avLst/>
              </a:prstGeom>
              <a:noFill/>
              <a:ln w="6350">
                <a:solidFill>
                  <a:schemeClr val="bg1"/>
                </a:solidFill>
                <a:miter lim="800000"/>
                <a:headEnd/>
                <a:tailEnd/>
              </a:ln>
              <a:effectLst/>
            </p:spPr>
          </p:pic>
          <p:pic>
            <p:nvPicPr>
              <p:cNvPr id="53" name="Picture 2" descr="D:\My Talks\2007_07_adb1.jpg"/>
              <p:cNvPicPr>
                <a:picLocks noChangeAspect="1" noChangeArrowheads="1"/>
              </p:cNvPicPr>
              <p:nvPr/>
            </p:nvPicPr>
            <p:blipFill>
              <a:blip r:embed="rId5" cstate="print"/>
              <a:srcRect/>
              <a:stretch>
                <a:fillRect/>
              </a:stretch>
            </p:blipFill>
            <p:spPr bwMode="auto">
              <a:xfrm>
                <a:off x="7029451" y="1743214"/>
                <a:ext cx="1143000" cy="693015"/>
              </a:xfrm>
              <a:prstGeom prst="rect">
                <a:avLst/>
              </a:prstGeom>
              <a:noFill/>
              <a:ln w="6350">
                <a:solidFill>
                  <a:schemeClr val="bg1"/>
                </a:solidFill>
                <a:miter lim="800000"/>
                <a:headEnd/>
                <a:tailEnd/>
              </a:ln>
              <a:effectLst/>
            </p:spPr>
          </p:pic>
          <p:pic>
            <p:nvPicPr>
              <p:cNvPr id="54" name="Picture 4" descr="D:\My Talks\hospital_robot.jpg"/>
              <p:cNvPicPr>
                <a:picLocks noChangeAspect="1" noChangeArrowheads="1"/>
              </p:cNvPicPr>
              <p:nvPr/>
            </p:nvPicPr>
            <p:blipFill>
              <a:blip r:embed="rId6" cstate="print"/>
              <a:srcRect/>
              <a:stretch>
                <a:fillRect/>
              </a:stretch>
            </p:blipFill>
            <p:spPr bwMode="auto">
              <a:xfrm>
                <a:off x="7012898" y="5555014"/>
                <a:ext cx="457200" cy="693386"/>
              </a:xfrm>
              <a:prstGeom prst="rect">
                <a:avLst/>
              </a:prstGeom>
              <a:noFill/>
              <a:ln w="6350">
                <a:solidFill>
                  <a:schemeClr val="bg1"/>
                </a:solidFill>
                <a:miter lim="800000"/>
                <a:headEnd/>
                <a:tailEnd/>
              </a:ln>
              <a:effectLst/>
            </p:spPr>
          </p:pic>
          <p:pic>
            <p:nvPicPr>
              <p:cNvPr id="55" name="Picture 2" descr="D:\My Talks\263EBB28-E7F2-99DF-385C6CEB41D9C8E4_1.jpg"/>
              <p:cNvPicPr>
                <a:picLocks noChangeAspect="1" noChangeArrowheads="1"/>
              </p:cNvPicPr>
              <p:nvPr/>
            </p:nvPicPr>
            <p:blipFill>
              <a:blip r:embed="rId7" cstate="print"/>
              <a:srcRect/>
              <a:stretch>
                <a:fillRect/>
              </a:stretch>
            </p:blipFill>
            <p:spPr bwMode="auto">
              <a:xfrm>
                <a:off x="7012898" y="4031014"/>
                <a:ext cx="861380" cy="694765"/>
              </a:xfrm>
              <a:prstGeom prst="rect">
                <a:avLst/>
              </a:prstGeom>
              <a:noFill/>
              <a:ln>
                <a:solidFill>
                  <a:schemeClr val="bg1"/>
                </a:solidFill>
              </a:ln>
            </p:spPr>
          </p:pic>
          <p:pic>
            <p:nvPicPr>
              <p:cNvPr id="56" name="Picture 6" descr="D:\My Talks\doctor-02.jpg"/>
              <p:cNvPicPr>
                <a:picLocks noChangeAspect="1" noChangeArrowheads="1"/>
              </p:cNvPicPr>
              <p:nvPr/>
            </p:nvPicPr>
            <p:blipFill>
              <a:blip r:embed="rId8" cstate="print"/>
              <a:srcRect/>
              <a:stretch>
                <a:fillRect/>
              </a:stretch>
            </p:blipFill>
            <p:spPr bwMode="auto">
              <a:xfrm>
                <a:off x="7930577" y="4784739"/>
                <a:ext cx="657693" cy="702352"/>
              </a:xfrm>
              <a:prstGeom prst="rect">
                <a:avLst/>
              </a:prstGeom>
              <a:noFill/>
              <a:ln>
                <a:solidFill>
                  <a:schemeClr val="bg1"/>
                </a:solidFill>
              </a:ln>
            </p:spPr>
          </p:pic>
          <p:pic>
            <p:nvPicPr>
              <p:cNvPr id="57" name="Picture 9" descr="http://www.nextgenmd.org/vol2-5/pictures/davinci1.jpg"/>
              <p:cNvPicPr>
                <a:picLocks noChangeAspect="1" noChangeArrowheads="1"/>
              </p:cNvPicPr>
              <p:nvPr/>
            </p:nvPicPr>
            <p:blipFill>
              <a:blip r:embed="rId9" cstate="print"/>
              <a:srcRect/>
              <a:stretch>
                <a:fillRect/>
              </a:stretch>
            </p:blipFill>
            <p:spPr bwMode="auto">
              <a:xfrm>
                <a:off x="7029450" y="2506202"/>
                <a:ext cx="1557647" cy="709369"/>
              </a:xfrm>
              <a:prstGeom prst="rect">
                <a:avLst/>
              </a:prstGeom>
              <a:noFill/>
              <a:ln w="6350">
                <a:solidFill>
                  <a:schemeClr val="bg1"/>
                </a:solidFill>
                <a:miter lim="800000"/>
                <a:headEnd/>
                <a:tailEnd/>
              </a:ln>
              <a:effectLst/>
            </p:spPr>
          </p:pic>
          <p:pic>
            <p:nvPicPr>
              <p:cNvPr id="58" name="Picture 3"/>
              <p:cNvPicPr>
                <a:picLocks noChangeAspect="1" noChangeArrowheads="1"/>
              </p:cNvPicPr>
              <p:nvPr/>
            </p:nvPicPr>
            <p:blipFill>
              <a:blip r:embed="rId10" cstate="print"/>
              <a:srcRect/>
              <a:stretch>
                <a:fillRect/>
              </a:stretch>
            </p:blipFill>
            <p:spPr bwMode="auto">
              <a:xfrm>
                <a:off x="8224898" y="1740876"/>
                <a:ext cx="368136" cy="700972"/>
              </a:xfrm>
              <a:prstGeom prst="rect">
                <a:avLst/>
              </a:prstGeom>
              <a:noFill/>
              <a:ln w="6350">
                <a:solidFill>
                  <a:schemeClr val="bg1"/>
                </a:solidFill>
                <a:miter lim="800000"/>
                <a:headEnd/>
                <a:tailEnd/>
              </a:ln>
              <a:effectLst/>
            </p:spPr>
          </p:pic>
          <p:pic>
            <p:nvPicPr>
              <p:cNvPr id="59" name="Picture 5" descr="D:\My Talks\robot-care-rounding.jpg"/>
              <p:cNvPicPr>
                <a:picLocks noChangeAspect="1" noChangeArrowheads="1"/>
              </p:cNvPicPr>
              <p:nvPr/>
            </p:nvPicPr>
            <p:blipFill>
              <a:blip r:embed="rId11" cstate="print"/>
              <a:srcRect/>
              <a:stretch>
                <a:fillRect/>
              </a:stretch>
            </p:blipFill>
            <p:spPr bwMode="auto">
              <a:xfrm>
                <a:off x="7012898" y="4789415"/>
                <a:ext cx="863371" cy="697676"/>
              </a:xfrm>
              <a:prstGeom prst="rect">
                <a:avLst/>
              </a:prstGeom>
              <a:noFill/>
              <a:ln>
                <a:solidFill>
                  <a:schemeClr val="bg1"/>
                </a:solidFill>
              </a:ln>
            </p:spPr>
          </p:pic>
          <p:pic>
            <p:nvPicPr>
              <p:cNvPr id="60" name="Picture 2" descr="http://www.gizmag.com/pictures/hero/7450_180607101817_3.jpg"/>
              <p:cNvPicPr>
                <a:picLocks noChangeAspect="1" noChangeArrowheads="1"/>
              </p:cNvPicPr>
              <p:nvPr/>
            </p:nvPicPr>
            <p:blipFill>
              <a:blip r:embed="rId12"/>
              <a:srcRect/>
              <a:stretch>
                <a:fillRect/>
              </a:stretch>
            </p:blipFill>
            <p:spPr bwMode="auto">
              <a:xfrm>
                <a:off x="7931436" y="4026876"/>
                <a:ext cx="655100" cy="703041"/>
              </a:xfrm>
              <a:prstGeom prst="rect">
                <a:avLst/>
              </a:prstGeom>
              <a:noFill/>
              <a:ln>
                <a:solidFill>
                  <a:schemeClr val="bg1"/>
                </a:solidFill>
              </a:ln>
            </p:spPr>
          </p:pic>
          <p:pic>
            <p:nvPicPr>
              <p:cNvPr id="61" name="Picture 60" descr="future-kitchen_large.jpg"/>
              <p:cNvPicPr>
                <a:picLocks noChangeAspect="1"/>
              </p:cNvPicPr>
              <p:nvPr/>
            </p:nvPicPr>
            <p:blipFill>
              <a:blip r:embed="rId13" cstate="print"/>
              <a:stretch>
                <a:fillRect/>
              </a:stretch>
            </p:blipFill>
            <p:spPr>
              <a:xfrm>
                <a:off x="7017037" y="3274996"/>
                <a:ext cx="913021" cy="693610"/>
              </a:xfrm>
              <a:prstGeom prst="rect">
                <a:avLst/>
              </a:prstGeom>
              <a:noFill/>
              <a:ln w="6350">
                <a:solidFill>
                  <a:schemeClr val="bg1"/>
                </a:solidFill>
                <a:miter lim="800000"/>
                <a:headEnd/>
                <a:tailEnd/>
              </a:ln>
              <a:effectLst/>
            </p:spPr>
          </p:pic>
          <p:pic>
            <p:nvPicPr>
              <p:cNvPr id="62" name="Picture 2"/>
              <p:cNvPicPr>
                <a:picLocks noChangeAspect="1" noChangeArrowheads="1"/>
              </p:cNvPicPr>
              <p:nvPr/>
            </p:nvPicPr>
            <p:blipFill>
              <a:blip r:embed="rId14" cstate="print"/>
              <a:srcRect/>
              <a:stretch>
                <a:fillRect/>
              </a:stretch>
            </p:blipFill>
            <p:spPr bwMode="auto">
              <a:xfrm>
                <a:off x="7986714" y="3273152"/>
                <a:ext cx="599688" cy="695454"/>
              </a:xfrm>
              <a:prstGeom prst="rect">
                <a:avLst/>
              </a:prstGeom>
              <a:noFill/>
              <a:ln w="6350">
                <a:solidFill>
                  <a:schemeClr val="bg1"/>
                </a:solidFill>
                <a:miter lim="800000"/>
                <a:headEnd/>
                <a:tailEnd/>
              </a:ln>
              <a:effectLst/>
            </p:spPr>
          </p:pic>
        </p:grpSp>
      </p:grpSp>
      <p:sp>
        <p:nvSpPr>
          <p:cNvPr id="3" name="Title 2"/>
          <p:cNvSpPr>
            <a:spLocks noGrp="1"/>
          </p:cNvSpPr>
          <p:nvPr>
            <p:ph type="title"/>
          </p:nvPr>
        </p:nvSpPr>
        <p:spPr/>
        <p:txBody>
          <a:bodyPr/>
          <a:lstStyle/>
          <a:p>
            <a:r>
              <a:rPr lang="en-US" smtClean="0"/>
              <a:t>Situated Interaction</a:t>
            </a:r>
            <a:endParaRPr lang="en-US"/>
          </a:p>
        </p:txBody>
      </p:sp>
      <p:sp>
        <p:nvSpPr>
          <p:cNvPr id="4" name="Round Same Side Corner Rectangle 3"/>
          <p:cNvSpPr/>
          <p:nvPr/>
        </p:nvSpPr>
        <p:spPr bwMode="auto">
          <a:xfrm>
            <a:off x="720504" y="1228928"/>
            <a:ext cx="3092057"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b="0" smtClean="0">
                <a:latin typeface="+mn-lt"/>
              </a:rPr>
              <a:t>Long term goal</a:t>
            </a:r>
            <a:endParaRPr kumimoji="0" lang="en-US" sz="3200" b="0" i="0" u="none" strike="noStrike" cap="none" normalizeH="0" baseline="0" dirty="0" smtClean="0">
              <a:ln>
                <a:noFill/>
              </a:ln>
              <a:effectLst/>
              <a:latin typeface="+mn-lt"/>
            </a:endParaRPr>
          </a:p>
        </p:txBody>
      </p:sp>
      <p:grpSp>
        <p:nvGrpSpPr>
          <p:cNvPr id="6" name="Group 29"/>
          <p:cNvGrpSpPr/>
          <p:nvPr/>
        </p:nvGrpSpPr>
        <p:grpSpPr>
          <a:xfrm>
            <a:off x="720504" y="1741638"/>
            <a:ext cx="7557734" cy="1109499"/>
            <a:chOff x="1219200" y="1731458"/>
            <a:chExt cx="5334000" cy="1059243"/>
          </a:xfrm>
        </p:grpSpPr>
        <p:sp>
          <p:nvSpPr>
            <p:cNvPr id="8" name="Round Same Side Corner Rectangle 7"/>
            <p:cNvSpPr/>
            <p:nvPr/>
          </p:nvSpPr>
          <p:spPr bwMode="auto">
            <a:xfrm rot="10800000">
              <a:off x="1219200" y="1731458"/>
              <a:ext cx="5334000" cy="1059243"/>
            </a:xfrm>
            <a:prstGeom prst="round2SameRect">
              <a:avLst>
                <a:gd name="adj1" fmla="val 10040"/>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sp>
          <p:nvSpPr>
            <p:cNvPr id="9" name="Content Placeholder 2"/>
            <p:cNvSpPr txBox="1">
              <a:spLocks/>
            </p:cNvSpPr>
            <p:nvPr/>
          </p:nvSpPr>
          <p:spPr bwMode="auto">
            <a:xfrm>
              <a:off x="1295718" y="1824087"/>
              <a:ext cx="5257481" cy="84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20000"/>
                </a:spcBef>
                <a:spcAft>
                  <a:spcPct val="0"/>
                </a:spcAft>
                <a:buClr>
                  <a:srgbClr val="A50021"/>
                </a:buClr>
                <a:buSzTx/>
                <a:tabLst/>
                <a:defRPr/>
              </a:pPr>
              <a:r>
                <a:rPr lang="en-US" sz="2400" kern="0" dirty="0" smtClean="0">
                  <a:solidFill>
                    <a:schemeClr val="bg1">
                      <a:lumMod val="75000"/>
                      <a:lumOff val="25000"/>
                    </a:schemeClr>
                  </a:solidFill>
                  <a:latin typeface="+mj-lt"/>
                </a:rPr>
                <a:t>E</a:t>
              </a:r>
              <a:r>
                <a:rPr lang="en-US" sz="2400" b="0" kern="0" smtClean="0">
                  <a:solidFill>
                    <a:schemeClr val="bg1">
                      <a:lumMod val="75000"/>
                      <a:lumOff val="25000"/>
                    </a:schemeClr>
                  </a:solidFill>
                  <a:latin typeface="+mj-lt"/>
                </a:rPr>
                <a:t>mbed </a:t>
              </a:r>
              <a:r>
                <a:rPr lang="en-US" sz="2400" b="0" kern="0" dirty="0" smtClean="0">
                  <a:solidFill>
                    <a:schemeClr val="bg1">
                      <a:lumMod val="75000"/>
                      <a:lumOff val="25000"/>
                    </a:schemeClr>
                  </a:solidFill>
                  <a:latin typeface="+mj-lt"/>
                </a:rPr>
                <a:t>interaction and computation deeply into the flow </a:t>
              </a:r>
              <a:r>
                <a:rPr lang="en-US" sz="2400" b="0" kern="0" smtClean="0">
                  <a:solidFill>
                    <a:schemeClr val="bg1">
                      <a:lumMod val="75000"/>
                      <a:lumOff val="25000"/>
                    </a:schemeClr>
                  </a:solidFill>
                  <a:latin typeface="+mj-lt"/>
                </a:rPr>
                <a:t>of everyday </a:t>
              </a:r>
              <a:r>
                <a:rPr lang="en-US" sz="2400" b="0" kern="0" dirty="0" smtClean="0">
                  <a:solidFill>
                    <a:schemeClr val="bg1">
                      <a:lumMod val="75000"/>
                      <a:lumOff val="25000"/>
                    </a:schemeClr>
                  </a:solidFill>
                  <a:latin typeface="+mj-lt"/>
                </a:rPr>
                <a:t>situations</a:t>
              </a:r>
              <a:r>
                <a:rPr lang="en-US" sz="2400" b="0" kern="0" smtClean="0">
                  <a:solidFill>
                    <a:schemeClr val="bg1">
                      <a:lumMod val="75000"/>
                      <a:lumOff val="25000"/>
                    </a:schemeClr>
                  </a:solidFill>
                  <a:latin typeface="+mj-lt"/>
                </a:rPr>
                <a:t>, tasks, </a:t>
              </a:r>
              <a:r>
                <a:rPr lang="en-US" sz="2400" b="0" kern="0" dirty="0" smtClean="0">
                  <a:solidFill>
                    <a:schemeClr val="bg1">
                      <a:lumMod val="75000"/>
                      <a:lumOff val="25000"/>
                    </a:schemeClr>
                  </a:solidFill>
                  <a:latin typeface="+mj-lt"/>
                </a:rPr>
                <a:t>and collaborations</a:t>
              </a:r>
            </a:p>
          </p:txBody>
        </p:sp>
      </p:grpSp>
      <p:cxnSp>
        <p:nvCxnSpPr>
          <p:cNvPr id="46" name="Elbow Connector 29"/>
          <p:cNvCxnSpPr/>
          <p:nvPr/>
        </p:nvCxnSpPr>
        <p:spPr bwMode="auto">
          <a:xfrm rot="5400000" flipH="1" flipV="1">
            <a:off x="7671697" y="1816463"/>
            <a:ext cx="2854654" cy="218021"/>
          </a:xfrm>
          <a:prstGeom prst="bentConnector3">
            <a:avLst>
              <a:gd name="adj1" fmla="val 100092"/>
            </a:avLst>
          </a:prstGeom>
          <a:solidFill>
            <a:schemeClr val="accent1"/>
          </a:solidFill>
          <a:ln w="19050" cap="flat" cmpd="sng" algn="ctr">
            <a:solidFill>
              <a:schemeClr val="accent2"/>
            </a:solidFill>
            <a:prstDash val="solid"/>
            <a:miter lim="800000"/>
            <a:headEnd type="none" w="med" len="med"/>
            <a:tailEnd type="none" w="med" len="med"/>
          </a:ln>
          <a:effectLst/>
        </p:spPr>
      </p:cxnSp>
      <p:sp>
        <p:nvSpPr>
          <p:cNvPr id="31" name="Round Same Side Corner Rectangle 30"/>
          <p:cNvSpPr/>
          <p:nvPr/>
        </p:nvSpPr>
        <p:spPr bwMode="auto">
          <a:xfrm>
            <a:off x="9192909" y="198336"/>
            <a:ext cx="2768903"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smtClean="0">
                <a:latin typeface="+mn-lt"/>
              </a:rPr>
              <a:t>E</a:t>
            </a:r>
            <a:r>
              <a:rPr lang="en-US" sz="2400" b="0" smtClean="0">
                <a:latin typeface="+mn-lt"/>
              </a:rPr>
              <a:t>xamples</a:t>
            </a:r>
            <a:endParaRPr kumimoji="0" lang="en-US" sz="3200" b="0" i="0" u="none" strike="noStrike" cap="none" normalizeH="0" baseline="0" dirty="0" smtClean="0">
              <a:ln>
                <a:noFill/>
              </a:ln>
              <a:effectLst/>
              <a:latin typeface="+mn-lt"/>
            </a:endParaRPr>
          </a:p>
        </p:txBody>
      </p:sp>
      <p:grpSp>
        <p:nvGrpSpPr>
          <p:cNvPr id="7" name="Group 28"/>
          <p:cNvGrpSpPr/>
          <p:nvPr/>
        </p:nvGrpSpPr>
        <p:grpSpPr>
          <a:xfrm>
            <a:off x="717139" y="3122640"/>
            <a:ext cx="8272873" cy="457200"/>
            <a:chOff x="717256" y="3122640"/>
            <a:chExt cx="8424362" cy="457200"/>
          </a:xfrm>
        </p:grpSpPr>
        <p:cxnSp>
          <p:nvCxnSpPr>
            <p:cNvPr id="47" name="Elbow Connector 46"/>
            <p:cNvCxnSpPr/>
            <p:nvPr/>
          </p:nvCxnSpPr>
          <p:spPr bwMode="auto">
            <a:xfrm flipV="1">
              <a:off x="3540868" y="3354426"/>
              <a:ext cx="5600750" cy="1619"/>
            </a:xfrm>
            <a:prstGeom prst="bentConnector3">
              <a:avLst>
                <a:gd name="adj1" fmla="val 50000"/>
              </a:avLst>
            </a:prstGeom>
            <a:solidFill>
              <a:schemeClr val="accent1"/>
            </a:solidFill>
            <a:ln w="19050" cap="flat" cmpd="sng" algn="ctr">
              <a:solidFill>
                <a:schemeClr val="accent2"/>
              </a:solidFill>
              <a:prstDash val="solid"/>
              <a:miter lim="800000"/>
              <a:headEnd type="none" w="med" len="med"/>
              <a:tailEnd type="none" w="med" len="med"/>
            </a:ln>
            <a:effectLst/>
          </p:spPr>
        </p:cxnSp>
        <p:sp>
          <p:nvSpPr>
            <p:cNvPr id="33" name="Round Same Side Corner Rectangle 32"/>
            <p:cNvSpPr/>
            <p:nvPr/>
          </p:nvSpPr>
          <p:spPr bwMode="auto">
            <a:xfrm>
              <a:off x="717256" y="3122640"/>
              <a:ext cx="5865333"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smtClean="0">
                  <a:latin typeface="+mn-lt"/>
                </a:rPr>
                <a:t>Computation and team coordination</a:t>
              </a:r>
              <a:endParaRPr kumimoji="0" lang="en-US" sz="3200" b="0" i="0" u="none" strike="noStrike" cap="none" normalizeH="0" baseline="0" dirty="0" smtClean="0">
                <a:ln>
                  <a:noFill/>
                </a:ln>
                <a:effectLst/>
                <a:latin typeface="+mn-lt"/>
              </a:endParaRPr>
            </a:p>
          </p:txBody>
        </p:sp>
      </p:grpSp>
      <p:sp>
        <p:nvSpPr>
          <p:cNvPr id="26" name="Rectangle 25"/>
          <p:cNvSpPr/>
          <p:nvPr/>
        </p:nvSpPr>
        <p:spPr bwMode="auto">
          <a:xfrm>
            <a:off x="9283701" y="800100"/>
            <a:ext cx="2566458" cy="945589"/>
          </a:xfrm>
          <a:prstGeom prst="rect">
            <a:avLst/>
          </a:prstGeom>
          <a:solidFill>
            <a:srgbClr val="F7F7F7">
              <a:alpha val="84706"/>
            </a:srgb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sp>
        <p:nvSpPr>
          <p:cNvPr id="36" name="Rectangle 35"/>
          <p:cNvSpPr/>
          <p:nvPr/>
        </p:nvSpPr>
        <p:spPr bwMode="auto">
          <a:xfrm>
            <a:off x="9312605" y="2730500"/>
            <a:ext cx="2549195" cy="3810000"/>
          </a:xfrm>
          <a:prstGeom prst="rect">
            <a:avLst/>
          </a:prstGeom>
          <a:solidFill>
            <a:srgbClr val="F7F7F7">
              <a:alpha val="84706"/>
            </a:srgb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pic>
        <p:nvPicPr>
          <p:cNvPr id="30" name="Picture 9" descr="http://www.nextgenmd.org/vol2-5/pictures/davinci1.jpg"/>
          <p:cNvPicPr>
            <a:picLocks noChangeAspect="1" noChangeArrowheads="1"/>
          </p:cNvPicPr>
          <p:nvPr/>
        </p:nvPicPr>
        <p:blipFill>
          <a:blip r:embed="rId15"/>
          <a:srcRect/>
          <a:stretch>
            <a:fillRect/>
          </a:stretch>
        </p:blipFill>
        <p:spPr bwMode="auto">
          <a:xfrm>
            <a:off x="710778" y="3632201"/>
            <a:ext cx="6094413" cy="2895600"/>
          </a:xfrm>
          <a:prstGeom prst="rect">
            <a:avLst/>
          </a:prstGeom>
          <a:noFill/>
          <a:ln>
            <a:solidFill>
              <a:schemeClr val="bg1"/>
            </a:solidFill>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9190389" y="738336"/>
            <a:ext cx="2758721" cy="5903763"/>
            <a:chOff x="9203089" y="725636"/>
            <a:chExt cx="2758721" cy="5903763"/>
          </a:xfrm>
        </p:grpSpPr>
        <p:sp>
          <p:nvSpPr>
            <p:cNvPr id="32" name="Round Same Side Corner Rectangle 31"/>
            <p:cNvSpPr/>
            <p:nvPr/>
          </p:nvSpPr>
          <p:spPr bwMode="auto">
            <a:xfrm rot="10800000">
              <a:off x="9203089" y="725636"/>
              <a:ext cx="2758721" cy="5903763"/>
            </a:xfrm>
            <a:prstGeom prst="round2SameRect">
              <a:avLst>
                <a:gd name="adj1" fmla="val 6086"/>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grpSp>
          <p:nvGrpSpPr>
            <p:cNvPr id="5" name="Group 49"/>
            <p:cNvGrpSpPr/>
            <p:nvPr/>
          </p:nvGrpSpPr>
          <p:grpSpPr>
            <a:xfrm>
              <a:off x="9348095" y="800100"/>
              <a:ext cx="2451556" cy="5676900"/>
              <a:chOff x="7012898" y="1740876"/>
              <a:chExt cx="1580344" cy="4507524"/>
            </a:xfrm>
          </p:grpSpPr>
          <p:pic>
            <p:nvPicPr>
              <p:cNvPr id="51" name="Picture 3"/>
              <p:cNvPicPr>
                <a:picLocks noChangeAspect="1" noChangeArrowheads="1"/>
              </p:cNvPicPr>
              <p:nvPr/>
            </p:nvPicPr>
            <p:blipFill>
              <a:blip r:embed="rId3" cstate="print"/>
              <a:srcRect/>
              <a:stretch>
                <a:fillRect/>
              </a:stretch>
            </p:blipFill>
            <p:spPr bwMode="auto">
              <a:xfrm>
                <a:off x="7523893" y="5550876"/>
                <a:ext cx="646144" cy="693386"/>
              </a:xfrm>
              <a:prstGeom prst="rect">
                <a:avLst/>
              </a:prstGeom>
              <a:noFill/>
              <a:ln w="6350">
                <a:solidFill>
                  <a:schemeClr val="bg1"/>
                </a:solidFill>
                <a:miter lim="800000"/>
                <a:headEnd/>
                <a:tailEnd/>
              </a:ln>
              <a:effectLst/>
            </p:spPr>
          </p:pic>
          <p:pic>
            <p:nvPicPr>
              <p:cNvPr id="52" name="Picture 3" descr="D:\My Talks\MXi3Vertical.jpg"/>
              <p:cNvPicPr>
                <a:picLocks noChangeAspect="1" noChangeArrowheads="1"/>
              </p:cNvPicPr>
              <p:nvPr/>
            </p:nvPicPr>
            <p:blipFill>
              <a:blip r:embed="rId4" cstate="print"/>
              <a:srcRect/>
              <a:stretch>
                <a:fillRect/>
              </a:stretch>
            </p:blipFill>
            <p:spPr bwMode="auto">
              <a:xfrm>
                <a:off x="8219687" y="5542600"/>
                <a:ext cx="373555" cy="701662"/>
              </a:xfrm>
              <a:prstGeom prst="rect">
                <a:avLst/>
              </a:prstGeom>
              <a:noFill/>
              <a:ln w="6350">
                <a:solidFill>
                  <a:schemeClr val="bg1"/>
                </a:solidFill>
                <a:miter lim="800000"/>
                <a:headEnd/>
                <a:tailEnd/>
              </a:ln>
              <a:effectLst/>
            </p:spPr>
          </p:pic>
          <p:pic>
            <p:nvPicPr>
              <p:cNvPr id="53" name="Picture 2" descr="D:\My Talks\2007_07_adb1.jpg"/>
              <p:cNvPicPr>
                <a:picLocks noChangeAspect="1" noChangeArrowheads="1"/>
              </p:cNvPicPr>
              <p:nvPr/>
            </p:nvPicPr>
            <p:blipFill>
              <a:blip r:embed="rId5" cstate="print"/>
              <a:srcRect/>
              <a:stretch>
                <a:fillRect/>
              </a:stretch>
            </p:blipFill>
            <p:spPr bwMode="auto">
              <a:xfrm>
                <a:off x="7029451" y="1743214"/>
                <a:ext cx="1143000" cy="693015"/>
              </a:xfrm>
              <a:prstGeom prst="rect">
                <a:avLst/>
              </a:prstGeom>
              <a:noFill/>
              <a:ln w="6350">
                <a:solidFill>
                  <a:schemeClr val="bg1"/>
                </a:solidFill>
                <a:miter lim="800000"/>
                <a:headEnd/>
                <a:tailEnd/>
              </a:ln>
              <a:effectLst/>
            </p:spPr>
          </p:pic>
          <p:pic>
            <p:nvPicPr>
              <p:cNvPr id="54" name="Picture 4" descr="D:\My Talks\hospital_robot.jpg"/>
              <p:cNvPicPr>
                <a:picLocks noChangeAspect="1" noChangeArrowheads="1"/>
              </p:cNvPicPr>
              <p:nvPr/>
            </p:nvPicPr>
            <p:blipFill>
              <a:blip r:embed="rId6" cstate="print"/>
              <a:srcRect/>
              <a:stretch>
                <a:fillRect/>
              </a:stretch>
            </p:blipFill>
            <p:spPr bwMode="auto">
              <a:xfrm>
                <a:off x="7012898" y="5555014"/>
                <a:ext cx="457200" cy="693386"/>
              </a:xfrm>
              <a:prstGeom prst="rect">
                <a:avLst/>
              </a:prstGeom>
              <a:noFill/>
              <a:ln w="6350">
                <a:solidFill>
                  <a:schemeClr val="bg1"/>
                </a:solidFill>
                <a:miter lim="800000"/>
                <a:headEnd/>
                <a:tailEnd/>
              </a:ln>
              <a:effectLst/>
            </p:spPr>
          </p:pic>
          <p:pic>
            <p:nvPicPr>
              <p:cNvPr id="55" name="Picture 2" descr="D:\My Talks\263EBB28-E7F2-99DF-385C6CEB41D9C8E4_1.jpg"/>
              <p:cNvPicPr>
                <a:picLocks noChangeAspect="1" noChangeArrowheads="1"/>
              </p:cNvPicPr>
              <p:nvPr/>
            </p:nvPicPr>
            <p:blipFill>
              <a:blip r:embed="rId7" cstate="print"/>
              <a:srcRect/>
              <a:stretch>
                <a:fillRect/>
              </a:stretch>
            </p:blipFill>
            <p:spPr bwMode="auto">
              <a:xfrm>
                <a:off x="7012898" y="4031014"/>
                <a:ext cx="861380" cy="694765"/>
              </a:xfrm>
              <a:prstGeom prst="rect">
                <a:avLst/>
              </a:prstGeom>
              <a:noFill/>
              <a:ln>
                <a:solidFill>
                  <a:schemeClr val="bg1"/>
                </a:solidFill>
              </a:ln>
            </p:spPr>
          </p:pic>
          <p:pic>
            <p:nvPicPr>
              <p:cNvPr id="56" name="Picture 6" descr="D:\My Talks\doctor-02.jpg"/>
              <p:cNvPicPr>
                <a:picLocks noChangeAspect="1" noChangeArrowheads="1"/>
              </p:cNvPicPr>
              <p:nvPr/>
            </p:nvPicPr>
            <p:blipFill>
              <a:blip r:embed="rId8" cstate="print"/>
              <a:srcRect/>
              <a:stretch>
                <a:fillRect/>
              </a:stretch>
            </p:blipFill>
            <p:spPr bwMode="auto">
              <a:xfrm>
                <a:off x="7930577" y="4784739"/>
                <a:ext cx="657693" cy="702352"/>
              </a:xfrm>
              <a:prstGeom prst="rect">
                <a:avLst/>
              </a:prstGeom>
              <a:noFill/>
              <a:ln>
                <a:solidFill>
                  <a:schemeClr val="bg1"/>
                </a:solidFill>
              </a:ln>
            </p:spPr>
          </p:pic>
          <p:pic>
            <p:nvPicPr>
              <p:cNvPr id="57" name="Picture 9" descr="http://www.nextgenmd.org/vol2-5/pictures/davinci1.jpg"/>
              <p:cNvPicPr>
                <a:picLocks noChangeAspect="1" noChangeArrowheads="1"/>
              </p:cNvPicPr>
              <p:nvPr/>
            </p:nvPicPr>
            <p:blipFill>
              <a:blip r:embed="rId9" cstate="print"/>
              <a:srcRect/>
              <a:stretch>
                <a:fillRect/>
              </a:stretch>
            </p:blipFill>
            <p:spPr bwMode="auto">
              <a:xfrm>
                <a:off x="7029450" y="2506202"/>
                <a:ext cx="1557647" cy="709369"/>
              </a:xfrm>
              <a:prstGeom prst="rect">
                <a:avLst/>
              </a:prstGeom>
              <a:noFill/>
              <a:ln w="6350">
                <a:solidFill>
                  <a:schemeClr val="bg1"/>
                </a:solidFill>
                <a:miter lim="800000"/>
                <a:headEnd/>
                <a:tailEnd/>
              </a:ln>
              <a:effectLst/>
            </p:spPr>
          </p:pic>
          <p:pic>
            <p:nvPicPr>
              <p:cNvPr id="58" name="Picture 3"/>
              <p:cNvPicPr>
                <a:picLocks noChangeAspect="1" noChangeArrowheads="1"/>
              </p:cNvPicPr>
              <p:nvPr/>
            </p:nvPicPr>
            <p:blipFill>
              <a:blip r:embed="rId10" cstate="print"/>
              <a:srcRect/>
              <a:stretch>
                <a:fillRect/>
              </a:stretch>
            </p:blipFill>
            <p:spPr bwMode="auto">
              <a:xfrm>
                <a:off x="8224898" y="1740876"/>
                <a:ext cx="368136" cy="700972"/>
              </a:xfrm>
              <a:prstGeom prst="rect">
                <a:avLst/>
              </a:prstGeom>
              <a:noFill/>
              <a:ln w="6350">
                <a:solidFill>
                  <a:schemeClr val="bg1"/>
                </a:solidFill>
                <a:miter lim="800000"/>
                <a:headEnd/>
                <a:tailEnd/>
              </a:ln>
              <a:effectLst/>
            </p:spPr>
          </p:pic>
          <p:pic>
            <p:nvPicPr>
              <p:cNvPr id="59" name="Picture 5" descr="D:\My Talks\robot-care-rounding.jpg"/>
              <p:cNvPicPr>
                <a:picLocks noChangeAspect="1" noChangeArrowheads="1"/>
              </p:cNvPicPr>
              <p:nvPr/>
            </p:nvPicPr>
            <p:blipFill>
              <a:blip r:embed="rId11" cstate="print"/>
              <a:srcRect/>
              <a:stretch>
                <a:fillRect/>
              </a:stretch>
            </p:blipFill>
            <p:spPr bwMode="auto">
              <a:xfrm>
                <a:off x="7012898" y="4789415"/>
                <a:ext cx="863371" cy="697676"/>
              </a:xfrm>
              <a:prstGeom prst="rect">
                <a:avLst/>
              </a:prstGeom>
              <a:noFill/>
              <a:ln>
                <a:solidFill>
                  <a:schemeClr val="bg1"/>
                </a:solidFill>
              </a:ln>
            </p:spPr>
          </p:pic>
          <p:pic>
            <p:nvPicPr>
              <p:cNvPr id="60" name="Picture 2" descr="http://www.gizmag.com/pictures/hero/7450_180607101817_3.jpg"/>
              <p:cNvPicPr>
                <a:picLocks noChangeAspect="1" noChangeArrowheads="1"/>
              </p:cNvPicPr>
              <p:nvPr/>
            </p:nvPicPr>
            <p:blipFill>
              <a:blip r:embed="rId12"/>
              <a:srcRect/>
              <a:stretch>
                <a:fillRect/>
              </a:stretch>
            </p:blipFill>
            <p:spPr bwMode="auto">
              <a:xfrm>
                <a:off x="7931436" y="4026876"/>
                <a:ext cx="655100" cy="703041"/>
              </a:xfrm>
              <a:prstGeom prst="rect">
                <a:avLst/>
              </a:prstGeom>
              <a:noFill/>
              <a:ln>
                <a:solidFill>
                  <a:schemeClr val="bg1"/>
                </a:solidFill>
              </a:ln>
            </p:spPr>
          </p:pic>
          <p:pic>
            <p:nvPicPr>
              <p:cNvPr id="61" name="Picture 60" descr="future-kitchen_large.jpg"/>
              <p:cNvPicPr>
                <a:picLocks noChangeAspect="1"/>
              </p:cNvPicPr>
              <p:nvPr/>
            </p:nvPicPr>
            <p:blipFill>
              <a:blip r:embed="rId13" cstate="print"/>
              <a:stretch>
                <a:fillRect/>
              </a:stretch>
            </p:blipFill>
            <p:spPr>
              <a:xfrm>
                <a:off x="7017037" y="3274996"/>
                <a:ext cx="913021" cy="693610"/>
              </a:xfrm>
              <a:prstGeom prst="rect">
                <a:avLst/>
              </a:prstGeom>
              <a:noFill/>
              <a:ln w="6350">
                <a:solidFill>
                  <a:schemeClr val="bg1"/>
                </a:solidFill>
                <a:miter lim="800000"/>
                <a:headEnd/>
                <a:tailEnd/>
              </a:ln>
              <a:effectLst/>
            </p:spPr>
          </p:pic>
          <p:pic>
            <p:nvPicPr>
              <p:cNvPr id="62" name="Picture 2"/>
              <p:cNvPicPr>
                <a:picLocks noChangeAspect="1" noChangeArrowheads="1"/>
              </p:cNvPicPr>
              <p:nvPr/>
            </p:nvPicPr>
            <p:blipFill>
              <a:blip r:embed="rId14" cstate="print"/>
              <a:srcRect/>
              <a:stretch>
                <a:fillRect/>
              </a:stretch>
            </p:blipFill>
            <p:spPr bwMode="auto">
              <a:xfrm>
                <a:off x="7986714" y="3273152"/>
                <a:ext cx="599688" cy="695454"/>
              </a:xfrm>
              <a:prstGeom prst="rect">
                <a:avLst/>
              </a:prstGeom>
              <a:noFill/>
              <a:ln w="6350">
                <a:solidFill>
                  <a:schemeClr val="bg1"/>
                </a:solidFill>
                <a:miter lim="800000"/>
                <a:headEnd/>
                <a:tailEnd/>
              </a:ln>
              <a:effectLst/>
            </p:spPr>
          </p:pic>
        </p:grpSp>
      </p:grpSp>
      <p:sp>
        <p:nvSpPr>
          <p:cNvPr id="3" name="Title 2"/>
          <p:cNvSpPr>
            <a:spLocks noGrp="1"/>
          </p:cNvSpPr>
          <p:nvPr>
            <p:ph type="title"/>
          </p:nvPr>
        </p:nvSpPr>
        <p:spPr/>
        <p:txBody>
          <a:bodyPr/>
          <a:lstStyle/>
          <a:p>
            <a:r>
              <a:rPr lang="en-US" smtClean="0"/>
              <a:t>Situated Interaction</a:t>
            </a:r>
            <a:endParaRPr lang="en-US"/>
          </a:p>
        </p:txBody>
      </p:sp>
      <p:sp>
        <p:nvSpPr>
          <p:cNvPr id="4" name="Round Same Side Corner Rectangle 3"/>
          <p:cNvSpPr/>
          <p:nvPr/>
        </p:nvSpPr>
        <p:spPr bwMode="auto">
          <a:xfrm>
            <a:off x="720504" y="1228928"/>
            <a:ext cx="3092057"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b="0" smtClean="0">
                <a:latin typeface="+mn-lt"/>
              </a:rPr>
              <a:t>Long term goal</a:t>
            </a:r>
            <a:endParaRPr kumimoji="0" lang="en-US" sz="3200" b="0" i="0" u="none" strike="noStrike" cap="none" normalizeH="0" baseline="0" dirty="0" smtClean="0">
              <a:ln>
                <a:noFill/>
              </a:ln>
              <a:effectLst/>
              <a:latin typeface="+mn-lt"/>
            </a:endParaRPr>
          </a:p>
        </p:txBody>
      </p:sp>
      <p:grpSp>
        <p:nvGrpSpPr>
          <p:cNvPr id="6" name="Group 29"/>
          <p:cNvGrpSpPr/>
          <p:nvPr/>
        </p:nvGrpSpPr>
        <p:grpSpPr>
          <a:xfrm>
            <a:off x="720504" y="1741638"/>
            <a:ext cx="7557734" cy="1109499"/>
            <a:chOff x="1219200" y="1731458"/>
            <a:chExt cx="5334000" cy="1059243"/>
          </a:xfrm>
        </p:grpSpPr>
        <p:sp>
          <p:nvSpPr>
            <p:cNvPr id="8" name="Round Same Side Corner Rectangle 7"/>
            <p:cNvSpPr/>
            <p:nvPr/>
          </p:nvSpPr>
          <p:spPr bwMode="auto">
            <a:xfrm rot="10800000">
              <a:off x="1219200" y="1731458"/>
              <a:ext cx="5334000" cy="1059243"/>
            </a:xfrm>
            <a:prstGeom prst="round2SameRect">
              <a:avLst>
                <a:gd name="adj1" fmla="val 10040"/>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sp>
          <p:nvSpPr>
            <p:cNvPr id="9" name="Content Placeholder 2"/>
            <p:cNvSpPr txBox="1">
              <a:spLocks/>
            </p:cNvSpPr>
            <p:nvPr/>
          </p:nvSpPr>
          <p:spPr bwMode="auto">
            <a:xfrm>
              <a:off x="1295718" y="1824087"/>
              <a:ext cx="5257481" cy="84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20000"/>
                </a:spcBef>
                <a:spcAft>
                  <a:spcPct val="0"/>
                </a:spcAft>
                <a:buClr>
                  <a:srgbClr val="A50021"/>
                </a:buClr>
                <a:buSzTx/>
                <a:tabLst/>
                <a:defRPr/>
              </a:pPr>
              <a:r>
                <a:rPr lang="en-US" sz="2400" kern="0" dirty="0" smtClean="0">
                  <a:solidFill>
                    <a:schemeClr val="bg1">
                      <a:lumMod val="75000"/>
                      <a:lumOff val="25000"/>
                    </a:schemeClr>
                  </a:solidFill>
                  <a:latin typeface="+mj-lt"/>
                </a:rPr>
                <a:t>E</a:t>
              </a:r>
              <a:r>
                <a:rPr lang="en-US" sz="2400" b="0" kern="0" smtClean="0">
                  <a:solidFill>
                    <a:schemeClr val="bg1">
                      <a:lumMod val="75000"/>
                      <a:lumOff val="25000"/>
                    </a:schemeClr>
                  </a:solidFill>
                  <a:latin typeface="+mj-lt"/>
                </a:rPr>
                <a:t>mbed </a:t>
              </a:r>
              <a:r>
                <a:rPr lang="en-US" sz="2400" b="0" kern="0" dirty="0" smtClean="0">
                  <a:solidFill>
                    <a:schemeClr val="bg1">
                      <a:lumMod val="75000"/>
                      <a:lumOff val="25000"/>
                    </a:schemeClr>
                  </a:solidFill>
                  <a:latin typeface="+mj-lt"/>
                </a:rPr>
                <a:t>interaction and computation deeply into the flow </a:t>
              </a:r>
              <a:r>
                <a:rPr lang="en-US" sz="2400" b="0" kern="0" smtClean="0">
                  <a:solidFill>
                    <a:schemeClr val="bg1">
                      <a:lumMod val="75000"/>
                      <a:lumOff val="25000"/>
                    </a:schemeClr>
                  </a:solidFill>
                  <a:latin typeface="+mj-lt"/>
                </a:rPr>
                <a:t>of everyday </a:t>
              </a:r>
              <a:r>
                <a:rPr lang="en-US" sz="2400" b="0" kern="0" dirty="0" smtClean="0">
                  <a:solidFill>
                    <a:schemeClr val="bg1">
                      <a:lumMod val="75000"/>
                      <a:lumOff val="25000"/>
                    </a:schemeClr>
                  </a:solidFill>
                  <a:latin typeface="+mj-lt"/>
                </a:rPr>
                <a:t>situations</a:t>
              </a:r>
              <a:r>
                <a:rPr lang="en-US" sz="2400" b="0" kern="0" smtClean="0">
                  <a:solidFill>
                    <a:schemeClr val="bg1">
                      <a:lumMod val="75000"/>
                      <a:lumOff val="25000"/>
                    </a:schemeClr>
                  </a:solidFill>
                  <a:latin typeface="+mj-lt"/>
                </a:rPr>
                <a:t>, tasks, </a:t>
              </a:r>
              <a:r>
                <a:rPr lang="en-US" sz="2400" b="0" kern="0" dirty="0" smtClean="0">
                  <a:solidFill>
                    <a:schemeClr val="bg1">
                      <a:lumMod val="75000"/>
                      <a:lumOff val="25000"/>
                    </a:schemeClr>
                  </a:solidFill>
                  <a:latin typeface="+mj-lt"/>
                </a:rPr>
                <a:t>and collaborations</a:t>
              </a:r>
            </a:p>
          </p:txBody>
        </p:sp>
      </p:grpSp>
      <p:cxnSp>
        <p:nvCxnSpPr>
          <p:cNvPr id="46" name="Elbow Connector 29"/>
          <p:cNvCxnSpPr/>
          <p:nvPr/>
        </p:nvCxnSpPr>
        <p:spPr bwMode="auto">
          <a:xfrm rot="5400000" flipH="1" flipV="1">
            <a:off x="7671697" y="1816463"/>
            <a:ext cx="2854654" cy="218021"/>
          </a:xfrm>
          <a:prstGeom prst="bentConnector3">
            <a:avLst>
              <a:gd name="adj1" fmla="val 100092"/>
            </a:avLst>
          </a:prstGeom>
          <a:solidFill>
            <a:schemeClr val="accent1"/>
          </a:solidFill>
          <a:ln w="19050" cap="flat" cmpd="sng" algn="ctr">
            <a:solidFill>
              <a:schemeClr val="accent2"/>
            </a:solidFill>
            <a:prstDash val="solid"/>
            <a:miter lim="800000"/>
            <a:headEnd type="none" w="med" len="med"/>
            <a:tailEnd type="none" w="med" len="med"/>
          </a:ln>
          <a:effectLst/>
        </p:spPr>
      </p:cxnSp>
      <p:sp>
        <p:nvSpPr>
          <p:cNvPr id="31" name="Round Same Side Corner Rectangle 30"/>
          <p:cNvSpPr/>
          <p:nvPr/>
        </p:nvSpPr>
        <p:spPr bwMode="auto">
          <a:xfrm>
            <a:off x="9192909" y="198336"/>
            <a:ext cx="2768903"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smtClean="0">
                <a:latin typeface="+mn-lt"/>
              </a:rPr>
              <a:t>E</a:t>
            </a:r>
            <a:r>
              <a:rPr lang="en-US" sz="2400" b="0" smtClean="0">
                <a:latin typeface="+mn-lt"/>
              </a:rPr>
              <a:t>xamples</a:t>
            </a:r>
            <a:endParaRPr kumimoji="0" lang="en-US" sz="3200" b="0" i="0" u="none" strike="noStrike" cap="none" normalizeH="0" baseline="0" dirty="0" smtClean="0">
              <a:ln>
                <a:noFill/>
              </a:ln>
              <a:effectLst/>
              <a:latin typeface="+mn-lt"/>
            </a:endParaRPr>
          </a:p>
        </p:txBody>
      </p:sp>
      <p:grpSp>
        <p:nvGrpSpPr>
          <p:cNvPr id="7" name="Group 28"/>
          <p:cNvGrpSpPr/>
          <p:nvPr/>
        </p:nvGrpSpPr>
        <p:grpSpPr>
          <a:xfrm>
            <a:off x="717139" y="3122640"/>
            <a:ext cx="8272873" cy="457200"/>
            <a:chOff x="717256" y="3122640"/>
            <a:chExt cx="8424362" cy="457200"/>
          </a:xfrm>
        </p:grpSpPr>
        <p:cxnSp>
          <p:nvCxnSpPr>
            <p:cNvPr id="47" name="Elbow Connector 46"/>
            <p:cNvCxnSpPr/>
            <p:nvPr/>
          </p:nvCxnSpPr>
          <p:spPr bwMode="auto">
            <a:xfrm flipV="1">
              <a:off x="3540868" y="3354426"/>
              <a:ext cx="5600750" cy="1619"/>
            </a:xfrm>
            <a:prstGeom prst="bentConnector3">
              <a:avLst>
                <a:gd name="adj1" fmla="val 50000"/>
              </a:avLst>
            </a:prstGeom>
            <a:solidFill>
              <a:schemeClr val="accent1"/>
            </a:solidFill>
            <a:ln w="19050" cap="flat" cmpd="sng" algn="ctr">
              <a:solidFill>
                <a:schemeClr val="accent2"/>
              </a:solidFill>
              <a:prstDash val="solid"/>
              <a:miter lim="800000"/>
              <a:headEnd type="none" w="med" len="med"/>
              <a:tailEnd type="none" w="med" len="med"/>
            </a:ln>
            <a:effectLst/>
          </p:spPr>
        </p:cxnSp>
        <p:sp>
          <p:nvSpPr>
            <p:cNvPr id="33" name="Round Same Side Corner Rectangle 32"/>
            <p:cNvSpPr/>
            <p:nvPr/>
          </p:nvSpPr>
          <p:spPr bwMode="auto">
            <a:xfrm>
              <a:off x="717256" y="3122640"/>
              <a:ext cx="4416887"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smtClean="0">
                  <a:latin typeface="+mn-lt"/>
                </a:rPr>
                <a:t>Live guidance and assistance</a:t>
              </a:r>
              <a:endParaRPr kumimoji="0" lang="en-US" sz="3200" b="0" i="0" u="none" strike="noStrike" cap="none" normalizeH="0" baseline="0" dirty="0" smtClean="0">
                <a:ln>
                  <a:noFill/>
                </a:ln>
                <a:effectLst/>
                <a:latin typeface="+mn-lt"/>
              </a:endParaRPr>
            </a:p>
          </p:txBody>
        </p:sp>
      </p:grpSp>
      <p:sp>
        <p:nvSpPr>
          <p:cNvPr id="26" name="Rectangle 25"/>
          <p:cNvSpPr/>
          <p:nvPr/>
        </p:nvSpPr>
        <p:spPr bwMode="auto">
          <a:xfrm>
            <a:off x="9283701" y="800100"/>
            <a:ext cx="2566458" cy="1943100"/>
          </a:xfrm>
          <a:prstGeom prst="rect">
            <a:avLst/>
          </a:prstGeom>
          <a:solidFill>
            <a:srgbClr val="F7F7F7">
              <a:alpha val="84706"/>
            </a:srgb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sp>
        <p:nvSpPr>
          <p:cNvPr id="36" name="Rectangle 35"/>
          <p:cNvSpPr/>
          <p:nvPr/>
        </p:nvSpPr>
        <p:spPr bwMode="auto">
          <a:xfrm>
            <a:off x="9312605" y="3657600"/>
            <a:ext cx="2549195" cy="2882900"/>
          </a:xfrm>
          <a:prstGeom prst="rect">
            <a:avLst/>
          </a:prstGeom>
          <a:solidFill>
            <a:srgbClr val="F7F7F7">
              <a:alpha val="84706"/>
            </a:srgb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sp>
        <p:nvSpPr>
          <p:cNvPr id="34" name="Rectangle 33"/>
          <p:cNvSpPr/>
          <p:nvPr/>
        </p:nvSpPr>
        <p:spPr bwMode="auto">
          <a:xfrm>
            <a:off x="10818811" y="2743200"/>
            <a:ext cx="1005947" cy="914400"/>
          </a:xfrm>
          <a:prstGeom prst="rect">
            <a:avLst/>
          </a:prstGeom>
          <a:solidFill>
            <a:srgbClr val="F7F7F7">
              <a:alpha val="84706"/>
            </a:srgb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pic>
        <p:nvPicPr>
          <p:cNvPr id="35" name="Picture 34" descr="future-kitchen_large.jpg"/>
          <p:cNvPicPr>
            <a:picLocks noChangeAspect="1"/>
          </p:cNvPicPr>
          <p:nvPr/>
        </p:nvPicPr>
        <p:blipFill>
          <a:blip r:embed="rId15"/>
          <a:stretch>
            <a:fillRect/>
          </a:stretch>
        </p:blipFill>
        <p:spPr>
          <a:xfrm>
            <a:off x="723477" y="3632200"/>
            <a:ext cx="5281824" cy="2933454"/>
          </a:xfrm>
          <a:prstGeom prst="rect">
            <a:avLst/>
          </a:prstGeom>
          <a:noFill/>
          <a:ln w="6350">
            <a:solidFill>
              <a:schemeClr val="bg1"/>
            </a:solid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5" descr="http://neatorama.cachefly.net/images/2006-11/robot-shopping-mall-security.jpg"/>
          <p:cNvPicPr>
            <a:picLocks noChangeAspect="1" noChangeArrowheads="1"/>
          </p:cNvPicPr>
          <p:nvPr/>
        </p:nvPicPr>
        <p:blipFill>
          <a:blip r:embed="rId3" cstate="print"/>
          <a:srcRect/>
          <a:stretch>
            <a:fillRect/>
          </a:stretch>
        </p:blipFill>
        <p:spPr bwMode="auto">
          <a:xfrm>
            <a:off x="710777" y="3644900"/>
            <a:ext cx="5789692" cy="2895600"/>
          </a:xfrm>
          <a:prstGeom prst="rect">
            <a:avLst/>
          </a:prstGeom>
          <a:noFill/>
          <a:ln w="6350">
            <a:solidFill>
              <a:schemeClr val="bg1"/>
            </a:solidFill>
            <a:miter lim="800000"/>
            <a:headEnd/>
            <a:tailEnd/>
          </a:ln>
          <a:effectLst/>
        </p:spPr>
      </p:pic>
      <p:grpSp>
        <p:nvGrpSpPr>
          <p:cNvPr id="2" name="Group 34"/>
          <p:cNvGrpSpPr/>
          <p:nvPr/>
        </p:nvGrpSpPr>
        <p:grpSpPr>
          <a:xfrm>
            <a:off x="9190389" y="738336"/>
            <a:ext cx="2758721" cy="5903763"/>
            <a:chOff x="9203089" y="725636"/>
            <a:chExt cx="2758721" cy="5903763"/>
          </a:xfrm>
        </p:grpSpPr>
        <p:sp>
          <p:nvSpPr>
            <p:cNvPr id="32" name="Round Same Side Corner Rectangle 31"/>
            <p:cNvSpPr/>
            <p:nvPr/>
          </p:nvSpPr>
          <p:spPr bwMode="auto">
            <a:xfrm rot="10800000">
              <a:off x="9203089" y="725636"/>
              <a:ext cx="2758721" cy="5903763"/>
            </a:xfrm>
            <a:prstGeom prst="round2SameRect">
              <a:avLst>
                <a:gd name="adj1" fmla="val 6086"/>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grpSp>
          <p:nvGrpSpPr>
            <p:cNvPr id="5" name="Group 49"/>
            <p:cNvGrpSpPr/>
            <p:nvPr/>
          </p:nvGrpSpPr>
          <p:grpSpPr>
            <a:xfrm>
              <a:off x="9348095" y="800100"/>
              <a:ext cx="2451556" cy="5676900"/>
              <a:chOff x="7012898" y="1740876"/>
              <a:chExt cx="1580344" cy="4507524"/>
            </a:xfrm>
          </p:grpSpPr>
          <p:pic>
            <p:nvPicPr>
              <p:cNvPr id="51" name="Picture 3"/>
              <p:cNvPicPr>
                <a:picLocks noChangeAspect="1" noChangeArrowheads="1"/>
              </p:cNvPicPr>
              <p:nvPr/>
            </p:nvPicPr>
            <p:blipFill>
              <a:blip r:embed="rId4" cstate="print"/>
              <a:srcRect/>
              <a:stretch>
                <a:fillRect/>
              </a:stretch>
            </p:blipFill>
            <p:spPr bwMode="auto">
              <a:xfrm>
                <a:off x="7523893" y="5550876"/>
                <a:ext cx="646144" cy="693386"/>
              </a:xfrm>
              <a:prstGeom prst="rect">
                <a:avLst/>
              </a:prstGeom>
              <a:noFill/>
              <a:ln w="6350">
                <a:solidFill>
                  <a:schemeClr val="bg1"/>
                </a:solidFill>
                <a:miter lim="800000"/>
                <a:headEnd/>
                <a:tailEnd/>
              </a:ln>
              <a:effectLst/>
            </p:spPr>
          </p:pic>
          <p:pic>
            <p:nvPicPr>
              <p:cNvPr id="52" name="Picture 3" descr="D:\My Talks\MXi3Vertical.jpg"/>
              <p:cNvPicPr>
                <a:picLocks noChangeAspect="1" noChangeArrowheads="1"/>
              </p:cNvPicPr>
              <p:nvPr/>
            </p:nvPicPr>
            <p:blipFill>
              <a:blip r:embed="rId5" cstate="print"/>
              <a:srcRect/>
              <a:stretch>
                <a:fillRect/>
              </a:stretch>
            </p:blipFill>
            <p:spPr bwMode="auto">
              <a:xfrm>
                <a:off x="8219687" y="5542600"/>
                <a:ext cx="373555" cy="701662"/>
              </a:xfrm>
              <a:prstGeom prst="rect">
                <a:avLst/>
              </a:prstGeom>
              <a:noFill/>
              <a:ln w="6350">
                <a:solidFill>
                  <a:schemeClr val="bg1"/>
                </a:solidFill>
                <a:miter lim="800000"/>
                <a:headEnd/>
                <a:tailEnd/>
              </a:ln>
              <a:effectLst/>
            </p:spPr>
          </p:pic>
          <p:pic>
            <p:nvPicPr>
              <p:cNvPr id="53" name="Picture 2" descr="D:\My Talks\2007_07_adb1.jpg"/>
              <p:cNvPicPr>
                <a:picLocks noChangeAspect="1" noChangeArrowheads="1"/>
              </p:cNvPicPr>
              <p:nvPr/>
            </p:nvPicPr>
            <p:blipFill>
              <a:blip r:embed="rId6" cstate="print"/>
              <a:srcRect/>
              <a:stretch>
                <a:fillRect/>
              </a:stretch>
            </p:blipFill>
            <p:spPr bwMode="auto">
              <a:xfrm>
                <a:off x="7029451" y="1743214"/>
                <a:ext cx="1143000" cy="693015"/>
              </a:xfrm>
              <a:prstGeom prst="rect">
                <a:avLst/>
              </a:prstGeom>
              <a:noFill/>
              <a:ln w="6350">
                <a:solidFill>
                  <a:schemeClr val="bg1"/>
                </a:solidFill>
                <a:miter lim="800000"/>
                <a:headEnd/>
                <a:tailEnd/>
              </a:ln>
              <a:effectLst/>
            </p:spPr>
          </p:pic>
          <p:pic>
            <p:nvPicPr>
              <p:cNvPr id="54" name="Picture 4" descr="D:\My Talks\hospital_robot.jpg"/>
              <p:cNvPicPr>
                <a:picLocks noChangeAspect="1" noChangeArrowheads="1"/>
              </p:cNvPicPr>
              <p:nvPr/>
            </p:nvPicPr>
            <p:blipFill>
              <a:blip r:embed="rId7" cstate="print"/>
              <a:srcRect/>
              <a:stretch>
                <a:fillRect/>
              </a:stretch>
            </p:blipFill>
            <p:spPr bwMode="auto">
              <a:xfrm>
                <a:off x="7012898" y="5555014"/>
                <a:ext cx="457200" cy="693386"/>
              </a:xfrm>
              <a:prstGeom prst="rect">
                <a:avLst/>
              </a:prstGeom>
              <a:noFill/>
              <a:ln w="6350">
                <a:solidFill>
                  <a:schemeClr val="bg1"/>
                </a:solidFill>
                <a:miter lim="800000"/>
                <a:headEnd/>
                <a:tailEnd/>
              </a:ln>
              <a:effectLst/>
            </p:spPr>
          </p:pic>
          <p:pic>
            <p:nvPicPr>
              <p:cNvPr id="55" name="Picture 2" descr="D:\My Talks\263EBB28-E7F2-99DF-385C6CEB41D9C8E4_1.jpg"/>
              <p:cNvPicPr>
                <a:picLocks noChangeAspect="1" noChangeArrowheads="1"/>
              </p:cNvPicPr>
              <p:nvPr/>
            </p:nvPicPr>
            <p:blipFill>
              <a:blip r:embed="rId8" cstate="print"/>
              <a:srcRect/>
              <a:stretch>
                <a:fillRect/>
              </a:stretch>
            </p:blipFill>
            <p:spPr bwMode="auto">
              <a:xfrm>
                <a:off x="7012898" y="4031014"/>
                <a:ext cx="861380" cy="694765"/>
              </a:xfrm>
              <a:prstGeom prst="rect">
                <a:avLst/>
              </a:prstGeom>
              <a:noFill/>
              <a:ln>
                <a:solidFill>
                  <a:schemeClr val="bg1"/>
                </a:solidFill>
              </a:ln>
            </p:spPr>
          </p:pic>
          <p:pic>
            <p:nvPicPr>
              <p:cNvPr id="56" name="Picture 6" descr="D:\My Talks\doctor-02.jpg"/>
              <p:cNvPicPr>
                <a:picLocks noChangeAspect="1" noChangeArrowheads="1"/>
              </p:cNvPicPr>
              <p:nvPr/>
            </p:nvPicPr>
            <p:blipFill>
              <a:blip r:embed="rId9" cstate="print"/>
              <a:srcRect/>
              <a:stretch>
                <a:fillRect/>
              </a:stretch>
            </p:blipFill>
            <p:spPr bwMode="auto">
              <a:xfrm>
                <a:off x="7930577" y="4784739"/>
                <a:ext cx="657693" cy="702352"/>
              </a:xfrm>
              <a:prstGeom prst="rect">
                <a:avLst/>
              </a:prstGeom>
              <a:noFill/>
              <a:ln>
                <a:solidFill>
                  <a:schemeClr val="bg1"/>
                </a:solidFill>
              </a:ln>
            </p:spPr>
          </p:pic>
          <p:pic>
            <p:nvPicPr>
              <p:cNvPr id="57" name="Picture 9" descr="http://www.nextgenmd.org/vol2-5/pictures/davinci1.jpg"/>
              <p:cNvPicPr>
                <a:picLocks noChangeAspect="1" noChangeArrowheads="1"/>
              </p:cNvPicPr>
              <p:nvPr/>
            </p:nvPicPr>
            <p:blipFill>
              <a:blip r:embed="rId10" cstate="print"/>
              <a:srcRect/>
              <a:stretch>
                <a:fillRect/>
              </a:stretch>
            </p:blipFill>
            <p:spPr bwMode="auto">
              <a:xfrm>
                <a:off x="7029450" y="2506202"/>
                <a:ext cx="1557647" cy="709369"/>
              </a:xfrm>
              <a:prstGeom prst="rect">
                <a:avLst/>
              </a:prstGeom>
              <a:noFill/>
              <a:ln w="6350">
                <a:solidFill>
                  <a:schemeClr val="bg1"/>
                </a:solidFill>
                <a:miter lim="800000"/>
                <a:headEnd/>
                <a:tailEnd/>
              </a:ln>
              <a:effectLst/>
            </p:spPr>
          </p:pic>
          <p:pic>
            <p:nvPicPr>
              <p:cNvPr id="58" name="Picture 3"/>
              <p:cNvPicPr>
                <a:picLocks noChangeAspect="1" noChangeArrowheads="1"/>
              </p:cNvPicPr>
              <p:nvPr/>
            </p:nvPicPr>
            <p:blipFill>
              <a:blip r:embed="rId11" cstate="print"/>
              <a:srcRect/>
              <a:stretch>
                <a:fillRect/>
              </a:stretch>
            </p:blipFill>
            <p:spPr bwMode="auto">
              <a:xfrm>
                <a:off x="8224898" y="1740876"/>
                <a:ext cx="368136" cy="700972"/>
              </a:xfrm>
              <a:prstGeom prst="rect">
                <a:avLst/>
              </a:prstGeom>
              <a:noFill/>
              <a:ln w="6350">
                <a:solidFill>
                  <a:schemeClr val="bg1"/>
                </a:solidFill>
                <a:miter lim="800000"/>
                <a:headEnd/>
                <a:tailEnd/>
              </a:ln>
              <a:effectLst/>
            </p:spPr>
          </p:pic>
          <p:pic>
            <p:nvPicPr>
              <p:cNvPr id="59" name="Picture 5" descr="D:\My Talks\robot-care-rounding.jpg"/>
              <p:cNvPicPr>
                <a:picLocks noChangeAspect="1" noChangeArrowheads="1"/>
              </p:cNvPicPr>
              <p:nvPr/>
            </p:nvPicPr>
            <p:blipFill>
              <a:blip r:embed="rId12" cstate="print"/>
              <a:srcRect/>
              <a:stretch>
                <a:fillRect/>
              </a:stretch>
            </p:blipFill>
            <p:spPr bwMode="auto">
              <a:xfrm>
                <a:off x="7012898" y="4789415"/>
                <a:ext cx="863371" cy="697676"/>
              </a:xfrm>
              <a:prstGeom prst="rect">
                <a:avLst/>
              </a:prstGeom>
              <a:noFill/>
              <a:ln>
                <a:solidFill>
                  <a:schemeClr val="bg1"/>
                </a:solidFill>
              </a:ln>
            </p:spPr>
          </p:pic>
          <p:pic>
            <p:nvPicPr>
              <p:cNvPr id="60" name="Picture 2" descr="http://www.gizmag.com/pictures/hero/7450_180607101817_3.jpg"/>
              <p:cNvPicPr>
                <a:picLocks noChangeAspect="1" noChangeArrowheads="1"/>
              </p:cNvPicPr>
              <p:nvPr/>
            </p:nvPicPr>
            <p:blipFill>
              <a:blip r:embed="rId13"/>
              <a:srcRect/>
              <a:stretch>
                <a:fillRect/>
              </a:stretch>
            </p:blipFill>
            <p:spPr bwMode="auto">
              <a:xfrm>
                <a:off x="7931436" y="4026876"/>
                <a:ext cx="655100" cy="703041"/>
              </a:xfrm>
              <a:prstGeom prst="rect">
                <a:avLst/>
              </a:prstGeom>
              <a:noFill/>
              <a:ln>
                <a:solidFill>
                  <a:schemeClr val="bg1"/>
                </a:solidFill>
              </a:ln>
            </p:spPr>
          </p:pic>
          <p:pic>
            <p:nvPicPr>
              <p:cNvPr id="61" name="Picture 60" descr="future-kitchen_large.jpg"/>
              <p:cNvPicPr>
                <a:picLocks noChangeAspect="1"/>
              </p:cNvPicPr>
              <p:nvPr/>
            </p:nvPicPr>
            <p:blipFill>
              <a:blip r:embed="rId14" cstate="print"/>
              <a:stretch>
                <a:fillRect/>
              </a:stretch>
            </p:blipFill>
            <p:spPr>
              <a:xfrm>
                <a:off x="7017037" y="3274996"/>
                <a:ext cx="913021" cy="693610"/>
              </a:xfrm>
              <a:prstGeom prst="rect">
                <a:avLst/>
              </a:prstGeom>
              <a:noFill/>
              <a:ln w="6350">
                <a:solidFill>
                  <a:schemeClr val="bg1"/>
                </a:solidFill>
                <a:miter lim="800000"/>
                <a:headEnd/>
                <a:tailEnd/>
              </a:ln>
              <a:effectLst/>
            </p:spPr>
          </p:pic>
          <p:pic>
            <p:nvPicPr>
              <p:cNvPr id="62" name="Picture 2"/>
              <p:cNvPicPr>
                <a:picLocks noChangeAspect="1" noChangeArrowheads="1"/>
              </p:cNvPicPr>
              <p:nvPr/>
            </p:nvPicPr>
            <p:blipFill>
              <a:blip r:embed="rId15" cstate="print"/>
              <a:srcRect/>
              <a:stretch>
                <a:fillRect/>
              </a:stretch>
            </p:blipFill>
            <p:spPr bwMode="auto">
              <a:xfrm>
                <a:off x="7986714" y="3273152"/>
                <a:ext cx="599688" cy="695454"/>
              </a:xfrm>
              <a:prstGeom prst="rect">
                <a:avLst/>
              </a:prstGeom>
              <a:noFill/>
              <a:ln w="6350">
                <a:solidFill>
                  <a:schemeClr val="bg1"/>
                </a:solidFill>
                <a:miter lim="800000"/>
                <a:headEnd/>
                <a:tailEnd/>
              </a:ln>
              <a:effectLst/>
            </p:spPr>
          </p:pic>
        </p:grpSp>
      </p:grpSp>
      <p:sp>
        <p:nvSpPr>
          <p:cNvPr id="3" name="Title 2"/>
          <p:cNvSpPr>
            <a:spLocks noGrp="1"/>
          </p:cNvSpPr>
          <p:nvPr>
            <p:ph type="title"/>
          </p:nvPr>
        </p:nvSpPr>
        <p:spPr/>
        <p:txBody>
          <a:bodyPr/>
          <a:lstStyle/>
          <a:p>
            <a:r>
              <a:rPr lang="en-US" smtClean="0"/>
              <a:t>Situated Interaction</a:t>
            </a:r>
            <a:endParaRPr lang="en-US"/>
          </a:p>
        </p:txBody>
      </p:sp>
      <p:sp>
        <p:nvSpPr>
          <p:cNvPr id="4" name="Round Same Side Corner Rectangle 3"/>
          <p:cNvSpPr/>
          <p:nvPr/>
        </p:nvSpPr>
        <p:spPr bwMode="auto">
          <a:xfrm>
            <a:off x="720504" y="1228928"/>
            <a:ext cx="3092057"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b="0" smtClean="0">
                <a:latin typeface="+mn-lt"/>
              </a:rPr>
              <a:t>Long term goal</a:t>
            </a:r>
            <a:endParaRPr kumimoji="0" lang="en-US" sz="3200" b="0" i="0" u="none" strike="noStrike" cap="none" normalizeH="0" baseline="0" dirty="0" smtClean="0">
              <a:ln>
                <a:noFill/>
              </a:ln>
              <a:effectLst/>
              <a:latin typeface="+mn-lt"/>
            </a:endParaRPr>
          </a:p>
        </p:txBody>
      </p:sp>
      <p:grpSp>
        <p:nvGrpSpPr>
          <p:cNvPr id="6" name="Group 29"/>
          <p:cNvGrpSpPr/>
          <p:nvPr/>
        </p:nvGrpSpPr>
        <p:grpSpPr>
          <a:xfrm>
            <a:off x="720504" y="1741638"/>
            <a:ext cx="7557734" cy="1109499"/>
            <a:chOff x="1219200" y="1731458"/>
            <a:chExt cx="5334000" cy="1059243"/>
          </a:xfrm>
        </p:grpSpPr>
        <p:sp>
          <p:nvSpPr>
            <p:cNvPr id="8" name="Round Same Side Corner Rectangle 7"/>
            <p:cNvSpPr/>
            <p:nvPr/>
          </p:nvSpPr>
          <p:spPr bwMode="auto">
            <a:xfrm rot="10800000">
              <a:off x="1219200" y="1731458"/>
              <a:ext cx="5334000" cy="1059243"/>
            </a:xfrm>
            <a:prstGeom prst="round2SameRect">
              <a:avLst>
                <a:gd name="adj1" fmla="val 10040"/>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sp>
          <p:nvSpPr>
            <p:cNvPr id="9" name="Content Placeholder 2"/>
            <p:cNvSpPr txBox="1">
              <a:spLocks/>
            </p:cNvSpPr>
            <p:nvPr/>
          </p:nvSpPr>
          <p:spPr bwMode="auto">
            <a:xfrm>
              <a:off x="1295718" y="1824087"/>
              <a:ext cx="5257481" cy="84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20000"/>
                </a:spcBef>
                <a:spcAft>
                  <a:spcPct val="0"/>
                </a:spcAft>
                <a:buClr>
                  <a:srgbClr val="A50021"/>
                </a:buClr>
                <a:buSzTx/>
                <a:tabLst/>
                <a:defRPr/>
              </a:pPr>
              <a:r>
                <a:rPr lang="en-US" sz="2400" kern="0" dirty="0" smtClean="0">
                  <a:solidFill>
                    <a:schemeClr val="bg1">
                      <a:lumMod val="75000"/>
                      <a:lumOff val="25000"/>
                    </a:schemeClr>
                  </a:solidFill>
                  <a:latin typeface="+mj-lt"/>
                </a:rPr>
                <a:t>E</a:t>
              </a:r>
              <a:r>
                <a:rPr lang="en-US" sz="2400" b="0" kern="0" smtClean="0">
                  <a:solidFill>
                    <a:schemeClr val="bg1">
                      <a:lumMod val="75000"/>
                      <a:lumOff val="25000"/>
                    </a:schemeClr>
                  </a:solidFill>
                  <a:latin typeface="+mj-lt"/>
                </a:rPr>
                <a:t>mbed </a:t>
              </a:r>
              <a:r>
                <a:rPr lang="en-US" sz="2400" b="0" kern="0" dirty="0" smtClean="0">
                  <a:solidFill>
                    <a:schemeClr val="bg1">
                      <a:lumMod val="75000"/>
                      <a:lumOff val="25000"/>
                    </a:schemeClr>
                  </a:solidFill>
                  <a:latin typeface="+mj-lt"/>
                </a:rPr>
                <a:t>interaction and computation deeply into the flow </a:t>
              </a:r>
              <a:r>
                <a:rPr lang="en-US" sz="2400" b="0" kern="0" smtClean="0">
                  <a:solidFill>
                    <a:schemeClr val="bg1">
                      <a:lumMod val="75000"/>
                      <a:lumOff val="25000"/>
                    </a:schemeClr>
                  </a:solidFill>
                  <a:latin typeface="+mj-lt"/>
                </a:rPr>
                <a:t>of everyday </a:t>
              </a:r>
              <a:r>
                <a:rPr lang="en-US" sz="2400" b="0" kern="0" dirty="0" smtClean="0">
                  <a:solidFill>
                    <a:schemeClr val="bg1">
                      <a:lumMod val="75000"/>
                      <a:lumOff val="25000"/>
                    </a:schemeClr>
                  </a:solidFill>
                  <a:latin typeface="+mj-lt"/>
                </a:rPr>
                <a:t>situations</a:t>
              </a:r>
              <a:r>
                <a:rPr lang="en-US" sz="2400" b="0" kern="0" smtClean="0">
                  <a:solidFill>
                    <a:schemeClr val="bg1">
                      <a:lumMod val="75000"/>
                      <a:lumOff val="25000"/>
                    </a:schemeClr>
                  </a:solidFill>
                  <a:latin typeface="+mj-lt"/>
                </a:rPr>
                <a:t>, tasks, </a:t>
              </a:r>
              <a:r>
                <a:rPr lang="en-US" sz="2400" b="0" kern="0" dirty="0" smtClean="0">
                  <a:solidFill>
                    <a:schemeClr val="bg1">
                      <a:lumMod val="75000"/>
                      <a:lumOff val="25000"/>
                    </a:schemeClr>
                  </a:solidFill>
                  <a:latin typeface="+mj-lt"/>
                </a:rPr>
                <a:t>and collaborations</a:t>
              </a:r>
            </a:p>
          </p:txBody>
        </p:sp>
      </p:grpSp>
      <p:cxnSp>
        <p:nvCxnSpPr>
          <p:cNvPr id="46" name="Elbow Connector 29"/>
          <p:cNvCxnSpPr/>
          <p:nvPr/>
        </p:nvCxnSpPr>
        <p:spPr bwMode="auto">
          <a:xfrm rot="5400000" flipH="1" flipV="1">
            <a:off x="7671697" y="1816463"/>
            <a:ext cx="2854654" cy="218021"/>
          </a:xfrm>
          <a:prstGeom prst="bentConnector3">
            <a:avLst>
              <a:gd name="adj1" fmla="val 100092"/>
            </a:avLst>
          </a:prstGeom>
          <a:solidFill>
            <a:schemeClr val="accent1"/>
          </a:solidFill>
          <a:ln w="19050" cap="flat" cmpd="sng" algn="ctr">
            <a:solidFill>
              <a:schemeClr val="accent2"/>
            </a:solidFill>
            <a:prstDash val="solid"/>
            <a:miter lim="800000"/>
            <a:headEnd type="none" w="med" len="med"/>
            <a:tailEnd type="none" w="med" len="med"/>
          </a:ln>
          <a:effectLst/>
        </p:spPr>
      </p:cxnSp>
      <p:sp>
        <p:nvSpPr>
          <p:cNvPr id="31" name="Round Same Side Corner Rectangle 30"/>
          <p:cNvSpPr/>
          <p:nvPr/>
        </p:nvSpPr>
        <p:spPr bwMode="auto">
          <a:xfrm>
            <a:off x="9192909" y="198336"/>
            <a:ext cx="2768903"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smtClean="0">
                <a:latin typeface="+mn-lt"/>
              </a:rPr>
              <a:t>E</a:t>
            </a:r>
            <a:r>
              <a:rPr lang="en-US" sz="2400" b="0" smtClean="0">
                <a:latin typeface="+mn-lt"/>
              </a:rPr>
              <a:t>xamples</a:t>
            </a:r>
            <a:endParaRPr kumimoji="0" lang="en-US" sz="3200" b="0" i="0" u="none" strike="noStrike" cap="none" normalizeH="0" baseline="0" dirty="0" smtClean="0">
              <a:ln>
                <a:noFill/>
              </a:ln>
              <a:effectLst/>
              <a:latin typeface="+mn-lt"/>
            </a:endParaRPr>
          </a:p>
        </p:txBody>
      </p:sp>
      <p:grpSp>
        <p:nvGrpSpPr>
          <p:cNvPr id="7" name="Group 28"/>
          <p:cNvGrpSpPr/>
          <p:nvPr/>
        </p:nvGrpSpPr>
        <p:grpSpPr>
          <a:xfrm>
            <a:off x="717139" y="3122640"/>
            <a:ext cx="8272873" cy="457200"/>
            <a:chOff x="717256" y="3122640"/>
            <a:chExt cx="8424362" cy="457200"/>
          </a:xfrm>
        </p:grpSpPr>
        <p:cxnSp>
          <p:nvCxnSpPr>
            <p:cNvPr id="47" name="Elbow Connector 46"/>
            <p:cNvCxnSpPr/>
            <p:nvPr/>
          </p:nvCxnSpPr>
          <p:spPr bwMode="auto">
            <a:xfrm flipV="1">
              <a:off x="3540868" y="3354426"/>
              <a:ext cx="5600750" cy="1619"/>
            </a:xfrm>
            <a:prstGeom prst="bentConnector3">
              <a:avLst>
                <a:gd name="adj1" fmla="val 50000"/>
              </a:avLst>
            </a:prstGeom>
            <a:solidFill>
              <a:schemeClr val="accent1"/>
            </a:solidFill>
            <a:ln w="19050" cap="flat" cmpd="sng" algn="ctr">
              <a:solidFill>
                <a:schemeClr val="accent2"/>
              </a:solidFill>
              <a:prstDash val="solid"/>
              <a:miter lim="800000"/>
              <a:headEnd type="none" w="med" len="med"/>
              <a:tailEnd type="none" w="med" len="med"/>
            </a:ln>
            <a:effectLst/>
          </p:spPr>
        </p:cxnSp>
        <p:sp>
          <p:nvSpPr>
            <p:cNvPr id="33" name="Round Same Side Corner Rectangle 32"/>
            <p:cNvSpPr/>
            <p:nvPr/>
          </p:nvSpPr>
          <p:spPr bwMode="auto">
            <a:xfrm>
              <a:off x="717256" y="3122640"/>
              <a:ext cx="4416887"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smtClean="0">
                  <a:latin typeface="+mn-lt"/>
                </a:rPr>
                <a:t>Robots on the way … </a:t>
              </a:r>
              <a:endParaRPr kumimoji="0" lang="en-US" sz="3200" b="0" i="0" u="none" strike="noStrike" cap="none" normalizeH="0" baseline="0" dirty="0" smtClean="0">
                <a:ln>
                  <a:noFill/>
                </a:ln>
                <a:effectLst/>
                <a:latin typeface="+mn-lt"/>
              </a:endParaRPr>
            </a:p>
          </p:txBody>
        </p:sp>
      </p:grpSp>
      <p:sp>
        <p:nvSpPr>
          <p:cNvPr id="26" name="Rectangle 25"/>
          <p:cNvSpPr/>
          <p:nvPr/>
        </p:nvSpPr>
        <p:spPr bwMode="auto">
          <a:xfrm>
            <a:off x="9283701" y="800100"/>
            <a:ext cx="2566458" cy="1943100"/>
          </a:xfrm>
          <a:prstGeom prst="rect">
            <a:avLst/>
          </a:prstGeom>
          <a:solidFill>
            <a:srgbClr val="F7F7F7">
              <a:alpha val="84706"/>
            </a:srgb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sp>
        <p:nvSpPr>
          <p:cNvPr id="36" name="Rectangle 35"/>
          <p:cNvSpPr/>
          <p:nvPr/>
        </p:nvSpPr>
        <p:spPr bwMode="auto">
          <a:xfrm>
            <a:off x="9312605" y="3657600"/>
            <a:ext cx="2549195" cy="2882900"/>
          </a:xfrm>
          <a:prstGeom prst="rect">
            <a:avLst/>
          </a:prstGeom>
          <a:solidFill>
            <a:srgbClr val="F7F7F7">
              <a:alpha val="84706"/>
            </a:srgb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sp>
        <p:nvSpPr>
          <p:cNvPr id="34" name="Rectangle 33"/>
          <p:cNvSpPr/>
          <p:nvPr/>
        </p:nvSpPr>
        <p:spPr bwMode="auto">
          <a:xfrm>
            <a:off x="9307511" y="2730500"/>
            <a:ext cx="1511301" cy="914400"/>
          </a:xfrm>
          <a:prstGeom prst="rect">
            <a:avLst/>
          </a:prstGeom>
          <a:solidFill>
            <a:srgbClr val="F7F7F7">
              <a:alpha val="84706"/>
            </a:srgb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sp>
        <p:nvSpPr>
          <p:cNvPr id="37" name="Rounded Rectangular Callout 36"/>
          <p:cNvSpPr/>
          <p:nvPr/>
        </p:nvSpPr>
        <p:spPr bwMode="auto">
          <a:xfrm>
            <a:off x="1980486" y="3962400"/>
            <a:ext cx="1828324" cy="533400"/>
          </a:xfrm>
          <a:prstGeom prst="wedgeRoundRectCallout">
            <a:avLst>
              <a:gd name="adj1" fmla="val 53025"/>
              <a:gd name="adj2" fmla="val 95804"/>
              <a:gd name="adj3" fmla="val 16667"/>
            </a:avLst>
          </a:prstGeom>
          <a:solidFill>
            <a:schemeClr val="accent2"/>
          </a:solidFill>
          <a:ln w="254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400" b="0" dirty="0" smtClean="0">
                <a:latin typeface="Helvetica"/>
              </a:rPr>
              <a:t>What are you </a:t>
            </a:r>
            <a:br>
              <a:rPr lang="en-US" sz="1400" b="0" dirty="0" smtClean="0">
                <a:latin typeface="Helvetica"/>
              </a:rPr>
            </a:br>
            <a:r>
              <a:rPr lang="en-US" sz="1400" b="0" dirty="0" smtClean="0">
                <a:latin typeface="Helvetica"/>
              </a:rPr>
              <a:t>looking for?</a:t>
            </a:r>
          </a:p>
        </p:txBody>
      </p:sp>
      <p:sp>
        <p:nvSpPr>
          <p:cNvPr id="38" name="Rounded Rectangular Callout 37"/>
          <p:cNvSpPr/>
          <p:nvPr/>
        </p:nvSpPr>
        <p:spPr bwMode="auto">
          <a:xfrm>
            <a:off x="1269471" y="4876800"/>
            <a:ext cx="1880129" cy="685800"/>
          </a:xfrm>
          <a:prstGeom prst="wedgeRoundRectCallout">
            <a:avLst>
              <a:gd name="adj1" fmla="val -63611"/>
              <a:gd name="adj2" fmla="val 49537"/>
              <a:gd name="adj3" fmla="val 16667"/>
            </a:avLst>
          </a:prstGeom>
          <a:solidFill>
            <a:schemeClr val="accent2">
              <a:lumMod val="20000"/>
              <a:lumOff val="80000"/>
            </a:schemeClr>
          </a:solidFill>
          <a:ln w="254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800" b="0" smtClean="0">
                <a:solidFill>
                  <a:schemeClr val="bg1">
                    <a:lumMod val="75000"/>
                    <a:lumOff val="25000"/>
                  </a:schemeClr>
                </a:solidFill>
                <a:latin typeface="Helvetica"/>
              </a:rPr>
              <a:t>Well</a:t>
            </a:r>
            <a:r>
              <a:rPr lang="en-US" sz="1800" b="0" dirty="0" smtClean="0">
                <a:solidFill>
                  <a:schemeClr val="bg1">
                    <a:lumMod val="75000"/>
                    <a:lumOff val="25000"/>
                  </a:schemeClr>
                </a:solidFill>
                <a:latin typeface="Helvetica"/>
              </a:rPr>
              <a:t>, I need this</a:t>
            </a:r>
          </a:p>
          <a:p>
            <a:r>
              <a:rPr lang="en-US" sz="1800" b="0" dirty="0" smtClean="0">
                <a:solidFill>
                  <a:schemeClr val="bg1">
                    <a:lumMod val="75000"/>
                    <a:lumOff val="25000"/>
                  </a:schemeClr>
                </a:solidFill>
                <a:latin typeface="Helvetica"/>
              </a:rPr>
              <a:t> in size 8…</a:t>
            </a:r>
          </a:p>
        </p:txBody>
      </p:sp>
      <p:sp>
        <p:nvSpPr>
          <p:cNvPr id="39" name="Rounded Rectangular Callout 38"/>
          <p:cNvSpPr/>
          <p:nvPr/>
        </p:nvSpPr>
        <p:spPr bwMode="auto">
          <a:xfrm>
            <a:off x="4088156" y="5588000"/>
            <a:ext cx="2234618" cy="533400"/>
          </a:xfrm>
          <a:prstGeom prst="wedgeRoundRectCallout">
            <a:avLst>
              <a:gd name="adj1" fmla="val -26886"/>
              <a:gd name="adj2" fmla="val -100488"/>
              <a:gd name="adj3" fmla="val 16667"/>
            </a:avLst>
          </a:prstGeom>
          <a:solidFill>
            <a:schemeClr val="accent2"/>
          </a:solidFill>
          <a:ln w="25400" cap="flat" cmpd="sng" algn="ctr">
            <a:solidFill>
              <a:schemeClr val="bg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1400" smtClean="0">
                <a:latin typeface="Helvetica"/>
              </a:rPr>
              <a:t>Right… that’s over</a:t>
            </a:r>
            <a:br>
              <a:rPr lang="en-US" sz="1400" smtClean="0">
                <a:latin typeface="Helvetica"/>
              </a:rPr>
            </a:br>
            <a:r>
              <a:rPr lang="en-US" sz="1400" smtClean="0">
                <a:latin typeface="Helvetica"/>
              </a:rPr>
              <a:t>this way</a:t>
            </a:r>
            <a:endParaRPr lang="en-US" sz="1400" dirty="0" smtClean="0">
              <a:latin typeface="Helvetic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2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9190389" y="738336"/>
            <a:ext cx="2758721" cy="5903763"/>
            <a:chOff x="9203089" y="725636"/>
            <a:chExt cx="2758721" cy="5903763"/>
          </a:xfrm>
        </p:grpSpPr>
        <p:sp>
          <p:nvSpPr>
            <p:cNvPr id="32" name="Round Same Side Corner Rectangle 31"/>
            <p:cNvSpPr/>
            <p:nvPr/>
          </p:nvSpPr>
          <p:spPr bwMode="auto">
            <a:xfrm rot="10800000">
              <a:off x="9203089" y="725636"/>
              <a:ext cx="2758721" cy="5903763"/>
            </a:xfrm>
            <a:prstGeom prst="round2SameRect">
              <a:avLst>
                <a:gd name="adj1" fmla="val 6086"/>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grpSp>
          <p:nvGrpSpPr>
            <p:cNvPr id="5" name="Group 49"/>
            <p:cNvGrpSpPr/>
            <p:nvPr/>
          </p:nvGrpSpPr>
          <p:grpSpPr>
            <a:xfrm>
              <a:off x="9348095" y="800100"/>
              <a:ext cx="2451556" cy="5676900"/>
              <a:chOff x="7012898" y="1740876"/>
              <a:chExt cx="1580344" cy="4507524"/>
            </a:xfrm>
          </p:grpSpPr>
          <p:pic>
            <p:nvPicPr>
              <p:cNvPr id="51" name="Picture 3"/>
              <p:cNvPicPr>
                <a:picLocks noChangeAspect="1" noChangeArrowheads="1"/>
              </p:cNvPicPr>
              <p:nvPr/>
            </p:nvPicPr>
            <p:blipFill>
              <a:blip r:embed="rId3" cstate="print"/>
              <a:srcRect/>
              <a:stretch>
                <a:fillRect/>
              </a:stretch>
            </p:blipFill>
            <p:spPr bwMode="auto">
              <a:xfrm>
                <a:off x="7523893" y="5550876"/>
                <a:ext cx="646144" cy="693386"/>
              </a:xfrm>
              <a:prstGeom prst="rect">
                <a:avLst/>
              </a:prstGeom>
              <a:noFill/>
              <a:ln w="6350">
                <a:solidFill>
                  <a:schemeClr val="bg1"/>
                </a:solidFill>
                <a:miter lim="800000"/>
                <a:headEnd/>
                <a:tailEnd/>
              </a:ln>
              <a:effectLst/>
            </p:spPr>
          </p:pic>
          <p:pic>
            <p:nvPicPr>
              <p:cNvPr id="52" name="Picture 3" descr="D:\My Talks\MXi3Vertical.jpg"/>
              <p:cNvPicPr>
                <a:picLocks noChangeAspect="1" noChangeArrowheads="1"/>
              </p:cNvPicPr>
              <p:nvPr/>
            </p:nvPicPr>
            <p:blipFill>
              <a:blip r:embed="rId4" cstate="print"/>
              <a:srcRect/>
              <a:stretch>
                <a:fillRect/>
              </a:stretch>
            </p:blipFill>
            <p:spPr bwMode="auto">
              <a:xfrm>
                <a:off x="8219687" y="5542600"/>
                <a:ext cx="373555" cy="701662"/>
              </a:xfrm>
              <a:prstGeom prst="rect">
                <a:avLst/>
              </a:prstGeom>
              <a:noFill/>
              <a:ln w="6350">
                <a:solidFill>
                  <a:schemeClr val="bg1"/>
                </a:solidFill>
                <a:miter lim="800000"/>
                <a:headEnd/>
                <a:tailEnd/>
              </a:ln>
              <a:effectLst/>
            </p:spPr>
          </p:pic>
          <p:pic>
            <p:nvPicPr>
              <p:cNvPr id="53" name="Picture 2" descr="D:\My Talks\2007_07_adb1.jpg"/>
              <p:cNvPicPr>
                <a:picLocks noChangeAspect="1" noChangeArrowheads="1"/>
              </p:cNvPicPr>
              <p:nvPr/>
            </p:nvPicPr>
            <p:blipFill>
              <a:blip r:embed="rId5" cstate="print"/>
              <a:srcRect/>
              <a:stretch>
                <a:fillRect/>
              </a:stretch>
            </p:blipFill>
            <p:spPr bwMode="auto">
              <a:xfrm>
                <a:off x="7029451" y="1743214"/>
                <a:ext cx="1143000" cy="693015"/>
              </a:xfrm>
              <a:prstGeom prst="rect">
                <a:avLst/>
              </a:prstGeom>
              <a:noFill/>
              <a:ln w="6350">
                <a:solidFill>
                  <a:schemeClr val="bg1"/>
                </a:solidFill>
                <a:miter lim="800000"/>
                <a:headEnd/>
                <a:tailEnd/>
              </a:ln>
              <a:effectLst/>
            </p:spPr>
          </p:pic>
          <p:pic>
            <p:nvPicPr>
              <p:cNvPr id="54" name="Picture 4" descr="D:\My Talks\hospital_robot.jpg"/>
              <p:cNvPicPr>
                <a:picLocks noChangeAspect="1" noChangeArrowheads="1"/>
              </p:cNvPicPr>
              <p:nvPr/>
            </p:nvPicPr>
            <p:blipFill>
              <a:blip r:embed="rId6" cstate="print"/>
              <a:srcRect/>
              <a:stretch>
                <a:fillRect/>
              </a:stretch>
            </p:blipFill>
            <p:spPr bwMode="auto">
              <a:xfrm>
                <a:off x="7012898" y="5555014"/>
                <a:ext cx="457200" cy="693386"/>
              </a:xfrm>
              <a:prstGeom prst="rect">
                <a:avLst/>
              </a:prstGeom>
              <a:noFill/>
              <a:ln w="6350">
                <a:solidFill>
                  <a:schemeClr val="bg1"/>
                </a:solidFill>
                <a:miter lim="800000"/>
                <a:headEnd/>
                <a:tailEnd/>
              </a:ln>
              <a:effectLst/>
            </p:spPr>
          </p:pic>
          <p:pic>
            <p:nvPicPr>
              <p:cNvPr id="55" name="Picture 2" descr="D:\My Talks\263EBB28-E7F2-99DF-385C6CEB41D9C8E4_1.jpg"/>
              <p:cNvPicPr>
                <a:picLocks noChangeAspect="1" noChangeArrowheads="1"/>
              </p:cNvPicPr>
              <p:nvPr/>
            </p:nvPicPr>
            <p:blipFill>
              <a:blip r:embed="rId7" cstate="print"/>
              <a:srcRect/>
              <a:stretch>
                <a:fillRect/>
              </a:stretch>
            </p:blipFill>
            <p:spPr bwMode="auto">
              <a:xfrm>
                <a:off x="7012898" y="4031014"/>
                <a:ext cx="861380" cy="694765"/>
              </a:xfrm>
              <a:prstGeom prst="rect">
                <a:avLst/>
              </a:prstGeom>
              <a:noFill/>
              <a:ln>
                <a:solidFill>
                  <a:schemeClr val="bg1"/>
                </a:solidFill>
              </a:ln>
            </p:spPr>
          </p:pic>
          <p:pic>
            <p:nvPicPr>
              <p:cNvPr id="56" name="Picture 6" descr="D:\My Talks\doctor-02.jpg"/>
              <p:cNvPicPr>
                <a:picLocks noChangeAspect="1" noChangeArrowheads="1"/>
              </p:cNvPicPr>
              <p:nvPr/>
            </p:nvPicPr>
            <p:blipFill>
              <a:blip r:embed="rId8" cstate="print"/>
              <a:srcRect/>
              <a:stretch>
                <a:fillRect/>
              </a:stretch>
            </p:blipFill>
            <p:spPr bwMode="auto">
              <a:xfrm>
                <a:off x="7930577" y="4784739"/>
                <a:ext cx="657693" cy="702352"/>
              </a:xfrm>
              <a:prstGeom prst="rect">
                <a:avLst/>
              </a:prstGeom>
              <a:noFill/>
              <a:ln>
                <a:solidFill>
                  <a:schemeClr val="bg1"/>
                </a:solidFill>
              </a:ln>
            </p:spPr>
          </p:pic>
          <p:pic>
            <p:nvPicPr>
              <p:cNvPr id="57" name="Picture 9" descr="http://www.nextgenmd.org/vol2-5/pictures/davinci1.jpg"/>
              <p:cNvPicPr>
                <a:picLocks noChangeAspect="1" noChangeArrowheads="1"/>
              </p:cNvPicPr>
              <p:nvPr/>
            </p:nvPicPr>
            <p:blipFill>
              <a:blip r:embed="rId9" cstate="print"/>
              <a:srcRect/>
              <a:stretch>
                <a:fillRect/>
              </a:stretch>
            </p:blipFill>
            <p:spPr bwMode="auto">
              <a:xfrm>
                <a:off x="7029450" y="2506202"/>
                <a:ext cx="1557647" cy="709369"/>
              </a:xfrm>
              <a:prstGeom prst="rect">
                <a:avLst/>
              </a:prstGeom>
              <a:noFill/>
              <a:ln w="6350">
                <a:solidFill>
                  <a:schemeClr val="bg1"/>
                </a:solidFill>
                <a:miter lim="800000"/>
                <a:headEnd/>
                <a:tailEnd/>
              </a:ln>
              <a:effectLst/>
            </p:spPr>
          </p:pic>
          <p:pic>
            <p:nvPicPr>
              <p:cNvPr id="58" name="Picture 3"/>
              <p:cNvPicPr>
                <a:picLocks noChangeAspect="1" noChangeArrowheads="1"/>
              </p:cNvPicPr>
              <p:nvPr/>
            </p:nvPicPr>
            <p:blipFill>
              <a:blip r:embed="rId10" cstate="print"/>
              <a:srcRect/>
              <a:stretch>
                <a:fillRect/>
              </a:stretch>
            </p:blipFill>
            <p:spPr bwMode="auto">
              <a:xfrm>
                <a:off x="8224898" y="1740876"/>
                <a:ext cx="368136" cy="700972"/>
              </a:xfrm>
              <a:prstGeom prst="rect">
                <a:avLst/>
              </a:prstGeom>
              <a:noFill/>
              <a:ln w="6350">
                <a:solidFill>
                  <a:schemeClr val="bg1"/>
                </a:solidFill>
                <a:miter lim="800000"/>
                <a:headEnd/>
                <a:tailEnd/>
              </a:ln>
              <a:effectLst/>
            </p:spPr>
          </p:pic>
          <p:pic>
            <p:nvPicPr>
              <p:cNvPr id="59" name="Picture 5" descr="D:\My Talks\robot-care-rounding.jpg"/>
              <p:cNvPicPr>
                <a:picLocks noChangeAspect="1" noChangeArrowheads="1"/>
              </p:cNvPicPr>
              <p:nvPr/>
            </p:nvPicPr>
            <p:blipFill>
              <a:blip r:embed="rId11" cstate="print"/>
              <a:srcRect/>
              <a:stretch>
                <a:fillRect/>
              </a:stretch>
            </p:blipFill>
            <p:spPr bwMode="auto">
              <a:xfrm>
                <a:off x="7012898" y="4789415"/>
                <a:ext cx="863371" cy="697676"/>
              </a:xfrm>
              <a:prstGeom prst="rect">
                <a:avLst/>
              </a:prstGeom>
              <a:noFill/>
              <a:ln>
                <a:solidFill>
                  <a:schemeClr val="bg1"/>
                </a:solidFill>
              </a:ln>
            </p:spPr>
          </p:pic>
          <p:pic>
            <p:nvPicPr>
              <p:cNvPr id="60" name="Picture 2" descr="http://www.gizmag.com/pictures/hero/7450_180607101817_3.jpg"/>
              <p:cNvPicPr>
                <a:picLocks noChangeAspect="1" noChangeArrowheads="1"/>
              </p:cNvPicPr>
              <p:nvPr/>
            </p:nvPicPr>
            <p:blipFill>
              <a:blip r:embed="rId12"/>
              <a:srcRect/>
              <a:stretch>
                <a:fillRect/>
              </a:stretch>
            </p:blipFill>
            <p:spPr bwMode="auto">
              <a:xfrm>
                <a:off x="7931436" y="4026876"/>
                <a:ext cx="655100" cy="703041"/>
              </a:xfrm>
              <a:prstGeom prst="rect">
                <a:avLst/>
              </a:prstGeom>
              <a:noFill/>
              <a:ln>
                <a:solidFill>
                  <a:schemeClr val="bg1"/>
                </a:solidFill>
              </a:ln>
            </p:spPr>
          </p:pic>
          <p:pic>
            <p:nvPicPr>
              <p:cNvPr id="61" name="Picture 60" descr="future-kitchen_large.jpg"/>
              <p:cNvPicPr>
                <a:picLocks noChangeAspect="1"/>
              </p:cNvPicPr>
              <p:nvPr/>
            </p:nvPicPr>
            <p:blipFill>
              <a:blip r:embed="rId13" cstate="print"/>
              <a:stretch>
                <a:fillRect/>
              </a:stretch>
            </p:blipFill>
            <p:spPr>
              <a:xfrm>
                <a:off x="7017037" y="3274996"/>
                <a:ext cx="913021" cy="693610"/>
              </a:xfrm>
              <a:prstGeom prst="rect">
                <a:avLst/>
              </a:prstGeom>
              <a:noFill/>
              <a:ln w="6350">
                <a:solidFill>
                  <a:schemeClr val="bg1"/>
                </a:solidFill>
                <a:miter lim="800000"/>
                <a:headEnd/>
                <a:tailEnd/>
              </a:ln>
              <a:effectLst/>
            </p:spPr>
          </p:pic>
          <p:pic>
            <p:nvPicPr>
              <p:cNvPr id="62" name="Picture 2"/>
              <p:cNvPicPr>
                <a:picLocks noChangeAspect="1" noChangeArrowheads="1"/>
              </p:cNvPicPr>
              <p:nvPr/>
            </p:nvPicPr>
            <p:blipFill>
              <a:blip r:embed="rId14" cstate="print"/>
              <a:srcRect/>
              <a:stretch>
                <a:fillRect/>
              </a:stretch>
            </p:blipFill>
            <p:spPr bwMode="auto">
              <a:xfrm>
                <a:off x="7986714" y="3273152"/>
                <a:ext cx="599688" cy="695454"/>
              </a:xfrm>
              <a:prstGeom prst="rect">
                <a:avLst/>
              </a:prstGeom>
              <a:noFill/>
              <a:ln w="6350">
                <a:solidFill>
                  <a:schemeClr val="bg1"/>
                </a:solidFill>
                <a:miter lim="800000"/>
                <a:headEnd/>
                <a:tailEnd/>
              </a:ln>
              <a:effectLst/>
            </p:spPr>
          </p:pic>
        </p:grpSp>
      </p:grpSp>
      <p:sp>
        <p:nvSpPr>
          <p:cNvPr id="3" name="Title 2"/>
          <p:cNvSpPr>
            <a:spLocks noGrp="1"/>
          </p:cNvSpPr>
          <p:nvPr>
            <p:ph type="title"/>
          </p:nvPr>
        </p:nvSpPr>
        <p:spPr/>
        <p:txBody>
          <a:bodyPr/>
          <a:lstStyle/>
          <a:p>
            <a:r>
              <a:rPr lang="en-US" smtClean="0"/>
              <a:t>Situated Interaction</a:t>
            </a:r>
            <a:endParaRPr lang="en-US"/>
          </a:p>
        </p:txBody>
      </p:sp>
      <p:sp>
        <p:nvSpPr>
          <p:cNvPr id="4" name="Round Same Side Corner Rectangle 3"/>
          <p:cNvSpPr/>
          <p:nvPr/>
        </p:nvSpPr>
        <p:spPr bwMode="auto">
          <a:xfrm>
            <a:off x="720504" y="1228928"/>
            <a:ext cx="3092057"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b="0" smtClean="0">
                <a:latin typeface="+mn-lt"/>
              </a:rPr>
              <a:t>Long term goal</a:t>
            </a:r>
            <a:endParaRPr kumimoji="0" lang="en-US" sz="3200" b="0" i="0" u="none" strike="noStrike" cap="none" normalizeH="0" baseline="0" dirty="0" smtClean="0">
              <a:ln>
                <a:noFill/>
              </a:ln>
              <a:effectLst/>
              <a:latin typeface="+mn-lt"/>
            </a:endParaRPr>
          </a:p>
        </p:txBody>
      </p:sp>
      <p:grpSp>
        <p:nvGrpSpPr>
          <p:cNvPr id="6" name="Group 29"/>
          <p:cNvGrpSpPr/>
          <p:nvPr/>
        </p:nvGrpSpPr>
        <p:grpSpPr>
          <a:xfrm>
            <a:off x="720504" y="1741638"/>
            <a:ext cx="7557734" cy="1109499"/>
            <a:chOff x="1219200" y="1731458"/>
            <a:chExt cx="5334000" cy="1059243"/>
          </a:xfrm>
        </p:grpSpPr>
        <p:sp>
          <p:nvSpPr>
            <p:cNvPr id="8" name="Round Same Side Corner Rectangle 7"/>
            <p:cNvSpPr/>
            <p:nvPr/>
          </p:nvSpPr>
          <p:spPr bwMode="auto">
            <a:xfrm rot="10800000">
              <a:off x="1219200" y="1731458"/>
              <a:ext cx="5334000" cy="1059243"/>
            </a:xfrm>
            <a:prstGeom prst="round2SameRect">
              <a:avLst>
                <a:gd name="adj1" fmla="val 10040"/>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sp>
          <p:nvSpPr>
            <p:cNvPr id="9" name="Content Placeholder 2"/>
            <p:cNvSpPr txBox="1">
              <a:spLocks/>
            </p:cNvSpPr>
            <p:nvPr/>
          </p:nvSpPr>
          <p:spPr bwMode="auto">
            <a:xfrm>
              <a:off x="1295718" y="1824087"/>
              <a:ext cx="5257481" cy="84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20000"/>
                </a:spcBef>
                <a:spcAft>
                  <a:spcPct val="0"/>
                </a:spcAft>
                <a:buClr>
                  <a:srgbClr val="A50021"/>
                </a:buClr>
                <a:buSzTx/>
                <a:tabLst/>
                <a:defRPr/>
              </a:pPr>
              <a:r>
                <a:rPr lang="en-US" sz="2400" kern="0" dirty="0" smtClean="0">
                  <a:solidFill>
                    <a:schemeClr val="bg1">
                      <a:lumMod val="75000"/>
                      <a:lumOff val="25000"/>
                    </a:schemeClr>
                  </a:solidFill>
                  <a:latin typeface="+mj-lt"/>
                </a:rPr>
                <a:t>E</a:t>
              </a:r>
              <a:r>
                <a:rPr lang="en-US" sz="2400" b="0" kern="0" smtClean="0">
                  <a:solidFill>
                    <a:schemeClr val="bg1">
                      <a:lumMod val="75000"/>
                      <a:lumOff val="25000"/>
                    </a:schemeClr>
                  </a:solidFill>
                  <a:latin typeface="+mj-lt"/>
                </a:rPr>
                <a:t>mbed </a:t>
              </a:r>
              <a:r>
                <a:rPr lang="en-US" sz="2400" b="0" kern="0" dirty="0" smtClean="0">
                  <a:solidFill>
                    <a:schemeClr val="bg1">
                      <a:lumMod val="75000"/>
                      <a:lumOff val="25000"/>
                    </a:schemeClr>
                  </a:solidFill>
                  <a:latin typeface="+mj-lt"/>
                </a:rPr>
                <a:t>interaction and computation deeply into the flow </a:t>
              </a:r>
              <a:r>
                <a:rPr lang="en-US" sz="2400" b="0" kern="0" smtClean="0">
                  <a:solidFill>
                    <a:schemeClr val="bg1">
                      <a:lumMod val="75000"/>
                      <a:lumOff val="25000"/>
                    </a:schemeClr>
                  </a:solidFill>
                  <a:latin typeface="+mj-lt"/>
                </a:rPr>
                <a:t>of everyday </a:t>
              </a:r>
              <a:r>
                <a:rPr lang="en-US" sz="2400" b="0" kern="0" dirty="0" smtClean="0">
                  <a:solidFill>
                    <a:schemeClr val="bg1">
                      <a:lumMod val="75000"/>
                      <a:lumOff val="25000"/>
                    </a:schemeClr>
                  </a:solidFill>
                  <a:latin typeface="+mj-lt"/>
                </a:rPr>
                <a:t>situations</a:t>
              </a:r>
              <a:r>
                <a:rPr lang="en-US" sz="2400" b="0" kern="0" smtClean="0">
                  <a:solidFill>
                    <a:schemeClr val="bg1">
                      <a:lumMod val="75000"/>
                      <a:lumOff val="25000"/>
                    </a:schemeClr>
                  </a:solidFill>
                  <a:latin typeface="+mj-lt"/>
                </a:rPr>
                <a:t>, tasks, </a:t>
              </a:r>
              <a:r>
                <a:rPr lang="en-US" sz="2400" b="0" kern="0" dirty="0" smtClean="0">
                  <a:solidFill>
                    <a:schemeClr val="bg1">
                      <a:lumMod val="75000"/>
                      <a:lumOff val="25000"/>
                    </a:schemeClr>
                  </a:solidFill>
                  <a:latin typeface="+mj-lt"/>
                </a:rPr>
                <a:t>and collaborations</a:t>
              </a:r>
            </a:p>
          </p:txBody>
        </p:sp>
      </p:grpSp>
      <p:cxnSp>
        <p:nvCxnSpPr>
          <p:cNvPr id="46" name="Elbow Connector 29"/>
          <p:cNvCxnSpPr/>
          <p:nvPr/>
        </p:nvCxnSpPr>
        <p:spPr bwMode="auto">
          <a:xfrm rot="5400000" flipH="1" flipV="1">
            <a:off x="7671697" y="1816463"/>
            <a:ext cx="2854654" cy="218021"/>
          </a:xfrm>
          <a:prstGeom prst="bentConnector3">
            <a:avLst>
              <a:gd name="adj1" fmla="val 100092"/>
            </a:avLst>
          </a:prstGeom>
          <a:solidFill>
            <a:schemeClr val="accent1"/>
          </a:solidFill>
          <a:ln w="19050" cap="flat" cmpd="sng" algn="ctr">
            <a:solidFill>
              <a:schemeClr val="accent2"/>
            </a:solidFill>
            <a:prstDash val="solid"/>
            <a:miter lim="800000"/>
            <a:headEnd type="none" w="med" len="med"/>
            <a:tailEnd type="none" w="med" len="med"/>
          </a:ln>
          <a:effectLst/>
        </p:spPr>
      </p:cxnSp>
      <p:sp>
        <p:nvSpPr>
          <p:cNvPr id="31" name="Round Same Side Corner Rectangle 30"/>
          <p:cNvSpPr/>
          <p:nvPr/>
        </p:nvSpPr>
        <p:spPr bwMode="auto">
          <a:xfrm>
            <a:off x="9192909" y="198336"/>
            <a:ext cx="2768903"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smtClean="0">
                <a:latin typeface="+mn-lt"/>
              </a:rPr>
              <a:t>E</a:t>
            </a:r>
            <a:r>
              <a:rPr lang="en-US" sz="2400" b="0" smtClean="0">
                <a:latin typeface="+mn-lt"/>
              </a:rPr>
              <a:t>xamples</a:t>
            </a:r>
            <a:endParaRPr kumimoji="0" lang="en-US" sz="3200" b="0" i="0" u="none" strike="noStrike" cap="none" normalizeH="0" baseline="0" dirty="0" smtClean="0">
              <a:ln>
                <a:noFill/>
              </a:ln>
              <a:effectLst/>
              <a:latin typeface="+mn-lt"/>
            </a:endParaRPr>
          </a:p>
        </p:txBody>
      </p:sp>
      <p:grpSp>
        <p:nvGrpSpPr>
          <p:cNvPr id="7" name="Group 28"/>
          <p:cNvGrpSpPr/>
          <p:nvPr/>
        </p:nvGrpSpPr>
        <p:grpSpPr>
          <a:xfrm>
            <a:off x="717139" y="3122640"/>
            <a:ext cx="8272873" cy="457200"/>
            <a:chOff x="717256" y="3122640"/>
            <a:chExt cx="8424362" cy="457200"/>
          </a:xfrm>
        </p:grpSpPr>
        <p:cxnSp>
          <p:nvCxnSpPr>
            <p:cNvPr id="47" name="Elbow Connector 46"/>
            <p:cNvCxnSpPr/>
            <p:nvPr/>
          </p:nvCxnSpPr>
          <p:spPr bwMode="auto">
            <a:xfrm flipV="1">
              <a:off x="3540868" y="3354426"/>
              <a:ext cx="5600750" cy="1619"/>
            </a:xfrm>
            <a:prstGeom prst="bentConnector3">
              <a:avLst>
                <a:gd name="adj1" fmla="val 50000"/>
              </a:avLst>
            </a:prstGeom>
            <a:solidFill>
              <a:schemeClr val="accent1"/>
            </a:solidFill>
            <a:ln w="19050" cap="flat" cmpd="sng" algn="ctr">
              <a:solidFill>
                <a:schemeClr val="accent2"/>
              </a:solidFill>
              <a:prstDash val="solid"/>
              <a:miter lim="800000"/>
              <a:headEnd type="none" w="med" len="med"/>
              <a:tailEnd type="none" w="med" len="med"/>
            </a:ln>
            <a:effectLst/>
          </p:spPr>
        </p:cxnSp>
        <p:sp>
          <p:nvSpPr>
            <p:cNvPr id="33" name="Round Same Side Corner Rectangle 32"/>
            <p:cNvSpPr/>
            <p:nvPr/>
          </p:nvSpPr>
          <p:spPr bwMode="auto">
            <a:xfrm>
              <a:off x="717256" y="3122640"/>
              <a:ext cx="4416887"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smtClean="0">
                  <a:latin typeface="+mn-lt"/>
                </a:rPr>
                <a:t>Monitoring and care-taking</a:t>
              </a:r>
              <a:endParaRPr kumimoji="0" lang="en-US" sz="3200" b="0" i="0" u="none" strike="noStrike" cap="none" normalizeH="0" baseline="0" dirty="0" smtClean="0">
                <a:ln>
                  <a:noFill/>
                </a:ln>
                <a:effectLst/>
                <a:latin typeface="+mn-lt"/>
              </a:endParaRPr>
            </a:p>
          </p:txBody>
        </p:sp>
      </p:grpSp>
      <p:sp>
        <p:nvSpPr>
          <p:cNvPr id="26" name="Rectangle 25"/>
          <p:cNvSpPr/>
          <p:nvPr/>
        </p:nvSpPr>
        <p:spPr bwMode="auto">
          <a:xfrm>
            <a:off x="9283701" y="800100"/>
            <a:ext cx="2566458" cy="2870200"/>
          </a:xfrm>
          <a:prstGeom prst="rect">
            <a:avLst/>
          </a:prstGeom>
          <a:solidFill>
            <a:srgbClr val="F7F7F7">
              <a:alpha val="84706"/>
            </a:srgb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sp>
        <p:nvSpPr>
          <p:cNvPr id="36" name="Rectangle 35"/>
          <p:cNvSpPr/>
          <p:nvPr/>
        </p:nvSpPr>
        <p:spPr bwMode="auto">
          <a:xfrm>
            <a:off x="9312605" y="4622800"/>
            <a:ext cx="2549195" cy="1917700"/>
          </a:xfrm>
          <a:prstGeom prst="rect">
            <a:avLst/>
          </a:prstGeom>
          <a:solidFill>
            <a:srgbClr val="F7F7F7">
              <a:alpha val="84706"/>
            </a:srgbClr>
          </a:solidFill>
          <a:ln w="25400"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ahoma" pitchFamily="34" charset="0"/>
            </a:endParaRPr>
          </a:p>
        </p:txBody>
      </p:sp>
      <p:pic>
        <p:nvPicPr>
          <p:cNvPr id="37" name="Picture 2" descr="D:\My Talks\263EBB28-E7F2-99DF-385C6CEB41D9C8E4_1.jpg"/>
          <p:cNvPicPr>
            <a:picLocks noChangeAspect="1" noChangeArrowheads="1"/>
          </p:cNvPicPr>
          <p:nvPr/>
        </p:nvPicPr>
        <p:blipFill>
          <a:blip r:embed="rId15"/>
          <a:srcRect/>
          <a:stretch>
            <a:fillRect/>
          </a:stretch>
        </p:blipFill>
        <p:spPr bwMode="auto">
          <a:xfrm>
            <a:off x="710777" y="3632200"/>
            <a:ext cx="3878724" cy="2895600"/>
          </a:xfrm>
          <a:prstGeom prst="rect">
            <a:avLst/>
          </a:prstGeom>
          <a:noFill/>
          <a:ln>
            <a:solidFill>
              <a:schemeClr val="bg1"/>
            </a:solidFill>
          </a:ln>
        </p:spPr>
      </p:pic>
      <p:pic>
        <p:nvPicPr>
          <p:cNvPr id="38" name="Picture 2" descr="http://www.gizmag.com/pictures/hero/7450_180607101817_3.jpg"/>
          <p:cNvPicPr>
            <a:picLocks noChangeAspect="1" noChangeArrowheads="1"/>
          </p:cNvPicPr>
          <p:nvPr/>
        </p:nvPicPr>
        <p:blipFill>
          <a:blip r:embed="rId12"/>
          <a:srcRect/>
          <a:stretch>
            <a:fillRect/>
          </a:stretch>
        </p:blipFill>
        <p:spPr bwMode="auto">
          <a:xfrm>
            <a:off x="4672145" y="3632201"/>
            <a:ext cx="2669659" cy="2888411"/>
          </a:xfrm>
          <a:prstGeom prst="rect">
            <a:avLst/>
          </a:prstGeom>
          <a:noFill/>
          <a:ln>
            <a:solidFill>
              <a:schemeClr val="bg1"/>
            </a:solid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9190389" y="738336"/>
            <a:ext cx="2758721" cy="5903763"/>
            <a:chOff x="9203089" y="725636"/>
            <a:chExt cx="2758721" cy="5903763"/>
          </a:xfrm>
        </p:grpSpPr>
        <p:sp>
          <p:nvSpPr>
            <p:cNvPr id="32" name="Round Same Side Corner Rectangle 31"/>
            <p:cNvSpPr/>
            <p:nvPr/>
          </p:nvSpPr>
          <p:spPr bwMode="auto">
            <a:xfrm rot="10800000">
              <a:off x="9203089" y="725636"/>
              <a:ext cx="2758721" cy="5903763"/>
            </a:xfrm>
            <a:prstGeom prst="round2SameRect">
              <a:avLst>
                <a:gd name="adj1" fmla="val 6086"/>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grpSp>
          <p:nvGrpSpPr>
            <p:cNvPr id="5" name="Group 49"/>
            <p:cNvGrpSpPr/>
            <p:nvPr/>
          </p:nvGrpSpPr>
          <p:grpSpPr>
            <a:xfrm>
              <a:off x="9348095" y="800100"/>
              <a:ext cx="2451556" cy="5676900"/>
              <a:chOff x="7012898" y="1740876"/>
              <a:chExt cx="1580344" cy="4507524"/>
            </a:xfrm>
          </p:grpSpPr>
          <p:pic>
            <p:nvPicPr>
              <p:cNvPr id="51" name="Picture 3"/>
              <p:cNvPicPr>
                <a:picLocks noChangeAspect="1" noChangeArrowheads="1"/>
              </p:cNvPicPr>
              <p:nvPr/>
            </p:nvPicPr>
            <p:blipFill>
              <a:blip r:embed="rId3" cstate="print"/>
              <a:srcRect/>
              <a:stretch>
                <a:fillRect/>
              </a:stretch>
            </p:blipFill>
            <p:spPr bwMode="auto">
              <a:xfrm>
                <a:off x="7523893" y="5550876"/>
                <a:ext cx="646144" cy="693386"/>
              </a:xfrm>
              <a:prstGeom prst="rect">
                <a:avLst/>
              </a:prstGeom>
              <a:noFill/>
              <a:ln w="6350">
                <a:solidFill>
                  <a:schemeClr val="bg1"/>
                </a:solidFill>
                <a:miter lim="800000"/>
                <a:headEnd/>
                <a:tailEnd/>
              </a:ln>
              <a:effectLst/>
            </p:spPr>
          </p:pic>
          <p:pic>
            <p:nvPicPr>
              <p:cNvPr id="52" name="Picture 3" descr="D:\My Talks\MXi3Vertical.jpg"/>
              <p:cNvPicPr>
                <a:picLocks noChangeAspect="1" noChangeArrowheads="1"/>
              </p:cNvPicPr>
              <p:nvPr/>
            </p:nvPicPr>
            <p:blipFill>
              <a:blip r:embed="rId4" cstate="print"/>
              <a:srcRect/>
              <a:stretch>
                <a:fillRect/>
              </a:stretch>
            </p:blipFill>
            <p:spPr bwMode="auto">
              <a:xfrm>
                <a:off x="8219687" y="5542600"/>
                <a:ext cx="373555" cy="701662"/>
              </a:xfrm>
              <a:prstGeom prst="rect">
                <a:avLst/>
              </a:prstGeom>
              <a:noFill/>
              <a:ln w="6350">
                <a:solidFill>
                  <a:schemeClr val="bg1"/>
                </a:solidFill>
                <a:miter lim="800000"/>
                <a:headEnd/>
                <a:tailEnd/>
              </a:ln>
              <a:effectLst/>
            </p:spPr>
          </p:pic>
          <p:pic>
            <p:nvPicPr>
              <p:cNvPr id="53" name="Picture 2" descr="D:\My Talks\2007_07_adb1.jpg"/>
              <p:cNvPicPr>
                <a:picLocks noChangeAspect="1" noChangeArrowheads="1"/>
              </p:cNvPicPr>
              <p:nvPr/>
            </p:nvPicPr>
            <p:blipFill>
              <a:blip r:embed="rId5" cstate="print"/>
              <a:srcRect/>
              <a:stretch>
                <a:fillRect/>
              </a:stretch>
            </p:blipFill>
            <p:spPr bwMode="auto">
              <a:xfrm>
                <a:off x="7029451" y="1743214"/>
                <a:ext cx="1143000" cy="693015"/>
              </a:xfrm>
              <a:prstGeom prst="rect">
                <a:avLst/>
              </a:prstGeom>
              <a:noFill/>
              <a:ln w="6350">
                <a:solidFill>
                  <a:schemeClr val="bg1"/>
                </a:solidFill>
                <a:miter lim="800000"/>
                <a:headEnd/>
                <a:tailEnd/>
              </a:ln>
              <a:effectLst/>
            </p:spPr>
          </p:pic>
          <p:pic>
            <p:nvPicPr>
              <p:cNvPr id="54" name="Picture 4" descr="D:\My Talks\hospital_robot.jpg"/>
              <p:cNvPicPr>
                <a:picLocks noChangeAspect="1" noChangeArrowheads="1"/>
              </p:cNvPicPr>
              <p:nvPr/>
            </p:nvPicPr>
            <p:blipFill>
              <a:blip r:embed="rId6" cstate="print"/>
              <a:srcRect/>
              <a:stretch>
                <a:fillRect/>
              </a:stretch>
            </p:blipFill>
            <p:spPr bwMode="auto">
              <a:xfrm>
                <a:off x="7012898" y="5555014"/>
                <a:ext cx="457200" cy="693386"/>
              </a:xfrm>
              <a:prstGeom prst="rect">
                <a:avLst/>
              </a:prstGeom>
              <a:noFill/>
              <a:ln w="6350">
                <a:solidFill>
                  <a:schemeClr val="bg1"/>
                </a:solidFill>
                <a:miter lim="800000"/>
                <a:headEnd/>
                <a:tailEnd/>
              </a:ln>
              <a:effectLst/>
            </p:spPr>
          </p:pic>
          <p:pic>
            <p:nvPicPr>
              <p:cNvPr id="55" name="Picture 2" descr="D:\My Talks\263EBB28-E7F2-99DF-385C6CEB41D9C8E4_1.jpg"/>
              <p:cNvPicPr>
                <a:picLocks noChangeAspect="1" noChangeArrowheads="1"/>
              </p:cNvPicPr>
              <p:nvPr/>
            </p:nvPicPr>
            <p:blipFill>
              <a:blip r:embed="rId7" cstate="print"/>
              <a:srcRect/>
              <a:stretch>
                <a:fillRect/>
              </a:stretch>
            </p:blipFill>
            <p:spPr bwMode="auto">
              <a:xfrm>
                <a:off x="7012898" y="4031014"/>
                <a:ext cx="861380" cy="694765"/>
              </a:xfrm>
              <a:prstGeom prst="rect">
                <a:avLst/>
              </a:prstGeom>
              <a:noFill/>
              <a:ln>
                <a:solidFill>
                  <a:schemeClr val="bg1"/>
                </a:solidFill>
              </a:ln>
            </p:spPr>
          </p:pic>
          <p:pic>
            <p:nvPicPr>
              <p:cNvPr id="56" name="Picture 6" descr="D:\My Talks\doctor-02.jpg"/>
              <p:cNvPicPr>
                <a:picLocks noChangeAspect="1" noChangeArrowheads="1"/>
              </p:cNvPicPr>
              <p:nvPr/>
            </p:nvPicPr>
            <p:blipFill>
              <a:blip r:embed="rId8" cstate="print"/>
              <a:srcRect/>
              <a:stretch>
                <a:fillRect/>
              </a:stretch>
            </p:blipFill>
            <p:spPr bwMode="auto">
              <a:xfrm>
                <a:off x="7930577" y="4784739"/>
                <a:ext cx="657693" cy="702352"/>
              </a:xfrm>
              <a:prstGeom prst="rect">
                <a:avLst/>
              </a:prstGeom>
              <a:noFill/>
              <a:ln>
                <a:solidFill>
                  <a:schemeClr val="bg1"/>
                </a:solidFill>
              </a:ln>
            </p:spPr>
          </p:pic>
          <p:pic>
            <p:nvPicPr>
              <p:cNvPr id="57" name="Picture 9" descr="http://www.nextgenmd.org/vol2-5/pictures/davinci1.jpg"/>
              <p:cNvPicPr>
                <a:picLocks noChangeAspect="1" noChangeArrowheads="1"/>
              </p:cNvPicPr>
              <p:nvPr/>
            </p:nvPicPr>
            <p:blipFill>
              <a:blip r:embed="rId9" cstate="print"/>
              <a:srcRect/>
              <a:stretch>
                <a:fillRect/>
              </a:stretch>
            </p:blipFill>
            <p:spPr bwMode="auto">
              <a:xfrm>
                <a:off x="7029450" y="2506202"/>
                <a:ext cx="1557647" cy="709369"/>
              </a:xfrm>
              <a:prstGeom prst="rect">
                <a:avLst/>
              </a:prstGeom>
              <a:noFill/>
              <a:ln w="6350">
                <a:solidFill>
                  <a:schemeClr val="bg1"/>
                </a:solidFill>
                <a:miter lim="800000"/>
                <a:headEnd/>
                <a:tailEnd/>
              </a:ln>
              <a:effectLst/>
            </p:spPr>
          </p:pic>
          <p:pic>
            <p:nvPicPr>
              <p:cNvPr id="58" name="Picture 3"/>
              <p:cNvPicPr>
                <a:picLocks noChangeAspect="1" noChangeArrowheads="1"/>
              </p:cNvPicPr>
              <p:nvPr/>
            </p:nvPicPr>
            <p:blipFill>
              <a:blip r:embed="rId10" cstate="print"/>
              <a:srcRect/>
              <a:stretch>
                <a:fillRect/>
              </a:stretch>
            </p:blipFill>
            <p:spPr bwMode="auto">
              <a:xfrm>
                <a:off x="8224898" y="1740876"/>
                <a:ext cx="368136" cy="700972"/>
              </a:xfrm>
              <a:prstGeom prst="rect">
                <a:avLst/>
              </a:prstGeom>
              <a:noFill/>
              <a:ln w="6350">
                <a:solidFill>
                  <a:schemeClr val="bg1"/>
                </a:solidFill>
                <a:miter lim="800000"/>
                <a:headEnd/>
                <a:tailEnd/>
              </a:ln>
              <a:effectLst/>
            </p:spPr>
          </p:pic>
          <p:pic>
            <p:nvPicPr>
              <p:cNvPr id="59" name="Picture 5" descr="D:\My Talks\robot-care-rounding.jpg"/>
              <p:cNvPicPr>
                <a:picLocks noChangeAspect="1" noChangeArrowheads="1"/>
              </p:cNvPicPr>
              <p:nvPr/>
            </p:nvPicPr>
            <p:blipFill>
              <a:blip r:embed="rId11" cstate="print"/>
              <a:srcRect/>
              <a:stretch>
                <a:fillRect/>
              </a:stretch>
            </p:blipFill>
            <p:spPr bwMode="auto">
              <a:xfrm>
                <a:off x="7012898" y="4789415"/>
                <a:ext cx="863371" cy="697676"/>
              </a:xfrm>
              <a:prstGeom prst="rect">
                <a:avLst/>
              </a:prstGeom>
              <a:noFill/>
              <a:ln>
                <a:solidFill>
                  <a:schemeClr val="bg1"/>
                </a:solidFill>
              </a:ln>
            </p:spPr>
          </p:pic>
          <p:pic>
            <p:nvPicPr>
              <p:cNvPr id="60" name="Picture 2" descr="http://www.gizmag.com/pictures/hero/7450_180607101817_3.jpg"/>
              <p:cNvPicPr>
                <a:picLocks noChangeAspect="1" noChangeArrowheads="1"/>
              </p:cNvPicPr>
              <p:nvPr/>
            </p:nvPicPr>
            <p:blipFill>
              <a:blip r:embed="rId12"/>
              <a:srcRect/>
              <a:stretch>
                <a:fillRect/>
              </a:stretch>
            </p:blipFill>
            <p:spPr bwMode="auto">
              <a:xfrm>
                <a:off x="7931436" y="4026876"/>
                <a:ext cx="655100" cy="703041"/>
              </a:xfrm>
              <a:prstGeom prst="rect">
                <a:avLst/>
              </a:prstGeom>
              <a:noFill/>
              <a:ln>
                <a:solidFill>
                  <a:schemeClr val="bg1"/>
                </a:solidFill>
              </a:ln>
            </p:spPr>
          </p:pic>
          <p:pic>
            <p:nvPicPr>
              <p:cNvPr id="61" name="Picture 60" descr="future-kitchen_large.jpg"/>
              <p:cNvPicPr>
                <a:picLocks noChangeAspect="1"/>
              </p:cNvPicPr>
              <p:nvPr/>
            </p:nvPicPr>
            <p:blipFill>
              <a:blip r:embed="rId13" cstate="print"/>
              <a:stretch>
                <a:fillRect/>
              </a:stretch>
            </p:blipFill>
            <p:spPr>
              <a:xfrm>
                <a:off x="7017037" y="3274996"/>
                <a:ext cx="913021" cy="693610"/>
              </a:xfrm>
              <a:prstGeom prst="rect">
                <a:avLst/>
              </a:prstGeom>
              <a:noFill/>
              <a:ln w="6350">
                <a:solidFill>
                  <a:schemeClr val="bg1"/>
                </a:solidFill>
                <a:miter lim="800000"/>
                <a:headEnd/>
                <a:tailEnd/>
              </a:ln>
              <a:effectLst/>
            </p:spPr>
          </p:pic>
          <p:pic>
            <p:nvPicPr>
              <p:cNvPr id="62" name="Picture 2"/>
              <p:cNvPicPr>
                <a:picLocks noChangeAspect="1" noChangeArrowheads="1"/>
              </p:cNvPicPr>
              <p:nvPr/>
            </p:nvPicPr>
            <p:blipFill>
              <a:blip r:embed="rId14" cstate="print"/>
              <a:srcRect/>
              <a:stretch>
                <a:fillRect/>
              </a:stretch>
            </p:blipFill>
            <p:spPr bwMode="auto">
              <a:xfrm>
                <a:off x="7986714" y="3273152"/>
                <a:ext cx="599688" cy="695454"/>
              </a:xfrm>
              <a:prstGeom prst="rect">
                <a:avLst/>
              </a:prstGeom>
              <a:noFill/>
              <a:ln w="6350">
                <a:solidFill>
                  <a:schemeClr val="bg1"/>
                </a:solidFill>
                <a:miter lim="800000"/>
                <a:headEnd/>
                <a:tailEnd/>
              </a:ln>
              <a:effectLst/>
            </p:spPr>
          </p:pic>
        </p:grpSp>
      </p:grpSp>
      <p:sp>
        <p:nvSpPr>
          <p:cNvPr id="3" name="Title 2"/>
          <p:cNvSpPr>
            <a:spLocks noGrp="1"/>
          </p:cNvSpPr>
          <p:nvPr>
            <p:ph type="title"/>
          </p:nvPr>
        </p:nvSpPr>
        <p:spPr/>
        <p:txBody>
          <a:bodyPr/>
          <a:lstStyle/>
          <a:p>
            <a:r>
              <a:rPr lang="en-US" smtClean="0"/>
              <a:t>Situated Interaction</a:t>
            </a:r>
            <a:endParaRPr lang="en-US"/>
          </a:p>
        </p:txBody>
      </p:sp>
      <p:sp>
        <p:nvSpPr>
          <p:cNvPr id="4" name="Round Same Side Corner Rectangle 3"/>
          <p:cNvSpPr/>
          <p:nvPr/>
        </p:nvSpPr>
        <p:spPr bwMode="auto">
          <a:xfrm>
            <a:off x="720504" y="1228928"/>
            <a:ext cx="3092057"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b="0" smtClean="0">
                <a:latin typeface="+mn-lt"/>
              </a:rPr>
              <a:t>Long term goal</a:t>
            </a:r>
            <a:endParaRPr kumimoji="0" lang="en-US" sz="3200" b="0" i="0" u="none" strike="noStrike" cap="none" normalizeH="0" baseline="0" dirty="0" smtClean="0">
              <a:ln>
                <a:noFill/>
              </a:ln>
              <a:effectLst/>
              <a:latin typeface="+mn-lt"/>
            </a:endParaRPr>
          </a:p>
        </p:txBody>
      </p:sp>
      <p:grpSp>
        <p:nvGrpSpPr>
          <p:cNvPr id="6" name="Group 29"/>
          <p:cNvGrpSpPr/>
          <p:nvPr/>
        </p:nvGrpSpPr>
        <p:grpSpPr>
          <a:xfrm>
            <a:off x="720504" y="1741638"/>
            <a:ext cx="7557734" cy="1109499"/>
            <a:chOff x="1219200" y="1731458"/>
            <a:chExt cx="5334000" cy="1059243"/>
          </a:xfrm>
        </p:grpSpPr>
        <p:sp>
          <p:nvSpPr>
            <p:cNvPr id="8" name="Round Same Side Corner Rectangle 7"/>
            <p:cNvSpPr/>
            <p:nvPr/>
          </p:nvSpPr>
          <p:spPr bwMode="auto">
            <a:xfrm rot="10800000">
              <a:off x="1219200" y="1731458"/>
              <a:ext cx="5334000" cy="1059243"/>
            </a:xfrm>
            <a:prstGeom prst="round2SameRect">
              <a:avLst>
                <a:gd name="adj1" fmla="val 10040"/>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sp>
          <p:nvSpPr>
            <p:cNvPr id="9" name="Content Placeholder 2"/>
            <p:cNvSpPr txBox="1">
              <a:spLocks/>
            </p:cNvSpPr>
            <p:nvPr/>
          </p:nvSpPr>
          <p:spPr bwMode="auto">
            <a:xfrm>
              <a:off x="1295718" y="1824087"/>
              <a:ext cx="5257481" cy="84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20000"/>
                </a:spcBef>
                <a:spcAft>
                  <a:spcPct val="0"/>
                </a:spcAft>
                <a:buClr>
                  <a:srgbClr val="A50021"/>
                </a:buClr>
                <a:buSzTx/>
                <a:tabLst/>
                <a:defRPr/>
              </a:pPr>
              <a:r>
                <a:rPr lang="en-US" sz="2400" kern="0" dirty="0" smtClean="0">
                  <a:solidFill>
                    <a:schemeClr val="bg1">
                      <a:lumMod val="75000"/>
                      <a:lumOff val="25000"/>
                    </a:schemeClr>
                  </a:solidFill>
                  <a:latin typeface="+mj-lt"/>
                </a:rPr>
                <a:t>E</a:t>
              </a:r>
              <a:r>
                <a:rPr lang="en-US" sz="2400" b="0" kern="0" smtClean="0">
                  <a:solidFill>
                    <a:schemeClr val="bg1">
                      <a:lumMod val="75000"/>
                      <a:lumOff val="25000"/>
                    </a:schemeClr>
                  </a:solidFill>
                  <a:latin typeface="+mj-lt"/>
                </a:rPr>
                <a:t>mbed </a:t>
              </a:r>
              <a:r>
                <a:rPr lang="en-US" sz="2400" b="0" kern="0" dirty="0" smtClean="0">
                  <a:solidFill>
                    <a:schemeClr val="bg1">
                      <a:lumMod val="75000"/>
                      <a:lumOff val="25000"/>
                    </a:schemeClr>
                  </a:solidFill>
                  <a:latin typeface="+mj-lt"/>
                </a:rPr>
                <a:t>interaction and computation deeply into the flow </a:t>
              </a:r>
              <a:r>
                <a:rPr lang="en-US" sz="2400" b="0" kern="0" smtClean="0">
                  <a:solidFill>
                    <a:schemeClr val="bg1">
                      <a:lumMod val="75000"/>
                      <a:lumOff val="25000"/>
                    </a:schemeClr>
                  </a:solidFill>
                  <a:latin typeface="+mj-lt"/>
                </a:rPr>
                <a:t>of everyday </a:t>
              </a:r>
              <a:r>
                <a:rPr lang="en-US" sz="2400" b="0" kern="0" dirty="0" smtClean="0">
                  <a:solidFill>
                    <a:schemeClr val="bg1">
                      <a:lumMod val="75000"/>
                      <a:lumOff val="25000"/>
                    </a:schemeClr>
                  </a:solidFill>
                  <a:latin typeface="+mj-lt"/>
                </a:rPr>
                <a:t>situations</a:t>
              </a:r>
              <a:r>
                <a:rPr lang="en-US" sz="2400" b="0" kern="0" smtClean="0">
                  <a:solidFill>
                    <a:schemeClr val="bg1">
                      <a:lumMod val="75000"/>
                      <a:lumOff val="25000"/>
                    </a:schemeClr>
                  </a:solidFill>
                  <a:latin typeface="+mj-lt"/>
                </a:rPr>
                <a:t>, tasks, </a:t>
              </a:r>
              <a:r>
                <a:rPr lang="en-US" sz="2400" b="0" kern="0" dirty="0" smtClean="0">
                  <a:solidFill>
                    <a:schemeClr val="bg1">
                      <a:lumMod val="75000"/>
                      <a:lumOff val="25000"/>
                    </a:schemeClr>
                  </a:solidFill>
                  <a:latin typeface="+mj-lt"/>
                </a:rPr>
                <a:t>and collaborations</a:t>
              </a:r>
            </a:p>
          </p:txBody>
        </p:sp>
      </p:grpSp>
      <p:sp>
        <p:nvSpPr>
          <p:cNvPr id="31" name="Round Same Side Corner Rectangle 30"/>
          <p:cNvSpPr/>
          <p:nvPr/>
        </p:nvSpPr>
        <p:spPr bwMode="auto">
          <a:xfrm>
            <a:off x="9192909" y="198336"/>
            <a:ext cx="2768903"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smtClean="0">
                <a:latin typeface="+mn-lt"/>
              </a:rPr>
              <a:t>E</a:t>
            </a:r>
            <a:r>
              <a:rPr lang="en-US" sz="2400" b="0" smtClean="0">
                <a:latin typeface="+mn-lt"/>
              </a:rPr>
              <a:t>xamples</a:t>
            </a:r>
            <a:endParaRPr kumimoji="0" lang="en-US" sz="3200" b="0" i="0" u="none" strike="noStrike" cap="none" normalizeH="0" baseline="0" dirty="0" smtClean="0">
              <a:ln>
                <a:noFill/>
              </a:ln>
              <a:effectLst/>
              <a:latin typeface="+mn-l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9190389" y="738336"/>
            <a:ext cx="2758721" cy="5903763"/>
            <a:chOff x="9203089" y="725636"/>
            <a:chExt cx="2758721" cy="5903763"/>
          </a:xfrm>
        </p:grpSpPr>
        <p:sp>
          <p:nvSpPr>
            <p:cNvPr id="32" name="Round Same Side Corner Rectangle 31"/>
            <p:cNvSpPr/>
            <p:nvPr/>
          </p:nvSpPr>
          <p:spPr bwMode="auto">
            <a:xfrm rot="10800000">
              <a:off x="9203089" y="725636"/>
              <a:ext cx="2758721" cy="5903763"/>
            </a:xfrm>
            <a:prstGeom prst="round2SameRect">
              <a:avLst>
                <a:gd name="adj1" fmla="val 6086"/>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grpSp>
          <p:nvGrpSpPr>
            <p:cNvPr id="5" name="Group 49"/>
            <p:cNvGrpSpPr/>
            <p:nvPr/>
          </p:nvGrpSpPr>
          <p:grpSpPr>
            <a:xfrm>
              <a:off x="9348095" y="800100"/>
              <a:ext cx="2451556" cy="5676900"/>
              <a:chOff x="7012898" y="1740876"/>
              <a:chExt cx="1580344" cy="4507524"/>
            </a:xfrm>
          </p:grpSpPr>
          <p:pic>
            <p:nvPicPr>
              <p:cNvPr id="51" name="Picture 3"/>
              <p:cNvPicPr>
                <a:picLocks noChangeAspect="1" noChangeArrowheads="1"/>
              </p:cNvPicPr>
              <p:nvPr/>
            </p:nvPicPr>
            <p:blipFill>
              <a:blip r:embed="rId3" cstate="print"/>
              <a:srcRect/>
              <a:stretch>
                <a:fillRect/>
              </a:stretch>
            </p:blipFill>
            <p:spPr bwMode="auto">
              <a:xfrm>
                <a:off x="7523893" y="5550876"/>
                <a:ext cx="646144" cy="693386"/>
              </a:xfrm>
              <a:prstGeom prst="rect">
                <a:avLst/>
              </a:prstGeom>
              <a:noFill/>
              <a:ln w="6350">
                <a:solidFill>
                  <a:schemeClr val="bg1"/>
                </a:solidFill>
                <a:miter lim="800000"/>
                <a:headEnd/>
                <a:tailEnd/>
              </a:ln>
              <a:effectLst/>
            </p:spPr>
          </p:pic>
          <p:pic>
            <p:nvPicPr>
              <p:cNvPr id="52" name="Picture 3" descr="D:\My Talks\MXi3Vertical.jpg"/>
              <p:cNvPicPr>
                <a:picLocks noChangeAspect="1" noChangeArrowheads="1"/>
              </p:cNvPicPr>
              <p:nvPr/>
            </p:nvPicPr>
            <p:blipFill>
              <a:blip r:embed="rId4" cstate="print"/>
              <a:srcRect/>
              <a:stretch>
                <a:fillRect/>
              </a:stretch>
            </p:blipFill>
            <p:spPr bwMode="auto">
              <a:xfrm>
                <a:off x="8219687" y="5542600"/>
                <a:ext cx="373555" cy="701662"/>
              </a:xfrm>
              <a:prstGeom prst="rect">
                <a:avLst/>
              </a:prstGeom>
              <a:noFill/>
              <a:ln w="6350">
                <a:solidFill>
                  <a:schemeClr val="bg1"/>
                </a:solidFill>
                <a:miter lim="800000"/>
                <a:headEnd/>
                <a:tailEnd/>
              </a:ln>
              <a:effectLst/>
            </p:spPr>
          </p:pic>
          <p:pic>
            <p:nvPicPr>
              <p:cNvPr id="53" name="Picture 2" descr="D:\My Talks\2007_07_adb1.jpg"/>
              <p:cNvPicPr>
                <a:picLocks noChangeAspect="1" noChangeArrowheads="1"/>
              </p:cNvPicPr>
              <p:nvPr/>
            </p:nvPicPr>
            <p:blipFill>
              <a:blip r:embed="rId5" cstate="print"/>
              <a:srcRect/>
              <a:stretch>
                <a:fillRect/>
              </a:stretch>
            </p:blipFill>
            <p:spPr bwMode="auto">
              <a:xfrm>
                <a:off x="7029451" y="1743214"/>
                <a:ext cx="1143000" cy="693015"/>
              </a:xfrm>
              <a:prstGeom prst="rect">
                <a:avLst/>
              </a:prstGeom>
              <a:noFill/>
              <a:ln w="6350">
                <a:solidFill>
                  <a:schemeClr val="bg1"/>
                </a:solidFill>
                <a:miter lim="800000"/>
                <a:headEnd/>
                <a:tailEnd/>
              </a:ln>
              <a:effectLst/>
            </p:spPr>
          </p:pic>
          <p:pic>
            <p:nvPicPr>
              <p:cNvPr id="54" name="Picture 4" descr="D:\My Talks\hospital_robot.jpg"/>
              <p:cNvPicPr>
                <a:picLocks noChangeAspect="1" noChangeArrowheads="1"/>
              </p:cNvPicPr>
              <p:nvPr/>
            </p:nvPicPr>
            <p:blipFill>
              <a:blip r:embed="rId6" cstate="print"/>
              <a:srcRect/>
              <a:stretch>
                <a:fillRect/>
              </a:stretch>
            </p:blipFill>
            <p:spPr bwMode="auto">
              <a:xfrm>
                <a:off x="7012898" y="5555014"/>
                <a:ext cx="457200" cy="693386"/>
              </a:xfrm>
              <a:prstGeom prst="rect">
                <a:avLst/>
              </a:prstGeom>
              <a:noFill/>
              <a:ln w="6350">
                <a:solidFill>
                  <a:schemeClr val="bg1"/>
                </a:solidFill>
                <a:miter lim="800000"/>
                <a:headEnd/>
                <a:tailEnd/>
              </a:ln>
              <a:effectLst/>
            </p:spPr>
          </p:pic>
          <p:pic>
            <p:nvPicPr>
              <p:cNvPr id="55" name="Picture 2" descr="D:\My Talks\263EBB28-E7F2-99DF-385C6CEB41D9C8E4_1.jpg"/>
              <p:cNvPicPr>
                <a:picLocks noChangeAspect="1" noChangeArrowheads="1"/>
              </p:cNvPicPr>
              <p:nvPr/>
            </p:nvPicPr>
            <p:blipFill>
              <a:blip r:embed="rId7" cstate="print"/>
              <a:srcRect/>
              <a:stretch>
                <a:fillRect/>
              </a:stretch>
            </p:blipFill>
            <p:spPr bwMode="auto">
              <a:xfrm>
                <a:off x="7012898" y="4031014"/>
                <a:ext cx="861380" cy="694765"/>
              </a:xfrm>
              <a:prstGeom prst="rect">
                <a:avLst/>
              </a:prstGeom>
              <a:noFill/>
              <a:ln>
                <a:solidFill>
                  <a:schemeClr val="bg1"/>
                </a:solidFill>
              </a:ln>
            </p:spPr>
          </p:pic>
          <p:pic>
            <p:nvPicPr>
              <p:cNvPr id="56" name="Picture 6" descr="D:\My Talks\doctor-02.jpg"/>
              <p:cNvPicPr>
                <a:picLocks noChangeAspect="1" noChangeArrowheads="1"/>
              </p:cNvPicPr>
              <p:nvPr/>
            </p:nvPicPr>
            <p:blipFill>
              <a:blip r:embed="rId8" cstate="print"/>
              <a:srcRect/>
              <a:stretch>
                <a:fillRect/>
              </a:stretch>
            </p:blipFill>
            <p:spPr bwMode="auto">
              <a:xfrm>
                <a:off x="7930577" y="4784739"/>
                <a:ext cx="657693" cy="702352"/>
              </a:xfrm>
              <a:prstGeom prst="rect">
                <a:avLst/>
              </a:prstGeom>
              <a:noFill/>
              <a:ln>
                <a:solidFill>
                  <a:schemeClr val="bg1"/>
                </a:solidFill>
              </a:ln>
            </p:spPr>
          </p:pic>
          <p:pic>
            <p:nvPicPr>
              <p:cNvPr id="57" name="Picture 9" descr="http://www.nextgenmd.org/vol2-5/pictures/davinci1.jpg"/>
              <p:cNvPicPr>
                <a:picLocks noChangeAspect="1" noChangeArrowheads="1"/>
              </p:cNvPicPr>
              <p:nvPr/>
            </p:nvPicPr>
            <p:blipFill>
              <a:blip r:embed="rId9" cstate="print"/>
              <a:srcRect/>
              <a:stretch>
                <a:fillRect/>
              </a:stretch>
            </p:blipFill>
            <p:spPr bwMode="auto">
              <a:xfrm>
                <a:off x="7029450" y="2506202"/>
                <a:ext cx="1557647" cy="709369"/>
              </a:xfrm>
              <a:prstGeom prst="rect">
                <a:avLst/>
              </a:prstGeom>
              <a:noFill/>
              <a:ln w="6350">
                <a:solidFill>
                  <a:schemeClr val="bg1"/>
                </a:solidFill>
                <a:miter lim="800000"/>
                <a:headEnd/>
                <a:tailEnd/>
              </a:ln>
              <a:effectLst/>
            </p:spPr>
          </p:pic>
          <p:pic>
            <p:nvPicPr>
              <p:cNvPr id="58" name="Picture 3"/>
              <p:cNvPicPr>
                <a:picLocks noChangeAspect="1" noChangeArrowheads="1"/>
              </p:cNvPicPr>
              <p:nvPr/>
            </p:nvPicPr>
            <p:blipFill>
              <a:blip r:embed="rId10" cstate="print"/>
              <a:srcRect/>
              <a:stretch>
                <a:fillRect/>
              </a:stretch>
            </p:blipFill>
            <p:spPr bwMode="auto">
              <a:xfrm>
                <a:off x="8224898" y="1740876"/>
                <a:ext cx="368136" cy="700972"/>
              </a:xfrm>
              <a:prstGeom prst="rect">
                <a:avLst/>
              </a:prstGeom>
              <a:noFill/>
              <a:ln w="6350">
                <a:solidFill>
                  <a:schemeClr val="bg1"/>
                </a:solidFill>
                <a:miter lim="800000"/>
                <a:headEnd/>
                <a:tailEnd/>
              </a:ln>
              <a:effectLst/>
            </p:spPr>
          </p:pic>
          <p:pic>
            <p:nvPicPr>
              <p:cNvPr id="59" name="Picture 5" descr="D:\My Talks\robot-care-rounding.jpg"/>
              <p:cNvPicPr>
                <a:picLocks noChangeAspect="1" noChangeArrowheads="1"/>
              </p:cNvPicPr>
              <p:nvPr/>
            </p:nvPicPr>
            <p:blipFill>
              <a:blip r:embed="rId11" cstate="print"/>
              <a:srcRect/>
              <a:stretch>
                <a:fillRect/>
              </a:stretch>
            </p:blipFill>
            <p:spPr bwMode="auto">
              <a:xfrm>
                <a:off x="7012898" y="4789415"/>
                <a:ext cx="863371" cy="697676"/>
              </a:xfrm>
              <a:prstGeom prst="rect">
                <a:avLst/>
              </a:prstGeom>
              <a:noFill/>
              <a:ln>
                <a:solidFill>
                  <a:schemeClr val="bg1"/>
                </a:solidFill>
              </a:ln>
            </p:spPr>
          </p:pic>
          <p:pic>
            <p:nvPicPr>
              <p:cNvPr id="60" name="Picture 2" descr="http://www.gizmag.com/pictures/hero/7450_180607101817_3.jpg"/>
              <p:cNvPicPr>
                <a:picLocks noChangeAspect="1" noChangeArrowheads="1"/>
              </p:cNvPicPr>
              <p:nvPr/>
            </p:nvPicPr>
            <p:blipFill>
              <a:blip r:embed="rId12"/>
              <a:srcRect/>
              <a:stretch>
                <a:fillRect/>
              </a:stretch>
            </p:blipFill>
            <p:spPr bwMode="auto">
              <a:xfrm>
                <a:off x="7931436" y="4026876"/>
                <a:ext cx="655100" cy="703041"/>
              </a:xfrm>
              <a:prstGeom prst="rect">
                <a:avLst/>
              </a:prstGeom>
              <a:noFill/>
              <a:ln>
                <a:solidFill>
                  <a:schemeClr val="bg1"/>
                </a:solidFill>
              </a:ln>
            </p:spPr>
          </p:pic>
          <p:pic>
            <p:nvPicPr>
              <p:cNvPr id="61" name="Picture 60" descr="future-kitchen_large.jpg"/>
              <p:cNvPicPr>
                <a:picLocks noChangeAspect="1"/>
              </p:cNvPicPr>
              <p:nvPr/>
            </p:nvPicPr>
            <p:blipFill>
              <a:blip r:embed="rId13" cstate="print"/>
              <a:stretch>
                <a:fillRect/>
              </a:stretch>
            </p:blipFill>
            <p:spPr>
              <a:xfrm>
                <a:off x="7017037" y="3274996"/>
                <a:ext cx="913021" cy="693610"/>
              </a:xfrm>
              <a:prstGeom prst="rect">
                <a:avLst/>
              </a:prstGeom>
              <a:noFill/>
              <a:ln w="6350">
                <a:solidFill>
                  <a:schemeClr val="bg1"/>
                </a:solidFill>
                <a:miter lim="800000"/>
                <a:headEnd/>
                <a:tailEnd/>
              </a:ln>
              <a:effectLst/>
            </p:spPr>
          </p:pic>
          <p:pic>
            <p:nvPicPr>
              <p:cNvPr id="62" name="Picture 2"/>
              <p:cNvPicPr>
                <a:picLocks noChangeAspect="1" noChangeArrowheads="1"/>
              </p:cNvPicPr>
              <p:nvPr/>
            </p:nvPicPr>
            <p:blipFill>
              <a:blip r:embed="rId14" cstate="print"/>
              <a:srcRect/>
              <a:stretch>
                <a:fillRect/>
              </a:stretch>
            </p:blipFill>
            <p:spPr bwMode="auto">
              <a:xfrm>
                <a:off x="7986714" y="3273152"/>
                <a:ext cx="599688" cy="695454"/>
              </a:xfrm>
              <a:prstGeom prst="rect">
                <a:avLst/>
              </a:prstGeom>
              <a:noFill/>
              <a:ln w="6350">
                <a:solidFill>
                  <a:schemeClr val="bg1"/>
                </a:solidFill>
                <a:miter lim="800000"/>
                <a:headEnd/>
                <a:tailEnd/>
              </a:ln>
              <a:effectLst/>
            </p:spPr>
          </p:pic>
        </p:grpSp>
      </p:grpSp>
      <p:sp>
        <p:nvSpPr>
          <p:cNvPr id="3" name="Title 2"/>
          <p:cNvSpPr>
            <a:spLocks noGrp="1"/>
          </p:cNvSpPr>
          <p:nvPr>
            <p:ph type="title"/>
          </p:nvPr>
        </p:nvSpPr>
        <p:spPr/>
        <p:txBody>
          <a:bodyPr/>
          <a:lstStyle/>
          <a:p>
            <a:r>
              <a:rPr lang="en-US" smtClean="0"/>
              <a:t>Situated Interaction</a:t>
            </a:r>
            <a:endParaRPr lang="en-US"/>
          </a:p>
        </p:txBody>
      </p:sp>
      <p:sp>
        <p:nvSpPr>
          <p:cNvPr id="4" name="Round Same Side Corner Rectangle 3"/>
          <p:cNvSpPr/>
          <p:nvPr/>
        </p:nvSpPr>
        <p:spPr bwMode="auto">
          <a:xfrm>
            <a:off x="720504" y="1228928"/>
            <a:ext cx="3092057"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b="0" smtClean="0">
                <a:latin typeface="+mn-lt"/>
              </a:rPr>
              <a:t>Long term goal</a:t>
            </a:r>
            <a:endParaRPr kumimoji="0" lang="en-US" sz="3200" b="0" i="0" u="none" strike="noStrike" cap="none" normalizeH="0" baseline="0" dirty="0" smtClean="0">
              <a:ln>
                <a:noFill/>
              </a:ln>
              <a:effectLst/>
              <a:latin typeface="+mn-lt"/>
            </a:endParaRPr>
          </a:p>
        </p:txBody>
      </p:sp>
      <p:grpSp>
        <p:nvGrpSpPr>
          <p:cNvPr id="6" name="Group 29"/>
          <p:cNvGrpSpPr/>
          <p:nvPr/>
        </p:nvGrpSpPr>
        <p:grpSpPr>
          <a:xfrm>
            <a:off x="720504" y="1741638"/>
            <a:ext cx="7557734" cy="1109499"/>
            <a:chOff x="1219200" y="1731458"/>
            <a:chExt cx="5334000" cy="1059243"/>
          </a:xfrm>
        </p:grpSpPr>
        <p:sp>
          <p:nvSpPr>
            <p:cNvPr id="8" name="Round Same Side Corner Rectangle 7"/>
            <p:cNvSpPr/>
            <p:nvPr/>
          </p:nvSpPr>
          <p:spPr bwMode="auto">
            <a:xfrm rot="10800000">
              <a:off x="1219200" y="1731458"/>
              <a:ext cx="5334000" cy="1059243"/>
            </a:xfrm>
            <a:prstGeom prst="round2SameRect">
              <a:avLst>
                <a:gd name="adj1" fmla="val 10040"/>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sp>
          <p:nvSpPr>
            <p:cNvPr id="9" name="Content Placeholder 2"/>
            <p:cNvSpPr txBox="1">
              <a:spLocks/>
            </p:cNvSpPr>
            <p:nvPr/>
          </p:nvSpPr>
          <p:spPr bwMode="auto">
            <a:xfrm>
              <a:off x="1295718" y="1824087"/>
              <a:ext cx="5257481" cy="84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20000"/>
                </a:spcBef>
                <a:spcAft>
                  <a:spcPct val="0"/>
                </a:spcAft>
                <a:buClr>
                  <a:srgbClr val="A50021"/>
                </a:buClr>
                <a:buSzTx/>
                <a:tabLst/>
                <a:defRPr/>
              </a:pPr>
              <a:r>
                <a:rPr lang="en-US" sz="2400" kern="0" dirty="0" smtClean="0">
                  <a:solidFill>
                    <a:schemeClr val="bg1">
                      <a:lumMod val="75000"/>
                      <a:lumOff val="25000"/>
                    </a:schemeClr>
                  </a:solidFill>
                  <a:latin typeface="+mj-lt"/>
                </a:rPr>
                <a:t>E</a:t>
              </a:r>
              <a:r>
                <a:rPr lang="en-US" sz="2400" b="0" kern="0" smtClean="0">
                  <a:solidFill>
                    <a:schemeClr val="bg1">
                      <a:lumMod val="75000"/>
                      <a:lumOff val="25000"/>
                    </a:schemeClr>
                  </a:solidFill>
                  <a:latin typeface="+mj-lt"/>
                </a:rPr>
                <a:t>mbed </a:t>
              </a:r>
              <a:r>
                <a:rPr lang="en-US" sz="2400" b="0" kern="0" dirty="0" smtClean="0">
                  <a:solidFill>
                    <a:schemeClr val="bg1">
                      <a:lumMod val="75000"/>
                      <a:lumOff val="25000"/>
                    </a:schemeClr>
                  </a:solidFill>
                  <a:latin typeface="+mj-lt"/>
                </a:rPr>
                <a:t>interaction and computation deeply into the flow </a:t>
              </a:r>
              <a:r>
                <a:rPr lang="en-US" sz="2400" b="0" kern="0" smtClean="0">
                  <a:solidFill>
                    <a:schemeClr val="bg1">
                      <a:lumMod val="75000"/>
                      <a:lumOff val="25000"/>
                    </a:schemeClr>
                  </a:solidFill>
                  <a:latin typeface="+mj-lt"/>
                </a:rPr>
                <a:t>of everyday </a:t>
              </a:r>
              <a:r>
                <a:rPr lang="en-US" sz="2400" b="0" kern="0" dirty="0" smtClean="0">
                  <a:solidFill>
                    <a:schemeClr val="bg1">
                      <a:lumMod val="75000"/>
                      <a:lumOff val="25000"/>
                    </a:schemeClr>
                  </a:solidFill>
                  <a:latin typeface="+mj-lt"/>
                </a:rPr>
                <a:t>situations</a:t>
              </a:r>
              <a:r>
                <a:rPr lang="en-US" sz="2400" b="0" kern="0" smtClean="0">
                  <a:solidFill>
                    <a:schemeClr val="bg1">
                      <a:lumMod val="75000"/>
                      <a:lumOff val="25000"/>
                    </a:schemeClr>
                  </a:solidFill>
                  <a:latin typeface="+mj-lt"/>
                </a:rPr>
                <a:t>, tasks, </a:t>
              </a:r>
              <a:r>
                <a:rPr lang="en-US" sz="2400" b="0" kern="0" dirty="0" smtClean="0">
                  <a:solidFill>
                    <a:schemeClr val="bg1">
                      <a:lumMod val="75000"/>
                      <a:lumOff val="25000"/>
                    </a:schemeClr>
                  </a:solidFill>
                  <a:latin typeface="+mj-lt"/>
                </a:rPr>
                <a:t>and collaborations</a:t>
              </a:r>
            </a:p>
          </p:txBody>
        </p:sp>
      </p:grpSp>
      <p:sp>
        <p:nvSpPr>
          <p:cNvPr id="31" name="Round Same Side Corner Rectangle 30"/>
          <p:cNvSpPr/>
          <p:nvPr/>
        </p:nvSpPr>
        <p:spPr bwMode="auto">
          <a:xfrm>
            <a:off x="9192909" y="198336"/>
            <a:ext cx="2768903"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smtClean="0">
                <a:latin typeface="+mn-lt"/>
              </a:rPr>
              <a:t>E</a:t>
            </a:r>
            <a:r>
              <a:rPr lang="en-US" sz="2400" b="0" smtClean="0">
                <a:latin typeface="+mn-lt"/>
              </a:rPr>
              <a:t>xamples</a:t>
            </a:r>
            <a:endParaRPr kumimoji="0" lang="en-US" sz="3200" b="0" i="0" u="none" strike="noStrike" cap="none" normalizeH="0" baseline="0" dirty="0" smtClean="0">
              <a:ln>
                <a:noFill/>
              </a:ln>
              <a:effectLst/>
              <a:latin typeface="+mn-lt"/>
            </a:endParaRPr>
          </a:p>
        </p:txBody>
      </p:sp>
      <p:sp>
        <p:nvSpPr>
          <p:cNvPr id="33" name="Round Same Side Corner Rectangle 32"/>
          <p:cNvSpPr/>
          <p:nvPr/>
        </p:nvSpPr>
        <p:spPr bwMode="auto">
          <a:xfrm>
            <a:off x="717139" y="3122640"/>
            <a:ext cx="4337461"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smtClean="0">
                <a:latin typeface="+mn-lt"/>
              </a:rPr>
              <a:t>Research challenges</a:t>
            </a:r>
            <a:endParaRPr kumimoji="0" lang="en-US" sz="3200" b="0" i="0" u="none" strike="noStrike" cap="none" normalizeH="0" baseline="0" dirty="0" smtClean="0">
              <a:ln>
                <a:noFill/>
              </a:ln>
              <a:effectLst/>
              <a:latin typeface="+mn-lt"/>
            </a:endParaRPr>
          </a:p>
        </p:txBody>
      </p:sp>
      <p:grpSp>
        <p:nvGrpSpPr>
          <p:cNvPr id="34" name="Group 29"/>
          <p:cNvGrpSpPr/>
          <p:nvPr/>
        </p:nvGrpSpPr>
        <p:grpSpPr>
          <a:xfrm>
            <a:off x="710775" y="3564626"/>
            <a:ext cx="7556925" cy="3048000"/>
            <a:chOff x="1219198" y="3501126"/>
            <a:chExt cx="5486402" cy="3048000"/>
          </a:xfrm>
        </p:grpSpPr>
        <p:sp>
          <p:nvSpPr>
            <p:cNvPr id="35" name="Round Same Side Corner Rectangle 34"/>
            <p:cNvSpPr/>
            <p:nvPr/>
          </p:nvSpPr>
          <p:spPr bwMode="auto">
            <a:xfrm rot="10800000">
              <a:off x="1219198" y="3581400"/>
              <a:ext cx="5484254" cy="2895600"/>
            </a:xfrm>
            <a:prstGeom prst="round2SameRect">
              <a:avLst>
                <a:gd name="adj1" fmla="val 3297"/>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sp>
          <p:nvSpPr>
            <p:cNvPr id="39" name="Content Placeholder 2"/>
            <p:cNvSpPr txBox="1">
              <a:spLocks/>
            </p:cNvSpPr>
            <p:nvPr/>
          </p:nvSpPr>
          <p:spPr bwMode="auto">
            <a:xfrm>
              <a:off x="1295400" y="3501126"/>
              <a:ext cx="5410200"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5750" marR="0" lvl="0" indent="-285750" algn="l" defTabSz="914400" rtl="0" eaLnBrk="1" fontAlgn="base" latinLnBrk="0" hangingPunct="1">
                <a:spcBef>
                  <a:spcPct val="20000"/>
                </a:spcBef>
                <a:spcAft>
                  <a:spcPct val="0"/>
                </a:spcAft>
                <a:buClr>
                  <a:srgbClr val="A50021"/>
                </a:buClr>
                <a:buSzTx/>
                <a:tabLst/>
                <a:defRPr/>
              </a:pPr>
              <a:endParaRPr lang="en-US" sz="500" kern="0" dirty="0" smtClean="0">
                <a:latin typeface="Helvetica"/>
              </a:endParaRPr>
            </a:p>
            <a:p>
              <a:pPr marL="285750" indent="-285750">
                <a:spcBef>
                  <a:spcPct val="20000"/>
                </a:spcBef>
                <a:buClr>
                  <a:schemeClr val="accent2">
                    <a:lumMod val="75000"/>
                  </a:schemeClr>
                </a:buClr>
                <a:buSzPct val="120000"/>
                <a:buFontTx/>
                <a:buChar char="●"/>
                <a:defRPr/>
              </a:pPr>
              <a:r>
                <a:rPr lang="en-US" kern="0" smtClean="0">
                  <a:solidFill>
                    <a:schemeClr val="bg1">
                      <a:lumMod val="75000"/>
                      <a:lumOff val="25000"/>
                    </a:schemeClr>
                  </a:solidFill>
                  <a:latin typeface="Helvetica"/>
                </a:rPr>
                <a:t>S</a:t>
              </a:r>
              <a:r>
                <a:rPr lang="en-US" sz="1800" b="0" kern="0" smtClean="0">
                  <a:solidFill>
                    <a:schemeClr val="bg1">
                      <a:lumMod val="75000"/>
                      <a:lumOff val="25000"/>
                    </a:schemeClr>
                  </a:solidFill>
                  <a:latin typeface="Helvetica"/>
                </a:rPr>
                <a:t>ituational awareness</a:t>
              </a:r>
            </a:p>
            <a:p>
              <a:pPr lvl="1" indent="-173038">
                <a:spcBef>
                  <a:spcPct val="20000"/>
                </a:spcBef>
                <a:buClr>
                  <a:schemeClr val="accent2">
                    <a:lumMod val="75000"/>
                  </a:schemeClr>
                </a:buClr>
                <a:buSzPct val="120000"/>
                <a:buFontTx/>
                <a:buChar char="●"/>
                <a:defRPr/>
              </a:pPr>
              <a:r>
                <a:rPr lang="en-US" sz="1400" b="0" kern="0" smtClean="0">
                  <a:solidFill>
                    <a:srgbClr val="5F5F5F"/>
                  </a:solidFill>
                  <a:latin typeface="Helvetica"/>
                </a:rPr>
                <a:t>multimodal sensing and inferences about surrounding environment </a:t>
              </a:r>
            </a:p>
            <a:p>
              <a:pPr marL="285750" indent="-285750">
                <a:spcBef>
                  <a:spcPct val="20000"/>
                </a:spcBef>
                <a:buClr>
                  <a:schemeClr val="accent2">
                    <a:lumMod val="75000"/>
                  </a:schemeClr>
                </a:buClr>
                <a:buSzPct val="120000"/>
                <a:buFontTx/>
                <a:buChar char="●"/>
                <a:defRPr/>
              </a:pPr>
              <a:endParaRPr lang="en-US" sz="800" b="0" kern="0" smtClean="0">
                <a:solidFill>
                  <a:srgbClr val="5F5F5F"/>
                </a:solidFill>
                <a:latin typeface="Helvetica"/>
              </a:endParaRPr>
            </a:p>
            <a:p>
              <a:pPr marL="285750" indent="-285750">
                <a:spcBef>
                  <a:spcPct val="20000"/>
                </a:spcBef>
                <a:buClr>
                  <a:schemeClr val="accent2">
                    <a:lumMod val="75000"/>
                  </a:schemeClr>
                </a:buClr>
                <a:buSzPct val="120000"/>
                <a:buFontTx/>
                <a:buChar char="●"/>
                <a:defRPr/>
              </a:pPr>
              <a:r>
                <a:rPr lang="en-US" kern="0" smtClean="0">
                  <a:solidFill>
                    <a:schemeClr val="bg1">
                      <a:lumMod val="75000"/>
                      <a:lumOff val="25000"/>
                    </a:schemeClr>
                  </a:solidFill>
                  <a:latin typeface="Helvetica"/>
                </a:rPr>
                <a:t>N</a:t>
              </a:r>
              <a:r>
                <a:rPr lang="en-US" sz="1800" b="0" kern="0" smtClean="0">
                  <a:solidFill>
                    <a:schemeClr val="bg1">
                      <a:lumMod val="75000"/>
                      <a:lumOff val="25000"/>
                    </a:schemeClr>
                  </a:solidFill>
                  <a:latin typeface="Helvetica"/>
                </a:rPr>
                <a:t>atural interaction</a:t>
              </a:r>
            </a:p>
            <a:p>
              <a:pPr lvl="1" indent="-173038">
                <a:spcBef>
                  <a:spcPct val="20000"/>
                </a:spcBef>
                <a:buClr>
                  <a:schemeClr val="accent2">
                    <a:lumMod val="75000"/>
                  </a:schemeClr>
                </a:buClr>
                <a:buSzPct val="120000"/>
                <a:buFontTx/>
                <a:buChar char="●"/>
                <a:defRPr/>
              </a:pPr>
              <a:r>
                <a:rPr lang="en-US" sz="1400" b="0" kern="0" smtClean="0">
                  <a:solidFill>
                    <a:srgbClr val="5F5F5F"/>
                  </a:solidFill>
                  <a:latin typeface="Helvetica"/>
                </a:rPr>
                <a:t>language and non-verbal behaviors; socially-integrated</a:t>
              </a:r>
              <a:endParaRPr lang="en-US" sz="1200" b="0" kern="0" smtClean="0">
                <a:solidFill>
                  <a:srgbClr val="5F5F5F"/>
                </a:solidFill>
                <a:latin typeface="Helvetica"/>
              </a:endParaRPr>
            </a:p>
            <a:p>
              <a:pPr marL="285750" indent="-285750">
                <a:spcBef>
                  <a:spcPct val="20000"/>
                </a:spcBef>
                <a:buClr>
                  <a:schemeClr val="accent2">
                    <a:lumMod val="75000"/>
                  </a:schemeClr>
                </a:buClr>
                <a:buSzPct val="120000"/>
                <a:buFontTx/>
                <a:buChar char="●"/>
                <a:defRPr/>
              </a:pPr>
              <a:endParaRPr lang="en-US" sz="800" b="0" kern="0" smtClean="0">
                <a:solidFill>
                  <a:srgbClr val="5F5F5F"/>
                </a:solidFill>
                <a:latin typeface="Helvetica"/>
              </a:endParaRPr>
            </a:p>
            <a:p>
              <a:pPr marL="285750" indent="-285750">
                <a:spcBef>
                  <a:spcPct val="20000"/>
                </a:spcBef>
                <a:buClr>
                  <a:schemeClr val="accent2">
                    <a:lumMod val="75000"/>
                  </a:schemeClr>
                </a:buClr>
                <a:buSzPct val="120000"/>
                <a:buFontTx/>
                <a:buChar char="●"/>
                <a:defRPr/>
              </a:pPr>
              <a:r>
                <a:rPr lang="en-US" kern="0" smtClean="0">
                  <a:solidFill>
                    <a:schemeClr val="bg1">
                      <a:lumMod val="75000"/>
                      <a:lumOff val="25000"/>
                    </a:schemeClr>
                  </a:solidFill>
                  <a:latin typeface="Helvetica"/>
                </a:rPr>
                <a:t>C</a:t>
              </a:r>
              <a:r>
                <a:rPr lang="en-US" sz="1800" b="0" kern="0" smtClean="0">
                  <a:solidFill>
                    <a:schemeClr val="bg1">
                      <a:lumMod val="75000"/>
                      <a:lumOff val="25000"/>
                    </a:schemeClr>
                  </a:solidFill>
                  <a:latin typeface="Helvetica"/>
                </a:rPr>
                <a:t>ollaborative intelligence</a:t>
              </a:r>
            </a:p>
            <a:p>
              <a:pPr lvl="1" indent="-173038">
                <a:spcBef>
                  <a:spcPct val="20000"/>
                </a:spcBef>
                <a:buClr>
                  <a:schemeClr val="accent2">
                    <a:lumMod val="75000"/>
                  </a:schemeClr>
                </a:buClr>
                <a:buSzPct val="120000"/>
                <a:buFontTx/>
                <a:buChar char="●"/>
                <a:defRPr/>
              </a:pPr>
              <a:r>
                <a:rPr lang="en-US" sz="1400" b="0" kern="0" smtClean="0">
                  <a:solidFill>
                    <a:srgbClr val="5F5F5F"/>
                  </a:solidFill>
                  <a:latin typeface="Helvetica"/>
                </a:rPr>
                <a:t>mixed-initiative, multi-participant interaction and problem-solving</a:t>
              </a:r>
            </a:p>
            <a:p>
              <a:pPr marL="285750" indent="-285750">
                <a:spcBef>
                  <a:spcPct val="20000"/>
                </a:spcBef>
                <a:buClr>
                  <a:schemeClr val="accent2">
                    <a:lumMod val="75000"/>
                  </a:schemeClr>
                </a:buClr>
                <a:buSzPct val="120000"/>
                <a:buFontTx/>
                <a:buChar char="●"/>
                <a:defRPr/>
              </a:pPr>
              <a:endParaRPr lang="en-US" sz="800" b="0" kern="0" smtClean="0">
                <a:solidFill>
                  <a:srgbClr val="5F5F5F"/>
                </a:solidFill>
                <a:latin typeface="Helvetica"/>
              </a:endParaRPr>
            </a:p>
            <a:p>
              <a:pPr marL="285750" indent="-285750">
                <a:spcBef>
                  <a:spcPct val="20000"/>
                </a:spcBef>
                <a:buClr>
                  <a:schemeClr val="accent2">
                    <a:lumMod val="75000"/>
                  </a:schemeClr>
                </a:buClr>
                <a:buSzPct val="120000"/>
                <a:buFontTx/>
                <a:buChar char="●"/>
                <a:defRPr/>
              </a:pPr>
              <a:r>
                <a:rPr lang="en-US" kern="0" smtClean="0">
                  <a:solidFill>
                    <a:schemeClr val="bg1">
                      <a:lumMod val="75000"/>
                      <a:lumOff val="25000"/>
                    </a:schemeClr>
                  </a:solidFill>
                  <a:latin typeface="Helvetica"/>
                </a:rPr>
                <a:t>L</a:t>
              </a:r>
              <a:r>
                <a:rPr lang="en-US" sz="1800" b="0" kern="0" smtClean="0">
                  <a:solidFill>
                    <a:schemeClr val="bg1">
                      <a:lumMod val="75000"/>
                      <a:lumOff val="25000"/>
                    </a:schemeClr>
                  </a:solidFill>
                  <a:latin typeface="Helvetica"/>
                </a:rPr>
                <a:t>ife-long learning and adaptation</a:t>
              </a:r>
            </a:p>
            <a:p>
              <a:pPr lvl="1" indent="-173038">
                <a:spcBef>
                  <a:spcPct val="20000"/>
                </a:spcBef>
                <a:buClr>
                  <a:schemeClr val="accent2">
                    <a:lumMod val="75000"/>
                  </a:schemeClr>
                </a:buClr>
                <a:buSzPct val="120000"/>
                <a:buFontTx/>
                <a:buChar char="●"/>
                <a:defRPr/>
              </a:pPr>
              <a:r>
                <a:rPr lang="en-US" sz="1400" b="0" kern="0" smtClean="0">
                  <a:solidFill>
                    <a:srgbClr val="5F5F5F"/>
                  </a:solidFill>
                  <a:latin typeface="Helvetica"/>
                </a:rPr>
                <a:t>continuous knowledge acquisition and sharing</a:t>
              </a:r>
              <a:endParaRPr lang="en-US" sz="1200" b="0" kern="0" smtClean="0">
                <a:solidFill>
                  <a:srgbClr val="5F5F5F"/>
                </a:solidFill>
                <a:latin typeface="Helvetica"/>
              </a:endParaRP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dbohus\AppData\Local\Microsoft\Windows\Temporary Internet Files\Content.IE5\PJGR1HTA\MCj03656560000[1].wmf"/>
          <p:cNvPicPr>
            <a:picLocks noChangeAspect="1" noChangeArrowheads="1"/>
          </p:cNvPicPr>
          <p:nvPr/>
        </p:nvPicPr>
        <p:blipFill>
          <a:blip r:embed="rId4"/>
          <a:srcRect/>
          <a:stretch>
            <a:fillRect/>
          </a:stretch>
        </p:blipFill>
        <p:spPr bwMode="auto">
          <a:xfrm>
            <a:off x="680163" y="1905000"/>
            <a:ext cx="3942637" cy="3683000"/>
          </a:xfrm>
          <a:prstGeom prst="rect">
            <a:avLst/>
          </a:prstGeom>
          <a:noFill/>
        </p:spPr>
      </p:pic>
      <p:sp>
        <p:nvSpPr>
          <p:cNvPr id="12" name="Title 11"/>
          <p:cNvSpPr>
            <a:spLocks noGrp="1"/>
          </p:cNvSpPr>
          <p:nvPr>
            <p:ph type="title"/>
          </p:nvPr>
        </p:nvSpPr>
        <p:spPr/>
        <p:txBody>
          <a:bodyPr/>
          <a:lstStyle/>
          <a:p>
            <a:r>
              <a:rPr lang="en-US" smtClean="0"/>
              <a:t>Sample challenge</a:t>
            </a:r>
            <a:endParaRPr lang="en-US"/>
          </a:p>
        </p:txBody>
      </p:sp>
      <p:sp>
        <p:nvSpPr>
          <p:cNvPr id="13" name="Round Same Side Corner Rectangle 12"/>
          <p:cNvSpPr/>
          <p:nvPr/>
        </p:nvSpPr>
        <p:spPr bwMode="auto">
          <a:xfrm>
            <a:off x="5279804" y="1508328"/>
            <a:ext cx="3092057"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b="0" smtClean="0">
                <a:latin typeface="+mn-lt"/>
              </a:rPr>
              <a:t>Initial challenge</a:t>
            </a:r>
            <a:endParaRPr kumimoji="0" lang="en-US" sz="3200" b="0" i="0" u="none" strike="noStrike" cap="none" normalizeH="0" baseline="0" dirty="0" smtClean="0">
              <a:ln>
                <a:noFill/>
              </a:ln>
              <a:effectLst/>
              <a:latin typeface="+mn-lt"/>
            </a:endParaRPr>
          </a:p>
        </p:txBody>
      </p:sp>
      <p:grpSp>
        <p:nvGrpSpPr>
          <p:cNvPr id="14" name="Group 29"/>
          <p:cNvGrpSpPr/>
          <p:nvPr/>
        </p:nvGrpSpPr>
        <p:grpSpPr>
          <a:xfrm>
            <a:off x="5279804" y="2021038"/>
            <a:ext cx="6429596" cy="1109499"/>
            <a:chOff x="1219200" y="1731458"/>
            <a:chExt cx="5334000" cy="1059243"/>
          </a:xfrm>
        </p:grpSpPr>
        <p:sp>
          <p:nvSpPr>
            <p:cNvPr id="15" name="Round Same Side Corner Rectangle 14"/>
            <p:cNvSpPr/>
            <p:nvPr/>
          </p:nvSpPr>
          <p:spPr bwMode="auto">
            <a:xfrm rot="10800000">
              <a:off x="1219200" y="1731458"/>
              <a:ext cx="5334000" cy="1059243"/>
            </a:xfrm>
            <a:prstGeom prst="round2SameRect">
              <a:avLst>
                <a:gd name="adj1" fmla="val 10040"/>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sp>
          <p:nvSpPr>
            <p:cNvPr id="17" name="Content Placeholder 2"/>
            <p:cNvSpPr txBox="1">
              <a:spLocks/>
            </p:cNvSpPr>
            <p:nvPr/>
          </p:nvSpPr>
          <p:spPr bwMode="auto">
            <a:xfrm>
              <a:off x="1295718" y="1824087"/>
              <a:ext cx="5257481" cy="84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20000"/>
                </a:spcBef>
                <a:spcAft>
                  <a:spcPct val="0"/>
                </a:spcAft>
                <a:buClr>
                  <a:srgbClr val="A50021"/>
                </a:buClr>
                <a:buSzTx/>
                <a:tabLst/>
                <a:defRPr/>
              </a:pPr>
              <a:r>
                <a:rPr lang="en-US" sz="2400" b="0" kern="0" smtClean="0">
                  <a:solidFill>
                    <a:schemeClr val="bg1">
                      <a:lumMod val="75000"/>
                      <a:lumOff val="25000"/>
                    </a:schemeClr>
                  </a:solidFill>
                  <a:latin typeface="+mj-lt"/>
                </a:rPr>
                <a:t>Develop a situated conversational agent that</a:t>
              </a:r>
            </a:p>
            <a:p>
              <a:pPr marR="0" lvl="0" algn="l" defTabSz="914400" rtl="0" eaLnBrk="1" fontAlgn="base" latinLnBrk="0" hangingPunct="1">
                <a:spcBef>
                  <a:spcPct val="20000"/>
                </a:spcBef>
                <a:spcAft>
                  <a:spcPct val="0"/>
                </a:spcAft>
                <a:buClr>
                  <a:srgbClr val="A50021"/>
                </a:buClr>
                <a:buSzTx/>
                <a:tabLst/>
                <a:defRPr/>
              </a:pPr>
              <a:r>
                <a:rPr lang="en-US" sz="2400" kern="0" smtClean="0">
                  <a:solidFill>
                    <a:schemeClr val="bg1">
                      <a:lumMod val="75000"/>
                      <a:lumOff val="25000"/>
                    </a:schemeClr>
                  </a:solidFill>
                  <a:latin typeface="+mj-lt"/>
                </a:rPr>
                <a:t>can act as a Microsoft front-desk receptionist</a:t>
              </a:r>
              <a:endParaRPr lang="en-US" sz="2400" b="0" kern="0" dirty="0" smtClean="0">
                <a:solidFill>
                  <a:schemeClr val="bg1">
                    <a:lumMod val="75000"/>
                    <a:lumOff val="25000"/>
                  </a:schemeClr>
                </a:solidFill>
                <a:latin typeface="+mj-lt"/>
              </a:endParaRPr>
            </a:p>
          </p:txBody>
        </p:sp>
      </p:grpSp>
      <p:sp>
        <p:nvSpPr>
          <p:cNvPr id="19" name="Round Same Side Corner Rectangle 18"/>
          <p:cNvSpPr/>
          <p:nvPr/>
        </p:nvSpPr>
        <p:spPr bwMode="auto">
          <a:xfrm>
            <a:off x="5292504" y="4188028"/>
            <a:ext cx="3546696" cy="457200"/>
          </a:xfrm>
          <a:prstGeom prst="round2SameRect">
            <a:avLst/>
          </a:prstGeom>
          <a:solidFill>
            <a:schemeClr val="accent2"/>
          </a:solidFill>
          <a:ln w="25400" cap="flat" cmpd="sng" algn="ctr">
            <a:solidFill>
              <a:schemeClr val="accent2"/>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2400" smtClean="0">
                <a:latin typeface="+mn-lt"/>
              </a:rPr>
              <a:t>Current research focus</a:t>
            </a:r>
            <a:endParaRPr kumimoji="0" lang="en-US" sz="3200" b="0" i="0" u="none" strike="noStrike" cap="none" normalizeH="0" baseline="0" dirty="0" smtClean="0">
              <a:ln>
                <a:noFill/>
              </a:ln>
              <a:effectLst/>
              <a:latin typeface="+mn-lt"/>
            </a:endParaRPr>
          </a:p>
        </p:txBody>
      </p:sp>
      <p:grpSp>
        <p:nvGrpSpPr>
          <p:cNvPr id="20" name="Group 29"/>
          <p:cNvGrpSpPr/>
          <p:nvPr/>
        </p:nvGrpSpPr>
        <p:grpSpPr>
          <a:xfrm>
            <a:off x="5292504" y="4700739"/>
            <a:ext cx="6429596" cy="734862"/>
            <a:chOff x="1219200" y="1731458"/>
            <a:chExt cx="5334000" cy="1059243"/>
          </a:xfrm>
        </p:grpSpPr>
        <p:sp>
          <p:nvSpPr>
            <p:cNvPr id="21" name="Round Same Side Corner Rectangle 20"/>
            <p:cNvSpPr/>
            <p:nvPr/>
          </p:nvSpPr>
          <p:spPr bwMode="auto">
            <a:xfrm rot="10800000">
              <a:off x="1219200" y="1731458"/>
              <a:ext cx="5334000" cy="1059243"/>
            </a:xfrm>
            <a:prstGeom prst="round2SameRect">
              <a:avLst>
                <a:gd name="adj1" fmla="val 10040"/>
                <a:gd name="adj2" fmla="val 0"/>
              </a:avLst>
            </a:prstGeom>
            <a:solidFill>
              <a:srgbClr val="F7F7F7"/>
            </a:solidFill>
            <a:ln w="25400" cap="flat" cmpd="sng" algn="ctr">
              <a:solidFill>
                <a:srgbClr val="F7F7F7"/>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Helvetica" pitchFamily="34" charset="0"/>
              </a:endParaRPr>
            </a:p>
          </p:txBody>
        </p:sp>
        <p:sp>
          <p:nvSpPr>
            <p:cNvPr id="22" name="Content Placeholder 2"/>
            <p:cNvSpPr txBox="1">
              <a:spLocks/>
            </p:cNvSpPr>
            <p:nvPr/>
          </p:nvSpPr>
          <p:spPr bwMode="auto">
            <a:xfrm>
              <a:off x="1295718" y="1897310"/>
              <a:ext cx="5257481" cy="84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spcBef>
                  <a:spcPct val="20000"/>
                </a:spcBef>
                <a:spcAft>
                  <a:spcPct val="0"/>
                </a:spcAft>
                <a:buClr>
                  <a:srgbClr val="A50021"/>
                </a:buClr>
                <a:buSzTx/>
                <a:tabLst/>
                <a:defRPr/>
              </a:pPr>
              <a:r>
                <a:rPr lang="en-US" sz="2400" kern="0" smtClean="0">
                  <a:solidFill>
                    <a:schemeClr val="bg1">
                      <a:lumMod val="75000"/>
                      <a:lumOff val="25000"/>
                    </a:schemeClr>
                  </a:solidFill>
                  <a:latin typeface="+mj-lt"/>
                </a:rPr>
                <a:t>M</a:t>
              </a:r>
              <a:r>
                <a:rPr lang="en-US" sz="2400" b="0" kern="0" smtClean="0">
                  <a:solidFill>
                    <a:schemeClr val="bg1">
                      <a:lumMod val="75000"/>
                      <a:lumOff val="25000"/>
                    </a:schemeClr>
                  </a:solidFill>
                  <a:latin typeface="+mj-lt"/>
                </a:rPr>
                <a:t>ulti-participant engagement and interaction</a:t>
              </a:r>
              <a:endParaRPr lang="en-US" sz="2400" b="0" kern="0" dirty="0" smtClean="0">
                <a:solidFill>
                  <a:schemeClr val="bg1">
                    <a:lumMod val="75000"/>
                    <a:lumOff val="25000"/>
                  </a:schemeClr>
                </a:solidFill>
                <a:latin typeface="+mj-lt"/>
              </a:endParaRPr>
            </a:p>
          </p:txBody>
        </p:sp>
      </p:grpSp>
    </p:spTree>
    <p:custDataLst>
      <p:tags r:id="rId1"/>
    </p:custDataLst>
  </p:cSld>
  <p:clrMapOvr>
    <a:masterClrMapping/>
  </p:clrMapOvr>
  <p:transition advTm="32292">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10.8"/>
</p:tagLst>
</file>

<file path=ppt/tags/tag2.xml><?xml version="1.0" encoding="utf-8"?>
<p:tagLst xmlns:a="http://schemas.openxmlformats.org/drawingml/2006/main" xmlns:r="http://schemas.openxmlformats.org/officeDocument/2006/relationships" xmlns:p="http://schemas.openxmlformats.org/presentationml/2006/main">
  <p:tag name="TIMING" val="|0.2|0.6|0.9"/>
</p:tagLst>
</file>

<file path=ppt/tags/tag3.xml><?xml version="1.0" encoding="utf-8"?>
<p:tagLst xmlns:a="http://schemas.openxmlformats.org/drawingml/2006/main" xmlns:r="http://schemas.openxmlformats.org/officeDocument/2006/relationships" xmlns:p="http://schemas.openxmlformats.org/presentationml/2006/main">
  <p:tag name="TIMING" val="|0.2|0.6|0.9"/>
</p:tagLst>
</file>

<file path=ppt/tags/tag4.xml><?xml version="1.0" encoding="utf-8"?>
<p:tagLst xmlns:a="http://schemas.openxmlformats.org/drawingml/2006/main" xmlns:r="http://schemas.openxmlformats.org/officeDocument/2006/relationships" xmlns:p="http://schemas.openxmlformats.org/presentationml/2006/main">
  <p:tag name="TIMING" val="|0.2|0.6|0.9"/>
</p:tagLst>
</file>

<file path=ppt/tags/tag5.xml><?xml version="1.0" encoding="utf-8"?>
<p:tagLst xmlns:a="http://schemas.openxmlformats.org/drawingml/2006/main" xmlns:r="http://schemas.openxmlformats.org/officeDocument/2006/relationships" xmlns:p="http://schemas.openxmlformats.org/presentationml/2006/main">
  <p:tag name="TIMING" val="|0.2|0.6|0.9"/>
</p:tagLst>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903</Words>
  <Application>Microsoft Office PowerPoint</Application>
  <PresentationFormat>Custom</PresentationFormat>
  <Paragraphs>161</Paragraphs>
  <Slides>19</Slides>
  <Notes>19</Notes>
  <HiddenSlides>0</HiddenSlides>
  <MMClips>5</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Microsoft_Research_Faculty_Summit_Template_PPT07_16x9</vt:lpstr>
      <vt:lpstr>White with Courier font for code slides</vt:lpstr>
      <vt:lpstr>Toward Situated Interaction</vt:lpstr>
      <vt:lpstr>Situated Interaction</vt:lpstr>
      <vt:lpstr>Situated Interaction</vt:lpstr>
      <vt:lpstr>Situated Interaction</vt:lpstr>
      <vt:lpstr>Situated Interaction</vt:lpstr>
      <vt:lpstr>Situated Interaction</vt:lpstr>
      <vt:lpstr>Situated Interaction</vt:lpstr>
      <vt:lpstr>Situated Interaction</vt:lpstr>
      <vt:lpstr>Sample challenge</vt:lpstr>
      <vt:lpstr>Human receptionist</vt:lpstr>
      <vt:lpstr>Next …</vt:lpstr>
      <vt:lpstr>Prototype</vt:lpstr>
      <vt:lpstr>Next …</vt:lpstr>
      <vt:lpstr>Single-participant interaction</vt:lpstr>
      <vt:lpstr>Handling participants waiting in line</vt:lpstr>
      <vt:lpstr>Multi-participant interaction</vt:lpstr>
      <vt:lpstr>Next …</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Situated Interaction</dc:title>
  <dc:subject>Research Facility Summit</dc:subject>
  <dc:creator/>
  <dc:description>Event Date: July 28 &amp; 29, 2008
Event Location: Redmond, WA</dc:description>
  <cp:lastModifiedBy/>
  <cp:revision>1</cp:revision>
  <dcterms:created xsi:type="dcterms:W3CDTF">2008-07-17T21:00:35Z</dcterms:created>
  <dcterms:modified xsi:type="dcterms:W3CDTF">2008-07-28T22:31:19Z</dcterms:modified>
</cp:coreProperties>
</file>